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76" r:id="rId3"/>
  </p:sldMasterIdLst>
  <p:notesMasterIdLst>
    <p:notesMasterId r:id="rId37"/>
  </p:notesMasterIdLst>
  <p:handoutMasterIdLst>
    <p:handoutMasterId r:id="rId38"/>
  </p:handoutMasterIdLst>
  <p:sldIdLst>
    <p:sldId id="392" r:id="rId4"/>
    <p:sldId id="393" r:id="rId5"/>
    <p:sldId id="276" r:id="rId6"/>
    <p:sldId id="352" r:id="rId7"/>
    <p:sldId id="278" r:id="rId8"/>
    <p:sldId id="343" r:id="rId9"/>
    <p:sldId id="320" r:id="rId10"/>
    <p:sldId id="344" r:id="rId11"/>
    <p:sldId id="351" r:id="rId12"/>
    <p:sldId id="367" r:id="rId13"/>
    <p:sldId id="371" r:id="rId14"/>
    <p:sldId id="366" r:id="rId15"/>
    <p:sldId id="350" r:id="rId16"/>
    <p:sldId id="359" r:id="rId17"/>
    <p:sldId id="370" r:id="rId18"/>
    <p:sldId id="372" r:id="rId19"/>
    <p:sldId id="363" r:id="rId20"/>
    <p:sldId id="374" r:id="rId21"/>
    <p:sldId id="388" r:id="rId22"/>
    <p:sldId id="364" r:id="rId23"/>
    <p:sldId id="389" r:id="rId24"/>
    <p:sldId id="368" r:id="rId25"/>
    <p:sldId id="386" r:id="rId26"/>
    <p:sldId id="379" r:id="rId27"/>
    <p:sldId id="381" r:id="rId28"/>
    <p:sldId id="382" r:id="rId29"/>
    <p:sldId id="387" r:id="rId30"/>
    <p:sldId id="384" r:id="rId31"/>
    <p:sldId id="339" r:id="rId32"/>
    <p:sldId id="385" r:id="rId33"/>
    <p:sldId id="326" r:id="rId34"/>
    <p:sldId id="391" r:id="rId35"/>
    <p:sldId id="394" r:id="rId36"/>
  </p:sldIdLst>
  <p:sldSz cx="9144000" cy="6858000" type="screen4x3"/>
  <p:notesSz cx="6669088" cy="9928225"/>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00"/>
    <a:srgbClr val="E0E3C3"/>
    <a:srgbClr val="C1D9B1"/>
    <a:srgbClr val="67900A"/>
    <a:srgbClr val="CCFF99"/>
    <a:srgbClr val="FFFFD9"/>
    <a:srgbClr val="FF0000"/>
    <a:srgbClr val="00A500"/>
    <a:srgbClr val="FFFFB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64" autoAdjust="0"/>
    <p:restoredTop sz="76281" autoAdjust="0"/>
  </p:normalViewPr>
  <p:slideViewPr>
    <p:cSldViewPr>
      <p:cViewPr varScale="1">
        <p:scale>
          <a:sx n="74" d="100"/>
          <a:sy n="74" d="100"/>
        </p:scale>
        <p:origin x="-1386" y="-90"/>
      </p:cViewPr>
      <p:guideLst>
        <p:guide orient="horz" pos="2160"/>
        <p:guide pos="2880"/>
      </p:guideLst>
    </p:cSldViewPr>
  </p:slideViewPr>
  <p:notesTextViewPr>
    <p:cViewPr>
      <p:scale>
        <a:sx n="125" d="100"/>
        <a:sy n="125" d="100"/>
      </p:scale>
      <p:origin x="0" y="0"/>
    </p:cViewPr>
  </p:notesTextViewPr>
  <p:sorterViewPr>
    <p:cViewPr>
      <p:scale>
        <a:sx n="200" d="100"/>
        <a:sy n="200" d="100"/>
      </p:scale>
      <p:origin x="0" y="14292"/>
    </p:cViewPr>
  </p:sorterViewPr>
  <p:notesViewPr>
    <p:cSldViewPr>
      <p:cViewPr varScale="1">
        <p:scale>
          <a:sx n="81" d="100"/>
          <a:sy n="81" d="100"/>
        </p:scale>
        <p:origin x="-3198" y="-90"/>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96259" name="Rectangle 3"/>
          <p:cNvSpPr>
            <a:spLocks noGrp="1" noChangeArrowheads="1"/>
          </p:cNvSpPr>
          <p:nvPr>
            <p:ph type="dt" sz="quarter" idx="1"/>
          </p:nvPr>
        </p:nvSpPr>
        <p:spPr bwMode="auto">
          <a:xfrm>
            <a:off x="3777607"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96260" name="Rectangle 4"/>
          <p:cNvSpPr>
            <a:spLocks noGrp="1" noChangeArrowheads="1"/>
          </p:cNvSpPr>
          <p:nvPr>
            <p:ph type="ftr" sz="quarter" idx="2"/>
          </p:nvPr>
        </p:nvSpPr>
        <p:spPr bwMode="auto">
          <a:xfrm>
            <a:off x="0" y="9430091"/>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96261" name="Rectangle 5"/>
          <p:cNvSpPr>
            <a:spLocks noGrp="1" noChangeArrowheads="1"/>
          </p:cNvSpPr>
          <p:nvPr>
            <p:ph type="sldNum" sz="quarter" idx="3"/>
          </p:nvPr>
        </p:nvSpPr>
        <p:spPr bwMode="auto">
          <a:xfrm>
            <a:off x="3777607" y="9430091"/>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3879314F-DF30-41D4-A93F-2D532D63A28A}" type="slidenum">
              <a:rPr lang="fr-FR"/>
              <a:pPr>
                <a:defRPr/>
              </a:pPr>
              <a:t>‹#›</a:t>
            </a:fld>
            <a:endParaRPr lang="fr-FR"/>
          </a:p>
        </p:txBody>
      </p:sp>
    </p:spTree>
    <p:extLst>
      <p:ext uri="{BB962C8B-B14F-4D97-AF65-F5344CB8AC3E}">
        <p14:creationId xmlns:p14="http://schemas.microsoft.com/office/powerpoint/2010/main" val="772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GB"/>
          </a:p>
        </p:txBody>
      </p:sp>
      <p:sp>
        <p:nvSpPr>
          <p:cNvPr id="27651" name="Rectangle 3"/>
          <p:cNvSpPr>
            <a:spLocks noGrp="1" noChangeArrowheads="1"/>
          </p:cNvSpPr>
          <p:nvPr>
            <p:ph type="dt" idx="1"/>
          </p:nvPr>
        </p:nvSpPr>
        <p:spPr bwMode="auto">
          <a:xfrm>
            <a:off x="3777607"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a:p>
        </p:txBody>
      </p:sp>
      <p:sp>
        <p:nvSpPr>
          <p:cNvPr id="57348" name="Rectangle 4"/>
          <p:cNvSpPr>
            <a:spLocks noGrp="1" noRot="1" noChangeAspect="1"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66909" y="4715907"/>
            <a:ext cx="533527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Cliquez pour modifier les styles du texte du masque</a:t>
            </a:r>
          </a:p>
          <a:p>
            <a:pPr lvl="1"/>
            <a:r>
              <a:rPr lang="en-GB" noProof="0" smtClean="0"/>
              <a:t>Deuxième niveau</a:t>
            </a:r>
          </a:p>
          <a:p>
            <a:pPr lvl="2"/>
            <a:r>
              <a:rPr lang="en-GB" noProof="0" smtClean="0"/>
              <a:t>Troisième niveau</a:t>
            </a:r>
          </a:p>
          <a:p>
            <a:pPr lvl="3"/>
            <a:r>
              <a:rPr lang="en-GB" noProof="0" smtClean="0"/>
              <a:t>Quatrième niveau</a:t>
            </a:r>
          </a:p>
          <a:p>
            <a:pPr lvl="4"/>
            <a:r>
              <a:rPr lang="en-GB" noProof="0" smtClean="0"/>
              <a:t>Cinquième niveau</a:t>
            </a:r>
          </a:p>
        </p:txBody>
      </p:sp>
      <p:sp>
        <p:nvSpPr>
          <p:cNvPr id="27654" name="Rectangle 6"/>
          <p:cNvSpPr>
            <a:spLocks noGrp="1" noChangeArrowheads="1"/>
          </p:cNvSpPr>
          <p:nvPr>
            <p:ph type="ftr" sz="quarter" idx="4"/>
          </p:nvPr>
        </p:nvSpPr>
        <p:spPr bwMode="auto">
          <a:xfrm>
            <a:off x="0" y="9430091"/>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GB"/>
          </a:p>
        </p:txBody>
      </p:sp>
      <p:sp>
        <p:nvSpPr>
          <p:cNvPr id="27655" name="Rectangle 7"/>
          <p:cNvSpPr>
            <a:spLocks noGrp="1" noChangeArrowheads="1"/>
          </p:cNvSpPr>
          <p:nvPr>
            <p:ph type="sldNum" sz="quarter" idx="5"/>
          </p:nvPr>
        </p:nvSpPr>
        <p:spPr bwMode="auto">
          <a:xfrm>
            <a:off x="3777607" y="9430091"/>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E77965D-5172-4E43-A890-7E34EF21221D}" type="slidenum">
              <a:rPr lang="en-GB"/>
              <a:pPr>
                <a:defRPr/>
              </a:pPr>
              <a:t>‹#›</a:t>
            </a:fld>
            <a:endParaRPr lang="en-GB"/>
          </a:p>
        </p:txBody>
      </p:sp>
    </p:spTree>
    <p:extLst>
      <p:ext uri="{BB962C8B-B14F-4D97-AF65-F5344CB8AC3E}">
        <p14:creationId xmlns:p14="http://schemas.microsoft.com/office/powerpoint/2010/main" val="33489914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6F3FD9B-B25E-4EC0-849E-0D98675748AB}" type="slidenum">
              <a:rPr lang="en-GB" altLang="fr-FR" smtClean="0"/>
              <a:pPr eaLnBrk="1" hangingPunct="1">
                <a:spcBef>
                  <a:spcPct val="0"/>
                </a:spcBef>
              </a:pPr>
              <a:t>3</a:t>
            </a:fld>
            <a:endParaRPr lang="en-GB" altLang="fr-FR" dirty="0"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i="1"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2AC92D2-DAC9-45A7-B570-95F75D6579C7}" type="slidenum">
              <a:rPr lang="en-GB" altLang="fr-FR" smtClean="0"/>
              <a:pPr eaLnBrk="1" hangingPunct="1">
                <a:spcBef>
                  <a:spcPct val="0"/>
                </a:spcBef>
              </a:pPr>
              <a:t>12</a:t>
            </a:fld>
            <a:endParaRPr lang="en-GB" altLang="fr-FR"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z="16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44B541E-6F55-4F1F-BF72-D1332734395E}" type="slidenum">
              <a:rPr lang="en-GB" altLang="fr-FR" smtClean="0"/>
              <a:pPr eaLnBrk="1" hangingPunct="1">
                <a:spcBef>
                  <a:spcPct val="0"/>
                </a:spcBef>
              </a:pPr>
              <a:t>13</a:t>
            </a:fld>
            <a:endParaRPr lang="en-GB" altLang="fr-FR"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z="160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882446C-3004-4885-AF6D-26139B2A15C0}" type="slidenum">
              <a:rPr lang="en-GB" altLang="fr-FR" smtClean="0"/>
              <a:pPr eaLnBrk="1" hangingPunct="1">
                <a:spcBef>
                  <a:spcPct val="0"/>
                </a:spcBef>
              </a:pPr>
              <a:t>14</a:t>
            </a:fld>
            <a:endParaRPr lang="en-GB" altLang="fr-FR"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z="1600"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52779F8-B40C-4C44-92DF-CED2CEA8D625}" type="slidenum">
              <a:rPr lang="en-GB" altLang="fr-FR" smtClean="0"/>
              <a:pPr eaLnBrk="1" hangingPunct="1">
                <a:spcBef>
                  <a:spcPct val="0"/>
                </a:spcBef>
              </a:pPr>
              <a:t>15</a:t>
            </a:fld>
            <a:endParaRPr lang="en-GB" altLang="fr-FR" smtClean="0"/>
          </a:p>
        </p:txBody>
      </p:sp>
      <p:sp>
        <p:nvSpPr>
          <p:cNvPr id="70659"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FF3300"/>
              </a:buClr>
              <a:defRPr/>
            </a:pPr>
            <a:endParaRPr lang="en-GB" altLang="fr-FR" sz="1600" kern="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1BBCAA5-66CC-4C81-B952-00D5B3170160}" type="slidenum">
              <a:rPr lang="en-GB" altLang="fr-FR" smtClean="0"/>
              <a:pPr eaLnBrk="1" hangingPunct="1">
                <a:spcBef>
                  <a:spcPct val="0"/>
                </a:spcBef>
              </a:pPr>
              <a:t>16</a:t>
            </a:fld>
            <a:endParaRPr lang="en-GB" altLang="fr-F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055805-2D25-4874-94E6-098CC2D68FDB}" type="slidenum">
              <a:rPr lang="en-GB" altLang="fr-FR" smtClean="0"/>
              <a:pPr eaLnBrk="1" hangingPunct="1">
                <a:spcBef>
                  <a:spcPct val="0"/>
                </a:spcBef>
              </a:pPr>
              <a:t>17</a:t>
            </a:fld>
            <a:endParaRPr lang="en-GB" altLang="fr-FR"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z="160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5BC9B01-5677-45F2-B830-8876407B6890}" type="slidenum">
              <a:rPr lang="en-GB" altLang="fr-FR" smtClean="0"/>
              <a:pPr eaLnBrk="1" hangingPunct="1">
                <a:spcBef>
                  <a:spcPct val="0"/>
                </a:spcBef>
              </a:pPr>
              <a:t>18</a:t>
            </a:fld>
            <a:endParaRPr lang="en-GB" altLang="fr-FR"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z="160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055805-2D25-4874-94E6-098CC2D68FDB}" type="slidenum">
              <a:rPr lang="en-GB" altLang="fr-FR" smtClean="0"/>
              <a:pPr eaLnBrk="1" hangingPunct="1">
                <a:spcBef>
                  <a:spcPct val="0"/>
                </a:spcBef>
              </a:pPr>
              <a:t>19</a:t>
            </a:fld>
            <a:endParaRPr lang="en-GB" altLang="fr-FR"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sz="160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688F11A-8AE6-4ADD-91BE-5E9C12557BE5}" type="slidenum">
              <a:rPr lang="en-GB" altLang="fr-FR" smtClean="0"/>
              <a:pPr eaLnBrk="1" hangingPunct="1">
                <a:spcBef>
                  <a:spcPct val="0"/>
                </a:spcBef>
              </a:pPr>
              <a:t>20</a:t>
            </a:fld>
            <a:endParaRPr lang="en-GB" altLang="fr-F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sz="1600"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688F11A-8AE6-4ADD-91BE-5E9C12557BE5}" type="slidenum">
              <a:rPr lang="en-GB" altLang="fr-FR" smtClean="0"/>
              <a:pPr eaLnBrk="1" hangingPunct="1">
                <a:spcBef>
                  <a:spcPct val="0"/>
                </a:spcBef>
              </a:pPr>
              <a:t>21</a:t>
            </a:fld>
            <a:endParaRPr lang="en-GB" altLang="fr-F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z="160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D2AEBFF-7425-467B-B4D0-37BD2FE7C776}" type="slidenum">
              <a:rPr lang="en-GB" altLang="fr-FR" smtClean="0"/>
              <a:pPr eaLnBrk="1" hangingPunct="1">
                <a:spcBef>
                  <a:spcPct val="0"/>
                </a:spcBef>
              </a:pPr>
              <a:t>4</a:t>
            </a:fld>
            <a:endParaRPr lang="en-GB" altLang="fr-FR"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defRPr/>
            </a:pPr>
            <a:endParaRPr lang="en-GB" altLang="fr-FR" sz="1600" kern="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F410C5-2F3D-4C5B-AAE2-F4501212514C}" type="slidenum">
              <a:rPr lang="en-GB" altLang="fr-FR" smtClean="0"/>
              <a:pPr eaLnBrk="1" hangingPunct="1">
                <a:spcBef>
                  <a:spcPct val="0"/>
                </a:spcBef>
              </a:pPr>
              <a:t>22</a:t>
            </a:fld>
            <a:endParaRPr lang="en-GB" altLang="fr-FR"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2BA86A4-29C3-4F87-8E90-A1E13AAE0B9A}" type="slidenum">
              <a:rPr lang="en-GB" altLang="fr-FR" smtClean="0"/>
              <a:pPr eaLnBrk="1" hangingPunct="1">
                <a:spcBef>
                  <a:spcPct val="0"/>
                </a:spcBef>
              </a:pPr>
              <a:t>23</a:t>
            </a:fld>
            <a:endParaRPr lang="en-GB" altLang="fr-FR"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GB" altLang="fr-FR" sz="1200"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A8C3DA7-15CA-408A-9543-AC88C1E341D7}" type="slidenum">
              <a:rPr lang="en-GB" altLang="fr-FR" smtClean="0"/>
              <a:pPr eaLnBrk="1" hangingPunct="1">
                <a:spcBef>
                  <a:spcPct val="0"/>
                </a:spcBef>
              </a:pPr>
              <a:t>24</a:t>
            </a:fld>
            <a:endParaRPr lang="en-GB" altLang="fr-FR"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z="160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03130F7-E973-459C-98B0-820916745380}" type="slidenum">
              <a:rPr lang="en-GB" altLang="fr-FR" smtClean="0"/>
              <a:pPr eaLnBrk="1" hangingPunct="1">
                <a:spcBef>
                  <a:spcPct val="0"/>
                </a:spcBef>
              </a:pPr>
              <a:t>25</a:t>
            </a:fld>
            <a:endParaRPr lang="en-GB"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z="1600" dirty="0" smtClean="0"/>
          </a:p>
          <a:p>
            <a:pPr eaLnBrk="1" hangingPunct="1"/>
            <a:endParaRPr lang="en-GB" altLang="fr-FR"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95C840A-5FD7-48DA-953E-F1B178752C0F}" type="slidenum">
              <a:rPr lang="en-GB" altLang="fr-FR" smtClean="0"/>
              <a:pPr eaLnBrk="1" hangingPunct="1">
                <a:spcBef>
                  <a:spcPct val="0"/>
                </a:spcBef>
              </a:pPr>
              <a:t>26</a:t>
            </a:fld>
            <a:endParaRPr lang="en-GB" altLang="fr-FR"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1ECD21-71A2-4444-9745-97735565136E}" type="slidenum">
              <a:rPr lang="en-GB" altLang="fr-FR" smtClean="0"/>
              <a:pPr eaLnBrk="1" hangingPunct="1">
                <a:spcBef>
                  <a:spcPct val="0"/>
                </a:spcBef>
              </a:pPr>
              <a:t>27</a:t>
            </a:fld>
            <a:endParaRPr lang="en-GB" altLang="fr-FR"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GB" b="1"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688F11A-8AE6-4ADD-91BE-5E9C12557BE5}" type="slidenum">
              <a:rPr lang="en-GB" altLang="fr-FR" smtClean="0"/>
              <a:pPr eaLnBrk="1" hangingPunct="1">
                <a:spcBef>
                  <a:spcPct val="0"/>
                </a:spcBef>
              </a:pPr>
              <a:t>28</a:t>
            </a:fld>
            <a:endParaRPr lang="en-GB" altLang="fr-F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212DE3A-0598-4E1A-B525-A2755F6124C4}" type="slidenum">
              <a:rPr lang="en-GB" altLang="fr-FR" smtClean="0"/>
              <a:pPr eaLnBrk="1" hangingPunct="1">
                <a:spcBef>
                  <a:spcPct val="0"/>
                </a:spcBef>
              </a:pPr>
              <a:t>29</a:t>
            </a:fld>
            <a:endParaRPr lang="en-GB" altLang="fr-FR"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b="1" u="sng"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688F11A-8AE6-4ADD-91BE-5E9C12557BE5}" type="slidenum">
              <a:rPr lang="en-GB" altLang="fr-FR" smtClean="0"/>
              <a:pPr eaLnBrk="1" hangingPunct="1">
                <a:spcBef>
                  <a:spcPct val="0"/>
                </a:spcBef>
              </a:pPr>
              <a:t>30</a:t>
            </a:fld>
            <a:endParaRPr lang="en-GB" altLang="fr-F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z="1600"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B134A51-A35E-4B10-A70D-6C198DFC9F25}" type="slidenum">
              <a:rPr lang="en-GB" altLang="fr-FR" smtClean="0"/>
              <a:pPr eaLnBrk="1" hangingPunct="1">
                <a:spcBef>
                  <a:spcPct val="0"/>
                </a:spcBef>
              </a:pPr>
              <a:t>31</a:t>
            </a:fld>
            <a:endParaRPr lang="en-GB" altLang="fr-FR"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z="1600" i="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8F517E2-3626-4238-9F5E-EEDDECFF456E}" type="slidenum">
              <a:rPr lang="en-GB" altLang="fr-FR" smtClean="0"/>
              <a:pPr eaLnBrk="1" hangingPunct="1">
                <a:spcBef>
                  <a:spcPct val="0"/>
                </a:spcBef>
              </a:pPr>
              <a:t>5</a:t>
            </a:fld>
            <a:endParaRPr lang="en-GB" altLang="fr-FR" dirty="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688F11A-8AE6-4ADD-91BE-5E9C12557BE5}" type="slidenum">
              <a:rPr lang="en-GB" altLang="fr-FR" smtClean="0"/>
              <a:pPr eaLnBrk="1" hangingPunct="1">
                <a:spcBef>
                  <a:spcPct val="0"/>
                </a:spcBef>
              </a:pPr>
              <a:t>32</a:t>
            </a:fld>
            <a:endParaRPr lang="en-GB" altLang="fr-F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a:ln/>
        </p:spPr>
      </p:sp>
      <p:sp>
        <p:nvSpPr>
          <p:cNvPr id="6144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fr-FR" sz="16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fr-CH" altLang="fr-FR" sz="1200" dirty="0" smtClean="0"/>
          </a:p>
          <a:p>
            <a:endParaRPr lang="fr-CH" altLang="fr-FR" dirty="0" smtClean="0"/>
          </a:p>
        </p:txBody>
      </p:sp>
      <p:sp>
        <p:nvSpPr>
          <p:cNvPr id="6144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8D7ED29-3B66-49F0-9D6E-E059CA7258BC}" type="slidenum">
              <a:rPr lang="en-GB" altLang="fr-FR" smtClean="0"/>
              <a:pPr eaLnBrk="1" hangingPunct="1">
                <a:spcBef>
                  <a:spcPct val="0"/>
                </a:spcBef>
              </a:pPr>
              <a:t>6</a:t>
            </a:fld>
            <a:endParaRPr lang="en-GB" alt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694378F-6DDD-4483-9D0E-484F173F5AC5}" type="slidenum">
              <a:rPr lang="en-GB" altLang="fr-FR" smtClean="0"/>
              <a:pPr eaLnBrk="1" hangingPunct="1">
                <a:spcBef>
                  <a:spcPct val="0"/>
                </a:spcBef>
              </a:pPr>
              <a:t>7</a:t>
            </a:fld>
            <a:endParaRPr lang="en-GB" altLang="fr-FR"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219E284-5B40-4A27-8337-CDE2DEBAB99A}" type="slidenum">
              <a:rPr lang="en-GB" altLang="fr-FR" smtClean="0"/>
              <a:pPr eaLnBrk="1" hangingPunct="1">
                <a:spcBef>
                  <a:spcPct val="0"/>
                </a:spcBef>
              </a:pPr>
              <a:t>8</a:t>
            </a:fld>
            <a:endParaRPr lang="en-GB" altLang="fr-FR"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fr-FR" sz="1200" b="1" dirty="0" smtClean="0"/>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F68FADE-C4AE-41EA-85C9-BAC90A4B432F}" type="slidenum">
              <a:rPr lang="en-GB" altLang="fr-FR" smtClean="0"/>
              <a:pPr eaLnBrk="1" hangingPunct="1">
                <a:spcBef>
                  <a:spcPct val="0"/>
                </a:spcBef>
              </a:pPr>
              <a:t>9</a:t>
            </a:fld>
            <a:endParaRPr lang="en-GB" altLang="fr-FR"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lnSpc>
                <a:spcPts val="2875"/>
              </a:lnSpc>
              <a:spcBef>
                <a:spcPct val="0"/>
              </a:spcBef>
              <a:spcAft>
                <a:spcPts val="1200"/>
              </a:spcAft>
              <a:buClrTx/>
              <a:buFontTx/>
              <a:buNone/>
            </a:pPr>
            <a:endParaRPr lang="en-GB" altLang="fr-FR" sz="160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9EF1342-6747-4BBB-8837-9EFF27A503CF}" type="slidenum">
              <a:rPr lang="en-GB" altLang="fr-FR" smtClean="0"/>
              <a:pPr eaLnBrk="1" hangingPunct="1">
                <a:spcBef>
                  <a:spcPct val="0"/>
                </a:spcBef>
              </a:pPr>
              <a:t>10</a:t>
            </a:fld>
            <a:endParaRPr lang="en-GB" altLang="fr-FR"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65229C1-CB2C-4531-B671-06FFAE38DE01}" type="slidenum">
              <a:rPr lang="en-GB" altLang="fr-FR" smtClean="0"/>
              <a:pPr eaLnBrk="1" hangingPunct="1">
                <a:spcBef>
                  <a:spcPct val="0"/>
                </a:spcBef>
              </a:pPr>
              <a:t>11</a:t>
            </a:fld>
            <a:endParaRPr lang="en-GB" altLang="fr-FR"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sz="160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en-US"/>
          </a:p>
        </p:txBody>
      </p:sp>
    </p:spTree>
    <p:extLst>
      <p:ext uri="{BB962C8B-B14F-4D97-AF65-F5344CB8AC3E}">
        <p14:creationId xmlns:p14="http://schemas.microsoft.com/office/powerpoint/2010/main" val="310478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3609119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69100" y="115888"/>
            <a:ext cx="2124075" cy="57626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395288" y="115888"/>
            <a:ext cx="6221412" cy="57626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3121176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en-US"/>
          </a:p>
        </p:txBody>
      </p:sp>
    </p:spTree>
    <p:extLst>
      <p:ext uri="{BB962C8B-B14F-4D97-AF65-F5344CB8AC3E}">
        <p14:creationId xmlns:p14="http://schemas.microsoft.com/office/powerpoint/2010/main" val="2992797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209063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2078492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68313" y="1196975"/>
            <a:ext cx="4027487" cy="547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196975"/>
            <a:ext cx="4027488" cy="547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753330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638025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Tree>
    <p:extLst>
      <p:ext uri="{BB962C8B-B14F-4D97-AF65-F5344CB8AC3E}">
        <p14:creationId xmlns:p14="http://schemas.microsoft.com/office/powerpoint/2010/main" val="1780855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604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1652020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1838256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841107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3035838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40513" y="115888"/>
            <a:ext cx="2057400" cy="6553200"/>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68313" y="115888"/>
            <a:ext cx="6019800" cy="65532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27725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68313" y="115888"/>
            <a:ext cx="8229600" cy="865187"/>
          </a:xfrm>
        </p:spPr>
        <p:txBody>
          <a:bodyPr/>
          <a:lstStyle/>
          <a:p>
            <a:r>
              <a:rPr lang="fr-FR" smtClean="0"/>
              <a:t>Cliquez pour modifier le style du titre</a:t>
            </a:r>
            <a:endParaRPr lang="en-US"/>
          </a:p>
        </p:txBody>
      </p:sp>
      <p:sp>
        <p:nvSpPr>
          <p:cNvPr id="3" name="Espace réservé du texte 2"/>
          <p:cNvSpPr>
            <a:spLocks noGrp="1"/>
          </p:cNvSpPr>
          <p:nvPr>
            <p:ph type="body" sz="half" idx="1"/>
          </p:nvPr>
        </p:nvSpPr>
        <p:spPr>
          <a:xfrm>
            <a:off x="468313" y="1196975"/>
            <a:ext cx="4027487" cy="547211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quarter" idx="2"/>
          </p:nvPr>
        </p:nvSpPr>
        <p:spPr>
          <a:xfrm>
            <a:off x="4648200" y="1196975"/>
            <a:ext cx="4027488" cy="26590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contenu 4"/>
          <p:cNvSpPr>
            <a:spLocks noGrp="1"/>
          </p:cNvSpPr>
          <p:nvPr>
            <p:ph sz="quarter" idx="3"/>
          </p:nvPr>
        </p:nvSpPr>
        <p:spPr>
          <a:xfrm>
            <a:off x="4648200" y="4008438"/>
            <a:ext cx="4027488" cy="266065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2965473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468313" y="115888"/>
            <a:ext cx="8229600" cy="865187"/>
          </a:xfrm>
        </p:spPr>
        <p:txBody>
          <a:bodyPr/>
          <a:lstStyle/>
          <a:p>
            <a:r>
              <a:rPr lang="fr-FR" smtClean="0"/>
              <a:t>Cliquez pour modifier le style du titre</a:t>
            </a:r>
            <a:endParaRPr lang="en-US"/>
          </a:p>
        </p:txBody>
      </p:sp>
      <p:sp>
        <p:nvSpPr>
          <p:cNvPr id="3" name="Espace réservé du graphique SmartArt 2"/>
          <p:cNvSpPr>
            <a:spLocks noGrp="1"/>
          </p:cNvSpPr>
          <p:nvPr>
            <p:ph type="dgm" idx="1"/>
          </p:nvPr>
        </p:nvSpPr>
        <p:spPr>
          <a:xfrm>
            <a:off x="468313" y="1196975"/>
            <a:ext cx="8207375" cy="5472113"/>
          </a:xfrm>
        </p:spPr>
        <p:txBody>
          <a:bodyPr/>
          <a:lstStyle/>
          <a:p>
            <a:pPr lvl="0"/>
            <a:endParaRPr lang="en-US" noProof="0" smtClean="0"/>
          </a:p>
        </p:txBody>
      </p:sp>
    </p:spTree>
    <p:extLst>
      <p:ext uri="{BB962C8B-B14F-4D97-AF65-F5344CB8AC3E}">
        <p14:creationId xmlns:p14="http://schemas.microsoft.com/office/powerpoint/2010/main" val="2775417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68313" y="115888"/>
            <a:ext cx="8229600" cy="865187"/>
          </a:xfrm>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68313" y="1196975"/>
            <a:ext cx="4027487" cy="547211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quarter" idx="2"/>
          </p:nvPr>
        </p:nvSpPr>
        <p:spPr>
          <a:xfrm>
            <a:off x="4648200" y="1196975"/>
            <a:ext cx="4027488" cy="26590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contenu 4"/>
          <p:cNvSpPr>
            <a:spLocks noGrp="1"/>
          </p:cNvSpPr>
          <p:nvPr>
            <p:ph sz="quarter" idx="3"/>
          </p:nvPr>
        </p:nvSpPr>
        <p:spPr>
          <a:xfrm>
            <a:off x="4648200" y="4008438"/>
            <a:ext cx="4027488" cy="266065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1312194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noProof="0" smtClean="0"/>
              <a:t>Modifiez le style du titre</a:t>
            </a:r>
            <a:endParaRPr lang="en-GB" noProof="0"/>
          </a:p>
        </p:txBody>
      </p:sp>
      <p:sp>
        <p:nvSpPr>
          <p:cNvPr id="3" name="Espace réservé du contenu 2"/>
          <p:cNvSpPr>
            <a:spLocks noGrp="1"/>
          </p:cNvSpPr>
          <p:nvPr>
            <p:ph idx="1"/>
          </p:nvPr>
        </p:nvSpPr>
        <p:spPr/>
        <p:txBody>
          <a:bodyPr/>
          <a:lstStyle/>
          <a:p>
            <a:pPr lvl="0"/>
            <a:r>
              <a:rPr lang="en-GB" noProof="0" smtClean="0"/>
              <a:t>Modifiez les styles du texte du masque</a:t>
            </a:r>
          </a:p>
          <a:p>
            <a:pPr lvl="1"/>
            <a:r>
              <a:rPr lang="en-GB" noProof="0" smtClean="0"/>
              <a:t>Deuxième niveau</a:t>
            </a:r>
          </a:p>
          <a:p>
            <a:pPr lvl="2"/>
            <a:r>
              <a:rPr lang="en-GB" noProof="0" smtClean="0"/>
              <a:t>Troisième niveau</a:t>
            </a:r>
          </a:p>
          <a:p>
            <a:pPr lvl="3"/>
            <a:r>
              <a:rPr lang="en-GB" noProof="0" smtClean="0"/>
              <a:t>Quatrième niveau</a:t>
            </a:r>
          </a:p>
          <a:p>
            <a:pPr lvl="4"/>
            <a:r>
              <a:rPr lang="en-GB" noProof="0" smtClean="0"/>
              <a:t>Cinquième niveau</a:t>
            </a:r>
            <a:endParaRPr lang="en-GB" noProof="0"/>
          </a:p>
        </p:txBody>
      </p:sp>
      <p:sp>
        <p:nvSpPr>
          <p:cNvPr id="4" name="Espace réservé de la date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r>
              <a:rPr lang="fr-FR"/>
              <a:t>Group meeting 2014.03.13</a:t>
            </a:r>
            <a:endParaRPr lang="fr-CH"/>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r>
              <a:rPr lang="fr-CH"/>
              <a:t>Quantification of Pyrrolizidine </a:t>
            </a:r>
            <a:r>
              <a:rPr lang="fr-CH" err="1"/>
              <a:t>Alkaloids</a:t>
            </a:r>
            <a:endParaRPr lang="fr-CH"/>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0AE2665-AD80-4573-AA62-95FA47B5116B}" type="slidenum">
              <a:rPr lang="fr-CH"/>
              <a:pPr>
                <a:defRPr/>
              </a:pPr>
              <a:t>‹#›</a:t>
            </a:fld>
            <a:endParaRPr lang="fr-CH"/>
          </a:p>
        </p:txBody>
      </p:sp>
    </p:spTree>
    <p:extLst>
      <p:ext uri="{BB962C8B-B14F-4D97-AF65-F5344CB8AC3E}">
        <p14:creationId xmlns:p14="http://schemas.microsoft.com/office/powerpoint/2010/main" val="69080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noProof="0" smtClean="0"/>
              <a:t>Modifiez le style du titre</a:t>
            </a:r>
            <a:endParaRPr lang="en-GB" noProof="0"/>
          </a:p>
        </p:txBody>
      </p:sp>
      <p:sp>
        <p:nvSpPr>
          <p:cNvPr id="3" name="Espace réservé du contenu 2"/>
          <p:cNvSpPr>
            <a:spLocks noGrp="1"/>
          </p:cNvSpPr>
          <p:nvPr>
            <p:ph idx="1"/>
          </p:nvPr>
        </p:nvSpPr>
        <p:spPr/>
        <p:txBody>
          <a:bodyPr/>
          <a:lstStyle/>
          <a:p>
            <a:pPr lvl="0"/>
            <a:r>
              <a:rPr lang="en-GB" noProof="0" dirty="0" err="1" smtClean="0"/>
              <a:t>Modifiez</a:t>
            </a:r>
            <a:r>
              <a:rPr lang="en-GB" noProof="0" dirty="0" smtClean="0"/>
              <a:t> les styles du </a:t>
            </a:r>
            <a:r>
              <a:rPr lang="en-GB" noProof="0" dirty="0" err="1" smtClean="0"/>
              <a:t>texte</a:t>
            </a:r>
            <a:r>
              <a:rPr lang="en-GB" noProof="0" dirty="0" smtClean="0"/>
              <a:t> du masque</a:t>
            </a:r>
          </a:p>
          <a:p>
            <a:pPr lvl="1"/>
            <a:r>
              <a:rPr lang="en-GB" noProof="0" dirty="0" err="1" smtClean="0"/>
              <a:t>Deuxième</a:t>
            </a:r>
            <a:r>
              <a:rPr lang="en-GB" noProof="0" dirty="0" smtClean="0"/>
              <a:t> </a:t>
            </a:r>
            <a:r>
              <a:rPr lang="en-GB" noProof="0" dirty="0" err="1" smtClean="0"/>
              <a:t>niveau</a:t>
            </a:r>
            <a:endParaRPr lang="en-GB" noProof="0" dirty="0" smtClean="0"/>
          </a:p>
          <a:p>
            <a:pPr lvl="2"/>
            <a:r>
              <a:rPr lang="en-GB" noProof="0" dirty="0" err="1" smtClean="0"/>
              <a:t>Troisième</a:t>
            </a:r>
            <a:r>
              <a:rPr lang="en-GB" noProof="0" dirty="0" smtClean="0"/>
              <a:t> </a:t>
            </a:r>
            <a:r>
              <a:rPr lang="en-GB" noProof="0" dirty="0" err="1" smtClean="0"/>
              <a:t>niveau</a:t>
            </a:r>
            <a:endParaRPr lang="en-GB" noProof="0" dirty="0" smtClean="0"/>
          </a:p>
          <a:p>
            <a:pPr lvl="3"/>
            <a:r>
              <a:rPr lang="en-GB" noProof="0" dirty="0" err="1" smtClean="0"/>
              <a:t>Quatrième</a:t>
            </a:r>
            <a:r>
              <a:rPr lang="en-GB" noProof="0" dirty="0" smtClean="0"/>
              <a:t> </a:t>
            </a:r>
            <a:r>
              <a:rPr lang="en-GB" noProof="0" dirty="0" err="1" smtClean="0"/>
              <a:t>niveau</a:t>
            </a:r>
            <a:endParaRPr lang="en-GB" noProof="0" dirty="0" smtClean="0"/>
          </a:p>
          <a:p>
            <a:pPr lvl="4"/>
            <a:r>
              <a:rPr lang="en-GB" noProof="0" dirty="0" err="1" smtClean="0"/>
              <a:t>Cinquième</a:t>
            </a:r>
            <a:r>
              <a:rPr lang="en-GB" noProof="0" dirty="0" smtClean="0"/>
              <a:t> </a:t>
            </a:r>
            <a:r>
              <a:rPr lang="en-GB" noProof="0" dirty="0" err="1" smtClean="0"/>
              <a:t>niveau</a:t>
            </a:r>
            <a:endParaRPr lang="en-GB" noProof="0" dirty="0"/>
          </a:p>
        </p:txBody>
      </p:sp>
      <p:sp>
        <p:nvSpPr>
          <p:cNvPr id="4" name="Espace réservé de la date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r>
              <a:rPr lang="fr-FR"/>
              <a:t>Group meeting 2014.03.13</a:t>
            </a:r>
            <a:endParaRPr lang="fr-CH"/>
          </a:p>
        </p:txBody>
      </p:sp>
      <p:sp>
        <p:nvSpPr>
          <p:cNvPr id="5" name="Espace réservé du pied de page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r>
              <a:rPr lang="fr-CH"/>
              <a:t>Quantification of Pyrrolizidine Alkaloids</a:t>
            </a:r>
          </a:p>
        </p:txBody>
      </p:sp>
      <p:sp>
        <p:nvSpPr>
          <p:cNvPr id="6" name="Espace réservé du numéro de diapositive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555748A-B505-4744-8C75-CE51A98E400A}" type="slidenum">
              <a:rPr lang="fr-CH"/>
              <a:pPr>
                <a:defRPr/>
              </a:pPr>
              <a:t>‹#›</a:t>
            </a:fld>
            <a:endParaRPr lang="fr-CH"/>
          </a:p>
        </p:txBody>
      </p:sp>
    </p:spTree>
    <p:extLst>
      <p:ext uri="{BB962C8B-B14F-4D97-AF65-F5344CB8AC3E}">
        <p14:creationId xmlns:p14="http://schemas.microsoft.com/office/powerpoint/2010/main" val="2241292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GB" noProof="0" smtClean="0"/>
              <a:t>Modifiez le style du titre</a:t>
            </a:r>
            <a:endParaRPr lang="en-GB" noProof="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smtClean="0"/>
              <a:t>Modifiez le style des sous-titres du masque</a:t>
            </a:r>
            <a:endParaRPr lang="en-GB" noProof="0"/>
          </a:p>
        </p:txBody>
      </p:sp>
      <p:sp>
        <p:nvSpPr>
          <p:cNvPr id="4" name="Espace réservé de la date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r>
              <a:rPr lang="fr-FR"/>
              <a:t>Group meeting 2014.03.13</a:t>
            </a:r>
            <a:endParaRPr lang="fr-CH"/>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r>
              <a:rPr lang="fr-CH"/>
              <a:t>Quantification of Pyrrolizidine </a:t>
            </a:r>
            <a:r>
              <a:rPr lang="fr-CH" err="1"/>
              <a:t>Alkaloids</a:t>
            </a:r>
            <a:endParaRPr lang="fr-CH"/>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78273F0-A8BF-4C41-88A0-26BC4CD0AEA1}" type="slidenum">
              <a:rPr lang="fr-CH"/>
              <a:pPr>
                <a:defRPr/>
              </a:pPr>
              <a:t>‹#›</a:t>
            </a:fld>
            <a:endParaRPr lang="fr-CH"/>
          </a:p>
        </p:txBody>
      </p:sp>
    </p:spTree>
    <p:extLst>
      <p:ext uri="{BB962C8B-B14F-4D97-AF65-F5344CB8AC3E}">
        <p14:creationId xmlns:p14="http://schemas.microsoft.com/office/powerpoint/2010/main" val="3140013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GB" noProof="0" smtClean="0"/>
              <a:t>Modifiez le style du titre</a:t>
            </a:r>
            <a:endParaRPr lang="en-GB" noProof="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smtClean="0"/>
              <a:t>Modifiez les styles du texte du masque</a:t>
            </a:r>
          </a:p>
        </p:txBody>
      </p:sp>
      <p:sp>
        <p:nvSpPr>
          <p:cNvPr id="4" name="Espace réservé de la date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r>
              <a:rPr lang="fr-FR"/>
              <a:t>Group meeting 2014.03.13</a:t>
            </a:r>
            <a:endParaRPr lang="fr-CH"/>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r>
              <a:rPr lang="fr-CH"/>
              <a:t>Quantification of Pyrrolizidine </a:t>
            </a:r>
            <a:r>
              <a:rPr lang="fr-CH" err="1"/>
              <a:t>Alkaloids</a:t>
            </a:r>
            <a:endParaRPr lang="fr-CH"/>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6E6E9A9-3BCC-4E95-BF7C-8B916D0028C3}" type="slidenum">
              <a:rPr lang="fr-CH"/>
              <a:pPr>
                <a:defRPr/>
              </a:pPr>
              <a:t>‹#›</a:t>
            </a:fld>
            <a:endParaRPr lang="fr-CH"/>
          </a:p>
        </p:txBody>
      </p:sp>
    </p:spTree>
    <p:extLst>
      <p:ext uri="{BB962C8B-B14F-4D97-AF65-F5344CB8AC3E}">
        <p14:creationId xmlns:p14="http://schemas.microsoft.com/office/powerpoint/2010/main" val="2840870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1258393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noProof="0" smtClean="0"/>
              <a:t>Modifiez le style du titre</a:t>
            </a:r>
            <a:endParaRPr lang="en-GB" noProof="0"/>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smtClean="0"/>
              <a:t>Modifiez les styles du texte du masque</a:t>
            </a:r>
          </a:p>
          <a:p>
            <a:pPr lvl="1"/>
            <a:r>
              <a:rPr lang="en-GB" noProof="0" smtClean="0"/>
              <a:t>Deuxième niveau</a:t>
            </a:r>
          </a:p>
          <a:p>
            <a:pPr lvl="2"/>
            <a:r>
              <a:rPr lang="en-GB" noProof="0" smtClean="0"/>
              <a:t>Troisième niveau</a:t>
            </a:r>
          </a:p>
          <a:p>
            <a:pPr lvl="3"/>
            <a:r>
              <a:rPr lang="en-GB" noProof="0" smtClean="0"/>
              <a:t>Quatrième niveau</a:t>
            </a:r>
          </a:p>
          <a:p>
            <a:pPr lvl="4"/>
            <a:r>
              <a:rPr lang="en-GB" noProof="0" smtClean="0"/>
              <a:t>Cinquième niveau</a:t>
            </a:r>
            <a:endParaRPr lang="en-GB" noProof="0"/>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smtClean="0"/>
              <a:t>Modifiez les styles du texte du masque</a:t>
            </a:r>
          </a:p>
          <a:p>
            <a:pPr lvl="1"/>
            <a:r>
              <a:rPr lang="en-GB" noProof="0" smtClean="0"/>
              <a:t>Deuxième niveau</a:t>
            </a:r>
          </a:p>
          <a:p>
            <a:pPr lvl="2"/>
            <a:r>
              <a:rPr lang="en-GB" noProof="0" smtClean="0"/>
              <a:t>Troisième niveau</a:t>
            </a:r>
          </a:p>
          <a:p>
            <a:pPr lvl="3"/>
            <a:r>
              <a:rPr lang="en-GB" noProof="0" smtClean="0"/>
              <a:t>Quatrième niveau</a:t>
            </a:r>
          </a:p>
          <a:p>
            <a:pPr lvl="4"/>
            <a:r>
              <a:rPr lang="en-GB" noProof="0" smtClean="0"/>
              <a:t>Cinquième niveau</a:t>
            </a:r>
            <a:endParaRPr lang="en-GB" noProof="0"/>
          </a:p>
        </p:txBody>
      </p:sp>
      <p:sp>
        <p:nvSpPr>
          <p:cNvPr id="5" name="Espace réservé de la date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r>
              <a:rPr lang="fr-FR"/>
              <a:t>Group meeting 2014.03.13</a:t>
            </a:r>
            <a:endParaRPr lang="fr-CH"/>
          </a:p>
        </p:txBody>
      </p:sp>
      <p:sp>
        <p:nvSpPr>
          <p:cNvPr id="6" name="Espace réservé du pied de page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r>
              <a:rPr lang="fr-CH"/>
              <a:t>Quantification of Pyrrolizidine </a:t>
            </a:r>
            <a:r>
              <a:rPr lang="fr-CH" err="1"/>
              <a:t>Alkaloids</a:t>
            </a:r>
            <a:endParaRPr lang="fr-CH"/>
          </a:p>
        </p:txBody>
      </p:sp>
      <p:sp>
        <p:nvSpPr>
          <p:cNvPr id="7" name="Espace réservé du numéro de diapositive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7E992AA-35F5-4590-AC75-0E459F7948B8}" type="slidenum">
              <a:rPr lang="fr-CH"/>
              <a:pPr>
                <a:defRPr/>
              </a:pPr>
              <a:t>‹#›</a:t>
            </a:fld>
            <a:endParaRPr lang="fr-CH"/>
          </a:p>
        </p:txBody>
      </p:sp>
    </p:spTree>
    <p:extLst>
      <p:ext uri="{BB962C8B-B14F-4D97-AF65-F5344CB8AC3E}">
        <p14:creationId xmlns:p14="http://schemas.microsoft.com/office/powerpoint/2010/main" val="3587687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GB" noProof="0" smtClean="0"/>
              <a:t>Modifiez le style du titre</a:t>
            </a:r>
            <a:endParaRPr lang="en-GB" noProof="0"/>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smtClean="0"/>
              <a:t>Modifiez les styles du texte du masque</a:t>
            </a:r>
          </a:p>
          <a:p>
            <a:pPr lvl="1"/>
            <a:r>
              <a:rPr lang="en-GB" noProof="0" smtClean="0"/>
              <a:t>Deuxième niveau</a:t>
            </a:r>
          </a:p>
          <a:p>
            <a:pPr lvl="2"/>
            <a:r>
              <a:rPr lang="en-GB" noProof="0" smtClean="0"/>
              <a:t>Troisième niveau</a:t>
            </a:r>
          </a:p>
          <a:p>
            <a:pPr lvl="3"/>
            <a:r>
              <a:rPr lang="en-GB" noProof="0" smtClean="0"/>
              <a:t>Quatrième niveau</a:t>
            </a:r>
          </a:p>
          <a:p>
            <a:pPr lvl="4"/>
            <a:r>
              <a:rPr lang="en-GB" noProof="0" smtClean="0"/>
              <a:t>Cinquième niveau</a:t>
            </a:r>
            <a:endParaRPr lang="en-GB" noProof="0"/>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smtClean="0"/>
              <a:t>Modifiez les styles du texte du masque</a:t>
            </a:r>
          </a:p>
          <a:p>
            <a:pPr lvl="1"/>
            <a:r>
              <a:rPr lang="en-GB" noProof="0" smtClean="0"/>
              <a:t>Deuxième niveau</a:t>
            </a:r>
          </a:p>
          <a:p>
            <a:pPr lvl="2"/>
            <a:r>
              <a:rPr lang="en-GB" noProof="0" smtClean="0"/>
              <a:t>Troisième niveau</a:t>
            </a:r>
          </a:p>
          <a:p>
            <a:pPr lvl="3"/>
            <a:r>
              <a:rPr lang="en-GB" noProof="0" smtClean="0"/>
              <a:t>Quatrième niveau</a:t>
            </a:r>
          </a:p>
          <a:p>
            <a:pPr lvl="4"/>
            <a:r>
              <a:rPr lang="en-GB" noProof="0" smtClean="0"/>
              <a:t>Cinquième niveau</a:t>
            </a:r>
            <a:endParaRPr lang="en-GB" noProof="0"/>
          </a:p>
        </p:txBody>
      </p:sp>
      <p:sp>
        <p:nvSpPr>
          <p:cNvPr id="7" name="Espace réservé de la date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r>
              <a:rPr lang="fr-FR"/>
              <a:t>Group meeting 2014.03.13</a:t>
            </a:r>
            <a:endParaRPr lang="fr-CH"/>
          </a:p>
        </p:txBody>
      </p:sp>
      <p:sp>
        <p:nvSpPr>
          <p:cNvPr id="8" name="Espace réservé du pied de page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r>
              <a:rPr lang="fr-CH"/>
              <a:t>Quantification of Pyrrolizidine </a:t>
            </a:r>
            <a:r>
              <a:rPr lang="fr-CH" err="1"/>
              <a:t>Alkaloids</a:t>
            </a:r>
            <a:endParaRPr lang="fr-CH"/>
          </a:p>
        </p:txBody>
      </p:sp>
      <p:sp>
        <p:nvSpPr>
          <p:cNvPr id="9" name="Espace réservé du numéro de diapositive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4F474C6-1CCC-4C44-9FF3-AE9710CF3DF7}" type="slidenum">
              <a:rPr lang="fr-CH"/>
              <a:pPr>
                <a:defRPr/>
              </a:pPr>
              <a:t>‹#›</a:t>
            </a:fld>
            <a:endParaRPr lang="fr-CH"/>
          </a:p>
        </p:txBody>
      </p:sp>
    </p:spTree>
    <p:extLst>
      <p:ext uri="{BB962C8B-B14F-4D97-AF65-F5344CB8AC3E}">
        <p14:creationId xmlns:p14="http://schemas.microsoft.com/office/powerpoint/2010/main" val="1448068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noProof="0" smtClean="0"/>
              <a:t>Modifiez le style du titre</a:t>
            </a:r>
            <a:endParaRPr lang="en-GB" noProof="0"/>
          </a:p>
        </p:txBody>
      </p:sp>
      <p:sp>
        <p:nvSpPr>
          <p:cNvPr id="3" name="Espace réservé de la date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r>
              <a:rPr lang="fr-FR"/>
              <a:t>Group meeting 2014.03.13</a:t>
            </a:r>
            <a:endParaRPr lang="fr-CH"/>
          </a:p>
        </p:txBody>
      </p:sp>
      <p:sp>
        <p:nvSpPr>
          <p:cNvPr id="4" name="Espace réservé du pied de page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r>
              <a:rPr lang="fr-CH"/>
              <a:t>Quantification of Pyrrolizidine Alkaloids</a:t>
            </a:r>
          </a:p>
        </p:txBody>
      </p:sp>
      <p:sp>
        <p:nvSpPr>
          <p:cNvPr id="5" name="Espace réservé du numéro de diapositive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C862EE2-2931-4F97-B12F-1BBCB529E8AD}" type="slidenum">
              <a:rPr lang="fr-CH"/>
              <a:pPr>
                <a:defRPr/>
              </a:pPr>
              <a:t>‹#›</a:t>
            </a:fld>
            <a:endParaRPr lang="fr-CH"/>
          </a:p>
        </p:txBody>
      </p:sp>
    </p:spTree>
    <p:extLst>
      <p:ext uri="{BB962C8B-B14F-4D97-AF65-F5344CB8AC3E}">
        <p14:creationId xmlns:p14="http://schemas.microsoft.com/office/powerpoint/2010/main" val="619777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r>
              <a:rPr lang="fr-FR"/>
              <a:t>Group meeting 2014.03.13</a:t>
            </a:r>
            <a:endParaRPr lang="fr-CH"/>
          </a:p>
        </p:txBody>
      </p:sp>
      <p:sp>
        <p:nvSpPr>
          <p:cNvPr id="3" name="Espace réservé du pied de page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r>
              <a:rPr lang="fr-CH"/>
              <a:t>Quantification of Pyrrolizidine Alkaloids</a:t>
            </a:r>
          </a:p>
        </p:txBody>
      </p:sp>
      <p:sp>
        <p:nvSpPr>
          <p:cNvPr id="4" name="Espace réservé du numéro de diapositive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710DED5-4BA0-43F9-90C1-063E8A4C7280}" type="slidenum">
              <a:rPr lang="fr-CH"/>
              <a:pPr>
                <a:defRPr/>
              </a:pPr>
              <a:t>‹#›</a:t>
            </a:fld>
            <a:endParaRPr lang="fr-CH"/>
          </a:p>
        </p:txBody>
      </p:sp>
    </p:spTree>
    <p:extLst>
      <p:ext uri="{BB962C8B-B14F-4D97-AF65-F5344CB8AC3E}">
        <p14:creationId xmlns:p14="http://schemas.microsoft.com/office/powerpoint/2010/main" val="28325694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GB" noProof="0" smtClean="0"/>
              <a:t>Modifiez le style du titre</a:t>
            </a:r>
            <a:endParaRPr lang="en-GB" noProof="0"/>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smtClean="0"/>
              <a:t>Modifiez les styles du texte du masque</a:t>
            </a:r>
          </a:p>
          <a:p>
            <a:pPr lvl="1"/>
            <a:r>
              <a:rPr lang="en-GB" noProof="0" smtClean="0"/>
              <a:t>Deuxième niveau</a:t>
            </a:r>
          </a:p>
          <a:p>
            <a:pPr lvl="2"/>
            <a:r>
              <a:rPr lang="en-GB" noProof="0" smtClean="0"/>
              <a:t>Troisième niveau</a:t>
            </a:r>
          </a:p>
          <a:p>
            <a:pPr lvl="3"/>
            <a:r>
              <a:rPr lang="en-GB" noProof="0" smtClean="0"/>
              <a:t>Quatrième niveau</a:t>
            </a:r>
          </a:p>
          <a:p>
            <a:pPr lvl="4"/>
            <a:r>
              <a:rPr lang="en-GB" noProof="0" smtClean="0"/>
              <a:t>Cinquième niveau</a:t>
            </a:r>
            <a:endParaRPr lang="en-GB" noProof="0"/>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smtClean="0"/>
              <a:t>Modifiez les styles du texte du masque</a:t>
            </a:r>
          </a:p>
        </p:txBody>
      </p:sp>
      <p:sp>
        <p:nvSpPr>
          <p:cNvPr id="5" name="Espace réservé de la date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r>
              <a:rPr lang="fr-FR"/>
              <a:t>Group meeting 2014.03.13</a:t>
            </a:r>
            <a:endParaRPr lang="fr-CH"/>
          </a:p>
        </p:txBody>
      </p:sp>
      <p:sp>
        <p:nvSpPr>
          <p:cNvPr id="6" name="Espace réservé du pied de page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r>
              <a:rPr lang="fr-CH"/>
              <a:t>Quantification of Pyrrolizidine Alkaloids</a:t>
            </a:r>
          </a:p>
        </p:txBody>
      </p:sp>
      <p:sp>
        <p:nvSpPr>
          <p:cNvPr id="7" name="Espace réservé du numéro de diapositive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BA488D8-A087-43DB-A4FD-C1BB2676D88D}" type="slidenum">
              <a:rPr lang="fr-CH"/>
              <a:pPr>
                <a:defRPr/>
              </a:pPr>
              <a:t>‹#›</a:t>
            </a:fld>
            <a:endParaRPr lang="fr-CH"/>
          </a:p>
        </p:txBody>
      </p:sp>
    </p:spTree>
    <p:extLst>
      <p:ext uri="{BB962C8B-B14F-4D97-AF65-F5344CB8AC3E}">
        <p14:creationId xmlns:p14="http://schemas.microsoft.com/office/powerpoint/2010/main" val="7611564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GB" noProof="0" dirty="0" err="1" smtClean="0"/>
              <a:t>Modifiez</a:t>
            </a:r>
            <a:r>
              <a:rPr lang="en-GB" noProof="0" dirty="0" smtClean="0"/>
              <a:t> le style du titre</a:t>
            </a:r>
            <a:endParaRPr lang="en-GB" noProof="0" dirty="0"/>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err="1" smtClean="0"/>
              <a:t>Modifiez</a:t>
            </a:r>
            <a:r>
              <a:rPr lang="en-GB" noProof="0" dirty="0" smtClean="0"/>
              <a:t> les styles du </a:t>
            </a:r>
            <a:r>
              <a:rPr lang="en-GB" noProof="0" dirty="0" err="1" smtClean="0"/>
              <a:t>texte</a:t>
            </a:r>
            <a:r>
              <a:rPr lang="en-GB" noProof="0" dirty="0" smtClean="0"/>
              <a:t> du masque</a:t>
            </a:r>
          </a:p>
        </p:txBody>
      </p:sp>
      <p:sp>
        <p:nvSpPr>
          <p:cNvPr id="5" name="Espace réservé de la date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r>
              <a:rPr lang="fr-FR"/>
              <a:t>Group meeting 2014.03.13</a:t>
            </a:r>
            <a:endParaRPr lang="fr-CH"/>
          </a:p>
        </p:txBody>
      </p:sp>
      <p:sp>
        <p:nvSpPr>
          <p:cNvPr id="6" name="Espace réservé du pied de page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r>
              <a:rPr lang="fr-CH"/>
              <a:t>Quantification of Pyrrolizidine </a:t>
            </a:r>
            <a:r>
              <a:rPr lang="fr-CH" err="1"/>
              <a:t>Alkaloids</a:t>
            </a:r>
            <a:endParaRPr lang="fr-CH"/>
          </a:p>
        </p:txBody>
      </p:sp>
      <p:sp>
        <p:nvSpPr>
          <p:cNvPr id="7" name="Espace réservé du numéro de diapositive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9C268C6-96FB-4520-9066-2F2729B208C7}" type="slidenum">
              <a:rPr lang="fr-CH"/>
              <a:pPr>
                <a:defRPr/>
              </a:pPr>
              <a:t>‹#›</a:t>
            </a:fld>
            <a:endParaRPr lang="fr-CH"/>
          </a:p>
        </p:txBody>
      </p:sp>
    </p:spTree>
    <p:extLst>
      <p:ext uri="{BB962C8B-B14F-4D97-AF65-F5344CB8AC3E}">
        <p14:creationId xmlns:p14="http://schemas.microsoft.com/office/powerpoint/2010/main" val="3160253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395288" y="1268413"/>
            <a:ext cx="4171950" cy="4610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719638" y="1268413"/>
            <a:ext cx="4173537" cy="4610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146943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1681199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Tree>
    <p:extLst>
      <p:ext uri="{BB962C8B-B14F-4D97-AF65-F5344CB8AC3E}">
        <p14:creationId xmlns:p14="http://schemas.microsoft.com/office/powerpoint/2010/main" val="2879510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98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233996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1056334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emf"/><Relationship Id="rId2" Type="http://schemas.openxmlformats.org/officeDocument/2006/relationships/slideLayout" Target="../slideLayouts/slideLayout2.xml"/><Relationship Id="rId16"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7.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descr="feuille+galenic (17)"/>
          <p:cNvPicPr>
            <a:picLocks noChangeAspect="1" noChangeArrowheads="1"/>
          </p:cNvPicPr>
          <p:nvPr userDrawn="1"/>
        </p:nvPicPr>
        <p:blipFill>
          <a:blip r:embed="rId13" cstate="print">
            <a:lum bright="38000" contrast="-46000"/>
            <a:extLst>
              <a:ext uri="{28A0092B-C50C-407E-A947-70E740481C1C}">
                <a14:useLocalDpi xmlns:a14="http://schemas.microsoft.com/office/drawing/2010/main" val="0"/>
              </a:ext>
            </a:extLst>
          </a:blip>
          <a:srcRect t="11142"/>
          <a:stretch>
            <a:fillRect/>
          </a:stretch>
        </p:blipFill>
        <p:spPr bwMode="auto">
          <a:xfrm>
            <a:off x="0" y="-3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95288" y="115888"/>
            <a:ext cx="849788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8" name="Rectangle 3"/>
          <p:cNvSpPr>
            <a:spLocks noGrp="1" noChangeArrowheads="1"/>
          </p:cNvSpPr>
          <p:nvPr>
            <p:ph type="body" idx="1"/>
          </p:nvPr>
        </p:nvSpPr>
        <p:spPr bwMode="auto">
          <a:xfrm>
            <a:off x="395288" y="1268413"/>
            <a:ext cx="8497887"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a:p>
            <a:pPr lvl="4"/>
            <a:endParaRPr lang="fr-FR" altLang="fr-FR" smtClean="0"/>
          </a:p>
        </p:txBody>
      </p:sp>
      <p:pic>
        <p:nvPicPr>
          <p:cNvPr id="1029" name="Picture 5" descr="LOGOFRUTIGE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5288" y="6097588"/>
            <a:ext cx="9144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8"/>
          <p:cNvSpPr>
            <a:spLocks noChangeArrowheads="1"/>
          </p:cNvSpPr>
          <p:nvPr/>
        </p:nvSpPr>
        <p:spPr bwMode="auto">
          <a:xfrm>
            <a:off x="234950" y="-26988"/>
            <a:ext cx="8280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fr-FR" sz="2000" b="1" smtClean="0">
              <a:solidFill>
                <a:srgbClr val="009900"/>
              </a:solidFill>
            </a:endParaRPr>
          </a:p>
        </p:txBody>
      </p:sp>
      <p:pic>
        <p:nvPicPr>
          <p:cNvPr id="1031"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49400" y="6156325"/>
            <a:ext cx="16557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35775"/>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5508625" y="6191250"/>
            <a:ext cx="1655763"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1033" name="Picture 34877"/>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492500" y="6237288"/>
            <a:ext cx="165576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1034" name="Picture 24"/>
          <p:cNvPicPr>
            <a:picLocks noChangeAspect="1" noChangeArrowheads="1"/>
          </p:cNvPicPr>
          <p:nvPr userDrawn="1"/>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r="69193"/>
          <a:stretch>
            <a:fillRect/>
          </a:stretch>
        </p:blipFill>
        <p:spPr bwMode="auto">
          <a:xfrm>
            <a:off x="7235825" y="5972175"/>
            <a:ext cx="1655763"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iming>
    <p:tnLst>
      <p:par>
        <p:cTn id="1" dur="indefinite" restart="never" nodeType="tmRoot"/>
      </p:par>
    </p:tnLst>
  </p:timing>
  <p:txStyles>
    <p:titleStyle>
      <a:lvl1pPr algn="l" rtl="0" eaLnBrk="0" fontAlgn="base" hangingPunct="0">
        <a:spcBef>
          <a:spcPct val="0"/>
        </a:spcBef>
        <a:spcAft>
          <a:spcPct val="0"/>
        </a:spcAft>
        <a:defRPr sz="2000" b="1">
          <a:solidFill>
            <a:srgbClr val="009900"/>
          </a:solidFill>
          <a:latin typeface="+mj-lt"/>
          <a:ea typeface="+mj-ea"/>
          <a:cs typeface="+mj-cs"/>
        </a:defRPr>
      </a:lvl1pPr>
      <a:lvl2pPr algn="l" rtl="0" eaLnBrk="0" fontAlgn="base" hangingPunct="0">
        <a:spcBef>
          <a:spcPct val="0"/>
        </a:spcBef>
        <a:spcAft>
          <a:spcPct val="0"/>
        </a:spcAft>
        <a:defRPr sz="2000" b="1">
          <a:solidFill>
            <a:srgbClr val="009900"/>
          </a:solidFill>
          <a:latin typeface="Arial" charset="0"/>
        </a:defRPr>
      </a:lvl2pPr>
      <a:lvl3pPr algn="l" rtl="0" eaLnBrk="0" fontAlgn="base" hangingPunct="0">
        <a:spcBef>
          <a:spcPct val="0"/>
        </a:spcBef>
        <a:spcAft>
          <a:spcPct val="0"/>
        </a:spcAft>
        <a:defRPr sz="2000" b="1">
          <a:solidFill>
            <a:srgbClr val="009900"/>
          </a:solidFill>
          <a:latin typeface="Arial" charset="0"/>
        </a:defRPr>
      </a:lvl3pPr>
      <a:lvl4pPr algn="l" rtl="0" eaLnBrk="0" fontAlgn="base" hangingPunct="0">
        <a:spcBef>
          <a:spcPct val="0"/>
        </a:spcBef>
        <a:spcAft>
          <a:spcPct val="0"/>
        </a:spcAft>
        <a:defRPr sz="2000" b="1">
          <a:solidFill>
            <a:srgbClr val="009900"/>
          </a:solidFill>
          <a:latin typeface="Arial" charset="0"/>
        </a:defRPr>
      </a:lvl4pPr>
      <a:lvl5pPr algn="l" rtl="0" eaLnBrk="0" fontAlgn="base" hangingPunct="0">
        <a:spcBef>
          <a:spcPct val="0"/>
        </a:spcBef>
        <a:spcAft>
          <a:spcPct val="0"/>
        </a:spcAft>
        <a:defRPr sz="2000" b="1">
          <a:solidFill>
            <a:srgbClr val="009900"/>
          </a:solidFill>
          <a:latin typeface="Arial" charset="0"/>
        </a:defRPr>
      </a:lvl5pPr>
      <a:lvl6pPr marL="457200" algn="l" rtl="0" fontAlgn="base">
        <a:spcBef>
          <a:spcPct val="0"/>
        </a:spcBef>
        <a:spcAft>
          <a:spcPct val="0"/>
        </a:spcAft>
        <a:defRPr sz="2000" b="1">
          <a:solidFill>
            <a:srgbClr val="009900"/>
          </a:solidFill>
          <a:latin typeface="Arial" charset="0"/>
        </a:defRPr>
      </a:lvl6pPr>
      <a:lvl7pPr marL="914400" algn="l" rtl="0" fontAlgn="base">
        <a:spcBef>
          <a:spcPct val="0"/>
        </a:spcBef>
        <a:spcAft>
          <a:spcPct val="0"/>
        </a:spcAft>
        <a:defRPr sz="2000" b="1">
          <a:solidFill>
            <a:srgbClr val="009900"/>
          </a:solidFill>
          <a:latin typeface="Arial" charset="0"/>
        </a:defRPr>
      </a:lvl7pPr>
      <a:lvl8pPr marL="1371600" algn="l" rtl="0" fontAlgn="base">
        <a:spcBef>
          <a:spcPct val="0"/>
        </a:spcBef>
        <a:spcAft>
          <a:spcPct val="0"/>
        </a:spcAft>
        <a:defRPr sz="2000" b="1">
          <a:solidFill>
            <a:srgbClr val="009900"/>
          </a:solidFill>
          <a:latin typeface="Arial" charset="0"/>
        </a:defRPr>
      </a:lvl8pPr>
      <a:lvl9pPr marL="1828800" algn="l" rtl="0" fontAlgn="base">
        <a:spcBef>
          <a:spcPct val="0"/>
        </a:spcBef>
        <a:spcAft>
          <a:spcPct val="0"/>
        </a:spcAft>
        <a:defRPr sz="2000" b="1">
          <a:solidFill>
            <a:srgbClr val="009900"/>
          </a:solidFill>
          <a:latin typeface="Arial" charset="0"/>
        </a:defRPr>
      </a:lvl9pPr>
    </p:titleStyle>
    <p:bodyStyle>
      <a:lvl1pPr marL="342900" indent="-342900" algn="l" rtl="0" eaLnBrk="0" fontAlgn="base" hangingPunct="0">
        <a:spcBef>
          <a:spcPct val="20000"/>
        </a:spcBef>
        <a:spcAft>
          <a:spcPct val="0"/>
        </a:spcAft>
        <a:buClr>
          <a:srgbClr val="336699"/>
        </a:buClr>
        <a:buSzPct val="90000"/>
        <a:buFont typeface="Wingdings" pitchFamily="2" charset="2"/>
        <a:defRPr sz="2000">
          <a:solidFill>
            <a:schemeClr val="tx1"/>
          </a:solidFill>
          <a:latin typeface="+mn-lt"/>
          <a:ea typeface="+mn-ea"/>
          <a:cs typeface="+mn-cs"/>
        </a:defRPr>
      </a:lvl1pPr>
      <a:lvl2pPr marL="444500" indent="12700" algn="l" rtl="0" eaLnBrk="0" fontAlgn="base" hangingPunct="0">
        <a:spcBef>
          <a:spcPct val="20000"/>
        </a:spcBef>
        <a:spcAft>
          <a:spcPct val="0"/>
        </a:spcAft>
        <a:buClr>
          <a:srgbClr val="009900"/>
        </a:buClr>
        <a:buSzPct val="90000"/>
        <a:buFont typeface="Wingdings" pitchFamily="2" charset="2"/>
        <a:defRPr>
          <a:solidFill>
            <a:schemeClr val="tx1"/>
          </a:solidFill>
          <a:latin typeface="+mn-lt"/>
        </a:defRPr>
      </a:lvl2pPr>
      <a:lvl3pPr marL="1073150" indent="3175" algn="l" rtl="0" eaLnBrk="0" fontAlgn="base" hangingPunct="0">
        <a:spcBef>
          <a:spcPct val="20000"/>
        </a:spcBef>
        <a:spcAft>
          <a:spcPct val="0"/>
        </a:spcAft>
        <a:buClr>
          <a:srgbClr val="009900"/>
        </a:buClr>
        <a:buSzPct val="90000"/>
        <a:buFont typeface="Wingdings" pitchFamily="2" charset="2"/>
        <a:defRPr sz="1600">
          <a:solidFill>
            <a:schemeClr val="tx1"/>
          </a:solidFill>
          <a:latin typeface="+mn-lt"/>
        </a:defRPr>
      </a:lvl3pPr>
      <a:lvl4pPr marL="1392238" indent="-20638" algn="l" rtl="0" eaLnBrk="0" fontAlgn="base" hangingPunct="0">
        <a:spcBef>
          <a:spcPct val="20000"/>
        </a:spcBef>
        <a:spcAft>
          <a:spcPct val="0"/>
        </a:spcAft>
        <a:buClr>
          <a:srgbClr val="336699"/>
        </a:buClr>
        <a:buSzPct val="90000"/>
        <a:buFont typeface="Wingdings" pitchFamily="2" charset="2"/>
        <a:defRPr sz="1600">
          <a:solidFill>
            <a:schemeClr val="tx1"/>
          </a:solidFill>
          <a:latin typeface="+mn-lt"/>
        </a:defRPr>
      </a:lvl4pPr>
      <a:lvl5pPr marL="1800225" indent="28575" algn="l" rtl="0" eaLnBrk="0" fontAlgn="base" hangingPunct="0">
        <a:spcBef>
          <a:spcPct val="20000"/>
        </a:spcBef>
        <a:spcAft>
          <a:spcPct val="0"/>
        </a:spcAft>
        <a:buClr>
          <a:srgbClr val="336699"/>
        </a:buClr>
        <a:buSzPct val="90000"/>
        <a:buFont typeface="Wingdings" pitchFamily="2" charset="2"/>
        <a:defRPr sz="1400">
          <a:solidFill>
            <a:schemeClr val="tx1"/>
          </a:solidFill>
          <a:latin typeface="+mn-lt"/>
        </a:defRPr>
      </a:lvl5pPr>
      <a:lvl6pPr marL="2257425" algn="l" rtl="0" fontAlgn="base">
        <a:spcBef>
          <a:spcPct val="20000"/>
        </a:spcBef>
        <a:spcAft>
          <a:spcPct val="0"/>
        </a:spcAft>
        <a:buClr>
          <a:srgbClr val="336699"/>
        </a:buClr>
        <a:buSzPct val="90000"/>
        <a:buFont typeface="Wingdings" pitchFamily="2" charset="2"/>
        <a:defRPr sz="1400">
          <a:solidFill>
            <a:schemeClr val="tx1"/>
          </a:solidFill>
          <a:latin typeface="+mn-lt"/>
        </a:defRPr>
      </a:lvl6pPr>
      <a:lvl7pPr marL="2714625" algn="l" rtl="0" fontAlgn="base">
        <a:spcBef>
          <a:spcPct val="20000"/>
        </a:spcBef>
        <a:spcAft>
          <a:spcPct val="0"/>
        </a:spcAft>
        <a:buClr>
          <a:srgbClr val="336699"/>
        </a:buClr>
        <a:buSzPct val="90000"/>
        <a:buFont typeface="Wingdings" pitchFamily="2" charset="2"/>
        <a:defRPr sz="1400">
          <a:solidFill>
            <a:schemeClr val="tx1"/>
          </a:solidFill>
          <a:latin typeface="+mn-lt"/>
        </a:defRPr>
      </a:lvl7pPr>
      <a:lvl8pPr marL="3171825" algn="l" rtl="0" fontAlgn="base">
        <a:spcBef>
          <a:spcPct val="20000"/>
        </a:spcBef>
        <a:spcAft>
          <a:spcPct val="0"/>
        </a:spcAft>
        <a:buClr>
          <a:srgbClr val="336699"/>
        </a:buClr>
        <a:buSzPct val="90000"/>
        <a:buFont typeface="Wingdings" pitchFamily="2" charset="2"/>
        <a:defRPr sz="1400">
          <a:solidFill>
            <a:schemeClr val="tx1"/>
          </a:solidFill>
          <a:latin typeface="+mn-lt"/>
        </a:defRPr>
      </a:lvl8pPr>
      <a:lvl9pPr marL="3629025" algn="l" rtl="0" fontAlgn="base">
        <a:spcBef>
          <a:spcPct val="20000"/>
        </a:spcBef>
        <a:spcAft>
          <a:spcPct val="0"/>
        </a:spcAft>
        <a:buClr>
          <a:srgbClr val="336699"/>
        </a:buClr>
        <a:buSzPct val="90000"/>
        <a:buFont typeface="Wingdings" pitchFamily="2" charset="2"/>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68313" y="115888"/>
            <a:ext cx="82296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fr-FR" smtClean="0"/>
              <a:t>Cliquez pour modifier le style du titre</a:t>
            </a:r>
          </a:p>
        </p:txBody>
      </p:sp>
      <p:sp>
        <p:nvSpPr>
          <p:cNvPr id="2051" name="Rectangle 3"/>
          <p:cNvSpPr>
            <a:spLocks noGrp="1" noChangeArrowheads="1"/>
          </p:cNvSpPr>
          <p:nvPr>
            <p:ph type="body" idx="1"/>
          </p:nvPr>
        </p:nvSpPr>
        <p:spPr bwMode="auto">
          <a:xfrm>
            <a:off x="468313" y="1196975"/>
            <a:ext cx="820737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fr-FR" smtClean="0"/>
              <a:t> Cliquez pour modifier les styles du texte du masque</a:t>
            </a:r>
          </a:p>
          <a:p>
            <a:pPr lvl="1"/>
            <a:r>
              <a:rPr lang="en-GB" altLang="fr-FR" smtClean="0"/>
              <a:t> Deuxième niveau</a:t>
            </a:r>
          </a:p>
          <a:p>
            <a:pPr lvl="2"/>
            <a:r>
              <a:rPr lang="en-GB" altLang="fr-FR" smtClean="0"/>
              <a:t> Troisième niveau</a:t>
            </a:r>
          </a:p>
          <a:p>
            <a:pPr lvl="3"/>
            <a:r>
              <a:rPr lang="en-GB" altLang="fr-FR" smtClean="0"/>
              <a:t>Quatrième niveau</a:t>
            </a:r>
          </a:p>
          <a:p>
            <a:pPr lvl="4"/>
            <a:r>
              <a:rPr lang="en-GB" altLang="fr-FR" smtClean="0"/>
              <a:t>Cinquième niveau</a:t>
            </a:r>
          </a:p>
        </p:txBody>
      </p:sp>
    </p:spTree>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Lst>
  <p:txStyles>
    <p:titleStyle>
      <a:lvl1pPr algn="ctr" rtl="0" eaLnBrk="0" fontAlgn="base" hangingPunct="0">
        <a:spcBef>
          <a:spcPct val="0"/>
        </a:spcBef>
        <a:spcAft>
          <a:spcPct val="0"/>
        </a:spcAft>
        <a:defRPr sz="3200">
          <a:solidFill>
            <a:srgbClr val="009900"/>
          </a:solidFill>
          <a:latin typeface="+mj-lt"/>
          <a:ea typeface="+mj-ea"/>
          <a:cs typeface="+mj-cs"/>
        </a:defRPr>
      </a:lvl1pPr>
      <a:lvl2pPr algn="ctr" rtl="0" eaLnBrk="0" fontAlgn="base" hangingPunct="0">
        <a:spcBef>
          <a:spcPct val="0"/>
        </a:spcBef>
        <a:spcAft>
          <a:spcPct val="0"/>
        </a:spcAft>
        <a:defRPr sz="3200">
          <a:solidFill>
            <a:srgbClr val="009900"/>
          </a:solidFill>
          <a:latin typeface="Arial" charset="0"/>
        </a:defRPr>
      </a:lvl2pPr>
      <a:lvl3pPr algn="ctr" rtl="0" eaLnBrk="0" fontAlgn="base" hangingPunct="0">
        <a:spcBef>
          <a:spcPct val="0"/>
        </a:spcBef>
        <a:spcAft>
          <a:spcPct val="0"/>
        </a:spcAft>
        <a:defRPr sz="3200">
          <a:solidFill>
            <a:srgbClr val="009900"/>
          </a:solidFill>
          <a:latin typeface="Arial" charset="0"/>
        </a:defRPr>
      </a:lvl3pPr>
      <a:lvl4pPr algn="ctr" rtl="0" eaLnBrk="0" fontAlgn="base" hangingPunct="0">
        <a:spcBef>
          <a:spcPct val="0"/>
        </a:spcBef>
        <a:spcAft>
          <a:spcPct val="0"/>
        </a:spcAft>
        <a:defRPr sz="3200">
          <a:solidFill>
            <a:srgbClr val="009900"/>
          </a:solidFill>
          <a:latin typeface="Arial" charset="0"/>
        </a:defRPr>
      </a:lvl4pPr>
      <a:lvl5pPr algn="ctr" rtl="0" eaLnBrk="0" fontAlgn="base" hangingPunct="0">
        <a:spcBef>
          <a:spcPct val="0"/>
        </a:spcBef>
        <a:spcAft>
          <a:spcPct val="0"/>
        </a:spcAft>
        <a:defRPr sz="3200">
          <a:solidFill>
            <a:srgbClr val="009900"/>
          </a:solidFill>
          <a:latin typeface="Arial" charset="0"/>
        </a:defRPr>
      </a:lvl5pPr>
      <a:lvl6pPr marL="457200" algn="ctr" rtl="0" fontAlgn="base">
        <a:spcBef>
          <a:spcPct val="0"/>
        </a:spcBef>
        <a:spcAft>
          <a:spcPct val="0"/>
        </a:spcAft>
        <a:defRPr sz="3200">
          <a:solidFill>
            <a:srgbClr val="009900"/>
          </a:solidFill>
          <a:latin typeface="Arial" charset="0"/>
        </a:defRPr>
      </a:lvl6pPr>
      <a:lvl7pPr marL="914400" algn="ctr" rtl="0" fontAlgn="base">
        <a:spcBef>
          <a:spcPct val="0"/>
        </a:spcBef>
        <a:spcAft>
          <a:spcPct val="0"/>
        </a:spcAft>
        <a:defRPr sz="3200">
          <a:solidFill>
            <a:srgbClr val="009900"/>
          </a:solidFill>
          <a:latin typeface="Arial" charset="0"/>
        </a:defRPr>
      </a:lvl7pPr>
      <a:lvl8pPr marL="1371600" algn="ctr" rtl="0" fontAlgn="base">
        <a:spcBef>
          <a:spcPct val="0"/>
        </a:spcBef>
        <a:spcAft>
          <a:spcPct val="0"/>
        </a:spcAft>
        <a:defRPr sz="3200">
          <a:solidFill>
            <a:srgbClr val="009900"/>
          </a:solidFill>
          <a:latin typeface="Arial" charset="0"/>
        </a:defRPr>
      </a:lvl8pPr>
      <a:lvl9pPr marL="1828800" algn="ctr" rtl="0" fontAlgn="base">
        <a:spcBef>
          <a:spcPct val="0"/>
        </a:spcBef>
        <a:spcAft>
          <a:spcPct val="0"/>
        </a:spcAft>
        <a:defRPr sz="3200">
          <a:solidFill>
            <a:srgbClr val="009900"/>
          </a:solidFill>
          <a:latin typeface="Arial" charset="0"/>
        </a:defRPr>
      </a:lvl9pPr>
    </p:titleStyle>
    <p:bodyStyle>
      <a:lvl1pPr marL="342900" indent="-342900" algn="just" rtl="0" eaLnBrk="0" fontAlgn="base" hangingPunct="0">
        <a:spcBef>
          <a:spcPct val="20000"/>
        </a:spcBef>
        <a:spcAft>
          <a:spcPct val="0"/>
        </a:spcAft>
        <a:buClr>
          <a:srgbClr val="009900"/>
        </a:buClr>
        <a:buFont typeface="Wingdings" pitchFamily="2" charset="2"/>
        <a:defRPr sz="2600">
          <a:solidFill>
            <a:schemeClr val="tx1"/>
          </a:solidFill>
          <a:latin typeface="+mn-lt"/>
          <a:ea typeface="+mn-ea"/>
          <a:cs typeface="+mn-cs"/>
        </a:defRPr>
      </a:lvl1pPr>
      <a:lvl2pPr marL="542925" indent="-1588" algn="just" rtl="0" eaLnBrk="0" fontAlgn="base" hangingPunct="0">
        <a:spcBef>
          <a:spcPct val="20000"/>
        </a:spcBef>
        <a:spcAft>
          <a:spcPct val="0"/>
        </a:spcAft>
        <a:buClr>
          <a:srgbClr val="009900"/>
        </a:buClr>
        <a:buFont typeface="Wingdings" pitchFamily="2" charset="2"/>
        <a:defRPr sz="2400">
          <a:solidFill>
            <a:schemeClr val="tx1"/>
          </a:solidFill>
          <a:latin typeface="+mn-lt"/>
        </a:defRPr>
      </a:lvl2pPr>
      <a:lvl3pPr marL="990600" indent="-76200" algn="just" rtl="0" eaLnBrk="0" fontAlgn="base" hangingPunct="0">
        <a:spcBef>
          <a:spcPct val="20000"/>
        </a:spcBef>
        <a:spcAft>
          <a:spcPct val="0"/>
        </a:spcAft>
        <a:buClr>
          <a:srgbClr val="009900"/>
        </a:buClr>
        <a:buFont typeface="Wingdings" pitchFamily="2" charset="2"/>
        <a:defRPr sz="2200">
          <a:solidFill>
            <a:schemeClr val="tx1"/>
          </a:solidFill>
          <a:latin typeface="+mn-lt"/>
        </a:defRPr>
      </a:lvl3pPr>
      <a:lvl4pPr marL="1438275" indent="-1588" algn="just" rtl="0" eaLnBrk="0" fontAlgn="base" hangingPunct="0">
        <a:spcBef>
          <a:spcPct val="20000"/>
        </a:spcBef>
        <a:spcAft>
          <a:spcPct val="0"/>
        </a:spcAft>
        <a:defRPr sz="2000">
          <a:solidFill>
            <a:schemeClr val="tx1"/>
          </a:solidFill>
          <a:latin typeface="+mn-lt"/>
        </a:defRPr>
      </a:lvl4pPr>
      <a:lvl5pPr marL="1885950" indent="-1588" algn="just" rtl="0" eaLnBrk="0" fontAlgn="base" hangingPunct="0">
        <a:spcBef>
          <a:spcPct val="20000"/>
        </a:spcBef>
        <a:spcAft>
          <a:spcPct val="0"/>
        </a:spcAft>
        <a:defRPr sz="2000">
          <a:solidFill>
            <a:schemeClr val="tx1"/>
          </a:solidFill>
          <a:latin typeface="+mn-lt"/>
        </a:defRPr>
      </a:lvl5pPr>
      <a:lvl6pPr marL="2343150" indent="-1588" algn="just" rtl="0" fontAlgn="base">
        <a:spcBef>
          <a:spcPct val="20000"/>
        </a:spcBef>
        <a:spcAft>
          <a:spcPct val="0"/>
        </a:spcAft>
        <a:defRPr sz="2000">
          <a:solidFill>
            <a:schemeClr val="tx1"/>
          </a:solidFill>
          <a:latin typeface="+mn-lt"/>
        </a:defRPr>
      </a:lvl6pPr>
      <a:lvl7pPr marL="2800350" indent="-1588" algn="just" rtl="0" fontAlgn="base">
        <a:spcBef>
          <a:spcPct val="20000"/>
        </a:spcBef>
        <a:spcAft>
          <a:spcPct val="0"/>
        </a:spcAft>
        <a:defRPr sz="2000">
          <a:solidFill>
            <a:schemeClr val="tx1"/>
          </a:solidFill>
          <a:latin typeface="+mn-lt"/>
        </a:defRPr>
      </a:lvl7pPr>
      <a:lvl8pPr marL="3257550" indent="-1588" algn="just" rtl="0" fontAlgn="base">
        <a:spcBef>
          <a:spcPct val="20000"/>
        </a:spcBef>
        <a:spcAft>
          <a:spcPct val="0"/>
        </a:spcAft>
        <a:defRPr sz="2000">
          <a:solidFill>
            <a:schemeClr val="tx1"/>
          </a:solidFill>
          <a:latin typeface="+mn-lt"/>
        </a:defRPr>
      </a:lvl8pPr>
      <a:lvl9pPr marL="3714750" indent="-1588" algn="just"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4" descr="H:\6.Images\PAs\DSCN2403.JPG"/>
          <p:cNvPicPr>
            <a:picLocks noChangeAspect="1" noChangeArrowheads="1"/>
          </p:cNvPicPr>
          <p:nvPr userDrawn="1"/>
        </p:nvPicPr>
        <p:blipFill rotWithShape="1">
          <a:blip r:embed="rId12" cstate="print">
            <a:duotone>
              <a:schemeClr val="accent6">
                <a:shade val="45000"/>
                <a:satMod val="135000"/>
              </a:schemeClr>
              <a:prstClr val="white"/>
            </a:duotone>
            <a:extLst>
              <a:ext uri="{28A0092B-C50C-407E-A947-70E740481C1C}">
                <a14:useLocalDpi xmlns:a14="http://schemas.microsoft.com/office/drawing/2010/main" val="0"/>
              </a:ext>
            </a:extLst>
          </a:blip>
          <a:srcRect l="11787" t="12706" r="27035" b="8174"/>
          <a:stretch/>
        </p:blipFill>
        <p:spPr bwMode="auto">
          <a:xfrm>
            <a:off x="-4896" y="10121"/>
            <a:ext cx="9134382" cy="6869968"/>
          </a:xfrm>
          <a:prstGeom prst="rect">
            <a:avLst/>
          </a:prstGeom>
          <a:noFill/>
          <a:extLst>
            <a:ext uri="{909E8E84-426E-40DD-AFC4-6F175D3DCCD1}">
              <a14:hiddenFill xmlns:a14="http://schemas.microsoft.com/office/drawing/2010/main">
                <a:solidFill>
                  <a:srgbClr val="FFFFFF"/>
                </a:solidFill>
              </a14:hiddenFill>
            </a:ext>
          </a:extLst>
        </p:spPr>
      </p:pic>
      <p:sp>
        <p:nvSpPr>
          <p:cNvPr id="3075"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fr-FR" smtClean="0"/>
              <a:t>Modifiez le style du titre</a:t>
            </a:r>
          </a:p>
        </p:txBody>
      </p:sp>
      <p:sp>
        <p:nvSpPr>
          <p:cNvPr id="3076"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fr-FR" smtClean="0"/>
              <a:t>Modifiez les styles du texte du masque</a:t>
            </a:r>
          </a:p>
          <a:p>
            <a:pPr lvl="1"/>
            <a:r>
              <a:rPr lang="en-GB" altLang="fr-FR" smtClean="0"/>
              <a:t>Deuxième niveau</a:t>
            </a:r>
          </a:p>
          <a:p>
            <a:pPr lvl="2"/>
            <a:r>
              <a:rPr lang="en-GB" altLang="fr-FR" smtClean="0"/>
              <a:t>Troisième niveau</a:t>
            </a:r>
          </a:p>
          <a:p>
            <a:pPr lvl="3"/>
            <a:r>
              <a:rPr lang="en-GB" altLang="fr-FR" smtClean="0"/>
              <a:t>Quatrième niveau</a:t>
            </a:r>
          </a:p>
          <a:p>
            <a:pPr lvl="4"/>
            <a:r>
              <a:rPr lang="en-GB"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582A04"/>
                </a:solidFill>
                <a:latin typeface="Calibri"/>
              </a:defRPr>
            </a:lvl1pPr>
          </a:lstStyle>
          <a:p>
            <a:pPr>
              <a:defRPr/>
            </a:pPr>
            <a:r>
              <a:rPr lang="fr-FR"/>
              <a:t>Group meeting 2014.03.13</a:t>
            </a:r>
            <a:endParaRPr lang="fr-CH"/>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582A04"/>
                </a:solidFill>
                <a:latin typeface="Calibri"/>
              </a:defRPr>
            </a:lvl1pPr>
          </a:lstStyle>
          <a:p>
            <a:pPr>
              <a:defRPr/>
            </a:pPr>
            <a:r>
              <a:rPr lang="fr-CH"/>
              <a:t>Quantification of Pyrrolizidine </a:t>
            </a:r>
            <a:r>
              <a:rPr lang="fr-CH" err="1"/>
              <a:t>Alkaloids</a:t>
            </a:r>
            <a:endParaRPr lang="fr-CH"/>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582A04"/>
                </a:solidFill>
                <a:latin typeface="Calibri"/>
              </a:defRPr>
            </a:lvl1pPr>
          </a:lstStyle>
          <a:p>
            <a:pPr>
              <a:defRPr/>
            </a:pPr>
            <a:fld id="{3DE22289-8BDC-4E58-93A8-70FEABB92C8C}" type="slidenum">
              <a:rPr lang="fr-CH"/>
              <a:pPr>
                <a:defRPr/>
              </a:pPr>
              <a:t>‹#›</a:t>
            </a:fld>
            <a:endParaRPr lang="fr-CH"/>
          </a:p>
        </p:txBody>
      </p:sp>
    </p:spTree>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Lst>
  <p:timing>
    <p:tnLst>
      <p:par>
        <p:cTn id="1" dur="indefinite" restart="never" nodeType="tmRoot"/>
      </p:par>
    </p:tnLst>
  </p:timing>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2.xml"/><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notesSlide" Target="../notesSlides/notesSlide8.xml"/><Relationship Id="rId7"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jpe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jpe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3.jpeg"/><Relationship Id="rId5" Type="http://schemas.microsoft.com/office/2007/relationships/hdphoto" Target="../media/hdphoto6.wdp"/><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microsoft.com/office/2007/relationships/hdphoto" Target="../media/hdphoto7.wdp"/><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hyperlink" Target="http://pharmacognosy-phytochemistry-natural-products.pharmaceuticalconferences.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428625"/>
            <a:ext cx="8186737" cy="1143000"/>
          </a:xfrm>
          <a:ln w="3175"/>
        </p:spPr>
        <p:txBody>
          <a:bodyPr/>
          <a:lstStyle/>
          <a:p>
            <a:pPr>
              <a:defRPr/>
            </a:pPr>
            <a:r>
              <a:rPr lang="en-US" sz="3600" b="1" dirty="0" smtClean="0">
                <a:solidFill>
                  <a:schemeClr val="accent3">
                    <a:lumMod val="75000"/>
                  </a:schemeClr>
                </a:solidFill>
                <a:effectLst>
                  <a:outerShdw blurRad="38100" dist="38100" dir="2700000" algn="tl">
                    <a:srgbClr val="000000">
                      <a:alpha val="43137"/>
                    </a:srgbClr>
                  </a:outerShdw>
                </a:effectLst>
                <a:latin typeface="Baskerville Old Face" pitchFamily="18" charset="0"/>
              </a:rPr>
              <a:t>About OMICS Group</a:t>
            </a:r>
            <a:endParaRPr lang="en-US" sz="3600" b="1" dirty="0">
              <a:solidFill>
                <a:schemeClr val="accent3">
                  <a:lumMod val="75000"/>
                </a:schemeClr>
              </a:solidFill>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p:txBody>
          <a:bodyPr/>
          <a:lstStyle/>
          <a:p>
            <a:pPr algn="just">
              <a:buFont typeface="Arial" charset="0"/>
              <a:buNone/>
              <a:defRPr/>
            </a:pPr>
            <a:r>
              <a:rPr lang="en-US" sz="2000" dirty="0" smtClean="0">
                <a:latin typeface="+mj-lt"/>
              </a:rPr>
              <a:t>      </a:t>
            </a:r>
            <a:r>
              <a:rPr lang="en-US" sz="2000" dirty="0" smtClean="0">
                <a:effectLst>
                  <a:outerShdw blurRad="38100" dist="38100" dir="2700000" algn="tl">
                    <a:srgbClr val="000000">
                      <a:alpha val="43137"/>
                    </a:srgbClr>
                  </a:outerShdw>
                </a:effectLst>
                <a:latin typeface="+mj-lt"/>
              </a:rPr>
              <a:t>OMICS Group International is an amalgamation of </a:t>
            </a:r>
            <a:r>
              <a:rPr lang="en-US" sz="2000" dirty="0" smtClean="0">
                <a:effectLst>
                  <a:outerShdw blurRad="38100" dist="38100" dir="2700000" algn="tl">
                    <a:srgbClr val="000000">
                      <a:alpha val="43137"/>
                    </a:srgbClr>
                  </a:outerShdw>
                </a:effectLst>
                <a:latin typeface="+mj-lt"/>
                <a:hlinkClick r:id="rId2" tooltip="Open Access publications"/>
              </a:rPr>
              <a:t>Open Access publications</a:t>
            </a:r>
            <a:r>
              <a:rPr lang="en-US" sz="2000" dirty="0" smtClean="0">
                <a:effectLst>
                  <a:outerShdw blurRad="38100" dist="38100" dir="2700000" algn="tl">
                    <a:srgbClr val="000000">
                      <a:alpha val="43137"/>
                    </a:srgbClr>
                  </a:outerShdw>
                </a:effectLst>
                <a:latin typeface="+mj-lt"/>
              </a:rPr>
              <a:t> and worldwide international science conferences and events. Established in the year 2007 with the sole aim of making the information on Sciences and technology ‘Open Access’, OMICS Group publishes 400 online open access </a:t>
            </a:r>
            <a:r>
              <a:rPr lang="en-US" sz="2000" dirty="0" smtClean="0">
                <a:effectLst>
                  <a:outerShdw blurRad="38100" dist="38100" dir="2700000" algn="tl">
                    <a:srgbClr val="000000">
                      <a:alpha val="43137"/>
                    </a:srgbClr>
                  </a:outerShdw>
                </a:effectLst>
                <a:latin typeface="+mj-lt"/>
                <a:hlinkClick r:id="rId3" tooltip="scholarly journals"/>
              </a:rPr>
              <a:t>scholarly journals</a:t>
            </a:r>
            <a:r>
              <a:rPr lang="en-US" sz="2000" dirty="0" smtClean="0">
                <a:effectLst>
                  <a:outerShdw blurRad="38100" dist="38100" dir="2700000" algn="tl">
                    <a:srgbClr val="000000">
                      <a:alpha val="43137"/>
                    </a:srgbClr>
                  </a:outerShdw>
                </a:effectLst>
                <a:latin typeface="+mj-lt"/>
              </a:rPr>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a:t>
            </a:r>
            <a:r>
              <a:rPr lang="en-US" sz="2000" dirty="0" smtClean="0">
                <a:effectLst>
                  <a:outerShdw blurRad="38100" dist="38100" dir="2700000" algn="tl">
                    <a:srgbClr val="000000">
                      <a:alpha val="43137"/>
                    </a:srgbClr>
                  </a:outerShdw>
                </a:effectLst>
                <a:latin typeface="+mj-lt"/>
                <a:hlinkClick r:id="rId4" tooltip="International conferences"/>
              </a:rPr>
              <a:t>International conferences</a:t>
            </a:r>
            <a:r>
              <a:rPr lang="en-US" sz="2000" dirty="0" smtClean="0">
                <a:effectLst>
                  <a:outerShdw blurRad="38100" dist="38100" dir="2700000" algn="tl">
                    <a:srgbClr val="000000">
                      <a:alpha val="43137"/>
                    </a:srgbClr>
                  </a:outerShdw>
                </a:effectLst>
                <a:latin typeface="+mj-lt"/>
              </a:rPr>
              <a:t> annually across the globe, where knowledge transfer takes place through debates, round table discussions, poster presentations, workshops, symposia and exhibitions</a:t>
            </a:r>
            <a:r>
              <a:rPr lang="en-US" sz="1800" dirty="0" smtClean="0">
                <a:effectLst>
                  <a:outerShdw blurRad="38100" dist="38100" dir="2700000" algn="tl">
                    <a:srgbClr val="000000">
                      <a:alpha val="43137"/>
                    </a:srgbClr>
                  </a:outerShdw>
                </a:effectLst>
                <a:latin typeface="+mj-lt"/>
              </a:rPr>
              <a:t>.</a:t>
            </a:r>
            <a:endParaRPr lang="en-US" sz="180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747059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euille+galenic (17)"/>
          <p:cNvPicPr>
            <a:picLocks noChangeAspect="1" noChangeArrowheads="1"/>
          </p:cNvPicPr>
          <p:nvPr/>
        </p:nvPicPr>
        <p:blipFill>
          <a:blip r:embed="rId4"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36512"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itre 2"/>
          <p:cNvSpPr>
            <a:spLocks noGrp="1"/>
          </p:cNvSpPr>
          <p:nvPr>
            <p:ph type="title"/>
          </p:nvPr>
        </p:nvSpPr>
        <p:spPr>
          <a:xfrm>
            <a:off x="468313" y="547588"/>
            <a:ext cx="8229600" cy="865188"/>
          </a:xfrm>
        </p:spPr>
        <p:txBody>
          <a:bodyPr/>
          <a:lstStyle/>
          <a:p>
            <a:pPr algn="l"/>
            <a:r>
              <a:rPr lang="fr-CH" altLang="fr-FR" dirty="0" smtClean="0"/>
              <a:t>100% </a:t>
            </a:r>
            <a:r>
              <a:rPr lang="fr-CH" altLang="fr-FR" dirty="0" err="1" smtClean="0"/>
              <a:t>natural</a:t>
            </a:r>
            <a:r>
              <a:rPr lang="fr-CH" altLang="fr-FR" dirty="0" smtClean="0"/>
              <a:t> </a:t>
            </a:r>
            <a:r>
              <a:rPr lang="fr-CH" altLang="fr-FR" dirty="0" err="1" smtClean="0"/>
              <a:t>slimming</a:t>
            </a:r>
            <a:r>
              <a:rPr lang="fr-CH" altLang="fr-FR" dirty="0" smtClean="0"/>
              <a:t> capsules </a:t>
            </a:r>
            <a:r>
              <a:rPr lang="fr-CH" altLang="fr-FR" dirty="0" err="1" smtClean="0"/>
              <a:t>adulterated</a:t>
            </a:r>
            <a:r>
              <a:rPr lang="fr-CH" altLang="fr-FR" dirty="0" smtClean="0"/>
              <a:t> </a:t>
            </a:r>
            <a:r>
              <a:rPr lang="fr-CH" altLang="fr-FR" dirty="0" err="1" smtClean="0"/>
              <a:t>with</a:t>
            </a:r>
            <a:r>
              <a:rPr lang="fr-CH" altLang="fr-FR" dirty="0" smtClean="0"/>
              <a:t> </a:t>
            </a:r>
            <a:r>
              <a:rPr lang="fr-CH" altLang="fr-FR" dirty="0" err="1" smtClean="0"/>
              <a:t>sibutramine</a:t>
            </a:r>
            <a:endParaRPr lang="fr-CH" altLang="fr-FR" dirty="0" smtClean="0"/>
          </a:p>
        </p:txBody>
      </p:sp>
      <p:pic>
        <p:nvPicPr>
          <p:cNvPr id="2150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4299" y="3621566"/>
            <a:ext cx="5142157" cy="31918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300" y="2089150"/>
            <a:ext cx="2220913"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1511" name="Objet 2"/>
          <p:cNvGraphicFramePr>
            <a:graphicFrameLocks noChangeAspect="1"/>
          </p:cNvGraphicFramePr>
          <p:nvPr/>
        </p:nvGraphicFramePr>
        <p:xfrm>
          <a:off x="622300" y="4283075"/>
          <a:ext cx="2220913" cy="1141413"/>
        </p:xfrm>
        <a:graphic>
          <a:graphicData uri="http://schemas.openxmlformats.org/presentationml/2006/ole">
            <mc:AlternateContent xmlns:mc="http://schemas.openxmlformats.org/markup-compatibility/2006">
              <mc:Choice xmlns:v="urn:schemas-microsoft-com:vml" Requires="v">
                <p:oleObj spid="_x0000_s21626" r:id="rId7" imgW="2073570" imgH="1069125" progId="ISISServer">
                  <p:embed/>
                </p:oleObj>
              </mc:Choice>
              <mc:Fallback>
                <p:oleObj r:id="rId7" imgW="2073570" imgH="1069125" progId="ISISServer">
                  <p:embed/>
                  <p:pic>
                    <p:nvPicPr>
                      <p:cNvPr id="0" name="Picture 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300" y="4283075"/>
                        <a:ext cx="2220913" cy="1141413"/>
                      </a:xfrm>
                      <a:prstGeom prst="rect">
                        <a:avLst/>
                      </a:prstGeom>
                      <a:solidFill>
                        <a:schemeClr val="bg1">
                          <a:alpha val="47058"/>
                        </a:schemeClr>
                      </a:solidFill>
                    </p:spPr>
                  </p:pic>
                </p:oleObj>
              </mc:Fallback>
            </mc:AlternateContent>
          </a:graphicData>
        </a:graphic>
      </p:graphicFrame>
      <p:sp>
        <p:nvSpPr>
          <p:cNvPr id="21512" name="ZoneTexte 1"/>
          <p:cNvSpPr txBox="1">
            <a:spLocks noChangeArrowheads="1"/>
          </p:cNvSpPr>
          <p:nvPr/>
        </p:nvSpPr>
        <p:spPr bwMode="auto">
          <a:xfrm>
            <a:off x="1054100" y="54356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CH" altLang="fr-FR" sz="1800"/>
              <a:t>Sibutramine</a:t>
            </a:r>
          </a:p>
        </p:txBody>
      </p:sp>
      <p:sp>
        <p:nvSpPr>
          <p:cNvPr id="3" name="ZoneTexte 2"/>
          <p:cNvSpPr txBox="1"/>
          <p:nvPr/>
        </p:nvSpPr>
        <p:spPr>
          <a:xfrm>
            <a:off x="7145338" y="115888"/>
            <a:ext cx="1679575" cy="401637"/>
          </a:xfrm>
          <a:prstGeom prst="rect">
            <a:avLst/>
          </a:prstGeom>
          <a:noFill/>
        </p:spPr>
        <p:txBody>
          <a:bodyPr wrap="none">
            <a:spAutoFit/>
          </a:bodyPr>
          <a:lstStyle/>
          <a:p>
            <a:pPr>
              <a:defRPr/>
            </a:pPr>
            <a:r>
              <a:rPr lang="fr-CH" sz="2000" dirty="0">
                <a:solidFill>
                  <a:srgbClr val="009900"/>
                </a:solidFill>
                <a:latin typeface="+mj-lt"/>
                <a:ea typeface="+mj-ea"/>
                <a:cs typeface="+mj-cs"/>
              </a:rPr>
              <a:t>Case </a:t>
            </a:r>
            <a:r>
              <a:rPr lang="fr-CH" sz="2000" dirty="0" err="1">
                <a:solidFill>
                  <a:srgbClr val="009900"/>
                </a:solidFill>
                <a:latin typeface="+mj-lt"/>
                <a:ea typeface="+mj-ea"/>
                <a:cs typeface="+mj-cs"/>
              </a:rPr>
              <a:t>study</a:t>
            </a:r>
            <a:r>
              <a:rPr lang="fr-CH" sz="2000" dirty="0">
                <a:solidFill>
                  <a:srgbClr val="009900"/>
                </a:solidFill>
                <a:latin typeface="+mj-lt"/>
                <a:ea typeface="+mj-ea"/>
                <a:cs typeface="+mj-cs"/>
              </a:rPr>
              <a:t> 1</a:t>
            </a:r>
          </a:p>
        </p:txBody>
      </p:sp>
      <p:pic>
        <p:nvPicPr>
          <p:cNvPr id="2150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l="23965" t="14000" r="24628" b="46832"/>
          <a:stretch>
            <a:fillRect/>
          </a:stretch>
        </p:blipFill>
        <p:spPr bwMode="auto">
          <a:xfrm>
            <a:off x="3534299" y="1052736"/>
            <a:ext cx="5142157" cy="24482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advTm="4812"/>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7938"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itre 2"/>
          <p:cNvSpPr>
            <a:spLocks noGrp="1"/>
          </p:cNvSpPr>
          <p:nvPr>
            <p:ph type="title"/>
          </p:nvPr>
        </p:nvSpPr>
        <p:spPr/>
        <p:txBody>
          <a:bodyPr/>
          <a:lstStyle/>
          <a:p>
            <a:r>
              <a:rPr lang="fr-CH" altLang="fr-FR" dirty="0"/>
              <a:t>HPTLC-UV/MS</a:t>
            </a:r>
          </a:p>
        </p:txBody>
      </p:sp>
      <p:pic>
        <p:nvPicPr>
          <p:cNvPr id="22532" name="Imag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7988" y="4672013"/>
            <a:ext cx="3309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992" y="981075"/>
            <a:ext cx="3683000" cy="26638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888" y="260350"/>
            <a:ext cx="2116137" cy="346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Imag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2353" y="3860800"/>
            <a:ext cx="2441575" cy="28035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èche vers le bas 1"/>
          <p:cNvSpPr/>
          <p:nvPr/>
        </p:nvSpPr>
        <p:spPr>
          <a:xfrm>
            <a:off x="6630264" y="3871310"/>
            <a:ext cx="1066502" cy="630238"/>
          </a:xfrm>
          <a:prstGeom prst="downArrow">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3" name="Rectangle 2"/>
          <p:cNvSpPr/>
          <p:nvPr/>
        </p:nvSpPr>
        <p:spPr>
          <a:xfrm rot="16200000">
            <a:off x="86569" y="2111921"/>
            <a:ext cx="1401762" cy="368300"/>
          </a:xfrm>
          <a:prstGeom prst="rect">
            <a:avLst/>
          </a:prstGeom>
        </p:spPr>
        <p:txBody>
          <a:bodyPr wrap="none">
            <a:spAutoFit/>
          </a:bodyPr>
          <a:lstStyle/>
          <a:p>
            <a:pPr>
              <a:defRPr/>
            </a:pPr>
            <a:r>
              <a:rPr lang="fr-CH" altLang="fr-FR" b="1" spc="50" dirty="0">
                <a:solidFill>
                  <a:srgbClr val="009900"/>
                </a:solidFill>
              </a:rPr>
              <a:t>HPTLC-UV</a:t>
            </a:r>
            <a:endParaRPr lang="fr-CH" b="1" spc="50" dirty="0">
              <a:solidFill>
                <a:srgbClr val="009900"/>
              </a:solidFill>
            </a:endParaRPr>
          </a:p>
        </p:txBody>
      </p:sp>
      <p:sp>
        <p:nvSpPr>
          <p:cNvPr id="11" name="Rectangle 10"/>
          <p:cNvSpPr/>
          <p:nvPr/>
        </p:nvSpPr>
        <p:spPr>
          <a:xfrm rot="16200000">
            <a:off x="181397" y="5055067"/>
            <a:ext cx="2120900" cy="369887"/>
          </a:xfrm>
          <a:prstGeom prst="rect">
            <a:avLst/>
          </a:prstGeom>
        </p:spPr>
        <p:txBody>
          <a:bodyPr wrap="none">
            <a:spAutoFit/>
          </a:bodyPr>
          <a:lstStyle/>
          <a:p>
            <a:pPr>
              <a:defRPr/>
            </a:pPr>
            <a:r>
              <a:rPr lang="fr-CH" altLang="fr-FR" b="1" spc="50" dirty="0">
                <a:solidFill>
                  <a:srgbClr val="009900"/>
                </a:solidFill>
              </a:rPr>
              <a:t> </a:t>
            </a:r>
            <a:r>
              <a:rPr lang="fr-CH" altLang="fr-FR" b="1" spc="50" dirty="0" smtClean="0">
                <a:solidFill>
                  <a:srgbClr val="009900"/>
                </a:solidFill>
              </a:rPr>
              <a:t>MS </a:t>
            </a:r>
            <a:r>
              <a:rPr lang="fr-CH" altLang="fr-FR" b="1" spc="50" dirty="0">
                <a:solidFill>
                  <a:srgbClr val="009900"/>
                </a:solidFill>
              </a:rPr>
              <a:t>INTERFACE</a:t>
            </a:r>
            <a:endParaRPr lang="fr-CH" b="1" spc="50" dirty="0">
              <a:solidFill>
                <a:srgbClr val="009900"/>
              </a:solidFill>
            </a:endParaRPr>
          </a:p>
        </p:txBody>
      </p:sp>
    </p:spTree>
  </p:cSld>
  <p:clrMapOvr>
    <a:masterClrMapping/>
  </p:clrMapOvr>
  <p:transition advTm="4812"/>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re 2"/>
          <p:cNvSpPr>
            <a:spLocks noGrp="1"/>
          </p:cNvSpPr>
          <p:nvPr>
            <p:ph type="title"/>
          </p:nvPr>
        </p:nvSpPr>
        <p:spPr/>
        <p:txBody>
          <a:bodyPr/>
          <a:lstStyle/>
          <a:p>
            <a:r>
              <a:rPr lang="fr-CH" altLang="fr-FR" dirty="0" smtClean="0"/>
              <a:t>HPTLC-UV/MS</a:t>
            </a:r>
          </a:p>
        </p:txBody>
      </p:sp>
      <p:sp>
        <p:nvSpPr>
          <p:cNvPr id="23556" name="ZoneTexte 2"/>
          <p:cNvSpPr txBox="1">
            <a:spLocks noChangeArrowheads="1"/>
          </p:cNvSpPr>
          <p:nvPr/>
        </p:nvSpPr>
        <p:spPr bwMode="auto">
          <a:xfrm>
            <a:off x="7164388" y="4195763"/>
            <a:ext cx="18637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ctr" eaLnBrk="1" hangingPunct="1">
              <a:spcBef>
                <a:spcPct val="0"/>
              </a:spcBef>
              <a:buClrTx/>
              <a:buFontTx/>
              <a:buNone/>
            </a:pPr>
            <a:r>
              <a:rPr lang="fr-CH" altLang="fr-FR" sz="1800"/>
              <a:t>Range of</a:t>
            </a:r>
          </a:p>
          <a:p>
            <a:pPr algn="ctr" eaLnBrk="1" hangingPunct="1">
              <a:spcBef>
                <a:spcPct val="0"/>
              </a:spcBef>
              <a:buClrTx/>
              <a:buFontTx/>
              <a:buNone/>
            </a:pPr>
            <a:r>
              <a:rPr lang="fr-CH" altLang="fr-FR" sz="1800"/>
              <a:t>medical dosage:</a:t>
            </a:r>
          </a:p>
          <a:p>
            <a:pPr algn="ctr" eaLnBrk="1" hangingPunct="1">
              <a:spcBef>
                <a:spcPct val="0"/>
              </a:spcBef>
              <a:buClrTx/>
              <a:buFontTx/>
              <a:buNone/>
            </a:pPr>
            <a:r>
              <a:rPr lang="fr-CH" altLang="fr-FR" sz="1800"/>
              <a:t>10/15 mg/day</a:t>
            </a:r>
          </a:p>
        </p:txBody>
      </p:sp>
      <p:grpSp>
        <p:nvGrpSpPr>
          <p:cNvPr id="23557" name="Group 1083"/>
          <p:cNvGrpSpPr>
            <a:grpSpLocks/>
          </p:cNvGrpSpPr>
          <p:nvPr/>
        </p:nvGrpSpPr>
        <p:grpSpPr bwMode="auto">
          <a:xfrm>
            <a:off x="395288" y="2805113"/>
            <a:ext cx="6408737" cy="3360737"/>
            <a:chOff x="612" y="678"/>
            <a:chExt cx="4037" cy="2117"/>
          </a:xfrm>
        </p:grpSpPr>
        <p:sp>
          <p:nvSpPr>
            <p:cNvPr id="23560" name="Text Box 9"/>
            <p:cNvSpPr txBox="1">
              <a:spLocks noChangeArrowheads="1"/>
            </p:cNvSpPr>
            <p:nvPr/>
          </p:nvSpPr>
          <p:spPr bwMode="auto">
            <a:xfrm>
              <a:off x="983" y="1764"/>
              <a:ext cx="3532" cy="16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898" tIns="39947" rIns="79898" bIns="39947" anchor="ctr" anchorCtr="1"/>
            <a:lstStyle>
              <a:lvl1pPr algn="just" defTabSz="4043363" eaLnBrk="0" hangingPunct="0">
                <a:spcBef>
                  <a:spcPct val="20000"/>
                </a:spcBef>
                <a:buClr>
                  <a:srgbClr val="009900"/>
                </a:buClr>
                <a:buFont typeface="Wingdings" pitchFamily="2" charset="2"/>
                <a:tabLst>
                  <a:tab pos="2432050" algn="l"/>
                </a:tabLst>
                <a:defRPr sz="2600">
                  <a:solidFill>
                    <a:schemeClr val="tx1"/>
                  </a:solidFill>
                  <a:latin typeface="Arial" charset="0"/>
                </a:defRPr>
              </a:lvl1pPr>
              <a:lvl2pPr marL="742950" indent="-285750" algn="just" defTabSz="4043363" eaLnBrk="0" hangingPunct="0">
                <a:spcBef>
                  <a:spcPct val="20000"/>
                </a:spcBef>
                <a:buClr>
                  <a:srgbClr val="009900"/>
                </a:buClr>
                <a:buFont typeface="Wingdings" pitchFamily="2" charset="2"/>
                <a:tabLst>
                  <a:tab pos="2432050" algn="l"/>
                </a:tabLst>
                <a:defRPr sz="2400">
                  <a:solidFill>
                    <a:schemeClr val="tx1"/>
                  </a:solidFill>
                  <a:latin typeface="Arial" charset="0"/>
                </a:defRPr>
              </a:lvl2pPr>
              <a:lvl3pPr marL="1143000" indent="-228600" algn="just" defTabSz="4043363" eaLnBrk="0" hangingPunct="0">
                <a:spcBef>
                  <a:spcPct val="20000"/>
                </a:spcBef>
                <a:buClr>
                  <a:srgbClr val="009900"/>
                </a:buClr>
                <a:buFont typeface="Wingdings" pitchFamily="2" charset="2"/>
                <a:tabLst>
                  <a:tab pos="2432050" algn="l"/>
                </a:tabLst>
                <a:defRPr sz="2200">
                  <a:solidFill>
                    <a:schemeClr val="tx1"/>
                  </a:solidFill>
                  <a:latin typeface="Arial" charset="0"/>
                </a:defRPr>
              </a:lvl3pPr>
              <a:lvl4pPr marL="1600200" indent="-228600" algn="just" defTabSz="4043363" eaLnBrk="0" hangingPunct="0">
                <a:spcBef>
                  <a:spcPct val="20000"/>
                </a:spcBef>
                <a:tabLst>
                  <a:tab pos="2432050" algn="l"/>
                </a:tabLst>
                <a:defRPr sz="2000">
                  <a:solidFill>
                    <a:schemeClr val="tx1"/>
                  </a:solidFill>
                  <a:latin typeface="Arial" charset="0"/>
                </a:defRPr>
              </a:lvl4pPr>
              <a:lvl5pPr marL="2057400" indent="-228600" algn="just" defTabSz="4043363" eaLnBrk="0" hangingPunct="0">
                <a:spcBef>
                  <a:spcPct val="20000"/>
                </a:spcBef>
                <a:tabLst>
                  <a:tab pos="2432050" algn="l"/>
                </a:tabLst>
                <a:defRPr sz="2000">
                  <a:solidFill>
                    <a:schemeClr val="tx1"/>
                  </a:solidFill>
                  <a:latin typeface="Arial" charset="0"/>
                </a:defRPr>
              </a:lvl5pPr>
              <a:lvl6pPr marL="2514600" indent="-228600" algn="just" defTabSz="4043363" eaLnBrk="0" fontAlgn="base" hangingPunct="0">
                <a:spcBef>
                  <a:spcPct val="20000"/>
                </a:spcBef>
                <a:spcAft>
                  <a:spcPct val="0"/>
                </a:spcAft>
                <a:tabLst>
                  <a:tab pos="2432050" algn="l"/>
                </a:tabLst>
                <a:defRPr sz="2000">
                  <a:solidFill>
                    <a:schemeClr val="tx1"/>
                  </a:solidFill>
                  <a:latin typeface="Arial" charset="0"/>
                </a:defRPr>
              </a:lvl6pPr>
              <a:lvl7pPr marL="2971800" indent="-228600" algn="just" defTabSz="4043363" eaLnBrk="0" fontAlgn="base" hangingPunct="0">
                <a:spcBef>
                  <a:spcPct val="20000"/>
                </a:spcBef>
                <a:spcAft>
                  <a:spcPct val="0"/>
                </a:spcAft>
                <a:tabLst>
                  <a:tab pos="2432050" algn="l"/>
                </a:tabLst>
                <a:defRPr sz="2000">
                  <a:solidFill>
                    <a:schemeClr val="tx1"/>
                  </a:solidFill>
                  <a:latin typeface="Arial" charset="0"/>
                </a:defRPr>
              </a:lvl7pPr>
              <a:lvl8pPr marL="3429000" indent="-228600" algn="just" defTabSz="4043363" eaLnBrk="0" fontAlgn="base" hangingPunct="0">
                <a:spcBef>
                  <a:spcPct val="20000"/>
                </a:spcBef>
                <a:spcAft>
                  <a:spcPct val="0"/>
                </a:spcAft>
                <a:tabLst>
                  <a:tab pos="2432050" algn="l"/>
                </a:tabLst>
                <a:defRPr sz="2000">
                  <a:solidFill>
                    <a:schemeClr val="tx1"/>
                  </a:solidFill>
                  <a:latin typeface="Arial" charset="0"/>
                </a:defRPr>
              </a:lvl8pPr>
              <a:lvl9pPr marL="3886200" indent="-228600" algn="just" defTabSz="4043363" eaLnBrk="0" fontAlgn="base" hangingPunct="0">
                <a:spcBef>
                  <a:spcPct val="20000"/>
                </a:spcBef>
                <a:spcAft>
                  <a:spcPct val="0"/>
                </a:spcAft>
                <a:tabLst>
                  <a:tab pos="2432050" algn="l"/>
                </a:tabLst>
                <a:defRPr sz="2000">
                  <a:solidFill>
                    <a:schemeClr val="tx1"/>
                  </a:solidFill>
                  <a:latin typeface="Arial" charset="0"/>
                </a:defRPr>
              </a:lvl9pPr>
            </a:lstStyle>
            <a:p>
              <a:pPr algn="ctr" eaLnBrk="1" hangingPunct="1">
                <a:lnSpc>
                  <a:spcPct val="150000"/>
                </a:lnSpc>
                <a:spcBef>
                  <a:spcPct val="0"/>
                </a:spcBef>
                <a:buClrTx/>
                <a:buFontTx/>
                <a:buNone/>
              </a:pPr>
              <a:endParaRPr lang="fr-FR" altLang="fr-FR" sz="900">
                <a:solidFill>
                  <a:srgbClr val="CC0000"/>
                </a:solidFill>
                <a:latin typeface="Times New Roman" pitchFamily="18" charset="0"/>
                <a:cs typeface="Times New Roman" pitchFamily="18" charset="0"/>
              </a:endParaRPr>
            </a:p>
          </p:txBody>
        </p:sp>
        <p:grpSp>
          <p:nvGrpSpPr>
            <p:cNvPr id="23561" name="Group 1080"/>
            <p:cNvGrpSpPr>
              <a:grpSpLocks/>
            </p:cNvGrpSpPr>
            <p:nvPr/>
          </p:nvGrpSpPr>
          <p:grpSpPr bwMode="auto">
            <a:xfrm>
              <a:off x="612" y="678"/>
              <a:ext cx="4037" cy="2117"/>
              <a:chOff x="874" y="678"/>
              <a:chExt cx="4037" cy="2117"/>
            </a:xfrm>
          </p:grpSpPr>
          <p:sp>
            <p:nvSpPr>
              <p:cNvPr id="23563" name="AutoShape 860"/>
              <p:cNvSpPr>
                <a:spLocks noChangeAspect="1" noChangeArrowheads="1" noTextEdit="1"/>
              </p:cNvSpPr>
              <p:nvPr/>
            </p:nvSpPr>
            <p:spPr bwMode="auto">
              <a:xfrm>
                <a:off x="874" y="678"/>
                <a:ext cx="4037" cy="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p>
            </p:txBody>
          </p:sp>
          <p:sp>
            <p:nvSpPr>
              <p:cNvPr id="23564" name="Rectangle 862"/>
              <p:cNvSpPr>
                <a:spLocks noChangeArrowheads="1"/>
              </p:cNvSpPr>
              <p:nvPr/>
            </p:nvSpPr>
            <p:spPr bwMode="auto">
              <a:xfrm>
                <a:off x="1242" y="791"/>
                <a:ext cx="3540" cy="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65" name="Line 863"/>
              <p:cNvSpPr>
                <a:spLocks noChangeShapeType="1"/>
              </p:cNvSpPr>
              <p:nvPr/>
            </p:nvSpPr>
            <p:spPr bwMode="auto">
              <a:xfrm>
                <a:off x="1242" y="2083"/>
                <a:ext cx="354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566" name="Line 864"/>
              <p:cNvSpPr>
                <a:spLocks noChangeShapeType="1"/>
              </p:cNvSpPr>
              <p:nvPr/>
            </p:nvSpPr>
            <p:spPr bwMode="auto">
              <a:xfrm>
                <a:off x="1242" y="1923"/>
                <a:ext cx="354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567" name="Line 865"/>
              <p:cNvSpPr>
                <a:spLocks noChangeShapeType="1"/>
              </p:cNvSpPr>
              <p:nvPr/>
            </p:nvSpPr>
            <p:spPr bwMode="auto">
              <a:xfrm>
                <a:off x="1242" y="1757"/>
                <a:ext cx="354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568" name="Line 866"/>
              <p:cNvSpPr>
                <a:spLocks noChangeShapeType="1"/>
              </p:cNvSpPr>
              <p:nvPr/>
            </p:nvSpPr>
            <p:spPr bwMode="auto">
              <a:xfrm>
                <a:off x="1242" y="1597"/>
                <a:ext cx="354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569" name="Line 867"/>
              <p:cNvSpPr>
                <a:spLocks noChangeShapeType="1"/>
              </p:cNvSpPr>
              <p:nvPr/>
            </p:nvSpPr>
            <p:spPr bwMode="auto">
              <a:xfrm>
                <a:off x="1242" y="1437"/>
                <a:ext cx="354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570" name="Line 868"/>
              <p:cNvSpPr>
                <a:spLocks noChangeShapeType="1"/>
              </p:cNvSpPr>
              <p:nvPr/>
            </p:nvSpPr>
            <p:spPr bwMode="auto">
              <a:xfrm>
                <a:off x="1242" y="1277"/>
                <a:ext cx="354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571" name="Line 869"/>
              <p:cNvSpPr>
                <a:spLocks noChangeShapeType="1"/>
              </p:cNvSpPr>
              <p:nvPr/>
            </p:nvSpPr>
            <p:spPr bwMode="auto">
              <a:xfrm>
                <a:off x="1242" y="1111"/>
                <a:ext cx="354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572" name="Line 870"/>
              <p:cNvSpPr>
                <a:spLocks noChangeShapeType="1"/>
              </p:cNvSpPr>
              <p:nvPr/>
            </p:nvSpPr>
            <p:spPr bwMode="auto">
              <a:xfrm>
                <a:off x="1242" y="951"/>
                <a:ext cx="354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573" name="Line 871"/>
              <p:cNvSpPr>
                <a:spLocks noChangeShapeType="1"/>
              </p:cNvSpPr>
              <p:nvPr/>
            </p:nvSpPr>
            <p:spPr bwMode="auto">
              <a:xfrm>
                <a:off x="1242" y="791"/>
                <a:ext cx="354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574" name="Rectangle 872"/>
              <p:cNvSpPr>
                <a:spLocks noChangeArrowheads="1"/>
              </p:cNvSpPr>
              <p:nvPr/>
            </p:nvSpPr>
            <p:spPr bwMode="auto">
              <a:xfrm>
                <a:off x="1242" y="791"/>
                <a:ext cx="3540" cy="1453"/>
              </a:xfrm>
              <a:prstGeom prst="rect">
                <a:avLst/>
              </a:prstGeom>
              <a:noFill/>
              <a:ln w="635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75" name="Rectangle 873"/>
              <p:cNvSpPr>
                <a:spLocks noChangeArrowheads="1"/>
              </p:cNvSpPr>
              <p:nvPr/>
            </p:nvSpPr>
            <p:spPr bwMode="auto">
              <a:xfrm>
                <a:off x="1282" y="2113"/>
                <a:ext cx="58" cy="131"/>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76" name="Rectangle 874"/>
              <p:cNvSpPr>
                <a:spLocks noChangeArrowheads="1"/>
              </p:cNvSpPr>
              <p:nvPr/>
            </p:nvSpPr>
            <p:spPr bwMode="auto">
              <a:xfrm>
                <a:off x="1420" y="1817"/>
                <a:ext cx="53" cy="427"/>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77" name="Rectangle 875"/>
              <p:cNvSpPr>
                <a:spLocks noChangeArrowheads="1"/>
              </p:cNvSpPr>
              <p:nvPr/>
            </p:nvSpPr>
            <p:spPr bwMode="auto">
              <a:xfrm>
                <a:off x="1553" y="2107"/>
                <a:ext cx="57" cy="137"/>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78" name="Rectangle 876"/>
              <p:cNvSpPr>
                <a:spLocks noChangeArrowheads="1"/>
              </p:cNvSpPr>
              <p:nvPr/>
            </p:nvSpPr>
            <p:spPr bwMode="auto">
              <a:xfrm>
                <a:off x="1690" y="1983"/>
                <a:ext cx="58" cy="261"/>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79" name="Rectangle 877"/>
              <p:cNvSpPr>
                <a:spLocks noChangeArrowheads="1"/>
              </p:cNvSpPr>
              <p:nvPr/>
            </p:nvSpPr>
            <p:spPr bwMode="auto">
              <a:xfrm>
                <a:off x="1828" y="1206"/>
                <a:ext cx="53" cy="1038"/>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80" name="Rectangle 878"/>
              <p:cNvSpPr>
                <a:spLocks noChangeArrowheads="1"/>
              </p:cNvSpPr>
              <p:nvPr/>
            </p:nvSpPr>
            <p:spPr bwMode="auto">
              <a:xfrm>
                <a:off x="1961" y="1307"/>
                <a:ext cx="58" cy="937"/>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81" name="Rectangle 879"/>
              <p:cNvSpPr>
                <a:spLocks noChangeArrowheads="1"/>
              </p:cNvSpPr>
              <p:nvPr/>
            </p:nvSpPr>
            <p:spPr bwMode="auto">
              <a:xfrm>
                <a:off x="2098" y="1894"/>
                <a:ext cx="58" cy="350"/>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82" name="Rectangle 880"/>
              <p:cNvSpPr>
                <a:spLocks noChangeArrowheads="1"/>
              </p:cNvSpPr>
              <p:nvPr/>
            </p:nvSpPr>
            <p:spPr bwMode="auto">
              <a:xfrm>
                <a:off x="2236" y="1401"/>
                <a:ext cx="58" cy="843"/>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83" name="Rectangle 881"/>
              <p:cNvSpPr>
                <a:spLocks noChangeArrowheads="1"/>
              </p:cNvSpPr>
              <p:nvPr/>
            </p:nvSpPr>
            <p:spPr bwMode="auto">
              <a:xfrm>
                <a:off x="2373" y="1259"/>
                <a:ext cx="54" cy="985"/>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84" name="Rectangle 882"/>
              <p:cNvSpPr>
                <a:spLocks noChangeArrowheads="1"/>
              </p:cNvSpPr>
              <p:nvPr/>
            </p:nvSpPr>
            <p:spPr bwMode="auto">
              <a:xfrm>
                <a:off x="2507" y="1870"/>
                <a:ext cx="57" cy="374"/>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85" name="Rectangle 883"/>
              <p:cNvSpPr>
                <a:spLocks noChangeArrowheads="1"/>
              </p:cNvSpPr>
              <p:nvPr/>
            </p:nvSpPr>
            <p:spPr bwMode="auto">
              <a:xfrm>
                <a:off x="2644" y="1906"/>
                <a:ext cx="58" cy="338"/>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86" name="Rectangle 884"/>
              <p:cNvSpPr>
                <a:spLocks noChangeArrowheads="1"/>
              </p:cNvSpPr>
              <p:nvPr/>
            </p:nvSpPr>
            <p:spPr bwMode="auto">
              <a:xfrm>
                <a:off x="2782" y="1413"/>
                <a:ext cx="53" cy="831"/>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87" name="Rectangle 885"/>
              <p:cNvSpPr>
                <a:spLocks noChangeArrowheads="1"/>
              </p:cNvSpPr>
              <p:nvPr/>
            </p:nvSpPr>
            <p:spPr bwMode="auto">
              <a:xfrm>
                <a:off x="2915" y="1378"/>
                <a:ext cx="57" cy="866"/>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88" name="Rectangle 886"/>
              <p:cNvSpPr>
                <a:spLocks noChangeArrowheads="1"/>
              </p:cNvSpPr>
              <p:nvPr/>
            </p:nvSpPr>
            <p:spPr bwMode="auto">
              <a:xfrm>
                <a:off x="3052" y="1479"/>
                <a:ext cx="58" cy="765"/>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89" name="Rectangle 887"/>
              <p:cNvSpPr>
                <a:spLocks noChangeArrowheads="1"/>
              </p:cNvSpPr>
              <p:nvPr/>
            </p:nvSpPr>
            <p:spPr bwMode="auto">
              <a:xfrm>
                <a:off x="3190" y="1911"/>
                <a:ext cx="53" cy="333"/>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90" name="Rectangle 888"/>
              <p:cNvSpPr>
                <a:spLocks noChangeArrowheads="1"/>
              </p:cNvSpPr>
              <p:nvPr/>
            </p:nvSpPr>
            <p:spPr bwMode="auto">
              <a:xfrm>
                <a:off x="3323" y="1117"/>
                <a:ext cx="58" cy="1127"/>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91" name="Rectangle 889"/>
              <p:cNvSpPr>
                <a:spLocks noChangeArrowheads="1"/>
              </p:cNvSpPr>
              <p:nvPr/>
            </p:nvSpPr>
            <p:spPr bwMode="auto">
              <a:xfrm>
                <a:off x="3460" y="2149"/>
                <a:ext cx="58" cy="95"/>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92" name="Rectangle 890"/>
              <p:cNvSpPr>
                <a:spLocks noChangeArrowheads="1"/>
              </p:cNvSpPr>
              <p:nvPr/>
            </p:nvSpPr>
            <p:spPr bwMode="auto">
              <a:xfrm>
                <a:off x="3731" y="2190"/>
                <a:ext cx="58" cy="54"/>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93" name="Rectangle 891"/>
              <p:cNvSpPr>
                <a:spLocks noChangeArrowheads="1"/>
              </p:cNvSpPr>
              <p:nvPr/>
            </p:nvSpPr>
            <p:spPr bwMode="auto">
              <a:xfrm>
                <a:off x="3869" y="1929"/>
                <a:ext cx="57" cy="315"/>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94" name="Rectangle 892"/>
              <p:cNvSpPr>
                <a:spLocks noChangeArrowheads="1"/>
              </p:cNvSpPr>
              <p:nvPr/>
            </p:nvSpPr>
            <p:spPr bwMode="auto">
              <a:xfrm>
                <a:off x="4006" y="2083"/>
                <a:ext cx="58" cy="161"/>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95" name="Rectangle 893"/>
              <p:cNvSpPr>
                <a:spLocks noChangeArrowheads="1"/>
              </p:cNvSpPr>
              <p:nvPr/>
            </p:nvSpPr>
            <p:spPr bwMode="auto">
              <a:xfrm>
                <a:off x="4144" y="2072"/>
                <a:ext cx="53" cy="172"/>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96" name="Rectangle 894"/>
              <p:cNvSpPr>
                <a:spLocks noChangeArrowheads="1"/>
              </p:cNvSpPr>
              <p:nvPr/>
            </p:nvSpPr>
            <p:spPr bwMode="auto">
              <a:xfrm>
                <a:off x="4277" y="2000"/>
                <a:ext cx="57" cy="244"/>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97" name="Rectangle 895"/>
              <p:cNvSpPr>
                <a:spLocks noChangeArrowheads="1"/>
              </p:cNvSpPr>
              <p:nvPr/>
            </p:nvSpPr>
            <p:spPr bwMode="auto">
              <a:xfrm>
                <a:off x="4414" y="1840"/>
                <a:ext cx="58" cy="404"/>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98" name="Rectangle 896"/>
              <p:cNvSpPr>
                <a:spLocks noChangeArrowheads="1"/>
              </p:cNvSpPr>
              <p:nvPr/>
            </p:nvSpPr>
            <p:spPr bwMode="auto">
              <a:xfrm>
                <a:off x="4552" y="2054"/>
                <a:ext cx="53" cy="190"/>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599" name="Rectangle 897"/>
              <p:cNvSpPr>
                <a:spLocks noChangeArrowheads="1"/>
              </p:cNvSpPr>
              <p:nvPr/>
            </p:nvSpPr>
            <p:spPr bwMode="auto">
              <a:xfrm>
                <a:off x="4685" y="1977"/>
                <a:ext cx="57" cy="267"/>
              </a:xfrm>
              <a:prstGeom prst="rect">
                <a:avLst/>
              </a:prstGeom>
              <a:solidFill>
                <a:srgbClr val="CCCCFF"/>
              </a:solidFill>
              <a:ln w="6350">
                <a:solidFill>
                  <a:srgbClr val="000000"/>
                </a:solidFill>
                <a:miter lim="800000"/>
                <a:headEnd/>
                <a:tailEnd/>
              </a:ln>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fr-CH" altLang="fr-FR" sz="1800">
                  <a:solidFill>
                    <a:srgbClr val="000000"/>
                  </a:solidFill>
                  <a:latin typeface="Times New Roman" pitchFamily="18" charset="0"/>
                  <a:cs typeface="Times New Roman" pitchFamily="18" charset="0"/>
                </a:endParaRPr>
              </a:p>
            </p:txBody>
          </p:sp>
          <p:sp>
            <p:nvSpPr>
              <p:cNvPr id="23600" name="Line 898"/>
              <p:cNvSpPr>
                <a:spLocks noChangeShapeType="1"/>
              </p:cNvSpPr>
              <p:nvPr/>
            </p:nvSpPr>
            <p:spPr bwMode="auto">
              <a:xfrm flipV="1">
                <a:off x="1309" y="2101"/>
                <a:ext cx="0" cy="1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01" name="Line 899"/>
              <p:cNvSpPr>
                <a:spLocks noChangeShapeType="1"/>
              </p:cNvSpPr>
              <p:nvPr/>
            </p:nvSpPr>
            <p:spPr bwMode="auto">
              <a:xfrm>
                <a:off x="1295" y="2101"/>
                <a:ext cx="32"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02" name="Line 900"/>
              <p:cNvSpPr>
                <a:spLocks noChangeShapeType="1"/>
              </p:cNvSpPr>
              <p:nvPr/>
            </p:nvSpPr>
            <p:spPr bwMode="auto">
              <a:xfrm flipV="1">
                <a:off x="1446" y="1787"/>
                <a:ext cx="0" cy="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03" name="Line 901"/>
              <p:cNvSpPr>
                <a:spLocks noChangeShapeType="1"/>
              </p:cNvSpPr>
              <p:nvPr/>
            </p:nvSpPr>
            <p:spPr bwMode="auto">
              <a:xfrm>
                <a:off x="1433" y="1787"/>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04" name="Line 902"/>
              <p:cNvSpPr>
                <a:spLocks noChangeShapeType="1"/>
              </p:cNvSpPr>
              <p:nvPr/>
            </p:nvSpPr>
            <p:spPr bwMode="auto">
              <a:xfrm flipV="1">
                <a:off x="1579" y="2066"/>
                <a:ext cx="0" cy="4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05" name="Line 903"/>
              <p:cNvSpPr>
                <a:spLocks noChangeShapeType="1"/>
              </p:cNvSpPr>
              <p:nvPr/>
            </p:nvSpPr>
            <p:spPr bwMode="auto">
              <a:xfrm>
                <a:off x="1566" y="2066"/>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06" name="Line 904"/>
              <p:cNvSpPr>
                <a:spLocks noChangeShapeType="1"/>
              </p:cNvSpPr>
              <p:nvPr/>
            </p:nvSpPr>
            <p:spPr bwMode="auto">
              <a:xfrm flipV="1">
                <a:off x="1717" y="1947"/>
                <a:ext cx="0"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07" name="Line 905"/>
              <p:cNvSpPr>
                <a:spLocks noChangeShapeType="1"/>
              </p:cNvSpPr>
              <p:nvPr/>
            </p:nvSpPr>
            <p:spPr bwMode="auto">
              <a:xfrm>
                <a:off x="1704" y="1947"/>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08" name="Line 906"/>
              <p:cNvSpPr>
                <a:spLocks noChangeShapeType="1"/>
              </p:cNvSpPr>
              <p:nvPr/>
            </p:nvSpPr>
            <p:spPr bwMode="auto">
              <a:xfrm flipV="1">
                <a:off x="1854" y="1111"/>
                <a:ext cx="0" cy="9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09" name="Line 907"/>
              <p:cNvSpPr>
                <a:spLocks noChangeShapeType="1"/>
              </p:cNvSpPr>
              <p:nvPr/>
            </p:nvSpPr>
            <p:spPr bwMode="auto">
              <a:xfrm>
                <a:off x="1841" y="1111"/>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10" name="Line 908"/>
              <p:cNvSpPr>
                <a:spLocks noChangeShapeType="1"/>
              </p:cNvSpPr>
              <p:nvPr/>
            </p:nvSpPr>
            <p:spPr bwMode="auto">
              <a:xfrm flipV="1">
                <a:off x="1988" y="1229"/>
                <a:ext cx="0" cy="7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11" name="Line 909"/>
              <p:cNvSpPr>
                <a:spLocks noChangeShapeType="1"/>
              </p:cNvSpPr>
              <p:nvPr/>
            </p:nvSpPr>
            <p:spPr bwMode="auto">
              <a:xfrm>
                <a:off x="1974" y="1229"/>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12" name="Line 910"/>
              <p:cNvSpPr>
                <a:spLocks noChangeShapeType="1"/>
              </p:cNvSpPr>
              <p:nvPr/>
            </p:nvSpPr>
            <p:spPr bwMode="auto">
              <a:xfrm flipV="1">
                <a:off x="2125" y="1864"/>
                <a:ext cx="0" cy="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13" name="Line 911"/>
              <p:cNvSpPr>
                <a:spLocks noChangeShapeType="1"/>
              </p:cNvSpPr>
              <p:nvPr/>
            </p:nvSpPr>
            <p:spPr bwMode="auto">
              <a:xfrm>
                <a:off x="2112" y="1864"/>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14" name="Line 912"/>
              <p:cNvSpPr>
                <a:spLocks noChangeShapeType="1"/>
              </p:cNvSpPr>
              <p:nvPr/>
            </p:nvSpPr>
            <p:spPr bwMode="auto">
              <a:xfrm flipV="1">
                <a:off x="2263" y="1301"/>
                <a:ext cx="0" cy="1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15" name="Line 913"/>
              <p:cNvSpPr>
                <a:spLocks noChangeShapeType="1"/>
              </p:cNvSpPr>
              <p:nvPr/>
            </p:nvSpPr>
            <p:spPr bwMode="auto">
              <a:xfrm>
                <a:off x="2249" y="1301"/>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16" name="Line 914"/>
              <p:cNvSpPr>
                <a:spLocks noChangeShapeType="1"/>
              </p:cNvSpPr>
              <p:nvPr/>
            </p:nvSpPr>
            <p:spPr bwMode="auto">
              <a:xfrm flipV="1">
                <a:off x="2400" y="1099"/>
                <a:ext cx="0" cy="16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17" name="Line 915"/>
              <p:cNvSpPr>
                <a:spLocks noChangeShapeType="1"/>
              </p:cNvSpPr>
              <p:nvPr/>
            </p:nvSpPr>
            <p:spPr bwMode="auto">
              <a:xfrm>
                <a:off x="2387" y="1099"/>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18" name="Line 916"/>
              <p:cNvSpPr>
                <a:spLocks noChangeShapeType="1"/>
              </p:cNvSpPr>
              <p:nvPr/>
            </p:nvSpPr>
            <p:spPr bwMode="auto">
              <a:xfrm flipV="1">
                <a:off x="2533" y="1846"/>
                <a:ext cx="0" cy="2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19" name="Line 917"/>
              <p:cNvSpPr>
                <a:spLocks noChangeShapeType="1"/>
              </p:cNvSpPr>
              <p:nvPr/>
            </p:nvSpPr>
            <p:spPr bwMode="auto">
              <a:xfrm>
                <a:off x="2520" y="1846"/>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20" name="Line 918"/>
              <p:cNvSpPr>
                <a:spLocks noChangeShapeType="1"/>
              </p:cNvSpPr>
              <p:nvPr/>
            </p:nvSpPr>
            <p:spPr bwMode="auto">
              <a:xfrm flipV="1">
                <a:off x="2671" y="1840"/>
                <a:ext cx="0" cy="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21" name="Line 919"/>
              <p:cNvSpPr>
                <a:spLocks noChangeShapeType="1"/>
              </p:cNvSpPr>
              <p:nvPr/>
            </p:nvSpPr>
            <p:spPr bwMode="auto">
              <a:xfrm>
                <a:off x="2657" y="1840"/>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22" name="Line 920"/>
              <p:cNvSpPr>
                <a:spLocks noChangeShapeType="1"/>
              </p:cNvSpPr>
              <p:nvPr/>
            </p:nvSpPr>
            <p:spPr bwMode="auto">
              <a:xfrm flipV="1">
                <a:off x="2808" y="1229"/>
                <a:ext cx="0" cy="18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23" name="Line 921"/>
              <p:cNvSpPr>
                <a:spLocks noChangeShapeType="1"/>
              </p:cNvSpPr>
              <p:nvPr/>
            </p:nvSpPr>
            <p:spPr bwMode="auto">
              <a:xfrm>
                <a:off x="2795" y="1229"/>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24" name="Line 922"/>
              <p:cNvSpPr>
                <a:spLocks noChangeShapeType="1"/>
              </p:cNvSpPr>
              <p:nvPr/>
            </p:nvSpPr>
            <p:spPr bwMode="auto">
              <a:xfrm flipV="1">
                <a:off x="2941" y="1259"/>
                <a:ext cx="0" cy="119"/>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25" name="Line 923"/>
              <p:cNvSpPr>
                <a:spLocks noChangeShapeType="1"/>
              </p:cNvSpPr>
              <p:nvPr/>
            </p:nvSpPr>
            <p:spPr bwMode="auto">
              <a:xfrm>
                <a:off x="2928" y="1259"/>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26" name="Line 924"/>
              <p:cNvSpPr>
                <a:spLocks noChangeShapeType="1"/>
              </p:cNvSpPr>
              <p:nvPr/>
            </p:nvSpPr>
            <p:spPr bwMode="auto">
              <a:xfrm flipV="1">
                <a:off x="3079" y="1354"/>
                <a:ext cx="0" cy="12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27" name="Line 925"/>
              <p:cNvSpPr>
                <a:spLocks noChangeShapeType="1"/>
              </p:cNvSpPr>
              <p:nvPr/>
            </p:nvSpPr>
            <p:spPr bwMode="auto">
              <a:xfrm>
                <a:off x="3066" y="1354"/>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28" name="Line 926"/>
              <p:cNvSpPr>
                <a:spLocks noChangeShapeType="1"/>
              </p:cNvSpPr>
              <p:nvPr/>
            </p:nvSpPr>
            <p:spPr bwMode="auto">
              <a:xfrm flipV="1">
                <a:off x="3216" y="1840"/>
                <a:ext cx="0" cy="7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29" name="Line 927"/>
              <p:cNvSpPr>
                <a:spLocks noChangeShapeType="1"/>
              </p:cNvSpPr>
              <p:nvPr/>
            </p:nvSpPr>
            <p:spPr bwMode="auto">
              <a:xfrm>
                <a:off x="3203" y="1840"/>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30" name="Line 928"/>
              <p:cNvSpPr>
                <a:spLocks noChangeShapeType="1"/>
              </p:cNvSpPr>
              <p:nvPr/>
            </p:nvSpPr>
            <p:spPr bwMode="auto">
              <a:xfrm flipV="1">
                <a:off x="3349" y="927"/>
                <a:ext cx="0" cy="19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31" name="Line 929"/>
              <p:cNvSpPr>
                <a:spLocks noChangeShapeType="1"/>
              </p:cNvSpPr>
              <p:nvPr/>
            </p:nvSpPr>
            <p:spPr bwMode="auto">
              <a:xfrm>
                <a:off x="3336" y="927"/>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32" name="Line 930"/>
              <p:cNvSpPr>
                <a:spLocks noChangeShapeType="1"/>
              </p:cNvSpPr>
              <p:nvPr/>
            </p:nvSpPr>
            <p:spPr bwMode="auto">
              <a:xfrm flipV="1">
                <a:off x="3487" y="2143"/>
                <a:ext cx="0" cy="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33" name="Line 931"/>
              <p:cNvSpPr>
                <a:spLocks noChangeShapeType="1"/>
              </p:cNvSpPr>
              <p:nvPr/>
            </p:nvSpPr>
            <p:spPr bwMode="auto">
              <a:xfrm>
                <a:off x="3474" y="2143"/>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34" name="Line 932"/>
              <p:cNvSpPr>
                <a:spLocks noChangeShapeType="1"/>
              </p:cNvSpPr>
              <p:nvPr/>
            </p:nvSpPr>
            <p:spPr bwMode="auto">
              <a:xfrm>
                <a:off x="3625" y="2244"/>
                <a:ext cx="0"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35" name="Line 933"/>
              <p:cNvSpPr>
                <a:spLocks noChangeShapeType="1"/>
              </p:cNvSpPr>
              <p:nvPr/>
            </p:nvSpPr>
            <p:spPr bwMode="auto">
              <a:xfrm>
                <a:off x="3611" y="2244"/>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36" name="Line 934"/>
              <p:cNvSpPr>
                <a:spLocks noChangeShapeType="1"/>
              </p:cNvSpPr>
              <p:nvPr/>
            </p:nvSpPr>
            <p:spPr bwMode="auto">
              <a:xfrm flipV="1">
                <a:off x="3758" y="2184"/>
                <a:ext cx="0" cy="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37" name="Line 935"/>
              <p:cNvSpPr>
                <a:spLocks noChangeShapeType="1"/>
              </p:cNvSpPr>
              <p:nvPr/>
            </p:nvSpPr>
            <p:spPr bwMode="auto">
              <a:xfrm>
                <a:off x="3744" y="2184"/>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38" name="Line 936"/>
              <p:cNvSpPr>
                <a:spLocks noChangeShapeType="1"/>
              </p:cNvSpPr>
              <p:nvPr/>
            </p:nvSpPr>
            <p:spPr bwMode="auto">
              <a:xfrm flipV="1">
                <a:off x="3895" y="1870"/>
                <a:ext cx="0" cy="59"/>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39" name="Line 937"/>
              <p:cNvSpPr>
                <a:spLocks noChangeShapeType="1"/>
              </p:cNvSpPr>
              <p:nvPr/>
            </p:nvSpPr>
            <p:spPr bwMode="auto">
              <a:xfrm>
                <a:off x="3882" y="1870"/>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40" name="Line 938"/>
              <p:cNvSpPr>
                <a:spLocks noChangeShapeType="1"/>
              </p:cNvSpPr>
              <p:nvPr/>
            </p:nvSpPr>
            <p:spPr bwMode="auto">
              <a:xfrm flipV="1">
                <a:off x="4033" y="2048"/>
                <a:ext cx="0"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41" name="Line 939"/>
              <p:cNvSpPr>
                <a:spLocks noChangeShapeType="1"/>
              </p:cNvSpPr>
              <p:nvPr/>
            </p:nvSpPr>
            <p:spPr bwMode="auto">
              <a:xfrm>
                <a:off x="4019" y="2048"/>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42" name="Line 940"/>
              <p:cNvSpPr>
                <a:spLocks noChangeShapeType="1"/>
              </p:cNvSpPr>
              <p:nvPr/>
            </p:nvSpPr>
            <p:spPr bwMode="auto">
              <a:xfrm flipV="1">
                <a:off x="4170" y="2048"/>
                <a:ext cx="0" cy="2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43" name="Line 941"/>
              <p:cNvSpPr>
                <a:spLocks noChangeShapeType="1"/>
              </p:cNvSpPr>
              <p:nvPr/>
            </p:nvSpPr>
            <p:spPr bwMode="auto">
              <a:xfrm>
                <a:off x="4157" y="2048"/>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44" name="Line 942"/>
              <p:cNvSpPr>
                <a:spLocks noChangeShapeType="1"/>
              </p:cNvSpPr>
              <p:nvPr/>
            </p:nvSpPr>
            <p:spPr bwMode="auto">
              <a:xfrm flipV="1">
                <a:off x="4303" y="1989"/>
                <a:ext cx="0" cy="1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45" name="Line 943"/>
              <p:cNvSpPr>
                <a:spLocks noChangeShapeType="1"/>
              </p:cNvSpPr>
              <p:nvPr/>
            </p:nvSpPr>
            <p:spPr bwMode="auto">
              <a:xfrm>
                <a:off x="4290" y="1989"/>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46" name="Line 944"/>
              <p:cNvSpPr>
                <a:spLocks noChangeShapeType="1"/>
              </p:cNvSpPr>
              <p:nvPr/>
            </p:nvSpPr>
            <p:spPr bwMode="auto">
              <a:xfrm flipV="1">
                <a:off x="4441" y="1805"/>
                <a:ext cx="0"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47" name="Line 945"/>
              <p:cNvSpPr>
                <a:spLocks noChangeShapeType="1"/>
              </p:cNvSpPr>
              <p:nvPr/>
            </p:nvSpPr>
            <p:spPr bwMode="auto">
              <a:xfrm>
                <a:off x="4428" y="1805"/>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48" name="Line 946"/>
              <p:cNvSpPr>
                <a:spLocks noChangeShapeType="1"/>
              </p:cNvSpPr>
              <p:nvPr/>
            </p:nvSpPr>
            <p:spPr bwMode="auto">
              <a:xfrm flipV="1">
                <a:off x="4578" y="2048"/>
                <a:ext cx="0" cy="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49" name="Line 947"/>
              <p:cNvSpPr>
                <a:spLocks noChangeShapeType="1"/>
              </p:cNvSpPr>
              <p:nvPr/>
            </p:nvSpPr>
            <p:spPr bwMode="auto">
              <a:xfrm>
                <a:off x="4565" y="2048"/>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50" name="Line 948"/>
              <p:cNvSpPr>
                <a:spLocks noChangeShapeType="1"/>
              </p:cNvSpPr>
              <p:nvPr/>
            </p:nvSpPr>
            <p:spPr bwMode="auto">
              <a:xfrm flipV="1">
                <a:off x="4711" y="1947"/>
                <a:ext cx="0" cy="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51" name="Line 949"/>
              <p:cNvSpPr>
                <a:spLocks noChangeShapeType="1"/>
              </p:cNvSpPr>
              <p:nvPr/>
            </p:nvSpPr>
            <p:spPr bwMode="auto">
              <a:xfrm>
                <a:off x="4698" y="1947"/>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52" name="Line 950"/>
              <p:cNvSpPr>
                <a:spLocks noChangeShapeType="1"/>
              </p:cNvSpPr>
              <p:nvPr/>
            </p:nvSpPr>
            <p:spPr bwMode="auto">
              <a:xfrm>
                <a:off x="1309" y="2113"/>
                <a:ext cx="0" cy="1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53" name="Line 951"/>
              <p:cNvSpPr>
                <a:spLocks noChangeShapeType="1"/>
              </p:cNvSpPr>
              <p:nvPr/>
            </p:nvSpPr>
            <p:spPr bwMode="auto">
              <a:xfrm>
                <a:off x="1295" y="2125"/>
                <a:ext cx="32"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54" name="Line 952"/>
              <p:cNvSpPr>
                <a:spLocks noChangeShapeType="1"/>
              </p:cNvSpPr>
              <p:nvPr/>
            </p:nvSpPr>
            <p:spPr bwMode="auto">
              <a:xfrm>
                <a:off x="1446" y="1817"/>
                <a:ext cx="0" cy="29"/>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55" name="Line 953"/>
              <p:cNvSpPr>
                <a:spLocks noChangeShapeType="1"/>
              </p:cNvSpPr>
              <p:nvPr/>
            </p:nvSpPr>
            <p:spPr bwMode="auto">
              <a:xfrm>
                <a:off x="1433" y="1846"/>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56" name="Line 954"/>
              <p:cNvSpPr>
                <a:spLocks noChangeShapeType="1"/>
              </p:cNvSpPr>
              <p:nvPr/>
            </p:nvSpPr>
            <p:spPr bwMode="auto">
              <a:xfrm>
                <a:off x="1579" y="2107"/>
                <a:ext cx="0"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57" name="Line 955"/>
              <p:cNvSpPr>
                <a:spLocks noChangeShapeType="1"/>
              </p:cNvSpPr>
              <p:nvPr/>
            </p:nvSpPr>
            <p:spPr bwMode="auto">
              <a:xfrm>
                <a:off x="1566" y="2143"/>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58" name="Line 956"/>
              <p:cNvSpPr>
                <a:spLocks noChangeShapeType="1"/>
              </p:cNvSpPr>
              <p:nvPr/>
            </p:nvSpPr>
            <p:spPr bwMode="auto">
              <a:xfrm>
                <a:off x="1717" y="1983"/>
                <a:ext cx="0"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59" name="Line 957"/>
              <p:cNvSpPr>
                <a:spLocks noChangeShapeType="1"/>
              </p:cNvSpPr>
              <p:nvPr/>
            </p:nvSpPr>
            <p:spPr bwMode="auto">
              <a:xfrm>
                <a:off x="1704" y="2018"/>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60" name="Line 958"/>
              <p:cNvSpPr>
                <a:spLocks noChangeShapeType="1"/>
              </p:cNvSpPr>
              <p:nvPr/>
            </p:nvSpPr>
            <p:spPr bwMode="auto">
              <a:xfrm>
                <a:off x="1854" y="1206"/>
                <a:ext cx="0" cy="9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61" name="Line 959"/>
              <p:cNvSpPr>
                <a:spLocks noChangeShapeType="1"/>
              </p:cNvSpPr>
              <p:nvPr/>
            </p:nvSpPr>
            <p:spPr bwMode="auto">
              <a:xfrm>
                <a:off x="1841" y="1301"/>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62" name="Line 960"/>
              <p:cNvSpPr>
                <a:spLocks noChangeShapeType="1"/>
              </p:cNvSpPr>
              <p:nvPr/>
            </p:nvSpPr>
            <p:spPr bwMode="auto">
              <a:xfrm>
                <a:off x="1988" y="1307"/>
                <a:ext cx="0" cy="7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63" name="Line 961"/>
              <p:cNvSpPr>
                <a:spLocks noChangeShapeType="1"/>
              </p:cNvSpPr>
              <p:nvPr/>
            </p:nvSpPr>
            <p:spPr bwMode="auto">
              <a:xfrm>
                <a:off x="1974" y="1384"/>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64" name="Line 962"/>
              <p:cNvSpPr>
                <a:spLocks noChangeShapeType="1"/>
              </p:cNvSpPr>
              <p:nvPr/>
            </p:nvSpPr>
            <p:spPr bwMode="auto">
              <a:xfrm>
                <a:off x="2125" y="1894"/>
                <a:ext cx="0" cy="2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65" name="Line 963"/>
              <p:cNvSpPr>
                <a:spLocks noChangeShapeType="1"/>
              </p:cNvSpPr>
              <p:nvPr/>
            </p:nvSpPr>
            <p:spPr bwMode="auto">
              <a:xfrm>
                <a:off x="2112" y="1917"/>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66" name="Line 964"/>
              <p:cNvSpPr>
                <a:spLocks noChangeShapeType="1"/>
              </p:cNvSpPr>
              <p:nvPr/>
            </p:nvSpPr>
            <p:spPr bwMode="auto">
              <a:xfrm>
                <a:off x="2263" y="1401"/>
                <a:ext cx="0" cy="10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67" name="Line 965"/>
              <p:cNvSpPr>
                <a:spLocks noChangeShapeType="1"/>
              </p:cNvSpPr>
              <p:nvPr/>
            </p:nvSpPr>
            <p:spPr bwMode="auto">
              <a:xfrm>
                <a:off x="2249" y="1502"/>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68" name="Line 966"/>
              <p:cNvSpPr>
                <a:spLocks noChangeShapeType="1"/>
              </p:cNvSpPr>
              <p:nvPr/>
            </p:nvSpPr>
            <p:spPr bwMode="auto">
              <a:xfrm>
                <a:off x="2400" y="1259"/>
                <a:ext cx="0" cy="16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69" name="Line 967"/>
              <p:cNvSpPr>
                <a:spLocks noChangeShapeType="1"/>
              </p:cNvSpPr>
              <p:nvPr/>
            </p:nvSpPr>
            <p:spPr bwMode="auto">
              <a:xfrm>
                <a:off x="2387" y="1419"/>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70" name="Line 968"/>
              <p:cNvSpPr>
                <a:spLocks noChangeShapeType="1"/>
              </p:cNvSpPr>
              <p:nvPr/>
            </p:nvSpPr>
            <p:spPr bwMode="auto">
              <a:xfrm>
                <a:off x="2533" y="1870"/>
                <a:ext cx="0" cy="2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71" name="Line 969"/>
              <p:cNvSpPr>
                <a:spLocks noChangeShapeType="1"/>
              </p:cNvSpPr>
              <p:nvPr/>
            </p:nvSpPr>
            <p:spPr bwMode="auto">
              <a:xfrm>
                <a:off x="2520" y="1894"/>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72" name="Line 970"/>
              <p:cNvSpPr>
                <a:spLocks noChangeShapeType="1"/>
              </p:cNvSpPr>
              <p:nvPr/>
            </p:nvSpPr>
            <p:spPr bwMode="auto">
              <a:xfrm>
                <a:off x="2671" y="1906"/>
                <a:ext cx="0" cy="7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73" name="Line 971"/>
              <p:cNvSpPr>
                <a:spLocks noChangeShapeType="1"/>
              </p:cNvSpPr>
              <p:nvPr/>
            </p:nvSpPr>
            <p:spPr bwMode="auto">
              <a:xfrm>
                <a:off x="2657" y="1977"/>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74" name="Line 972"/>
              <p:cNvSpPr>
                <a:spLocks noChangeShapeType="1"/>
              </p:cNvSpPr>
              <p:nvPr/>
            </p:nvSpPr>
            <p:spPr bwMode="auto">
              <a:xfrm>
                <a:off x="2808" y="1413"/>
                <a:ext cx="0" cy="18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75" name="Line 973"/>
              <p:cNvSpPr>
                <a:spLocks noChangeShapeType="1"/>
              </p:cNvSpPr>
              <p:nvPr/>
            </p:nvSpPr>
            <p:spPr bwMode="auto">
              <a:xfrm>
                <a:off x="2795" y="1597"/>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76" name="Line 974"/>
              <p:cNvSpPr>
                <a:spLocks noChangeShapeType="1"/>
              </p:cNvSpPr>
              <p:nvPr/>
            </p:nvSpPr>
            <p:spPr bwMode="auto">
              <a:xfrm>
                <a:off x="2941" y="1378"/>
                <a:ext cx="0" cy="11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77" name="Line 975"/>
              <p:cNvSpPr>
                <a:spLocks noChangeShapeType="1"/>
              </p:cNvSpPr>
              <p:nvPr/>
            </p:nvSpPr>
            <p:spPr bwMode="auto">
              <a:xfrm>
                <a:off x="2928" y="1496"/>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78" name="Line 976"/>
              <p:cNvSpPr>
                <a:spLocks noChangeShapeType="1"/>
              </p:cNvSpPr>
              <p:nvPr/>
            </p:nvSpPr>
            <p:spPr bwMode="auto">
              <a:xfrm>
                <a:off x="3079" y="1479"/>
                <a:ext cx="0" cy="12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79" name="Line 977"/>
              <p:cNvSpPr>
                <a:spLocks noChangeShapeType="1"/>
              </p:cNvSpPr>
              <p:nvPr/>
            </p:nvSpPr>
            <p:spPr bwMode="auto">
              <a:xfrm>
                <a:off x="3066" y="1603"/>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80" name="Line 978"/>
              <p:cNvSpPr>
                <a:spLocks noChangeShapeType="1"/>
              </p:cNvSpPr>
              <p:nvPr/>
            </p:nvSpPr>
            <p:spPr bwMode="auto">
              <a:xfrm>
                <a:off x="3216" y="1911"/>
                <a:ext cx="0" cy="7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81" name="Line 979"/>
              <p:cNvSpPr>
                <a:spLocks noChangeShapeType="1"/>
              </p:cNvSpPr>
              <p:nvPr/>
            </p:nvSpPr>
            <p:spPr bwMode="auto">
              <a:xfrm>
                <a:off x="3203" y="1983"/>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82" name="Line 980"/>
              <p:cNvSpPr>
                <a:spLocks noChangeShapeType="1"/>
              </p:cNvSpPr>
              <p:nvPr/>
            </p:nvSpPr>
            <p:spPr bwMode="auto">
              <a:xfrm>
                <a:off x="3349" y="1117"/>
                <a:ext cx="0" cy="18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83" name="Line 981"/>
              <p:cNvSpPr>
                <a:spLocks noChangeShapeType="1"/>
              </p:cNvSpPr>
              <p:nvPr/>
            </p:nvSpPr>
            <p:spPr bwMode="auto">
              <a:xfrm>
                <a:off x="3336" y="1301"/>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84" name="Line 982"/>
              <p:cNvSpPr>
                <a:spLocks noChangeShapeType="1"/>
              </p:cNvSpPr>
              <p:nvPr/>
            </p:nvSpPr>
            <p:spPr bwMode="auto">
              <a:xfrm>
                <a:off x="3487" y="2149"/>
                <a:ext cx="0" cy="1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85" name="Line 983"/>
              <p:cNvSpPr>
                <a:spLocks noChangeShapeType="1"/>
              </p:cNvSpPr>
              <p:nvPr/>
            </p:nvSpPr>
            <p:spPr bwMode="auto">
              <a:xfrm>
                <a:off x="3474" y="2160"/>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86" name="Line 984"/>
              <p:cNvSpPr>
                <a:spLocks noChangeShapeType="1"/>
              </p:cNvSpPr>
              <p:nvPr/>
            </p:nvSpPr>
            <p:spPr bwMode="auto">
              <a:xfrm>
                <a:off x="3625" y="2244"/>
                <a:ext cx="0"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87" name="Line 985"/>
              <p:cNvSpPr>
                <a:spLocks noChangeShapeType="1"/>
              </p:cNvSpPr>
              <p:nvPr/>
            </p:nvSpPr>
            <p:spPr bwMode="auto">
              <a:xfrm>
                <a:off x="3611" y="2244"/>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88" name="Line 986"/>
              <p:cNvSpPr>
                <a:spLocks noChangeShapeType="1"/>
              </p:cNvSpPr>
              <p:nvPr/>
            </p:nvSpPr>
            <p:spPr bwMode="auto">
              <a:xfrm>
                <a:off x="3758" y="2190"/>
                <a:ext cx="0" cy="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89" name="Line 987"/>
              <p:cNvSpPr>
                <a:spLocks noChangeShapeType="1"/>
              </p:cNvSpPr>
              <p:nvPr/>
            </p:nvSpPr>
            <p:spPr bwMode="auto">
              <a:xfrm>
                <a:off x="3744" y="2196"/>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90" name="Line 988"/>
              <p:cNvSpPr>
                <a:spLocks noChangeShapeType="1"/>
              </p:cNvSpPr>
              <p:nvPr/>
            </p:nvSpPr>
            <p:spPr bwMode="auto">
              <a:xfrm>
                <a:off x="3895" y="1929"/>
                <a:ext cx="0" cy="6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91" name="Line 989"/>
              <p:cNvSpPr>
                <a:spLocks noChangeShapeType="1"/>
              </p:cNvSpPr>
              <p:nvPr/>
            </p:nvSpPr>
            <p:spPr bwMode="auto">
              <a:xfrm>
                <a:off x="3882" y="1989"/>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92" name="Line 990"/>
              <p:cNvSpPr>
                <a:spLocks noChangeShapeType="1"/>
              </p:cNvSpPr>
              <p:nvPr/>
            </p:nvSpPr>
            <p:spPr bwMode="auto">
              <a:xfrm>
                <a:off x="4033" y="2083"/>
                <a:ext cx="0"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93" name="Line 991"/>
              <p:cNvSpPr>
                <a:spLocks noChangeShapeType="1"/>
              </p:cNvSpPr>
              <p:nvPr/>
            </p:nvSpPr>
            <p:spPr bwMode="auto">
              <a:xfrm>
                <a:off x="4019" y="2119"/>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94" name="Line 992"/>
              <p:cNvSpPr>
                <a:spLocks noChangeShapeType="1"/>
              </p:cNvSpPr>
              <p:nvPr/>
            </p:nvSpPr>
            <p:spPr bwMode="auto">
              <a:xfrm>
                <a:off x="4170" y="2072"/>
                <a:ext cx="0" cy="2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95" name="Line 993"/>
              <p:cNvSpPr>
                <a:spLocks noChangeShapeType="1"/>
              </p:cNvSpPr>
              <p:nvPr/>
            </p:nvSpPr>
            <p:spPr bwMode="auto">
              <a:xfrm>
                <a:off x="4157" y="2095"/>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96" name="Line 994"/>
              <p:cNvSpPr>
                <a:spLocks noChangeShapeType="1"/>
              </p:cNvSpPr>
              <p:nvPr/>
            </p:nvSpPr>
            <p:spPr bwMode="auto">
              <a:xfrm>
                <a:off x="4303" y="2000"/>
                <a:ext cx="0" cy="1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97" name="Line 995"/>
              <p:cNvSpPr>
                <a:spLocks noChangeShapeType="1"/>
              </p:cNvSpPr>
              <p:nvPr/>
            </p:nvSpPr>
            <p:spPr bwMode="auto">
              <a:xfrm>
                <a:off x="4290" y="2018"/>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98" name="Line 996"/>
              <p:cNvSpPr>
                <a:spLocks noChangeShapeType="1"/>
              </p:cNvSpPr>
              <p:nvPr/>
            </p:nvSpPr>
            <p:spPr bwMode="auto">
              <a:xfrm>
                <a:off x="4441" y="1840"/>
                <a:ext cx="0"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99" name="Line 997"/>
              <p:cNvSpPr>
                <a:spLocks noChangeShapeType="1"/>
              </p:cNvSpPr>
              <p:nvPr/>
            </p:nvSpPr>
            <p:spPr bwMode="auto">
              <a:xfrm>
                <a:off x="4428" y="1876"/>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00" name="Line 998"/>
              <p:cNvSpPr>
                <a:spLocks noChangeShapeType="1"/>
              </p:cNvSpPr>
              <p:nvPr/>
            </p:nvSpPr>
            <p:spPr bwMode="auto">
              <a:xfrm>
                <a:off x="4578" y="2054"/>
                <a:ext cx="0" cy="1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01" name="Line 999"/>
              <p:cNvSpPr>
                <a:spLocks noChangeShapeType="1"/>
              </p:cNvSpPr>
              <p:nvPr/>
            </p:nvSpPr>
            <p:spPr bwMode="auto">
              <a:xfrm>
                <a:off x="4565" y="2066"/>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02" name="Line 1000"/>
              <p:cNvSpPr>
                <a:spLocks noChangeShapeType="1"/>
              </p:cNvSpPr>
              <p:nvPr/>
            </p:nvSpPr>
            <p:spPr bwMode="auto">
              <a:xfrm>
                <a:off x="4711" y="1977"/>
                <a:ext cx="0" cy="29"/>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03" name="Line 1001"/>
              <p:cNvSpPr>
                <a:spLocks noChangeShapeType="1"/>
              </p:cNvSpPr>
              <p:nvPr/>
            </p:nvSpPr>
            <p:spPr bwMode="auto">
              <a:xfrm>
                <a:off x="4698" y="2006"/>
                <a:ext cx="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04" name="Line 1002"/>
              <p:cNvSpPr>
                <a:spLocks noChangeShapeType="1"/>
              </p:cNvSpPr>
              <p:nvPr/>
            </p:nvSpPr>
            <p:spPr bwMode="auto">
              <a:xfrm>
                <a:off x="1242" y="791"/>
                <a:ext cx="0" cy="145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05" name="Line 1003"/>
              <p:cNvSpPr>
                <a:spLocks noChangeShapeType="1"/>
              </p:cNvSpPr>
              <p:nvPr/>
            </p:nvSpPr>
            <p:spPr bwMode="auto">
              <a:xfrm>
                <a:off x="1220" y="2244"/>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06" name="Line 1004"/>
              <p:cNvSpPr>
                <a:spLocks noChangeShapeType="1"/>
              </p:cNvSpPr>
              <p:nvPr/>
            </p:nvSpPr>
            <p:spPr bwMode="auto">
              <a:xfrm>
                <a:off x="1220" y="2083"/>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07" name="Line 1005"/>
              <p:cNvSpPr>
                <a:spLocks noChangeShapeType="1"/>
              </p:cNvSpPr>
              <p:nvPr/>
            </p:nvSpPr>
            <p:spPr bwMode="auto">
              <a:xfrm>
                <a:off x="1220" y="1923"/>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08" name="Line 1006"/>
              <p:cNvSpPr>
                <a:spLocks noChangeShapeType="1"/>
              </p:cNvSpPr>
              <p:nvPr/>
            </p:nvSpPr>
            <p:spPr bwMode="auto">
              <a:xfrm>
                <a:off x="1220" y="1757"/>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09" name="Line 1007"/>
              <p:cNvSpPr>
                <a:spLocks noChangeShapeType="1"/>
              </p:cNvSpPr>
              <p:nvPr/>
            </p:nvSpPr>
            <p:spPr bwMode="auto">
              <a:xfrm>
                <a:off x="1220" y="1597"/>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10" name="Line 1008"/>
              <p:cNvSpPr>
                <a:spLocks noChangeShapeType="1"/>
              </p:cNvSpPr>
              <p:nvPr/>
            </p:nvSpPr>
            <p:spPr bwMode="auto">
              <a:xfrm>
                <a:off x="1220" y="1437"/>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11" name="Line 1009"/>
              <p:cNvSpPr>
                <a:spLocks noChangeShapeType="1"/>
              </p:cNvSpPr>
              <p:nvPr/>
            </p:nvSpPr>
            <p:spPr bwMode="auto">
              <a:xfrm>
                <a:off x="1220" y="1277"/>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12" name="Line 1010"/>
              <p:cNvSpPr>
                <a:spLocks noChangeShapeType="1"/>
              </p:cNvSpPr>
              <p:nvPr/>
            </p:nvSpPr>
            <p:spPr bwMode="auto">
              <a:xfrm>
                <a:off x="1220" y="1111"/>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13" name="Line 1011"/>
              <p:cNvSpPr>
                <a:spLocks noChangeShapeType="1"/>
              </p:cNvSpPr>
              <p:nvPr/>
            </p:nvSpPr>
            <p:spPr bwMode="auto">
              <a:xfrm>
                <a:off x="1220" y="951"/>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14" name="Line 1012"/>
              <p:cNvSpPr>
                <a:spLocks noChangeShapeType="1"/>
              </p:cNvSpPr>
              <p:nvPr/>
            </p:nvSpPr>
            <p:spPr bwMode="auto">
              <a:xfrm>
                <a:off x="1220" y="791"/>
                <a:ext cx="2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15" name="Line 1013"/>
              <p:cNvSpPr>
                <a:spLocks noChangeShapeType="1"/>
              </p:cNvSpPr>
              <p:nvPr/>
            </p:nvSpPr>
            <p:spPr bwMode="auto">
              <a:xfrm>
                <a:off x="1242" y="2244"/>
                <a:ext cx="354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16" name="Line 1014"/>
              <p:cNvSpPr>
                <a:spLocks noChangeShapeType="1"/>
              </p:cNvSpPr>
              <p:nvPr/>
            </p:nvSpPr>
            <p:spPr bwMode="auto">
              <a:xfrm flipV="1">
                <a:off x="1242"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17" name="Line 1015"/>
              <p:cNvSpPr>
                <a:spLocks noChangeShapeType="1"/>
              </p:cNvSpPr>
              <p:nvPr/>
            </p:nvSpPr>
            <p:spPr bwMode="auto">
              <a:xfrm flipV="1">
                <a:off x="1380"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18" name="Line 1016"/>
              <p:cNvSpPr>
                <a:spLocks noChangeShapeType="1"/>
              </p:cNvSpPr>
              <p:nvPr/>
            </p:nvSpPr>
            <p:spPr bwMode="auto">
              <a:xfrm flipV="1">
                <a:off x="1513"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19" name="Line 1017"/>
              <p:cNvSpPr>
                <a:spLocks noChangeShapeType="1"/>
              </p:cNvSpPr>
              <p:nvPr/>
            </p:nvSpPr>
            <p:spPr bwMode="auto">
              <a:xfrm flipV="1">
                <a:off x="1650"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20" name="Line 1018"/>
              <p:cNvSpPr>
                <a:spLocks noChangeShapeType="1"/>
              </p:cNvSpPr>
              <p:nvPr/>
            </p:nvSpPr>
            <p:spPr bwMode="auto">
              <a:xfrm flipV="1">
                <a:off x="1788"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21" name="Line 1019"/>
              <p:cNvSpPr>
                <a:spLocks noChangeShapeType="1"/>
              </p:cNvSpPr>
              <p:nvPr/>
            </p:nvSpPr>
            <p:spPr bwMode="auto">
              <a:xfrm flipV="1">
                <a:off x="1921"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22" name="Line 1020"/>
              <p:cNvSpPr>
                <a:spLocks noChangeShapeType="1"/>
              </p:cNvSpPr>
              <p:nvPr/>
            </p:nvSpPr>
            <p:spPr bwMode="auto">
              <a:xfrm flipV="1">
                <a:off x="2059"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23" name="Line 1021"/>
              <p:cNvSpPr>
                <a:spLocks noChangeShapeType="1"/>
              </p:cNvSpPr>
              <p:nvPr/>
            </p:nvSpPr>
            <p:spPr bwMode="auto">
              <a:xfrm flipV="1">
                <a:off x="2196"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24" name="Line 1022"/>
              <p:cNvSpPr>
                <a:spLocks noChangeShapeType="1"/>
              </p:cNvSpPr>
              <p:nvPr/>
            </p:nvSpPr>
            <p:spPr bwMode="auto">
              <a:xfrm flipV="1">
                <a:off x="2334"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25" name="Line 1023"/>
              <p:cNvSpPr>
                <a:spLocks noChangeShapeType="1"/>
              </p:cNvSpPr>
              <p:nvPr/>
            </p:nvSpPr>
            <p:spPr bwMode="auto">
              <a:xfrm flipV="1">
                <a:off x="2467"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26" name="Line 1024"/>
              <p:cNvSpPr>
                <a:spLocks noChangeShapeType="1"/>
              </p:cNvSpPr>
              <p:nvPr/>
            </p:nvSpPr>
            <p:spPr bwMode="auto">
              <a:xfrm flipV="1">
                <a:off x="2604"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27" name="Line 1025"/>
              <p:cNvSpPr>
                <a:spLocks noChangeShapeType="1"/>
              </p:cNvSpPr>
              <p:nvPr/>
            </p:nvSpPr>
            <p:spPr bwMode="auto">
              <a:xfrm flipV="1">
                <a:off x="2742"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28" name="Line 1026"/>
              <p:cNvSpPr>
                <a:spLocks noChangeShapeType="1"/>
              </p:cNvSpPr>
              <p:nvPr/>
            </p:nvSpPr>
            <p:spPr bwMode="auto">
              <a:xfrm flipV="1">
                <a:off x="2875"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29" name="Line 1027"/>
              <p:cNvSpPr>
                <a:spLocks noChangeShapeType="1"/>
              </p:cNvSpPr>
              <p:nvPr/>
            </p:nvSpPr>
            <p:spPr bwMode="auto">
              <a:xfrm flipV="1">
                <a:off x="3012"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30" name="Line 1028"/>
              <p:cNvSpPr>
                <a:spLocks noChangeShapeType="1"/>
              </p:cNvSpPr>
              <p:nvPr/>
            </p:nvSpPr>
            <p:spPr bwMode="auto">
              <a:xfrm flipV="1">
                <a:off x="3150"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31" name="Line 1029"/>
              <p:cNvSpPr>
                <a:spLocks noChangeShapeType="1"/>
              </p:cNvSpPr>
              <p:nvPr/>
            </p:nvSpPr>
            <p:spPr bwMode="auto">
              <a:xfrm flipV="1">
                <a:off x="3283"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32" name="Line 1030"/>
              <p:cNvSpPr>
                <a:spLocks noChangeShapeType="1"/>
              </p:cNvSpPr>
              <p:nvPr/>
            </p:nvSpPr>
            <p:spPr bwMode="auto">
              <a:xfrm flipV="1">
                <a:off x="3420"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33" name="Line 1031"/>
              <p:cNvSpPr>
                <a:spLocks noChangeShapeType="1"/>
              </p:cNvSpPr>
              <p:nvPr/>
            </p:nvSpPr>
            <p:spPr bwMode="auto">
              <a:xfrm flipV="1">
                <a:off x="3558"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34" name="Line 1032"/>
              <p:cNvSpPr>
                <a:spLocks noChangeShapeType="1"/>
              </p:cNvSpPr>
              <p:nvPr/>
            </p:nvSpPr>
            <p:spPr bwMode="auto">
              <a:xfrm flipV="1">
                <a:off x="3691"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35" name="Line 1033"/>
              <p:cNvSpPr>
                <a:spLocks noChangeShapeType="1"/>
              </p:cNvSpPr>
              <p:nvPr/>
            </p:nvSpPr>
            <p:spPr bwMode="auto">
              <a:xfrm flipV="1">
                <a:off x="3829"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36" name="Line 1034"/>
              <p:cNvSpPr>
                <a:spLocks noChangeShapeType="1"/>
              </p:cNvSpPr>
              <p:nvPr/>
            </p:nvSpPr>
            <p:spPr bwMode="auto">
              <a:xfrm flipV="1">
                <a:off x="3966"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37" name="Line 1035"/>
              <p:cNvSpPr>
                <a:spLocks noChangeShapeType="1"/>
              </p:cNvSpPr>
              <p:nvPr/>
            </p:nvSpPr>
            <p:spPr bwMode="auto">
              <a:xfrm flipV="1">
                <a:off x="4104"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38" name="Line 1036"/>
              <p:cNvSpPr>
                <a:spLocks noChangeShapeType="1"/>
              </p:cNvSpPr>
              <p:nvPr/>
            </p:nvSpPr>
            <p:spPr bwMode="auto">
              <a:xfrm flipV="1">
                <a:off x="4237"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39" name="Line 1037"/>
              <p:cNvSpPr>
                <a:spLocks noChangeShapeType="1"/>
              </p:cNvSpPr>
              <p:nvPr/>
            </p:nvSpPr>
            <p:spPr bwMode="auto">
              <a:xfrm flipV="1">
                <a:off x="4374"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40" name="Line 1038"/>
              <p:cNvSpPr>
                <a:spLocks noChangeShapeType="1"/>
              </p:cNvSpPr>
              <p:nvPr/>
            </p:nvSpPr>
            <p:spPr bwMode="auto">
              <a:xfrm flipV="1">
                <a:off x="4512"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41" name="Line 1039"/>
              <p:cNvSpPr>
                <a:spLocks noChangeShapeType="1"/>
              </p:cNvSpPr>
              <p:nvPr/>
            </p:nvSpPr>
            <p:spPr bwMode="auto">
              <a:xfrm flipV="1">
                <a:off x="4645"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42" name="Line 1040"/>
              <p:cNvSpPr>
                <a:spLocks noChangeShapeType="1"/>
              </p:cNvSpPr>
              <p:nvPr/>
            </p:nvSpPr>
            <p:spPr bwMode="auto">
              <a:xfrm flipV="1">
                <a:off x="4782" y="2244"/>
                <a:ext cx="0"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43" name="Rectangle 1041"/>
              <p:cNvSpPr>
                <a:spLocks noChangeArrowheads="1"/>
              </p:cNvSpPr>
              <p:nvPr/>
            </p:nvSpPr>
            <p:spPr bwMode="auto">
              <a:xfrm>
                <a:off x="1158" y="2196"/>
                <a:ext cx="3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0</a:t>
                </a:r>
              </a:p>
            </p:txBody>
          </p:sp>
          <p:sp>
            <p:nvSpPr>
              <p:cNvPr id="23744" name="Rectangle 1042"/>
              <p:cNvSpPr>
                <a:spLocks noChangeArrowheads="1"/>
              </p:cNvSpPr>
              <p:nvPr/>
            </p:nvSpPr>
            <p:spPr bwMode="auto">
              <a:xfrm>
                <a:off x="1158" y="2036"/>
                <a:ext cx="3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5</a:t>
                </a:r>
              </a:p>
            </p:txBody>
          </p:sp>
          <p:sp>
            <p:nvSpPr>
              <p:cNvPr id="23745" name="Rectangle 1043"/>
              <p:cNvSpPr>
                <a:spLocks noChangeArrowheads="1"/>
              </p:cNvSpPr>
              <p:nvPr/>
            </p:nvSpPr>
            <p:spPr bwMode="auto">
              <a:xfrm>
                <a:off x="1127" y="187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10</a:t>
                </a:r>
              </a:p>
            </p:txBody>
          </p:sp>
          <p:sp>
            <p:nvSpPr>
              <p:cNvPr id="23746" name="Rectangle 1044"/>
              <p:cNvSpPr>
                <a:spLocks noChangeArrowheads="1"/>
              </p:cNvSpPr>
              <p:nvPr/>
            </p:nvSpPr>
            <p:spPr bwMode="auto">
              <a:xfrm>
                <a:off x="1127" y="1710"/>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15</a:t>
                </a:r>
              </a:p>
            </p:txBody>
          </p:sp>
          <p:sp>
            <p:nvSpPr>
              <p:cNvPr id="23747" name="Rectangle 1045"/>
              <p:cNvSpPr>
                <a:spLocks noChangeArrowheads="1"/>
              </p:cNvSpPr>
              <p:nvPr/>
            </p:nvSpPr>
            <p:spPr bwMode="auto">
              <a:xfrm>
                <a:off x="1127" y="1550"/>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20</a:t>
                </a:r>
              </a:p>
            </p:txBody>
          </p:sp>
          <p:sp>
            <p:nvSpPr>
              <p:cNvPr id="23748" name="Rectangle 1046"/>
              <p:cNvSpPr>
                <a:spLocks noChangeArrowheads="1"/>
              </p:cNvSpPr>
              <p:nvPr/>
            </p:nvSpPr>
            <p:spPr bwMode="auto">
              <a:xfrm>
                <a:off x="1127" y="1390"/>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25</a:t>
                </a:r>
              </a:p>
            </p:txBody>
          </p:sp>
          <p:sp>
            <p:nvSpPr>
              <p:cNvPr id="23749" name="Rectangle 1047"/>
              <p:cNvSpPr>
                <a:spLocks noChangeArrowheads="1"/>
              </p:cNvSpPr>
              <p:nvPr/>
            </p:nvSpPr>
            <p:spPr bwMode="auto">
              <a:xfrm>
                <a:off x="1127" y="1229"/>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30</a:t>
                </a:r>
              </a:p>
            </p:txBody>
          </p:sp>
          <p:sp>
            <p:nvSpPr>
              <p:cNvPr id="23750" name="Rectangle 1048"/>
              <p:cNvSpPr>
                <a:spLocks noChangeArrowheads="1"/>
              </p:cNvSpPr>
              <p:nvPr/>
            </p:nvSpPr>
            <p:spPr bwMode="auto">
              <a:xfrm>
                <a:off x="1127" y="1063"/>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35</a:t>
                </a:r>
              </a:p>
            </p:txBody>
          </p:sp>
          <p:sp>
            <p:nvSpPr>
              <p:cNvPr id="23751" name="Rectangle 1049"/>
              <p:cNvSpPr>
                <a:spLocks noChangeArrowheads="1"/>
              </p:cNvSpPr>
              <p:nvPr/>
            </p:nvSpPr>
            <p:spPr bwMode="auto">
              <a:xfrm>
                <a:off x="1127" y="903"/>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40</a:t>
                </a:r>
              </a:p>
            </p:txBody>
          </p:sp>
          <p:sp>
            <p:nvSpPr>
              <p:cNvPr id="23752" name="Rectangle 1050"/>
              <p:cNvSpPr>
                <a:spLocks noChangeArrowheads="1"/>
              </p:cNvSpPr>
              <p:nvPr/>
            </p:nvSpPr>
            <p:spPr bwMode="auto">
              <a:xfrm>
                <a:off x="1127" y="743"/>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45</a:t>
                </a:r>
              </a:p>
            </p:txBody>
          </p:sp>
          <p:sp>
            <p:nvSpPr>
              <p:cNvPr id="23753" name="Rectangle 1051"/>
              <p:cNvSpPr>
                <a:spLocks noChangeArrowheads="1"/>
              </p:cNvSpPr>
              <p:nvPr/>
            </p:nvSpPr>
            <p:spPr bwMode="auto">
              <a:xfrm>
                <a:off x="1295" y="2296"/>
                <a:ext cx="3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1</a:t>
                </a:r>
              </a:p>
            </p:txBody>
          </p:sp>
          <p:sp>
            <p:nvSpPr>
              <p:cNvPr id="23754" name="Rectangle 1052"/>
              <p:cNvSpPr>
                <a:spLocks noChangeArrowheads="1"/>
              </p:cNvSpPr>
              <p:nvPr/>
            </p:nvSpPr>
            <p:spPr bwMode="auto">
              <a:xfrm>
                <a:off x="1433" y="2296"/>
                <a:ext cx="3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2</a:t>
                </a:r>
              </a:p>
            </p:txBody>
          </p:sp>
          <p:sp>
            <p:nvSpPr>
              <p:cNvPr id="23755" name="Rectangle 1053"/>
              <p:cNvSpPr>
                <a:spLocks noChangeArrowheads="1"/>
              </p:cNvSpPr>
              <p:nvPr/>
            </p:nvSpPr>
            <p:spPr bwMode="auto">
              <a:xfrm>
                <a:off x="1571" y="2296"/>
                <a:ext cx="3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3</a:t>
                </a:r>
              </a:p>
            </p:txBody>
          </p:sp>
          <p:sp>
            <p:nvSpPr>
              <p:cNvPr id="23756" name="Rectangle 1054"/>
              <p:cNvSpPr>
                <a:spLocks noChangeArrowheads="1"/>
              </p:cNvSpPr>
              <p:nvPr/>
            </p:nvSpPr>
            <p:spPr bwMode="auto">
              <a:xfrm>
                <a:off x="1704" y="2296"/>
                <a:ext cx="3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4</a:t>
                </a:r>
              </a:p>
            </p:txBody>
          </p:sp>
          <p:sp>
            <p:nvSpPr>
              <p:cNvPr id="23757" name="Rectangle 1055"/>
              <p:cNvSpPr>
                <a:spLocks noChangeArrowheads="1"/>
              </p:cNvSpPr>
              <p:nvPr/>
            </p:nvSpPr>
            <p:spPr bwMode="auto">
              <a:xfrm>
                <a:off x="1841" y="2296"/>
                <a:ext cx="3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5</a:t>
                </a:r>
              </a:p>
            </p:txBody>
          </p:sp>
          <p:sp>
            <p:nvSpPr>
              <p:cNvPr id="23758" name="Rectangle 1056"/>
              <p:cNvSpPr>
                <a:spLocks noChangeArrowheads="1"/>
              </p:cNvSpPr>
              <p:nvPr/>
            </p:nvSpPr>
            <p:spPr bwMode="auto">
              <a:xfrm>
                <a:off x="1979" y="2296"/>
                <a:ext cx="3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6</a:t>
                </a:r>
              </a:p>
            </p:txBody>
          </p:sp>
          <p:sp>
            <p:nvSpPr>
              <p:cNvPr id="23759" name="Rectangle 1057"/>
              <p:cNvSpPr>
                <a:spLocks noChangeArrowheads="1"/>
              </p:cNvSpPr>
              <p:nvPr/>
            </p:nvSpPr>
            <p:spPr bwMode="auto">
              <a:xfrm>
                <a:off x="2116" y="2296"/>
                <a:ext cx="3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7</a:t>
                </a:r>
              </a:p>
            </p:txBody>
          </p:sp>
          <p:sp>
            <p:nvSpPr>
              <p:cNvPr id="23760" name="Rectangle 1058"/>
              <p:cNvSpPr>
                <a:spLocks noChangeArrowheads="1"/>
              </p:cNvSpPr>
              <p:nvPr/>
            </p:nvSpPr>
            <p:spPr bwMode="auto">
              <a:xfrm>
                <a:off x="2249" y="2296"/>
                <a:ext cx="3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8</a:t>
                </a:r>
              </a:p>
            </p:txBody>
          </p:sp>
          <p:sp>
            <p:nvSpPr>
              <p:cNvPr id="23761" name="Rectangle 1059"/>
              <p:cNvSpPr>
                <a:spLocks noChangeArrowheads="1"/>
              </p:cNvSpPr>
              <p:nvPr/>
            </p:nvSpPr>
            <p:spPr bwMode="auto">
              <a:xfrm>
                <a:off x="2387" y="2296"/>
                <a:ext cx="3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9</a:t>
                </a:r>
              </a:p>
            </p:txBody>
          </p:sp>
          <p:sp>
            <p:nvSpPr>
              <p:cNvPr id="23762" name="Rectangle 1060"/>
              <p:cNvSpPr>
                <a:spLocks noChangeArrowheads="1"/>
              </p:cNvSpPr>
              <p:nvPr/>
            </p:nvSpPr>
            <p:spPr bwMode="auto">
              <a:xfrm>
                <a:off x="2507" y="229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10</a:t>
                </a:r>
              </a:p>
            </p:txBody>
          </p:sp>
          <p:sp>
            <p:nvSpPr>
              <p:cNvPr id="23763" name="Rectangle 1061"/>
              <p:cNvSpPr>
                <a:spLocks noChangeArrowheads="1"/>
              </p:cNvSpPr>
              <p:nvPr/>
            </p:nvSpPr>
            <p:spPr bwMode="auto">
              <a:xfrm>
                <a:off x="2640" y="229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11</a:t>
                </a:r>
              </a:p>
            </p:txBody>
          </p:sp>
          <p:sp>
            <p:nvSpPr>
              <p:cNvPr id="23764" name="Rectangle 1063"/>
              <p:cNvSpPr>
                <a:spLocks noChangeArrowheads="1"/>
              </p:cNvSpPr>
              <p:nvPr/>
            </p:nvSpPr>
            <p:spPr bwMode="auto">
              <a:xfrm>
                <a:off x="2777" y="229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12</a:t>
                </a:r>
              </a:p>
            </p:txBody>
          </p:sp>
          <p:sp>
            <p:nvSpPr>
              <p:cNvPr id="23765" name="Rectangle 1064"/>
              <p:cNvSpPr>
                <a:spLocks noChangeArrowheads="1"/>
              </p:cNvSpPr>
              <p:nvPr/>
            </p:nvSpPr>
            <p:spPr bwMode="auto">
              <a:xfrm>
                <a:off x="2915" y="229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13</a:t>
                </a:r>
              </a:p>
            </p:txBody>
          </p:sp>
          <p:sp>
            <p:nvSpPr>
              <p:cNvPr id="23766" name="Rectangle 1065"/>
              <p:cNvSpPr>
                <a:spLocks noChangeArrowheads="1"/>
              </p:cNvSpPr>
              <p:nvPr/>
            </p:nvSpPr>
            <p:spPr bwMode="auto">
              <a:xfrm>
                <a:off x="3048" y="229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14</a:t>
                </a:r>
              </a:p>
            </p:txBody>
          </p:sp>
          <p:sp>
            <p:nvSpPr>
              <p:cNvPr id="23767" name="Rectangle 1066"/>
              <p:cNvSpPr>
                <a:spLocks noChangeArrowheads="1"/>
              </p:cNvSpPr>
              <p:nvPr/>
            </p:nvSpPr>
            <p:spPr bwMode="auto">
              <a:xfrm>
                <a:off x="3185" y="229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15</a:t>
                </a:r>
              </a:p>
            </p:txBody>
          </p:sp>
          <p:sp>
            <p:nvSpPr>
              <p:cNvPr id="23768" name="Rectangle 1067"/>
              <p:cNvSpPr>
                <a:spLocks noChangeArrowheads="1"/>
              </p:cNvSpPr>
              <p:nvPr/>
            </p:nvSpPr>
            <p:spPr bwMode="auto">
              <a:xfrm>
                <a:off x="3323" y="229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16</a:t>
                </a:r>
              </a:p>
            </p:txBody>
          </p:sp>
          <p:sp>
            <p:nvSpPr>
              <p:cNvPr id="23769" name="Rectangle 1068"/>
              <p:cNvSpPr>
                <a:spLocks noChangeArrowheads="1"/>
              </p:cNvSpPr>
              <p:nvPr/>
            </p:nvSpPr>
            <p:spPr bwMode="auto">
              <a:xfrm>
                <a:off x="3456" y="229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17</a:t>
                </a:r>
              </a:p>
            </p:txBody>
          </p:sp>
          <p:sp>
            <p:nvSpPr>
              <p:cNvPr id="23770" name="Rectangle 1069"/>
              <p:cNvSpPr>
                <a:spLocks noChangeArrowheads="1"/>
              </p:cNvSpPr>
              <p:nvPr/>
            </p:nvSpPr>
            <p:spPr bwMode="auto">
              <a:xfrm>
                <a:off x="3593" y="229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18</a:t>
                </a:r>
              </a:p>
            </p:txBody>
          </p:sp>
          <p:sp>
            <p:nvSpPr>
              <p:cNvPr id="23771" name="Rectangle 1070"/>
              <p:cNvSpPr>
                <a:spLocks noChangeArrowheads="1"/>
              </p:cNvSpPr>
              <p:nvPr/>
            </p:nvSpPr>
            <p:spPr bwMode="auto">
              <a:xfrm>
                <a:off x="3731" y="229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19</a:t>
                </a:r>
              </a:p>
            </p:txBody>
          </p:sp>
          <p:sp>
            <p:nvSpPr>
              <p:cNvPr id="23772" name="Rectangle 1071"/>
              <p:cNvSpPr>
                <a:spLocks noChangeArrowheads="1"/>
              </p:cNvSpPr>
              <p:nvPr/>
            </p:nvSpPr>
            <p:spPr bwMode="auto">
              <a:xfrm>
                <a:off x="3869" y="229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20</a:t>
                </a:r>
              </a:p>
            </p:txBody>
          </p:sp>
          <p:sp>
            <p:nvSpPr>
              <p:cNvPr id="23773" name="Rectangle 1072"/>
              <p:cNvSpPr>
                <a:spLocks noChangeArrowheads="1"/>
              </p:cNvSpPr>
              <p:nvPr/>
            </p:nvSpPr>
            <p:spPr bwMode="auto">
              <a:xfrm>
                <a:off x="4002" y="229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21</a:t>
                </a:r>
              </a:p>
            </p:txBody>
          </p:sp>
          <p:sp>
            <p:nvSpPr>
              <p:cNvPr id="23774" name="Rectangle 1073"/>
              <p:cNvSpPr>
                <a:spLocks noChangeArrowheads="1"/>
              </p:cNvSpPr>
              <p:nvPr/>
            </p:nvSpPr>
            <p:spPr bwMode="auto">
              <a:xfrm>
                <a:off x="4139" y="229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22</a:t>
                </a:r>
              </a:p>
            </p:txBody>
          </p:sp>
          <p:sp>
            <p:nvSpPr>
              <p:cNvPr id="23775" name="Rectangle 1074"/>
              <p:cNvSpPr>
                <a:spLocks noChangeArrowheads="1"/>
              </p:cNvSpPr>
              <p:nvPr/>
            </p:nvSpPr>
            <p:spPr bwMode="auto">
              <a:xfrm>
                <a:off x="4277" y="229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23</a:t>
                </a:r>
              </a:p>
            </p:txBody>
          </p:sp>
          <p:sp>
            <p:nvSpPr>
              <p:cNvPr id="23776" name="Rectangle 1075"/>
              <p:cNvSpPr>
                <a:spLocks noChangeArrowheads="1"/>
              </p:cNvSpPr>
              <p:nvPr/>
            </p:nvSpPr>
            <p:spPr bwMode="auto">
              <a:xfrm>
                <a:off x="4410" y="229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24</a:t>
                </a:r>
              </a:p>
            </p:txBody>
          </p:sp>
          <p:sp>
            <p:nvSpPr>
              <p:cNvPr id="23777" name="Rectangle 1076"/>
              <p:cNvSpPr>
                <a:spLocks noChangeArrowheads="1"/>
              </p:cNvSpPr>
              <p:nvPr/>
            </p:nvSpPr>
            <p:spPr bwMode="auto">
              <a:xfrm>
                <a:off x="4547" y="229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25</a:t>
                </a:r>
              </a:p>
            </p:txBody>
          </p:sp>
          <p:sp>
            <p:nvSpPr>
              <p:cNvPr id="23778" name="Rectangle 1077"/>
              <p:cNvSpPr>
                <a:spLocks noChangeArrowheads="1"/>
              </p:cNvSpPr>
              <p:nvPr/>
            </p:nvSpPr>
            <p:spPr bwMode="auto">
              <a:xfrm>
                <a:off x="4685" y="2296"/>
                <a:ext cx="7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latin typeface="Times New Roman" pitchFamily="18" charset="0"/>
                    <a:cs typeface="Times New Roman" pitchFamily="18" charset="0"/>
                  </a:rPr>
                  <a:t>26</a:t>
                </a:r>
              </a:p>
            </p:txBody>
          </p:sp>
          <p:sp>
            <p:nvSpPr>
              <p:cNvPr id="23779" name="Rectangle 1078"/>
              <p:cNvSpPr>
                <a:spLocks noChangeArrowheads="1"/>
              </p:cNvSpPr>
              <p:nvPr/>
            </p:nvSpPr>
            <p:spPr bwMode="auto">
              <a:xfrm>
                <a:off x="2688" y="2442"/>
                <a:ext cx="859"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300">
                    <a:solidFill>
                      <a:srgbClr val="000000"/>
                    </a:solidFill>
                    <a:latin typeface="Times New Roman" pitchFamily="18" charset="0"/>
                    <a:cs typeface="Times New Roman" pitchFamily="18" charset="0"/>
                  </a:rPr>
                  <a:t>Adulterated samples</a:t>
                </a:r>
              </a:p>
            </p:txBody>
          </p:sp>
          <p:sp>
            <p:nvSpPr>
              <p:cNvPr id="23780" name="Rectangle 1079"/>
              <p:cNvSpPr>
                <a:spLocks noChangeArrowheads="1"/>
              </p:cNvSpPr>
              <p:nvPr/>
            </p:nvSpPr>
            <p:spPr bwMode="auto">
              <a:xfrm rot="-5400000">
                <a:off x="240" y="1452"/>
                <a:ext cx="152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ctr" eaLnBrk="1" hangingPunct="1">
                  <a:spcBef>
                    <a:spcPct val="0"/>
                  </a:spcBef>
                  <a:buClrTx/>
                  <a:buFontTx/>
                  <a:buNone/>
                </a:pPr>
                <a:r>
                  <a:rPr lang="en-GB" altLang="fr-FR" sz="1300">
                    <a:solidFill>
                      <a:srgbClr val="000000"/>
                    </a:solidFill>
                    <a:latin typeface="Times New Roman" pitchFamily="18" charset="0"/>
                    <a:cs typeface="Times New Roman" pitchFamily="18" charset="0"/>
                  </a:rPr>
                  <a:t>Sibutramine amounts (mg/capsule)</a:t>
                </a:r>
              </a:p>
            </p:txBody>
          </p:sp>
        </p:grpSp>
        <p:sp>
          <p:nvSpPr>
            <p:cNvPr id="23562" name="Text Box 1082"/>
            <p:cNvSpPr txBox="1">
              <a:spLocks noChangeArrowheads="1"/>
            </p:cNvSpPr>
            <p:nvPr/>
          </p:nvSpPr>
          <p:spPr bwMode="auto">
            <a:xfrm rot="-5400000">
              <a:off x="3146" y="1989"/>
              <a:ext cx="418"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300">
                  <a:solidFill>
                    <a:srgbClr val="000000"/>
                  </a:solidFill>
                  <a:latin typeface="Times New Roman" pitchFamily="18" charset="0"/>
                  <a:cs typeface="Times New Roman" pitchFamily="18" charset="0"/>
                </a:rPr>
                <a:t>&lt; LOQ</a:t>
              </a:r>
            </a:p>
          </p:txBody>
        </p:sp>
      </p:grpSp>
      <p:sp>
        <p:nvSpPr>
          <p:cNvPr id="230" name="Flèche droite 229"/>
          <p:cNvSpPr/>
          <p:nvPr/>
        </p:nvSpPr>
        <p:spPr>
          <a:xfrm>
            <a:off x="6761163" y="4602163"/>
            <a:ext cx="358775" cy="17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23559" name="Rectangle 1"/>
          <p:cNvSpPr>
            <a:spLocks noChangeArrowheads="1"/>
          </p:cNvSpPr>
          <p:nvPr/>
        </p:nvSpPr>
        <p:spPr bwMode="auto">
          <a:xfrm>
            <a:off x="1019175" y="1557338"/>
            <a:ext cx="698781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spcAft>
                <a:spcPts val="1200"/>
              </a:spcAft>
              <a:buClrTx/>
              <a:buFontTx/>
              <a:buNone/>
            </a:pPr>
            <a:r>
              <a:rPr lang="en-GB" altLang="fr-FR" sz="2800" dirty="0"/>
              <a:t>52 diet food supplements </a:t>
            </a:r>
            <a:r>
              <a:rPr lang="en-GB" altLang="fr-FR" sz="2800" dirty="0" err="1"/>
              <a:t>analyzed</a:t>
            </a:r>
            <a:endParaRPr lang="en-GB" altLang="fr-FR" sz="2800" dirty="0"/>
          </a:p>
          <a:p>
            <a:pPr lvl="1" algn="l" eaLnBrk="1" hangingPunct="1">
              <a:spcBef>
                <a:spcPct val="0"/>
              </a:spcBef>
              <a:buClrTx/>
              <a:buFont typeface="Arial" charset="0"/>
              <a:buChar char="•"/>
            </a:pPr>
            <a:r>
              <a:rPr lang="en-GB" altLang="fr-FR" sz="1800" dirty="0"/>
              <a:t>half of the samples were adulterated with </a:t>
            </a:r>
            <a:r>
              <a:rPr lang="en-GB" altLang="fr-FR" sz="1800" dirty="0" err="1"/>
              <a:t>sibutramine</a:t>
            </a:r>
            <a:endParaRPr lang="en-GB" altLang="fr-FR" sz="1800" dirty="0"/>
          </a:p>
          <a:p>
            <a:pPr lvl="1" algn="l" eaLnBrk="1" hangingPunct="1">
              <a:spcBef>
                <a:spcPct val="0"/>
              </a:spcBef>
              <a:buClrTx/>
              <a:buFont typeface="Arial" charset="0"/>
              <a:buChar char="•"/>
            </a:pPr>
            <a:r>
              <a:rPr lang="en-GB" altLang="fr-FR" sz="1800" dirty="0"/>
              <a:t>amounts ranged between </a:t>
            </a:r>
            <a:r>
              <a:rPr lang="en-GB" altLang="fr-FR" sz="1800" dirty="0" smtClean="0"/>
              <a:t>trace levels </a:t>
            </a:r>
            <a:r>
              <a:rPr lang="en-GB" altLang="fr-FR" sz="1800" dirty="0"/>
              <a:t>to 35 mg per capsule</a:t>
            </a:r>
            <a:endParaRPr lang="fr-CH" altLang="fr-FR" sz="1800" dirty="0"/>
          </a:p>
        </p:txBody>
      </p:sp>
    </p:spTree>
  </p:cSld>
  <p:clrMapOvr>
    <a:masterClrMapping/>
  </p:clrMapOvr>
  <p:transition advTm="4812"/>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re 1"/>
          <p:cNvSpPr>
            <a:spLocks noGrp="1"/>
          </p:cNvSpPr>
          <p:nvPr>
            <p:ph type="title"/>
          </p:nvPr>
        </p:nvSpPr>
        <p:spPr>
          <a:xfrm>
            <a:off x="468313" y="187325"/>
            <a:ext cx="8229600" cy="865188"/>
          </a:xfrm>
        </p:spPr>
        <p:txBody>
          <a:bodyPr/>
          <a:lstStyle/>
          <a:p>
            <a:r>
              <a:rPr lang="fr-CH" altLang="fr-FR" dirty="0" smtClean="0"/>
              <a:t>HPTLC-UV/MS</a:t>
            </a:r>
          </a:p>
        </p:txBody>
      </p:sp>
      <p:pic>
        <p:nvPicPr>
          <p:cNvPr id="24580"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250825" y="1155700"/>
            <a:ext cx="3409950" cy="48244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4581" name="Picture 7"/>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9647" t="12410" r="10512" b="8473"/>
          <a:stretch>
            <a:fillRect/>
          </a:stretch>
        </p:blipFill>
        <p:spPr bwMode="auto">
          <a:xfrm>
            <a:off x="3779838" y="2060575"/>
            <a:ext cx="5232400" cy="32400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458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746712">
            <a:off x="396959" y="4372052"/>
            <a:ext cx="3078726" cy="730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ransition advTm="4812"/>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9525"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ZoneTexte 6"/>
          <p:cNvSpPr txBox="1">
            <a:spLocks noChangeArrowheads="1"/>
          </p:cNvSpPr>
          <p:nvPr/>
        </p:nvSpPr>
        <p:spPr bwMode="auto">
          <a:xfrm>
            <a:off x="1331913" y="3716338"/>
            <a:ext cx="70564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r>
              <a:rPr lang="fr-CH" altLang="fr-FR" sz="1600"/>
              <a:t>Diego Ize-Ludlow et al. (2004) </a:t>
            </a:r>
            <a:r>
              <a:rPr lang="fr-CH" altLang="fr-FR" sz="1600" i="1"/>
              <a:t>Pediatrics 114:e653-e656</a:t>
            </a:r>
            <a:endParaRPr lang="fr-CH" altLang="fr-FR" sz="1600"/>
          </a:p>
          <a:p>
            <a:pPr algn="l" eaLnBrk="1" hangingPunct="1">
              <a:spcBef>
                <a:spcPct val="0"/>
              </a:spcBef>
              <a:buClrTx/>
              <a:buFontTx/>
              <a:buNone/>
            </a:pPr>
            <a:endParaRPr lang="fr-CH" altLang="fr-FR" sz="1600"/>
          </a:p>
        </p:txBody>
      </p:sp>
      <p:sp>
        <p:nvSpPr>
          <p:cNvPr id="25604" name="Titre 1"/>
          <p:cNvSpPr>
            <a:spLocks noGrp="1"/>
          </p:cNvSpPr>
          <p:nvPr>
            <p:ph type="title"/>
          </p:nvPr>
        </p:nvSpPr>
        <p:spPr>
          <a:xfrm>
            <a:off x="250825" y="1844824"/>
            <a:ext cx="8785225" cy="865188"/>
          </a:xfrm>
        </p:spPr>
        <p:txBody>
          <a:bodyPr/>
          <a:lstStyle/>
          <a:p>
            <a:r>
              <a:rPr lang="en-US" altLang="fr-FR" sz="2600" dirty="0">
                <a:solidFill>
                  <a:schemeClr val="tx1"/>
                </a:solidFill>
              </a:rPr>
              <a:t>Chinese star anise is prone to contamination with Japanese star anise, a toxic species containing high concentrations of </a:t>
            </a:r>
            <a:r>
              <a:rPr lang="en-US" altLang="fr-FR" sz="2600" dirty="0" err="1">
                <a:solidFill>
                  <a:schemeClr val="tx1"/>
                </a:solidFill>
              </a:rPr>
              <a:t>anisatin</a:t>
            </a:r>
            <a:r>
              <a:rPr lang="en-US" altLang="fr-FR" sz="2600" dirty="0">
                <a:solidFill>
                  <a:schemeClr val="tx1"/>
                </a:solidFill>
              </a:rPr>
              <a:t>, resulting in cases of neurological problems in infants</a:t>
            </a:r>
            <a:r>
              <a:rPr lang="fr-CH" altLang="fr-FR" sz="2600" dirty="0" smtClean="0">
                <a:solidFill>
                  <a:schemeClr val="tx1"/>
                </a:solidFill>
              </a:rPr>
              <a:t/>
            </a:r>
            <a:br>
              <a:rPr lang="fr-CH" altLang="fr-FR" sz="2600" dirty="0" smtClean="0">
                <a:solidFill>
                  <a:schemeClr val="tx1"/>
                </a:solidFill>
              </a:rPr>
            </a:br>
            <a:endParaRPr lang="fr-CH" altLang="fr-FR" sz="2600" dirty="0" smtClean="0">
              <a:solidFill>
                <a:schemeClr val="tx1"/>
              </a:solidFill>
            </a:endParaRPr>
          </a:p>
        </p:txBody>
      </p:sp>
      <p:sp>
        <p:nvSpPr>
          <p:cNvPr id="25605" name="Rectangle 1"/>
          <p:cNvSpPr>
            <a:spLocks noChangeArrowheads="1"/>
          </p:cNvSpPr>
          <p:nvPr/>
        </p:nvSpPr>
        <p:spPr bwMode="auto">
          <a:xfrm>
            <a:off x="2286000" y="3105150"/>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CH" altLang="fr-FR" sz="1800"/>
              <a:t>Neurotoxicities in Infants Seen With the Consumption of Star Anise Tea.</a:t>
            </a:r>
          </a:p>
        </p:txBody>
      </p:sp>
      <p:pic>
        <p:nvPicPr>
          <p:cNvPr id="24584" name="Picture 8"/>
          <p:cNvPicPr>
            <a:picLocks noChangeAspect="1" noChangeArrowheads="1"/>
          </p:cNvPicPr>
          <p:nvPr/>
        </p:nvPicPr>
        <p:blipFill rotWithShape="1">
          <a:blip r:embed="rId4" cstate="print"/>
          <a:srcRect l="32426" t="20357" r="33316" b="47802"/>
          <a:stretch/>
        </p:blipFill>
        <p:spPr bwMode="auto">
          <a:xfrm>
            <a:off x="1331913" y="2959100"/>
            <a:ext cx="6264275" cy="3638550"/>
          </a:xfrm>
          <a:prstGeom prst="rect">
            <a:avLst/>
          </a:prstGeom>
          <a:ln/>
        </p:spPr>
        <p:style>
          <a:lnRef idx="2">
            <a:schemeClr val="dk1"/>
          </a:lnRef>
          <a:fillRef idx="1">
            <a:schemeClr val="lt1"/>
          </a:fillRef>
          <a:effectRef idx="0">
            <a:schemeClr val="dk1"/>
          </a:effectRef>
          <a:fontRef idx="minor">
            <a:schemeClr val="dk1"/>
          </a:fontRef>
        </p:style>
      </p:pic>
      <p:sp>
        <p:nvSpPr>
          <p:cNvPr id="2" name="Rectangle 1"/>
          <p:cNvSpPr/>
          <p:nvPr/>
        </p:nvSpPr>
        <p:spPr>
          <a:xfrm>
            <a:off x="1962100" y="548680"/>
            <a:ext cx="6210300" cy="584775"/>
          </a:xfrm>
          <a:prstGeom prst="rect">
            <a:avLst/>
          </a:prstGeom>
        </p:spPr>
        <p:txBody>
          <a:bodyPr>
            <a:spAutoFit/>
          </a:bodyPr>
          <a:lstStyle/>
          <a:p>
            <a:pPr>
              <a:defRPr/>
            </a:pPr>
            <a:r>
              <a:rPr lang="en-GB" altLang="fr-FR" sz="3200" kern="0" dirty="0">
                <a:solidFill>
                  <a:srgbClr val="009900"/>
                </a:solidFill>
                <a:latin typeface="Arial"/>
                <a:ea typeface="+mj-ea"/>
                <a:cs typeface="Arial" charset="0"/>
              </a:rPr>
              <a:t>Confusion or contamination</a:t>
            </a:r>
            <a:endParaRPr lang="fr-CH" sz="3200" dirty="0"/>
          </a:p>
        </p:txBody>
      </p:sp>
      <p:sp>
        <p:nvSpPr>
          <p:cNvPr id="8" name="ZoneTexte 7"/>
          <p:cNvSpPr txBox="1"/>
          <p:nvPr/>
        </p:nvSpPr>
        <p:spPr>
          <a:xfrm>
            <a:off x="7145338" y="115888"/>
            <a:ext cx="1679575" cy="401637"/>
          </a:xfrm>
          <a:prstGeom prst="rect">
            <a:avLst/>
          </a:prstGeom>
          <a:noFill/>
        </p:spPr>
        <p:txBody>
          <a:bodyPr wrap="none">
            <a:spAutoFit/>
          </a:bodyPr>
          <a:lstStyle/>
          <a:p>
            <a:pPr>
              <a:defRPr/>
            </a:pPr>
            <a:r>
              <a:rPr lang="fr-CH" sz="2000" dirty="0">
                <a:solidFill>
                  <a:srgbClr val="009900"/>
                </a:solidFill>
                <a:latin typeface="+mj-lt"/>
                <a:ea typeface="+mj-ea"/>
                <a:cs typeface="+mj-cs"/>
              </a:rPr>
              <a:t>Case </a:t>
            </a:r>
            <a:r>
              <a:rPr lang="fr-CH" sz="2000" dirty="0" err="1">
                <a:solidFill>
                  <a:srgbClr val="009900"/>
                </a:solidFill>
                <a:latin typeface="+mj-lt"/>
                <a:ea typeface="+mj-ea"/>
                <a:cs typeface="+mj-cs"/>
              </a:rPr>
              <a:t>study</a:t>
            </a:r>
            <a:r>
              <a:rPr lang="fr-CH" sz="2000" dirty="0">
                <a:solidFill>
                  <a:srgbClr val="009900"/>
                </a:solidFill>
                <a:latin typeface="+mj-lt"/>
                <a:ea typeface="+mj-ea"/>
                <a:cs typeface="+mj-cs"/>
              </a:rPr>
              <a:t> 2</a:t>
            </a:r>
          </a:p>
        </p:txBody>
      </p:sp>
      <p:sp>
        <p:nvSpPr>
          <p:cNvPr id="25609" name="Rectangle 2"/>
          <p:cNvSpPr>
            <a:spLocks noChangeArrowheads="1"/>
          </p:cNvSpPr>
          <p:nvPr/>
        </p:nvSpPr>
        <p:spPr bwMode="auto">
          <a:xfrm>
            <a:off x="1498600" y="4995863"/>
            <a:ext cx="5984875" cy="646112"/>
          </a:xfrm>
          <a:prstGeom prst="rect">
            <a:avLst/>
          </a:prstGeom>
          <a:solidFill>
            <a:srgbClr val="FFFF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ctr" eaLnBrk="1" hangingPunct="1">
              <a:spcBef>
                <a:spcPct val="0"/>
              </a:spcBef>
              <a:buClrTx/>
              <a:buFontTx/>
              <a:buNone/>
            </a:pPr>
            <a:r>
              <a:rPr lang="fr-CH" altLang="fr-FR" sz="1800" b="1">
                <a:latin typeface="Andalus" pitchFamily="18" charset="-78"/>
                <a:cs typeface="Andalus" pitchFamily="18" charset="-78"/>
              </a:rPr>
              <a:t>Neurotoxicities in Infants Seen With the Consumption of Star Anise Tea.</a:t>
            </a:r>
          </a:p>
        </p:txBody>
      </p:sp>
    </p:spTree>
  </p:cSld>
  <p:clrMapOvr>
    <a:masterClrMapping/>
  </p:clrMapOvr>
  <p:transition advTm="4812"/>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re 1"/>
          <p:cNvSpPr>
            <a:spLocks noGrp="1"/>
          </p:cNvSpPr>
          <p:nvPr>
            <p:ph type="title"/>
          </p:nvPr>
        </p:nvSpPr>
        <p:spPr/>
        <p:txBody>
          <a:bodyPr/>
          <a:lstStyle/>
          <a:p>
            <a:r>
              <a:rPr lang="en-GB" altLang="fr-FR" dirty="0" smtClean="0">
                <a:cs typeface="Arial" charset="0"/>
              </a:rPr>
              <a:t>Confusion or contamination</a:t>
            </a:r>
            <a:endParaRPr lang="fr-CH" altLang="fr-FR" dirty="0" smtClean="0"/>
          </a:p>
        </p:txBody>
      </p:sp>
      <p:grpSp>
        <p:nvGrpSpPr>
          <p:cNvPr id="26628" name="Groupe 6"/>
          <p:cNvGrpSpPr>
            <a:grpSpLocks/>
          </p:cNvGrpSpPr>
          <p:nvPr/>
        </p:nvGrpSpPr>
        <p:grpSpPr bwMode="auto">
          <a:xfrm>
            <a:off x="5778500" y="1484313"/>
            <a:ext cx="3041650" cy="2574925"/>
            <a:chOff x="5706140" y="1484784"/>
            <a:chExt cx="3042324" cy="2574466"/>
          </a:xfrm>
        </p:grpSpPr>
        <p:pic>
          <p:nvPicPr>
            <p:cNvPr id="2663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0500" y="1556792"/>
              <a:ext cx="3017964" cy="2502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4" name="ZoneTexte 3"/>
            <p:cNvSpPr txBox="1">
              <a:spLocks noChangeArrowheads="1"/>
            </p:cNvSpPr>
            <p:nvPr/>
          </p:nvSpPr>
          <p:spPr bwMode="auto">
            <a:xfrm>
              <a:off x="5719743" y="1484784"/>
              <a:ext cx="372409" cy="44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CH" altLang="fr-FR" sz="1800"/>
                <a:t>A</a:t>
              </a:r>
            </a:p>
          </p:txBody>
        </p:sp>
        <p:sp>
          <p:nvSpPr>
            <p:cNvPr id="26635" name="ZoneTexte 9"/>
            <p:cNvSpPr txBox="1">
              <a:spLocks noChangeArrowheads="1"/>
            </p:cNvSpPr>
            <p:nvPr/>
          </p:nvSpPr>
          <p:spPr bwMode="auto">
            <a:xfrm>
              <a:off x="5706140" y="2987660"/>
              <a:ext cx="372409" cy="44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CH" altLang="fr-FR" sz="1800"/>
                <a:t>B</a:t>
              </a:r>
            </a:p>
          </p:txBody>
        </p:sp>
      </p:grpSp>
      <p:sp>
        <p:nvSpPr>
          <p:cNvPr id="26629" name="ZoneTexte 5"/>
          <p:cNvSpPr txBox="1">
            <a:spLocks noChangeArrowheads="1"/>
          </p:cNvSpPr>
          <p:nvPr/>
        </p:nvSpPr>
        <p:spPr bwMode="auto">
          <a:xfrm>
            <a:off x="395288" y="1965325"/>
            <a:ext cx="5381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CH" altLang="fr-FR" sz="2000"/>
              <a:t>A: Chinese star anise (</a:t>
            </a:r>
            <a:r>
              <a:rPr lang="fr-CH" altLang="fr-FR" sz="2000" i="1"/>
              <a:t>Illicium verum</a:t>
            </a:r>
            <a:r>
              <a:rPr lang="fr-CH" altLang="fr-FR" sz="2000"/>
              <a:t> Hook. </a:t>
            </a:r>
            <a:r>
              <a:rPr lang="fr-CH" altLang="fr-FR" sz="2000" i="1"/>
              <a:t>f</a:t>
            </a:r>
            <a:r>
              <a:rPr lang="fr-CH" altLang="fr-FR" sz="2000"/>
              <a:t>.)</a:t>
            </a:r>
          </a:p>
        </p:txBody>
      </p:sp>
      <p:sp>
        <p:nvSpPr>
          <p:cNvPr id="26630" name="ZoneTexte 12"/>
          <p:cNvSpPr txBox="1">
            <a:spLocks noChangeArrowheads="1"/>
          </p:cNvSpPr>
          <p:nvPr/>
        </p:nvSpPr>
        <p:spPr bwMode="auto">
          <a:xfrm>
            <a:off x="398463" y="2914650"/>
            <a:ext cx="52117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CH" altLang="fr-FR" sz="2000" dirty="0"/>
              <a:t>B: </a:t>
            </a:r>
            <a:r>
              <a:rPr lang="fr-CH" altLang="fr-FR" sz="2000" dirty="0" err="1"/>
              <a:t>Japanese</a:t>
            </a:r>
            <a:r>
              <a:rPr lang="fr-CH" altLang="fr-FR" sz="2000" dirty="0"/>
              <a:t> star anise (</a:t>
            </a:r>
            <a:r>
              <a:rPr lang="fr-CH" altLang="fr-FR" sz="2000" i="1" dirty="0" err="1"/>
              <a:t>Illicium</a:t>
            </a:r>
            <a:r>
              <a:rPr lang="fr-CH" altLang="fr-FR" sz="2000" i="1" dirty="0"/>
              <a:t> </a:t>
            </a:r>
            <a:r>
              <a:rPr lang="fr-CH" altLang="fr-FR" sz="2000" i="1" dirty="0" err="1"/>
              <a:t>anisatum</a:t>
            </a:r>
            <a:r>
              <a:rPr lang="fr-CH" altLang="fr-FR" sz="2000" i="1" dirty="0"/>
              <a:t> </a:t>
            </a:r>
            <a:r>
              <a:rPr lang="fr-CH" altLang="fr-FR" sz="2000" dirty="0"/>
              <a:t>L.)</a:t>
            </a:r>
          </a:p>
          <a:p>
            <a:pPr algn="l" eaLnBrk="1" hangingPunct="1">
              <a:spcBef>
                <a:spcPct val="0"/>
              </a:spcBef>
              <a:buClrTx/>
              <a:buFontTx/>
              <a:buNone/>
            </a:pPr>
            <a:r>
              <a:rPr lang="fr-CH" altLang="fr-FR" sz="2000" dirty="0" err="1" smtClean="0"/>
              <a:t>contains</a:t>
            </a:r>
            <a:r>
              <a:rPr lang="fr-CH" altLang="fr-FR" sz="2000" dirty="0" smtClean="0"/>
              <a:t> </a:t>
            </a:r>
            <a:r>
              <a:rPr lang="fr-CH" altLang="fr-FR" sz="2000" dirty="0"/>
              <a:t>a high concentration of</a:t>
            </a:r>
          </a:p>
          <a:p>
            <a:pPr algn="l" eaLnBrk="1" hangingPunct="1">
              <a:spcBef>
                <a:spcPct val="0"/>
              </a:spcBef>
              <a:buClrTx/>
              <a:buFontTx/>
              <a:buNone/>
            </a:pPr>
            <a:r>
              <a:rPr lang="fr-CH" altLang="fr-FR" sz="2000" dirty="0"/>
              <a:t>the </a:t>
            </a:r>
            <a:r>
              <a:rPr lang="fr-CH" altLang="fr-FR" sz="2000" dirty="0" err="1"/>
              <a:t>neurotoxin</a:t>
            </a:r>
            <a:r>
              <a:rPr lang="fr-CH" altLang="fr-FR" sz="2000" dirty="0"/>
              <a:t> </a:t>
            </a:r>
            <a:r>
              <a:rPr lang="fr-CH" altLang="fr-FR" sz="2000" dirty="0" err="1"/>
              <a:t>anisatin</a:t>
            </a:r>
            <a:endParaRPr lang="fr-CH" altLang="fr-FR" sz="2000" dirty="0"/>
          </a:p>
        </p:txBody>
      </p:sp>
      <p:pic>
        <p:nvPicPr>
          <p:cNvPr id="26631"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728483" y="4365104"/>
            <a:ext cx="1703388"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 Box 9"/>
          <p:cNvSpPr txBox="1">
            <a:spLocks noChangeArrowheads="1"/>
          </p:cNvSpPr>
          <p:nvPr/>
        </p:nvSpPr>
        <p:spPr bwMode="auto">
          <a:xfrm>
            <a:off x="3728483" y="6002225"/>
            <a:ext cx="16557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898" tIns="39947" rIns="79898" bIns="39947">
            <a:spAutoFit/>
          </a:bodyPr>
          <a:lstStyle>
            <a:lvl1pPr algn="just" defTabSz="4043363" eaLnBrk="0" hangingPunct="0">
              <a:spcBef>
                <a:spcPct val="20000"/>
              </a:spcBef>
              <a:buClr>
                <a:srgbClr val="009900"/>
              </a:buClr>
              <a:buFont typeface="Wingdings" pitchFamily="2" charset="2"/>
              <a:tabLst>
                <a:tab pos="1160463" algn="l"/>
              </a:tabLst>
              <a:defRPr sz="2600">
                <a:solidFill>
                  <a:schemeClr val="tx1"/>
                </a:solidFill>
                <a:latin typeface="Arial" charset="0"/>
              </a:defRPr>
            </a:lvl1pPr>
            <a:lvl2pPr marL="742950" indent="-285750" algn="just" defTabSz="4043363" eaLnBrk="0" hangingPunct="0">
              <a:spcBef>
                <a:spcPct val="20000"/>
              </a:spcBef>
              <a:buClr>
                <a:srgbClr val="009900"/>
              </a:buClr>
              <a:buFont typeface="Wingdings" pitchFamily="2" charset="2"/>
              <a:tabLst>
                <a:tab pos="1160463" algn="l"/>
              </a:tabLst>
              <a:defRPr sz="2400">
                <a:solidFill>
                  <a:schemeClr val="tx1"/>
                </a:solidFill>
                <a:latin typeface="Arial" charset="0"/>
              </a:defRPr>
            </a:lvl2pPr>
            <a:lvl3pPr marL="1143000" indent="-228600" algn="just" defTabSz="4043363" eaLnBrk="0" hangingPunct="0">
              <a:spcBef>
                <a:spcPct val="20000"/>
              </a:spcBef>
              <a:buClr>
                <a:srgbClr val="009900"/>
              </a:buClr>
              <a:buFont typeface="Wingdings" pitchFamily="2" charset="2"/>
              <a:tabLst>
                <a:tab pos="1160463" algn="l"/>
              </a:tabLst>
              <a:defRPr sz="2200">
                <a:solidFill>
                  <a:schemeClr val="tx1"/>
                </a:solidFill>
                <a:latin typeface="Arial" charset="0"/>
              </a:defRPr>
            </a:lvl3pPr>
            <a:lvl4pPr marL="1600200" indent="-228600" algn="just" defTabSz="4043363" eaLnBrk="0" hangingPunct="0">
              <a:spcBef>
                <a:spcPct val="20000"/>
              </a:spcBef>
              <a:tabLst>
                <a:tab pos="1160463" algn="l"/>
              </a:tabLst>
              <a:defRPr sz="2000">
                <a:solidFill>
                  <a:schemeClr val="tx1"/>
                </a:solidFill>
                <a:latin typeface="Arial" charset="0"/>
              </a:defRPr>
            </a:lvl4pPr>
            <a:lvl5pPr marL="2057400" indent="-228600" algn="just" defTabSz="4043363" eaLnBrk="0" hangingPunct="0">
              <a:spcBef>
                <a:spcPct val="20000"/>
              </a:spcBef>
              <a:tabLst>
                <a:tab pos="1160463" algn="l"/>
              </a:tabLst>
              <a:defRPr sz="2000">
                <a:solidFill>
                  <a:schemeClr val="tx1"/>
                </a:solidFill>
                <a:latin typeface="Arial" charset="0"/>
              </a:defRPr>
            </a:lvl5pPr>
            <a:lvl6pPr marL="2514600" indent="-228600" algn="just" defTabSz="4043363" eaLnBrk="0" fontAlgn="base" hangingPunct="0">
              <a:spcBef>
                <a:spcPct val="20000"/>
              </a:spcBef>
              <a:spcAft>
                <a:spcPct val="0"/>
              </a:spcAft>
              <a:tabLst>
                <a:tab pos="1160463" algn="l"/>
              </a:tabLst>
              <a:defRPr sz="2000">
                <a:solidFill>
                  <a:schemeClr val="tx1"/>
                </a:solidFill>
                <a:latin typeface="Arial" charset="0"/>
              </a:defRPr>
            </a:lvl6pPr>
            <a:lvl7pPr marL="2971800" indent="-228600" algn="just" defTabSz="4043363" eaLnBrk="0" fontAlgn="base" hangingPunct="0">
              <a:spcBef>
                <a:spcPct val="20000"/>
              </a:spcBef>
              <a:spcAft>
                <a:spcPct val="0"/>
              </a:spcAft>
              <a:tabLst>
                <a:tab pos="1160463" algn="l"/>
              </a:tabLst>
              <a:defRPr sz="2000">
                <a:solidFill>
                  <a:schemeClr val="tx1"/>
                </a:solidFill>
                <a:latin typeface="Arial" charset="0"/>
              </a:defRPr>
            </a:lvl7pPr>
            <a:lvl8pPr marL="3429000" indent="-228600" algn="just" defTabSz="4043363" eaLnBrk="0" fontAlgn="base" hangingPunct="0">
              <a:spcBef>
                <a:spcPct val="20000"/>
              </a:spcBef>
              <a:spcAft>
                <a:spcPct val="0"/>
              </a:spcAft>
              <a:tabLst>
                <a:tab pos="1160463" algn="l"/>
              </a:tabLst>
              <a:defRPr sz="2000">
                <a:solidFill>
                  <a:schemeClr val="tx1"/>
                </a:solidFill>
                <a:latin typeface="Arial" charset="0"/>
              </a:defRPr>
            </a:lvl8pPr>
            <a:lvl9pPr marL="3886200" indent="-228600" algn="just" defTabSz="4043363" eaLnBrk="0" fontAlgn="base" hangingPunct="0">
              <a:spcBef>
                <a:spcPct val="20000"/>
              </a:spcBef>
              <a:spcAft>
                <a:spcPct val="0"/>
              </a:spcAft>
              <a:tabLst>
                <a:tab pos="1160463" algn="l"/>
              </a:tabLst>
              <a:defRPr sz="2000">
                <a:solidFill>
                  <a:schemeClr val="tx1"/>
                </a:solidFill>
                <a:latin typeface="Arial" charset="0"/>
              </a:defRPr>
            </a:lvl9pPr>
          </a:lstStyle>
          <a:p>
            <a:pPr algn="ctr" eaLnBrk="1" hangingPunct="1">
              <a:lnSpc>
                <a:spcPct val="150000"/>
              </a:lnSpc>
              <a:spcBef>
                <a:spcPct val="0"/>
              </a:spcBef>
              <a:buClrTx/>
              <a:buFontTx/>
              <a:buNone/>
            </a:pPr>
            <a:r>
              <a:rPr lang="en-GB" altLang="ja-JP" sz="1800" dirty="0" err="1">
                <a:ea typeface="MS PGothic" pitchFamily="34" charset="-128"/>
              </a:rPr>
              <a:t>Anisatin</a:t>
            </a:r>
            <a:endParaRPr lang="en-GB" altLang="ja-JP" sz="1800" dirty="0">
              <a:ea typeface="MS PGothic" pitchFamily="34" charset="-128"/>
            </a:endParaRPr>
          </a:p>
        </p:txBody>
      </p:sp>
    </p:spTree>
  </p:cSld>
  <p:clrMapOvr>
    <a:masterClrMapping/>
  </p:clrMapOvr>
  <p:transition advTm="8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71438" y="11113"/>
            <a:ext cx="9144001"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re 1"/>
          <p:cNvSpPr>
            <a:spLocks noGrp="1"/>
          </p:cNvSpPr>
          <p:nvPr>
            <p:ph type="title"/>
          </p:nvPr>
        </p:nvSpPr>
        <p:spPr>
          <a:xfrm>
            <a:off x="468313" y="331564"/>
            <a:ext cx="8229600" cy="865188"/>
          </a:xfrm>
        </p:spPr>
        <p:txBody>
          <a:bodyPr/>
          <a:lstStyle/>
          <a:p>
            <a:r>
              <a:rPr lang="fr-CH" altLang="fr-FR" dirty="0" err="1" smtClean="0"/>
              <a:t>Anisatin</a:t>
            </a:r>
            <a:r>
              <a:rPr lang="fr-CH" altLang="fr-FR" dirty="0" smtClean="0"/>
              <a:t> concentration in </a:t>
            </a:r>
            <a:r>
              <a:rPr lang="fr-CH" altLang="fr-FR" dirty="0" err="1" smtClean="0"/>
              <a:t>different</a:t>
            </a:r>
            <a:r>
              <a:rPr lang="fr-CH" altLang="fr-FR" dirty="0" smtClean="0"/>
              <a:t> </a:t>
            </a:r>
            <a:r>
              <a:rPr lang="fr-CH" altLang="fr-FR" i="1" dirty="0" err="1" smtClean="0"/>
              <a:t>Illicium</a:t>
            </a:r>
            <a:r>
              <a:rPr lang="fr-CH" altLang="fr-FR" dirty="0" smtClean="0"/>
              <a:t> </a:t>
            </a:r>
            <a:r>
              <a:rPr lang="fr-CH" altLang="fr-FR" dirty="0" err="1" smtClean="0"/>
              <a:t>species</a:t>
            </a:r>
            <a:endParaRPr lang="fr-CH" altLang="fr-FR" dirty="0" smtClean="0"/>
          </a:p>
        </p:txBody>
      </p:sp>
      <p:grpSp>
        <p:nvGrpSpPr>
          <p:cNvPr id="28676" name="Groupe 4"/>
          <p:cNvGrpSpPr>
            <a:grpSpLocks/>
          </p:cNvGrpSpPr>
          <p:nvPr/>
        </p:nvGrpSpPr>
        <p:grpSpPr bwMode="auto">
          <a:xfrm>
            <a:off x="179512" y="1680815"/>
            <a:ext cx="3162300" cy="3908425"/>
            <a:chOff x="258112" y="1698626"/>
            <a:chExt cx="2945736" cy="3746500"/>
          </a:xfrm>
        </p:grpSpPr>
        <p:sp>
          <p:nvSpPr>
            <p:cNvPr id="10" name="Rectangle à coins arrondis 9"/>
            <p:cNvSpPr/>
            <p:nvPr/>
          </p:nvSpPr>
          <p:spPr bwMode="auto">
            <a:xfrm>
              <a:off x="1064049" y="2798837"/>
              <a:ext cx="2136841" cy="765430"/>
            </a:xfrm>
            <a:prstGeom prst="roundRect">
              <a:avLst/>
            </a:prstGeom>
            <a:solidFill>
              <a:sysClr val="window" lastClr="FFFFFF"/>
            </a:solidFill>
            <a:ln w="25400" cap="flat" cmpd="sng" algn="ctr">
              <a:solidFill>
                <a:srgbClr val="4BACC6"/>
              </a:solidFill>
              <a:prstDash val="solid"/>
            </a:ln>
            <a:effectLst/>
          </p:spPr>
          <p:txBody>
            <a:bodyPr anchor="ctr"/>
            <a:lstStyle/>
            <a:p>
              <a:pPr marL="57150" lvl="1" indent="-57150" defTabSz="400050" fontAlgn="auto">
                <a:lnSpc>
                  <a:spcPct val="90000"/>
                </a:lnSpc>
                <a:spcBef>
                  <a:spcPts val="0"/>
                </a:spcBef>
                <a:spcAft>
                  <a:spcPct val="15000"/>
                </a:spcAft>
                <a:buFontTx/>
                <a:buChar char="••"/>
                <a:defRPr/>
              </a:pPr>
              <a:r>
                <a:rPr lang="en-GB" sz="1100" kern="0" dirty="0">
                  <a:solidFill>
                    <a:prstClr val="black"/>
                  </a:solidFill>
                  <a:latin typeface="+mn-lt"/>
                  <a:cs typeface="Times New Roman" pitchFamily="18" charset="0"/>
                </a:rPr>
                <a:t>1 mL extract on </a:t>
              </a:r>
              <a:r>
                <a:rPr lang="en-GB" sz="1100" kern="0" dirty="0" err="1">
                  <a:solidFill>
                    <a:prstClr val="black"/>
                  </a:solidFill>
                  <a:latin typeface="+mn-lt"/>
                  <a:cs typeface="Times New Roman" pitchFamily="18" charset="0"/>
                </a:rPr>
                <a:t>EXtrelut</a:t>
              </a:r>
              <a:r>
                <a:rPr lang="fr-CH" sz="1100" kern="0" dirty="0">
                  <a:solidFill>
                    <a:prstClr val="black"/>
                  </a:solidFill>
                  <a:latin typeface="+mn-lt"/>
                  <a:cs typeface="Times New Roman" pitchFamily="18" charset="0"/>
                </a:rPr>
                <a:t>®</a:t>
              </a:r>
              <a:endParaRPr lang="en-GB" sz="1100" kern="0" dirty="0">
                <a:solidFill>
                  <a:prstClr val="black"/>
                </a:solidFill>
                <a:latin typeface="+mn-lt"/>
                <a:cs typeface="Times New Roman" pitchFamily="18" charset="0"/>
              </a:endParaRPr>
            </a:p>
            <a:p>
              <a:pPr marL="57150" lvl="1" indent="-57150" defTabSz="400050" fontAlgn="auto">
                <a:lnSpc>
                  <a:spcPct val="90000"/>
                </a:lnSpc>
                <a:spcBef>
                  <a:spcPts val="0"/>
                </a:spcBef>
                <a:spcAft>
                  <a:spcPct val="15000"/>
                </a:spcAft>
                <a:buFontTx/>
                <a:buChar char="••"/>
                <a:defRPr/>
              </a:pPr>
              <a:r>
                <a:rPr lang="en-GB" sz="1100" kern="0" dirty="0">
                  <a:solidFill>
                    <a:prstClr val="black"/>
                  </a:solidFill>
                  <a:latin typeface="+mn-lt"/>
                  <a:cs typeface="Times New Roman" pitchFamily="18" charset="0"/>
                </a:rPr>
                <a:t>10 min equilibration time</a:t>
              </a:r>
            </a:p>
            <a:p>
              <a:pPr marL="57150" lvl="1" indent="-57150" defTabSz="400050" fontAlgn="auto">
                <a:lnSpc>
                  <a:spcPct val="90000"/>
                </a:lnSpc>
                <a:spcBef>
                  <a:spcPts val="0"/>
                </a:spcBef>
                <a:spcAft>
                  <a:spcPct val="15000"/>
                </a:spcAft>
                <a:buFontTx/>
                <a:buChar char="••"/>
                <a:defRPr/>
              </a:pPr>
              <a:r>
                <a:rPr lang="en-GB" sz="1100" kern="0" dirty="0">
                  <a:solidFill>
                    <a:prstClr val="black"/>
                  </a:solidFill>
                  <a:latin typeface="+mn-lt"/>
                  <a:cs typeface="Times New Roman" pitchFamily="18" charset="0"/>
                </a:rPr>
                <a:t>Elution with 3×2 mL of MTBE</a:t>
              </a:r>
            </a:p>
          </p:txBody>
        </p:sp>
        <p:sp>
          <p:nvSpPr>
            <p:cNvPr id="12" name="Rectangle à coins arrondis 11"/>
            <p:cNvSpPr/>
            <p:nvPr/>
          </p:nvSpPr>
          <p:spPr bwMode="auto">
            <a:xfrm>
              <a:off x="1064049" y="1698626"/>
              <a:ext cx="2139799" cy="1043907"/>
            </a:xfrm>
            <a:prstGeom prst="roundRect">
              <a:avLst>
                <a:gd name="adj" fmla="val 11753"/>
              </a:avLst>
            </a:prstGeom>
            <a:solidFill>
              <a:sysClr val="window" lastClr="FFFFFF"/>
            </a:solidFill>
            <a:ln w="25400" cap="flat" cmpd="sng" algn="ctr">
              <a:solidFill>
                <a:srgbClr val="4BACC6"/>
              </a:solidFill>
              <a:prstDash val="solid"/>
            </a:ln>
            <a:effectLst/>
          </p:spPr>
          <p:txBody>
            <a:bodyPr anchor="ctr"/>
            <a:lstStyle/>
            <a:p>
              <a:pPr marL="57150" lvl="1" indent="-57150" defTabSz="400050" fontAlgn="auto">
                <a:lnSpc>
                  <a:spcPct val="90000"/>
                </a:lnSpc>
                <a:spcBef>
                  <a:spcPts val="0"/>
                </a:spcBef>
                <a:spcAft>
                  <a:spcPct val="15000"/>
                </a:spcAft>
                <a:buFontTx/>
                <a:buChar char="••"/>
                <a:defRPr/>
              </a:pPr>
              <a:r>
                <a:rPr lang="en-GB" sz="1100" kern="0" dirty="0">
                  <a:solidFill>
                    <a:prstClr val="black"/>
                  </a:solidFill>
                  <a:latin typeface="+mn-lt"/>
                  <a:cs typeface="Times New Roman" pitchFamily="18" charset="0"/>
                </a:rPr>
                <a:t>500 mg of sample + sand </a:t>
              </a:r>
            </a:p>
            <a:p>
              <a:pPr marL="57150" lvl="1" indent="-57150" defTabSz="400050" fontAlgn="auto">
                <a:lnSpc>
                  <a:spcPct val="90000"/>
                </a:lnSpc>
                <a:spcBef>
                  <a:spcPts val="0"/>
                </a:spcBef>
                <a:spcAft>
                  <a:spcPct val="15000"/>
                </a:spcAft>
                <a:buFontTx/>
                <a:buChar char="••"/>
                <a:defRPr/>
              </a:pPr>
              <a:r>
                <a:rPr lang="en-GB" sz="1100" kern="0" dirty="0">
                  <a:solidFill>
                    <a:prstClr val="black"/>
                  </a:solidFill>
                  <a:latin typeface="+mn-lt"/>
                  <a:cs typeface="Times New Roman" pitchFamily="18" charset="0"/>
                </a:rPr>
                <a:t>Defatting step with  ≈ 15 mL of cyclohexane</a:t>
              </a:r>
            </a:p>
            <a:p>
              <a:pPr marL="57150" lvl="1" indent="-57150" defTabSz="400050" fontAlgn="auto">
                <a:lnSpc>
                  <a:spcPct val="90000"/>
                </a:lnSpc>
                <a:spcBef>
                  <a:spcPts val="0"/>
                </a:spcBef>
                <a:spcAft>
                  <a:spcPct val="15000"/>
                </a:spcAft>
                <a:buFontTx/>
                <a:buChar char="••"/>
                <a:defRPr/>
              </a:pPr>
              <a:r>
                <a:rPr lang="en-GB" sz="1100" kern="0" dirty="0">
                  <a:solidFill>
                    <a:prstClr val="black"/>
                  </a:solidFill>
                  <a:latin typeface="+mn-lt"/>
                  <a:cs typeface="Times New Roman" pitchFamily="18" charset="0"/>
                </a:rPr>
                <a:t>Extraction of anisatin: 2 cycles with 8 mL H</a:t>
              </a:r>
              <a:r>
                <a:rPr lang="en-GB" sz="1100" kern="0" baseline="-25000" dirty="0">
                  <a:solidFill>
                    <a:prstClr val="black"/>
                  </a:solidFill>
                  <a:latin typeface="+mn-lt"/>
                  <a:cs typeface="Times New Roman" pitchFamily="18" charset="0"/>
                </a:rPr>
                <a:t>2</a:t>
              </a:r>
              <a:r>
                <a:rPr lang="en-GB" sz="1100" kern="0" dirty="0">
                  <a:solidFill>
                    <a:prstClr val="black"/>
                  </a:solidFill>
                  <a:latin typeface="+mn-lt"/>
                  <a:cs typeface="Times New Roman" pitchFamily="18" charset="0"/>
                </a:rPr>
                <a:t>O-MeOH (9:1,v/v) made up to 20 mL</a:t>
              </a:r>
            </a:p>
          </p:txBody>
        </p:sp>
        <p:grpSp>
          <p:nvGrpSpPr>
            <p:cNvPr id="28756" name="Groupe 6"/>
            <p:cNvGrpSpPr>
              <a:grpSpLocks/>
            </p:cNvGrpSpPr>
            <p:nvPr/>
          </p:nvGrpSpPr>
          <p:grpSpPr bwMode="auto">
            <a:xfrm>
              <a:off x="258112" y="1770080"/>
              <a:ext cx="820294" cy="1152905"/>
              <a:chOff x="-2799" y="198950"/>
              <a:chExt cx="583930" cy="1172766"/>
            </a:xfrm>
          </p:grpSpPr>
          <p:sp>
            <p:nvSpPr>
              <p:cNvPr id="2" name="Chevron 7"/>
              <p:cNvSpPr>
                <a:spLocks/>
              </p:cNvSpPr>
              <p:nvPr/>
            </p:nvSpPr>
            <p:spPr bwMode="auto">
              <a:xfrm rot="5400000">
                <a:off x="-297217" y="493368"/>
                <a:ext cx="1172766" cy="583930"/>
              </a:xfrm>
              <a:custGeom>
                <a:avLst/>
                <a:gdLst>
                  <a:gd name="T0" fmla="*/ 0 w 1276278"/>
                  <a:gd name="T1" fmla="*/ 0 h 720000"/>
                  <a:gd name="T2" fmla="*/ 403946 w 1276278"/>
                  <a:gd name="T3" fmla="*/ 0 h 720000"/>
                  <a:gd name="T4" fmla="*/ 503353 w 1276278"/>
                  <a:gd name="T5" fmla="*/ 35943 h 720000"/>
                  <a:gd name="T6" fmla="*/ 403946 w 1276278"/>
                  <a:gd name="T7" fmla="*/ 71886 h 720000"/>
                  <a:gd name="T8" fmla="*/ 0 w 1276278"/>
                  <a:gd name="T9" fmla="*/ 71886 h 720000"/>
                  <a:gd name="T10" fmla="*/ 68944 w 1276278"/>
                  <a:gd name="T11" fmla="*/ 35355 h 720000"/>
                  <a:gd name="T12" fmla="*/ 0 w 1276278"/>
                  <a:gd name="T13" fmla="*/ 0 h 720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6278" h="720000">
                    <a:moveTo>
                      <a:pt x="0" y="0"/>
                    </a:moveTo>
                    <a:lnTo>
                      <a:pt x="1024225" y="0"/>
                    </a:lnTo>
                    <a:lnTo>
                      <a:pt x="1276278" y="360000"/>
                    </a:lnTo>
                    <a:lnTo>
                      <a:pt x="1024225" y="720000"/>
                    </a:lnTo>
                    <a:lnTo>
                      <a:pt x="0" y="720000"/>
                    </a:lnTo>
                    <a:lnTo>
                      <a:pt x="174812" y="354122"/>
                    </a:lnTo>
                    <a:lnTo>
                      <a:pt x="0" y="0"/>
                    </a:lnTo>
                    <a:close/>
                  </a:path>
                </a:pathLst>
              </a:custGeom>
              <a:solidFill>
                <a:srgbClr val="FFFFB9"/>
              </a:solidFill>
              <a:ln w="25400" cap="flat" cmpd="sng" algn="ctr">
                <a:solidFill>
                  <a:srgbClr val="4F81BD"/>
                </a:solidFill>
                <a:prstDash val="solid"/>
                <a:round/>
                <a:headEnd/>
                <a:tailEnd/>
              </a:ln>
            </p:spPr>
            <p:txBody>
              <a:bodyPr/>
              <a:lstStyle/>
              <a:p>
                <a:endParaRPr lang="fr-CH"/>
              </a:p>
            </p:txBody>
          </p:sp>
          <p:sp>
            <p:nvSpPr>
              <p:cNvPr id="23" name="Chevron 4"/>
              <p:cNvSpPr/>
              <p:nvPr/>
            </p:nvSpPr>
            <p:spPr>
              <a:xfrm>
                <a:off x="-2799" y="432758"/>
                <a:ext cx="584237" cy="685740"/>
              </a:xfrm>
              <a:prstGeom prst="rect">
                <a:avLst/>
              </a:prstGeom>
              <a:noFill/>
              <a:ln>
                <a:noFill/>
              </a:ln>
              <a:effectLst/>
            </p:spPr>
            <p:txBody>
              <a:bodyPr lIns="5715" tIns="5715" rIns="5715" bIns="5715" spcCol="1270" anchor="ctr"/>
              <a:lstStyle/>
              <a:p>
                <a:pPr algn="ctr" defTabSz="400050" fontAlgn="auto">
                  <a:lnSpc>
                    <a:spcPct val="90000"/>
                  </a:lnSpc>
                  <a:spcBef>
                    <a:spcPts val="0"/>
                  </a:spcBef>
                  <a:spcAft>
                    <a:spcPct val="35000"/>
                  </a:spcAft>
                  <a:defRPr/>
                </a:pPr>
                <a:r>
                  <a:rPr lang="en-GB" sz="1100" b="1" kern="0" dirty="0">
                    <a:solidFill>
                      <a:prstClr val="black"/>
                    </a:solidFill>
                    <a:latin typeface="+mn-lt"/>
                    <a:cs typeface="Times New Roman" pitchFamily="18" charset="0"/>
                  </a:rPr>
                  <a:t>Extraction</a:t>
                </a:r>
              </a:p>
              <a:p>
                <a:pPr algn="ctr" defTabSz="400050" fontAlgn="auto">
                  <a:lnSpc>
                    <a:spcPct val="90000"/>
                  </a:lnSpc>
                  <a:spcBef>
                    <a:spcPts val="0"/>
                  </a:spcBef>
                  <a:spcAft>
                    <a:spcPct val="35000"/>
                  </a:spcAft>
                  <a:defRPr/>
                </a:pPr>
                <a:r>
                  <a:rPr lang="en-GB" sz="1100" kern="0" dirty="0">
                    <a:solidFill>
                      <a:prstClr val="black"/>
                    </a:solidFill>
                    <a:latin typeface="+mn-lt"/>
                    <a:cs typeface="Times New Roman" pitchFamily="18" charset="0"/>
                  </a:rPr>
                  <a:t>ASE</a:t>
                </a:r>
              </a:p>
            </p:txBody>
          </p:sp>
        </p:grpSp>
        <p:sp>
          <p:nvSpPr>
            <p:cNvPr id="14" name="Rectangle à coins arrondis 13"/>
            <p:cNvSpPr/>
            <p:nvPr/>
          </p:nvSpPr>
          <p:spPr bwMode="auto">
            <a:xfrm>
              <a:off x="1064049" y="4430132"/>
              <a:ext cx="2136841" cy="774560"/>
            </a:xfrm>
            <a:prstGeom prst="roundRect">
              <a:avLst/>
            </a:prstGeom>
            <a:solidFill>
              <a:sysClr val="window" lastClr="FFFFFF"/>
            </a:solidFill>
            <a:ln w="25400" cap="flat" cmpd="sng" algn="ctr">
              <a:solidFill>
                <a:srgbClr val="4BACC6"/>
              </a:solidFill>
              <a:prstDash val="solid"/>
            </a:ln>
            <a:effectLst/>
          </p:spPr>
          <p:txBody>
            <a:bodyPr anchor="ctr"/>
            <a:lstStyle/>
            <a:p>
              <a:pPr marL="57150" lvl="1" indent="-57150" defTabSz="400050" fontAlgn="auto">
                <a:lnSpc>
                  <a:spcPct val="90000"/>
                </a:lnSpc>
                <a:spcBef>
                  <a:spcPts val="0"/>
                </a:spcBef>
                <a:spcAft>
                  <a:spcPct val="15000"/>
                </a:spcAft>
                <a:buFontTx/>
                <a:buChar char="••"/>
                <a:defRPr/>
              </a:pPr>
              <a:r>
                <a:rPr lang="en-GB" sz="1100" kern="0" dirty="0">
                  <a:solidFill>
                    <a:prstClr val="black"/>
                  </a:solidFill>
                  <a:latin typeface="+mn-lt"/>
                  <a:cs typeface="Times New Roman" pitchFamily="18" charset="0"/>
                </a:rPr>
                <a:t>Porous graphitic carbon column</a:t>
              </a:r>
            </a:p>
            <a:p>
              <a:pPr marL="57150" lvl="1" indent="-57150" defTabSz="400050" fontAlgn="auto">
                <a:lnSpc>
                  <a:spcPct val="90000"/>
                </a:lnSpc>
                <a:spcBef>
                  <a:spcPts val="0"/>
                </a:spcBef>
                <a:spcAft>
                  <a:spcPct val="15000"/>
                </a:spcAft>
                <a:buFontTx/>
                <a:buChar char="••"/>
                <a:defRPr/>
              </a:pPr>
              <a:r>
                <a:rPr lang="en-GB" sz="1100" kern="0" dirty="0">
                  <a:solidFill>
                    <a:prstClr val="black"/>
                  </a:solidFill>
                  <a:latin typeface="+mn-lt"/>
                  <a:cs typeface="Times New Roman" pitchFamily="18" charset="0"/>
                </a:rPr>
                <a:t>Eluent: H</a:t>
              </a:r>
              <a:r>
                <a:rPr lang="en-GB" sz="1100" kern="0" baseline="-25000" dirty="0">
                  <a:solidFill>
                    <a:prstClr val="black"/>
                  </a:solidFill>
                  <a:latin typeface="+mn-lt"/>
                  <a:cs typeface="Times New Roman" pitchFamily="18" charset="0"/>
                </a:rPr>
                <a:t>2</a:t>
              </a:r>
              <a:r>
                <a:rPr lang="en-GB" sz="1100" kern="0" dirty="0">
                  <a:solidFill>
                    <a:prstClr val="black"/>
                  </a:solidFill>
                  <a:latin typeface="+mn-lt"/>
                  <a:cs typeface="Times New Roman" pitchFamily="18" charset="0"/>
                </a:rPr>
                <a:t>O-MeCN (5 to 97%)</a:t>
              </a:r>
            </a:p>
            <a:p>
              <a:pPr marL="57150" lvl="1" indent="-57150" defTabSz="400050" fontAlgn="auto">
                <a:lnSpc>
                  <a:spcPct val="90000"/>
                </a:lnSpc>
                <a:spcBef>
                  <a:spcPts val="0"/>
                </a:spcBef>
                <a:spcAft>
                  <a:spcPct val="15000"/>
                </a:spcAft>
                <a:buFontTx/>
                <a:buChar char="••"/>
                <a:defRPr/>
              </a:pPr>
              <a:r>
                <a:rPr lang="en-GB" sz="1100" kern="0" dirty="0">
                  <a:solidFill>
                    <a:prstClr val="black"/>
                  </a:solidFill>
                  <a:latin typeface="+mn-lt"/>
                  <a:cs typeface="Times New Roman" pitchFamily="18" charset="0"/>
                </a:rPr>
                <a:t>SRM </a:t>
              </a:r>
              <a:r>
                <a:rPr lang="en-GB" sz="1100" kern="0" dirty="0" smtClean="0">
                  <a:solidFill>
                    <a:prstClr val="black"/>
                  </a:solidFill>
                  <a:latin typeface="+mn-lt"/>
                  <a:cs typeface="Times New Roman" pitchFamily="18" charset="0"/>
                </a:rPr>
                <a:t>in </a:t>
              </a:r>
              <a:r>
                <a:rPr lang="en-GB" sz="1100" kern="0" dirty="0">
                  <a:solidFill>
                    <a:prstClr val="black"/>
                  </a:solidFill>
                  <a:latin typeface="+mn-lt"/>
                  <a:cs typeface="Times New Roman" pitchFamily="18" charset="0"/>
                </a:rPr>
                <a:t>negative </a:t>
              </a:r>
              <a:r>
                <a:rPr lang="en-GB" sz="1100" kern="0" dirty="0" smtClean="0">
                  <a:solidFill>
                    <a:prstClr val="black"/>
                  </a:solidFill>
                  <a:latin typeface="+mn-lt"/>
                  <a:cs typeface="Times New Roman" pitchFamily="18" charset="0"/>
                </a:rPr>
                <a:t>ionization </a:t>
              </a:r>
              <a:r>
                <a:rPr lang="en-GB" sz="1100" kern="0" dirty="0">
                  <a:solidFill>
                    <a:prstClr val="black"/>
                  </a:solidFill>
                  <a:cs typeface="Times New Roman" pitchFamily="18" charset="0"/>
                </a:rPr>
                <a:t>mode </a:t>
              </a:r>
              <a:endParaRPr lang="en-GB" sz="1100" kern="0" dirty="0">
                <a:solidFill>
                  <a:prstClr val="black"/>
                </a:solidFill>
                <a:latin typeface="+mn-lt"/>
                <a:cs typeface="Times New Roman" pitchFamily="18" charset="0"/>
              </a:endParaRPr>
            </a:p>
          </p:txBody>
        </p:sp>
        <p:grpSp>
          <p:nvGrpSpPr>
            <p:cNvPr id="3" name="Groupe 14"/>
            <p:cNvGrpSpPr>
              <a:grpSpLocks/>
            </p:cNvGrpSpPr>
            <p:nvPr/>
          </p:nvGrpSpPr>
          <p:grpSpPr bwMode="auto">
            <a:xfrm>
              <a:off x="279400" y="4469864"/>
              <a:ext cx="820294" cy="975262"/>
              <a:chOff x="12355" y="1771108"/>
              <a:chExt cx="585946" cy="1136319"/>
            </a:xfrm>
            <a:solidFill>
              <a:srgbClr val="FFFFB9"/>
            </a:solidFill>
          </p:grpSpPr>
          <p:sp>
            <p:nvSpPr>
              <p:cNvPr id="28761" name="Chevron 10"/>
              <p:cNvSpPr>
                <a:spLocks/>
              </p:cNvSpPr>
              <p:nvPr/>
            </p:nvSpPr>
            <p:spPr bwMode="auto">
              <a:xfrm rot="5400000">
                <a:off x="-262832" y="2046295"/>
                <a:ext cx="1136319" cy="585946"/>
              </a:xfrm>
              <a:custGeom>
                <a:avLst/>
                <a:gdLst>
                  <a:gd name="T0" fmla="*/ 0 w 870400"/>
                  <a:gd name="T1" fmla="*/ 0 h 720000"/>
                  <a:gd name="T2" fmla="*/ 5164189 w 870400"/>
                  <a:gd name="T3" fmla="*/ 0 h 720000"/>
                  <a:gd name="T4" fmla="*/ 7344630 w 870400"/>
                  <a:gd name="T5" fmla="*/ 68653 h 720000"/>
                  <a:gd name="T6" fmla="*/ 5164189 w 870400"/>
                  <a:gd name="T7" fmla="*/ 138527 h 720000"/>
                  <a:gd name="T8" fmla="*/ 0 w 870400"/>
                  <a:gd name="T9" fmla="*/ 138527 h 720000"/>
                  <a:gd name="T10" fmla="*/ 2019688 w 870400"/>
                  <a:gd name="T11" fmla="*/ 68653 h 720000"/>
                  <a:gd name="T12" fmla="*/ 0 w 870400"/>
                  <a:gd name="T13" fmla="*/ 0 h 720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0400" h="720000">
                    <a:moveTo>
                      <a:pt x="0" y="0"/>
                    </a:moveTo>
                    <a:lnTo>
                      <a:pt x="612000" y="0"/>
                    </a:lnTo>
                    <a:lnTo>
                      <a:pt x="870400" y="356825"/>
                    </a:lnTo>
                    <a:lnTo>
                      <a:pt x="612000" y="720000"/>
                    </a:lnTo>
                    <a:lnTo>
                      <a:pt x="0" y="720000"/>
                    </a:lnTo>
                    <a:lnTo>
                      <a:pt x="239350" y="356825"/>
                    </a:lnTo>
                    <a:lnTo>
                      <a:pt x="0" y="0"/>
                    </a:lnTo>
                    <a:close/>
                  </a:path>
                </a:pathLst>
              </a:custGeom>
              <a:grpFill/>
              <a:ln w="25400" cap="flat" cmpd="sng" algn="ctr">
                <a:solidFill>
                  <a:srgbClr val="4F81BD"/>
                </a:solidFill>
                <a:prstDash val="solid"/>
                <a:round/>
                <a:headEnd/>
                <a:tailEnd/>
              </a:ln>
            </p:spPr>
            <p:txBody>
              <a:bodyPr/>
              <a:lstStyle/>
              <a:p>
                <a:pPr>
                  <a:defRPr/>
                </a:pPr>
                <a:endParaRPr lang="fr-CH"/>
              </a:p>
            </p:txBody>
          </p:sp>
          <p:sp>
            <p:nvSpPr>
              <p:cNvPr id="21" name="Chevron 4"/>
              <p:cNvSpPr/>
              <p:nvPr/>
            </p:nvSpPr>
            <p:spPr>
              <a:xfrm>
                <a:off x="12355" y="1996715"/>
                <a:ext cx="585946" cy="685104"/>
              </a:xfrm>
              <a:prstGeom prst="rect">
                <a:avLst/>
              </a:prstGeom>
              <a:noFill/>
              <a:ln>
                <a:noFill/>
              </a:ln>
              <a:effectLst/>
            </p:spPr>
            <p:txBody>
              <a:bodyPr lIns="1270" tIns="1270" rIns="1270" bIns="1270" spcCol="1270" anchor="ctr"/>
              <a:lstStyle/>
              <a:p>
                <a:pPr algn="ctr" defTabSz="88900" fontAlgn="auto">
                  <a:lnSpc>
                    <a:spcPct val="90000"/>
                  </a:lnSpc>
                  <a:spcBef>
                    <a:spcPts val="0"/>
                  </a:spcBef>
                  <a:spcAft>
                    <a:spcPct val="35000"/>
                  </a:spcAft>
                  <a:defRPr/>
                </a:pPr>
                <a:endParaRPr lang="en-GB" sz="200" kern="0" dirty="0">
                  <a:solidFill>
                    <a:prstClr val="black"/>
                  </a:solidFill>
                  <a:latin typeface="Times New Roman" pitchFamily="18" charset="0"/>
                  <a:cs typeface="Times New Roman" pitchFamily="18" charset="0"/>
                </a:endParaRPr>
              </a:p>
              <a:p>
                <a:pPr algn="ctr" defTabSz="88900" fontAlgn="auto">
                  <a:lnSpc>
                    <a:spcPct val="90000"/>
                  </a:lnSpc>
                  <a:spcBef>
                    <a:spcPts val="0"/>
                  </a:spcBef>
                  <a:spcAft>
                    <a:spcPct val="35000"/>
                  </a:spcAft>
                  <a:defRPr/>
                </a:pPr>
                <a:r>
                  <a:rPr lang="fr-CH" sz="1100" b="1" kern="0" dirty="0" err="1">
                    <a:solidFill>
                      <a:prstClr val="black"/>
                    </a:solidFill>
                    <a:latin typeface="+mn-lt"/>
                    <a:cs typeface="Times New Roman" pitchFamily="18" charset="0"/>
                  </a:rPr>
                  <a:t>Analysis</a:t>
                </a:r>
                <a:endParaRPr lang="fr-CH" sz="1100" b="1" kern="0" dirty="0">
                  <a:solidFill>
                    <a:prstClr val="black"/>
                  </a:solidFill>
                  <a:latin typeface="+mn-lt"/>
                  <a:cs typeface="Times New Roman" pitchFamily="18" charset="0"/>
                </a:endParaRPr>
              </a:p>
              <a:p>
                <a:pPr algn="ctr" defTabSz="88900" fontAlgn="auto">
                  <a:lnSpc>
                    <a:spcPct val="90000"/>
                  </a:lnSpc>
                  <a:spcBef>
                    <a:spcPts val="0"/>
                  </a:spcBef>
                  <a:spcAft>
                    <a:spcPct val="35000"/>
                  </a:spcAft>
                  <a:defRPr/>
                </a:pPr>
                <a:r>
                  <a:rPr lang="fr-CH" sz="1100" kern="0" dirty="0">
                    <a:solidFill>
                      <a:prstClr val="black"/>
                    </a:solidFill>
                    <a:latin typeface="+mn-lt"/>
                    <a:cs typeface="Times New Roman" pitchFamily="18" charset="0"/>
                  </a:rPr>
                  <a:t>LC-MS/MS</a:t>
                </a:r>
                <a:endParaRPr lang="en-GB" sz="1100" kern="0" dirty="0">
                  <a:solidFill>
                    <a:prstClr val="black"/>
                  </a:solidFill>
                  <a:latin typeface="+mn-lt"/>
                  <a:cs typeface="Times New Roman" pitchFamily="18" charset="0"/>
                </a:endParaRPr>
              </a:p>
            </p:txBody>
          </p:sp>
        </p:grpSp>
        <p:sp>
          <p:nvSpPr>
            <p:cNvPr id="16" name="Rectangle à coins arrondis 15"/>
            <p:cNvSpPr/>
            <p:nvPr/>
          </p:nvSpPr>
          <p:spPr bwMode="auto">
            <a:xfrm>
              <a:off x="1064049" y="3616006"/>
              <a:ext cx="2136841" cy="765431"/>
            </a:xfrm>
            <a:prstGeom prst="roundRect">
              <a:avLst/>
            </a:prstGeom>
            <a:solidFill>
              <a:sysClr val="window" lastClr="FFFFFF"/>
            </a:solidFill>
            <a:ln w="25400" cap="flat" cmpd="sng" algn="ctr">
              <a:solidFill>
                <a:srgbClr val="4BACC6"/>
              </a:solidFill>
              <a:prstDash val="solid"/>
            </a:ln>
            <a:effectLst/>
          </p:spPr>
          <p:txBody>
            <a:bodyPr anchor="ctr"/>
            <a:lstStyle/>
            <a:p>
              <a:pPr marL="57150" lvl="1" indent="-57150" defTabSz="400050" fontAlgn="auto">
                <a:lnSpc>
                  <a:spcPct val="90000"/>
                </a:lnSpc>
                <a:spcBef>
                  <a:spcPts val="0"/>
                </a:spcBef>
                <a:spcAft>
                  <a:spcPct val="15000"/>
                </a:spcAft>
                <a:buFontTx/>
                <a:buChar char="••"/>
                <a:defRPr/>
              </a:pPr>
              <a:r>
                <a:rPr lang="en-GB" sz="1100" kern="0" dirty="0">
                  <a:solidFill>
                    <a:prstClr val="black"/>
                  </a:solidFill>
                  <a:latin typeface="+mn-lt"/>
                  <a:cs typeface="Times New Roman" pitchFamily="18" charset="0"/>
                </a:rPr>
                <a:t>Evaporation under N</a:t>
              </a:r>
              <a:r>
                <a:rPr lang="en-GB" sz="1100" kern="0" baseline="-25000" dirty="0">
                  <a:solidFill>
                    <a:prstClr val="black"/>
                  </a:solidFill>
                  <a:latin typeface="+mn-lt"/>
                  <a:cs typeface="Times New Roman" pitchFamily="18" charset="0"/>
                </a:rPr>
                <a:t>2</a:t>
              </a:r>
            </a:p>
            <a:p>
              <a:pPr marL="57150" lvl="1" indent="-57150" defTabSz="400050" fontAlgn="auto">
                <a:lnSpc>
                  <a:spcPct val="90000"/>
                </a:lnSpc>
                <a:spcBef>
                  <a:spcPts val="0"/>
                </a:spcBef>
                <a:spcAft>
                  <a:spcPct val="15000"/>
                </a:spcAft>
                <a:buFontTx/>
                <a:buChar char="••"/>
                <a:defRPr/>
              </a:pPr>
              <a:r>
                <a:rPr lang="en-GB" sz="1100" kern="0" dirty="0">
                  <a:solidFill>
                    <a:prstClr val="black"/>
                  </a:solidFill>
                  <a:latin typeface="+mn-lt"/>
                  <a:cs typeface="Times New Roman" pitchFamily="18" charset="0"/>
                </a:rPr>
                <a:t>Recovery in 0.2 mL H</a:t>
              </a:r>
              <a:r>
                <a:rPr lang="en-GB" sz="1100" kern="0" baseline="-25000" dirty="0">
                  <a:solidFill>
                    <a:prstClr val="black"/>
                  </a:solidFill>
                  <a:latin typeface="+mn-lt"/>
                  <a:cs typeface="Times New Roman" pitchFamily="18" charset="0"/>
                </a:rPr>
                <a:t>2</a:t>
              </a:r>
              <a:r>
                <a:rPr lang="en-GB" sz="1100" kern="0" dirty="0">
                  <a:solidFill>
                    <a:prstClr val="black"/>
                  </a:solidFill>
                  <a:latin typeface="+mn-lt"/>
                  <a:cs typeface="Times New Roman" pitchFamily="18" charset="0"/>
                </a:rPr>
                <a:t>O-MeCN (9:1,v/v)</a:t>
              </a:r>
            </a:p>
          </p:txBody>
        </p:sp>
        <p:grpSp>
          <p:nvGrpSpPr>
            <p:cNvPr id="4" name="Groupe 9"/>
            <p:cNvGrpSpPr>
              <a:grpSpLocks/>
            </p:cNvGrpSpPr>
            <p:nvPr/>
          </p:nvGrpSpPr>
          <p:grpSpPr bwMode="auto">
            <a:xfrm>
              <a:off x="279400" y="3654480"/>
              <a:ext cx="820294" cy="973486"/>
              <a:chOff x="12355" y="1771108"/>
              <a:chExt cx="585946" cy="1136319"/>
            </a:xfrm>
            <a:solidFill>
              <a:srgbClr val="FFFFB9"/>
            </a:solidFill>
          </p:grpSpPr>
          <p:sp>
            <p:nvSpPr>
              <p:cNvPr id="28759" name="Chevron 10"/>
              <p:cNvSpPr>
                <a:spLocks/>
              </p:cNvSpPr>
              <p:nvPr/>
            </p:nvSpPr>
            <p:spPr bwMode="auto">
              <a:xfrm rot="5400000">
                <a:off x="-262832" y="2046295"/>
                <a:ext cx="1136319" cy="585946"/>
              </a:xfrm>
              <a:custGeom>
                <a:avLst/>
                <a:gdLst>
                  <a:gd name="T0" fmla="*/ 0 w 870400"/>
                  <a:gd name="T1" fmla="*/ 0 h 720000"/>
                  <a:gd name="T2" fmla="*/ 5164189 w 870400"/>
                  <a:gd name="T3" fmla="*/ 0 h 720000"/>
                  <a:gd name="T4" fmla="*/ 7344630 w 870400"/>
                  <a:gd name="T5" fmla="*/ 68653 h 720000"/>
                  <a:gd name="T6" fmla="*/ 5164189 w 870400"/>
                  <a:gd name="T7" fmla="*/ 138527 h 720000"/>
                  <a:gd name="T8" fmla="*/ 0 w 870400"/>
                  <a:gd name="T9" fmla="*/ 138527 h 720000"/>
                  <a:gd name="T10" fmla="*/ 2019688 w 870400"/>
                  <a:gd name="T11" fmla="*/ 68653 h 720000"/>
                  <a:gd name="T12" fmla="*/ 0 w 870400"/>
                  <a:gd name="T13" fmla="*/ 0 h 720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0400" h="720000">
                    <a:moveTo>
                      <a:pt x="0" y="0"/>
                    </a:moveTo>
                    <a:lnTo>
                      <a:pt x="612000" y="0"/>
                    </a:lnTo>
                    <a:lnTo>
                      <a:pt x="870400" y="356825"/>
                    </a:lnTo>
                    <a:lnTo>
                      <a:pt x="612000" y="720000"/>
                    </a:lnTo>
                    <a:lnTo>
                      <a:pt x="0" y="720000"/>
                    </a:lnTo>
                    <a:lnTo>
                      <a:pt x="239350" y="356825"/>
                    </a:lnTo>
                    <a:lnTo>
                      <a:pt x="0" y="0"/>
                    </a:lnTo>
                    <a:close/>
                  </a:path>
                </a:pathLst>
              </a:custGeom>
              <a:grpFill/>
              <a:ln w="25400" cap="flat" cmpd="sng" algn="ctr">
                <a:solidFill>
                  <a:srgbClr val="4F81BD"/>
                </a:solidFill>
                <a:prstDash val="solid"/>
                <a:round/>
                <a:headEnd/>
                <a:tailEnd/>
              </a:ln>
            </p:spPr>
            <p:txBody>
              <a:bodyPr/>
              <a:lstStyle/>
              <a:p>
                <a:pPr>
                  <a:defRPr/>
                </a:pPr>
                <a:endParaRPr lang="fr-CH"/>
              </a:p>
            </p:txBody>
          </p:sp>
          <p:sp>
            <p:nvSpPr>
              <p:cNvPr id="19" name="Chevron 4"/>
              <p:cNvSpPr/>
              <p:nvPr/>
            </p:nvSpPr>
            <p:spPr>
              <a:xfrm>
                <a:off x="12355" y="1955657"/>
                <a:ext cx="585946" cy="684280"/>
              </a:xfrm>
              <a:prstGeom prst="rect">
                <a:avLst/>
              </a:prstGeom>
              <a:noFill/>
              <a:ln>
                <a:noFill/>
              </a:ln>
              <a:effectLst/>
            </p:spPr>
            <p:txBody>
              <a:bodyPr lIns="1270" tIns="1270" rIns="1270" bIns="1270" spcCol="1270" anchor="ctr"/>
              <a:lstStyle/>
              <a:p>
                <a:pPr algn="ctr" defTabSz="88900" fontAlgn="auto">
                  <a:lnSpc>
                    <a:spcPct val="90000"/>
                  </a:lnSpc>
                  <a:spcBef>
                    <a:spcPts val="0"/>
                  </a:spcBef>
                  <a:spcAft>
                    <a:spcPct val="35000"/>
                  </a:spcAft>
                  <a:defRPr/>
                </a:pPr>
                <a:endParaRPr lang="en-GB" sz="200" kern="0" dirty="0">
                  <a:solidFill>
                    <a:prstClr val="black"/>
                  </a:solidFill>
                  <a:latin typeface="Times New Roman" pitchFamily="18" charset="0"/>
                  <a:cs typeface="Times New Roman" pitchFamily="18" charset="0"/>
                </a:endParaRPr>
              </a:p>
              <a:p>
                <a:pPr algn="ctr" defTabSz="88900" fontAlgn="auto">
                  <a:lnSpc>
                    <a:spcPct val="90000"/>
                  </a:lnSpc>
                  <a:spcBef>
                    <a:spcPts val="0"/>
                  </a:spcBef>
                  <a:spcAft>
                    <a:spcPct val="35000"/>
                  </a:spcAft>
                  <a:defRPr/>
                </a:pPr>
                <a:r>
                  <a:rPr lang="fr-CH" sz="1000" b="1" kern="0" dirty="0">
                    <a:solidFill>
                      <a:prstClr val="black"/>
                    </a:solidFill>
                    <a:latin typeface="+mn-lt"/>
                    <a:cs typeface="Times New Roman" pitchFamily="18" charset="0"/>
                  </a:rPr>
                  <a:t>Concentration</a:t>
                </a:r>
                <a:endParaRPr lang="en-GB" sz="1000" b="1" kern="0" dirty="0">
                  <a:solidFill>
                    <a:prstClr val="black"/>
                  </a:solidFill>
                  <a:latin typeface="+mn-lt"/>
                  <a:cs typeface="Times New Roman" pitchFamily="18" charset="0"/>
                </a:endParaRPr>
              </a:p>
            </p:txBody>
          </p:sp>
        </p:grpSp>
      </p:grpSp>
      <p:grpSp>
        <p:nvGrpSpPr>
          <p:cNvPr id="28677" name="Groupe 25"/>
          <p:cNvGrpSpPr>
            <a:grpSpLocks/>
          </p:cNvGrpSpPr>
          <p:nvPr/>
        </p:nvGrpSpPr>
        <p:grpSpPr bwMode="auto">
          <a:xfrm>
            <a:off x="3216721" y="1965810"/>
            <a:ext cx="5747767" cy="3071880"/>
            <a:chOff x="1115615" y="1988840"/>
            <a:chExt cx="6353176" cy="3734041"/>
          </a:xfrm>
        </p:grpSpPr>
        <p:pic>
          <p:nvPicPr>
            <p:cNvPr id="2868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45491" t="51100" b="4810"/>
            <a:stretch>
              <a:fillRect/>
            </a:stretch>
          </p:blipFill>
          <p:spPr bwMode="auto">
            <a:xfrm>
              <a:off x="3327004" y="1997066"/>
              <a:ext cx="491181" cy="52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2441" y="3685878"/>
              <a:ext cx="5397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6379" y="3360440"/>
              <a:ext cx="5397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20966" y="3235028"/>
              <a:ext cx="53975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9804" y="3257253"/>
              <a:ext cx="5397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58579" y="1988840"/>
              <a:ext cx="53975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AutoShape 11"/>
            <p:cNvSpPr>
              <a:spLocks noChangeAspect="1" noChangeArrowheads="1" noTextEdit="1"/>
            </p:cNvSpPr>
            <p:nvPr/>
          </p:nvSpPr>
          <p:spPr bwMode="auto">
            <a:xfrm>
              <a:off x="1115615" y="2165557"/>
              <a:ext cx="6119220" cy="353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GB" kern="0">
                <a:solidFill>
                  <a:prstClr val="black"/>
                </a:solidFill>
                <a:latin typeface="Calibri"/>
              </a:endParaRPr>
            </a:p>
          </p:txBody>
        </p:sp>
        <p:sp>
          <p:nvSpPr>
            <p:cNvPr id="34" name="Rectangle 13"/>
            <p:cNvSpPr>
              <a:spLocks noChangeArrowheads="1"/>
            </p:cNvSpPr>
            <p:nvPr/>
          </p:nvSpPr>
          <p:spPr bwMode="auto">
            <a:xfrm>
              <a:off x="2115555" y="2644167"/>
              <a:ext cx="197562" cy="2028571"/>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GB" sz="900" kern="0">
                <a:solidFill>
                  <a:prstClr val="black"/>
                </a:solidFill>
                <a:latin typeface="Times New Roman" pitchFamily="18" charset="0"/>
              </a:endParaRPr>
            </a:p>
          </p:txBody>
        </p:sp>
        <p:sp>
          <p:nvSpPr>
            <p:cNvPr id="35" name="Rectangle 15"/>
            <p:cNvSpPr>
              <a:spLocks noChangeArrowheads="1"/>
            </p:cNvSpPr>
            <p:nvPr/>
          </p:nvSpPr>
          <p:spPr bwMode="auto">
            <a:xfrm>
              <a:off x="3030579" y="3956663"/>
              <a:ext cx="195829" cy="72343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GB" sz="900" kern="0">
                <a:solidFill>
                  <a:prstClr val="black"/>
                </a:solidFill>
                <a:latin typeface="Times New Roman" pitchFamily="18" charset="0"/>
              </a:endParaRPr>
            </a:p>
          </p:txBody>
        </p:sp>
        <p:sp>
          <p:nvSpPr>
            <p:cNvPr id="36" name="Rectangle 16"/>
            <p:cNvSpPr>
              <a:spLocks noChangeArrowheads="1"/>
            </p:cNvSpPr>
            <p:nvPr/>
          </p:nvSpPr>
          <p:spPr bwMode="auto">
            <a:xfrm>
              <a:off x="3493290" y="2609191"/>
              <a:ext cx="185430" cy="208195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GB" sz="900" kern="0">
                <a:solidFill>
                  <a:prstClr val="black"/>
                </a:solidFill>
                <a:latin typeface="Times New Roman" pitchFamily="18" charset="0"/>
              </a:endParaRPr>
            </a:p>
          </p:txBody>
        </p:sp>
        <p:sp>
          <p:nvSpPr>
            <p:cNvPr id="37" name="Rectangle 17"/>
            <p:cNvSpPr>
              <a:spLocks noChangeArrowheads="1"/>
            </p:cNvSpPr>
            <p:nvPr/>
          </p:nvSpPr>
          <p:spPr bwMode="auto">
            <a:xfrm>
              <a:off x="3942137" y="3108051"/>
              <a:ext cx="197562" cy="157573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GB" sz="900" kern="0">
                <a:solidFill>
                  <a:prstClr val="black"/>
                </a:solidFill>
                <a:latin typeface="Times New Roman" pitchFamily="18" charset="0"/>
              </a:endParaRPr>
            </a:p>
          </p:txBody>
        </p:sp>
        <p:sp>
          <p:nvSpPr>
            <p:cNvPr id="38" name="Rectangle 18"/>
            <p:cNvSpPr>
              <a:spLocks noChangeArrowheads="1"/>
            </p:cNvSpPr>
            <p:nvPr/>
          </p:nvSpPr>
          <p:spPr bwMode="auto">
            <a:xfrm>
              <a:off x="4419315" y="3724961"/>
              <a:ext cx="185430" cy="948017"/>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GB" sz="900" kern="0">
                <a:solidFill>
                  <a:prstClr val="black"/>
                </a:solidFill>
                <a:latin typeface="Times New Roman" pitchFamily="18" charset="0"/>
              </a:endParaRPr>
            </a:p>
          </p:txBody>
        </p:sp>
        <p:sp>
          <p:nvSpPr>
            <p:cNvPr id="39" name="Rectangle 19"/>
            <p:cNvSpPr>
              <a:spLocks noChangeArrowheads="1"/>
            </p:cNvSpPr>
            <p:nvPr/>
          </p:nvSpPr>
          <p:spPr bwMode="auto">
            <a:xfrm>
              <a:off x="4855428" y="3956663"/>
              <a:ext cx="199294" cy="72343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GB" sz="900" kern="0">
                <a:solidFill>
                  <a:prstClr val="black"/>
                </a:solidFill>
                <a:latin typeface="Times New Roman" pitchFamily="18" charset="0"/>
              </a:endParaRPr>
            </a:p>
          </p:txBody>
        </p:sp>
        <p:sp>
          <p:nvSpPr>
            <p:cNvPr id="40" name="Rectangle 21"/>
            <p:cNvSpPr>
              <a:spLocks noChangeArrowheads="1"/>
            </p:cNvSpPr>
            <p:nvPr/>
          </p:nvSpPr>
          <p:spPr bwMode="auto">
            <a:xfrm>
              <a:off x="5770451" y="4046863"/>
              <a:ext cx="195828" cy="63692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GB" sz="900" kern="0">
                <a:solidFill>
                  <a:prstClr val="black"/>
                </a:solidFill>
                <a:latin typeface="Times New Roman" pitchFamily="18" charset="0"/>
              </a:endParaRPr>
            </a:p>
          </p:txBody>
        </p:sp>
        <p:sp>
          <p:nvSpPr>
            <p:cNvPr id="41" name="Rectangle 22"/>
            <p:cNvSpPr>
              <a:spLocks noChangeArrowheads="1"/>
            </p:cNvSpPr>
            <p:nvPr/>
          </p:nvSpPr>
          <p:spPr bwMode="auto">
            <a:xfrm>
              <a:off x="6233162" y="4079998"/>
              <a:ext cx="185431" cy="60378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GB" sz="900" kern="0">
                <a:solidFill>
                  <a:prstClr val="black"/>
                </a:solidFill>
                <a:latin typeface="Times New Roman" pitchFamily="18" charset="0"/>
              </a:endParaRPr>
            </a:p>
          </p:txBody>
        </p:sp>
        <p:sp>
          <p:nvSpPr>
            <p:cNvPr id="42" name="Rectangle 23"/>
            <p:cNvSpPr>
              <a:spLocks noChangeArrowheads="1"/>
            </p:cNvSpPr>
            <p:nvPr/>
          </p:nvSpPr>
          <p:spPr bwMode="auto">
            <a:xfrm>
              <a:off x="6682009" y="4324825"/>
              <a:ext cx="197562" cy="355277"/>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GB" sz="900" kern="0">
                <a:solidFill>
                  <a:prstClr val="black"/>
                </a:solidFill>
                <a:latin typeface="Times New Roman" pitchFamily="18" charset="0"/>
              </a:endParaRPr>
            </a:p>
          </p:txBody>
        </p:sp>
        <p:sp>
          <p:nvSpPr>
            <p:cNvPr id="43" name="Line 24"/>
            <p:cNvSpPr>
              <a:spLocks noChangeShapeType="1"/>
            </p:cNvSpPr>
            <p:nvPr/>
          </p:nvSpPr>
          <p:spPr bwMode="auto">
            <a:xfrm>
              <a:off x="1976915" y="2469289"/>
              <a:ext cx="0" cy="222185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44" name="Line 25"/>
            <p:cNvSpPr>
              <a:spLocks noChangeShapeType="1"/>
            </p:cNvSpPr>
            <p:nvPr/>
          </p:nvSpPr>
          <p:spPr bwMode="auto">
            <a:xfrm>
              <a:off x="1954387" y="4672738"/>
              <a:ext cx="346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45" name="Line 26"/>
            <p:cNvSpPr>
              <a:spLocks noChangeShapeType="1"/>
            </p:cNvSpPr>
            <p:nvPr/>
          </p:nvSpPr>
          <p:spPr bwMode="auto">
            <a:xfrm>
              <a:off x="1942256" y="4120495"/>
              <a:ext cx="346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46" name="Line 27"/>
            <p:cNvSpPr>
              <a:spLocks noChangeShapeType="1"/>
            </p:cNvSpPr>
            <p:nvPr/>
          </p:nvSpPr>
          <p:spPr bwMode="auto">
            <a:xfrm>
              <a:off x="1942256" y="3562730"/>
              <a:ext cx="346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47" name="Line 28"/>
            <p:cNvSpPr>
              <a:spLocks noChangeShapeType="1"/>
            </p:cNvSpPr>
            <p:nvPr/>
          </p:nvSpPr>
          <p:spPr bwMode="auto">
            <a:xfrm>
              <a:off x="1942256" y="3010487"/>
              <a:ext cx="346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48" name="Line 29"/>
            <p:cNvSpPr>
              <a:spLocks noChangeShapeType="1"/>
            </p:cNvSpPr>
            <p:nvPr/>
          </p:nvSpPr>
          <p:spPr bwMode="auto">
            <a:xfrm>
              <a:off x="1942256" y="2449041"/>
              <a:ext cx="346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49" name="Line 30"/>
            <p:cNvSpPr>
              <a:spLocks noChangeShapeType="1"/>
            </p:cNvSpPr>
            <p:nvPr/>
          </p:nvSpPr>
          <p:spPr bwMode="auto">
            <a:xfrm>
              <a:off x="1989048" y="4672738"/>
              <a:ext cx="547974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50" name="Line 31"/>
            <p:cNvSpPr>
              <a:spLocks noChangeShapeType="1"/>
            </p:cNvSpPr>
            <p:nvPr/>
          </p:nvSpPr>
          <p:spPr bwMode="auto">
            <a:xfrm flipV="1">
              <a:off x="1989047" y="4683782"/>
              <a:ext cx="0" cy="441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51" name="Line 32"/>
            <p:cNvSpPr>
              <a:spLocks noChangeShapeType="1"/>
            </p:cNvSpPr>
            <p:nvPr/>
          </p:nvSpPr>
          <p:spPr bwMode="auto">
            <a:xfrm flipV="1">
              <a:off x="2450025" y="4683782"/>
              <a:ext cx="0" cy="441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52" name="Line 33"/>
            <p:cNvSpPr>
              <a:spLocks noChangeShapeType="1"/>
            </p:cNvSpPr>
            <p:nvPr/>
          </p:nvSpPr>
          <p:spPr bwMode="auto">
            <a:xfrm flipV="1">
              <a:off x="2902337" y="4683782"/>
              <a:ext cx="0" cy="441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53" name="Line 34"/>
            <p:cNvSpPr>
              <a:spLocks noChangeShapeType="1"/>
            </p:cNvSpPr>
            <p:nvPr/>
          </p:nvSpPr>
          <p:spPr bwMode="auto">
            <a:xfrm flipV="1">
              <a:off x="3365048" y="4683782"/>
              <a:ext cx="0" cy="441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54" name="Line 35"/>
            <p:cNvSpPr>
              <a:spLocks noChangeShapeType="1"/>
            </p:cNvSpPr>
            <p:nvPr/>
          </p:nvSpPr>
          <p:spPr bwMode="auto">
            <a:xfrm flipV="1">
              <a:off x="3815628" y="4683782"/>
              <a:ext cx="0" cy="441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55" name="Line 36"/>
            <p:cNvSpPr>
              <a:spLocks noChangeShapeType="1"/>
            </p:cNvSpPr>
            <p:nvPr/>
          </p:nvSpPr>
          <p:spPr bwMode="auto">
            <a:xfrm flipV="1">
              <a:off x="4276606" y="4683782"/>
              <a:ext cx="0" cy="441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56" name="Line 37"/>
            <p:cNvSpPr>
              <a:spLocks noChangeShapeType="1"/>
            </p:cNvSpPr>
            <p:nvPr/>
          </p:nvSpPr>
          <p:spPr bwMode="auto">
            <a:xfrm flipV="1">
              <a:off x="4728918" y="4683782"/>
              <a:ext cx="0" cy="441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57" name="Line 38"/>
            <p:cNvSpPr>
              <a:spLocks noChangeShapeType="1"/>
            </p:cNvSpPr>
            <p:nvPr/>
          </p:nvSpPr>
          <p:spPr bwMode="auto">
            <a:xfrm flipV="1">
              <a:off x="5189896" y="4683782"/>
              <a:ext cx="0" cy="441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58" name="Line 39"/>
            <p:cNvSpPr>
              <a:spLocks noChangeShapeType="1"/>
            </p:cNvSpPr>
            <p:nvPr/>
          </p:nvSpPr>
          <p:spPr bwMode="auto">
            <a:xfrm flipV="1">
              <a:off x="5642209" y="4683782"/>
              <a:ext cx="0" cy="441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59" name="Line 40"/>
            <p:cNvSpPr>
              <a:spLocks noChangeShapeType="1"/>
            </p:cNvSpPr>
            <p:nvPr/>
          </p:nvSpPr>
          <p:spPr bwMode="auto">
            <a:xfrm flipV="1">
              <a:off x="6104920" y="4683782"/>
              <a:ext cx="0" cy="441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60" name="Line 41"/>
            <p:cNvSpPr>
              <a:spLocks noChangeShapeType="1"/>
            </p:cNvSpPr>
            <p:nvPr/>
          </p:nvSpPr>
          <p:spPr bwMode="auto">
            <a:xfrm flipV="1">
              <a:off x="6555499" y="4683782"/>
              <a:ext cx="0" cy="441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61" name="Line 42"/>
            <p:cNvSpPr>
              <a:spLocks noChangeShapeType="1"/>
            </p:cNvSpPr>
            <p:nvPr/>
          </p:nvSpPr>
          <p:spPr bwMode="auto">
            <a:xfrm flipV="1">
              <a:off x="7016477" y="4683782"/>
              <a:ext cx="0" cy="441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62" name="Line 43"/>
            <p:cNvSpPr>
              <a:spLocks noChangeShapeType="1"/>
            </p:cNvSpPr>
            <p:nvPr/>
          </p:nvSpPr>
          <p:spPr bwMode="auto">
            <a:xfrm flipV="1">
              <a:off x="7468790" y="4683782"/>
              <a:ext cx="0" cy="441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prstClr val="black"/>
                </a:solidFill>
                <a:latin typeface="Calibri"/>
              </a:endParaRPr>
            </a:p>
          </p:txBody>
        </p:sp>
        <p:sp>
          <p:nvSpPr>
            <p:cNvPr id="63" name="Rectangle 44"/>
            <p:cNvSpPr>
              <a:spLocks noChangeArrowheads="1"/>
            </p:cNvSpPr>
            <p:nvPr/>
          </p:nvSpPr>
          <p:spPr bwMode="auto">
            <a:xfrm>
              <a:off x="1860805" y="4602787"/>
              <a:ext cx="58922" cy="13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auto">
                <a:spcBef>
                  <a:spcPts val="0"/>
                </a:spcBef>
                <a:spcAft>
                  <a:spcPts val="0"/>
                </a:spcAft>
                <a:defRPr/>
              </a:pPr>
              <a:r>
                <a:rPr lang="en-GB" sz="900" kern="0">
                  <a:solidFill>
                    <a:srgbClr val="000000"/>
                  </a:solidFill>
                  <a:latin typeface="Times New Roman" pitchFamily="18" charset="0"/>
                </a:rPr>
                <a:t>0</a:t>
              </a:r>
              <a:endParaRPr lang="en-GB" sz="900" kern="0">
                <a:solidFill>
                  <a:prstClr val="black"/>
                </a:solidFill>
                <a:latin typeface="Times New Roman" pitchFamily="18" charset="0"/>
              </a:endParaRPr>
            </a:p>
          </p:txBody>
        </p:sp>
        <p:sp>
          <p:nvSpPr>
            <p:cNvPr id="64" name="Rectangle 45"/>
            <p:cNvSpPr>
              <a:spLocks noChangeArrowheads="1"/>
            </p:cNvSpPr>
            <p:nvPr/>
          </p:nvSpPr>
          <p:spPr bwMode="auto">
            <a:xfrm>
              <a:off x="1850408" y="4057908"/>
              <a:ext cx="58922" cy="13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auto">
                <a:spcBef>
                  <a:spcPts val="0"/>
                </a:spcBef>
                <a:spcAft>
                  <a:spcPts val="0"/>
                </a:spcAft>
                <a:defRPr/>
              </a:pPr>
              <a:r>
                <a:rPr lang="en-GB" sz="900" kern="0">
                  <a:solidFill>
                    <a:srgbClr val="000000"/>
                  </a:solidFill>
                  <a:latin typeface="Times New Roman" pitchFamily="18" charset="0"/>
                </a:rPr>
                <a:t>1</a:t>
              </a:r>
              <a:endParaRPr lang="en-GB" sz="900" kern="0">
                <a:solidFill>
                  <a:prstClr val="black"/>
                </a:solidFill>
                <a:latin typeface="Times New Roman" pitchFamily="18" charset="0"/>
              </a:endParaRPr>
            </a:p>
          </p:txBody>
        </p:sp>
        <p:sp>
          <p:nvSpPr>
            <p:cNvPr id="65" name="Rectangle 46"/>
            <p:cNvSpPr>
              <a:spLocks noChangeArrowheads="1"/>
            </p:cNvSpPr>
            <p:nvPr/>
          </p:nvSpPr>
          <p:spPr bwMode="auto">
            <a:xfrm>
              <a:off x="1782820" y="3490939"/>
              <a:ext cx="116111" cy="13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auto">
                <a:spcBef>
                  <a:spcPts val="0"/>
                </a:spcBef>
                <a:spcAft>
                  <a:spcPts val="0"/>
                </a:spcAft>
                <a:defRPr/>
              </a:pPr>
              <a:r>
                <a:rPr lang="en-GB" sz="900" kern="0">
                  <a:solidFill>
                    <a:srgbClr val="000000"/>
                  </a:solidFill>
                  <a:latin typeface="Times New Roman" pitchFamily="18" charset="0"/>
                </a:rPr>
                <a:t>10</a:t>
              </a:r>
              <a:endParaRPr lang="en-GB" sz="900" kern="0">
                <a:solidFill>
                  <a:prstClr val="black"/>
                </a:solidFill>
                <a:latin typeface="Times New Roman" pitchFamily="18" charset="0"/>
              </a:endParaRPr>
            </a:p>
          </p:txBody>
        </p:sp>
        <p:sp>
          <p:nvSpPr>
            <p:cNvPr id="66" name="Rectangle 47"/>
            <p:cNvSpPr>
              <a:spLocks noChangeArrowheads="1"/>
            </p:cNvSpPr>
            <p:nvPr/>
          </p:nvSpPr>
          <p:spPr bwMode="auto">
            <a:xfrm>
              <a:off x="1736029" y="2946060"/>
              <a:ext cx="173300" cy="13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auto">
                <a:spcBef>
                  <a:spcPts val="0"/>
                </a:spcBef>
                <a:spcAft>
                  <a:spcPts val="0"/>
                </a:spcAft>
                <a:defRPr/>
              </a:pPr>
              <a:r>
                <a:rPr lang="en-GB" sz="900" kern="0">
                  <a:solidFill>
                    <a:srgbClr val="000000"/>
                  </a:solidFill>
                  <a:latin typeface="Times New Roman" pitchFamily="18" charset="0"/>
                </a:rPr>
                <a:t>100</a:t>
              </a:r>
              <a:endParaRPr lang="en-GB" sz="900" kern="0">
                <a:solidFill>
                  <a:prstClr val="black"/>
                </a:solidFill>
                <a:latin typeface="Times New Roman" pitchFamily="18" charset="0"/>
              </a:endParaRPr>
            </a:p>
          </p:txBody>
        </p:sp>
        <p:sp>
          <p:nvSpPr>
            <p:cNvPr id="67" name="Rectangle 48"/>
            <p:cNvSpPr>
              <a:spLocks noChangeArrowheads="1"/>
            </p:cNvSpPr>
            <p:nvPr/>
          </p:nvSpPr>
          <p:spPr bwMode="auto">
            <a:xfrm>
              <a:off x="1678839" y="2384612"/>
              <a:ext cx="230489" cy="13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auto">
                <a:spcBef>
                  <a:spcPts val="0"/>
                </a:spcBef>
                <a:spcAft>
                  <a:spcPts val="0"/>
                </a:spcAft>
                <a:defRPr/>
              </a:pPr>
              <a:r>
                <a:rPr lang="en-GB" sz="900" kern="0">
                  <a:solidFill>
                    <a:srgbClr val="000000"/>
                  </a:solidFill>
                  <a:latin typeface="Times New Roman" pitchFamily="18" charset="0"/>
                </a:rPr>
                <a:t>1000</a:t>
              </a:r>
              <a:endParaRPr lang="en-GB" sz="900" kern="0">
                <a:solidFill>
                  <a:prstClr val="black"/>
                </a:solidFill>
                <a:latin typeface="Times New Roman" pitchFamily="18" charset="0"/>
              </a:endParaRPr>
            </a:p>
          </p:txBody>
        </p:sp>
        <p:sp>
          <p:nvSpPr>
            <p:cNvPr id="68" name="Rectangle 49"/>
            <p:cNvSpPr>
              <a:spLocks noChangeArrowheads="1"/>
            </p:cNvSpPr>
            <p:nvPr/>
          </p:nvSpPr>
          <p:spPr bwMode="auto">
            <a:xfrm rot="16200000">
              <a:off x="1819968" y="5052536"/>
              <a:ext cx="769674" cy="1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auto">
                <a:spcBef>
                  <a:spcPts val="0"/>
                </a:spcBef>
                <a:spcAft>
                  <a:spcPts val="0"/>
                </a:spcAft>
                <a:defRPr/>
              </a:pPr>
              <a:r>
                <a:rPr lang="en-GB" sz="1100" i="1" kern="0" dirty="0">
                  <a:solidFill>
                    <a:srgbClr val="000000"/>
                  </a:solidFill>
                  <a:latin typeface="Times New Roman" pitchFamily="18" charset="0"/>
                </a:rPr>
                <a:t>I. </a:t>
              </a:r>
              <a:r>
                <a:rPr lang="en-GB" sz="1100" i="1" kern="0" dirty="0" err="1">
                  <a:solidFill>
                    <a:srgbClr val="000000"/>
                  </a:solidFill>
                  <a:latin typeface="Times New Roman" pitchFamily="18" charset="0"/>
                </a:rPr>
                <a:t>anisatum</a:t>
              </a:r>
              <a:endParaRPr lang="en-GB" sz="1100" kern="0" dirty="0">
                <a:solidFill>
                  <a:prstClr val="black"/>
                </a:solidFill>
                <a:latin typeface="Times New Roman" pitchFamily="18" charset="0"/>
              </a:endParaRPr>
            </a:p>
          </p:txBody>
        </p:sp>
        <p:sp>
          <p:nvSpPr>
            <p:cNvPr id="69" name="Rectangle 50"/>
            <p:cNvSpPr>
              <a:spLocks noChangeArrowheads="1"/>
            </p:cNvSpPr>
            <p:nvPr/>
          </p:nvSpPr>
          <p:spPr bwMode="auto">
            <a:xfrm rot="16200000">
              <a:off x="2185787" y="5117884"/>
              <a:ext cx="939195" cy="1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auto">
                <a:spcBef>
                  <a:spcPts val="0"/>
                </a:spcBef>
                <a:spcAft>
                  <a:spcPts val="0"/>
                </a:spcAft>
                <a:defRPr/>
              </a:pPr>
              <a:r>
                <a:rPr lang="en-GB" sz="1100" i="1" kern="0" dirty="0">
                  <a:solidFill>
                    <a:srgbClr val="000000"/>
                  </a:solidFill>
                  <a:latin typeface="Times New Roman" pitchFamily="18" charset="0"/>
                </a:rPr>
                <a:t>I. </a:t>
              </a:r>
              <a:r>
                <a:rPr lang="en-GB" sz="1100" i="1" kern="0" dirty="0" err="1">
                  <a:solidFill>
                    <a:srgbClr val="000000"/>
                  </a:solidFill>
                  <a:latin typeface="Times New Roman" pitchFamily="18" charset="0"/>
                </a:rPr>
                <a:t>brevistylum</a:t>
              </a:r>
              <a:endParaRPr lang="en-GB" sz="1100" kern="0" dirty="0">
                <a:solidFill>
                  <a:prstClr val="black"/>
                </a:solidFill>
                <a:latin typeface="Times New Roman" pitchFamily="18" charset="0"/>
              </a:endParaRPr>
            </a:p>
          </p:txBody>
        </p:sp>
        <p:sp>
          <p:nvSpPr>
            <p:cNvPr id="70" name="Rectangle 51"/>
            <p:cNvSpPr>
              <a:spLocks noChangeArrowheads="1"/>
            </p:cNvSpPr>
            <p:nvPr/>
          </p:nvSpPr>
          <p:spPr bwMode="auto">
            <a:xfrm rot="16200000">
              <a:off x="2829603" y="4984426"/>
              <a:ext cx="578716" cy="1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auto">
                <a:spcBef>
                  <a:spcPts val="0"/>
                </a:spcBef>
                <a:spcAft>
                  <a:spcPts val="0"/>
                </a:spcAft>
                <a:defRPr/>
              </a:pPr>
              <a:r>
                <a:rPr lang="en-GB" sz="1100" i="1" kern="0" dirty="0">
                  <a:solidFill>
                    <a:srgbClr val="000000"/>
                  </a:solidFill>
                  <a:latin typeface="Times New Roman" pitchFamily="18" charset="0"/>
                </a:rPr>
                <a:t>I. </a:t>
              </a:r>
              <a:r>
                <a:rPr lang="en-GB" sz="1100" i="1" kern="0" dirty="0" err="1">
                  <a:solidFill>
                    <a:srgbClr val="000000"/>
                  </a:solidFill>
                  <a:latin typeface="Times New Roman" pitchFamily="18" charset="0"/>
                </a:rPr>
                <a:t>henryi</a:t>
              </a:r>
              <a:endParaRPr lang="en-GB" sz="1100" kern="0" dirty="0">
                <a:solidFill>
                  <a:prstClr val="black"/>
                </a:solidFill>
                <a:latin typeface="Times New Roman" pitchFamily="18" charset="0"/>
              </a:endParaRPr>
            </a:p>
          </p:txBody>
        </p:sp>
        <p:sp>
          <p:nvSpPr>
            <p:cNvPr id="71" name="Rectangle 52"/>
            <p:cNvSpPr>
              <a:spLocks noChangeArrowheads="1"/>
            </p:cNvSpPr>
            <p:nvPr/>
          </p:nvSpPr>
          <p:spPr bwMode="auto">
            <a:xfrm rot="16200000">
              <a:off x="3072988" y="5135372"/>
              <a:ext cx="987910" cy="1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auto">
                <a:spcBef>
                  <a:spcPts val="0"/>
                </a:spcBef>
                <a:spcAft>
                  <a:spcPts val="0"/>
                </a:spcAft>
                <a:defRPr/>
              </a:pPr>
              <a:r>
                <a:rPr lang="en-GB" sz="1100" i="1" kern="0" dirty="0">
                  <a:solidFill>
                    <a:srgbClr val="000000"/>
                  </a:solidFill>
                  <a:latin typeface="Times New Roman" pitchFamily="18" charset="0"/>
                </a:rPr>
                <a:t>I. </a:t>
              </a:r>
              <a:r>
                <a:rPr lang="en-GB" sz="1100" i="1" kern="0" dirty="0" err="1">
                  <a:solidFill>
                    <a:srgbClr val="000000"/>
                  </a:solidFill>
                  <a:latin typeface="Times New Roman" pitchFamily="18" charset="0"/>
                </a:rPr>
                <a:t>lanceolatum</a:t>
              </a:r>
              <a:endParaRPr lang="en-GB" sz="1100" kern="0" dirty="0">
                <a:solidFill>
                  <a:prstClr val="black"/>
                </a:solidFill>
                <a:latin typeface="Times New Roman" pitchFamily="18" charset="0"/>
              </a:endParaRPr>
            </a:p>
          </p:txBody>
        </p:sp>
        <p:sp>
          <p:nvSpPr>
            <p:cNvPr id="72" name="Rectangle 53"/>
            <p:cNvSpPr>
              <a:spLocks noChangeArrowheads="1"/>
            </p:cNvSpPr>
            <p:nvPr/>
          </p:nvSpPr>
          <p:spPr bwMode="auto">
            <a:xfrm rot="16200000">
              <a:off x="3761735" y="4973382"/>
              <a:ext cx="551437" cy="1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auto">
                <a:spcBef>
                  <a:spcPts val="0"/>
                </a:spcBef>
                <a:spcAft>
                  <a:spcPts val="0"/>
                </a:spcAft>
                <a:defRPr/>
              </a:pPr>
              <a:r>
                <a:rPr lang="en-GB" sz="1100" i="1" kern="0" dirty="0">
                  <a:solidFill>
                    <a:srgbClr val="000000"/>
                  </a:solidFill>
                  <a:latin typeface="Times New Roman" pitchFamily="18" charset="0"/>
                </a:rPr>
                <a:t>I. </a:t>
              </a:r>
              <a:r>
                <a:rPr lang="en-GB" sz="1100" i="1" kern="0" dirty="0" err="1">
                  <a:solidFill>
                    <a:srgbClr val="000000"/>
                  </a:solidFill>
                  <a:latin typeface="Times New Roman" pitchFamily="18" charset="0"/>
                </a:rPr>
                <a:t>majus</a:t>
              </a:r>
              <a:endParaRPr lang="en-GB" sz="1100" kern="0" dirty="0">
                <a:solidFill>
                  <a:prstClr val="black"/>
                </a:solidFill>
                <a:latin typeface="Times New Roman" pitchFamily="18" charset="0"/>
              </a:endParaRPr>
            </a:p>
          </p:txBody>
        </p:sp>
        <p:sp>
          <p:nvSpPr>
            <p:cNvPr id="73" name="Rectangle 54"/>
            <p:cNvSpPr>
              <a:spLocks noChangeArrowheads="1"/>
            </p:cNvSpPr>
            <p:nvPr/>
          </p:nvSpPr>
          <p:spPr bwMode="auto">
            <a:xfrm rot="16200000">
              <a:off x="4038781" y="5096715"/>
              <a:ext cx="884636" cy="1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auto">
                <a:spcBef>
                  <a:spcPts val="0"/>
                </a:spcBef>
                <a:spcAft>
                  <a:spcPts val="0"/>
                </a:spcAft>
                <a:defRPr/>
              </a:pPr>
              <a:r>
                <a:rPr lang="en-GB" sz="1100" i="1" kern="0" dirty="0">
                  <a:solidFill>
                    <a:srgbClr val="000000"/>
                  </a:solidFill>
                  <a:latin typeface="Times New Roman" pitchFamily="18" charset="0"/>
                </a:rPr>
                <a:t>I. </a:t>
              </a:r>
              <a:r>
                <a:rPr lang="en-GB" sz="1100" i="1" kern="0" dirty="0" err="1">
                  <a:solidFill>
                    <a:srgbClr val="000000"/>
                  </a:solidFill>
                  <a:latin typeface="Times New Roman" pitchFamily="18" charset="0"/>
                </a:rPr>
                <a:t>micrantum</a:t>
              </a:r>
              <a:endParaRPr lang="en-GB" sz="1100" kern="0" dirty="0">
                <a:solidFill>
                  <a:prstClr val="black"/>
                </a:solidFill>
                <a:latin typeface="Times New Roman" pitchFamily="18" charset="0"/>
              </a:endParaRPr>
            </a:p>
          </p:txBody>
        </p:sp>
        <p:sp>
          <p:nvSpPr>
            <p:cNvPr id="74" name="Rectangle 55"/>
            <p:cNvSpPr>
              <a:spLocks noChangeArrowheads="1"/>
            </p:cNvSpPr>
            <p:nvPr/>
          </p:nvSpPr>
          <p:spPr bwMode="auto">
            <a:xfrm rot="16200000">
              <a:off x="4589934" y="5032287"/>
              <a:ext cx="711218" cy="1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auto">
                <a:spcBef>
                  <a:spcPts val="0"/>
                </a:spcBef>
                <a:spcAft>
                  <a:spcPts val="0"/>
                </a:spcAft>
                <a:defRPr/>
              </a:pPr>
              <a:r>
                <a:rPr lang="en-GB" sz="1100" i="1" kern="0" dirty="0">
                  <a:solidFill>
                    <a:srgbClr val="000000"/>
                  </a:solidFill>
                  <a:latin typeface="Times New Roman" pitchFamily="18" charset="0"/>
                </a:rPr>
                <a:t>I .</a:t>
              </a:r>
              <a:r>
                <a:rPr lang="en-GB" sz="1100" i="1" kern="0" dirty="0" err="1">
                  <a:solidFill>
                    <a:srgbClr val="000000"/>
                  </a:solidFill>
                  <a:latin typeface="Times New Roman" pitchFamily="18" charset="0"/>
                </a:rPr>
                <a:t>simonsii</a:t>
              </a:r>
              <a:endParaRPr lang="en-GB" sz="1100" kern="0" dirty="0">
                <a:solidFill>
                  <a:prstClr val="black"/>
                </a:solidFill>
                <a:latin typeface="Times New Roman" pitchFamily="18" charset="0"/>
              </a:endParaRPr>
            </a:p>
          </p:txBody>
        </p:sp>
        <p:sp>
          <p:nvSpPr>
            <p:cNvPr id="75" name="Rectangle 56"/>
            <p:cNvSpPr>
              <a:spLocks noChangeArrowheads="1"/>
            </p:cNvSpPr>
            <p:nvPr/>
          </p:nvSpPr>
          <p:spPr bwMode="auto">
            <a:xfrm rot="16200000">
              <a:off x="5109797" y="4979824"/>
              <a:ext cx="570922" cy="1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auto">
                <a:spcBef>
                  <a:spcPts val="0"/>
                </a:spcBef>
                <a:spcAft>
                  <a:spcPts val="0"/>
                </a:spcAft>
                <a:defRPr/>
              </a:pPr>
              <a:r>
                <a:rPr lang="en-GB" sz="1100" i="1" kern="0" dirty="0">
                  <a:solidFill>
                    <a:srgbClr val="000000"/>
                  </a:solidFill>
                  <a:latin typeface="Times New Roman" pitchFamily="18" charset="0"/>
                </a:rPr>
                <a:t>I. </a:t>
              </a:r>
              <a:r>
                <a:rPr lang="en-GB" sz="1100" i="1" kern="0" dirty="0" err="1">
                  <a:solidFill>
                    <a:srgbClr val="000000"/>
                  </a:solidFill>
                  <a:latin typeface="Times New Roman" pitchFamily="18" charset="0"/>
                </a:rPr>
                <a:t>verum</a:t>
              </a:r>
              <a:endParaRPr lang="en-GB" sz="1100" kern="0" dirty="0">
                <a:solidFill>
                  <a:prstClr val="black"/>
                </a:solidFill>
                <a:latin typeface="Times New Roman" pitchFamily="18" charset="0"/>
              </a:endParaRPr>
            </a:p>
          </p:txBody>
        </p:sp>
        <p:sp>
          <p:nvSpPr>
            <p:cNvPr id="76" name="Rectangle 57"/>
            <p:cNvSpPr>
              <a:spLocks noChangeArrowheads="1"/>
            </p:cNvSpPr>
            <p:nvPr/>
          </p:nvSpPr>
          <p:spPr bwMode="auto">
            <a:xfrm rot="16200000">
              <a:off x="5573373" y="4979824"/>
              <a:ext cx="570922" cy="1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auto">
                <a:spcBef>
                  <a:spcPts val="0"/>
                </a:spcBef>
                <a:spcAft>
                  <a:spcPts val="0"/>
                </a:spcAft>
                <a:defRPr/>
              </a:pPr>
              <a:r>
                <a:rPr lang="en-GB" sz="1100" i="1" kern="0" dirty="0">
                  <a:solidFill>
                    <a:srgbClr val="000000"/>
                  </a:solidFill>
                  <a:latin typeface="Times New Roman" pitchFamily="18" charset="0"/>
                </a:rPr>
                <a:t>I. </a:t>
              </a:r>
              <a:r>
                <a:rPr lang="en-GB" sz="1100" i="1" kern="0" dirty="0" err="1">
                  <a:solidFill>
                    <a:srgbClr val="000000"/>
                  </a:solidFill>
                  <a:latin typeface="Times New Roman" pitchFamily="18" charset="0"/>
                </a:rPr>
                <a:t>verum</a:t>
              </a:r>
              <a:endParaRPr lang="en-GB" sz="1100" kern="0" dirty="0">
                <a:solidFill>
                  <a:prstClr val="black"/>
                </a:solidFill>
                <a:latin typeface="Times New Roman" pitchFamily="18" charset="0"/>
              </a:endParaRPr>
            </a:p>
          </p:txBody>
        </p:sp>
        <p:sp>
          <p:nvSpPr>
            <p:cNvPr id="77" name="Rectangle 58"/>
            <p:cNvSpPr>
              <a:spLocks noChangeArrowheads="1"/>
            </p:cNvSpPr>
            <p:nvPr/>
          </p:nvSpPr>
          <p:spPr bwMode="auto">
            <a:xfrm rot="16200000">
              <a:off x="6024820" y="4979824"/>
              <a:ext cx="570922" cy="1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auto">
                <a:spcBef>
                  <a:spcPts val="0"/>
                </a:spcBef>
                <a:spcAft>
                  <a:spcPts val="0"/>
                </a:spcAft>
                <a:defRPr/>
              </a:pPr>
              <a:r>
                <a:rPr lang="en-GB" sz="1100" i="1" kern="0" dirty="0">
                  <a:solidFill>
                    <a:srgbClr val="000000"/>
                  </a:solidFill>
                  <a:latin typeface="Times New Roman" pitchFamily="18" charset="0"/>
                </a:rPr>
                <a:t>I. </a:t>
              </a:r>
              <a:r>
                <a:rPr lang="en-GB" sz="1100" i="1" kern="0" dirty="0" err="1">
                  <a:solidFill>
                    <a:srgbClr val="000000"/>
                  </a:solidFill>
                  <a:latin typeface="Times New Roman" pitchFamily="18" charset="0"/>
                </a:rPr>
                <a:t>verum</a:t>
              </a:r>
              <a:endParaRPr lang="en-GB" sz="1100" kern="0" dirty="0">
                <a:solidFill>
                  <a:prstClr val="black"/>
                </a:solidFill>
                <a:latin typeface="Times New Roman" pitchFamily="18" charset="0"/>
              </a:endParaRPr>
            </a:p>
          </p:txBody>
        </p:sp>
        <p:sp>
          <p:nvSpPr>
            <p:cNvPr id="78" name="Rectangle 59"/>
            <p:cNvSpPr>
              <a:spLocks noChangeArrowheads="1"/>
            </p:cNvSpPr>
            <p:nvPr/>
          </p:nvSpPr>
          <p:spPr bwMode="auto">
            <a:xfrm rot="16200000">
              <a:off x="6471067" y="4979824"/>
              <a:ext cx="570922" cy="1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auto">
                <a:spcBef>
                  <a:spcPts val="0"/>
                </a:spcBef>
                <a:spcAft>
                  <a:spcPts val="0"/>
                </a:spcAft>
                <a:defRPr/>
              </a:pPr>
              <a:r>
                <a:rPr lang="en-GB" sz="1100" i="1" kern="0" dirty="0">
                  <a:solidFill>
                    <a:srgbClr val="000000"/>
                  </a:solidFill>
                  <a:latin typeface="Times New Roman" pitchFamily="18" charset="0"/>
                </a:rPr>
                <a:t>I. </a:t>
              </a:r>
              <a:r>
                <a:rPr lang="en-GB" sz="1100" i="1" kern="0" dirty="0" err="1">
                  <a:solidFill>
                    <a:srgbClr val="000000"/>
                  </a:solidFill>
                  <a:latin typeface="Times New Roman" pitchFamily="18" charset="0"/>
                </a:rPr>
                <a:t>verum</a:t>
              </a:r>
              <a:endParaRPr lang="en-GB" sz="1100" kern="0" dirty="0">
                <a:solidFill>
                  <a:prstClr val="black"/>
                </a:solidFill>
                <a:latin typeface="Times New Roman" pitchFamily="18" charset="0"/>
              </a:endParaRPr>
            </a:p>
          </p:txBody>
        </p:sp>
        <p:sp>
          <p:nvSpPr>
            <p:cNvPr id="79" name="Rectangle 60"/>
            <p:cNvSpPr>
              <a:spLocks noChangeArrowheads="1"/>
            </p:cNvSpPr>
            <p:nvPr/>
          </p:nvSpPr>
          <p:spPr bwMode="auto">
            <a:xfrm rot="16200000">
              <a:off x="6756628" y="5021242"/>
              <a:ext cx="750189" cy="1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auto">
                <a:spcBef>
                  <a:spcPts val="0"/>
                </a:spcBef>
                <a:spcAft>
                  <a:spcPts val="0"/>
                </a:spcAft>
                <a:defRPr/>
              </a:pPr>
              <a:r>
                <a:rPr lang="en-GB" sz="1100" i="1" kern="0" dirty="0" err="1">
                  <a:solidFill>
                    <a:srgbClr val="000000"/>
                  </a:solidFill>
                  <a:latin typeface="Times New Roman" pitchFamily="18" charset="0"/>
                </a:rPr>
                <a:t>Pimpinella</a:t>
              </a:r>
              <a:endParaRPr lang="en-GB" sz="1100" kern="0" dirty="0">
                <a:solidFill>
                  <a:prstClr val="black"/>
                </a:solidFill>
                <a:latin typeface="Times New Roman" pitchFamily="18" charset="0"/>
              </a:endParaRPr>
            </a:p>
          </p:txBody>
        </p:sp>
        <p:sp>
          <p:nvSpPr>
            <p:cNvPr id="80" name="Rectangle 61"/>
            <p:cNvSpPr>
              <a:spLocks noChangeArrowheads="1"/>
            </p:cNvSpPr>
            <p:nvPr/>
          </p:nvSpPr>
          <p:spPr bwMode="auto">
            <a:xfrm rot="16200000">
              <a:off x="7065356" y="5027350"/>
              <a:ext cx="494929" cy="1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fontAlgn="auto">
                <a:spcBef>
                  <a:spcPts val="0"/>
                </a:spcBef>
                <a:spcAft>
                  <a:spcPts val="0"/>
                </a:spcAft>
                <a:defRPr/>
              </a:pPr>
              <a:r>
                <a:rPr lang="en-GB" sz="1100" i="1" kern="0" dirty="0" err="1">
                  <a:solidFill>
                    <a:srgbClr val="000000"/>
                  </a:solidFill>
                  <a:latin typeface="Times New Roman" pitchFamily="18" charset="0"/>
                </a:rPr>
                <a:t>anisum</a:t>
              </a:r>
              <a:endParaRPr lang="en-GB" sz="1100" kern="0" dirty="0">
                <a:solidFill>
                  <a:prstClr val="black"/>
                </a:solidFill>
                <a:latin typeface="Times New Roman" pitchFamily="18" charset="0"/>
              </a:endParaRPr>
            </a:p>
          </p:txBody>
        </p:sp>
        <p:sp>
          <p:nvSpPr>
            <p:cNvPr id="81" name="Rectangle 62"/>
            <p:cNvSpPr>
              <a:spLocks noChangeArrowheads="1"/>
            </p:cNvSpPr>
            <p:nvPr/>
          </p:nvSpPr>
          <p:spPr bwMode="auto">
            <a:xfrm rot="16200000">
              <a:off x="542904" y="3392838"/>
              <a:ext cx="2023049" cy="36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auto">
                <a:spcBef>
                  <a:spcPts val="0"/>
                </a:spcBef>
                <a:spcAft>
                  <a:spcPts val="0"/>
                </a:spcAft>
                <a:defRPr/>
              </a:pPr>
              <a:r>
                <a:rPr lang="en-GB" sz="1200" kern="0" dirty="0" err="1">
                  <a:solidFill>
                    <a:srgbClr val="000000"/>
                  </a:solidFill>
                  <a:latin typeface="Times New Roman" pitchFamily="18" charset="0"/>
                </a:rPr>
                <a:t>Anisatin</a:t>
              </a:r>
              <a:r>
                <a:rPr lang="en-GB" sz="1200" kern="0" dirty="0">
                  <a:solidFill>
                    <a:srgbClr val="000000"/>
                  </a:solidFill>
                  <a:latin typeface="Times New Roman" pitchFamily="18" charset="0"/>
                </a:rPr>
                <a:t> concentration (mg kg</a:t>
              </a:r>
              <a:r>
                <a:rPr lang="en-GB" sz="1200" kern="0" baseline="30000" dirty="0">
                  <a:solidFill>
                    <a:prstClr val="black"/>
                  </a:solidFill>
                  <a:latin typeface="Times New Roman" pitchFamily="18" charset="0"/>
                </a:rPr>
                <a:t>−1</a:t>
              </a:r>
              <a:r>
                <a:rPr lang="en-GB" sz="1200" kern="0" dirty="0">
                  <a:solidFill>
                    <a:srgbClr val="000000"/>
                  </a:solidFill>
                  <a:latin typeface="Times New Roman" pitchFamily="18" charset="0"/>
                </a:rPr>
                <a:t>)</a:t>
              </a:r>
            </a:p>
            <a:p>
              <a:pPr algn="ctr" fontAlgn="auto">
                <a:spcBef>
                  <a:spcPts val="0"/>
                </a:spcBef>
                <a:spcAft>
                  <a:spcPts val="0"/>
                </a:spcAft>
                <a:defRPr/>
              </a:pPr>
              <a:r>
                <a:rPr lang="en-GB" sz="1200" kern="0" dirty="0">
                  <a:solidFill>
                    <a:srgbClr val="000000"/>
                  </a:solidFill>
                  <a:latin typeface="Times New Roman" pitchFamily="18" charset="0"/>
                </a:rPr>
                <a:t>- log scale -</a:t>
              </a:r>
            </a:p>
          </p:txBody>
        </p:sp>
        <p:pic>
          <p:nvPicPr>
            <p:cNvPr id="28736"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12829" y="2955628"/>
              <a:ext cx="5397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 Box 66"/>
            <p:cNvSpPr txBox="1">
              <a:spLocks noChangeArrowheads="1"/>
            </p:cNvSpPr>
            <p:nvPr/>
          </p:nvSpPr>
          <p:spPr bwMode="auto">
            <a:xfrm rot="16200000">
              <a:off x="5147402" y="4274979"/>
              <a:ext cx="533834" cy="2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100">
                  <a:solidFill>
                    <a:schemeClr val="tx1"/>
                  </a:solidFill>
                  <a:latin typeface="Arial" charset="0"/>
                  <a:cs typeface="Arial" charset="0"/>
                </a:defRPr>
              </a:lvl1pPr>
              <a:lvl2pPr marL="742950" indent="-285750" eaLnBrk="0" hangingPunct="0">
                <a:defRPr sz="1100">
                  <a:solidFill>
                    <a:schemeClr val="tx1"/>
                  </a:solidFill>
                  <a:latin typeface="Arial" charset="0"/>
                  <a:cs typeface="Arial" charset="0"/>
                </a:defRPr>
              </a:lvl2pPr>
              <a:lvl3pPr marL="1143000" indent="-228600" eaLnBrk="0" hangingPunct="0">
                <a:defRPr sz="1100">
                  <a:solidFill>
                    <a:schemeClr val="tx1"/>
                  </a:solidFill>
                  <a:latin typeface="Arial" charset="0"/>
                  <a:cs typeface="Arial" charset="0"/>
                </a:defRPr>
              </a:lvl3pPr>
              <a:lvl4pPr marL="1600200" indent="-228600" eaLnBrk="0" hangingPunct="0">
                <a:defRPr sz="1100">
                  <a:solidFill>
                    <a:schemeClr val="tx1"/>
                  </a:solidFill>
                  <a:latin typeface="Arial" charset="0"/>
                  <a:cs typeface="Arial" charset="0"/>
                </a:defRPr>
              </a:lvl4pPr>
              <a:lvl5pPr marL="2057400" indent="-228600" eaLnBrk="0" hangingPunct="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fontAlgn="auto" hangingPunct="1">
                <a:spcBef>
                  <a:spcPts val="0"/>
                </a:spcBef>
                <a:spcAft>
                  <a:spcPts val="0"/>
                </a:spcAft>
                <a:defRPr/>
              </a:pPr>
              <a:r>
                <a:rPr lang="en-GB" kern="0" dirty="0">
                  <a:solidFill>
                    <a:prstClr val="black"/>
                  </a:solidFill>
                  <a:latin typeface="Times New Roman" pitchFamily="18" charset="0"/>
                </a:rPr>
                <a:t>&lt; </a:t>
              </a:r>
              <a:r>
                <a:rPr lang="en-GB" sz="900" kern="0" dirty="0">
                  <a:solidFill>
                    <a:prstClr val="black"/>
                  </a:solidFill>
                  <a:latin typeface="Times New Roman" pitchFamily="18" charset="0"/>
                </a:rPr>
                <a:t>LOQ</a:t>
              </a:r>
            </a:p>
          </p:txBody>
        </p:sp>
        <p:sp>
          <p:nvSpPr>
            <p:cNvPr id="84" name="Text Box 67"/>
            <p:cNvSpPr txBox="1">
              <a:spLocks noChangeArrowheads="1"/>
            </p:cNvSpPr>
            <p:nvPr/>
          </p:nvSpPr>
          <p:spPr bwMode="auto">
            <a:xfrm rot="16200000">
              <a:off x="2371138" y="4274979"/>
              <a:ext cx="533834" cy="2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100">
                  <a:solidFill>
                    <a:schemeClr val="tx1"/>
                  </a:solidFill>
                  <a:latin typeface="Arial" charset="0"/>
                  <a:cs typeface="Arial" charset="0"/>
                </a:defRPr>
              </a:lvl1pPr>
              <a:lvl2pPr marL="742950" indent="-285750" eaLnBrk="0" hangingPunct="0">
                <a:defRPr sz="1100">
                  <a:solidFill>
                    <a:schemeClr val="tx1"/>
                  </a:solidFill>
                  <a:latin typeface="Arial" charset="0"/>
                  <a:cs typeface="Arial" charset="0"/>
                </a:defRPr>
              </a:lvl2pPr>
              <a:lvl3pPr marL="1143000" indent="-228600" eaLnBrk="0" hangingPunct="0">
                <a:defRPr sz="1100">
                  <a:solidFill>
                    <a:schemeClr val="tx1"/>
                  </a:solidFill>
                  <a:latin typeface="Arial" charset="0"/>
                  <a:cs typeface="Arial" charset="0"/>
                </a:defRPr>
              </a:lvl3pPr>
              <a:lvl4pPr marL="1600200" indent="-228600" eaLnBrk="0" hangingPunct="0">
                <a:defRPr sz="1100">
                  <a:solidFill>
                    <a:schemeClr val="tx1"/>
                  </a:solidFill>
                  <a:latin typeface="Arial" charset="0"/>
                  <a:cs typeface="Arial" charset="0"/>
                </a:defRPr>
              </a:lvl4pPr>
              <a:lvl5pPr marL="2057400" indent="-228600" eaLnBrk="0" hangingPunct="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fontAlgn="auto" hangingPunct="1">
                <a:spcBef>
                  <a:spcPts val="0"/>
                </a:spcBef>
                <a:spcAft>
                  <a:spcPts val="0"/>
                </a:spcAft>
                <a:defRPr/>
              </a:pPr>
              <a:r>
                <a:rPr lang="en-GB" kern="0" dirty="0">
                  <a:solidFill>
                    <a:prstClr val="black"/>
                  </a:solidFill>
                  <a:latin typeface="Times New Roman" pitchFamily="18" charset="0"/>
                </a:rPr>
                <a:t>&lt; </a:t>
              </a:r>
              <a:r>
                <a:rPr lang="en-GB" sz="900" kern="0" dirty="0">
                  <a:solidFill>
                    <a:prstClr val="black"/>
                  </a:solidFill>
                  <a:latin typeface="Times New Roman" pitchFamily="18" charset="0"/>
                </a:rPr>
                <a:t>LOQ</a:t>
              </a:r>
            </a:p>
          </p:txBody>
        </p:sp>
        <p:sp>
          <p:nvSpPr>
            <p:cNvPr id="85" name="Text Box 68"/>
            <p:cNvSpPr txBox="1">
              <a:spLocks noChangeArrowheads="1"/>
            </p:cNvSpPr>
            <p:nvPr/>
          </p:nvSpPr>
          <p:spPr bwMode="auto">
            <a:xfrm rot="16200000">
              <a:off x="7020804" y="4410174"/>
              <a:ext cx="355277" cy="22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100">
                  <a:solidFill>
                    <a:schemeClr val="tx1"/>
                  </a:solidFill>
                  <a:latin typeface="Arial" charset="0"/>
                  <a:cs typeface="Arial" charset="0"/>
                </a:defRPr>
              </a:lvl1pPr>
              <a:lvl2pPr marL="742950" indent="-285750" eaLnBrk="0" hangingPunct="0">
                <a:defRPr sz="1100">
                  <a:solidFill>
                    <a:schemeClr val="tx1"/>
                  </a:solidFill>
                  <a:latin typeface="Arial" charset="0"/>
                  <a:cs typeface="Arial" charset="0"/>
                </a:defRPr>
              </a:lvl2pPr>
              <a:lvl3pPr marL="1143000" indent="-228600" eaLnBrk="0" hangingPunct="0">
                <a:defRPr sz="1100">
                  <a:solidFill>
                    <a:schemeClr val="tx1"/>
                  </a:solidFill>
                  <a:latin typeface="Arial" charset="0"/>
                  <a:cs typeface="Arial" charset="0"/>
                </a:defRPr>
              </a:lvl3pPr>
              <a:lvl4pPr marL="1600200" indent="-228600" eaLnBrk="0" hangingPunct="0">
                <a:defRPr sz="1100">
                  <a:solidFill>
                    <a:schemeClr val="tx1"/>
                  </a:solidFill>
                  <a:latin typeface="Arial" charset="0"/>
                  <a:cs typeface="Arial" charset="0"/>
                </a:defRPr>
              </a:lvl4pPr>
              <a:lvl5pPr marL="2057400" indent="-228600" eaLnBrk="0" hangingPunct="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fontAlgn="auto" hangingPunct="1">
                <a:spcBef>
                  <a:spcPts val="0"/>
                </a:spcBef>
                <a:spcAft>
                  <a:spcPts val="0"/>
                </a:spcAft>
                <a:defRPr/>
              </a:pPr>
              <a:r>
                <a:rPr lang="en-GB" sz="900" kern="0" dirty="0" err="1">
                  <a:solidFill>
                    <a:prstClr val="black"/>
                  </a:solidFill>
                  <a:latin typeface="Times New Roman" pitchFamily="18" charset="0"/>
                </a:rPr>
                <a:t>n.d.</a:t>
              </a:r>
              <a:endParaRPr lang="en-GB" sz="900" kern="0" dirty="0">
                <a:solidFill>
                  <a:prstClr val="black"/>
                </a:solidFill>
                <a:latin typeface="Times New Roman" pitchFamily="18" charset="0"/>
              </a:endParaRPr>
            </a:p>
          </p:txBody>
        </p:sp>
        <p:sp>
          <p:nvSpPr>
            <p:cNvPr id="86" name="Text Box 64"/>
            <p:cNvSpPr txBox="1">
              <a:spLocks noChangeArrowheads="1"/>
            </p:cNvSpPr>
            <p:nvPr/>
          </p:nvSpPr>
          <p:spPr bwMode="auto">
            <a:xfrm rot="16200000">
              <a:off x="1986669" y="2711643"/>
              <a:ext cx="436272" cy="27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100">
                  <a:solidFill>
                    <a:schemeClr val="tx1"/>
                  </a:solidFill>
                  <a:latin typeface="Arial" charset="0"/>
                  <a:cs typeface="Arial" charset="0"/>
                </a:defRPr>
              </a:lvl1pPr>
              <a:lvl2pPr marL="742950" indent="-285750" eaLnBrk="0" hangingPunct="0">
                <a:defRPr sz="1100">
                  <a:solidFill>
                    <a:schemeClr val="tx1"/>
                  </a:solidFill>
                  <a:latin typeface="Arial" charset="0"/>
                  <a:cs typeface="Arial" charset="0"/>
                </a:defRPr>
              </a:lvl2pPr>
              <a:lvl3pPr marL="1143000" indent="-228600" eaLnBrk="0" hangingPunct="0">
                <a:defRPr sz="1100">
                  <a:solidFill>
                    <a:schemeClr val="tx1"/>
                  </a:solidFill>
                  <a:latin typeface="Arial" charset="0"/>
                  <a:cs typeface="Arial" charset="0"/>
                </a:defRPr>
              </a:lvl3pPr>
              <a:lvl4pPr marL="1600200" indent="-228600" eaLnBrk="0" hangingPunct="0">
                <a:defRPr sz="1100">
                  <a:solidFill>
                    <a:schemeClr val="tx1"/>
                  </a:solidFill>
                  <a:latin typeface="Arial" charset="0"/>
                  <a:cs typeface="Arial" charset="0"/>
                </a:defRPr>
              </a:lvl4pPr>
              <a:lvl5pPr marL="2057400" indent="-228600" eaLnBrk="0" hangingPunct="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fontAlgn="auto" hangingPunct="1">
                <a:spcBef>
                  <a:spcPts val="0"/>
                </a:spcBef>
                <a:spcAft>
                  <a:spcPts val="0"/>
                </a:spcAft>
                <a:defRPr/>
              </a:pPr>
              <a:r>
                <a:rPr lang="fr-CH" sz="1200" b="1" kern="0">
                  <a:solidFill>
                    <a:prstClr val="white"/>
                  </a:solidFill>
                </a:rPr>
                <a:t>447</a:t>
              </a:r>
              <a:endParaRPr lang="fr-FR" sz="1200" b="1" kern="0">
                <a:solidFill>
                  <a:prstClr val="white"/>
                </a:solidFill>
              </a:endParaRPr>
            </a:p>
          </p:txBody>
        </p:sp>
        <p:sp>
          <p:nvSpPr>
            <p:cNvPr id="87" name="Text Box 65"/>
            <p:cNvSpPr txBox="1">
              <a:spLocks noChangeArrowheads="1"/>
            </p:cNvSpPr>
            <p:nvPr/>
          </p:nvSpPr>
          <p:spPr bwMode="auto">
            <a:xfrm rot="16200000">
              <a:off x="2923729" y="3983588"/>
              <a:ext cx="393933" cy="273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100">
                  <a:solidFill>
                    <a:schemeClr val="tx1"/>
                  </a:solidFill>
                  <a:latin typeface="Arial" charset="0"/>
                  <a:cs typeface="Arial" charset="0"/>
                </a:defRPr>
              </a:lvl1pPr>
              <a:lvl2pPr marL="742950" indent="-285750" eaLnBrk="0" hangingPunct="0">
                <a:defRPr sz="1100">
                  <a:solidFill>
                    <a:schemeClr val="tx1"/>
                  </a:solidFill>
                  <a:latin typeface="Arial" charset="0"/>
                  <a:cs typeface="Arial" charset="0"/>
                </a:defRPr>
              </a:lvl2pPr>
              <a:lvl3pPr marL="1143000" indent="-228600" eaLnBrk="0" hangingPunct="0">
                <a:defRPr sz="1100">
                  <a:solidFill>
                    <a:schemeClr val="tx1"/>
                  </a:solidFill>
                  <a:latin typeface="Arial" charset="0"/>
                  <a:cs typeface="Arial" charset="0"/>
                </a:defRPr>
              </a:lvl3pPr>
              <a:lvl4pPr marL="1600200" indent="-228600" eaLnBrk="0" hangingPunct="0">
                <a:defRPr sz="1100">
                  <a:solidFill>
                    <a:schemeClr val="tx1"/>
                  </a:solidFill>
                  <a:latin typeface="Arial" charset="0"/>
                  <a:cs typeface="Arial" charset="0"/>
                </a:defRPr>
              </a:lvl4pPr>
              <a:lvl5pPr marL="2057400" indent="-228600" eaLnBrk="0" hangingPunct="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fontAlgn="auto" hangingPunct="1">
                <a:spcBef>
                  <a:spcPts val="0"/>
                </a:spcBef>
                <a:spcAft>
                  <a:spcPts val="0"/>
                </a:spcAft>
                <a:defRPr/>
              </a:pPr>
              <a:r>
                <a:rPr lang="fr-CH" sz="1200" b="1" kern="0" dirty="0">
                  <a:solidFill>
                    <a:prstClr val="white"/>
                  </a:solidFill>
                </a:rPr>
                <a:t>2.0</a:t>
              </a:r>
              <a:endParaRPr lang="fr-FR" sz="1200" b="1" kern="0" dirty="0">
                <a:solidFill>
                  <a:prstClr val="white"/>
                </a:solidFill>
              </a:endParaRPr>
            </a:p>
          </p:txBody>
        </p:sp>
        <p:sp>
          <p:nvSpPr>
            <p:cNvPr id="88" name="Text Box 67"/>
            <p:cNvSpPr txBox="1">
              <a:spLocks noChangeArrowheads="1"/>
            </p:cNvSpPr>
            <p:nvPr/>
          </p:nvSpPr>
          <p:spPr bwMode="auto">
            <a:xfrm rot="16200000">
              <a:off x="3348807" y="2676668"/>
              <a:ext cx="436271" cy="27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100">
                  <a:solidFill>
                    <a:schemeClr val="tx1"/>
                  </a:solidFill>
                  <a:latin typeface="Arial" charset="0"/>
                  <a:cs typeface="Arial" charset="0"/>
                </a:defRPr>
              </a:lvl1pPr>
              <a:lvl2pPr marL="742950" indent="-285750" eaLnBrk="0" hangingPunct="0">
                <a:defRPr sz="1100">
                  <a:solidFill>
                    <a:schemeClr val="tx1"/>
                  </a:solidFill>
                  <a:latin typeface="Arial" charset="0"/>
                  <a:cs typeface="Arial" charset="0"/>
                </a:defRPr>
              </a:lvl2pPr>
              <a:lvl3pPr marL="1143000" indent="-228600" eaLnBrk="0" hangingPunct="0">
                <a:defRPr sz="1100">
                  <a:solidFill>
                    <a:schemeClr val="tx1"/>
                  </a:solidFill>
                  <a:latin typeface="Arial" charset="0"/>
                  <a:cs typeface="Arial" charset="0"/>
                </a:defRPr>
              </a:lvl3pPr>
              <a:lvl4pPr marL="1600200" indent="-228600" eaLnBrk="0" hangingPunct="0">
                <a:defRPr sz="1100">
                  <a:solidFill>
                    <a:schemeClr val="tx1"/>
                  </a:solidFill>
                  <a:latin typeface="Arial" charset="0"/>
                  <a:cs typeface="Arial" charset="0"/>
                </a:defRPr>
              </a:lvl4pPr>
              <a:lvl5pPr marL="2057400" indent="-228600" eaLnBrk="0" hangingPunct="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fontAlgn="auto" hangingPunct="1">
                <a:spcBef>
                  <a:spcPts val="0"/>
                </a:spcBef>
                <a:spcAft>
                  <a:spcPts val="0"/>
                </a:spcAft>
                <a:defRPr/>
              </a:pPr>
              <a:r>
                <a:rPr lang="fr-CH" sz="1200" b="1" kern="0">
                  <a:solidFill>
                    <a:prstClr val="white"/>
                  </a:solidFill>
                </a:rPr>
                <a:t>566</a:t>
              </a:r>
              <a:endParaRPr lang="fr-FR" sz="1200" b="1" kern="0">
                <a:solidFill>
                  <a:prstClr val="white"/>
                </a:solidFill>
              </a:endParaRPr>
            </a:p>
          </p:txBody>
        </p:sp>
        <p:sp>
          <p:nvSpPr>
            <p:cNvPr id="89" name="Text Box 68"/>
            <p:cNvSpPr txBox="1">
              <a:spLocks noChangeArrowheads="1"/>
            </p:cNvSpPr>
            <p:nvPr/>
          </p:nvSpPr>
          <p:spPr bwMode="auto">
            <a:xfrm rot="16200000">
              <a:off x="3852989" y="3106551"/>
              <a:ext cx="351595" cy="27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100">
                  <a:solidFill>
                    <a:schemeClr val="tx1"/>
                  </a:solidFill>
                  <a:latin typeface="Arial" charset="0"/>
                  <a:cs typeface="Arial" charset="0"/>
                </a:defRPr>
              </a:lvl1pPr>
              <a:lvl2pPr marL="742950" indent="-285750" eaLnBrk="0" hangingPunct="0">
                <a:defRPr sz="1100">
                  <a:solidFill>
                    <a:schemeClr val="tx1"/>
                  </a:solidFill>
                  <a:latin typeface="Arial" charset="0"/>
                  <a:cs typeface="Arial" charset="0"/>
                </a:defRPr>
              </a:lvl2pPr>
              <a:lvl3pPr marL="1143000" indent="-228600" eaLnBrk="0" hangingPunct="0">
                <a:defRPr sz="1100">
                  <a:solidFill>
                    <a:schemeClr val="tx1"/>
                  </a:solidFill>
                  <a:latin typeface="Arial" charset="0"/>
                  <a:cs typeface="Arial" charset="0"/>
                </a:defRPr>
              </a:lvl3pPr>
              <a:lvl4pPr marL="1600200" indent="-228600" eaLnBrk="0" hangingPunct="0">
                <a:defRPr sz="1100">
                  <a:solidFill>
                    <a:schemeClr val="tx1"/>
                  </a:solidFill>
                  <a:latin typeface="Arial" charset="0"/>
                  <a:cs typeface="Arial" charset="0"/>
                </a:defRPr>
              </a:lvl4pPr>
              <a:lvl5pPr marL="2057400" indent="-228600" eaLnBrk="0" hangingPunct="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fontAlgn="auto" hangingPunct="1">
                <a:spcBef>
                  <a:spcPts val="0"/>
                </a:spcBef>
                <a:spcAft>
                  <a:spcPts val="0"/>
                </a:spcAft>
                <a:defRPr/>
              </a:pPr>
              <a:r>
                <a:rPr lang="fr-CH" sz="1200" b="1" kern="0">
                  <a:solidFill>
                    <a:prstClr val="white"/>
                  </a:solidFill>
                </a:rPr>
                <a:t>69</a:t>
              </a:r>
              <a:endParaRPr lang="fr-FR" sz="1200" b="1" kern="0">
                <a:solidFill>
                  <a:prstClr val="white"/>
                </a:solidFill>
              </a:endParaRPr>
            </a:p>
          </p:txBody>
        </p:sp>
        <p:sp>
          <p:nvSpPr>
            <p:cNvPr id="90" name="Text Box 69"/>
            <p:cNvSpPr txBox="1">
              <a:spLocks noChangeArrowheads="1"/>
            </p:cNvSpPr>
            <p:nvPr/>
          </p:nvSpPr>
          <p:spPr bwMode="auto">
            <a:xfrm rot="16200000">
              <a:off x="4290144" y="3794240"/>
              <a:ext cx="395774" cy="273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100">
                  <a:solidFill>
                    <a:schemeClr val="tx1"/>
                  </a:solidFill>
                  <a:latin typeface="Arial" charset="0"/>
                  <a:cs typeface="Arial" charset="0"/>
                </a:defRPr>
              </a:lvl1pPr>
              <a:lvl2pPr marL="742950" indent="-285750" eaLnBrk="0" hangingPunct="0">
                <a:defRPr sz="1100">
                  <a:solidFill>
                    <a:schemeClr val="tx1"/>
                  </a:solidFill>
                  <a:latin typeface="Arial" charset="0"/>
                  <a:cs typeface="Arial" charset="0"/>
                </a:defRPr>
              </a:lvl2pPr>
              <a:lvl3pPr marL="1143000" indent="-228600" eaLnBrk="0" hangingPunct="0">
                <a:defRPr sz="1100">
                  <a:solidFill>
                    <a:schemeClr val="tx1"/>
                  </a:solidFill>
                  <a:latin typeface="Arial" charset="0"/>
                  <a:cs typeface="Arial" charset="0"/>
                </a:defRPr>
              </a:lvl3pPr>
              <a:lvl4pPr marL="1600200" indent="-228600" eaLnBrk="0" hangingPunct="0">
                <a:defRPr sz="1100">
                  <a:solidFill>
                    <a:schemeClr val="tx1"/>
                  </a:solidFill>
                  <a:latin typeface="Arial" charset="0"/>
                  <a:cs typeface="Arial" charset="0"/>
                </a:defRPr>
              </a:lvl4pPr>
              <a:lvl5pPr marL="2057400" indent="-228600" eaLnBrk="0" hangingPunct="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fontAlgn="auto" hangingPunct="1">
                <a:spcBef>
                  <a:spcPts val="0"/>
                </a:spcBef>
                <a:spcAft>
                  <a:spcPts val="0"/>
                </a:spcAft>
                <a:defRPr/>
              </a:pPr>
              <a:r>
                <a:rPr lang="fr-CH" sz="1200" b="1" kern="0" dirty="0">
                  <a:solidFill>
                    <a:prstClr val="white"/>
                  </a:solidFill>
                </a:rPr>
                <a:t>5.1</a:t>
              </a:r>
              <a:endParaRPr lang="fr-FR" sz="1200" b="1" kern="0" dirty="0">
                <a:solidFill>
                  <a:prstClr val="white"/>
                </a:solidFill>
              </a:endParaRPr>
            </a:p>
          </p:txBody>
        </p:sp>
        <p:sp>
          <p:nvSpPr>
            <p:cNvPr id="91" name="Text Box 70"/>
            <p:cNvSpPr txBox="1">
              <a:spLocks noChangeArrowheads="1"/>
            </p:cNvSpPr>
            <p:nvPr/>
          </p:nvSpPr>
          <p:spPr bwMode="auto">
            <a:xfrm rot="16200000">
              <a:off x="4750310" y="3983696"/>
              <a:ext cx="393933" cy="27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100">
                  <a:solidFill>
                    <a:schemeClr val="tx1"/>
                  </a:solidFill>
                  <a:latin typeface="Arial" charset="0"/>
                  <a:cs typeface="Arial" charset="0"/>
                </a:defRPr>
              </a:lvl1pPr>
              <a:lvl2pPr marL="742950" indent="-285750" eaLnBrk="0" hangingPunct="0">
                <a:defRPr sz="1100">
                  <a:solidFill>
                    <a:schemeClr val="tx1"/>
                  </a:solidFill>
                  <a:latin typeface="Arial" charset="0"/>
                  <a:cs typeface="Arial" charset="0"/>
                </a:defRPr>
              </a:lvl2pPr>
              <a:lvl3pPr marL="1143000" indent="-228600" eaLnBrk="0" hangingPunct="0">
                <a:defRPr sz="1100">
                  <a:solidFill>
                    <a:schemeClr val="tx1"/>
                  </a:solidFill>
                  <a:latin typeface="Arial" charset="0"/>
                  <a:cs typeface="Arial" charset="0"/>
                </a:defRPr>
              </a:lvl3pPr>
              <a:lvl4pPr marL="1600200" indent="-228600" eaLnBrk="0" hangingPunct="0">
                <a:defRPr sz="1100">
                  <a:solidFill>
                    <a:schemeClr val="tx1"/>
                  </a:solidFill>
                  <a:latin typeface="Arial" charset="0"/>
                  <a:cs typeface="Arial" charset="0"/>
                </a:defRPr>
              </a:lvl4pPr>
              <a:lvl5pPr marL="2057400" indent="-228600" eaLnBrk="0" hangingPunct="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fontAlgn="auto" hangingPunct="1">
                <a:spcBef>
                  <a:spcPts val="0"/>
                </a:spcBef>
                <a:spcAft>
                  <a:spcPts val="0"/>
                </a:spcAft>
                <a:defRPr/>
              </a:pPr>
              <a:r>
                <a:rPr lang="fr-CH" sz="1200" b="1" kern="0">
                  <a:solidFill>
                    <a:prstClr val="white"/>
                  </a:solidFill>
                </a:rPr>
                <a:t>2.1</a:t>
              </a:r>
              <a:endParaRPr lang="fr-FR" sz="1200" b="1" kern="0">
                <a:solidFill>
                  <a:prstClr val="white"/>
                </a:solidFill>
              </a:endParaRPr>
            </a:p>
          </p:txBody>
        </p:sp>
        <p:sp>
          <p:nvSpPr>
            <p:cNvPr id="92" name="Text Box 71"/>
            <p:cNvSpPr txBox="1">
              <a:spLocks noChangeArrowheads="1"/>
            </p:cNvSpPr>
            <p:nvPr/>
          </p:nvSpPr>
          <p:spPr bwMode="auto">
            <a:xfrm rot="16200000">
              <a:off x="5652488" y="4084500"/>
              <a:ext cx="395774" cy="273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100">
                  <a:solidFill>
                    <a:schemeClr val="tx1"/>
                  </a:solidFill>
                  <a:latin typeface="Arial" charset="0"/>
                  <a:cs typeface="Arial" charset="0"/>
                </a:defRPr>
              </a:lvl1pPr>
              <a:lvl2pPr marL="742950" indent="-285750" eaLnBrk="0" hangingPunct="0">
                <a:defRPr sz="1100">
                  <a:solidFill>
                    <a:schemeClr val="tx1"/>
                  </a:solidFill>
                  <a:latin typeface="Arial" charset="0"/>
                  <a:cs typeface="Arial" charset="0"/>
                </a:defRPr>
              </a:lvl2pPr>
              <a:lvl3pPr marL="1143000" indent="-228600" eaLnBrk="0" hangingPunct="0">
                <a:defRPr sz="1100">
                  <a:solidFill>
                    <a:schemeClr val="tx1"/>
                  </a:solidFill>
                  <a:latin typeface="Arial" charset="0"/>
                  <a:cs typeface="Arial" charset="0"/>
                </a:defRPr>
              </a:lvl3pPr>
              <a:lvl4pPr marL="1600200" indent="-228600" eaLnBrk="0" hangingPunct="0">
                <a:defRPr sz="1100">
                  <a:solidFill>
                    <a:schemeClr val="tx1"/>
                  </a:solidFill>
                  <a:latin typeface="Arial" charset="0"/>
                  <a:cs typeface="Arial" charset="0"/>
                </a:defRPr>
              </a:lvl4pPr>
              <a:lvl5pPr marL="2057400" indent="-228600" eaLnBrk="0" hangingPunct="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fontAlgn="auto" hangingPunct="1">
                <a:spcBef>
                  <a:spcPts val="0"/>
                </a:spcBef>
                <a:spcAft>
                  <a:spcPts val="0"/>
                </a:spcAft>
                <a:defRPr/>
              </a:pPr>
              <a:r>
                <a:rPr lang="fr-CH" sz="1200" b="1" kern="0" dirty="0">
                  <a:solidFill>
                    <a:prstClr val="white"/>
                  </a:solidFill>
                </a:rPr>
                <a:t>1.4</a:t>
              </a:r>
              <a:endParaRPr lang="fr-FR" sz="1200" b="1" kern="0" dirty="0">
                <a:solidFill>
                  <a:prstClr val="white"/>
                </a:solidFill>
              </a:endParaRPr>
            </a:p>
          </p:txBody>
        </p:sp>
        <p:sp>
          <p:nvSpPr>
            <p:cNvPr id="93" name="Text Box 72"/>
            <p:cNvSpPr txBox="1">
              <a:spLocks noChangeArrowheads="1"/>
            </p:cNvSpPr>
            <p:nvPr/>
          </p:nvSpPr>
          <p:spPr bwMode="auto">
            <a:xfrm rot="16200000">
              <a:off x="6105666" y="4142540"/>
              <a:ext cx="395774" cy="275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100">
                  <a:solidFill>
                    <a:schemeClr val="tx1"/>
                  </a:solidFill>
                  <a:latin typeface="Arial" charset="0"/>
                  <a:cs typeface="Arial" charset="0"/>
                </a:defRPr>
              </a:lvl1pPr>
              <a:lvl2pPr marL="742950" indent="-285750" eaLnBrk="0" hangingPunct="0">
                <a:defRPr sz="1100">
                  <a:solidFill>
                    <a:schemeClr val="tx1"/>
                  </a:solidFill>
                  <a:latin typeface="Arial" charset="0"/>
                  <a:cs typeface="Arial" charset="0"/>
                </a:defRPr>
              </a:lvl2pPr>
              <a:lvl3pPr marL="1143000" indent="-228600" eaLnBrk="0" hangingPunct="0">
                <a:defRPr sz="1100">
                  <a:solidFill>
                    <a:schemeClr val="tx1"/>
                  </a:solidFill>
                  <a:latin typeface="Arial" charset="0"/>
                  <a:cs typeface="Arial" charset="0"/>
                </a:defRPr>
              </a:lvl3pPr>
              <a:lvl4pPr marL="1600200" indent="-228600" eaLnBrk="0" hangingPunct="0">
                <a:defRPr sz="1100">
                  <a:solidFill>
                    <a:schemeClr val="tx1"/>
                  </a:solidFill>
                  <a:latin typeface="Arial" charset="0"/>
                  <a:cs typeface="Arial" charset="0"/>
                </a:defRPr>
              </a:lvl4pPr>
              <a:lvl5pPr marL="2057400" indent="-228600" eaLnBrk="0" hangingPunct="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fontAlgn="auto" hangingPunct="1">
                <a:spcBef>
                  <a:spcPts val="0"/>
                </a:spcBef>
                <a:spcAft>
                  <a:spcPts val="0"/>
                </a:spcAft>
                <a:defRPr/>
              </a:pPr>
              <a:r>
                <a:rPr lang="fr-CH" sz="1200" b="1" kern="0" dirty="0">
                  <a:solidFill>
                    <a:prstClr val="white"/>
                  </a:solidFill>
                </a:rPr>
                <a:t>1.2</a:t>
              </a:r>
              <a:endParaRPr lang="fr-FR" sz="1200" b="1" kern="0" dirty="0">
                <a:solidFill>
                  <a:prstClr val="white"/>
                </a:solidFill>
              </a:endParaRPr>
            </a:p>
          </p:txBody>
        </p:sp>
        <p:sp>
          <p:nvSpPr>
            <p:cNvPr id="94" name="AutoShape 75"/>
            <p:cNvSpPr>
              <a:spLocks/>
            </p:cNvSpPr>
            <p:nvPr/>
          </p:nvSpPr>
          <p:spPr bwMode="auto">
            <a:xfrm rot="5400000">
              <a:off x="6030637" y="3048923"/>
              <a:ext cx="139901" cy="1620355"/>
            </a:xfrm>
            <a:prstGeom prst="leftBrace">
              <a:avLst>
                <a:gd name="adj1" fmla="val 20069"/>
                <a:gd name="adj2" fmla="val 50301"/>
              </a:avLst>
            </a:prstGeom>
            <a:noFill/>
            <a:ln w="9525">
              <a:solidFill>
                <a:sysClr val="windowText" lastClr="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fr-CH" kern="0">
                <a:solidFill>
                  <a:prstClr val="black"/>
                </a:solidFill>
                <a:latin typeface="Calibri"/>
              </a:endParaRPr>
            </a:p>
          </p:txBody>
        </p:sp>
        <p:sp>
          <p:nvSpPr>
            <p:cNvPr id="95" name="Text Box 67"/>
            <p:cNvSpPr txBox="1">
              <a:spLocks noChangeArrowheads="1"/>
            </p:cNvSpPr>
            <p:nvPr/>
          </p:nvSpPr>
          <p:spPr bwMode="auto">
            <a:xfrm>
              <a:off x="5300808" y="3835170"/>
              <a:ext cx="266882" cy="23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100">
                  <a:solidFill>
                    <a:schemeClr val="tx1"/>
                  </a:solidFill>
                  <a:latin typeface="Arial" charset="0"/>
                  <a:cs typeface="Arial" charset="0"/>
                </a:defRPr>
              </a:lvl1pPr>
              <a:lvl2pPr marL="742950" indent="-285750" eaLnBrk="0" hangingPunct="0">
                <a:defRPr sz="1100">
                  <a:solidFill>
                    <a:schemeClr val="tx1"/>
                  </a:solidFill>
                  <a:latin typeface="Arial" charset="0"/>
                  <a:cs typeface="Arial" charset="0"/>
                </a:defRPr>
              </a:lvl2pPr>
              <a:lvl3pPr marL="1143000" indent="-228600" eaLnBrk="0" hangingPunct="0">
                <a:defRPr sz="1100">
                  <a:solidFill>
                    <a:schemeClr val="tx1"/>
                  </a:solidFill>
                  <a:latin typeface="Arial" charset="0"/>
                  <a:cs typeface="Arial" charset="0"/>
                </a:defRPr>
              </a:lvl3pPr>
              <a:lvl4pPr marL="1600200" indent="-228600" eaLnBrk="0" hangingPunct="0">
                <a:defRPr sz="1100">
                  <a:solidFill>
                    <a:schemeClr val="tx1"/>
                  </a:solidFill>
                  <a:latin typeface="Arial" charset="0"/>
                  <a:cs typeface="Arial" charset="0"/>
                </a:defRPr>
              </a:lvl4pPr>
              <a:lvl5pPr marL="2057400" indent="-228600" eaLnBrk="0" hangingPunct="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fontAlgn="auto" hangingPunct="1">
                <a:spcBef>
                  <a:spcPts val="0"/>
                </a:spcBef>
                <a:spcAft>
                  <a:spcPts val="0"/>
                </a:spcAft>
                <a:defRPr/>
              </a:pPr>
              <a:r>
                <a:rPr lang="en-GB" sz="900" kern="0">
                  <a:solidFill>
                    <a:prstClr val="black"/>
                  </a:solidFill>
                  <a:latin typeface="Times New Roman" pitchFamily="18" charset="0"/>
                </a:rPr>
                <a:t>A</a:t>
              </a:r>
            </a:p>
          </p:txBody>
        </p:sp>
        <p:sp>
          <p:nvSpPr>
            <p:cNvPr id="96" name="Text Box 67"/>
            <p:cNvSpPr txBox="1">
              <a:spLocks noChangeArrowheads="1"/>
            </p:cNvSpPr>
            <p:nvPr/>
          </p:nvSpPr>
          <p:spPr bwMode="auto">
            <a:xfrm>
              <a:off x="5734058" y="3835170"/>
              <a:ext cx="259950" cy="23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100">
                  <a:solidFill>
                    <a:schemeClr val="tx1"/>
                  </a:solidFill>
                  <a:latin typeface="Arial" charset="0"/>
                  <a:cs typeface="Arial" charset="0"/>
                </a:defRPr>
              </a:lvl1pPr>
              <a:lvl2pPr marL="742950" indent="-285750" eaLnBrk="0" hangingPunct="0">
                <a:defRPr sz="1100">
                  <a:solidFill>
                    <a:schemeClr val="tx1"/>
                  </a:solidFill>
                  <a:latin typeface="Arial" charset="0"/>
                  <a:cs typeface="Arial" charset="0"/>
                </a:defRPr>
              </a:lvl2pPr>
              <a:lvl3pPr marL="1143000" indent="-228600" eaLnBrk="0" hangingPunct="0">
                <a:defRPr sz="1100">
                  <a:solidFill>
                    <a:schemeClr val="tx1"/>
                  </a:solidFill>
                  <a:latin typeface="Arial" charset="0"/>
                  <a:cs typeface="Arial" charset="0"/>
                </a:defRPr>
              </a:lvl3pPr>
              <a:lvl4pPr marL="1600200" indent="-228600" eaLnBrk="0" hangingPunct="0">
                <a:defRPr sz="1100">
                  <a:solidFill>
                    <a:schemeClr val="tx1"/>
                  </a:solidFill>
                  <a:latin typeface="Arial" charset="0"/>
                  <a:cs typeface="Arial" charset="0"/>
                </a:defRPr>
              </a:lvl4pPr>
              <a:lvl5pPr marL="2057400" indent="-228600" eaLnBrk="0" hangingPunct="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fontAlgn="auto" hangingPunct="1">
                <a:spcBef>
                  <a:spcPts val="0"/>
                </a:spcBef>
                <a:spcAft>
                  <a:spcPts val="0"/>
                </a:spcAft>
                <a:defRPr/>
              </a:pPr>
              <a:r>
                <a:rPr lang="en-GB" sz="900" kern="0">
                  <a:solidFill>
                    <a:prstClr val="black"/>
                  </a:solidFill>
                  <a:latin typeface="Times New Roman" pitchFamily="18" charset="0"/>
                </a:rPr>
                <a:t>B</a:t>
              </a:r>
            </a:p>
          </p:txBody>
        </p:sp>
        <p:sp>
          <p:nvSpPr>
            <p:cNvPr id="97" name="Text Box 67"/>
            <p:cNvSpPr txBox="1">
              <a:spLocks noChangeArrowheads="1"/>
            </p:cNvSpPr>
            <p:nvPr/>
          </p:nvSpPr>
          <p:spPr bwMode="auto">
            <a:xfrm>
              <a:off x="6193304" y="3835170"/>
              <a:ext cx="259950" cy="23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100">
                  <a:solidFill>
                    <a:schemeClr val="tx1"/>
                  </a:solidFill>
                  <a:latin typeface="Arial" charset="0"/>
                  <a:cs typeface="Arial" charset="0"/>
                </a:defRPr>
              </a:lvl1pPr>
              <a:lvl2pPr marL="742950" indent="-285750" eaLnBrk="0" hangingPunct="0">
                <a:defRPr sz="1100">
                  <a:solidFill>
                    <a:schemeClr val="tx1"/>
                  </a:solidFill>
                  <a:latin typeface="Arial" charset="0"/>
                  <a:cs typeface="Arial" charset="0"/>
                </a:defRPr>
              </a:lvl2pPr>
              <a:lvl3pPr marL="1143000" indent="-228600" eaLnBrk="0" hangingPunct="0">
                <a:defRPr sz="1100">
                  <a:solidFill>
                    <a:schemeClr val="tx1"/>
                  </a:solidFill>
                  <a:latin typeface="Arial" charset="0"/>
                  <a:cs typeface="Arial" charset="0"/>
                </a:defRPr>
              </a:lvl3pPr>
              <a:lvl4pPr marL="1600200" indent="-228600" eaLnBrk="0" hangingPunct="0">
                <a:defRPr sz="1100">
                  <a:solidFill>
                    <a:schemeClr val="tx1"/>
                  </a:solidFill>
                  <a:latin typeface="Arial" charset="0"/>
                  <a:cs typeface="Arial" charset="0"/>
                </a:defRPr>
              </a:lvl4pPr>
              <a:lvl5pPr marL="2057400" indent="-228600" eaLnBrk="0" hangingPunct="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fontAlgn="auto" hangingPunct="1">
                <a:spcBef>
                  <a:spcPts val="0"/>
                </a:spcBef>
                <a:spcAft>
                  <a:spcPts val="0"/>
                </a:spcAft>
                <a:defRPr/>
              </a:pPr>
              <a:r>
                <a:rPr lang="en-GB" sz="900" kern="0">
                  <a:solidFill>
                    <a:prstClr val="black"/>
                  </a:solidFill>
                  <a:latin typeface="Times New Roman" pitchFamily="18" charset="0"/>
                </a:rPr>
                <a:t>C</a:t>
              </a:r>
            </a:p>
          </p:txBody>
        </p:sp>
        <p:sp>
          <p:nvSpPr>
            <p:cNvPr id="98" name="Text Box 67"/>
            <p:cNvSpPr txBox="1">
              <a:spLocks noChangeArrowheads="1"/>
            </p:cNvSpPr>
            <p:nvPr/>
          </p:nvSpPr>
          <p:spPr bwMode="auto">
            <a:xfrm>
              <a:off x="6643883" y="3835169"/>
              <a:ext cx="268614" cy="23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100">
                  <a:solidFill>
                    <a:schemeClr val="tx1"/>
                  </a:solidFill>
                  <a:latin typeface="Arial" charset="0"/>
                  <a:cs typeface="Arial" charset="0"/>
                </a:defRPr>
              </a:lvl1pPr>
              <a:lvl2pPr marL="742950" indent="-285750" eaLnBrk="0" hangingPunct="0">
                <a:defRPr sz="1100">
                  <a:solidFill>
                    <a:schemeClr val="tx1"/>
                  </a:solidFill>
                  <a:latin typeface="Arial" charset="0"/>
                  <a:cs typeface="Arial" charset="0"/>
                </a:defRPr>
              </a:lvl2pPr>
              <a:lvl3pPr marL="1143000" indent="-228600" eaLnBrk="0" hangingPunct="0">
                <a:defRPr sz="1100">
                  <a:solidFill>
                    <a:schemeClr val="tx1"/>
                  </a:solidFill>
                  <a:latin typeface="Arial" charset="0"/>
                  <a:cs typeface="Arial" charset="0"/>
                </a:defRPr>
              </a:lvl3pPr>
              <a:lvl4pPr marL="1600200" indent="-228600" eaLnBrk="0" hangingPunct="0">
                <a:defRPr sz="1100">
                  <a:solidFill>
                    <a:schemeClr val="tx1"/>
                  </a:solidFill>
                  <a:latin typeface="Arial" charset="0"/>
                  <a:cs typeface="Arial" charset="0"/>
                </a:defRPr>
              </a:lvl4pPr>
              <a:lvl5pPr marL="2057400" indent="-228600" eaLnBrk="0" hangingPunct="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fontAlgn="auto" hangingPunct="1">
                <a:spcBef>
                  <a:spcPts val="0"/>
                </a:spcBef>
                <a:spcAft>
                  <a:spcPts val="0"/>
                </a:spcAft>
                <a:defRPr/>
              </a:pPr>
              <a:r>
                <a:rPr lang="en-GB" sz="900" kern="0">
                  <a:solidFill>
                    <a:prstClr val="black"/>
                  </a:solidFill>
                  <a:latin typeface="Times New Roman" pitchFamily="18" charset="0"/>
                </a:rPr>
                <a:t>D</a:t>
              </a:r>
            </a:p>
          </p:txBody>
        </p:sp>
        <p:sp>
          <p:nvSpPr>
            <p:cNvPr id="99" name="Text Box 73"/>
            <p:cNvSpPr txBox="1">
              <a:spLocks noChangeArrowheads="1"/>
            </p:cNvSpPr>
            <p:nvPr/>
          </p:nvSpPr>
          <p:spPr bwMode="auto">
            <a:xfrm rot="16200000">
              <a:off x="6569905" y="4340759"/>
              <a:ext cx="395774" cy="275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100">
                  <a:solidFill>
                    <a:schemeClr val="tx1"/>
                  </a:solidFill>
                  <a:latin typeface="Arial" charset="0"/>
                  <a:cs typeface="Arial" charset="0"/>
                </a:defRPr>
              </a:lvl1pPr>
              <a:lvl2pPr marL="742950" indent="-285750" eaLnBrk="0" hangingPunct="0">
                <a:defRPr sz="1100">
                  <a:solidFill>
                    <a:schemeClr val="tx1"/>
                  </a:solidFill>
                  <a:latin typeface="Arial" charset="0"/>
                  <a:cs typeface="Arial" charset="0"/>
                </a:defRPr>
              </a:lvl2pPr>
              <a:lvl3pPr marL="1143000" indent="-228600" eaLnBrk="0" hangingPunct="0">
                <a:defRPr sz="1100">
                  <a:solidFill>
                    <a:schemeClr val="tx1"/>
                  </a:solidFill>
                  <a:latin typeface="Arial" charset="0"/>
                  <a:cs typeface="Arial" charset="0"/>
                </a:defRPr>
              </a:lvl3pPr>
              <a:lvl4pPr marL="1600200" indent="-228600" eaLnBrk="0" hangingPunct="0">
                <a:defRPr sz="1100">
                  <a:solidFill>
                    <a:schemeClr val="tx1"/>
                  </a:solidFill>
                  <a:latin typeface="Arial" charset="0"/>
                  <a:cs typeface="Arial" charset="0"/>
                </a:defRPr>
              </a:lvl4pPr>
              <a:lvl5pPr marL="2057400" indent="-228600" eaLnBrk="0" hangingPunct="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fontAlgn="auto" hangingPunct="1">
                <a:spcBef>
                  <a:spcPts val="0"/>
                </a:spcBef>
                <a:spcAft>
                  <a:spcPts val="0"/>
                </a:spcAft>
                <a:defRPr/>
              </a:pPr>
              <a:r>
                <a:rPr lang="fr-CH" sz="1200" b="1" kern="0" dirty="0">
                  <a:solidFill>
                    <a:prstClr val="white"/>
                  </a:solidFill>
                </a:rPr>
                <a:t>0.4</a:t>
              </a:r>
              <a:endParaRPr lang="fr-FR" sz="1200" b="1" kern="0" dirty="0">
                <a:solidFill>
                  <a:prstClr val="white"/>
                </a:solidFill>
              </a:endParaRPr>
            </a:p>
          </p:txBody>
        </p:sp>
      </p:grpSp>
      <p:sp>
        <p:nvSpPr>
          <p:cNvPr id="28678" name="Chevron 10"/>
          <p:cNvSpPr>
            <a:spLocks/>
          </p:cNvSpPr>
          <p:nvPr/>
        </p:nvSpPr>
        <p:spPr bwMode="auto">
          <a:xfrm rot="5400000">
            <a:off x="116746" y="2922919"/>
            <a:ext cx="1016000" cy="881062"/>
          </a:xfrm>
          <a:custGeom>
            <a:avLst/>
            <a:gdLst>
              <a:gd name="T0" fmla="*/ 0 w 870400"/>
              <a:gd name="T1" fmla="*/ 0 h 720000"/>
              <a:gd name="T2" fmla="*/ 8209920 w 870400"/>
              <a:gd name="T3" fmla="*/ 0 h 720000"/>
              <a:gd name="T4" fmla="*/ 11676339 w 870400"/>
              <a:gd name="T5" fmla="*/ 125775 h 720000"/>
              <a:gd name="T6" fmla="*/ 8209920 w 870400"/>
              <a:gd name="T7" fmla="*/ 253789 h 720000"/>
              <a:gd name="T8" fmla="*/ 0 w 870400"/>
              <a:gd name="T9" fmla="*/ 253789 h 720000"/>
              <a:gd name="T10" fmla="*/ 3210859 w 870400"/>
              <a:gd name="T11" fmla="*/ 125775 h 720000"/>
              <a:gd name="T12" fmla="*/ 0 w 870400"/>
              <a:gd name="T13" fmla="*/ 0 h 720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0400" h="720000">
                <a:moveTo>
                  <a:pt x="0" y="0"/>
                </a:moveTo>
                <a:lnTo>
                  <a:pt x="612000" y="0"/>
                </a:lnTo>
                <a:lnTo>
                  <a:pt x="870400" y="356825"/>
                </a:lnTo>
                <a:lnTo>
                  <a:pt x="612000" y="720000"/>
                </a:lnTo>
                <a:lnTo>
                  <a:pt x="0" y="720000"/>
                </a:lnTo>
                <a:lnTo>
                  <a:pt x="239350" y="356825"/>
                </a:lnTo>
                <a:lnTo>
                  <a:pt x="0" y="0"/>
                </a:lnTo>
                <a:close/>
              </a:path>
            </a:pathLst>
          </a:custGeom>
          <a:solidFill>
            <a:srgbClr val="FFFFB9"/>
          </a:solidFill>
          <a:ln w="25400" cap="flat" cmpd="sng" algn="ctr">
            <a:solidFill>
              <a:srgbClr val="4F81BD"/>
            </a:solidFill>
            <a:prstDash val="solid"/>
            <a:round/>
            <a:headEnd/>
            <a:tailEnd/>
          </a:ln>
        </p:spPr>
        <p:txBody>
          <a:bodyPr/>
          <a:lstStyle/>
          <a:p>
            <a:endParaRPr lang="fr-CH"/>
          </a:p>
        </p:txBody>
      </p:sp>
      <p:sp>
        <p:nvSpPr>
          <p:cNvPr id="25" name="Chevron 4"/>
          <p:cNvSpPr/>
          <p:nvPr/>
        </p:nvSpPr>
        <p:spPr bwMode="auto">
          <a:xfrm>
            <a:off x="176328" y="3096750"/>
            <a:ext cx="903288" cy="585788"/>
          </a:xfrm>
          <a:prstGeom prst="rect">
            <a:avLst/>
          </a:prstGeom>
          <a:noFill/>
          <a:ln>
            <a:noFill/>
          </a:ln>
          <a:effectLst/>
        </p:spPr>
        <p:txBody>
          <a:bodyPr lIns="1270" tIns="1270" rIns="1270" bIns="1270" spcCol="1270" anchor="ctr"/>
          <a:lstStyle/>
          <a:p>
            <a:pPr algn="ctr" defTabSz="88900" fontAlgn="auto">
              <a:lnSpc>
                <a:spcPct val="90000"/>
              </a:lnSpc>
              <a:spcBef>
                <a:spcPts val="0"/>
              </a:spcBef>
              <a:spcAft>
                <a:spcPct val="35000"/>
              </a:spcAft>
              <a:defRPr/>
            </a:pPr>
            <a:endParaRPr lang="en-GB" sz="200" kern="0" dirty="0">
              <a:solidFill>
                <a:prstClr val="black"/>
              </a:solidFill>
              <a:latin typeface="Times New Roman" pitchFamily="18" charset="0"/>
              <a:cs typeface="Times New Roman" pitchFamily="18" charset="0"/>
            </a:endParaRPr>
          </a:p>
          <a:p>
            <a:pPr algn="ctr" defTabSz="88900" fontAlgn="auto">
              <a:lnSpc>
                <a:spcPct val="90000"/>
              </a:lnSpc>
              <a:spcBef>
                <a:spcPts val="0"/>
              </a:spcBef>
              <a:spcAft>
                <a:spcPct val="35000"/>
              </a:spcAft>
              <a:defRPr/>
            </a:pPr>
            <a:r>
              <a:rPr lang="en-GB" sz="1100" b="1" kern="0" dirty="0">
                <a:solidFill>
                  <a:prstClr val="black"/>
                </a:solidFill>
                <a:latin typeface="+mn-lt"/>
                <a:cs typeface="Times New Roman" pitchFamily="18" charset="0"/>
              </a:rPr>
              <a:t>Purification</a:t>
            </a:r>
          </a:p>
          <a:p>
            <a:pPr algn="ctr" defTabSz="88900" fontAlgn="auto">
              <a:lnSpc>
                <a:spcPct val="90000"/>
              </a:lnSpc>
              <a:spcBef>
                <a:spcPts val="0"/>
              </a:spcBef>
              <a:spcAft>
                <a:spcPct val="35000"/>
              </a:spcAft>
              <a:defRPr/>
            </a:pPr>
            <a:r>
              <a:rPr lang="en-GB" sz="1100" kern="0" dirty="0" err="1">
                <a:solidFill>
                  <a:prstClr val="black"/>
                </a:solidFill>
                <a:latin typeface="+mn-lt"/>
                <a:cs typeface="Times New Roman" pitchFamily="18" charset="0"/>
              </a:rPr>
              <a:t>EXtrelut</a:t>
            </a:r>
            <a:r>
              <a:rPr lang="fr-CH" sz="1100" kern="0" dirty="0">
                <a:solidFill>
                  <a:prstClr val="black"/>
                </a:solidFill>
                <a:latin typeface="+mn-lt"/>
                <a:cs typeface="Times New Roman" pitchFamily="18" charset="0"/>
              </a:rPr>
              <a:t>®</a:t>
            </a:r>
            <a:endParaRPr lang="en-GB" sz="1100" kern="0" dirty="0">
              <a:solidFill>
                <a:prstClr val="black"/>
              </a:solidFill>
              <a:latin typeface="+mn-lt"/>
              <a:cs typeface="Times New Roman" pitchFamily="18" charset="0"/>
            </a:endParaRPr>
          </a:p>
        </p:txBody>
      </p:sp>
      <p:graphicFrame>
        <p:nvGraphicFramePr>
          <p:cNvPr id="6" name="Tableau 5"/>
          <p:cNvGraphicFramePr>
            <a:graphicFrameLocks noGrp="1"/>
          </p:cNvGraphicFramePr>
          <p:nvPr>
            <p:extLst>
              <p:ext uri="{D42A27DB-BD31-4B8C-83A1-F6EECF244321}">
                <p14:modId xmlns:p14="http://schemas.microsoft.com/office/powerpoint/2010/main" val="1996820437"/>
              </p:ext>
            </p:extLst>
          </p:nvPr>
        </p:nvGraphicFramePr>
        <p:xfrm>
          <a:off x="2781114" y="5733256"/>
          <a:ext cx="5967350" cy="771144"/>
        </p:xfrm>
        <a:graphic>
          <a:graphicData uri="http://schemas.openxmlformats.org/drawingml/2006/table">
            <a:tbl>
              <a:tblPr firstRow="1" firstCol="1" bandRow="1"/>
              <a:tblGrid>
                <a:gridCol w="718686"/>
                <a:gridCol w="433145"/>
                <a:gridCol w="433790"/>
                <a:gridCol w="435079"/>
                <a:gridCol w="435079"/>
                <a:gridCol w="435079"/>
                <a:gridCol w="438302"/>
                <a:gridCol w="435079"/>
                <a:gridCol w="435079"/>
                <a:gridCol w="435079"/>
                <a:gridCol w="435079"/>
                <a:gridCol w="435079"/>
                <a:gridCol w="462795"/>
              </a:tblGrid>
              <a:tr h="0">
                <a:tc gridSpan="13">
                  <a:txBody>
                    <a:bodyPr/>
                    <a:lstStyle/>
                    <a:p>
                      <a:pPr algn="ctr">
                        <a:lnSpc>
                          <a:spcPct val="115000"/>
                        </a:lnSpc>
                        <a:spcAft>
                          <a:spcPts val="0"/>
                        </a:spcAft>
                      </a:pPr>
                      <a:r>
                        <a:rPr lang="fr-CH" sz="1100" dirty="0" err="1">
                          <a:effectLst/>
                          <a:latin typeface="Calibri"/>
                          <a:ea typeface="Calibri"/>
                          <a:cs typeface="Times New Roman"/>
                        </a:rPr>
                        <a:t>Samples</a:t>
                      </a:r>
                      <a:endParaRPr lang="fr-CH"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r>
              <a:tr h="0">
                <a:tc>
                  <a:txBody>
                    <a:bodyPr/>
                    <a:lstStyle/>
                    <a:p>
                      <a:pPr>
                        <a:lnSpc>
                          <a:spcPct val="115000"/>
                        </a:lnSpc>
                        <a:spcAft>
                          <a:spcPts val="0"/>
                        </a:spcAft>
                      </a:pPr>
                      <a:r>
                        <a:rPr lang="fr-CH" sz="1100" dirty="0">
                          <a:effectLst/>
                          <a:latin typeface="Calibri"/>
                          <a:ea typeface="Calibri"/>
                          <a:cs typeface="Times New Roman"/>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solidFill>
                            <a:srgbClr val="000000"/>
                          </a:solidFill>
                          <a:effectLst/>
                          <a:latin typeface="Calibri"/>
                          <a:ea typeface="Times New Roman"/>
                          <a:cs typeface="Calibri"/>
                        </a:rPr>
                        <a:t>1</a:t>
                      </a:r>
                      <a:endParaRPr lang="fr-CH" sz="1100" dirty="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solidFill>
                            <a:srgbClr val="000000"/>
                          </a:solidFill>
                          <a:effectLst/>
                          <a:latin typeface="Calibri"/>
                          <a:ea typeface="Times New Roman"/>
                          <a:cs typeface="Calibri"/>
                        </a:rPr>
                        <a:t>2</a:t>
                      </a:r>
                      <a:endParaRPr lang="fr-CH" sz="1100" dirty="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solidFill>
                            <a:srgbClr val="000000"/>
                          </a:solidFill>
                          <a:effectLst/>
                          <a:latin typeface="Calibri"/>
                          <a:ea typeface="Times New Roman"/>
                          <a:cs typeface="Calibri"/>
                        </a:rPr>
                        <a:t>3</a:t>
                      </a:r>
                      <a:endParaRPr lang="fr-CH" sz="1100" dirty="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solidFill>
                            <a:srgbClr val="000000"/>
                          </a:solidFill>
                          <a:effectLst/>
                          <a:latin typeface="Calibri"/>
                          <a:ea typeface="Times New Roman"/>
                          <a:cs typeface="Calibri"/>
                        </a:rPr>
                        <a:t>4</a:t>
                      </a:r>
                      <a:endParaRPr lang="fr-CH" sz="1100" dirty="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solidFill>
                            <a:srgbClr val="000000"/>
                          </a:solidFill>
                          <a:effectLst/>
                          <a:latin typeface="Calibri"/>
                          <a:ea typeface="Times New Roman"/>
                          <a:cs typeface="Calibri"/>
                        </a:rPr>
                        <a:t>5</a:t>
                      </a:r>
                      <a:endParaRPr lang="fr-CH" sz="1100" dirty="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solidFill>
                            <a:srgbClr val="000000"/>
                          </a:solidFill>
                          <a:effectLst/>
                          <a:latin typeface="Calibri"/>
                          <a:ea typeface="Times New Roman"/>
                          <a:cs typeface="Calibri"/>
                        </a:rPr>
                        <a:t>6</a:t>
                      </a:r>
                      <a:endParaRPr lang="fr-CH" sz="1100" dirty="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solidFill>
                            <a:srgbClr val="000000"/>
                          </a:solidFill>
                          <a:effectLst/>
                          <a:latin typeface="Calibri"/>
                          <a:ea typeface="Times New Roman"/>
                          <a:cs typeface="Calibri"/>
                        </a:rPr>
                        <a:t>7</a:t>
                      </a:r>
                      <a:endParaRPr lang="fr-CH" sz="1100" dirty="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solidFill>
                            <a:srgbClr val="000000"/>
                          </a:solidFill>
                          <a:effectLst/>
                          <a:latin typeface="Calibri"/>
                          <a:ea typeface="Times New Roman"/>
                          <a:cs typeface="Calibri"/>
                        </a:rPr>
                        <a:t>8</a:t>
                      </a:r>
                      <a:endParaRPr lang="fr-CH" sz="1100" dirty="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solidFill>
                            <a:srgbClr val="000000"/>
                          </a:solidFill>
                          <a:effectLst/>
                          <a:latin typeface="Calibri"/>
                          <a:ea typeface="Times New Roman"/>
                          <a:cs typeface="Calibri"/>
                        </a:rPr>
                        <a:t>9</a:t>
                      </a:r>
                      <a:endParaRPr lang="fr-CH" sz="1100" dirty="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solidFill>
                            <a:srgbClr val="000000"/>
                          </a:solidFill>
                          <a:effectLst/>
                          <a:latin typeface="Calibri"/>
                          <a:ea typeface="Times New Roman"/>
                          <a:cs typeface="Calibri"/>
                        </a:rPr>
                        <a:t>10</a:t>
                      </a:r>
                      <a:endParaRPr lang="fr-CH" sz="1100" dirty="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solidFill>
                            <a:srgbClr val="000000"/>
                          </a:solidFill>
                          <a:effectLst/>
                          <a:latin typeface="Calibri"/>
                          <a:ea typeface="Times New Roman"/>
                          <a:cs typeface="Calibri"/>
                        </a:rPr>
                        <a:t>11</a:t>
                      </a:r>
                      <a:endParaRPr lang="fr-CH" sz="1100" dirty="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solidFill>
                            <a:srgbClr val="000000"/>
                          </a:solidFill>
                          <a:effectLst/>
                          <a:latin typeface="Calibri"/>
                          <a:ea typeface="Times New Roman"/>
                          <a:cs typeface="Calibri"/>
                        </a:rPr>
                        <a:t>12</a:t>
                      </a:r>
                      <a:endParaRPr lang="fr-CH" sz="1100" dirty="0">
                        <a:effectLst/>
                        <a:latin typeface="Calibri"/>
                        <a:ea typeface="Calibri"/>
                        <a:cs typeface="Times New Roman"/>
                      </a:endParaRPr>
                    </a:p>
                  </a:txBody>
                  <a:tcPr marL="68580" marR="68580" marT="0" marB="0">
                    <a:lnL>
                      <a:noFill/>
                    </a:lnL>
                    <a:lnR>
                      <a:noFill/>
                    </a:lnR>
                    <a:lnT>
                      <a:noFill/>
                    </a:lnT>
                    <a:lnB w="28575" cap="flat" cmpd="sng" algn="ctr">
                      <a:solidFill>
                        <a:srgbClr val="FF0000"/>
                      </a:solidFill>
                      <a:prstDash val="solid"/>
                      <a:round/>
                      <a:headEnd type="none" w="med" len="med"/>
                      <a:tailEnd type="none" w="med" len="med"/>
                    </a:lnB>
                  </a:tcPr>
                </a:tc>
              </a:tr>
              <a:tr h="0">
                <a:tc>
                  <a:txBody>
                    <a:bodyPr/>
                    <a:lstStyle/>
                    <a:p>
                      <a:pPr>
                        <a:lnSpc>
                          <a:spcPct val="115000"/>
                        </a:lnSpc>
                        <a:spcAft>
                          <a:spcPts val="0"/>
                        </a:spcAft>
                      </a:pPr>
                      <a:r>
                        <a:rPr lang="fr-CH" sz="1100">
                          <a:solidFill>
                            <a:srgbClr val="000000"/>
                          </a:solidFill>
                          <a:effectLst/>
                          <a:latin typeface="Calibri"/>
                          <a:ea typeface="Times New Roman"/>
                          <a:cs typeface="Times New Roman"/>
                        </a:rPr>
                        <a:t>Anisatin</a:t>
                      </a:r>
                      <a:endParaRPr lang="fr-CH" sz="1100">
                        <a:effectLst/>
                        <a:latin typeface="Calibri"/>
                        <a:ea typeface="Calibri"/>
                        <a:cs typeface="Times New Roman"/>
                      </a:endParaRPr>
                    </a:p>
                    <a:p>
                      <a:pPr>
                        <a:lnSpc>
                          <a:spcPct val="115000"/>
                        </a:lnSpc>
                        <a:spcAft>
                          <a:spcPts val="0"/>
                        </a:spcAft>
                      </a:pPr>
                      <a:r>
                        <a:rPr lang="fr-CH" sz="1100">
                          <a:solidFill>
                            <a:srgbClr val="000000"/>
                          </a:solidFill>
                          <a:effectLst/>
                          <a:latin typeface="Calibri"/>
                          <a:ea typeface="Times New Roman"/>
                          <a:cs typeface="Times New Roman"/>
                        </a:rPr>
                        <a:t>(mg kg</a:t>
                      </a:r>
                      <a:r>
                        <a:rPr lang="fr-CH" sz="1100" baseline="30000">
                          <a:solidFill>
                            <a:srgbClr val="000000"/>
                          </a:solidFill>
                          <a:effectLst/>
                          <a:latin typeface="Calibri"/>
                          <a:ea typeface="Times New Roman"/>
                          <a:cs typeface="Times New Roman"/>
                        </a:rPr>
                        <a:t>-1</a:t>
                      </a:r>
                      <a:r>
                        <a:rPr lang="fr-CH" sz="1100">
                          <a:solidFill>
                            <a:srgbClr val="000000"/>
                          </a:solidFill>
                          <a:effectLst/>
                          <a:latin typeface="Calibri"/>
                          <a:ea typeface="Times New Roman"/>
                          <a:cs typeface="Times New Roman"/>
                        </a:rPr>
                        <a:t>)</a:t>
                      </a:r>
                      <a:endParaRPr lang="fr-CH" sz="11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CH" sz="1100" dirty="0">
                          <a:solidFill>
                            <a:srgbClr val="000000"/>
                          </a:solidFill>
                          <a:effectLst/>
                          <a:latin typeface="Calibri"/>
                          <a:ea typeface="Times New Roman"/>
                          <a:cs typeface="Times New Roman"/>
                        </a:rPr>
                        <a:t>&lt;0.2</a:t>
                      </a:r>
                      <a:endParaRPr lang="fr-CH" sz="11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CH" sz="1100" dirty="0">
                          <a:solidFill>
                            <a:srgbClr val="000000"/>
                          </a:solidFill>
                          <a:effectLst/>
                          <a:latin typeface="Calibri"/>
                          <a:ea typeface="Times New Roman"/>
                          <a:cs typeface="Times New Roman"/>
                        </a:rPr>
                        <a:t>&lt;0.2</a:t>
                      </a:r>
                      <a:endParaRPr lang="fr-CH" sz="11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CH" sz="1100">
                          <a:solidFill>
                            <a:srgbClr val="000000"/>
                          </a:solidFill>
                          <a:effectLst/>
                          <a:latin typeface="Calibri"/>
                          <a:ea typeface="Times New Roman"/>
                          <a:cs typeface="Times New Roman"/>
                        </a:rPr>
                        <a:t>0.23</a:t>
                      </a:r>
                      <a:endParaRPr lang="fr-CH" sz="110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CH" sz="1100">
                          <a:solidFill>
                            <a:srgbClr val="000000"/>
                          </a:solidFill>
                          <a:effectLst/>
                          <a:latin typeface="Calibri"/>
                          <a:ea typeface="Times New Roman"/>
                          <a:cs typeface="Times New Roman"/>
                        </a:rPr>
                        <a:t>0.41</a:t>
                      </a:r>
                      <a:endParaRPr lang="fr-CH" sz="110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CH" sz="1100">
                          <a:solidFill>
                            <a:srgbClr val="000000"/>
                          </a:solidFill>
                          <a:effectLst/>
                          <a:latin typeface="Calibri"/>
                          <a:ea typeface="Times New Roman"/>
                          <a:cs typeface="Times New Roman"/>
                        </a:rPr>
                        <a:t>0.42</a:t>
                      </a:r>
                      <a:endParaRPr lang="fr-CH" sz="110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CH" sz="1100">
                          <a:solidFill>
                            <a:srgbClr val="000000"/>
                          </a:solidFill>
                          <a:effectLst/>
                          <a:latin typeface="Calibri"/>
                          <a:ea typeface="Times New Roman"/>
                          <a:cs typeface="Times New Roman"/>
                        </a:rPr>
                        <a:t>0.44</a:t>
                      </a:r>
                      <a:endParaRPr lang="fr-CH" sz="110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CH" sz="1100">
                          <a:solidFill>
                            <a:srgbClr val="000000"/>
                          </a:solidFill>
                          <a:effectLst/>
                          <a:latin typeface="Calibri"/>
                          <a:ea typeface="Times New Roman"/>
                          <a:cs typeface="Times New Roman"/>
                        </a:rPr>
                        <a:t>0.65</a:t>
                      </a:r>
                      <a:endParaRPr lang="fr-CH" sz="110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CH" sz="1100">
                          <a:solidFill>
                            <a:srgbClr val="000000"/>
                          </a:solidFill>
                          <a:effectLst/>
                          <a:latin typeface="Calibri"/>
                          <a:ea typeface="Times New Roman"/>
                          <a:cs typeface="Times New Roman"/>
                        </a:rPr>
                        <a:t>0.80</a:t>
                      </a:r>
                      <a:endParaRPr lang="fr-CH" sz="110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CH" sz="1100">
                          <a:solidFill>
                            <a:srgbClr val="000000"/>
                          </a:solidFill>
                          <a:effectLst/>
                          <a:latin typeface="Calibri"/>
                          <a:ea typeface="Times New Roman"/>
                          <a:cs typeface="Times New Roman"/>
                        </a:rPr>
                        <a:t>1.32</a:t>
                      </a:r>
                      <a:endParaRPr lang="fr-CH" sz="110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CH" sz="1100">
                          <a:solidFill>
                            <a:srgbClr val="000000"/>
                          </a:solidFill>
                          <a:effectLst/>
                          <a:latin typeface="Calibri"/>
                          <a:ea typeface="Times New Roman"/>
                          <a:cs typeface="Times New Roman"/>
                        </a:rPr>
                        <a:t>1.50</a:t>
                      </a:r>
                      <a:endParaRPr lang="fr-CH" sz="110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CH" sz="1100">
                          <a:solidFill>
                            <a:srgbClr val="000000"/>
                          </a:solidFill>
                          <a:effectLst/>
                          <a:latin typeface="Calibri"/>
                          <a:ea typeface="Times New Roman"/>
                          <a:cs typeface="Times New Roman"/>
                        </a:rPr>
                        <a:t>1.92</a:t>
                      </a:r>
                      <a:endParaRPr lang="fr-CH" sz="1100">
                        <a:effectLst/>
                        <a:latin typeface="Calibri"/>
                        <a:ea typeface="Calibri"/>
                        <a:cs typeface="Times New Roman"/>
                      </a:endParaRPr>
                    </a:p>
                  </a:txBody>
                  <a:tcPr marL="68580" marR="68580" marT="0" marB="0" anchor="ctr">
                    <a:lnL>
                      <a:noFill/>
                    </a:lnL>
                    <a:lnR w="28575"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CH" sz="1100" dirty="0">
                          <a:solidFill>
                            <a:srgbClr val="000000"/>
                          </a:solidFill>
                          <a:effectLst/>
                          <a:latin typeface="Calibri"/>
                          <a:ea typeface="Times New Roman"/>
                          <a:cs typeface="Times New Roman"/>
                        </a:rPr>
                        <a:t>39.00</a:t>
                      </a:r>
                      <a:endParaRPr lang="fr-CH" sz="1100" dirty="0">
                        <a:effectLst/>
                        <a:latin typeface="Calibri"/>
                        <a:ea typeface="Calibri"/>
                        <a:cs typeface="Times New Roman"/>
                      </a:endParaRPr>
                    </a:p>
                  </a:txBody>
                  <a:tcPr marL="68580" marR="68580"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r>
            </a:tbl>
          </a:graphicData>
        </a:graphic>
      </p:graphicFrame>
      <p:sp>
        <p:nvSpPr>
          <p:cNvPr id="7" name="Rectangle 1"/>
          <p:cNvSpPr>
            <a:spLocks noChangeArrowheads="1"/>
          </p:cNvSpPr>
          <p:nvPr/>
        </p:nvSpPr>
        <p:spPr bwMode="auto">
          <a:xfrm>
            <a:off x="1631950" y="35480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à coins arrondis 4"/>
          <p:cNvSpPr/>
          <p:nvPr/>
        </p:nvSpPr>
        <p:spPr>
          <a:xfrm>
            <a:off x="2627784" y="5661248"/>
            <a:ext cx="6280235" cy="936104"/>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ZoneTexte 7"/>
          <p:cNvSpPr txBox="1"/>
          <p:nvPr/>
        </p:nvSpPr>
        <p:spPr>
          <a:xfrm>
            <a:off x="395536" y="1196752"/>
            <a:ext cx="2874505" cy="461665"/>
          </a:xfrm>
          <a:prstGeom prst="rect">
            <a:avLst/>
          </a:prstGeom>
          <a:noFill/>
        </p:spPr>
        <p:txBody>
          <a:bodyPr wrap="none" rtlCol="0">
            <a:spAutoFit/>
          </a:bodyPr>
          <a:lstStyle/>
          <a:p>
            <a:r>
              <a:rPr lang="fr-CH" sz="2400" dirty="0" err="1" smtClean="0"/>
              <a:t>Sample</a:t>
            </a:r>
            <a:r>
              <a:rPr lang="fr-CH" sz="2400" dirty="0" smtClean="0"/>
              <a:t> </a:t>
            </a:r>
            <a:r>
              <a:rPr lang="fr-CH" sz="2400" dirty="0" err="1" smtClean="0"/>
              <a:t>preparation</a:t>
            </a:r>
            <a:endParaRPr lang="fr-CH" sz="2400" dirty="0"/>
          </a:p>
        </p:txBody>
      </p:sp>
    </p:spTree>
  </p:cSld>
  <p:clrMapOvr>
    <a:masterClrMapping/>
  </p:clrMapOvr>
  <p:transition advTm="4812"/>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15875" y="14288"/>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1"/>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10365" t="14584" r="8594" b="4288"/>
          <a:stretch>
            <a:fillRect/>
          </a:stretch>
        </p:blipFill>
        <p:spPr bwMode="auto">
          <a:xfrm>
            <a:off x="292100" y="981075"/>
            <a:ext cx="8528050" cy="53355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advTm="4812"/>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7910" y="7883"/>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AutoShape 11"/>
          <p:cNvSpPr>
            <a:spLocks noChangeAspect="1" noChangeArrowheads="1" noTextEdit="1"/>
          </p:cNvSpPr>
          <p:nvPr/>
        </p:nvSpPr>
        <p:spPr bwMode="auto">
          <a:xfrm>
            <a:off x="585788" y="1158875"/>
            <a:ext cx="50942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p>
        </p:txBody>
      </p:sp>
      <p:grpSp>
        <p:nvGrpSpPr>
          <p:cNvPr id="4" name="Groupe 3"/>
          <p:cNvGrpSpPr/>
          <p:nvPr/>
        </p:nvGrpSpPr>
        <p:grpSpPr>
          <a:xfrm>
            <a:off x="1098633" y="2770510"/>
            <a:ext cx="674687" cy="298450"/>
            <a:chOff x="468313" y="2559050"/>
            <a:chExt cx="674687" cy="298450"/>
          </a:xfrm>
        </p:grpSpPr>
        <p:sp>
          <p:nvSpPr>
            <p:cNvPr id="30724" name="Rectangle 199"/>
            <p:cNvSpPr>
              <a:spLocks noChangeArrowheads="1"/>
            </p:cNvSpPr>
            <p:nvPr/>
          </p:nvSpPr>
          <p:spPr bwMode="auto">
            <a:xfrm>
              <a:off x="468313" y="2559050"/>
              <a:ext cx="6746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dirty="0" err="1">
                  <a:solidFill>
                    <a:srgbClr val="000000"/>
                  </a:solidFill>
                </a:rPr>
                <a:t>Echimidine</a:t>
              </a:r>
              <a:endParaRPr lang="fr-FR" altLang="fr-FR" sz="1800" dirty="0"/>
            </a:p>
          </p:txBody>
        </p:sp>
        <p:sp>
          <p:nvSpPr>
            <p:cNvPr id="30725" name="Rectangle 200"/>
            <p:cNvSpPr>
              <a:spLocks noChangeArrowheads="1"/>
            </p:cNvSpPr>
            <p:nvPr/>
          </p:nvSpPr>
          <p:spPr bwMode="auto">
            <a:xfrm>
              <a:off x="468313" y="2689225"/>
              <a:ext cx="5603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dirty="0">
                  <a:solidFill>
                    <a:srgbClr val="000000"/>
                  </a:solidFill>
                </a:rPr>
                <a:t>520-68-3</a:t>
              </a:r>
              <a:endParaRPr lang="fr-FR" altLang="fr-FR" sz="1800" dirty="0"/>
            </a:p>
          </p:txBody>
        </p:sp>
      </p:grpSp>
      <p:grpSp>
        <p:nvGrpSpPr>
          <p:cNvPr id="5" name="Groupe 4"/>
          <p:cNvGrpSpPr/>
          <p:nvPr/>
        </p:nvGrpSpPr>
        <p:grpSpPr>
          <a:xfrm>
            <a:off x="2195513" y="2770510"/>
            <a:ext cx="798512" cy="298450"/>
            <a:chOff x="2195513" y="2559050"/>
            <a:chExt cx="798512" cy="298450"/>
          </a:xfrm>
        </p:grpSpPr>
        <p:sp>
          <p:nvSpPr>
            <p:cNvPr id="30726" name="Rectangle 202"/>
            <p:cNvSpPr>
              <a:spLocks noChangeArrowheads="1"/>
            </p:cNvSpPr>
            <p:nvPr/>
          </p:nvSpPr>
          <p:spPr bwMode="auto">
            <a:xfrm>
              <a:off x="2195513" y="2559050"/>
              <a:ext cx="7985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Lycopsamine</a:t>
              </a:r>
              <a:endParaRPr lang="fr-FR" altLang="fr-FR" sz="1800"/>
            </a:p>
          </p:txBody>
        </p:sp>
        <p:sp>
          <p:nvSpPr>
            <p:cNvPr id="30727" name="Rectangle 203"/>
            <p:cNvSpPr>
              <a:spLocks noChangeArrowheads="1"/>
            </p:cNvSpPr>
            <p:nvPr/>
          </p:nvSpPr>
          <p:spPr bwMode="auto">
            <a:xfrm>
              <a:off x="2195513" y="2689225"/>
              <a:ext cx="7000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dirty="0">
                  <a:solidFill>
                    <a:srgbClr val="000000"/>
                  </a:solidFill>
                </a:rPr>
                <a:t>10285-07-1</a:t>
              </a:r>
              <a:endParaRPr lang="fr-FR" altLang="fr-FR" sz="1800" dirty="0"/>
            </a:p>
          </p:txBody>
        </p:sp>
      </p:grpSp>
      <p:grpSp>
        <p:nvGrpSpPr>
          <p:cNvPr id="6" name="Groupe 5"/>
          <p:cNvGrpSpPr/>
          <p:nvPr/>
        </p:nvGrpSpPr>
        <p:grpSpPr>
          <a:xfrm>
            <a:off x="3708400" y="2770510"/>
            <a:ext cx="639763" cy="298450"/>
            <a:chOff x="3708400" y="2559050"/>
            <a:chExt cx="639763" cy="298450"/>
          </a:xfrm>
        </p:grpSpPr>
        <p:sp>
          <p:nvSpPr>
            <p:cNvPr id="30728" name="Rectangle 205"/>
            <p:cNvSpPr>
              <a:spLocks noChangeArrowheads="1"/>
            </p:cNvSpPr>
            <p:nvPr/>
          </p:nvSpPr>
          <p:spPr bwMode="auto">
            <a:xfrm>
              <a:off x="3708400" y="2559050"/>
              <a:ext cx="6397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dirty="0" err="1">
                  <a:solidFill>
                    <a:srgbClr val="000000"/>
                  </a:solidFill>
                </a:rPr>
                <a:t>Retrorsine</a:t>
              </a:r>
              <a:endParaRPr lang="fr-FR" altLang="fr-FR" sz="1800" dirty="0"/>
            </a:p>
          </p:txBody>
        </p:sp>
        <p:sp>
          <p:nvSpPr>
            <p:cNvPr id="30729" name="Rectangle 206"/>
            <p:cNvSpPr>
              <a:spLocks noChangeArrowheads="1"/>
            </p:cNvSpPr>
            <p:nvPr/>
          </p:nvSpPr>
          <p:spPr bwMode="auto">
            <a:xfrm>
              <a:off x="3708400" y="2689225"/>
              <a:ext cx="5603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dirty="0">
                  <a:solidFill>
                    <a:srgbClr val="000000"/>
                  </a:solidFill>
                </a:rPr>
                <a:t>480-54-6</a:t>
              </a:r>
              <a:endParaRPr lang="fr-FR" altLang="fr-FR" sz="1800" dirty="0"/>
            </a:p>
          </p:txBody>
        </p:sp>
      </p:grpSp>
      <p:grpSp>
        <p:nvGrpSpPr>
          <p:cNvPr id="30731" name="Groupe 168"/>
          <p:cNvGrpSpPr>
            <a:grpSpLocks/>
          </p:cNvGrpSpPr>
          <p:nvPr/>
        </p:nvGrpSpPr>
        <p:grpSpPr bwMode="auto">
          <a:xfrm>
            <a:off x="2051050" y="1341760"/>
            <a:ext cx="1031875" cy="1371600"/>
            <a:chOff x="2706688" y="1652588"/>
            <a:chExt cx="1031875" cy="1371600"/>
          </a:xfrm>
        </p:grpSpPr>
        <p:sp>
          <p:nvSpPr>
            <p:cNvPr id="31299" name="Rectangle 83"/>
            <p:cNvSpPr>
              <a:spLocks noChangeArrowheads="1"/>
            </p:cNvSpPr>
            <p:nvPr/>
          </p:nvSpPr>
          <p:spPr bwMode="auto">
            <a:xfrm>
              <a:off x="2889251" y="2447926"/>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300" name="Rectangle 84"/>
            <p:cNvSpPr>
              <a:spLocks noChangeArrowheads="1"/>
            </p:cNvSpPr>
            <p:nvPr/>
          </p:nvSpPr>
          <p:spPr bwMode="auto">
            <a:xfrm>
              <a:off x="2805113" y="2447926"/>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301" name="Line 85"/>
            <p:cNvSpPr>
              <a:spLocks noChangeShapeType="1"/>
            </p:cNvSpPr>
            <p:nvPr/>
          </p:nvSpPr>
          <p:spPr bwMode="auto">
            <a:xfrm flipV="1">
              <a:off x="3048001" y="2946401"/>
              <a:ext cx="125412" cy="476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02" name="Rectangle 86"/>
            <p:cNvSpPr>
              <a:spLocks noChangeArrowheads="1"/>
            </p:cNvSpPr>
            <p:nvPr/>
          </p:nvSpPr>
          <p:spPr bwMode="auto">
            <a:xfrm>
              <a:off x="3186113" y="2855913"/>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N</a:t>
              </a:r>
              <a:endParaRPr lang="fr-FR" altLang="fr-FR" sz="1800"/>
            </a:p>
          </p:txBody>
        </p:sp>
        <p:sp>
          <p:nvSpPr>
            <p:cNvPr id="31303" name="Line 87"/>
            <p:cNvSpPr>
              <a:spLocks noChangeShapeType="1"/>
            </p:cNvSpPr>
            <p:nvPr/>
          </p:nvSpPr>
          <p:spPr bwMode="auto">
            <a:xfrm flipH="1" flipV="1">
              <a:off x="3033713" y="2686051"/>
              <a:ext cx="193675" cy="508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04" name="Line 88"/>
            <p:cNvSpPr>
              <a:spLocks noChangeShapeType="1"/>
            </p:cNvSpPr>
            <p:nvPr/>
          </p:nvSpPr>
          <p:spPr bwMode="auto">
            <a:xfrm flipH="1">
              <a:off x="2927351" y="2686051"/>
              <a:ext cx="106362" cy="1571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05" name="Line 89"/>
            <p:cNvSpPr>
              <a:spLocks noChangeShapeType="1"/>
            </p:cNvSpPr>
            <p:nvPr/>
          </p:nvSpPr>
          <p:spPr bwMode="auto">
            <a:xfrm>
              <a:off x="2927351" y="2843213"/>
              <a:ext cx="120650" cy="1508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06" name="Line 90"/>
            <p:cNvSpPr>
              <a:spLocks noChangeShapeType="1"/>
            </p:cNvSpPr>
            <p:nvPr/>
          </p:nvSpPr>
          <p:spPr bwMode="auto">
            <a:xfrm flipV="1">
              <a:off x="3227388" y="2736851"/>
              <a:ext cx="0" cy="1317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07" name="Line 91"/>
            <p:cNvSpPr>
              <a:spLocks noChangeShapeType="1"/>
            </p:cNvSpPr>
            <p:nvPr/>
          </p:nvSpPr>
          <p:spPr bwMode="auto">
            <a:xfrm>
              <a:off x="3281363" y="2941638"/>
              <a:ext cx="128587" cy="349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08" name="Line 92"/>
            <p:cNvSpPr>
              <a:spLocks noChangeShapeType="1"/>
            </p:cNvSpPr>
            <p:nvPr/>
          </p:nvSpPr>
          <p:spPr bwMode="auto">
            <a:xfrm flipV="1">
              <a:off x="3409951" y="2816226"/>
              <a:ext cx="104775" cy="1603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09" name="Line 93"/>
            <p:cNvSpPr>
              <a:spLocks noChangeShapeType="1"/>
            </p:cNvSpPr>
            <p:nvPr/>
          </p:nvSpPr>
          <p:spPr bwMode="auto">
            <a:xfrm flipH="1" flipV="1">
              <a:off x="3397251" y="2668588"/>
              <a:ext cx="117475" cy="1476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10" name="Line 94"/>
            <p:cNvSpPr>
              <a:spLocks noChangeShapeType="1"/>
            </p:cNvSpPr>
            <p:nvPr/>
          </p:nvSpPr>
          <p:spPr bwMode="auto">
            <a:xfrm flipH="1" flipV="1">
              <a:off x="3384551" y="2706688"/>
              <a:ext cx="90487" cy="1143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11" name="Line 95"/>
            <p:cNvSpPr>
              <a:spLocks noChangeShapeType="1"/>
            </p:cNvSpPr>
            <p:nvPr/>
          </p:nvSpPr>
          <p:spPr bwMode="auto">
            <a:xfrm flipH="1">
              <a:off x="3227388" y="2668588"/>
              <a:ext cx="169862" cy="682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12" name="Line 96"/>
            <p:cNvSpPr>
              <a:spLocks noChangeShapeType="1"/>
            </p:cNvSpPr>
            <p:nvPr/>
          </p:nvSpPr>
          <p:spPr bwMode="auto">
            <a:xfrm flipV="1">
              <a:off x="3397251" y="2482851"/>
              <a:ext cx="52387" cy="1857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13" name="Rectangle 97"/>
            <p:cNvSpPr>
              <a:spLocks noChangeArrowheads="1"/>
            </p:cNvSpPr>
            <p:nvPr/>
          </p:nvSpPr>
          <p:spPr bwMode="auto">
            <a:xfrm>
              <a:off x="3297238" y="2282826"/>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314" name="Line 98"/>
            <p:cNvSpPr>
              <a:spLocks noChangeShapeType="1"/>
            </p:cNvSpPr>
            <p:nvPr/>
          </p:nvSpPr>
          <p:spPr bwMode="auto">
            <a:xfrm flipH="1" flipV="1">
              <a:off x="3375026" y="2406651"/>
              <a:ext cx="74612" cy="762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15" name="Line 99"/>
            <p:cNvSpPr>
              <a:spLocks noChangeShapeType="1"/>
            </p:cNvSpPr>
            <p:nvPr/>
          </p:nvSpPr>
          <p:spPr bwMode="auto">
            <a:xfrm flipV="1">
              <a:off x="3332163" y="2160588"/>
              <a:ext cx="36512" cy="1285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16" name="Rectangle 100"/>
            <p:cNvSpPr>
              <a:spLocks noChangeArrowheads="1"/>
            </p:cNvSpPr>
            <p:nvPr/>
          </p:nvSpPr>
          <p:spPr bwMode="auto">
            <a:xfrm>
              <a:off x="3476626" y="2054226"/>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317" name="Line 101"/>
            <p:cNvSpPr>
              <a:spLocks noChangeShapeType="1"/>
            </p:cNvSpPr>
            <p:nvPr/>
          </p:nvSpPr>
          <p:spPr bwMode="auto">
            <a:xfrm flipV="1">
              <a:off x="3368676" y="2143126"/>
              <a:ext cx="130175" cy="349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18" name="Line 102"/>
            <p:cNvSpPr>
              <a:spLocks noChangeShapeType="1"/>
            </p:cNvSpPr>
            <p:nvPr/>
          </p:nvSpPr>
          <p:spPr bwMode="auto">
            <a:xfrm flipV="1">
              <a:off x="3360738" y="2109788"/>
              <a:ext cx="130175" cy="349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19" name="Line 103"/>
            <p:cNvSpPr>
              <a:spLocks noChangeShapeType="1"/>
            </p:cNvSpPr>
            <p:nvPr/>
          </p:nvSpPr>
          <p:spPr bwMode="auto">
            <a:xfrm flipH="1" flipV="1">
              <a:off x="3232151" y="2025651"/>
              <a:ext cx="136525" cy="1349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20" name="Rectangle 104"/>
            <p:cNvSpPr>
              <a:spLocks noChangeArrowheads="1"/>
            </p:cNvSpPr>
            <p:nvPr/>
          </p:nvSpPr>
          <p:spPr bwMode="auto">
            <a:xfrm>
              <a:off x="3021013" y="2103438"/>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321" name="Rectangle 105"/>
            <p:cNvSpPr>
              <a:spLocks noChangeArrowheads="1"/>
            </p:cNvSpPr>
            <p:nvPr/>
          </p:nvSpPr>
          <p:spPr bwMode="auto">
            <a:xfrm>
              <a:off x="2936876" y="210343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322" name="Line 106"/>
            <p:cNvSpPr>
              <a:spLocks noChangeShapeType="1"/>
            </p:cNvSpPr>
            <p:nvPr/>
          </p:nvSpPr>
          <p:spPr bwMode="auto">
            <a:xfrm flipH="1" flipV="1">
              <a:off x="3216276" y="2030413"/>
              <a:ext cx="11112" cy="127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23" name="Line 107"/>
            <p:cNvSpPr>
              <a:spLocks noChangeShapeType="1"/>
            </p:cNvSpPr>
            <p:nvPr/>
          </p:nvSpPr>
          <p:spPr bwMode="auto">
            <a:xfrm flipH="1" flipV="1">
              <a:off x="3189288" y="2052638"/>
              <a:ext cx="15875" cy="142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24" name="Line 108"/>
            <p:cNvSpPr>
              <a:spLocks noChangeShapeType="1"/>
            </p:cNvSpPr>
            <p:nvPr/>
          </p:nvSpPr>
          <p:spPr bwMode="auto">
            <a:xfrm flipH="1" flipV="1">
              <a:off x="3163888" y="2073276"/>
              <a:ext cx="19050" cy="190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25" name="Line 109"/>
            <p:cNvSpPr>
              <a:spLocks noChangeShapeType="1"/>
            </p:cNvSpPr>
            <p:nvPr/>
          </p:nvSpPr>
          <p:spPr bwMode="auto">
            <a:xfrm flipH="1" flipV="1">
              <a:off x="3138488" y="2093913"/>
              <a:ext cx="22225" cy="222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26" name="Line 110"/>
            <p:cNvSpPr>
              <a:spLocks noChangeShapeType="1"/>
            </p:cNvSpPr>
            <p:nvPr/>
          </p:nvSpPr>
          <p:spPr bwMode="auto">
            <a:xfrm flipH="1" flipV="1">
              <a:off x="3097213" y="1887538"/>
              <a:ext cx="134937" cy="1381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27" name="Rectangle 111"/>
            <p:cNvSpPr>
              <a:spLocks noChangeArrowheads="1"/>
            </p:cNvSpPr>
            <p:nvPr/>
          </p:nvSpPr>
          <p:spPr bwMode="auto">
            <a:xfrm>
              <a:off x="3060701" y="1652588"/>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328" name="Rectangle 112"/>
            <p:cNvSpPr>
              <a:spLocks noChangeArrowheads="1"/>
            </p:cNvSpPr>
            <p:nvPr/>
          </p:nvSpPr>
          <p:spPr bwMode="auto">
            <a:xfrm>
              <a:off x="3149601" y="165258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329" name="Line 113"/>
            <p:cNvSpPr>
              <a:spLocks noChangeShapeType="1"/>
            </p:cNvSpPr>
            <p:nvPr/>
          </p:nvSpPr>
          <p:spPr bwMode="auto">
            <a:xfrm flipV="1">
              <a:off x="3097213" y="1766888"/>
              <a:ext cx="25400" cy="1206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30" name="Rectangle 114"/>
            <p:cNvSpPr>
              <a:spLocks noChangeArrowheads="1"/>
            </p:cNvSpPr>
            <p:nvPr/>
          </p:nvSpPr>
          <p:spPr bwMode="auto">
            <a:xfrm>
              <a:off x="2832101" y="1839913"/>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331" name="Rectangle 115"/>
            <p:cNvSpPr>
              <a:spLocks noChangeArrowheads="1"/>
            </p:cNvSpPr>
            <p:nvPr/>
          </p:nvSpPr>
          <p:spPr bwMode="auto">
            <a:xfrm>
              <a:off x="2706688" y="1839913"/>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332" name="Rectangle 116"/>
            <p:cNvSpPr>
              <a:spLocks noChangeArrowheads="1"/>
            </p:cNvSpPr>
            <p:nvPr/>
          </p:nvSpPr>
          <p:spPr bwMode="auto">
            <a:xfrm>
              <a:off x="2805113" y="191135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333" name="Line 117"/>
            <p:cNvSpPr>
              <a:spLocks noChangeShapeType="1"/>
            </p:cNvSpPr>
            <p:nvPr/>
          </p:nvSpPr>
          <p:spPr bwMode="auto">
            <a:xfrm flipV="1">
              <a:off x="3081338" y="1881188"/>
              <a:ext cx="0" cy="158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34" name="Line 118"/>
            <p:cNvSpPr>
              <a:spLocks noChangeShapeType="1"/>
            </p:cNvSpPr>
            <p:nvPr/>
          </p:nvSpPr>
          <p:spPr bwMode="auto">
            <a:xfrm flipV="1">
              <a:off x="3049588" y="1879601"/>
              <a:ext cx="0" cy="206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35" name="Line 119"/>
            <p:cNvSpPr>
              <a:spLocks noChangeShapeType="1"/>
            </p:cNvSpPr>
            <p:nvPr/>
          </p:nvSpPr>
          <p:spPr bwMode="auto">
            <a:xfrm flipV="1">
              <a:off x="3017838" y="1879601"/>
              <a:ext cx="0" cy="238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36" name="Line 120"/>
            <p:cNvSpPr>
              <a:spLocks noChangeShapeType="1"/>
            </p:cNvSpPr>
            <p:nvPr/>
          </p:nvSpPr>
          <p:spPr bwMode="auto">
            <a:xfrm flipV="1">
              <a:off x="2986088" y="1879601"/>
              <a:ext cx="0" cy="269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37" name="Line 121"/>
            <p:cNvSpPr>
              <a:spLocks noChangeShapeType="1"/>
            </p:cNvSpPr>
            <p:nvPr/>
          </p:nvSpPr>
          <p:spPr bwMode="auto">
            <a:xfrm flipV="1">
              <a:off x="3232151" y="1889126"/>
              <a:ext cx="138112" cy="1365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38" name="Rectangle 122"/>
            <p:cNvSpPr>
              <a:spLocks noChangeArrowheads="1"/>
            </p:cNvSpPr>
            <p:nvPr/>
          </p:nvSpPr>
          <p:spPr bwMode="auto">
            <a:xfrm>
              <a:off x="3481388" y="188118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339" name="Rectangle 123"/>
            <p:cNvSpPr>
              <a:spLocks noChangeArrowheads="1"/>
            </p:cNvSpPr>
            <p:nvPr/>
          </p:nvSpPr>
          <p:spPr bwMode="auto">
            <a:xfrm>
              <a:off x="3565526" y="188118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340" name="Rectangle 124"/>
            <p:cNvSpPr>
              <a:spLocks noChangeArrowheads="1"/>
            </p:cNvSpPr>
            <p:nvPr/>
          </p:nvSpPr>
          <p:spPr bwMode="auto">
            <a:xfrm>
              <a:off x="3662363" y="1952626"/>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341" name="Line 125"/>
            <p:cNvSpPr>
              <a:spLocks noChangeShapeType="1"/>
            </p:cNvSpPr>
            <p:nvPr/>
          </p:nvSpPr>
          <p:spPr bwMode="auto">
            <a:xfrm>
              <a:off x="3370263" y="1889126"/>
              <a:ext cx="130175" cy="349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42" name="Rectangle 126"/>
            <p:cNvSpPr>
              <a:spLocks noChangeArrowheads="1"/>
            </p:cNvSpPr>
            <p:nvPr/>
          </p:nvSpPr>
          <p:spPr bwMode="auto">
            <a:xfrm>
              <a:off x="3360738" y="165258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343" name="Rectangle 127"/>
            <p:cNvSpPr>
              <a:spLocks noChangeArrowheads="1"/>
            </p:cNvSpPr>
            <p:nvPr/>
          </p:nvSpPr>
          <p:spPr bwMode="auto">
            <a:xfrm>
              <a:off x="3443288" y="165258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344" name="Rectangle 128"/>
            <p:cNvSpPr>
              <a:spLocks noChangeArrowheads="1"/>
            </p:cNvSpPr>
            <p:nvPr/>
          </p:nvSpPr>
          <p:spPr bwMode="auto">
            <a:xfrm>
              <a:off x="3541713" y="1722438"/>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345" name="Line 129"/>
            <p:cNvSpPr>
              <a:spLocks noChangeShapeType="1"/>
            </p:cNvSpPr>
            <p:nvPr/>
          </p:nvSpPr>
          <p:spPr bwMode="auto">
            <a:xfrm flipV="1">
              <a:off x="3370263" y="1766888"/>
              <a:ext cx="42862" cy="1222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46" name="Rectangle 130"/>
            <p:cNvSpPr>
              <a:spLocks noChangeArrowheads="1"/>
            </p:cNvSpPr>
            <p:nvPr/>
          </p:nvSpPr>
          <p:spPr bwMode="auto">
            <a:xfrm>
              <a:off x="3143251" y="246538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347" name="Line 131"/>
            <p:cNvSpPr>
              <a:spLocks noChangeShapeType="1"/>
            </p:cNvSpPr>
            <p:nvPr/>
          </p:nvSpPr>
          <p:spPr bwMode="auto">
            <a:xfrm>
              <a:off x="3217863" y="2719388"/>
              <a:ext cx="15875"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48" name="Line 132"/>
            <p:cNvSpPr>
              <a:spLocks noChangeShapeType="1"/>
            </p:cNvSpPr>
            <p:nvPr/>
          </p:nvSpPr>
          <p:spPr bwMode="auto">
            <a:xfrm>
              <a:off x="3214688" y="2686051"/>
              <a:ext cx="17462"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49" name="Line 133"/>
            <p:cNvSpPr>
              <a:spLocks noChangeShapeType="1"/>
            </p:cNvSpPr>
            <p:nvPr/>
          </p:nvSpPr>
          <p:spPr bwMode="auto">
            <a:xfrm flipV="1">
              <a:off x="3209926" y="2654301"/>
              <a:ext cx="22225"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50" name="Line 134"/>
            <p:cNvSpPr>
              <a:spLocks noChangeShapeType="1"/>
            </p:cNvSpPr>
            <p:nvPr/>
          </p:nvSpPr>
          <p:spPr bwMode="auto">
            <a:xfrm flipV="1">
              <a:off x="3205163" y="2620963"/>
              <a:ext cx="26987" cy="15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51" name="Line 135"/>
            <p:cNvSpPr>
              <a:spLocks noChangeShapeType="1"/>
            </p:cNvSpPr>
            <p:nvPr/>
          </p:nvSpPr>
          <p:spPr bwMode="auto">
            <a:xfrm flipV="1">
              <a:off x="3201988" y="2587626"/>
              <a:ext cx="30162" cy="15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52" name="Freeform 136"/>
            <p:cNvSpPr>
              <a:spLocks/>
            </p:cNvSpPr>
            <p:nvPr/>
          </p:nvSpPr>
          <p:spPr bwMode="auto">
            <a:xfrm>
              <a:off x="2971801" y="2557463"/>
              <a:ext cx="68262" cy="131763"/>
            </a:xfrm>
            <a:custGeom>
              <a:avLst/>
              <a:gdLst>
                <a:gd name="T0" fmla="*/ 2147483647 w 43"/>
                <a:gd name="T1" fmla="*/ 2147483647 h 83"/>
                <a:gd name="T2" fmla="*/ 2147483647 w 43"/>
                <a:gd name="T3" fmla="*/ 2147483647 h 83"/>
                <a:gd name="T4" fmla="*/ 2147483647 w 43"/>
                <a:gd name="T5" fmla="*/ 0 h 83"/>
                <a:gd name="T6" fmla="*/ 2147483647 w 43"/>
                <a:gd name="T7" fmla="*/ 2147483647 h 83"/>
                <a:gd name="T8" fmla="*/ 0 w 43"/>
                <a:gd name="T9" fmla="*/ 2147483647 h 83"/>
                <a:gd name="T10" fmla="*/ 2147483647 w 43"/>
                <a:gd name="T11" fmla="*/ 2147483647 h 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3">
                  <a:moveTo>
                    <a:pt x="35" y="83"/>
                  </a:moveTo>
                  <a:lnTo>
                    <a:pt x="43" y="79"/>
                  </a:lnTo>
                  <a:lnTo>
                    <a:pt x="19" y="0"/>
                  </a:lnTo>
                  <a:lnTo>
                    <a:pt x="9" y="4"/>
                  </a:lnTo>
                  <a:lnTo>
                    <a:pt x="0" y="8"/>
                  </a:lnTo>
                  <a:lnTo>
                    <a:pt x="35" y="83"/>
                  </a:lnTo>
                  <a:close/>
                </a:path>
              </a:pathLst>
            </a:custGeom>
            <a:solidFill>
              <a:srgbClr val="000000"/>
            </a:solidFill>
            <a:ln w="0">
              <a:solidFill>
                <a:srgbClr val="000000"/>
              </a:solidFill>
              <a:prstDash val="solid"/>
              <a:round/>
              <a:headEnd/>
              <a:tailEnd/>
            </a:ln>
          </p:spPr>
          <p:txBody>
            <a:bodyPr/>
            <a:lstStyle/>
            <a:p>
              <a:endParaRPr lang="fr-CH"/>
            </a:p>
          </p:txBody>
        </p:sp>
        <p:sp>
          <p:nvSpPr>
            <p:cNvPr id="31353" name="Rectangle 215"/>
            <p:cNvSpPr>
              <a:spLocks noChangeArrowheads="1"/>
            </p:cNvSpPr>
            <p:nvPr/>
          </p:nvSpPr>
          <p:spPr bwMode="auto">
            <a:xfrm>
              <a:off x="3139406" y="1825626"/>
              <a:ext cx="84137"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S</a:t>
              </a:r>
              <a:endParaRPr lang="fr-FR" altLang="fr-FR" sz="1800"/>
            </a:p>
          </p:txBody>
        </p:sp>
        <p:sp>
          <p:nvSpPr>
            <p:cNvPr id="31354" name="Rectangle 216"/>
            <p:cNvSpPr>
              <a:spLocks noChangeArrowheads="1"/>
            </p:cNvSpPr>
            <p:nvPr/>
          </p:nvSpPr>
          <p:spPr bwMode="auto">
            <a:xfrm>
              <a:off x="3279775" y="1984376"/>
              <a:ext cx="84137"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S</a:t>
              </a:r>
              <a:endParaRPr lang="fr-FR" altLang="fr-FR" sz="1800"/>
            </a:p>
          </p:txBody>
        </p:sp>
        <p:sp>
          <p:nvSpPr>
            <p:cNvPr id="31355" name="Rectangle 217"/>
            <p:cNvSpPr>
              <a:spLocks noChangeArrowheads="1"/>
            </p:cNvSpPr>
            <p:nvPr/>
          </p:nvSpPr>
          <p:spPr bwMode="auto">
            <a:xfrm>
              <a:off x="3262313" y="2733676"/>
              <a:ext cx="889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1356" name="Rectangle 218"/>
            <p:cNvSpPr>
              <a:spLocks noChangeArrowheads="1"/>
            </p:cNvSpPr>
            <p:nvPr/>
          </p:nvSpPr>
          <p:spPr bwMode="auto">
            <a:xfrm>
              <a:off x="3028950" y="2706688"/>
              <a:ext cx="889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grpSp>
      <p:grpSp>
        <p:nvGrpSpPr>
          <p:cNvPr id="30732" name="Groupe 228"/>
          <p:cNvGrpSpPr>
            <a:grpSpLocks/>
          </p:cNvGrpSpPr>
          <p:nvPr/>
        </p:nvGrpSpPr>
        <p:grpSpPr bwMode="auto">
          <a:xfrm>
            <a:off x="3203575" y="1422723"/>
            <a:ext cx="1446213" cy="1222375"/>
            <a:chOff x="4264026" y="1733551"/>
            <a:chExt cx="1446212" cy="1222375"/>
          </a:xfrm>
        </p:grpSpPr>
        <p:sp>
          <p:nvSpPr>
            <p:cNvPr id="31233" name="Rectangle 137"/>
            <p:cNvSpPr>
              <a:spLocks noChangeArrowheads="1"/>
            </p:cNvSpPr>
            <p:nvPr/>
          </p:nvSpPr>
          <p:spPr bwMode="auto">
            <a:xfrm>
              <a:off x="4821238" y="2374901"/>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234" name="Line 138"/>
            <p:cNvSpPr>
              <a:spLocks noChangeShapeType="1"/>
            </p:cNvSpPr>
            <p:nvPr/>
          </p:nvSpPr>
          <p:spPr bwMode="auto">
            <a:xfrm flipH="1" flipV="1">
              <a:off x="4745038" y="2265363"/>
              <a:ext cx="100012" cy="1079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35" name="Rectangle 139"/>
            <p:cNvSpPr>
              <a:spLocks noChangeArrowheads="1"/>
            </p:cNvSpPr>
            <p:nvPr/>
          </p:nvSpPr>
          <p:spPr bwMode="auto">
            <a:xfrm>
              <a:off x="4513263" y="2305051"/>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236" name="Line 140"/>
            <p:cNvSpPr>
              <a:spLocks noChangeShapeType="1"/>
            </p:cNvSpPr>
            <p:nvPr/>
          </p:nvSpPr>
          <p:spPr bwMode="auto">
            <a:xfrm flipH="1">
              <a:off x="4613276" y="2246313"/>
              <a:ext cx="127000" cy="809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37" name="Line 141"/>
            <p:cNvSpPr>
              <a:spLocks noChangeShapeType="1"/>
            </p:cNvSpPr>
            <p:nvPr/>
          </p:nvSpPr>
          <p:spPr bwMode="auto">
            <a:xfrm flipH="1">
              <a:off x="4632326" y="2282826"/>
              <a:ext cx="120650" cy="762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38" name="Line 142"/>
            <p:cNvSpPr>
              <a:spLocks noChangeShapeType="1"/>
            </p:cNvSpPr>
            <p:nvPr/>
          </p:nvSpPr>
          <p:spPr bwMode="auto">
            <a:xfrm flipV="1">
              <a:off x="4745038" y="2062163"/>
              <a:ext cx="0" cy="2032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39" name="Line 143"/>
            <p:cNvSpPr>
              <a:spLocks noChangeShapeType="1"/>
            </p:cNvSpPr>
            <p:nvPr/>
          </p:nvSpPr>
          <p:spPr bwMode="auto">
            <a:xfrm flipH="1" flipV="1">
              <a:off x="4630738" y="1984376"/>
              <a:ext cx="114300" cy="777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40" name="Line 144"/>
            <p:cNvSpPr>
              <a:spLocks noChangeShapeType="1"/>
            </p:cNvSpPr>
            <p:nvPr/>
          </p:nvSpPr>
          <p:spPr bwMode="auto">
            <a:xfrm flipH="1" flipV="1">
              <a:off x="4630738" y="2012951"/>
              <a:ext cx="87312" cy="603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41" name="Rectangle 145"/>
            <p:cNvSpPr>
              <a:spLocks noChangeArrowheads="1"/>
            </p:cNvSpPr>
            <p:nvPr/>
          </p:nvSpPr>
          <p:spPr bwMode="auto">
            <a:xfrm>
              <a:off x="4557713" y="1733551"/>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242" name="Line 146"/>
            <p:cNvSpPr>
              <a:spLocks noChangeShapeType="1"/>
            </p:cNvSpPr>
            <p:nvPr/>
          </p:nvSpPr>
          <p:spPr bwMode="auto">
            <a:xfrm flipV="1">
              <a:off x="4630738" y="1851026"/>
              <a:ext cx="0" cy="1333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43" name="Line 147"/>
            <p:cNvSpPr>
              <a:spLocks noChangeShapeType="1"/>
            </p:cNvSpPr>
            <p:nvPr/>
          </p:nvSpPr>
          <p:spPr bwMode="auto">
            <a:xfrm flipV="1">
              <a:off x="4905376" y="2868613"/>
              <a:ext cx="127000" cy="428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44" name="Rectangle 148"/>
            <p:cNvSpPr>
              <a:spLocks noChangeArrowheads="1"/>
            </p:cNvSpPr>
            <p:nvPr/>
          </p:nvSpPr>
          <p:spPr bwMode="auto">
            <a:xfrm>
              <a:off x="5051426" y="2787651"/>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N</a:t>
              </a:r>
              <a:endParaRPr lang="fr-FR" altLang="fr-FR" sz="1800"/>
            </a:p>
          </p:txBody>
        </p:sp>
        <p:sp>
          <p:nvSpPr>
            <p:cNvPr id="31245" name="Line 149"/>
            <p:cNvSpPr>
              <a:spLocks noChangeShapeType="1"/>
            </p:cNvSpPr>
            <p:nvPr/>
          </p:nvSpPr>
          <p:spPr bwMode="auto">
            <a:xfrm flipH="1" flipV="1">
              <a:off x="4905376" y="2601913"/>
              <a:ext cx="180975" cy="587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46" name="Line 150"/>
            <p:cNvSpPr>
              <a:spLocks noChangeShapeType="1"/>
            </p:cNvSpPr>
            <p:nvPr/>
          </p:nvSpPr>
          <p:spPr bwMode="auto">
            <a:xfrm flipH="1">
              <a:off x="4792663" y="2601913"/>
              <a:ext cx="112712" cy="1555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47" name="Line 151"/>
            <p:cNvSpPr>
              <a:spLocks noChangeShapeType="1"/>
            </p:cNvSpPr>
            <p:nvPr/>
          </p:nvSpPr>
          <p:spPr bwMode="auto">
            <a:xfrm>
              <a:off x="4792663" y="2757488"/>
              <a:ext cx="112712" cy="1539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48" name="Line 152"/>
            <p:cNvSpPr>
              <a:spLocks noChangeShapeType="1"/>
            </p:cNvSpPr>
            <p:nvPr/>
          </p:nvSpPr>
          <p:spPr bwMode="auto">
            <a:xfrm flipV="1">
              <a:off x="5086351" y="2660651"/>
              <a:ext cx="0" cy="1333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49" name="Line 153"/>
            <p:cNvSpPr>
              <a:spLocks noChangeShapeType="1"/>
            </p:cNvSpPr>
            <p:nvPr/>
          </p:nvSpPr>
          <p:spPr bwMode="auto">
            <a:xfrm>
              <a:off x="5140326" y="2868613"/>
              <a:ext cx="127000" cy="428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50" name="Line 154"/>
            <p:cNvSpPr>
              <a:spLocks noChangeShapeType="1"/>
            </p:cNvSpPr>
            <p:nvPr/>
          </p:nvSpPr>
          <p:spPr bwMode="auto">
            <a:xfrm flipV="1">
              <a:off x="5267326" y="2757488"/>
              <a:ext cx="112712" cy="1539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51" name="Line 155"/>
            <p:cNvSpPr>
              <a:spLocks noChangeShapeType="1"/>
            </p:cNvSpPr>
            <p:nvPr/>
          </p:nvSpPr>
          <p:spPr bwMode="auto">
            <a:xfrm flipH="1" flipV="1">
              <a:off x="5267326" y="2601913"/>
              <a:ext cx="112712" cy="1555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52" name="Line 156"/>
            <p:cNvSpPr>
              <a:spLocks noChangeShapeType="1"/>
            </p:cNvSpPr>
            <p:nvPr/>
          </p:nvSpPr>
          <p:spPr bwMode="auto">
            <a:xfrm flipH="1" flipV="1">
              <a:off x="5254626" y="2640013"/>
              <a:ext cx="85725" cy="1190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53" name="Line 157"/>
            <p:cNvSpPr>
              <a:spLocks noChangeShapeType="1"/>
            </p:cNvSpPr>
            <p:nvPr/>
          </p:nvSpPr>
          <p:spPr bwMode="auto">
            <a:xfrm flipH="1">
              <a:off x="5086351" y="2601913"/>
              <a:ext cx="180975" cy="587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54" name="Line 158"/>
            <p:cNvSpPr>
              <a:spLocks noChangeShapeType="1"/>
            </p:cNvSpPr>
            <p:nvPr/>
          </p:nvSpPr>
          <p:spPr bwMode="auto">
            <a:xfrm flipV="1">
              <a:off x="5267326" y="2446338"/>
              <a:ext cx="0" cy="1555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55" name="Rectangle 159"/>
            <p:cNvSpPr>
              <a:spLocks noChangeArrowheads="1"/>
            </p:cNvSpPr>
            <p:nvPr/>
          </p:nvSpPr>
          <p:spPr bwMode="auto">
            <a:xfrm>
              <a:off x="5360988" y="2216151"/>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256" name="Line 160"/>
            <p:cNvSpPr>
              <a:spLocks noChangeShapeType="1"/>
            </p:cNvSpPr>
            <p:nvPr/>
          </p:nvSpPr>
          <p:spPr bwMode="auto">
            <a:xfrm flipV="1">
              <a:off x="5267326" y="2332038"/>
              <a:ext cx="112712" cy="1143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57" name="Line 161"/>
            <p:cNvSpPr>
              <a:spLocks noChangeShapeType="1"/>
            </p:cNvSpPr>
            <p:nvPr/>
          </p:nvSpPr>
          <p:spPr bwMode="auto">
            <a:xfrm flipV="1">
              <a:off x="5437188" y="2082801"/>
              <a:ext cx="0" cy="1333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58" name="Rectangle 162"/>
            <p:cNvSpPr>
              <a:spLocks noChangeArrowheads="1"/>
            </p:cNvSpPr>
            <p:nvPr/>
          </p:nvSpPr>
          <p:spPr bwMode="auto">
            <a:xfrm>
              <a:off x="5521326" y="1960563"/>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259" name="Line 163"/>
            <p:cNvSpPr>
              <a:spLocks noChangeShapeType="1"/>
            </p:cNvSpPr>
            <p:nvPr/>
          </p:nvSpPr>
          <p:spPr bwMode="auto">
            <a:xfrm flipV="1">
              <a:off x="5441951" y="2054226"/>
              <a:ext cx="103187" cy="428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60" name="Line 164"/>
            <p:cNvSpPr>
              <a:spLocks noChangeShapeType="1"/>
            </p:cNvSpPr>
            <p:nvPr/>
          </p:nvSpPr>
          <p:spPr bwMode="auto">
            <a:xfrm flipV="1">
              <a:off x="5427663" y="2025651"/>
              <a:ext cx="104775" cy="444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61" name="Rectangle 165"/>
            <p:cNvSpPr>
              <a:spLocks noChangeArrowheads="1"/>
            </p:cNvSpPr>
            <p:nvPr/>
          </p:nvSpPr>
          <p:spPr bwMode="auto">
            <a:xfrm>
              <a:off x="5013326" y="2411413"/>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262" name="Line 166"/>
            <p:cNvSpPr>
              <a:spLocks noChangeShapeType="1"/>
            </p:cNvSpPr>
            <p:nvPr/>
          </p:nvSpPr>
          <p:spPr bwMode="auto">
            <a:xfrm>
              <a:off x="5078413" y="2644776"/>
              <a:ext cx="15875"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63" name="Line 167"/>
            <p:cNvSpPr>
              <a:spLocks noChangeShapeType="1"/>
            </p:cNvSpPr>
            <p:nvPr/>
          </p:nvSpPr>
          <p:spPr bwMode="auto">
            <a:xfrm>
              <a:off x="5076826" y="2611438"/>
              <a:ext cx="19050"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64" name="Line 168"/>
            <p:cNvSpPr>
              <a:spLocks noChangeShapeType="1"/>
            </p:cNvSpPr>
            <p:nvPr/>
          </p:nvSpPr>
          <p:spPr bwMode="auto">
            <a:xfrm>
              <a:off x="5073651" y="2578101"/>
              <a:ext cx="25400"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65" name="Line 169"/>
            <p:cNvSpPr>
              <a:spLocks noChangeShapeType="1"/>
            </p:cNvSpPr>
            <p:nvPr/>
          </p:nvSpPr>
          <p:spPr bwMode="auto">
            <a:xfrm>
              <a:off x="5072063" y="2544763"/>
              <a:ext cx="28575"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66" name="Freeform 170"/>
            <p:cNvSpPr>
              <a:spLocks/>
            </p:cNvSpPr>
            <p:nvPr/>
          </p:nvSpPr>
          <p:spPr bwMode="auto">
            <a:xfrm>
              <a:off x="4883151" y="2487613"/>
              <a:ext cx="31750" cy="114300"/>
            </a:xfrm>
            <a:custGeom>
              <a:avLst/>
              <a:gdLst>
                <a:gd name="T0" fmla="*/ 2147483647 w 20"/>
                <a:gd name="T1" fmla="*/ 2147483647 h 72"/>
                <a:gd name="T2" fmla="*/ 2147483647 w 20"/>
                <a:gd name="T3" fmla="*/ 2147483647 h 72"/>
                <a:gd name="T4" fmla="*/ 2147483647 w 20"/>
                <a:gd name="T5" fmla="*/ 0 h 72"/>
                <a:gd name="T6" fmla="*/ 2147483647 w 20"/>
                <a:gd name="T7" fmla="*/ 2147483647 h 72"/>
                <a:gd name="T8" fmla="*/ 0 w 20"/>
                <a:gd name="T9" fmla="*/ 2147483647 h 72"/>
                <a:gd name="T10" fmla="*/ 2147483647 w 20"/>
                <a:gd name="T11" fmla="*/ 2147483647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72">
                  <a:moveTo>
                    <a:pt x="10" y="72"/>
                  </a:moveTo>
                  <a:lnTo>
                    <a:pt x="18" y="72"/>
                  </a:lnTo>
                  <a:lnTo>
                    <a:pt x="20" y="0"/>
                  </a:lnTo>
                  <a:lnTo>
                    <a:pt x="10" y="1"/>
                  </a:lnTo>
                  <a:lnTo>
                    <a:pt x="0" y="2"/>
                  </a:lnTo>
                  <a:lnTo>
                    <a:pt x="10" y="72"/>
                  </a:lnTo>
                  <a:close/>
                </a:path>
              </a:pathLst>
            </a:custGeom>
            <a:solidFill>
              <a:srgbClr val="000000"/>
            </a:solidFill>
            <a:ln w="0">
              <a:solidFill>
                <a:srgbClr val="000000"/>
              </a:solidFill>
              <a:prstDash val="solid"/>
              <a:round/>
              <a:headEnd/>
              <a:tailEnd/>
            </a:ln>
          </p:spPr>
          <p:txBody>
            <a:bodyPr/>
            <a:lstStyle/>
            <a:p>
              <a:endParaRPr lang="fr-CH"/>
            </a:p>
          </p:txBody>
        </p:sp>
        <p:sp>
          <p:nvSpPr>
            <p:cNvPr id="31267" name="Line 171"/>
            <p:cNvSpPr>
              <a:spLocks noChangeShapeType="1"/>
            </p:cNvSpPr>
            <p:nvPr/>
          </p:nvSpPr>
          <p:spPr bwMode="auto">
            <a:xfrm flipH="1" flipV="1">
              <a:off x="5265738" y="1960563"/>
              <a:ext cx="171450" cy="1222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68" name="Line 172"/>
            <p:cNvSpPr>
              <a:spLocks noChangeShapeType="1"/>
            </p:cNvSpPr>
            <p:nvPr/>
          </p:nvSpPr>
          <p:spPr bwMode="auto">
            <a:xfrm>
              <a:off x="5268913" y="1943101"/>
              <a:ext cx="12700" cy="79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69" name="Line 173"/>
            <p:cNvSpPr>
              <a:spLocks noChangeShapeType="1"/>
            </p:cNvSpPr>
            <p:nvPr/>
          </p:nvSpPr>
          <p:spPr bwMode="auto">
            <a:xfrm>
              <a:off x="5287963" y="1914526"/>
              <a:ext cx="14287" cy="111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70" name="Line 174"/>
            <p:cNvSpPr>
              <a:spLocks noChangeShapeType="1"/>
            </p:cNvSpPr>
            <p:nvPr/>
          </p:nvSpPr>
          <p:spPr bwMode="auto">
            <a:xfrm>
              <a:off x="5303838" y="1885951"/>
              <a:ext cx="19050" cy="127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71" name="Line 175"/>
            <p:cNvSpPr>
              <a:spLocks noChangeShapeType="1"/>
            </p:cNvSpPr>
            <p:nvPr/>
          </p:nvSpPr>
          <p:spPr bwMode="auto">
            <a:xfrm>
              <a:off x="5322888" y="1858963"/>
              <a:ext cx="20637" cy="158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72" name="Line 176"/>
            <p:cNvSpPr>
              <a:spLocks noChangeShapeType="1"/>
            </p:cNvSpPr>
            <p:nvPr/>
          </p:nvSpPr>
          <p:spPr bwMode="auto">
            <a:xfrm>
              <a:off x="5340351" y="1831976"/>
              <a:ext cx="23812" cy="158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73" name="Rectangle 177"/>
            <p:cNvSpPr>
              <a:spLocks noChangeArrowheads="1"/>
            </p:cNvSpPr>
            <p:nvPr/>
          </p:nvSpPr>
          <p:spPr bwMode="auto">
            <a:xfrm>
              <a:off x="5473701" y="1803401"/>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274" name="Rectangle 178"/>
            <p:cNvSpPr>
              <a:spLocks noChangeArrowheads="1"/>
            </p:cNvSpPr>
            <p:nvPr/>
          </p:nvSpPr>
          <p:spPr bwMode="auto">
            <a:xfrm>
              <a:off x="5564188" y="1803401"/>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275" name="Line 179"/>
            <p:cNvSpPr>
              <a:spLocks noChangeShapeType="1"/>
            </p:cNvSpPr>
            <p:nvPr/>
          </p:nvSpPr>
          <p:spPr bwMode="auto">
            <a:xfrm>
              <a:off x="5365751" y="1820863"/>
              <a:ext cx="127000" cy="269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76" name="Rectangle 180"/>
            <p:cNvSpPr>
              <a:spLocks noChangeArrowheads="1"/>
            </p:cNvSpPr>
            <p:nvPr/>
          </p:nvSpPr>
          <p:spPr bwMode="auto">
            <a:xfrm>
              <a:off x="5057776" y="1744663"/>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277" name="Rectangle 181"/>
            <p:cNvSpPr>
              <a:spLocks noChangeArrowheads="1"/>
            </p:cNvSpPr>
            <p:nvPr/>
          </p:nvSpPr>
          <p:spPr bwMode="auto">
            <a:xfrm>
              <a:off x="4973638" y="1744663"/>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278" name="Freeform 182"/>
            <p:cNvSpPr>
              <a:spLocks/>
            </p:cNvSpPr>
            <p:nvPr/>
          </p:nvSpPr>
          <p:spPr bwMode="auto">
            <a:xfrm>
              <a:off x="5172076" y="1851026"/>
              <a:ext cx="98425" cy="112713"/>
            </a:xfrm>
            <a:custGeom>
              <a:avLst/>
              <a:gdLst>
                <a:gd name="T0" fmla="*/ 2147483647 w 62"/>
                <a:gd name="T1" fmla="*/ 2147483647 h 71"/>
                <a:gd name="T2" fmla="*/ 2147483647 w 62"/>
                <a:gd name="T3" fmla="*/ 2147483647 h 71"/>
                <a:gd name="T4" fmla="*/ 2147483647 w 62"/>
                <a:gd name="T5" fmla="*/ 0 h 71"/>
                <a:gd name="T6" fmla="*/ 2147483647 w 62"/>
                <a:gd name="T7" fmla="*/ 2147483647 h 71"/>
                <a:gd name="T8" fmla="*/ 0 w 62"/>
                <a:gd name="T9" fmla="*/ 2147483647 h 71"/>
                <a:gd name="T10" fmla="*/ 2147483647 w 62"/>
                <a:gd name="T11" fmla="*/ 2147483647 h 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71">
                  <a:moveTo>
                    <a:pt x="56" y="71"/>
                  </a:moveTo>
                  <a:lnTo>
                    <a:pt x="62" y="66"/>
                  </a:lnTo>
                  <a:lnTo>
                    <a:pt x="14" y="0"/>
                  </a:lnTo>
                  <a:lnTo>
                    <a:pt x="7" y="6"/>
                  </a:lnTo>
                  <a:lnTo>
                    <a:pt x="0" y="12"/>
                  </a:lnTo>
                  <a:lnTo>
                    <a:pt x="56" y="71"/>
                  </a:lnTo>
                  <a:close/>
                </a:path>
              </a:pathLst>
            </a:custGeom>
            <a:solidFill>
              <a:srgbClr val="000000"/>
            </a:solidFill>
            <a:ln w="0">
              <a:solidFill>
                <a:srgbClr val="000000"/>
              </a:solidFill>
              <a:prstDash val="solid"/>
              <a:round/>
              <a:headEnd/>
              <a:tailEnd/>
            </a:ln>
          </p:spPr>
          <p:txBody>
            <a:bodyPr/>
            <a:lstStyle/>
            <a:p>
              <a:endParaRPr lang="fr-CH"/>
            </a:p>
          </p:txBody>
        </p:sp>
        <p:sp>
          <p:nvSpPr>
            <p:cNvPr id="31279" name="Line 183"/>
            <p:cNvSpPr>
              <a:spLocks noChangeShapeType="1"/>
            </p:cNvSpPr>
            <p:nvPr/>
          </p:nvSpPr>
          <p:spPr bwMode="auto">
            <a:xfrm flipH="1">
              <a:off x="5105401" y="1960563"/>
              <a:ext cx="160337" cy="1079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80" name="Rectangle 184"/>
            <p:cNvSpPr>
              <a:spLocks noChangeArrowheads="1"/>
            </p:cNvSpPr>
            <p:nvPr/>
          </p:nvSpPr>
          <p:spPr bwMode="auto">
            <a:xfrm>
              <a:off x="5113338" y="2149476"/>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281" name="Rectangle 185"/>
            <p:cNvSpPr>
              <a:spLocks noChangeArrowheads="1"/>
            </p:cNvSpPr>
            <p:nvPr/>
          </p:nvSpPr>
          <p:spPr bwMode="auto">
            <a:xfrm>
              <a:off x="5195888" y="2149476"/>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282" name="Rectangle 186"/>
            <p:cNvSpPr>
              <a:spLocks noChangeArrowheads="1"/>
            </p:cNvSpPr>
            <p:nvPr/>
          </p:nvSpPr>
          <p:spPr bwMode="auto">
            <a:xfrm>
              <a:off x="5292726" y="2220913"/>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283" name="Line 187"/>
            <p:cNvSpPr>
              <a:spLocks noChangeShapeType="1"/>
            </p:cNvSpPr>
            <p:nvPr/>
          </p:nvSpPr>
          <p:spPr bwMode="auto">
            <a:xfrm flipH="1">
              <a:off x="5106988" y="2078038"/>
              <a:ext cx="14287" cy="95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84" name="Line 188"/>
            <p:cNvSpPr>
              <a:spLocks noChangeShapeType="1"/>
            </p:cNvSpPr>
            <p:nvPr/>
          </p:nvSpPr>
          <p:spPr bwMode="auto">
            <a:xfrm flipH="1">
              <a:off x="5119688" y="2105026"/>
              <a:ext cx="20637" cy="127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85" name="Line 189"/>
            <p:cNvSpPr>
              <a:spLocks noChangeShapeType="1"/>
            </p:cNvSpPr>
            <p:nvPr/>
          </p:nvSpPr>
          <p:spPr bwMode="auto">
            <a:xfrm flipH="1">
              <a:off x="5133976" y="2132013"/>
              <a:ext cx="25400" cy="158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86" name="Rectangle 190"/>
            <p:cNvSpPr>
              <a:spLocks noChangeArrowheads="1"/>
            </p:cNvSpPr>
            <p:nvPr/>
          </p:nvSpPr>
          <p:spPr bwMode="auto">
            <a:xfrm>
              <a:off x="4889501" y="2127251"/>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287" name="Freeform 191"/>
            <p:cNvSpPr>
              <a:spLocks/>
            </p:cNvSpPr>
            <p:nvPr/>
          </p:nvSpPr>
          <p:spPr bwMode="auto">
            <a:xfrm>
              <a:off x="5005388" y="2063751"/>
              <a:ext cx="104775" cy="90488"/>
            </a:xfrm>
            <a:custGeom>
              <a:avLst/>
              <a:gdLst>
                <a:gd name="T0" fmla="*/ 2147483647 w 66"/>
                <a:gd name="T1" fmla="*/ 2147483647 h 57"/>
                <a:gd name="T2" fmla="*/ 2147483647 w 66"/>
                <a:gd name="T3" fmla="*/ 0 h 57"/>
                <a:gd name="T4" fmla="*/ 0 w 66"/>
                <a:gd name="T5" fmla="*/ 2147483647 h 57"/>
                <a:gd name="T6" fmla="*/ 2147483647 w 66"/>
                <a:gd name="T7" fmla="*/ 2147483647 h 57"/>
                <a:gd name="T8" fmla="*/ 2147483647 w 66"/>
                <a:gd name="T9" fmla="*/ 2147483647 h 57"/>
                <a:gd name="T10" fmla="*/ 2147483647 w 66"/>
                <a:gd name="T11" fmla="*/ 2147483647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57">
                  <a:moveTo>
                    <a:pt x="66" y="6"/>
                  </a:moveTo>
                  <a:lnTo>
                    <a:pt x="61" y="0"/>
                  </a:lnTo>
                  <a:lnTo>
                    <a:pt x="0" y="41"/>
                  </a:lnTo>
                  <a:lnTo>
                    <a:pt x="6" y="49"/>
                  </a:lnTo>
                  <a:lnTo>
                    <a:pt x="12" y="57"/>
                  </a:lnTo>
                  <a:lnTo>
                    <a:pt x="66" y="6"/>
                  </a:lnTo>
                  <a:close/>
                </a:path>
              </a:pathLst>
            </a:custGeom>
            <a:solidFill>
              <a:srgbClr val="000000"/>
            </a:solidFill>
            <a:ln w="0">
              <a:solidFill>
                <a:srgbClr val="000000"/>
              </a:solidFill>
              <a:prstDash val="solid"/>
              <a:round/>
              <a:headEnd/>
              <a:tailEnd/>
            </a:ln>
          </p:spPr>
          <p:txBody>
            <a:bodyPr/>
            <a:lstStyle/>
            <a:p>
              <a:endParaRPr lang="fr-CH"/>
            </a:p>
          </p:txBody>
        </p:sp>
        <p:sp>
          <p:nvSpPr>
            <p:cNvPr id="31288" name="Line 192"/>
            <p:cNvSpPr>
              <a:spLocks noChangeShapeType="1"/>
            </p:cNvSpPr>
            <p:nvPr/>
          </p:nvSpPr>
          <p:spPr bwMode="auto">
            <a:xfrm flipH="1" flipV="1">
              <a:off x="4903788" y="1960563"/>
              <a:ext cx="201612" cy="1079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89" name="Line 193"/>
            <p:cNvSpPr>
              <a:spLocks noChangeShapeType="1"/>
            </p:cNvSpPr>
            <p:nvPr/>
          </p:nvSpPr>
          <p:spPr bwMode="auto">
            <a:xfrm flipH="1">
              <a:off x="4745038" y="1960563"/>
              <a:ext cx="158750" cy="1016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90" name="Rectangle 194"/>
            <p:cNvSpPr>
              <a:spLocks noChangeArrowheads="1"/>
            </p:cNvSpPr>
            <p:nvPr/>
          </p:nvSpPr>
          <p:spPr bwMode="auto">
            <a:xfrm>
              <a:off x="4389438" y="2017713"/>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291" name="Rectangle 195"/>
            <p:cNvSpPr>
              <a:spLocks noChangeArrowheads="1"/>
            </p:cNvSpPr>
            <p:nvPr/>
          </p:nvSpPr>
          <p:spPr bwMode="auto">
            <a:xfrm>
              <a:off x="4264026" y="2017713"/>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292" name="Rectangle 196"/>
            <p:cNvSpPr>
              <a:spLocks noChangeArrowheads="1"/>
            </p:cNvSpPr>
            <p:nvPr/>
          </p:nvSpPr>
          <p:spPr bwMode="auto">
            <a:xfrm>
              <a:off x="4360863" y="2087563"/>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293" name="Line 197"/>
            <p:cNvSpPr>
              <a:spLocks noChangeShapeType="1"/>
            </p:cNvSpPr>
            <p:nvPr/>
          </p:nvSpPr>
          <p:spPr bwMode="auto">
            <a:xfrm flipH="1">
              <a:off x="4514851" y="1984376"/>
              <a:ext cx="115887" cy="619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94" name="Rectangle 219"/>
            <p:cNvSpPr>
              <a:spLocks noChangeArrowheads="1"/>
            </p:cNvSpPr>
            <p:nvPr/>
          </p:nvSpPr>
          <p:spPr bwMode="auto">
            <a:xfrm>
              <a:off x="5111750" y="2659063"/>
              <a:ext cx="889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1295" name="Rectangle 220"/>
            <p:cNvSpPr>
              <a:spLocks noChangeArrowheads="1"/>
            </p:cNvSpPr>
            <p:nvPr/>
          </p:nvSpPr>
          <p:spPr bwMode="auto">
            <a:xfrm>
              <a:off x="4900613" y="2627313"/>
              <a:ext cx="889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1296" name="Rectangle 221"/>
            <p:cNvSpPr>
              <a:spLocks noChangeArrowheads="1"/>
            </p:cNvSpPr>
            <p:nvPr/>
          </p:nvSpPr>
          <p:spPr bwMode="auto">
            <a:xfrm>
              <a:off x="4692650" y="1919288"/>
              <a:ext cx="79375"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Z</a:t>
              </a:r>
              <a:endParaRPr lang="fr-FR" altLang="fr-FR" sz="1800"/>
            </a:p>
          </p:txBody>
        </p:sp>
        <p:sp>
          <p:nvSpPr>
            <p:cNvPr id="31297" name="Rectangle 222"/>
            <p:cNvSpPr>
              <a:spLocks noChangeArrowheads="1"/>
            </p:cNvSpPr>
            <p:nvPr/>
          </p:nvSpPr>
          <p:spPr bwMode="auto">
            <a:xfrm>
              <a:off x="5078413" y="1962151"/>
              <a:ext cx="889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1298" name="Rectangle 223"/>
            <p:cNvSpPr>
              <a:spLocks noChangeArrowheads="1"/>
            </p:cNvSpPr>
            <p:nvPr/>
          </p:nvSpPr>
          <p:spPr bwMode="auto">
            <a:xfrm>
              <a:off x="5311775" y="1906588"/>
              <a:ext cx="84137"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S</a:t>
              </a:r>
              <a:endParaRPr lang="fr-FR" altLang="fr-FR" sz="1800"/>
            </a:p>
          </p:txBody>
        </p:sp>
      </p:grpSp>
      <p:sp>
        <p:nvSpPr>
          <p:cNvPr id="30733" name="Rectangle 230"/>
          <p:cNvSpPr>
            <a:spLocks noChangeArrowheads="1"/>
          </p:cNvSpPr>
          <p:nvPr/>
        </p:nvSpPr>
        <p:spPr bwMode="auto">
          <a:xfrm>
            <a:off x="5167313" y="2484512"/>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dirty="0">
                <a:solidFill>
                  <a:srgbClr val="000000"/>
                </a:solidFill>
              </a:rPr>
              <a:t>N</a:t>
            </a:r>
            <a:endParaRPr lang="fr-FR" altLang="fr-FR" sz="1800" dirty="0"/>
          </a:p>
        </p:txBody>
      </p:sp>
      <p:grpSp>
        <p:nvGrpSpPr>
          <p:cNvPr id="7" name="Groupe 6"/>
          <p:cNvGrpSpPr/>
          <p:nvPr/>
        </p:nvGrpSpPr>
        <p:grpSpPr>
          <a:xfrm>
            <a:off x="5003800" y="2768923"/>
            <a:ext cx="441325" cy="279400"/>
            <a:chOff x="5003800" y="2557463"/>
            <a:chExt cx="441325" cy="279400"/>
          </a:xfrm>
        </p:grpSpPr>
        <p:sp>
          <p:nvSpPr>
            <p:cNvPr id="30734" name="Rectangle 353"/>
            <p:cNvSpPr>
              <a:spLocks noChangeArrowheads="1"/>
            </p:cNvSpPr>
            <p:nvPr/>
          </p:nvSpPr>
          <p:spPr bwMode="auto">
            <a:xfrm>
              <a:off x="5005388" y="2557463"/>
              <a:ext cx="4397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dirty="0" err="1">
                  <a:solidFill>
                    <a:srgbClr val="000000"/>
                  </a:solidFill>
                </a:rPr>
                <a:t>Heliotrine</a:t>
              </a:r>
              <a:endParaRPr lang="fr-FR" altLang="fr-FR" sz="1800" dirty="0"/>
            </a:p>
          </p:txBody>
        </p:sp>
        <p:sp>
          <p:nvSpPr>
            <p:cNvPr id="30735" name="Rectangle 354"/>
            <p:cNvSpPr>
              <a:spLocks noChangeArrowheads="1"/>
            </p:cNvSpPr>
            <p:nvPr/>
          </p:nvSpPr>
          <p:spPr bwMode="auto">
            <a:xfrm>
              <a:off x="5003800" y="2684463"/>
              <a:ext cx="4206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303-33-3</a:t>
              </a:r>
              <a:endParaRPr lang="fr-FR" altLang="fr-FR" sz="1800"/>
            </a:p>
          </p:txBody>
        </p:sp>
      </p:grpSp>
      <p:grpSp>
        <p:nvGrpSpPr>
          <p:cNvPr id="8" name="Groupe 7"/>
          <p:cNvGrpSpPr/>
          <p:nvPr/>
        </p:nvGrpSpPr>
        <p:grpSpPr>
          <a:xfrm>
            <a:off x="6372225" y="2768923"/>
            <a:ext cx="1103313" cy="279400"/>
            <a:chOff x="6372225" y="2557463"/>
            <a:chExt cx="1103313" cy="279400"/>
          </a:xfrm>
        </p:grpSpPr>
        <p:sp>
          <p:nvSpPr>
            <p:cNvPr id="30736" name="Rectangle 356"/>
            <p:cNvSpPr>
              <a:spLocks noChangeArrowheads="1"/>
            </p:cNvSpPr>
            <p:nvPr/>
          </p:nvSpPr>
          <p:spPr bwMode="auto">
            <a:xfrm>
              <a:off x="6372225" y="2557463"/>
              <a:ext cx="11033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Senecionine N-oxide</a:t>
              </a:r>
              <a:endParaRPr lang="fr-FR" altLang="fr-FR" sz="1800"/>
            </a:p>
          </p:txBody>
        </p:sp>
        <p:sp>
          <p:nvSpPr>
            <p:cNvPr id="30737" name="Rectangle 357"/>
            <p:cNvSpPr>
              <a:spLocks noChangeArrowheads="1"/>
            </p:cNvSpPr>
            <p:nvPr/>
          </p:nvSpPr>
          <p:spPr bwMode="auto">
            <a:xfrm>
              <a:off x="6372225" y="2684463"/>
              <a:ext cx="635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dirty="0">
                  <a:solidFill>
                    <a:srgbClr val="000000"/>
                  </a:solidFill>
                </a:rPr>
                <a:t>13268-67-2</a:t>
              </a:r>
              <a:endParaRPr lang="fr-FR" altLang="fr-FR" sz="1800" dirty="0"/>
            </a:p>
          </p:txBody>
        </p:sp>
      </p:grpSp>
      <p:grpSp>
        <p:nvGrpSpPr>
          <p:cNvPr id="30738" name="Groupe 1"/>
          <p:cNvGrpSpPr>
            <a:grpSpLocks/>
          </p:cNvGrpSpPr>
          <p:nvPr/>
        </p:nvGrpSpPr>
        <p:grpSpPr bwMode="auto">
          <a:xfrm>
            <a:off x="6011863" y="1265560"/>
            <a:ext cx="1381125" cy="1420813"/>
            <a:chOff x="7401247" y="1576388"/>
            <a:chExt cx="1381125" cy="1420564"/>
          </a:xfrm>
        </p:grpSpPr>
        <p:sp>
          <p:nvSpPr>
            <p:cNvPr id="31166" name="Rectangle 349"/>
            <p:cNvSpPr>
              <a:spLocks noChangeArrowheads="1"/>
            </p:cNvSpPr>
            <p:nvPr/>
          </p:nvSpPr>
          <p:spPr bwMode="auto">
            <a:xfrm>
              <a:off x="8158163" y="2844552"/>
              <a:ext cx="1365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grpSp>
          <p:nvGrpSpPr>
            <p:cNvPr id="31167" name="Groupe 304"/>
            <p:cNvGrpSpPr>
              <a:grpSpLocks/>
            </p:cNvGrpSpPr>
            <p:nvPr/>
          </p:nvGrpSpPr>
          <p:grpSpPr bwMode="auto">
            <a:xfrm>
              <a:off x="7401247" y="1576388"/>
              <a:ext cx="1381125" cy="1192212"/>
              <a:chOff x="7419976" y="1576388"/>
              <a:chExt cx="1381125" cy="1192212"/>
            </a:xfrm>
          </p:grpSpPr>
          <p:sp>
            <p:nvSpPr>
              <p:cNvPr id="31168" name="Rectangle 289"/>
              <p:cNvSpPr>
                <a:spLocks noChangeArrowheads="1"/>
              </p:cNvSpPr>
              <p:nvPr/>
            </p:nvSpPr>
            <p:spPr bwMode="auto">
              <a:xfrm>
                <a:off x="7977188" y="2212975"/>
                <a:ext cx="1365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169" name="Line 290"/>
              <p:cNvSpPr>
                <a:spLocks noChangeShapeType="1"/>
              </p:cNvSpPr>
              <p:nvPr/>
            </p:nvSpPr>
            <p:spPr bwMode="auto">
              <a:xfrm flipH="1" flipV="1">
                <a:off x="7889876" y="2100263"/>
                <a:ext cx="103188" cy="1143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70" name="Rectangle 291"/>
              <p:cNvSpPr>
                <a:spLocks noChangeArrowheads="1"/>
              </p:cNvSpPr>
              <p:nvPr/>
            </p:nvSpPr>
            <p:spPr bwMode="auto">
              <a:xfrm>
                <a:off x="7643813" y="2155825"/>
                <a:ext cx="1365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171" name="Line 292"/>
              <p:cNvSpPr>
                <a:spLocks noChangeShapeType="1"/>
              </p:cNvSpPr>
              <p:nvPr/>
            </p:nvSpPr>
            <p:spPr bwMode="auto">
              <a:xfrm flipH="1">
                <a:off x="7759701" y="2081213"/>
                <a:ext cx="125413" cy="793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72" name="Line 293"/>
              <p:cNvSpPr>
                <a:spLocks noChangeShapeType="1"/>
              </p:cNvSpPr>
              <p:nvPr/>
            </p:nvSpPr>
            <p:spPr bwMode="auto">
              <a:xfrm flipH="1">
                <a:off x="7778751" y="2117725"/>
                <a:ext cx="119063" cy="746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73" name="Line 294"/>
              <p:cNvSpPr>
                <a:spLocks noChangeShapeType="1"/>
              </p:cNvSpPr>
              <p:nvPr/>
            </p:nvSpPr>
            <p:spPr bwMode="auto">
              <a:xfrm flipV="1">
                <a:off x="7889876" y="1900238"/>
                <a:ext cx="0" cy="2000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74" name="Line 295"/>
              <p:cNvSpPr>
                <a:spLocks noChangeShapeType="1"/>
              </p:cNvSpPr>
              <p:nvPr/>
            </p:nvSpPr>
            <p:spPr bwMode="auto">
              <a:xfrm flipH="1" flipV="1">
                <a:off x="7777163" y="1824038"/>
                <a:ext cx="112713" cy="762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75" name="Line 296"/>
              <p:cNvSpPr>
                <a:spLocks noChangeShapeType="1"/>
              </p:cNvSpPr>
              <p:nvPr/>
            </p:nvSpPr>
            <p:spPr bwMode="auto">
              <a:xfrm flipH="1" flipV="1">
                <a:off x="7777163" y="1852613"/>
                <a:ext cx="87313" cy="587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76" name="Rectangle 297"/>
              <p:cNvSpPr>
                <a:spLocks noChangeArrowheads="1"/>
              </p:cNvSpPr>
              <p:nvPr/>
            </p:nvSpPr>
            <p:spPr bwMode="auto">
              <a:xfrm>
                <a:off x="7710488" y="1576388"/>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177" name="Line 298"/>
              <p:cNvSpPr>
                <a:spLocks noChangeShapeType="1"/>
              </p:cNvSpPr>
              <p:nvPr/>
            </p:nvSpPr>
            <p:spPr bwMode="auto">
              <a:xfrm flipV="1">
                <a:off x="7777163" y="1693863"/>
                <a:ext cx="0" cy="1301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78" name="Line 299"/>
              <p:cNvSpPr>
                <a:spLocks noChangeShapeType="1"/>
              </p:cNvSpPr>
              <p:nvPr/>
            </p:nvSpPr>
            <p:spPr bwMode="auto">
              <a:xfrm flipV="1">
                <a:off x="8048626" y="2690813"/>
                <a:ext cx="125413" cy="428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79" name="Rectangle 300"/>
              <p:cNvSpPr>
                <a:spLocks noChangeArrowheads="1"/>
              </p:cNvSpPr>
              <p:nvPr/>
            </p:nvSpPr>
            <p:spPr bwMode="auto">
              <a:xfrm>
                <a:off x="8181455" y="2616200"/>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N</a:t>
                </a:r>
                <a:endParaRPr lang="fr-FR" altLang="fr-FR" sz="1800"/>
              </a:p>
            </p:txBody>
          </p:sp>
          <p:sp>
            <p:nvSpPr>
              <p:cNvPr id="31180" name="Line 301"/>
              <p:cNvSpPr>
                <a:spLocks noChangeShapeType="1"/>
              </p:cNvSpPr>
              <p:nvPr/>
            </p:nvSpPr>
            <p:spPr bwMode="auto">
              <a:xfrm flipH="1" flipV="1">
                <a:off x="8048626" y="2428875"/>
                <a:ext cx="177800" cy="587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81" name="Line 302"/>
              <p:cNvSpPr>
                <a:spLocks noChangeShapeType="1"/>
              </p:cNvSpPr>
              <p:nvPr/>
            </p:nvSpPr>
            <p:spPr bwMode="auto">
              <a:xfrm flipH="1">
                <a:off x="7937501" y="2428875"/>
                <a:ext cx="111125" cy="1539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82" name="Line 303"/>
              <p:cNvSpPr>
                <a:spLocks noChangeShapeType="1"/>
              </p:cNvSpPr>
              <p:nvPr/>
            </p:nvSpPr>
            <p:spPr bwMode="auto">
              <a:xfrm>
                <a:off x="7937501" y="2582863"/>
                <a:ext cx="111125" cy="1508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83" name="Line 304"/>
              <p:cNvSpPr>
                <a:spLocks noChangeShapeType="1"/>
              </p:cNvSpPr>
              <p:nvPr/>
            </p:nvSpPr>
            <p:spPr bwMode="auto">
              <a:xfrm flipV="1">
                <a:off x="8226426" y="2487613"/>
                <a:ext cx="0" cy="1301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84" name="Line 305"/>
              <p:cNvSpPr>
                <a:spLocks noChangeShapeType="1"/>
              </p:cNvSpPr>
              <p:nvPr/>
            </p:nvSpPr>
            <p:spPr bwMode="auto">
              <a:xfrm>
                <a:off x="8278813" y="2690813"/>
                <a:ext cx="127000" cy="428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85" name="Line 306"/>
              <p:cNvSpPr>
                <a:spLocks noChangeShapeType="1"/>
              </p:cNvSpPr>
              <p:nvPr/>
            </p:nvSpPr>
            <p:spPr bwMode="auto">
              <a:xfrm flipV="1">
                <a:off x="8405813" y="2582863"/>
                <a:ext cx="111125" cy="1508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86" name="Line 307"/>
              <p:cNvSpPr>
                <a:spLocks noChangeShapeType="1"/>
              </p:cNvSpPr>
              <p:nvPr/>
            </p:nvSpPr>
            <p:spPr bwMode="auto">
              <a:xfrm flipH="1" flipV="1">
                <a:off x="8405813" y="2428875"/>
                <a:ext cx="111125" cy="1539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87" name="Line 308"/>
              <p:cNvSpPr>
                <a:spLocks noChangeShapeType="1"/>
              </p:cNvSpPr>
              <p:nvPr/>
            </p:nvSpPr>
            <p:spPr bwMode="auto">
              <a:xfrm flipH="1" flipV="1">
                <a:off x="8393113" y="2466975"/>
                <a:ext cx="84138" cy="1174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88" name="Line 309"/>
              <p:cNvSpPr>
                <a:spLocks noChangeShapeType="1"/>
              </p:cNvSpPr>
              <p:nvPr/>
            </p:nvSpPr>
            <p:spPr bwMode="auto">
              <a:xfrm flipH="1">
                <a:off x="8226426" y="2428875"/>
                <a:ext cx="179388" cy="587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89" name="Line 310"/>
              <p:cNvSpPr>
                <a:spLocks noChangeShapeType="1"/>
              </p:cNvSpPr>
              <p:nvPr/>
            </p:nvSpPr>
            <p:spPr bwMode="auto">
              <a:xfrm flipV="1">
                <a:off x="8405813" y="2278063"/>
                <a:ext cx="0" cy="1508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90" name="Rectangle 311"/>
              <p:cNvSpPr>
                <a:spLocks noChangeArrowheads="1"/>
              </p:cNvSpPr>
              <p:nvPr/>
            </p:nvSpPr>
            <p:spPr bwMode="auto">
              <a:xfrm>
                <a:off x="8504238" y="2049463"/>
                <a:ext cx="1365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191" name="Line 312"/>
              <p:cNvSpPr>
                <a:spLocks noChangeShapeType="1"/>
              </p:cNvSpPr>
              <p:nvPr/>
            </p:nvSpPr>
            <p:spPr bwMode="auto">
              <a:xfrm flipV="1">
                <a:off x="8405813" y="2165350"/>
                <a:ext cx="111125" cy="1127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92" name="Line 313"/>
              <p:cNvSpPr>
                <a:spLocks noChangeShapeType="1"/>
              </p:cNvSpPr>
              <p:nvPr/>
            </p:nvSpPr>
            <p:spPr bwMode="auto">
              <a:xfrm flipV="1">
                <a:off x="8572501" y="1920875"/>
                <a:ext cx="0" cy="1301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93" name="Rectangle 314"/>
              <p:cNvSpPr>
                <a:spLocks noChangeArrowheads="1"/>
              </p:cNvSpPr>
              <p:nvPr/>
            </p:nvSpPr>
            <p:spPr bwMode="auto">
              <a:xfrm>
                <a:off x="8664576" y="1798638"/>
                <a:ext cx="1365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194" name="Line 315"/>
              <p:cNvSpPr>
                <a:spLocks noChangeShapeType="1"/>
              </p:cNvSpPr>
              <p:nvPr/>
            </p:nvSpPr>
            <p:spPr bwMode="auto">
              <a:xfrm flipV="1">
                <a:off x="8577263" y="1892300"/>
                <a:ext cx="103188" cy="428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95" name="Line 316"/>
              <p:cNvSpPr>
                <a:spLocks noChangeShapeType="1"/>
              </p:cNvSpPr>
              <p:nvPr/>
            </p:nvSpPr>
            <p:spPr bwMode="auto">
              <a:xfrm flipV="1">
                <a:off x="8562976" y="1863725"/>
                <a:ext cx="104775" cy="444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96" name="Rectangle 317"/>
              <p:cNvSpPr>
                <a:spLocks noChangeArrowheads="1"/>
              </p:cNvSpPr>
              <p:nvPr/>
            </p:nvSpPr>
            <p:spPr bwMode="auto">
              <a:xfrm>
                <a:off x="8159751" y="2241550"/>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197" name="Line 318"/>
              <p:cNvSpPr>
                <a:spLocks noChangeShapeType="1"/>
              </p:cNvSpPr>
              <p:nvPr/>
            </p:nvSpPr>
            <p:spPr bwMode="auto">
              <a:xfrm>
                <a:off x="8220076" y="2471738"/>
                <a:ext cx="14288"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98" name="Line 319"/>
              <p:cNvSpPr>
                <a:spLocks noChangeShapeType="1"/>
              </p:cNvSpPr>
              <p:nvPr/>
            </p:nvSpPr>
            <p:spPr bwMode="auto">
              <a:xfrm>
                <a:off x="8216901" y="2438400"/>
                <a:ext cx="19050"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99" name="Line 320"/>
              <p:cNvSpPr>
                <a:spLocks noChangeShapeType="1"/>
              </p:cNvSpPr>
              <p:nvPr/>
            </p:nvSpPr>
            <p:spPr bwMode="auto">
              <a:xfrm>
                <a:off x="8215313" y="2406650"/>
                <a:ext cx="23813"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00" name="Line 321"/>
              <p:cNvSpPr>
                <a:spLocks noChangeShapeType="1"/>
              </p:cNvSpPr>
              <p:nvPr/>
            </p:nvSpPr>
            <p:spPr bwMode="auto">
              <a:xfrm>
                <a:off x="8212138" y="2374900"/>
                <a:ext cx="28575"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01" name="Freeform 322"/>
              <p:cNvSpPr>
                <a:spLocks/>
              </p:cNvSpPr>
              <p:nvPr/>
            </p:nvSpPr>
            <p:spPr bwMode="auto">
              <a:xfrm>
                <a:off x="8031163" y="2327275"/>
                <a:ext cx="30163" cy="101600"/>
              </a:xfrm>
              <a:custGeom>
                <a:avLst/>
                <a:gdLst>
                  <a:gd name="T0" fmla="*/ 2147483647 w 19"/>
                  <a:gd name="T1" fmla="*/ 2147483647 h 64"/>
                  <a:gd name="T2" fmla="*/ 2147483647 w 19"/>
                  <a:gd name="T3" fmla="*/ 2147483647 h 64"/>
                  <a:gd name="T4" fmla="*/ 2147483647 w 19"/>
                  <a:gd name="T5" fmla="*/ 0 h 64"/>
                  <a:gd name="T6" fmla="*/ 2147483647 w 19"/>
                  <a:gd name="T7" fmla="*/ 0 h 64"/>
                  <a:gd name="T8" fmla="*/ 0 w 19"/>
                  <a:gd name="T9" fmla="*/ 0 h 64"/>
                  <a:gd name="T10" fmla="*/ 2147483647 w 19"/>
                  <a:gd name="T11" fmla="*/ 2147483647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64">
                    <a:moveTo>
                      <a:pt x="6" y="64"/>
                    </a:moveTo>
                    <a:lnTo>
                      <a:pt x="15" y="64"/>
                    </a:lnTo>
                    <a:lnTo>
                      <a:pt x="19" y="0"/>
                    </a:lnTo>
                    <a:lnTo>
                      <a:pt x="9" y="0"/>
                    </a:lnTo>
                    <a:lnTo>
                      <a:pt x="0" y="0"/>
                    </a:lnTo>
                    <a:lnTo>
                      <a:pt x="6" y="64"/>
                    </a:lnTo>
                    <a:close/>
                  </a:path>
                </a:pathLst>
              </a:custGeom>
              <a:solidFill>
                <a:srgbClr val="000000"/>
              </a:solidFill>
              <a:ln w="0">
                <a:solidFill>
                  <a:srgbClr val="000000"/>
                </a:solidFill>
                <a:prstDash val="solid"/>
                <a:round/>
                <a:headEnd/>
                <a:tailEnd/>
              </a:ln>
            </p:spPr>
            <p:txBody>
              <a:bodyPr/>
              <a:lstStyle/>
              <a:p>
                <a:endParaRPr lang="fr-CH"/>
              </a:p>
            </p:txBody>
          </p:sp>
          <p:sp>
            <p:nvSpPr>
              <p:cNvPr id="31202" name="Line 323"/>
              <p:cNvSpPr>
                <a:spLocks noChangeShapeType="1"/>
              </p:cNvSpPr>
              <p:nvPr/>
            </p:nvSpPr>
            <p:spPr bwMode="auto">
              <a:xfrm flipH="1" flipV="1">
                <a:off x="8404226" y="1800225"/>
                <a:ext cx="168275" cy="1206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03" name="Rectangle 324"/>
              <p:cNvSpPr>
                <a:spLocks noChangeArrowheads="1"/>
              </p:cNvSpPr>
              <p:nvPr/>
            </p:nvSpPr>
            <p:spPr bwMode="auto">
              <a:xfrm>
                <a:off x="8472488" y="1614488"/>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204" name="Rectangle 325"/>
              <p:cNvSpPr>
                <a:spLocks noChangeArrowheads="1"/>
              </p:cNvSpPr>
              <p:nvPr/>
            </p:nvSpPr>
            <p:spPr bwMode="auto">
              <a:xfrm>
                <a:off x="8555038" y="1614488"/>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205" name="Rectangle 326"/>
              <p:cNvSpPr>
                <a:spLocks noChangeArrowheads="1"/>
              </p:cNvSpPr>
              <p:nvPr/>
            </p:nvSpPr>
            <p:spPr bwMode="auto">
              <a:xfrm>
                <a:off x="8645526" y="1684338"/>
                <a:ext cx="762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206" name="Line 327"/>
              <p:cNvSpPr>
                <a:spLocks noChangeShapeType="1"/>
              </p:cNvSpPr>
              <p:nvPr/>
            </p:nvSpPr>
            <p:spPr bwMode="auto">
              <a:xfrm>
                <a:off x="8410576" y="1784350"/>
                <a:ext cx="11113" cy="111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07" name="Line 328"/>
              <p:cNvSpPr>
                <a:spLocks noChangeShapeType="1"/>
              </p:cNvSpPr>
              <p:nvPr/>
            </p:nvSpPr>
            <p:spPr bwMode="auto">
              <a:xfrm>
                <a:off x="8432801" y="1760538"/>
                <a:ext cx="14288" cy="142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08" name="Line 329"/>
              <p:cNvSpPr>
                <a:spLocks noChangeShapeType="1"/>
              </p:cNvSpPr>
              <p:nvPr/>
            </p:nvSpPr>
            <p:spPr bwMode="auto">
              <a:xfrm>
                <a:off x="8453438" y="1735138"/>
                <a:ext cx="17463" cy="190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09" name="Line 330"/>
              <p:cNvSpPr>
                <a:spLocks noChangeShapeType="1"/>
              </p:cNvSpPr>
              <p:nvPr/>
            </p:nvSpPr>
            <p:spPr bwMode="auto">
              <a:xfrm>
                <a:off x="8475663" y="1711325"/>
                <a:ext cx="20638" cy="222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10" name="Rectangle 331"/>
              <p:cNvSpPr>
                <a:spLocks noChangeArrowheads="1"/>
              </p:cNvSpPr>
              <p:nvPr/>
            </p:nvSpPr>
            <p:spPr bwMode="auto">
              <a:xfrm>
                <a:off x="8205788" y="1587500"/>
                <a:ext cx="1365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211" name="Rectangle 332"/>
              <p:cNvSpPr>
                <a:spLocks noChangeArrowheads="1"/>
              </p:cNvSpPr>
              <p:nvPr/>
            </p:nvSpPr>
            <p:spPr bwMode="auto">
              <a:xfrm>
                <a:off x="8121651" y="1587500"/>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212" name="Freeform 333"/>
              <p:cNvSpPr>
                <a:spLocks/>
              </p:cNvSpPr>
              <p:nvPr/>
            </p:nvSpPr>
            <p:spPr bwMode="auto">
              <a:xfrm>
                <a:off x="8310563" y="1693863"/>
                <a:ext cx="98425" cy="111125"/>
              </a:xfrm>
              <a:custGeom>
                <a:avLst/>
                <a:gdLst>
                  <a:gd name="T0" fmla="*/ 2147483647 w 62"/>
                  <a:gd name="T1" fmla="*/ 2147483647 h 70"/>
                  <a:gd name="T2" fmla="*/ 2147483647 w 62"/>
                  <a:gd name="T3" fmla="*/ 2147483647 h 70"/>
                  <a:gd name="T4" fmla="*/ 2147483647 w 62"/>
                  <a:gd name="T5" fmla="*/ 0 h 70"/>
                  <a:gd name="T6" fmla="*/ 2147483647 w 62"/>
                  <a:gd name="T7" fmla="*/ 2147483647 h 70"/>
                  <a:gd name="T8" fmla="*/ 0 w 62"/>
                  <a:gd name="T9" fmla="*/ 2147483647 h 70"/>
                  <a:gd name="T10" fmla="*/ 2147483647 w 62"/>
                  <a:gd name="T11" fmla="*/ 2147483647 h 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70">
                    <a:moveTo>
                      <a:pt x="56" y="70"/>
                    </a:moveTo>
                    <a:lnTo>
                      <a:pt x="62" y="65"/>
                    </a:lnTo>
                    <a:lnTo>
                      <a:pt x="15" y="0"/>
                    </a:lnTo>
                    <a:lnTo>
                      <a:pt x="7" y="6"/>
                    </a:lnTo>
                    <a:lnTo>
                      <a:pt x="0" y="12"/>
                    </a:lnTo>
                    <a:lnTo>
                      <a:pt x="56" y="70"/>
                    </a:lnTo>
                    <a:close/>
                  </a:path>
                </a:pathLst>
              </a:custGeom>
              <a:solidFill>
                <a:srgbClr val="000000"/>
              </a:solidFill>
              <a:ln w="0">
                <a:solidFill>
                  <a:srgbClr val="000000"/>
                </a:solidFill>
                <a:prstDash val="solid"/>
                <a:round/>
                <a:headEnd/>
                <a:tailEnd/>
              </a:ln>
            </p:spPr>
            <p:txBody>
              <a:bodyPr/>
              <a:lstStyle/>
              <a:p>
                <a:endParaRPr lang="fr-CH"/>
              </a:p>
            </p:txBody>
          </p:sp>
          <p:sp>
            <p:nvSpPr>
              <p:cNvPr id="31213" name="Line 334"/>
              <p:cNvSpPr>
                <a:spLocks noChangeShapeType="1"/>
              </p:cNvSpPr>
              <p:nvPr/>
            </p:nvSpPr>
            <p:spPr bwMode="auto">
              <a:xfrm flipH="1">
                <a:off x="8245476" y="1800225"/>
                <a:ext cx="158750" cy="1063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14" name="Rectangle 335"/>
              <p:cNvSpPr>
                <a:spLocks noChangeArrowheads="1"/>
              </p:cNvSpPr>
              <p:nvPr/>
            </p:nvSpPr>
            <p:spPr bwMode="auto">
              <a:xfrm>
                <a:off x="8258176" y="1984375"/>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215" name="Rectangle 336"/>
              <p:cNvSpPr>
                <a:spLocks noChangeArrowheads="1"/>
              </p:cNvSpPr>
              <p:nvPr/>
            </p:nvSpPr>
            <p:spPr bwMode="auto">
              <a:xfrm>
                <a:off x="8340726" y="1984375"/>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216" name="Rectangle 337"/>
              <p:cNvSpPr>
                <a:spLocks noChangeArrowheads="1"/>
              </p:cNvSpPr>
              <p:nvPr/>
            </p:nvSpPr>
            <p:spPr bwMode="auto">
              <a:xfrm>
                <a:off x="8431213" y="2054225"/>
                <a:ext cx="762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217" name="Line 338"/>
              <p:cNvSpPr>
                <a:spLocks noChangeShapeType="1"/>
              </p:cNvSpPr>
              <p:nvPr/>
            </p:nvSpPr>
            <p:spPr bwMode="auto">
              <a:xfrm flipH="1">
                <a:off x="8247063" y="1916113"/>
                <a:ext cx="14288" cy="95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18" name="Line 339"/>
              <p:cNvSpPr>
                <a:spLocks noChangeShapeType="1"/>
              </p:cNvSpPr>
              <p:nvPr/>
            </p:nvSpPr>
            <p:spPr bwMode="auto">
              <a:xfrm flipH="1">
                <a:off x="8259763" y="1943100"/>
                <a:ext cx="19050" cy="127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19" name="Line 340"/>
              <p:cNvSpPr>
                <a:spLocks noChangeShapeType="1"/>
              </p:cNvSpPr>
              <p:nvPr/>
            </p:nvSpPr>
            <p:spPr bwMode="auto">
              <a:xfrm flipH="1">
                <a:off x="8274051" y="1970088"/>
                <a:ext cx="23813" cy="142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20" name="Rectangle 341"/>
              <p:cNvSpPr>
                <a:spLocks noChangeArrowheads="1"/>
              </p:cNvSpPr>
              <p:nvPr/>
            </p:nvSpPr>
            <p:spPr bwMode="auto">
              <a:xfrm>
                <a:off x="8037513" y="1962150"/>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221" name="Freeform 342"/>
              <p:cNvSpPr>
                <a:spLocks/>
              </p:cNvSpPr>
              <p:nvPr/>
            </p:nvSpPr>
            <p:spPr bwMode="auto">
              <a:xfrm>
                <a:off x="8147051" y="1901825"/>
                <a:ext cx="103188" cy="88900"/>
              </a:xfrm>
              <a:custGeom>
                <a:avLst/>
                <a:gdLst>
                  <a:gd name="T0" fmla="*/ 2147483647 w 65"/>
                  <a:gd name="T1" fmla="*/ 2147483647 h 56"/>
                  <a:gd name="T2" fmla="*/ 2147483647 w 65"/>
                  <a:gd name="T3" fmla="*/ 0 h 56"/>
                  <a:gd name="T4" fmla="*/ 0 w 65"/>
                  <a:gd name="T5" fmla="*/ 2147483647 h 56"/>
                  <a:gd name="T6" fmla="*/ 2147483647 w 65"/>
                  <a:gd name="T7" fmla="*/ 2147483647 h 56"/>
                  <a:gd name="T8" fmla="*/ 2147483647 w 65"/>
                  <a:gd name="T9" fmla="*/ 2147483647 h 56"/>
                  <a:gd name="T10" fmla="*/ 2147483647 w 65"/>
                  <a:gd name="T11" fmla="*/ 2147483647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56">
                    <a:moveTo>
                      <a:pt x="65" y="6"/>
                    </a:moveTo>
                    <a:lnTo>
                      <a:pt x="60" y="0"/>
                    </a:lnTo>
                    <a:lnTo>
                      <a:pt x="0" y="40"/>
                    </a:lnTo>
                    <a:lnTo>
                      <a:pt x="6" y="48"/>
                    </a:lnTo>
                    <a:lnTo>
                      <a:pt x="12" y="56"/>
                    </a:lnTo>
                    <a:lnTo>
                      <a:pt x="65" y="6"/>
                    </a:lnTo>
                    <a:close/>
                  </a:path>
                </a:pathLst>
              </a:custGeom>
              <a:solidFill>
                <a:srgbClr val="000000"/>
              </a:solidFill>
              <a:ln w="0">
                <a:solidFill>
                  <a:srgbClr val="000000"/>
                </a:solidFill>
                <a:prstDash val="solid"/>
                <a:round/>
                <a:headEnd/>
                <a:tailEnd/>
              </a:ln>
            </p:spPr>
            <p:txBody>
              <a:bodyPr/>
              <a:lstStyle/>
              <a:p>
                <a:endParaRPr lang="fr-CH"/>
              </a:p>
            </p:txBody>
          </p:sp>
          <p:sp>
            <p:nvSpPr>
              <p:cNvPr id="31222" name="Line 343"/>
              <p:cNvSpPr>
                <a:spLocks noChangeShapeType="1"/>
              </p:cNvSpPr>
              <p:nvPr/>
            </p:nvSpPr>
            <p:spPr bwMode="auto">
              <a:xfrm flipH="1" flipV="1">
                <a:off x="8047038" y="1800225"/>
                <a:ext cx="198438" cy="1063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23" name="Line 344"/>
              <p:cNvSpPr>
                <a:spLocks noChangeShapeType="1"/>
              </p:cNvSpPr>
              <p:nvPr/>
            </p:nvSpPr>
            <p:spPr bwMode="auto">
              <a:xfrm flipH="1">
                <a:off x="7889876" y="1800225"/>
                <a:ext cx="157163" cy="1000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24" name="Rectangle 345"/>
              <p:cNvSpPr>
                <a:spLocks noChangeArrowheads="1"/>
              </p:cNvSpPr>
              <p:nvPr/>
            </p:nvSpPr>
            <p:spPr bwMode="auto">
              <a:xfrm>
                <a:off x="7543801" y="1854200"/>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225" name="Rectangle 346"/>
              <p:cNvSpPr>
                <a:spLocks noChangeArrowheads="1"/>
              </p:cNvSpPr>
              <p:nvPr/>
            </p:nvSpPr>
            <p:spPr bwMode="auto">
              <a:xfrm>
                <a:off x="7419976" y="1854200"/>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226" name="Rectangle 347"/>
              <p:cNvSpPr>
                <a:spLocks noChangeArrowheads="1"/>
              </p:cNvSpPr>
              <p:nvPr/>
            </p:nvSpPr>
            <p:spPr bwMode="auto">
              <a:xfrm>
                <a:off x="7510463" y="1924050"/>
                <a:ext cx="762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227" name="Line 348"/>
              <p:cNvSpPr>
                <a:spLocks noChangeShapeType="1"/>
              </p:cNvSpPr>
              <p:nvPr/>
            </p:nvSpPr>
            <p:spPr bwMode="auto">
              <a:xfrm flipH="1">
                <a:off x="7661276" y="1824038"/>
                <a:ext cx="115888" cy="603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228" name="Rectangle 358"/>
              <p:cNvSpPr>
                <a:spLocks noChangeArrowheads="1"/>
              </p:cNvSpPr>
              <p:nvPr/>
            </p:nvSpPr>
            <p:spPr bwMode="auto">
              <a:xfrm>
                <a:off x="8383588" y="1828800"/>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1229" name="Rectangle 359"/>
              <p:cNvSpPr>
                <a:spLocks noChangeArrowheads="1"/>
              </p:cNvSpPr>
              <p:nvPr/>
            </p:nvSpPr>
            <p:spPr bwMode="auto">
              <a:xfrm>
                <a:off x="8224838" y="1806575"/>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1230" name="Rectangle 362"/>
              <p:cNvSpPr>
                <a:spLocks noChangeArrowheads="1"/>
              </p:cNvSpPr>
              <p:nvPr/>
            </p:nvSpPr>
            <p:spPr bwMode="auto">
              <a:xfrm>
                <a:off x="7842251" y="1762125"/>
                <a:ext cx="79375"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Z</a:t>
                </a:r>
                <a:endParaRPr lang="fr-FR" altLang="fr-FR" sz="1800"/>
              </a:p>
            </p:txBody>
          </p:sp>
          <p:sp>
            <p:nvSpPr>
              <p:cNvPr id="31231" name="Rectangle 363"/>
              <p:cNvSpPr>
                <a:spLocks noChangeArrowheads="1"/>
              </p:cNvSpPr>
              <p:nvPr/>
            </p:nvSpPr>
            <p:spPr bwMode="auto">
              <a:xfrm>
                <a:off x="8255001" y="2489200"/>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1232" name="Rectangle 364"/>
              <p:cNvSpPr>
                <a:spLocks noChangeArrowheads="1"/>
              </p:cNvSpPr>
              <p:nvPr/>
            </p:nvSpPr>
            <p:spPr bwMode="auto">
              <a:xfrm>
                <a:off x="8040688" y="2463800"/>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grpSp>
      </p:grpSp>
      <p:sp>
        <p:nvSpPr>
          <p:cNvPr id="31101" name="Rectangle 227"/>
          <p:cNvSpPr>
            <a:spLocks noChangeArrowheads="1"/>
          </p:cNvSpPr>
          <p:nvPr/>
        </p:nvSpPr>
        <p:spPr bwMode="auto">
          <a:xfrm>
            <a:off x="4956175" y="2064072"/>
            <a:ext cx="1365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102" name="Rectangle 228"/>
          <p:cNvSpPr>
            <a:spLocks noChangeArrowheads="1"/>
          </p:cNvSpPr>
          <p:nvPr/>
        </p:nvSpPr>
        <p:spPr bwMode="auto">
          <a:xfrm>
            <a:off x="5043488" y="2064072"/>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103" name="Line 229"/>
          <p:cNvSpPr>
            <a:spLocks noChangeShapeType="1"/>
          </p:cNvSpPr>
          <p:nvPr/>
        </p:nvSpPr>
        <p:spPr bwMode="auto">
          <a:xfrm flipV="1">
            <a:off x="5027613" y="2543497"/>
            <a:ext cx="125413" cy="428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04" name="Line 231"/>
          <p:cNvSpPr>
            <a:spLocks noChangeShapeType="1"/>
          </p:cNvSpPr>
          <p:nvPr/>
        </p:nvSpPr>
        <p:spPr bwMode="auto">
          <a:xfrm flipH="1" flipV="1">
            <a:off x="5027613" y="2281560"/>
            <a:ext cx="177800" cy="587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05" name="Line 232"/>
          <p:cNvSpPr>
            <a:spLocks noChangeShapeType="1"/>
          </p:cNvSpPr>
          <p:nvPr/>
        </p:nvSpPr>
        <p:spPr bwMode="auto">
          <a:xfrm flipH="1">
            <a:off x="4916488" y="2281560"/>
            <a:ext cx="111125" cy="1539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06" name="Line 233"/>
          <p:cNvSpPr>
            <a:spLocks noChangeShapeType="1"/>
          </p:cNvSpPr>
          <p:nvPr/>
        </p:nvSpPr>
        <p:spPr bwMode="auto">
          <a:xfrm>
            <a:off x="4916488" y="2435547"/>
            <a:ext cx="111125" cy="1508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07" name="Line 234"/>
          <p:cNvSpPr>
            <a:spLocks noChangeShapeType="1"/>
          </p:cNvSpPr>
          <p:nvPr/>
        </p:nvSpPr>
        <p:spPr bwMode="auto">
          <a:xfrm flipV="1">
            <a:off x="5205413" y="2340297"/>
            <a:ext cx="0" cy="1301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08" name="Line 235"/>
          <p:cNvSpPr>
            <a:spLocks noChangeShapeType="1"/>
          </p:cNvSpPr>
          <p:nvPr/>
        </p:nvSpPr>
        <p:spPr bwMode="auto">
          <a:xfrm>
            <a:off x="5259388" y="2543497"/>
            <a:ext cx="125413" cy="428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09" name="Line 236"/>
          <p:cNvSpPr>
            <a:spLocks noChangeShapeType="1"/>
          </p:cNvSpPr>
          <p:nvPr/>
        </p:nvSpPr>
        <p:spPr bwMode="auto">
          <a:xfrm flipV="1">
            <a:off x="5384800" y="2435547"/>
            <a:ext cx="111125" cy="1508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10" name="Line 237"/>
          <p:cNvSpPr>
            <a:spLocks noChangeShapeType="1"/>
          </p:cNvSpPr>
          <p:nvPr/>
        </p:nvSpPr>
        <p:spPr bwMode="auto">
          <a:xfrm flipH="1" flipV="1">
            <a:off x="5384800" y="2281560"/>
            <a:ext cx="111125" cy="1539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11" name="Line 238"/>
          <p:cNvSpPr>
            <a:spLocks noChangeShapeType="1"/>
          </p:cNvSpPr>
          <p:nvPr/>
        </p:nvSpPr>
        <p:spPr bwMode="auto">
          <a:xfrm flipH="1" flipV="1">
            <a:off x="5372100" y="2319660"/>
            <a:ext cx="84138" cy="1174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12" name="Line 239"/>
          <p:cNvSpPr>
            <a:spLocks noChangeShapeType="1"/>
          </p:cNvSpPr>
          <p:nvPr/>
        </p:nvSpPr>
        <p:spPr bwMode="auto">
          <a:xfrm flipH="1">
            <a:off x="5205413" y="2281560"/>
            <a:ext cx="179388" cy="587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13" name="Line 240"/>
          <p:cNvSpPr>
            <a:spLocks noChangeShapeType="1"/>
          </p:cNvSpPr>
          <p:nvPr/>
        </p:nvSpPr>
        <p:spPr bwMode="auto">
          <a:xfrm flipV="1">
            <a:off x="5384800" y="2130747"/>
            <a:ext cx="0" cy="1508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14" name="Rectangle 241"/>
          <p:cNvSpPr>
            <a:spLocks noChangeArrowheads="1"/>
          </p:cNvSpPr>
          <p:nvPr/>
        </p:nvSpPr>
        <p:spPr bwMode="auto">
          <a:xfrm>
            <a:off x="5483225" y="1902148"/>
            <a:ext cx="1365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115" name="Line 242"/>
          <p:cNvSpPr>
            <a:spLocks noChangeShapeType="1"/>
          </p:cNvSpPr>
          <p:nvPr/>
        </p:nvSpPr>
        <p:spPr bwMode="auto">
          <a:xfrm flipV="1">
            <a:off x="5384800" y="2018035"/>
            <a:ext cx="111125" cy="1127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16" name="Line 243"/>
          <p:cNvSpPr>
            <a:spLocks noChangeShapeType="1"/>
          </p:cNvSpPr>
          <p:nvPr/>
        </p:nvSpPr>
        <p:spPr bwMode="auto">
          <a:xfrm flipV="1">
            <a:off x="5551488" y="1773561"/>
            <a:ext cx="0" cy="1301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17" name="Rectangle 244"/>
          <p:cNvSpPr>
            <a:spLocks noChangeArrowheads="1"/>
          </p:cNvSpPr>
          <p:nvPr/>
        </p:nvSpPr>
        <p:spPr bwMode="auto">
          <a:xfrm>
            <a:off x="5643563" y="1651323"/>
            <a:ext cx="1365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118" name="Line 245"/>
          <p:cNvSpPr>
            <a:spLocks noChangeShapeType="1"/>
          </p:cNvSpPr>
          <p:nvPr/>
        </p:nvSpPr>
        <p:spPr bwMode="auto">
          <a:xfrm flipV="1">
            <a:off x="5556250" y="1744986"/>
            <a:ext cx="103188" cy="428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19" name="Line 246"/>
          <p:cNvSpPr>
            <a:spLocks noChangeShapeType="1"/>
          </p:cNvSpPr>
          <p:nvPr/>
        </p:nvSpPr>
        <p:spPr bwMode="auto">
          <a:xfrm flipV="1">
            <a:off x="5541963" y="1716411"/>
            <a:ext cx="104775" cy="444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20" name="Rectangle 247"/>
          <p:cNvSpPr>
            <a:spLocks noChangeArrowheads="1"/>
          </p:cNvSpPr>
          <p:nvPr/>
        </p:nvSpPr>
        <p:spPr bwMode="auto">
          <a:xfrm>
            <a:off x="5138738" y="2094235"/>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121" name="Line 248"/>
          <p:cNvSpPr>
            <a:spLocks noChangeShapeType="1"/>
          </p:cNvSpPr>
          <p:nvPr/>
        </p:nvSpPr>
        <p:spPr bwMode="auto">
          <a:xfrm>
            <a:off x="5199063" y="2324422"/>
            <a:ext cx="14288"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22" name="Line 249"/>
          <p:cNvSpPr>
            <a:spLocks noChangeShapeType="1"/>
          </p:cNvSpPr>
          <p:nvPr/>
        </p:nvSpPr>
        <p:spPr bwMode="auto">
          <a:xfrm>
            <a:off x="5195888" y="2291085"/>
            <a:ext cx="19050"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23" name="Line 250"/>
          <p:cNvSpPr>
            <a:spLocks noChangeShapeType="1"/>
          </p:cNvSpPr>
          <p:nvPr/>
        </p:nvSpPr>
        <p:spPr bwMode="auto">
          <a:xfrm>
            <a:off x="5194300" y="2259335"/>
            <a:ext cx="23813"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24" name="Line 251"/>
          <p:cNvSpPr>
            <a:spLocks noChangeShapeType="1"/>
          </p:cNvSpPr>
          <p:nvPr/>
        </p:nvSpPr>
        <p:spPr bwMode="auto">
          <a:xfrm>
            <a:off x="5191125" y="2227585"/>
            <a:ext cx="28575"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25" name="Line 252"/>
          <p:cNvSpPr>
            <a:spLocks noChangeShapeType="1"/>
          </p:cNvSpPr>
          <p:nvPr/>
        </p:nvSpPr>
        <p:spPr bwMode="auto">
          <a:xfrm>
            <a:off x="5018088" y="2265685"/>
            <a:ext cx="15875"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26" name="Line 253"/>
          <p:cNvSpPr>
            <a:spLocks noChangeShapeType="1"/>
          </p:cNvSpPr>
          <p:nvPr/>
        </p:nvSpPr>
        <p:spPr bwMode="auto">
          <a:xfrm>
            <a:off x="5014913" y="2233935"/>
            <a:ext cx="22225"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27" name="Line 254"/>
          <p:cNvSpPr>
            <a:spLocks noChangeShapeType="1"/>
          </p:cNvSpPr>
          <p:nvPr/>
        </p:nvSpPr>
        <p:spPr bwMode="auto">
          <a:xfrm>
            <a:off x="5011738" y="2200597"/>
            <a:ext cx="26988"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28" name="Line 255"/>
          <p:cNvSpPr>
            <a:spLocks noChangeShapeType="1"/>
          </p:cNvSpPr>
          <p:nvPr/>
        </p:nvSpPr>
        <p:spPr bwMode="auto">
          <a:xfrm flipH="1" flipV="1">
            <a:off x="5383213" y="1652911"/>
            <a:ext cx="168275" cy="1206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29" name="Line 256"/>
          <p:cNvSpPr>
            <a:spLocks noChangeShapeType="1"/>
          </p:cNvSpPr>
          <p:nvPr/>
        </p:nvSpPr>
        <p:spPr bwMode="auto">
          <a:xfrm flipH="1">
            <a:off x="5383213" y="1516386"/>
            <a:ext cx="98425" cy="1365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30" name="Rectangle 257"/>
          <p:cNvSpPr>
            <a:spLocks noChangeArrowheads="1"/>
          </p:cNvSpPr>
          <p:nvPr/>
        </p:nvSpPr>
        <p:spPr bwMode="auto">
          <a:xfrm>
            <a:off x="5140325" y="1449711"/>
            <a:ext cx="1365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131" name="Rectangle 258"/>
          <p:cNvSpPr>
            <a:spLocks noChangeArrowheads="1"/>
          </p:cNvSpPr>
          <p:nvPr/>
        </p:nvSpPr>
        <p:spPr bwMode="auto">
          <a:xfrm>
            <a:off x="5056188" y="1449711"/>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132" name="Line 259"/>
          <p:cNvSpPr>
            <a:spLocks noChangeShapeType="1"/>
          </p:cNvSpPr>
          <p:nvPr/>
        </p:nvSpPr>
        <p:spPr bwMode="auto">
          <a:xfrm flipV="1">
            <a:off x="5365750" y="1637036"/>
            <a:ext cx="9525" cy="111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33" name="Line 260"/>
          <p:cNvSpPr>
            <a:spLocks noChangeShapeType="1"/>
          </p:cNvSpPr>
          <p:nvPr/>
        </p:nvSpPr>
        <p:spPr bwMode="auto">
          <a:xfrm flipV="1">
            <a:off x="5340350" y="1614811"/>
            <a:ext cx="11113" cy="142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34" name="Line 261"/>
          <p:cNvSpPr>
            <a:spLocks noChangeShapeType="1"/>
          </p:cNvSpPr>
          <p:nvPr/>
        </p:nvSpPr>
        <p:spPr bwMode="auto">
          <a:xfrm flipV="1">
            <a:off x="5313363" y="1594173"/>
            <a:ext cx="14288" cy="158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35" name="Line 262"/>
          <p:cNvSpPr>
            <a:spLocks noChangeShapeType="1"/>
          </p:cNvSpPr>
          <p:nvPr/>
        </p:nvSpPr>
        <p:spPr bwMode="auto">
          <a:xfrm flipV="1">
            <a:off x="5287963" y="1571948"/>
            <a:ext cx="15875" cy="190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36" name="Line 263"/>
          <p:cNvSpPr>
            <a:spLocks noChangeShapeType="1"/>
          </p:cNvSpPr>
          <p:nvPr/>
        </p:nvSpPr>
        <p:spPr bwMode="auto">
          <a:xfrm flipV="1">
            <a:off x="5260975" y="1548136"/>
            <a:ext cx="19050" cy="238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37" name="Line 264"/>
          <p:cNvSpPr>
            <a:spLocks noChangeShapeType="1"/>
          </p:cNvSpPr>
          <p:nvPr/>
        </p:nvSpPr>
        <p:spPr bwMode="auto">
          <a:xfrm flipH="1">
            <a:off x="5294313" y="1652911"/>
            <a:ext cx="88900" cy="1317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38" name="Rectangle 265"/>
          <p:cNvSpPr>
            <a:spLocks noChangeArrowheads="1"/>
          </p:cNvSpPr>
          <p:nvPr/>
        </p:nvSpPr>
        <p:spPr bwMode="auto">
          <a:xfrm>
            <a:off x="5227638" y="1870398"/>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139" name="Rectangle 266"/>
          <p:cNvSpPr>
            <a:spLocks noChangeArrowheads="1"/>
          </p:cNvSpPr>
          <p:nvPr/>
        </p:nvSpPr>
        <p:spPr bwMode="auto">
          <a:xfrm>
            <a:off x="5310188" y="1870398"/>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140" name="Rectangle 267"/>
          <p:cNvSpPr>
            <a:spLocks noChangeArrowheads="1"/>
          </p:cNvSpPr>
          <p:nvPr/>
        </p:nvSpPr>
        <p:spPr bwMode="auto">
          <a:xfrm>
            <a:off x="5400675" y="1940247"/>
            <a:ext cx="762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141" name="Line 268"/>
          <p:cNvSpPr>
            <a:spLocks noChangeShapeType="1"/>
          </p:cNvSpPr>
          <p:nvPr/>
        </p:nvSpPr>
        <p:spPr bwMode="auto">
          <a:xfrm flipV="1">
            <a:off x="5294313" y="1784673"/>
            <a:ext cx="0" cy="904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42" name="Rectangle 269"/>
          <p:cNvSpPr>
            <a:spLocks noChangeArrowheads="1"/>
          </p:cNvSpPr>
          <p:nvPr/>
        </p:nvSpPr>
        <p:spPr bwMode="auto">
          <a:xfrm>
            <a:off x="5049838" y="1878336"/>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143" name="Line 270"/>
          <p:cNvSpPr>
            <a:spLocks noChangeShapeType="1"/>
          </p:cNvSpPr>
          <p:nvPr/>
        </p:nvSpPr>
        <p:spPr bwMode="auto">
          <a:xfrm flipH="1" flipV="1">
            <a:off x="5276850" y="1789436"/>
            <a:ext cx="11113" cy="127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44" name="Line 271"/>
          <p:cNvSpPr>
            <a:spLocks noChangeShapeType="1"/>
          </p:cNvSpPr>
          <p:nvPr/>
        </p:nvSpPr>
        <p:spPr bwMode="auto">
          <a:xfrm flipH="1" flipV="1">
            <a:off x="5251450" y="1810073"/>
            <a:ext cx="12700" cy="127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45" name="Line 272"/>
          <p:cNvSpPr>
            <a:spLocks noChangeShapeType="1"/>
          </p:cNvSpPr>
          <p:nvPr/>
        </p:nvSpPr>
        <p:spPr bwMode="auto">
          <a:xfrm flipH="1" flipV="1">
            <a:off x="5224463" y="1829123"/>
            <a:ext cx="14288" cy="158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46" name="Line 273"/>
          <p:cNvSpPr>
            <a:spLocks noChangeShapeType="1"/>
          </p:cNvSpPr>
          <p:nvPr/>
        </p:nvSpPr>
        <p:spPr bwMode="auto">
          <a:xfrm flipH="1" flipV="1">
            <a:off x="5199063" y="1848173"/>
            <a:ext cx="15875" cy="190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47" name="Line 274"/>
          <p:cNvSpPr>
            <a:spLocks noChangeShapeType="1"/>
          </p:cNvSpPr>
          <p:nvPr/>
        </p:nvSpPr>
        <p:spPr bwMode="auto">
          <a:xfrm flipH="1" flipV="1">
            <a:off x="5173663" y="1867223"/>
            <a:ext cx="17463" cy="222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48" name="Line 275"/>
          <p:cNvSpPr>
            <a:spLocks noChangeShapeType="1"/>
          </p:cNvSpPr>
          <p:nvPr/>
        </p:nvSpPr>
        <p:spPr bwMode="auto">
          <a:xfrm flipH="1" flipV="1">
            <a:off x="5143500" y="1749748"/>
            <a:ext cx="150813" cy="349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49" name="Rectangle 276"/>
          <p:cNvSpPr>
            <a:spLocks noChangeArrowheads="1"/>
          </p:cNvSpPr>
          <p:nvPr/>
        </p:nvSpPr>
        <p:spPr bwMode="auto">
          <a:xfrm>
            <a:off x="5370513" y="1294136"/>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150" name="Rectangle 277"/>
          <p:cNvSpPr>
            <a:spLocks noChangeArrowheads="1"/>
          </p:cNvSpPr>
          <p:nvPr/>
        </p:nvSpPr>
        <p:spPr bwMode="auto">
          <a:xfrm>
            <a:off x="5246688" y="1294136"/>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151" name="Rectangle 278"/>
          <p:cNvSpPr>
            <a:spLocks noChangeArrowheads="1"/>
          </p:cNvSpPr>
          <p:nvPr/>
        </p:nvSpPr>
        <p:spPr bwMode="auto">
          <a:xfrm>
            <a:off x="5337175" y="1363986"/>
            <a:ext cx="762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152" name="Line 279"/>
          <p:cNvSpPr>
            <a:spLocks noChangeShapeType="1"/>
          </p:cNvSpPr>
          <p:nvPr/>
        </p:nvSpPr>
        <p:spPr bwMode="auto">
          <a:xfrm flipH="1" flipV="1">
            <a:off x="5453063" y="1411611"/>
            <a:ext cx="28575" cy="1047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53" name="Rectangle 280"/>
          <p:cNvSpPr>
            <a:spLocks noChangeArrowheads="1"/>
          </p:cNvSpPr>
          <p:nvPr/>
        </p:nvSpPr>
        <p:spPr bwMode="auto">
          <a:xfrm>
            <a:off x="5584825" y="1457648"/>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154" name="Rectangle 281"/>
          <p:cNvSpPr>
            <a:spLocks noChangeArrowheads="1"/>
          </p:cNvSpPr>
          <p:nvPr/>
        </p:nvSpPr>
        <p:spPr bwMode="auto">
          <a:xfrm>
            <a:off x="5665788" y="1457648"/>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155" name="Rectangle 282"/>
          <p:cNvSpPr>
            <a:spLocks noChangeArrowheads="1"/>
          </p:cNvSpPr>
          <p:nvPr/>
        </p:nvSpPr>
        <p:spPr bwMode="auto">
          <a:xfrm>
            <a:off x="5756275" y="1527498"/>
            <a:ext cx="762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156" name="Line 283"/>
          <p:cNvSpPr>
            <a:spLocks noChangeShapeType="1"/>
          </p:cNvSpPr>
          <p:nvPr/>
        </p:nvSpPr>
        <p:spPr bwMode="auto">
          <a:xfrm>
            <a:off x="5481638" y="1516386"/>
            <a:ext cx="115888"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57" name="Rectangle 284"/>
          <p:cNvSpPr>
            <a:spLocks noChangeArrowheads="1"/>
          </p:cNvSpPr>
          <p:nvPr/>
        </p:nvSpPr>
        <p:spPr bwMode="auto">
          <a:xfrm>
            <a:off x="5570538" y="1263973"/>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158" name="Line 285"/>
          <p:cNvSpPr>
            <a:spLocks noChangeShapeType="1"/>
          </p:cNvSpPr>
          <p:nvPr/>
        </p:nvSpPr>
        <p:spPr bwMode="auto">
          <a:xfrm flipV="1">
            <a:off x="5481638" y="1379861"/>
            <a:ext cx="107950" cy="1365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159" name="Rectangle 286"/>
          <p:cNvSpPr>
            <a:spLocks noChangeArrowheads="1"/>
          </p:cNvSpPr>
          <p:nvPr/>
        </p:nvSpPr>
        <p:spPr bwMode="auto">
          <a:xfrm>
            <a:off x="4859338" y="1676723"/>
            <a:ext cx="1428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M</a:t>
            </a:r>
            <a:endParaRPr lang="fr-FR" altLang="fr-FR" sz="1800"/>
          </a:p>
        </p:txBody>
      </p:sp>
      <p:sp>
        <p:nvSpPr>
          <p:cNvPr id="31160" name="Rectangle 287"/>
          <p:cNvSpPr>
            <a:spLocks noChangeArrowheads="1"/>
          </p:cNvSpPr>
          <p:nvPr/>
        </p:nvSpPr>
        <p:spPr bwMode="auto">
          <a:xfrm>
            <a:off x="4953000" y="1676723"/>
            <a:ext cx="114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e</a:t>
            </a:r>
            <a:endParaRPr lang="fr-FR" altLang="fr-FR" sz="1800"/>
          </a:p>
        </p:txBody>
      </p:sp>
      <p:sp>
        <p:nvSpPr>
          <p:cNvPr id="31161" name="Rectangle 288"/>
          <p:cNvSpPr>
            <a:spLocks noChangeArrowheads="1"/>
          </p:cNvSpPr>
          <p:nvPr/>
        </p:nvSpPr>
        <p:spPr bwMode="auto">
          <a:xfrm>
            <a:off x="5018088" y="1676723"/>
            <a:ext cx="1365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162" name="Rectangle 360"/>
          <p:cNvSpPr>
            <a:spLocks noChangeArrowheads="1"/>
          </p:cNvSpPr>
          <p:nvPr/>
        </p:nvSpPr>
        <p:spPr bwMode="auto">
          <a:xfrm>
            <a:off x="5335588" y="1737048"/>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1163" name="Rectangle 361"/>
          <p:cNvSpPr>
            <a:spLocks noChangeArrowheads="1"/>
          </p:cNvSpPr>
          <p:nvPr/>
        </p:nvSpPr>
        <p:spPr bwMode="auto">
          <a:xfrm>
            <a:off x="5437188" y="1590998"/>
            <a:ext cx="84138"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S</a:t>
            </a:r>
            <a:endParaRPr lang="fr-FR" altLang="fr-FR" sz="1800"/>
          </a:p>
        </p:txBody>
      </p:sp>
      <p:sp>
        <p:nvSpPr>
          <p:cNvPr id="31164" name="Rectangle 365"/>
          <p:cNvSpPr>
            <a:spLocks noChangeArrowheads="1"/>
          </p:cNvSpPr>
          <p:nvPr/>
        </p:nvSpPr>
        <p:spPr bwMode="auto">
          <a:xfrm>
            <a:off x="5233988" y="2335535"/>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1165" name="Rectangle 366"/>
          <p:cNvSpPr>
            <a:spLocks noChangeArrowheads="1"/>
          </p:cNvSpPr>
          <p:nvPr/>
        </p:nvSpPr>
        <p:spPr bwMode="auto">
          <a:xfrm>
            <a:off x="5014913" y="2306960"/>
            <a:ext cx="84138"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S</a:t>
            </a:r>
            <a:endParaRPr lang="fr-FR" altLang="fr-FR" sz="1800"/>
          </a:p>
        </p:txBody>
      </p:sp>
      <p:sp>
        <p:nvSpPr>
          <p:cNvPr id="30740" name="AutoShape 368"/>
          <p:cNvSpPr>
            <a:spLocks noChangeAspect="1" noChangeArrowheads="1" noTextEdit="1"/>
          </p:cNvSpPr>
          <p:nvPr/>
        </p:nvSpPr>
        <p:spPr bwMode="auto">
          <a:xfrm>
            <a:off x="611188" y="3141663"/>
            <a:ext cx="4970462"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p>
        </p:txBody>
      </p:sp>
      <p:sp>
        <p:nvSpPr>
          <p:cNvPr id="30741" name="Rectangle 370"/>
          <p:cNvSpPr>
            <a:spLocks noChangeArrowheads="1"/>
          </p:cNvSpPr>
          <p:nvPr/>
        </p:nvSpPr>
        <p:spPr bwMode="auto">
          <a:xfrm>
            <a:off x="938213" y="3910013"/>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742" name="Line 371"/>
          <p:cNvSpPr>
            <a:spLocks noChangeShapeType="1"/>
          </p:cNvSpPr>
          <p:nvPr/>
        </p:nvSpPr>
        <p:spPr bwMode="auto">
          <a:xfrm flipH="1" flipV="1">
            <a:off x="862013" y="3814763"/>
            <a:ext cx="95250" cy="952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43" name="Rectangle 372"/>
          <p:cNvSpPr>
            <a:spLocks noChangeArrowheads="1"/>
          </p:cNvSpPr>
          <p:nvPr/>
        </p:nvSpPr>
        <p:spPr bwMode="auto">
          <a:xfrm>
            <a:off x="593725" y="3829050"/>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744" name="Line 373"/>
          <p:cNvSpPr>
            <a:spLocks noChangeShapeType="1"/>
          </p:cNvSpPr>
          <p:nvPr/>
        </p:nvSpPr>
        <p:spPr bwMode="auto">
          <a:xfrm flipH="1">
            <a:off x="723900" y="3798888"/>
            <a:ext cx="131763" cy="4921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45" name="Line 374"/>
          <p:cNvSpPr>
            <a:spLocks noChangeShapeType="1"/>
          </p:cNvSpPr>
          <p:nvPr/>
        </p:nvSpPr>
        <p:spPr bwMode="auto">
          <a:xfrm flipH="1">
            <a:off x="736600" y="3832225"/>
            <a:ext cx="134938" cy="508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46" name="Line 375"/>
          <p:cNvSpPr>
            <a:spLocks noChangeShapeType="1"/>
          </p:cNvSpPr>
          <p:nvPr/>
        </p:nvSpPr>
        <p:spPr bwMode="auto">
          <a:xfrm flipV="1">
            <a:off x="862013" y="3603625"/>
            <a:ext cx="0" cy="2111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47" name="Line 376"/>
          <p:cNvSpPr>
            <a:spLocks noChangeShapeType="1"/>
          </p:cNvSpPr>
          <p:nvPr/>
        </p:nvSpPr>
        <p:spPr bwMode="auto">
          <a:xfrm flipV="1">
            <a:off x="1022350" y="4406900"/>
            <a:ext cx="130175" cy="428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48" name="Rectangle 377"/>
          <p:cNvSpPr>
            <a:spLocks noChangeArrowheads="1"/>
          </p:cNvSpPr>
          <p:nvPr/>
        </p:nvSpPr>
        <p:spPr bwMode="auto">
          <a:xfrm>
            <a:off x="1162050" y="433228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N</a:t>
            </a:r>
            <a:endParaRPr lang="fr-FR" altLang="fr-FR" sz="1800"/>
          </a:p>
        </p:txBody>
      </p:sp>
      <p:sp>
        <p:nvSpPr>
          <p:cNvPr id="30749" name="Line 378"/>
          <p:cNvSpPr>
            <a:spLocks noChangeShapeType="1"/>
          </p:cNvSpPr>
          <p:nvPr/>
        </p:nvSpPr>
        <p:spPr bwMode="auto">
          <a:xfrm flipH="1" flipV="1">
            <a:off x="1022350" y="4138613"/>
            <a:ext cx="184150" cy="603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50" name="Line 379"/>
          <p:cNvSpPr>
            <a:spLocks noChangeShapeType="1"/>
          </p:cNvSpPr>
          <p:nvPr/>
        </p:nvSpPr>
        <p:spPr bwMode="auto">
          <a:xfrm flipH="1">
            <a:off x="909638" y="4138613"/>
            <a:ext cx="112712" cy="157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51" name="Line 380"/>
          <p:cNvSpPr>
            <a:spLocks noChangeShapeType="1"/>
          </p:cNvSpPr>
          <p:nvPr/>
        </p:nvSpPr>
        <p:spPr bwMode="auto">
          <a:xfrm>
            <a:off x="909638" y="4295775"/>
            <a:ext cx="112712" cy="1539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52" name="Line 381"/>
          <p:cNvSpPr>
            <a:spLocks noChangeShapeType="1"/>
          </p:cNvSpPr>
          <p:nvPr/>
        </p:nvSpPr>
        <p:spPr bwMode="auto">
          <a:xfrm flipV="1">
            <a:off x="1206500" y="4198938"/>
            <a:ext cx="0" cy="1333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53" name="Line 382"/>
          <p:cNvSpPr>
            <a:spLocks noChangeShapeType="1"/>
          </p:cNvSpPr>
          <p:nvPr/>
        </p:nvSpPr>
        <p:spPr bwMode="auto">
          <a:xfrm>
            <a:off x="1260475" y="4406900"/>
            <a:ext cx="130175" cy="428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54" name="Line 383"/>
          <p:cNvSpPr>
            <a:spLocks noChangeShapeType="1"/>
          </p:cNvSpPr>
          <p:nvPr/>
        </p:nvSpPr>
        <p:spPr bwMode="auto">
          <a:xfrm flipV="1">
            <a:off x="1390650" y="4295775"/>
            <a:ext cx="112713" cy="1539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55" name="Line 384"/>
          <p:cNvSpPr>
            <a:spLocks noChangeShapeType="1"/>
          </p:cNvSpPr>
          <p:nvPr/>
        </p:nvSpPr>
        <p:spPr bwMode="auto">
          <a:xfrm flipH="1" flipV="1">
            <a:off x="1390650" y="4138613"/>
            <a:ext cx="112713" cy="157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56" name="Line 385"/>
          <p:cNvSpPr>
            <a:spLocks noChangeShapeType="1"/>
          </p:cNvSpPr>
          <p:nvPr/>
        </p:nvSpPr>
        <p:spPr bwMode="auto">
          <a:xfrm flipH="1" flipV="1">
            <a:off x="1376363" y="4178300"/>
            <a:ext cx="87312" cy="1190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57" name="Line 386"/>
          <p:cNvSpPr>
            <a:spLocks noChangeShapeType="1"/>
          </p:cNvSpPr>
          <p:nvPr/>
        </p:nvSpPr>
        <p:spPr bwMode="auto">
          <a:xfrm flipH="1">
            <a:off x="1206500" y="4138613"/>
            <a:ext cx="184150" cy="603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58" name="Line 387"/>
          <p:cNvSpPr>
            <a:spLocks noChangeShapeType="1"/>
          </p:cNvSpPr>
          <p:nvPr/>
        </p:nvSpPr>
        <p:spPr bwMode="auto">
          <a:xfrm flipV="1">
            <a:off x="1390650" y="3983038"/>
            <a:ext cx="0" cy="1555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59" name="Rectangle 388"/>
          <p:cNvSpPr>
            <a:spLocks noChangeArrowheads="1"/>
          </p:cNvSpPr>
          <p:nvPr/>
        </p:nvSpPr>
        <p:spPr bwMode="auto">
          <a:xfrm>
            <a:off x="1485900" y="3786188"/>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760" name="Line 389"/>
          <p:cNvSpPr>
            <a:spLocks noChangeShapeType="1"/>
          </p:cNvSpPr>
          <p:nvPr/>
        </p:nvSpPr>
        <p:spPr bwMode="auto">
          <a:xfrm flipV="1">
            <a:off x="1390650" y="3890963"/>
            <a:ext cx="114300" cy="920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61" name="Line 390"/>
          <p:cNvSpPr>
            <a:spLocks noChangeShapeType="1"/>
          </p:cNvSpPr>
          <p:nvPr/>
        </p:nvSpPr>
        <p:spPr bwMode="auto">
          <a:xfrm flipV="1">
            <a:off x="1563688" y="3640138"/>
            <a:ext cx="0" cy="1460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62" name="Rectangle 391"/>
          <p:cNvSpPr>
            <a:spLocks noChangeArrowheads="1"/>
          </p:cNvSpPr>
          <p:nvPr/>
        </p:nvSpPr>
        <p:spPr bwMode="auto">
          <a:xfrm>
            <a:off x="1617663" y="3536950"/>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763" name="Line 392"/>
          <p:cNvSpPr>
            <a:spLocks noChangeShapeType="1"/>
          </p:cNvSpPr>
          <p:nvPr/>
        </p:nvSpPr>
        <p:spPr bwMode="auto">
          <a:xfrm flipV="1">
            <a:off x="1570038" y="3624263"/>
            <a:ext cx="71437" cy="269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64" name="Line 393"/>
          <p:cNvSpPr>
            <a:spLocks noChangeShapeType="1"/>
          </p:cNvSpPr>
          <p:nvPr/>
        </p:nvSpPr>
        <p:spPr bwMode="auto">
          <a:xfrm flipV="1">
            <a:off x="1558925" y="3600450"/>
            <a:ext cx="74613" cy="285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65" name="Rectangle 394"/>
          <p:cNvSpPr>
            <a:spLocks noChangeArrowheads="1"/>
          </p:cNvSpPr>
          <p:nvPr/>
        </p:nvSpPr>
        <p:spPr bwMode="auto">
          <a:xfrm>
            <a:off x="1133475" y="3948113"/>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766" name="Line 395"/>
          <p:cNvSpPr>
            <a:spLocks noChangeShapeType="1"/>
          </p:cNvSpPr>
          <p:nvPr/>
        </p:nvSpPr>
        <p:spPr bwMode="auto">
          <a:xfrm>
            <a:off x="1198563" y="4181475"/>
            <a:ext cx="15875"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67" name="Line 396"/>
          <p:cNvSpPr>
            <a:spLocks noChangeShapeType="1"/>
          </p:cNvSpPr>
          <p:nvPr/>
        </p:nvSpPr>
        <p:spPr bwMode="auto">
          <a:xfrm>
            <a:off x="1196975" y="4148138"/>
            <a:ext cx="1905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68" name="Line 397"/>
          <p:cNvSpPr>
            <a:spLocks noChangeShapeType="1"/>
          </p:cNvSpPr>
          <p:nvPr/>
        </p:nvSpPr>
        <p:spPr bwMode="auto">
          <a:xfrm>
            <a:off x="1193800" y="4114800"/>
            <a:ext cx="2540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69" name="Line 398"/>
          <p:cNvSpPr>
            <a:spLocks noChangeShapeType="1"/>
          </p:cNvSpPr>
          <p:nvPr/>
        </p:nvSpPr>
        <p:spPr bwMode="auto">
          <a:xfrm>
            <a:off x="1192213" y="4083050"/>
            <a:ext cx="28575"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70" name="Freeform 399"/>
          <p:cNvSpPr>
            <a:spLocks/>
          </p:cNvSpPr>
          <p:nvPr/>
        </p:nvSpPr>
        <p:spPr bwMode="auto">
          <a:xfrm>
            <a:off x="1001713" y="4024313"/>
            <a:ext cx="31750" cy="114300"/>
          </a:xfrm>
          <a:custGeom>
            <a:avLst/>
            <a:gdLst>
              <a:gd name="T0" fmla="*/ 2147483647 w 20"/>
              <a:gd name="T1" fmla="*/ 2147483647 h 72"/>
              <a:gd name="T2" fmla="*/ 2147483647 w 20"/>
              <a:gd name="T3" fmla="*/ 2147483647 h 72"/>
              <a:gd name="T4" fmla="*/ 2147483647 w 20"/>
              <a:gd name="T5" fmla="*/ 0 h 72"/>
              <a:gd name="T6" fmla="*/ 2147483647 w 20"/>
              <a:gd name="T7" fmla="*/ 2147483647 h 72"/>
              <a:gd name="T8" fmla="*/ 0 w 20"/>
              <a:gd name="T9" fmla="*/ 2147483647 h 72"/>
              <a:gd name="T10" fmla="*/ 2147483647 w 20"/>
              <a:gd name="T11" fmla="*/ 2147483647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72">
                <a:moveTo>
                  <a:pt x="9" y="72"/>
                </a:moveTo>
                <a:lnTo>
                  <a:pt x="18" y="72"/>
                </a:lnTo>
                <a:lnTo>
                  <a:pt x="20" y="0"/>
                </a:lnTo>
                <a:lnTo>
                  <a:pt x="10" y="1"/>
                </a:lnTo>
                <a:lnTo>
                  <a:pt x="0" y="2"/>
                </a:lnTo>
                <a:lnTo>
                  <a:pt x="9" y="72"/>
                </a:lnTo>
                <a:close/>
              </a:path>
            </a:pathLst>
          </a:custGeom>
          <a:solidFill>
            <a:srgbClr val="000000"/>
          </a:solidFill>
          <a:ln w="1588">
            <a:solidFill>
              <a:srgbClr val="000000"/>
            </a:solidFill>
            <a:prstDash val="solid"/>
            <a:round/>
            <a:headEnd/>
            <a:tailEnd/>
          </a:ln>
        </p:spPr>
        <p:txBody>
          <a:bodyPr/>
          <a:lstStyle/>
          <a:p>
            <a:endParaRPr lang="fr-CH"/>
          </a:p>
        </p:txBody>
      </p:sp>
      <p:sp>
        <p:nvSpPr>
          <p:cNvPr id="30771" name="Line 400"/>
          <p:cNvSpPr>
            <a:spLocks noChangeShapeType="1"/>
          </p:cNvSpPr>
          <p:nvPr/>
        </p:nvSpPr>
        <p:spPr bwMode="auto">
          <a:xfrm flipH="1" flipV="1">
            <a:off x="1411288" y="3479800"/>
            <a:ext cx="152400" cy="1603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72" name="Rectangle 401"/>
          <p:cNvSpPr>
            <a:spLocks noChangeArrowheads="1"/>
          </p:cNvSpPr>
          <p:nvPr/>
        </p:nvSpPr>
        <p:spPr bwMode="auto">
          <a:xfrm>
            <a:off x="1563688" y="3275013"/>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0773" name="Rectangle 402"/>
          <p:cNvSpPr>
            <a:spLocks noChangeArrowheads="1"/>
          </p:cNvSpPr>
          <p:nvPr/>
        </p:nvSpPr>
        <p:spPr bwMode="auto">
          <a:xfrm>
            <a:off x="1647825" y="3275013"/>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774" name="Rectangle 403"/>
          <p:cNvSpPr>
            <a:spLocks noChangeArrowheads="1"/>
          </p:cNvSpPr>
          <p:nvPr/>
        </p:nvSpPr>
        <p:spPr bwMode="auto">
          <a:xfrm>
            <a:off x="1739900" y="3346450"/>
            <a:ext cx="889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0775" name="Line 404"/>
          <p:cNvSpPr>
            <a:spLocks noChangeShapeType="1"/>
          </p:cNvSpPr>
          <p:nvPr/>
        </p:nvSpPr>
        <p:spPr bwMode="auto">
          <a:xfrm>
            <a:off x="1420813" y="3463925"/>
            <a:ext cx="7937" cy="127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76" name="Line 405"/>
          <p:cNvSpPr>
            <a:spLocks noChangeShapeType="1"/>
          </p:cNvSpPr>
          <p:nvPr/>
        </p:nvSpPr>
        <p:spPr bwMode="auto">
          <a:xfrm>
            <a:off x="1447800" y="3444875"/>
            <a:ext cx="9525" cy="158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77" name="Line 406"/>
          <p:cNvSpPr>
            <a:spLocks noChangeShapeType="1"/>
          </p:cNvSpPr>
          <p:nvPr/>
        </p:nvSpPr>
        <p:spPr bwMode="auto">
          <a:xfrm>
            <a:off x="1473200" y="3424238"/>
            <a:ext cx="12700" cy="190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78" name="Line 407"/>
          <p:cNvSpPr>
            <a:spLocks noChangeShapeType="1"/>
          </p:cNvSpPr>
          <p:nvPr/>
        </p:nvSpPr>
        <p:spPr bwMode="auto">
          <a:xfrm>
            <a:off x="1501775" y="3406775"/>
            <a:ext cx="12700" cy="190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79" name="Line 408"/>
          <p:cNvSpPr>
            <a:spLocks noChangeShapeType="1"/>
          </p:cNvSpPr>
          <p:nvPr/>
        </p:nvSpPr>
        <p:spPr bwMode="auto">
          <a:xfrm>
            <a:off x="1528763" y="3387725"/>
            <a:ext cx="14287" cy="206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80" name="Line 409"/>
          <p:cNvSpPr>
            <a:spLocks noChangeShapeType="1"/>
          </p:cNvSpPr>
          <p:nvPr/>
        </p:nvSpPr>
        <p:spPr bwMode="auto">
          <a:xfrm>
            <a:off x="1555750" y="3367088"/>
            <a:ext cx="15875" cy="254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81" name="Rectangle 410"/>
          <p:cNvSpPr>
            <a:spLocks noChangeArrowheads="1"/>
          </p:cNvSpPr>
          <p:nvPr/>
        </p:nvSpPr>
        <p:spPr bwMode="auto">
          <a:xfrm>
            <a:off x="1303338" y="3143250"/>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782" name="Rectangle 411"/>
          <p:cNvSpPr>
            <a:spLocks noChangeArrowheads="1"/>
          </p:cNvSpPr>
          <p:nvPr/>
        </p:nvSpPr>
        <p:spPr bwMode="auto">
          <a:xfrm>
            <a:off x="1395413" y="3143250"/>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783" name="Freeform 412"/>
          <p:cNvSpPr>
            <a:spLocks/>
          </p:cNvSpPr>
          <p:nvPr/>
        </p:nvSpPr>
        <p:spPr bwMode="auto">
          <a:xfrm>
            <a:off x="1370013" y="3255963"/>
            <a:ext cx="47625" cy="223837"/>
          </a:xfrm>
          <a:custGeom>
            <a:avLst/>
            <a:gdLst>
              <a:gd name="T0" fmla="*/ 2147483647 w 30"/>
              <a:gd name="T1" fmla="*/ 2147483647 h 141"/>
              <a:gd name="T2" fmla="*/ 2147483647 w 30"/>
              <a:gd name="T3" fmla="*/ 2147483647 h 141"/>
              <a:gd name="T4" fmla="*/ 2147483647 w 30"/>
              <a:gd name="T5" fmla="*/ 0 h 141"/>
              <a:gd name="T6" fmla="*/ 2147483647 w 30"/>
              <a:gd name="T7" fmla="*/ 2147483647 h 141"/>
              <a:gd name="T8" fmla="*/ 0 w 30"/>
              <a:gd name="T9" fmla="*/ 2147483647 h 141"/>
              <a:gd name="T10" fmla="*/ 2147483647 w 30"/>
              <a:gd name="T11" fmla="*/ 2147483647 h 1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41">
                <a:moveTo>
                  <a:pt x="21" y="141"/>
                </a:moveTo>
                <a:lnTo>
                  <a:pt x="30" y="140"/>
                </a:lnTo>
                <a:lnTo>
                  <a:pt x="20" y="0"/>
                </a:lnTo>
                <a:lnTo>
                  <a:pt x="10" y="1"/>
                </a:lnTo>
                <a:lnTo>
                  <a:pt x="0" y="2"/>
                </a:lnTo>
                <a:lnTo>
                  <a:pt x="21" y="141"/>
                </a:lnTo>
                <a:close/>
              </a:path>
            </a:pathLst>
          </a:custGeom>
          <a:solidFill>
            <a:srgbClr val="000000"/>
          </a:solidFill>
          <a:ln w="1588">
            <a:solidFill>
              <a:srgbClr val="000000"/>
            </a:solidFill>
            <a:prstDash val="solid"/>
            <a:round/>
            <a:headEnd/>
            <a:tailEnd/>
          </a:ln>
        </p:spPr>
        <p:txBody>
          <a:bodyPr/>
          <a:lstStyle/>
          <a:p>
            <a:endParaRPr lang="fr-CH"/>
          </a:p>
        </p:txBody>
      </p:sp>
      <p:sp>
        <p:nvSpPr>
          <p:cNvPr id="30784" name="Line 413"/>
          <p:cNvSpPr>
            <a:spLocks noChangeShapeType="1"/>
          </p:cNvSpPr>
          <p:nvPr/>
        </p:nvSpPr>
        <p:spPr bwMode="auto">
          <a:xfrm flipH="1">
            <a:off x="862013" y="3479800"/>
            <a:ext cx="153987" cy="1238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85" name="Rectangle 414"/>
          <p:cNvSpPr>
            <a:spLocks noChangeArrowheads="1"/>
          </p:cNvSpPr>
          <p:nvPr/>
        </p:nvSpPr>
        <p:spPr bwMode="auto">
          <a:xfrm>
            <a:off x="738188" y="3357563"/>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0786" name="Rectangle 415"/>
          <p:cNvSpPr>
            <a:spLocks noChangeArrowheads="1"/>
          </p:cNvSpPr>
          <p:nvPr/>
        </p:nvSpPr>
        <p:spPr bwMode="auto">
          <a:xfrm>
            <a:off x="611188" y="3357563"/>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787" name="Rectangle 416"/>
          <p:cNvSpPr>
            <a:spLocks noChangeArrowheads="1"/>
          </p:cNvSpPr>
          <p:nvPr/>
        </p:nvSpPr>
        <p:spPr bwMode="auto">
          <a:xfrm>
            <a:off x="703263" y="3429000"/>
            <a:ext cx="889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0788" name="Line 417"/>
          <p:cNvSpPr>
            <a:spLocks noChangeShapeType="1"/>
          </p:cNvSpPr>
          <p:nvPr/>
        </p:nvSpPr>
        <p:spPr bwMode="auto">
          <a:xfrm flipV="1">
            <a:off x="849313" y="3584575"/>
            <a:ext cx="15875" cy="47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89" name="Line 418"/>
          <p:cNvSpPr>
            <a:spLocks noChangeShapeType="1"/>
          </p:cNvSpPr>
          <p:nvPr/>
        </p:nvSpPr>
        <p:spPr bwMode="auto">
          <a:xfrm flipV="1">
            <a:off x="838200" y="3552825"/>
            <a:ext cx="20638" cy="63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90" name="Line 419"/>
          <p:cNvSpPr>
            <a:spLocks noChangeShapeType="1"/>
          </p:cNvSpPr>
          <p:nvPr/>
        </p:nvSpPr>
        <p:spPr bwMode="auto">
          <a:xfrm flipV="1">
            <a:off x="827088" y="3519488"/>
            <a:ext cx="25400" cy="63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91" name="Line 420"/>
          <p:cNvSpPr>
            <a:spLocks noChangeShapeType="1"/>
          </p:cNvSpPr>
          <p:nvPr/>
        </p:nvSpPr>
        <p:spPr bwMode="auto">
          <a:xfrm flipV="1">
            <a:off x="817563" y="3487738"/>
            <a:ext cx="28575" cy="793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792" name="Rectangle 421"/>
          <p:cNvSpPr>
            <a:spLocks noChangeArrowheads="1"/>
          </p:cNvSpPr>
          <p:nvPr/>
        </p:nvSpPr>
        <p:spPr bwMode="auto">
          <a:xfrm>
            <a:off x="595313" y="354488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793" name="Freeform 422"/>
          <p:cNvSpPr>
            <a:spLocks/>
          </p:cNvSpPr>
          <p:nvPr/>
        </p:nvSpPr>
        <p:spPr bwMode="auto">
          <a:xfrm>
            <a:off x="722313" y="3587750"/>
            <a:ext cx="139700" cy="31750"/>
          </a:xfrm>
          <a:custGeom>
            <a:avLst/>
            <a:gdLst>
              <a:gd name="T0" fmla="*/ 2147483647 w 88"/>
              <a:gd name="T1" fmla="*/ 2147483647 h 20"/>
              <a:gd name="T2" fmla="*/ 2147483647 w 88"/>
              <a:gd name="T3" fmla="*/ 2147483647 h 20"/>
              <a:gd name="T4" fmla="*/ 0 w 88"/>
              <a:gd name="T5" fmla="*/ 0 h 20"/>
              <a:gd name="T6" fmla="*/ 0 w 88"/>
              <a:gd name="T7" fmla="*/ 2147483647 h 20"/>
              <a:gd name="T8" fmla="*/ 0 w 88"/>
              <a:gd name="T9" fmla="*/ 2147483647 h 20"/>
              <a:gd name="T10" fmla="*/ 2147483647 w 88"/>
              <a:gd name="T11" fmla="*/ 2147483647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 h="20">
                <a:moveTo>
                  <a:pt x="88" y="14"/>
                </a:moveTo>
                <a:lnTo>
                  <a:pt x="88" y="5"/>
                </a:lnTo>
                <a:lnTo>
                  <a:pt x="0" y="0"/>
                </a:lnTo>
                <a:lnTo>
                  <a:pt x="0" y="10"/>
                </a:lnTo>
                <a:lnTo>
                  <a:pt x="0" y="20"/>
                </a:lnTo>
                <a:lnTo>
                  <a:pt x="88" y="14"/>
                </a:lnTo>
                <a:close/>
              </a:path>
            </a:pathLst>
          </a:custGeom>
          <a:solidFill>
            <a:srgbClr val="000000"/>
          </a:solidFill>
          <a:ln w="1588">
            <a:solidFill>
              <a:srgbClr val="000000"/>
            </a:solidFill>
            <a:prstDash val="solid"/>
            <a:round/>
            <a:headEnd/>
            <a:tailEnd/>
          </a:ln>
        </p:spPr>
        <p:txBody>
          <a:bodyPr/>
          <a:lstStyle/>
          <a:p>
            <a:endParaRPr lang="fr-CH"/>
          </a:p>
        </p:txBody>
      </p:sp>
      <p:sp>
        <p:nvSpPr>
          <p:cNvPr id="30794" name="Rectangle 423"/>
          <p:cNvSpPr>
            <a:spLocks noChangeArrowheads="1"/>
          </p:cNvSpPr>
          <p:nvPr/>
        </p:nvSpPr>
        <p:spPr bwMode="auto">
          <a:xfrm>
            <a:off x="790575" y="3179763"/>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795" name="Rectangle 424"/>
          <p:cNvSpPr>
            <a:spLocks noChangeArrowheads="1"/>
          </p:cNvSpPr>
          <p:nvPr/>
        </p:nvSpPr>
        <p:spPr bwMode="auto">
          <a:xfrm>
            <a:off x="708025" y="3179763"/>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796" name="Freeform 425"/>
          <p:cNvSpPr>
            <a:spLocks/>
          </p:cNvSpPr>
          <p:nvPr/>
        </p:nvSpPr>
        <p:spPr bwMode="auto">
          <a:xfrm>
            <a:off x="885825" y="3286125"/>
            <a:ext cx="134938" cy="196850"/>
          </a:xfrm>
          <a:custGeom>
            <a:avLst/>
            <a:gdLst>
              <a:gd name="T0" fmla="*/ 2147483647 w 85"/>
              <a:gd name="T1" fmla="*/ 2147483647 h 124"/>
              <a:gd name="T2" fmla="*/ 2147483647 w 85"/>
              <a:gd name="T3" fmla="*/ 2147483647 h 124"/>
              <a:gd name="T4" fmla="*/ 2147483647 w 85"/>
              <a:gd name="T5" fmla="*/ 0 h 124"/>
              <a:gd name="T6" fmla="*/ 2147483647 w 85"/>
              <a:gd name="T7" fmla="*/ 2147483647 h 124"/>
              <a:gd name="T8" fmla="*/ 0 w 85"/>
              <a:gd name="T9" fmla="*/ 2147483647 h 124"/>
              <a:gd name="T10" fmla="*/ 2147483647 w 85"/>
              <a:gd name="T11" fmla="*/ 2147483647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124">
                <a:moveTo>
                  <a:pt x="78" y="124"/>
                </a:moveTo>
                <a:lnTo>
                  <a:pt x="85" y="119"/>
                </a:lnTo>
                <a:lnTo>
                  <a:pt x="21" y="0"/>
                </a:lnTo>
                <a:lnTo>
                  <a:pt x="10" y="7"/>
                </a:lnTo>
                <a:lnTo>
                  <a:pt x="0" y="13"/>
                </a:lnTo>
                <a:lnTo>
                  <a:pt x="78" y="124"/>
                </a:lnTo>
                <a:close/>
              </a:path>
            </a:pathLst>
          </a:custGeom>
          <a:solidFill>
            <a:srgbClr val="000000"/>
          </a:solidFill>
          <a:ln w="1588">
            <a:solidFill>
              <a:srgbClr val="000000"/>
            </a:solidFill>
            <a:prstDash val="solid"/>
            <a:round/>
            <a:headEnd/>
            <a:tailEnd/>
          </a:ln>
        </p:spPr>
        <p:txBody>
          <a:bodyPr/>
          <a:lstStyle/>
          <a:p>
            <a:endParaRPr lang="fr-CH"/>
          </a:p>
        </p:txBody>
      </p:sp>
      <p:sp>
        <p:nvSpPr>
          <p:cNvPr id="30797" name="Rectangle 426"/>
          <p:cNvSpPr>
            <a:spLocks noChangeArrowheads="1"/>
          </p:cNvSpPr>
          <p:nvPr/>
        </p:nvSpPr>
        <p:spPr bwMode="auto">
          <a:xfrm>
            <a:off x="1052513" y="3186113"/>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0798" name="Rectangle 427"/>
          <p:cNvSpPr>
            <a:spLocks noChangeArrowheads="1"/>
          </p:cNvSpPr>
          <p:nvPr/>
        </p:nvSpPr>
        <p:spPr bwMode="auto">
          <a:xfrm>
            <a:off x="1136650" y="3186113"/>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799" name="Rectangle 428"/>
          <p:cNvSpPr>
            <a:spLocks noChangeArrowheads="1"/>
          </p:cNvSpPr>
          <p:nvPr/>
        </p:nvSpPr>
        <p:spPr bwMode="auto">
          <a:xfrm>
            <a:off x="1228725" y="3259138"/>
            <a:ext cx="889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0800" name="Line 429"/>
          <p:cNvSpPr>
            <a:spLocks noChangeShapeType="1"/>
          </p:cNvSpPr>
          <p:nvPr/>
        </p:nvSpPr>
        <p:spPr bwMode="auto">
          <a:xfrm>
            <a:off x="1016000" y="3462338"/>
            <a:ext cx="12700" cy="793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01" name="Line 430"/>
          <p:cNvSpPr>
            <a:spLocks noChangeShapeType="1"/>
          </p:cNvSpPr>
          <p:nvPr/>
        </p:nvSpPr>
        <p:spPr bwMode="auto">
          <a:xfrm>
            <a:off x="1025525" y="3435350"/>
            <a:ext cx="15875" cy="79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02" name="Line 431"/>
          <p:cNvSpPr>
            <a:spLocks noChangeShapeType="1"/>
          </p:cNvSpPr>
          <p:nvPr/>
        </p:nvSpPr>
        <p:spPr bwMode="auto">
          <a:xfrm>
            <a:off x="1038225" y="3408363"/>
            <a:ext cx="17463" cy="95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03" name="Line 432"/>
          <p:cNvSpPr>
            <a:spLocks noChangeShapeType="1"/>
          </p:cNvSpPr>
          <p:nvPr/>
        </p:nvSpPr>
        <p:spPr bwMode="auto">
          <a:xfrm>
            <a:off x="1047750" y="3381375"/>
            <a:ext cx="20638" cy="1111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04" name="Line 433"/>
          <p:cNvSpPr>
            <a:spLocks noChangeShapeType="1"/>
          </p:cNvSpPr>
          <p:nvPr/>
        </p:nvSpPr>
        <p:spPr bwMode="auto">
          <a:xfrm>
            <a:off x="1058863" y="3354388"/>
            <a:ext cx="23812" cy="127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05" name="Line 434"/>
          <p:cNvSpPr>
            <a:spLocks noChangeShapeType="1"/>
          </p:cNvSpPr>
          <p:nvPr/>
        </p:nvSpPr>
        <p:spPr bwMode="auto">
          <a:xfrm>
            <a:off x="1071563" y="3327400"/>
            <a:ext cx="25400" cy="127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06" name="Line 435"/>
          <p:cNvSpPr>
            <a:spLocks noChangeShapeType="1"/>
          </p:cNvSpPr>
          <p:nvPr/>
        </p:nvSpPr>
        <p:spPr bwMode="auto">
          <a:xfrm>
            <a:off x="1081088" y="3300413"/>
            <a:ext cx="30162" cy="142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07" name="Line 436"/>
          <p:cNvSpPr>
            <a:spLocks noChangeShapeType="1"/>
          </p:cNvSpPr>
          <p:nvPr/>
        </p:nvSpPr>
        <p:spPr bwMode="auto">
          <a:xfrm>
            <a:off x="1016000" y="3479800"/>
            <a:ext cx="395288"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08" name="Rectangle 437"/>
          <p:cNvSpPr>
            <a:spLocks noChangeArrowheads="1"/>
          </p:cNvSpPr>
          <p:nvPr/>
        </p:nvSpPr>
        <p:spPr bwMode="auto">
          <a:xfrm>
            <a:off x="2959100" y="3856038"/>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809" name="Line 438"/>
          <p:cNvSpPr>
            <a:spLocks noChangeShapeType="1"/>
          </p:cNvSpPr>
          <p:nvPr/>
        </p:nvSpPr>
        <p:spPr bwMode="auto">
          <a:xfrm flipH="1" flipV="1">
            <a:off x="2878138" y="3740150"/>
            <a:ext cx="106362" cy="1158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10" name="Rectangle 439"/>
          <p:cNvSpPr>
            <a:spLocks noChangeArrowheads="1"/>
          </p:cNvSpPr>
          <p:nvPr/>
        </p:nvSpPr>
        <p:spPr bwMode="auto">
          <a:xfrm>
            <a:off x="2617788" y="3797300"/>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811" name="Line 440"/>
          <p:cNvSpPr>
            <a:spLocks noChangeShapeType="1"/>
          </p:cNvSpPr>
          <p:nvPr/>
        </p:nvSpPr>
        <p:spPr bwMode="auto">
          <a:xfrm flipH="1">
            <a:off x="2743200" y="3721100"/>
            <a:ext cx="128588" cy="809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12" name="Line 441"/>
          <p:cNvSpPr>
            <a:spLocks noChangeShapeType="1"/>
          </p:cNvSpPr>
          <p:nvPr/>
        </p:nvSpPr>
        <p:spPr bwMode="auto">
          <a:xfrm flipH="1">
            <a:off x="2763838" y="3757613"/>
            <a:ext cx="122237" cy="762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13" name="Line 442"/>
          <p:cNvSpPr>
            <a:spLocks noChangeShapeType="1"/>
          </p:cNvSpPr>
          <p:nvPr/>
        </p:nvSpPr>
        <p:spPr bwMode="auto">
          <a:xfrm flipV="1">
            <a:off x="2878138" y="3535363"/>
            <a:ext cx="0" cy="2047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14" name="Line 443"/>
          <p:cNvSpPr>
            <a:spLocks noChangeShapeType="1"/>
          </p:cNvSpPr>
          <p:nvPr/>
        </p:nvSpPr>
        <p:spPr bwMode="auto">
          <a:xfrm flipH="1" flipV="1">
            <a:off x="2762250" y="3457575"/>
            <a:ext cx="115888" cy="777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15" name="Line 444"/>
          <p:cNvSpPr>
            <a:spLocks noChangeShapeType="1"/>
          </p:cNvSpPr>
          <p:nvPr/>
        </p:nvSpPr>
        <p:spPr bwMode="auto">
          <a:xfrm flipH="1" flipV="1">
            <a:off x="2760663" y="3486150"/>
            <a:ext cx="90487" cy="603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16" name="Rectangle 445"/>
          <p:cNvSpPr>
            <a:spLocks noChangeArrowheads="1"/>
          </p:cNvSpPr>
          <p:nvPr/>
        </p:nvSpPr>
        <p:spPr bwMode="auto">
          <a:xfrm>
            <a:off x="2689225" y="3203575"/>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817" name="Line 446"/>
          <p:cNvSpPr>
            <a:spLocks noChangeShapeType="1"/>
          </p:cNvSpPr>
          <p:nvPr/>
        </p:nvSpPr>
        <p:spPr bwMode="auto">
          <a:xfrm flipV="1">
            <a:off x="2762250" y="3322638"/>
            <a:ext cx="0" cy="13493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18" name="Line 447"/>
          <p:cNvSpPr>
            <a:spLocks noChangeShapeType="1"/>
          </p:cNvSpPr>
          <p:nvPr/>
        </p:nvSpPr>
        <p:spPr bwMode="auto">
          <a:xfrm flipV="1">
            <a:off x="3040063" y="4346575"/>
            <a:ext cx="128587" cy="428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19" name="Rectangle 448"/>
          <p:cNvSpPr>
            <a:spLocks noChangeArrowheads="1"/>
          </p:cNvSpPr>
          <p:nvPr/>
        </p:nvSpPr>
        <p:spPr bwMode="auto">
          <a:xfrm>
            <a:off x="3187700" y="4270375"/>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N</a:t>
            </a:r>
            <a:endParaRPr lang="fr-FR" altLang="fr-FR" sz="1800"/>
          </a:p>
        </p:txBody>
      </p:sp>
      <p:sp>
        <p:nvSpPr>
          <p:cNvPr id="30820" name="Line 449"/>
          <p:cNvSpPr>
            <a:spLocks noChangeShapeType="1"/>
          </p:cNvSpPr>
          <p:nvPr/>
        </p:nvSpPr>
        <p:spPr bwMode="auto">
          <a:xfrm flipH="1" flipV="1">
            <a:off x="3040063" y="4076700"/>
            <a:ext cx="182562" cy="603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21" name="Line 450"/>
          <p:cNvSpPr>
            <a:spLocks noChangeShapeType="1"/>
          </p:cNvSpPr>
          <p:nvPr/>
        </p:nvSpPr>
        <p:spPr bwMode="auto">
          <a:xfrm flipH="1">
            <a:off x="2925763" y="4076700"/>
            <a:ext cx="114300" cy="1571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22" name="Line 451"/>
          <p:cNvSpPr>
            <a:spLocks noChangeShapeType="1"/>
          </p:cNvSpPr>
          <p:nvPr/>
        </p:nvSpPr>
        <p:spPr bwMode="auto">
          <a:xfrm>
            <a:off x="2925763" y="4233863"/>
            <a:ext cx="114300" cy="1555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23" name="Line 452"/>
          <p:cNvSpPr>
            <a:spLocks noChangeShapeType="1"/>
          </p:cNvSpPr>
          <p:nvPr/>
        </p:nvSpPr>
        <p:spPr bwMode="auto">
          <a:xfrm flipV="1">
            <a:off x="3222625" y="4137025"/>
            <a:ext cx="0" cy="1349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24" name="Line 453"/>
          <p:cNvSpPr>
            <a:spLocks noChangeShapeType="1"/>
          </p:cNvSpPr>
          <p:nvPr/>
        </p:nvSpPr>
        <p:spPr bwMode="auto">
          <a:xfrm>
            <a:off x="3276600" y="4346575"/>
            <a:ext cx="130175" cy="428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25" name="Line 454"/>
          <p:cNvSpPr>
            <a:spLocks noChangeShapeType="1"/>
          </p:cNvSpPr>
          <p:nvPr/>
        </p:nvSpPr>
        <p:spPr bwMode="auto">
          <a:xfrm flipV="1">
            <a:off x="3406775" y="4233863"/>
            <a:ext cx="112713" cy="1555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26" name="Line 455"/>
          <p:cNvSpPr>
            <a:spLocks noChangeShapeType="1"/>
          </p:cNvSpPr>
          <p:nvPr/>
        </p:nvSpPr>
        <p:spPr bwMode="auto">
          <a:xfrm flipH="1" flipV="1">
            <a:off x="3406775" y="4076700"/>
            <a:ext cx="112713" cy="1571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27" name="Line 456"/>
          <p:cNvSpPr>
            <a:spLocks noChangeShapeType="1"/>
          </p:cNvSpPr>
          <p:nvPr/>
        </p:nvSpPr>
        <p:spPr bwMode="auto">
          <a:xfrm flipH="1" flipV="1">
            <a:off x="3392488" y="4116388"/>
            <a:ext cx="87312" cy="1190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28" name="Line 457"/>
          <p:cNvSpPr>
            <a:spLocks noChangeShapeType="1"/>
          </p:cNvSpPr>
          <p:nvPr/>
        </p:nvSpPr>
        <p:spPr bwMode="auto">
          <a:xfrm flipH="1">
            <a:off x="3222625" y="4076700"/>
            <a:ext cx="184150" cy="603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29" name="Line 458"/>
          <p:cNvSpPr>
            <a:spLocks noChangeShapeType="1"/>
          </p:cNvSpPr>
          <p:nvPr/>
        </p:nvSpPr>
        <p:spPr bwMode="auto">
          <a:xfrm flipV="1">
            <a:off x="3406775" y="3921125"/>
            <a:ext cx="0" cy="1555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30" name="Rectangle 459"/>
          <p:cNvSpPr>
            <a:spLocks noChangeArrowheads="1"/>
          </p:cNvSpPr>
          <p:nvPr/>
        </p:nvSpPr>
        <p:spPr bwMode="auto">
          <a:xfrm>
            <a:off x="3498850" y="3689350"/>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831" name="Line 460"/>
          <p:cNvSpPr>
            <a:spLocks noChangeShapeType="1"/>
          </p:cNvSpPr>
          <p:nvPr/>
        </p:nvSpPr>
        <p:spPr bwMode="auto">
          <a:xfrm flipV="1">
            <a:off x="3406775" y="3806825"/>
            <a:ext cx="112713" cy="1143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32" name="Line 461"/>
          <p:cNvSpPr>
            <a:spLocks noChangeShapeType="1"/>
          </p:cNvSpPr>
          <p:nvPr/>
        </p:nvSpPr>
        <p:spPr bwMode="auto">
          <a:xfrm flipV="1">
            <a:off x="3576638" y="3556000"/>
            <a:ext cx="0" cy="1333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33" name="Rectangle 462"/>
          <p:cNvSpPr>
            <a:spLocks noChangeArrowheads="1"/>
          </p:cNvSpPr>
          <p:nvPr/>
        </p:nvSpPr>
        <p:spPr bwMode="auto">
          <a:xfrm>
            <a:off x="3662363" y="3432175"/>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834" name="Line 463"/>
          <p:cNvSpPr>
            <a:spLocks noChangeShapeType="1"/>
          </p:cNvSpPr>
          <p:nvPr/>
        </p:nvSpPr>
        <p:spPr bwMode="auto">
          <a:xfrm flipV="1">
            <a:off x="3581400" y="3527425"/>
            <a:ext cx="106363" cy="428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35" name="Line 464"/>
          <p:cNvSpPr>
            <a:spLocks noChangeShapeType="1"/>
          </p:cNvSpPr>
          <p:nvPr/>
        </p:nvSpPr>
        <p:spPr bwMode="auto">
          <a:xfrm flipV="1">
            <a:off x="3567113" y="3497263"/>
            <a:ext cx="107950" cy="4603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36" name="Rectangle 465"/>
          <p:cNvSpPr>
            <a:spLocks noChangeArrowheads="1"/>
          </p:cNvSpPr>
          <p:nvPr/>
        </p:nvSpPr>
        <p:spPr bwMode="auto">
          <a:xfrm>
            <a:off x="3149600" y="3886200"/>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837" name="Line 466"/>
          <p:cNvSpPr>
            <a:spLocks noChangeShapeType="1"/>
          </p:cNvSpPr>
          <p:nvPr/>
        </p:nvSpPr>
        <p:spPr bwMode="auto">
          <a:xfrm>
            <a:off x="3214688" y="4119563"/>
            <a:ext cx="15875"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38" name="Line 467"/>
          <p:cNvSpPr>
            <a:spLocks noChangeShapeType="1"/>
          </p:cNvSpPr>
          <p:nvPr/>
        </p:nvSpPr>
        <p:spPr bwMode="auto">
          <a:xfrm>
            <a:off x="3213100" y="4087813"/>
            <a:ext cx="1905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39" name="Line 468"/>
          <p:cNvSpPr>
            <a:spLocks noChangeShapeType="1"/>
          </p:cNvSpPr>
          <p:nvPr/>
        </p:nvSpPr>
        <p:spPr bwMode="auto">
          <a:xfrm>
            <a:off x="3209925" y="4054475"/>
            <a:ext cx="2540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40" name="Line 469"/>
          <p:cNvSpPr>
            <a:spLocks noChangeShapeType="1"/>
          </p:cNvSpPr>
          <p:nvPr/>
        </p:nvSpPr>
        <p:spPr bwMode="auto">
          <a:xfrm>
            <a:off x="3208338" y="4021138"/>
            <a:ext cx="28575"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41" name="Freeform 470"/>
          <p:cNvSpPr>
            <a:spLocks/>
          </p:cNvSpPr>
          <p:nvPr/>
        </p:nvSpPr>
        <p:spPr bwMode="auto">
          <a:xfrm>
            <a:off x="3022600" y="3971925"/>
            <a:ext cx="30163" cy="104775"/>
          </a:xfrm>
          <a:custGeom>
            <a:avLst/>
            <a:gdLst>
              <a:gd name="T0" fmla="*/ 2147483647 w 19"/>
              <a:gd name="T1" fmla="*/ 2147483647 h 66"/>
              <a:gd name="T2" fmla="*/ 2147483647 w 19"/>
              <a:gd name="T3" fmla="*/ 2147483647 h 66"/>
              <a:gd name="T4" fmla="*/ 2147483647 w 19"/>
              <a:gd name="T5" fmla="*/ 0 h 66"/>
              <a:gd name="T6" fmla="*/ 2147483647 w 19"/>
              <a:gd name="T7" fmla="*/ 0 h 66"/>
              <a:gd name="T8" fmla="*/ 0 w 19"/>
              <a:gd name="T9" fmla="*/ 0 h 66"/>
              <a:gd name="T10" fmla="*/ 2147483647 w 19"/>
              <a:gd name="T11" fmla="*/ 21474836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66">
                <a:moveTo>
                  <a:pt x="6" y="66"/>
                </a:moveTo>
                <a:lnTo>
                  <a:pt x="15" y="66"/>
                </a:lnTo>
                <a:lnTo>
                  <a:pt x="19" y="0"/>
                </a:lnTo>
                <a:lnTo>
                  <a:pt x="9" y="0"/>
                </a:lnTo>
                <a:lnTo>
                  <a:pt x="0" y="0"/>
                </a:lnTo>
                <a:lnTo>
                  <a:pt x="6" y="66"/>
                </a:lnTo>
                <a:close/>
              </a:path>
            </a:pathLst>
          </a:custGeom>
          <a:solidFill>
            <a:srgbClr val="000000"/>
          </a:solidFill>
          <a:ln w="1588">
            <a:solidFill>
              <a:srgbClr val="000000"/>
            </a:solidFill>
            <a:prstDash val="solid"/>
            <a:round/>
            <a:headEnd/>
            <a:tailEnd/>
          </a:ln>
        </p:spPr>
        <p:txBody>
          <a:bodyPr/>
          <a:lstStyle/>
          <a:p>
            <a:endParaRPr lang="fr-CH"/>
          </a:p>
        </p:txBody>
      </p:sp>
      <p:sp>
        <p:nvSpPr>
          <p:cNvPr id="30842" name="Line 471"/>
          <p:cNvSpPr>
            <a:spLocks noChangeShapeType="1"/>
          </p:cNvSpPr>
          <p:nvPr/>
        </p:nvSpPr>
        <p:spPr bwMode="auto">
          <a:xfrm flipH="1" flipV="1">
            <a:off x="3403600" y="3432175"/>
            <a:ext cx="173038" cy="1238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43" name="Rectangle 472"/>
          <p:cNvSpPr>
            <a:spLocks noChangeArrowheads="1"/>
          </p:cNvSpPr>
          <p:nvPr/>
        </p:nvSpPr>
        <p:spPr bwMode="auto">
          <a:xfrm>
            <a:off x="3448050" y="3241675"/>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0844" name="Rectangle 473"/>
          <p:cNvSpPr>
            <a:spLocks noChangeArrowheads="1"/>
          </p:cNvSpPr>
          <p:nvPr/>
        </p:nvSpPr>
        <p:spPr bwMode="auto">
          <a:xfrm>
            <a:off x="3532188" y="3241675"/>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845" name="Rectangle 474"/>
          <p:cNvSpPr>
            <a:spLocks noChangeArrowheads="1"/>
          </p:cNvSpPr>
          <p:nvPr/>
        </p:nvSpPr>
        <p:spPr bwMode="auto">
          <a:xfrm>
            <a:off x="3622675" y="3313113"/>
            <a:ext cx="889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0846" name="Line 475"/>
          <p:cNvSpPr>
            <a:spLocks noChangeShapeType="1"/>
          </p:cNvSpPr>
          <p:nvPr/>
        </p:nvSpPr>
        <p:spPr bwMode="auto">
          <a:xfrm>
            <a:off x="3409950" y="3414713"/>
            <a:ext cx="11113" cy="1111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47" name="Line 476"/>
          <p:cNvSpPr>
            <a:spLocks noChangeShapeType="1"/>
          </p:cNvSpPr>
          <p:nvPr/>
        </p:nvSpPr>
        <p:spPr bwMode="auto">
          <a:xfrm>
            <a:off x="3429000" y="3387725"/>
            <a:ext cx="15875" cy="142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48" name="Line 477"/>
          <p:cNvSpPr>
            <a:spLocks noChangeShapeType="1"/>
          </p:cNvSpPr>
          <p:nvPr/>
        </p:nvSpPr>
        <p:spPr bwMode="auto">
          <a:xfrm>
            <a:off x="3448050" y="3360738"/>
            <a:ext cx="20638" cy="190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49" name="Rectangle 478"/>
          <p:cNvSpPr>
            <a:spLocks noChangeArrowheads="1"/>
          </p:cNvSpPr>
          <p:nvPr/>
        </p:nvSpPr>
        <p:spPr bwMode="auto">
          <a:xfrm>
            <a:off x="3192463" y="3214688"/>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850" name="Rectangle 479"/>
          <p:cNvSpPr>
            <a:spLocks noChangeArrowheads="1"/>
          </p:cNvSpPr>
          <p:nvPr/>
        </p:nvSpPr>
        <p:spPr bwMode="auto">
          <a:xfrm>
            <a:off x="3109913" y="321468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851" name="Freeform 480"/>
          <p:cNvSpPr>
            <a:spLocks/>
          </p:cNvSpPr>
          <p:nvPr/>
        </p:nvSpPr>
        <p:spPr bwMode="auto">
          <a:xfrm>
            <a:off x="3308350" y="3322638"/>
            <a:ext cx="101600" cy="114300"/>
          </a:xfrm>
          <a:custGeom>
            <a:avLst/>
            <a:gdLst>
              <a:gd name="T0" fmla="*/ 2147483647 w 64"/>
              <a:gd name="T1" fmla="*/ 2147483647 h 72"/>
              <a:gd name="T2" fmla="*/ 2147483647 w 64"/>
              <a:gd name="T3" fmla="*/ 2147483647 h 72"/>
              <a:gd name="T4" fmla="*/ 2147483647 w 64"/>
              <a:gd name="T5" fmla="*/ 0 h 72"/>
              <a:gd name="T6" fmla="*/ 2147483647 w 64"/>
              <a:gd name="T7" fmla="*/ 2147483647 h 72"/>
              <a:gd name="T8" fmla="*/ 0 w 64"/>
              <a:gd name="T9" fmla="*/ 2147483647 h 72"/>
              <a:gd name="T10" fmla="*/ 2147483647 w 64"/>
              <a:gd name="T11" fmla="*/ 2147483647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72">
                <a:moveTo>
                  <a:pt x="57" y="72"/>
                </a:moveTo>
                <a:lnTo>
                  <a:pt x="64" y="67"/>
                </a:lnTo>
                <a:lnTo>
                  <a:pt x="15" y="0"/>
                </a:lnTo>
                <a:lnTo>
                  <a:pt x="8" y="6"/>
                </a:lnTo>
                <a:lnTo>
                  <a:pt x="0" y="12"/>
                </a:lnTo>
                <a:lnTo>
                  <a:pt x="57" y="72"/>
                </a:lnTo>
                <a:close/>
              </a:path>
            </a:pathLst>
          </a:custGeom>
          <a:solidFill>
            <a:srgbClr val="000000"/>
          </a:solidFill>
          <a:ln w="1588">
            <a:solidFill>
              <a:srgbClr val="000000"/>
            </a:solidFill>
            <a:prstDash val="solid"/>
            <a:round/>
            <a:headEnd/>
            <a:tailEnd/>
          </a:ln>
        </p:spPr>
        <p:txBody>
          <a:bodyPr/>
          <a:lstStyle/>
          <a:p>
            <a:endParaRPr lang="fr-CH"/>
          </a:p>
        </p:txBody>
      </p:sp>
      <p:sp>
        <p:nvSpPr>
          <p:cNvPr id="30852" name="Line 481"/>
          <p:cNvSpPr>
            <a:spLocks noChangeShapeType="1"/>
          </p:cNvSpPr>
          <p:nvPr/>
        </p:nvSpPr>
        <p:spPr bwMode="auto">
          <a:xfrm flipH="1">
            <a:off x="3241675" y="3432175"/>
            <a:ext cx="161925" cy="1095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53" name="Rectangle 482"/>
          <p:cNvSpPr>
            <a:spLocks noChangeArrowheads="1"/>
          </p:cNvSpPr>
          <p:nvPr/>
        </p:nvSpPr>
        <p:spPr bwMode="auto">
          <a:xfrm>
            <a:off x="3168650" y="3657600"/>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0854" name="Rectangle 483"/>
          <p:cNvSpPr>
            <a:spLocks noChangeArrowheads="1"/>
          </p:cNvSpPr>
          <p:nvPr/>
        </p:nvSpPr>
        <p:spPr bwMode="auto">
          <a:xfrm>
            <a:off x="3252788" y="3657600"/>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855" name="Rectangle 484"/>
          <p:cNvSpPr>
            <a:spLocks noChangeArrowheads="1"/>
          </p:cNvSpPr>
          <p:nvPr/>
        </p:nvSpPr>
        <p:spPr bwMode="auto">
          <a:xfrm>
            <a:off x="3344863" y="3730625"/>
            <a:ext cx="889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2</a:t>
            </a:r>
            <a:endParaRPr lang="fr-FR" altLang="fr-FR" sz="1800"/>
          </a:p>
        </p:txBody>
      </p:sp>
      <p:sp>
        <p:nvSpPr>
          <p:cNvPr id="30856" name="Line 485"/>
          <p:cNvSpPr>
            <a:spLocks noChangeShapeType="1"/>
          </p:cNvSpPr>
          <p:nvPr/>
        </p:nvSpPr>
        <p:spPr bwMode="auto">
          <a:xfrm flipV="1">
            <a:off x="3257550" y="3536950"/>
            <a:ext cx="0" cy="1222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57" name="Line 486"/>
          <p:cNvSpPr>
            <a:spLocks noChangeShapeType="1"/>
          </p:cNvSpPr>
          <p:nvPr/>
        </p:nvSpPr>
        <p:spPr bwMode="auto">
          <a:xfrm flipV="1">
            <a:off x="3227388" y="3538538"/>
            <a:ext cx="0" cy="1206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58" name="Line 487"/>
          <p:cNvSpPr>
            <a:spLocks noChangeShapeType="1"/>
          </p:cNvSpPr>
          <p:nvPr/>
        </p:nvSpPr>
        <p:spPr bwMode="auto">
          <a:xfrm flipH="1" flipV="1">
            <a:off x="3038475" y="3432175"/>
            <a:ext cx="203200" cy="1095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59" name="Line 488"/>
          <p:cNvSpPr>
            <a:spLocks noChangeShapeType="1"/>
          </p:cNvSpPr>
          <p:nvPr/>
        </p:nvSpPr>
        <p:spPr bwMode="auto">
          <a:xfrm flipH="1">
            <a:off x="2878138" y="3432175"/>
            <a:ext cx="160337" cy="1031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60" name="Rectangle 489"/>
          <p:cNvSpPr>
            <a:spLocks noChangeArrowheads="1"/>
          </p:cNvSpPr>
          <p:nvPr/>
        </p:nvSpPr>
        <p:spPr bwMode="auto">
          <a:xfrm>
            <a:off x="2517775" y="3489325"/>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0861" name="Rectangle 490"/>
          <p:cNvSpPr>
            <a:spLocks noChangeArrowheads="1"/>
          </p:cNvSpPr>
          <p:nvPr/>
        </p:nvSpPr>
        <p:spPr bwMode="auto">
          <a:xfrm>
            <a:off x="2390775" y="3489325"/>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862" name="Rectangle 491"/>
          <p:cNvSpPr>
            <a:spLocks noChangeArrowheads="1"/>
          </p:cNvSpPr>
          <p:nvPr/>
        </p:nvSpPr>
        <p:spPr bwMode="auto">
          <a:xfrm>
            <a:off x="2482850" y="3560763"/>
            <a:ext cx="889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0863" name="Line 492"/>
          <p:cNvSpPr>
            <a:spLocks noChangeShapeType="1"/>
          </p:cNvSpPr>
          <p:nvPr/>
        </p:nvSpPr>
        <p:spPr bwMode="auto">
          <a:xfrm flipH="1">
            <a:off x="2644775" y="3457575"/>
            <a:ext cx="117475" cy="603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64" name="Rectangle 493"/>
          <p:cNvSpPr>
            <a:spLocks noChangeArrowheads="1"/>
          </p:cNvSpPr>
          <p:nvPr/>
        </p:nvSpPr>
        <p:spPr bwMode="auto">
          <a:xfrm>
            <a:off x="4735513" y="3856038"/>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865" name="Line 494"/>
          <p:cNvSpPr>
            <a:spLocks noChangeShapeType="1"/>
          </p:cNvSpPr>
          <p:nvPr/>
        </p:nvSpPr>
        <p:spPr bwMode="auto">
          <a:xfrm flipH="1" flipV="1">
            <a:off x="4652963" y="3740150"/>
            <a:ext cx="106362" cy="1158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66" name="Rectangle 495"/>
          <p:cNvSpPr>
            <a:spLocks noChangeArrowheads="1"/>
          </p:cNvSpPr>
          <p:nvPr/>
        </p:nvSpPr>
        <p:spPr bwMode="auto">
          <a:xfrm>
            <a:off x="4392613" y="3797300"/>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867" name="Line 496"/>
          <p:cNvSpPr>
            <a:spLocks noChangeShapeType="1"/>
          </p:cNvSpPr>
          <p:nvPr/>
        </p:nvSpPr>
        <p:spPr bwMode="auto">
          <a:xfrm flipH="1">
            <a:off x="4519613" y="3721100"/>
            <a:ext cx="128587" cy="809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68" name="Line 497"/>
          <p:cNvSpPr>
            <a:spLocks noChangeShapeType="1"/>
          </p:cNvSpPr>
          <p:nvPr/>
        </p:nvSpPr>
        <p:spPr bwMode="auto">
          <a:xfrm flipH="1">
            <a:off x="4540250" y="3757613"/>
            <a:ext cx="122238" cy="762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69" name="Line 498"/>
          <p:cNvSpPr>
            <a:spLocks noChangeShapeType="1"/>
          </p:cNvSpPr>
          <p:nvPr/>
        </p:nvSpPr>
        <p:spPr bwMode="auto">
          <a:xfrm flipV="1">
            <a:off x="4652963" y="3535363"/>
            <a:ext cx="0" cy="2047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70" name="Line 499"/>
          <p:cNvSpPr>
            <a:spLocks noChangeShapeType="1"/>
          </p:cNvSpPr>
          <p:nvPr/>
        </p:nvSpPr>
        <p:spPr bwMode="auto">
          <a:xfrm flipH="1" flipV="1">
            <a:off x="4538663" y="3457575"/>
            <a:ext cx="114300" cy="777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71" name="Line 500"/>
          <p:cNvSpPr>
            <a:spLocks noChangeShapeType="1"/>
          </p:cNvSpPr>
          <p:nvPr/>
        </p:nvSpPr>
        <p:spPr bwMode="auto">
          <a:xfrm flipH="1" flipV="1">
            <a:off x="4537075" y="3486150"/>
            <a:ext cx="90488" cy="603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72" name="Rectangle 501"/>
          <p:cNvSpPr>
            <a:spLocks noChangeArrowheads="1"/>
          </p:cNvSpPr>
          <p:nvPr/>
        </p:nvSpPr>
        <p:spPr bwMode="auto">
          <a:xfrm>
            <a:off x="4465638" y="3203575"/>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873" name="Line 502"/>
          <p:cNvSpPr>
            <a:spLocks noChangeShapeType="1"/>
          </p:cNvSpPr>
          <p:nvPr/>
        </p:nvSpPr>
        <p:spPr bwMode="auto">
          <a:xfrm flipV="1">
            <a:off x="4538663" y="3322638"/>
            <a:ext cx="0" cy="13493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74" name="Line 503"/>
          <p:cNvSpPr>
            <a:spLocks noChangeShapeType="1"/>
          </p:cNvSpPr>
          <p:nvPr/>
        </p:nvSpPr>
        <p:spPr bwMode="auto">
          <a:xfrm flipV="1">
            <a:off x="4814888" y="4346575"/>
            <a:ext cx="130175" cy="428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75" name="Rectangle 504"/>
          <p:cNvSpPr>
            <a:spLocks noChangeArrowheads="1"/>
          </p:cNvSpPr>
          <p:nvPr/>
        </p:nvSpPr>
        <p:spPr bwMode="auto">
          <a:xfrm>
            <a:off x="4964113" y="4270375"/>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N</a:t>
            </a:r>
            <a:endParaRPr lang="fr-FR" altLang="fr-FR" sz="1800"/>
          </a:p>
        </p:txBody>
      </p:sp>
      <p:sp>
        <p:nvSpPr>
          <p:cNvPr id="30876" name="Line 505"/>
          <p:cNvSpPr>
            <a:spLocks noChangeShapeType="1"/>
          </p:cNvSpPr>
          <p:nvPr/>
        </p:nvSpPr>
        <p:spPr bwMode="auto">
          <a:xfrm flipH="1" flipV="1">
            <a:off x="4814888" y="4076700"/>
            <a:ext cx="184150" cy="603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77" name="Line 506"/>
          <p:cNvSpPr>
            <a:spLocks noChangeShapeType="1"/>
          </p:cNvSpPr>
          <p:nvPr/>
        </p:nvSpPr>
        <p:spPr bwMode="auto">
          <a:xfrm flipH="1">
            <a:off x="4702175" y="4076700"/>
            <a:ext cx="112713" cy="1571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78" name="Line 507"/>
          <p:cNvSpPr>
            <a:spLocks noChangeShapeType="1"/>
          </p:cNvSpPr>
          <p:nvPr/>
        </p:nvSpPr>
        <p:spPr bwMode="auto">
          <a:xfrm>
            <a:off x="4702175" y="4233863"/>
            <a:ext cx="112713" cy="1555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79" name="Line 508"/>
          <p:cNvSpPr>
            <a:spLocks noChangeShapeType="1"/>
          </p:cNvSpPr>
          <p:nvPr/>
        </p:nvSpPr>
        <p:spPr bwMode="auto">
          <a:xfrm flipV="1">
            <a:off x="4999038" y="4137025"/>
            <a:ext cx="0" cy="1349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80" name="Line 509"/>
          <p:cNvSpPr>
            <a:spLocks noChangeShapeType="1"/>
          </p:cNvSpPr>
          <p:nvPr/>
        </p:nvSpPr>
        <p:spPr bwMode="auto">
          <a:xfrm>
            <a:off x="5053013" y="4346575"/>
            <a:ext cx="130175" cy="428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81" name="Line 510"/>
          <p:cNvSpPr>
            <a:spLocks noChangeShapeType="1"/>
          </p:cNvSpPr>
          <p:nvPr/>
        </p:nvSpPr>
        <p:spPr bwMode="auto">
          <a:xfrm flipV="1">
            <a:off x="5183188" y="4233863"/>
            <a:ext cx="112712" cy="1555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82" name="Line 511"/>
          <p:cNvSpPr>
            <a:spLocks noChangeShapeType="1"/>
          </p:cNvSpPr>
          <p:nvPr/>
        </p:nvSpPr>
        <p:spPr bwMode="auto">
          <a:xfrm flipH="1" flipV="1">
            <a:off x="5183188" y="4076700"/>
            <a:ext cx="112712" cy="1571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83" name="Line 512"/>
          <p:cNvSpPr>
            <a:spLocks noChangeShapeType="1"/>
          </p:cNvSpPr>
          <p:nvPr/>
        </p:nvSpPr>
        <p:spPr bwMode="auto">
          <a:xfrm flipH="1" flipV="1">
            <a:off x="5168900" y="4116388"/>
            <a:ext cx="87313" cy="1190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84" name="Line 513"/>
          <p:cNvSpPr>
            <a:spLocks noChangeShapeType="1"/>
          </p:cNvSpPr>
          <p:nvPr/>
        </p:nvSpPr>
        <p:spPr bwMode="auto">
          <a:xfrm flipH="1">
            <a:off x="4999038" y="4076700"/>
            <a:ext cx="184150" cy="603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85" name="Line 514"/>
          <p:cNvSpPr>
            <a:spLocks noChangeShapeType="1"/>
          </p:cNvSpPr>
          <p:nvPr/>
        </p:nvSpPr>
        <p:spPr bwMode="auto">
          <a:xfrm flipV="1">
            <a:off x="5183188" y="3921125"/>
            <a:ext cx="0" cy="1555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86" name="Rectangle 515"/>
          <p:cNvSpPr>
            <a:spLocks noChangeArrowheads="1"/>
          </p:cNvSpPr>
          <p:nvPr/>
        </p:nvSpPr>
        <p:spPr bwMode="auto">
          <a:xfrm>
            <a:off x="5275263" y="3689350"/>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887" name="Line 516"/>
          <p:cNvSpPr>
            <a:spLocks noChangeShapeType="1"/>
          </p:cNvSpPr>
          <p:nvPr/>
        </p:nvSpPr>
        <p:spPr bwMode="auto">
          <a:xfrm flipV="1">
            <a:off x="5183188" y="3806825"/>
            <a:ext cx="112712" cy="1143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88" name="Line 517"/>
          <p:cNvSpPr>
            <a:spLocks noChangeShapeType="1"/>
          </p:cNvSpPr>
          <p:nvPr/>
        </p:nvSpPr>
        <p:spPr bwMode="auto">
          <a:xfrm flipV="1">
            <a:off x="5353050" y="3556000"/>
            <a:ext cx="0" cy="1333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89" name="Rectangle 518"/>
          <p:cNvSpPr>
            <a:spLocks noChangeArrowheads="1"/>
          </p:cNvSpPr>
          <p:nvPr/>
        </p:nvSpPr>
        <p:spPr bwMode="auto">
          <a:xfrm>
            <a:off x="5438775" y="3432175"/>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890" name="Line 519"/>
          <p:cNvSpPr>
            <a:spLocks noChangeShapeType="1"/>
          </p:cNvSpPr>
          <p:nvPr/>
        </p:nvSpPr>
        <p:spPr bwMode="auto">
          <a:xfrm flipV="1">
            <a:off x="5357813" y="3527425"/>
            <a:ext cx="106362" cy="428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91" name="Line 520"/>
          <p:cNvSpPr>
            <a:spLocks noChangeShapeType="1"/>
          </p:cNvSpPr>
          <p:nvPr/>
        </p:nvSpPr>
        <p:spPr bwMode="auto">
          <a:xfrm flipV="1">
            <a:off x="5343525" y="3497263"/>
            <a:ext cx="107950" cy="4603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92" name="Rectangle 521"/>
          <p:cNvSpPr>
            <a:spLocks noChangeArrowheads="1"/>
          </p:cNvSpPr>
          <p:nvPr/>
        </p:nvSpPr>
        <p:spPr bwMode="auto">
          <a:xfrm>
            <a:off x="4926013" y="3886200"/>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893" name="Line 522"/>
          <p:cNvSpPr>
            <a:spLocks noChangeShapeType="1"/>
          </p:cNvSpPr>
          <p:nvPr/>
        </p:nvSpPr>
        <p:spPr bwMode="auto">
          <a:xfrm>
            <a:off x="4991100" y="4119563"/>
            <a:ext cx="15875"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94" name="Line 523"/>
          <p:cNvSpPr>
            <a:spLocks noChangeShapeType="1"/>
          </p:cNvSpPr>
          <p:nvPr/>
        </p:nvSpPr>
        <p:spPr bwMode="auto">
          <a:xfrm>
            <a:off x="4989513" y="4087813"/>
            <a:ext cx="1905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95" name="Line 524"/>
          <p:cNvSpPr>
            <a:spLocks noChangeShapeType="1"/>
          </p:cNvSpPr>
          <p:nvPr/>
        </p:nvSpPr>
        <p:spPr bwMode="auto">
          <a:xfrm>
            <a:off x="4986338" y="4054475"/>
            <a:ext cx="2540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96" name="Line 525"/>
          <p:cNvSpPr>
            <a:spLocks noChangeShapeType="1"/>
          </p:cNvSpPr>
          <p:nvPr/>
        </p:nvSpPr>
        <p:spPr bwMode="auto">
          <a:xfrm>
            <a:off x="4984750" y="4021138"/>
            <a:ext cx="28575"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97" name="Freeform 526"/>
          <p:cNvSpPr>
            <a:spLocks/>
          </p:cNvSpPr>
          <p:nvPr/>
        </p:nvSpPr>
        <p:spPr bwMode="auto">
          <a:xfrm>
            <a:off x="4797425" y="3971925"/>
            <a:ext cx="31750" cy="104775"/>
          </a:xfrm>
          <a:custGeom>
            <a:avLst/>
            <a:gdLst>
              <a:gd name="T0" fmla="*/ 2147483647 w 20"/>
              <a:gd name="T1" fmla="*/ 2147483647 h 66"/>
              <a:gd name="T2" fmla="*/ 2147483647 w 20"/>
              <a:gd name="T3" fmla="*/ 2147483647 h 66"/>
              <a:gd name="T4" fmla="*/ 2147483647 w 20"/>
              <a:gd name="T5" fmla="*/ 0 h 66"/>
              <a:gd name="T6" fmla="*/ 2147483647 w 20"/>
              <a:gd name="T7" fmla="*/ 0 h 66"/>
              <a:gd name="T8" fmla="*/ 0 w 20"/>
              <a:gd name="T9" fmla="*/ 0 h 66"/>
              <a:gd name="T10" fmla="*/ 2147483647 w 20"/>
              <a:gd name="T11" fmla="*/ 21474836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66">
                <a:moveTo>
                  <a:pt x="7" y="66"/>
                </a:moveTo>
                <a:lnTo>
                  <a:pt x="16" y="66"/>
                </a:lnTo>
                <a:lnTo>
                  <a:pt x="20" y="0"/>
                </a:lnTo>
                <a:lnTo>
                  <a:pt x="10" y="0"/>
                </a:lnTo>
                <a:lnTo>
                  <a:pt x="0" y="0"/>
                </a:lnTo>
                <a:lnTo>
                  <a:pt x="7" y="66"/>
                </a:lnTo>
                <a:close/>
              </a:path>
            </a:pathLst>
          </a:custGeom>
          <a:solidFill>
            <a:srgbClr val="000000"/>
          </a:solidFill>
          <a:ln w="1588">
            <a:solidFill>
              <a:srgbClr val="000000"/>
            </a:solidFill>
            <a:prstDash val="solid"/>
            <a:round/>
            <a:headEnd/>
            <a:tailEnd/>
          </a:ln>
        </p:spPr>
        <p:txBody>
          <a:bodyPr/>
          <a:lstStyle/>
          <a:p>
            <a:endParaRPr lang="fr-CH"/>
          </a:p>
        </p:txBody>
      </p:sp>
      <p:sp>
        <p:nvSpPr>
          <p:cNvPr id="30898" name="Line 527"/>
          <p:cNvSpPr>
            <a:spLocks noChangeShapeType="1"/>
          </p:cNvSpPr>
          <p:nvPr/>
        </p:nvSpPr>
        <p:spPr bwMode="auto">
          <a:xfrm flipH="1" flipV="1">
            <a:off x="5180013" y="3432175"/>
            <a:ext cx="173037" cy="1238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899" name="Rectangle 528"/>
          <p:cNvSpPr>
            <a:spLocks noChangeArrowheads="1"/>
          </p:cNvSpPr>
          <p:nvPr/>
        </p:nvSpPr>
        <p:spPr bwMode="auto">
          <a:xfrm>
            <a:off x="5246688" y="3241675"/>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0900" name="Rectangle 529"/>
          <p:cNvSpPr>
            <a:spLocks noChangeArrowheads="1"/>
          </p:cNvSpPr>
          <p:nvPr/>
        </p:nvSpPr>
        <p:spPr bwMode="auto">
          <a:xfrm>
            <a:off x="5330825" y="3241675"/>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901" name="Rectangle 530"/>
          <p:cNvSpPr>
            <a:spLocks noChangeArrowheads="1"/>
          </p:cNvSpPr>
          <p:nvPr/>
        </p:nvSpPr>
        <p:spPr bwMode="auto">
          <a:xfrm>
            <a:off x="5422900" y="3314700"/>
            <a:ext cx="889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0902" name="Line 531"/>
          <p:cNvSpPr>
            <a:spLocks noChangeShapeType="1"/>
          </p:cNvSpPr>
          <p:nvPr/>
        </p:nvSpPr>
        <p:spPr bwMode="auto">
          <a:xfrm>
            <a:off x="5186363" y="3414713"/>
            <a:ext cx="11112" cy="127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03" name="Line 532"/>
          <p:cNvSpPr>
            <a:spLocks noChangeShapeType="1"/>
          </p:cNvSpPr>
          <p:nvPr/>
        </p:nvSpPr>
        <p:spPr bwMode="auto">
          <a:xfrm>
            <a:off x="5208588" y="3390900"/>
            <a:ext cx="14287" cy="142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04" name="Line 533"/>
          <p:cNvSpPr>
            <a:spLocks noChangeShapeType="1"/>
          </p:cNvSpPr>
          <p:nvPr/>
        </p:nvSpPr>
        <p:spPr bwMode="auto">
          <a:xfrm>
            <a:off x="5230813" y="3365500"/>
            <a:ext cx="17462" cy="190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05" name="Line 534"/>
          <p:cNvSpPr>
            <a:spLocks noChangeShapeType="1"/>
          </p:cNvSpPr>
          <p:nvPr/>
        </p:nvSpPr>
        <p:spPr bwMode="auto">
          <a:xfrm>
            <a:off x="5253038" y="3341688"/>
            <a:ext cx="22225" cy="222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06" name="Rectangle 535"/>
          <p:cNvSpPr>
            <a:spLocks noChangeArrowheads="1"/>
          </p:cNvSpPr>
          <p:nvPr/>
        </p:nvSpPr>
        <p:spPr bwMode="auto">
          <a:xfrm>
            <a:off x="4968875" y="3214688"/>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907" name="Rectangle 536"/>
          <p:cNvSpPr>
            <a:spLocks noChangeArrowheads="1"/>
          </p:cNvSpPr>
          <p:nvPr/>
        </p:nvSpPr>
        <p:spPr bwMode="auto">
          <a:xfrm>
            <a:off x="4886325" y="321468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908" name="Freeform 537"/>
          <p:cNvSpPr>
            <a:spLocks/>
          </p:cNvSpPr>
          <p:nvPr/>
        </p:nvSpPr>
        <p:spPr bwMode="auto">
          <a:xfrm>
            <a:off x="5084763" y="3322638"/>
            <a:ext cx="100012" cy="114300"/>
          </a:xfrm>
          <a:custGeom>
            <a:avLst/>
            <a:gdLst>
              <a:gd name="T0" fmla="*/ 2147483647 w 63"/>
              <a:gd name="T1" fmla="*/ 2147483647 h 72"/>
              <a:gd name="T2" fmla="*/ 2147483647 w 63"/>
              <a:gd name="T3" fmla="*/ 2147483647 h 72"/>
              <a:gd name="T4" fmla="*/ 2147483647 w 63"/>
              <a:gd name="T5" fmla="*/ 0 h 72"/>
              <a:gd name="T6" fmla="*/ 2147483647 w 63"/>
              <a:gd name="T7" fmla="*/ 2147483647 h 72"/>
              <a:gd name="T8" fmla="*/ 0 w 63"/>
              <a:gd name="T9" fmla="*/ 2147483647 h 72"/>
              <a:gd name="T10" fmla="*/ 2147483647 w 63"/>
              <a:gd name="T11" fmla="*/ 2147483647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72">
                <a:moveTo>
                  <a:pt x="57" y="72"/>
                </a:moveTo>
                <a:lnTo>
                  <a:pt x="63" y="67"/>
                </a:lnTo>
                <a:lnTo>
                  <a:pt x="15" y="0"/>
                </a:lnTo>
                <a:lnTo>
                  <a:pt x="8" y="6"/>
                </a:lnTo>
                <a:lnTo>
                  <a:pt x="0" y="12"/>
                </a:lnTo>
                <a:lnTo>
                  <a:pt x="57" y="72"/>
                </a:lnTo>
                <a:close/>
              </a:path>
            </a:pathLst>
          </a:custGeom>
          <a:solidFill>
            <a:srgbClr val="000000"/>
          </a:solidFill>
          <a:ln w="1588">
            <a:solidFill>
              <a:srgbClr val="000000"/>
            </a:solidFill>
            <a:prstDash val="solid"/>
            <a:round/>
            <a:headEnd/>
            <a:tailEnd/>
          </a:ln>
        </p:spPr>
        <p:txBody>
          <a:bodyPr/>
          <a:lstStyle/>
          <a:p>
            <a:endParaRPr lang="fr-CH"/>
          </a:p>
        </p:txBody>
      </p:sp>
      <p:sp>
        <p:nvSpPr>
          <p:cNvPr id="30909" name="Line 538"/>
          <p:cNvSpPr>
            <a:spLocks noChangeShapeType="1"/>
          </p:cNvSpPr>
          <p:nvPr/>
        </p:nvSpPr>
        <p:spPr bwMode="auto">
          <a:xfrm flipH="1">
            <a:off x="5018088" y="3432175"/>
            <a:ext cx="161925" cy="1095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10" name="Rectangle 539"/>
          <p:cNvSpPr>
            <a:spLocks noChangeArrowheads="1"/>
          </p:cNvSpPr>
          <p:nvPr/>
        </p:nvSpPr>
        <p:spPr bwMode="auto">
          <a:xfrm>
            <a:off x="5026025" y="3622675"/>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0911" name="Rectangle 540"/>
          <p:cNvSpPr>
            <a:spLocks noChangeArrowheads="1"/>
          </p:cNvSpPr>
          <p:nvPr/>
        </p:nvSpPr>
        <p:spPr bwMode="auto">
          <a:xfrm>
            <a:off x="5110163" y="3622675"/>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912" name="Rectangle 541"/>
          <p:cNvSpPr>
            <a:spLocks noChangeArrowheads="1"/>
          </p:cNvSpPr>
          <p:nvPr/>
        </p:nvSpPr>
        <p:spPr bwMode="auto">
          <a:xfrm>
            <a:off x="5202238" y="3694113"/>
            <a:ext cx="889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0913" name="Line 542"/>
          <p:cNvSpPr>
            <a:spLocks noChangeShapeType="1"/>
          </p:cNvSpPr>
          <p:nvPr/>
        </p:nvSpPr>
        <p:spPr bwMode="auto">
          <a:xfrm flipH="1">
            <a:off x="5019675" y="3551238"/>
            <a:ext cx="14288" cy="95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14" name="Line 543"/>
          <p:cNvSpPr>
            <a:spLocks noChangeShapeType="1"/>
          </p:cNvSpPr>
          <p:nvPr/>
        </p:nvSpPr>
        <p:spPr bwMode="auto">
          <a:xfrm flipH="1">
            <a:off x="5033963" y="3578225"/>
            <a:ext cx="19050" cy="127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15" name="Line 544"/>
          <p:cNvSpPr>
            <a:spLocks noChangeShapeType="1"/>
          </p:cNvSpPr>
          <p:nvPr/>
        </p:nvSpPr>
        <p:spPr bwMode="auto">
          <a:xfrm flipH="1">
            <a:off x="5046663" y="3606800"/>
            <a:ext cx="25400" cy="142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16" name="Rectangle 545"/>
          <p:cNvSpPr>
            <a:spLocks noChangeArrowheads="1"/>
          </p:cNvSpPr>
          <p:nvPr/>
        </p:nvSpPr>
        <p:spPr bwMode="auto">
          <a:xfrm>
            <a:off x="4800600" y="3600450"/>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917" name="Freeform 546"/>
          <p:cNvSpPr>
            <a:spLocks/>
          </p:cNvSpPr>
          <p:nvPr/>
        </p:nvSpPr>
        <p:spPr bwMode="auto">
          <a:xfrm>
            <a:off x="4916488" y="3536950"/>
            <a:ext cx="106362" cy="90488"/>
          </a:xfrm>
          <a:custGeom>
            <a:avLst/>
            <a:gdLst>
              <a:gd name="T0" fmla="*/ 2147483647 w 67"/>
              <a:gd name="T1" fmla="*/ 2147483647 h 57"/>
              <a:gd name="T2" fmla="*/ 2147483647 w 67"/>
              <a:gd name="T3" fmla="*/ 0 h 57"/>
              <a:gd name="T4" fmla="*/ 0 w 67"/>
              <a:gd name="T5" fmla="*/ 2147483647 h 57"/>
              <a:gd name="T6" fmla="*/ 2147483647 w 67"/>
              <a:gd name="T7" fmla="*/ 2147483647 h 57"/>
              <a:gd name="T8" fmla="*/ 2147483647 w 67"/>
              <a:gd name="T9" fmla="*/ 2147483647 h 57"/>
              <a:gd name="T10" fmla="*/ 2147483647 w 67"/>
              <a:gd name="T11" fmla="*/ 2147483647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 h="57">
                <a:moveTo>
                  <a:pt x="67" y="6"/>
                </a:moveTo>
                <a:lnTo>
                  <a:pt x="62" y="0"/>
                </a:lnTo>
                <a:lnTo>
                  <a:pt x="0" y="41"/>
                </a:lnTo>
                <a:lnTo>
                  <a:pt x="7" y="49"/>
                </a:lnTo>
                <a:lnTo>
                  <a:pt x="13" y="57"/>
                </a:lnTo>
                <a:lnTo>
                  <a:pt x="67" y="6"/>
                </a:lnTo>
                <a:close/>
              </a:path>
            </a:pathLst>
          </a:custGeom>
          <a:solidFill>
            <a:srgbClr val="000000"/>
          </a:solidFill>
          <a:ln w="1588">
            <a:solidFill>
              <a:srgbClr val="000000"/>
            </a:solidFill>
            <a:prstDash val="solid"/>
            <a:round/>
            <a:headEnd/>
            <a:tailEnd/>
          </a:ln>
        </p:spPr>
        <p:txBody>
          <a:bodyPr/>
          <a:lstStyle/>
          <a:p>
            <a:endParaRPr lang="fr-CH"/>
          </a:p>
        </p:txBody>
      </p:sp>
      <p:sp>
        <p:nvSpPr>
          <p:cNvPr id="30918" name="Line 547"/>
          <p:cNvSpPr>
            <a:spLocks noChangeShapeType="1"/>
          </p:cNvSpPr>
          <p:nvPr/>
        </p:nvSpPr>
        <p:spPr bwMode="auto">
          <a:xfrm flipH="1" flipV="1">
            <a:off x="4814888" y="3432175"/>
            <a:ext cx="203200" cy="1095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19" name="Line 548"/>
          <p:cNvSpPr>
            <a:spLocks noChangeShapeType="1"/>
          </p:cNvSpPr>
          <p:nvPr/>
        </p:nvSpPr>
        <p:spPr bwMode="auto">
          <a:xfrm flipH="1">
            <a:off x="4652963" y="3432175"/>
            <a:ext cx="161925" cy="1031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20" name="Rectangle 549"/>
          <p:cNvSpPr>
            <a:spLocks noChangeArrowheads="1"/>
          </p:cNvSpPr>
          <p:nvPr/>
        </p:nvSpPr>
        <p:spPr bwMode="auto">
          <a:xfrm>
            <a:off x="4294188" y="3489325"/>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0921" name="Rectangle 550"/>
          <p:cNvSpPr>
            <a:spLocks noChangeArrowheads="1"/>
          </p:cNvSpPr>
          <p:nvPr/>
        </p:nvSpPr>
        <p:spPr bwMode="auto">
          <a:xfrm>
            <a:off x="4167188" y="3489325"/>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922" name="Rectangle 551"/>
          <p:cNvSpPr>
            <a:spLocks noChangeArrowheads="1"/>
          </p:cNvSpPr>
          <p:nvPr/>
        </p:nvSpPr>
        <p:spPr bwMode="auto">
          <a:xfrm>
            <a:off x="4259263" y="3560763"/>
            <a:ext cx="889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0923" name="Line 552"/>
          <p:cNvSpPr>
            <a:spLocks noChangeShapeType="1"/>
          </p:cNvSpPr>
          <p:nvPr/>
        </p:nvSpPr>
        <p:spPr bwMode="auto">
          <a:xfrm flipH="1">
            <a:off x="4419600" y="3457575"/>
            <a:ext cx="119063" cy="603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grpSp>
        <p:nvGrpSpPr>
          <p:cNvPr id="9" name="Groupe 8"/>
          <p:cNvGrpSpPr/>
          <p:nvPr/>
        </p:nvGrpSpPr>
        <p:grpSpPr>
          <a:xfrm>
            <a:off x="852488" y="4564063"/>
            <a:ext cx="849312" cy="300037"/>
            <a:chOff x="852488" y="4564063"/>
            <a:chExt cx="849312" cy="300037"/>
          </a:xfrm>
        </p:grpSpPr>
        <p:sp>
          <p:nvSpPr>
            <p:cNvPr id="30924" name="Rectangle 554"/>
            <p:cNvSpPr>
              <a:spLocks noChangeArrowheads="1"/>
            </p:cNvSpPr>
            <p:nvPr/>
          </p:nvSpPr>
          <p:spPr bwMode="auto">
            <a:xfrm>
              <a:off x="852488" y="4564063"/>
              <a:ext cx="8493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Monocrotaline</a:t>
              </a:r>
              <a:endParaRPr lang="fr-FR" altLang="fr-FR" sz="1800"/>
            </a:p>
          </p:txBody>
        </p:sp>
        <p:sp>
          <p:nvSpPr>
            <p:cNvPr id="30925" name="Rectangle 555"/>
            <p:cNvSpPr>
              <a:spLocks noChangeArrowheads="1"/>
            </p:cNvSpPr>
            <p:nvPr/>
          </p:nvSpPr>
          <p:spPr bwMode="auto">
            <a:xfrm>
              <a:off x="852488" y="4695825"/>
              <a:ext cx="5603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dirty="0">
                  <a:solidFill>
                    <a:srgbClr val="000000"/>
                  </a:solidFill>
                </a:rPr>
                <a:t>315-22-0</a:t>
              </a:r>
              <a:endParaRPr lang="fr-FR" altLang="fr-FR" sz="1800" dirty="0"/>
            </a:p>
          </p:txBody>
        </p:sp>
      </p:grpSp>
      <p:grpSp>
        <p:nvGrpSpPr>
          <p:cNvPr id="10" name="Groupe 9"/>
          <p:cNvGrpSpPr/>
          <p:nvPr/>
        </p:nvGrpSpPr>
        <p:grpSpPr>
          <a:xfrm>
            <a:off x="2730500" y="4564063"/>
            <a:ext cx="869950" cy="300037"/>
            <a:chOff x="2730500" y="4564063"/>
            <a:chExt cx="869950" cy="300037"/>
          </a:xfrm>
        </p:grpSpPr>
        <p:sp>
          <p:nvSpPr>
            <p:cNvPr id="30926" name="Rectangle 557"/>
            <p:cNvSpPr>
              <a:spLocks noChangeArrowheads="1"/>
            </p:cNvSpPr>
            <p:nvPr/>
          </p:nvSpPr>
          <p:spPr bwMode="auto">
            <a:xfrm>
              <a:off x="2730500" y="4564063"/>
              <a:ext cx="8699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Seneciphylline</a:t>
              </a:r>
              <a:endParaRPr lang="fr-FR" altLang="fr-FR" sz="1800"/>
            </a:p>
          </p:txBody>
        </p:sp>
        <p:sp>
          <p:nvSpPr>
            <p:cNvPr id="30927" name="Rectangle 558"/>
            <p:cNvSpPr>
              <a:spLocks noChangeArrowheads="1"/>
            </p:cNvSpPr>
            <p:nvPr/>
          </p:nvSpPr>
          <p:spPr bwMode="auto">
            <a:xfrm>
              <a:off x="2730500" y="4695825"/>
              <a:ext cx="5603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dirty="0">
                  <a:solidFill>
                    <a:srgbClr val="000000"/>
                  </a:solidFill>
                </a:rPr>
                <a:t>480-81-9</a:t>
              </a:r>
              <a:endParaRPr lang="fr-FR" altLang="fr-FR" sz="1800" dirty="0"/>
            </a:p>
          </p:txBody>
        </p:sp>
      </p:grpSp>
      <p:grpSp>
        <p:nvGrpSpPr>
          <p:cNvPr id="11" name="Groupe 10"/>
          <p:cNvGrpSpPr/>
          <p:nvPr/>
        </p:nvGrpSpPr>
        <p:grpSpPr>
          <a:xfrm>
            <a:off x="4560888" y="4564063"/>
            <a:ext cx="750887" cy="300037"/>
            <a:chOff x="4560888" y="4564063"/>
            <a:chExt cx="750887" cy="300037"/>
          </a:xfrm>
        </p:grpSpPr>
        <p:sp>
          <p:nvSpPr>
            <p:cNvPr id="30928" name="Rectangle 560"/>
            <p:cNvSpPr>
              <a:spLocks noChangeArrowheads="1"/>
            </p:cNvSpPr>
            <p:nvPr/>
          </p:nvSpPr>
          <p:spPr bwMode="auto">
            <a:xfrm>
              <a:off x="4560888" y="4564063"/>
              <a:ext cx="750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Senecionine</a:t>
              </a:r>
              <a:endParaRPr lang="fr-FR" altLang="fr-FR" sz="1800"/>
            </a:p>
          </p:txBody>
        </p:sp>
        <p:sp>
          <p:nvSpPr>
            <p:cNvPr id="30929" name="Rectangle 561"/>
            <p:cNvSpPr>
              <a:spLocks noChangeArrowheads="1"/>
            </p:cNvSpPr>
            <p:nvPr/>
          </p:nvSpPr>
          <p:spPr bwMode="auto">
            <a:xfrm>
              <a:off x="4560888" y="4695825"/>
              <a:ext cx="5603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dirty="0">
                  <a:solidFill>
                    <a:srgbClr val="000000"/>
                  </a:solidFill>
                </a:rPr>
                <a:t>130-01-8</a:t>
              </a:r>
              <a:endParaRPr lang="fr-FR" altLang="fr-FR" sz="1800" dirty="0"/>
            </a:p>
          </p:txBody>
        </p:sp>
      </p:grpSp>
      <p:sp>
        <p:nvSpPr>
          <p:cNvPr id="30930" name="Rectangle 562"/>
          <p:cNvSpPr>
            <a:spLocks noChangeArrowheads="1"/>
          </p:cNvSpPr>
          <p:nvPr/>
        </p:nvSpPr>
        <p:spPr bwMode="auto">
          <a:xfrm>
            <a:off x="1238250" y="4200525"/>
            <a:ext cx="1031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0931" name="Rectangle 563"/>
          <p:cNvSpPr>
            <a:spLocks noChangeArrowheads="1"/>
          </p:cNvSpPr>
          <p:nvPr/>
        </p:nvSpPr>
        <p:spPr bwMode="auto">
          <a:xfrm>
            <a:off x="1017588" y="4167188"/>
            <a:ext cx="103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0932" name="Rectangle 564"/>
          <p:cNvSpPr>
            <a:spLocks noChangeArrowheads="1"/>
          </p:cNvSpPr>
          <p:nvPr/>
        </p:nvSpPr>
        <p:spPr bwMode="auto">
          <a:xfrm>
            <a:off x="1363663" y="3498850"/>
            <a:ext cx="103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0933" name="Rectangle 565"/>
          <p:cNvSpPr>
            <a:spLocks noChangeArrowheads="1"/>
          </p:cNvSpPr>
          <p:nvPr/>
        </p:nvSpPr>
        <p:spPr bwMode="auto">
          <a:xfrm>
            <a:off x="1017588" y="3495675"/>
            <a:ext cx="103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0934" name="Rectangle 566"/>
          <p:cNvSpPr>
            <a:spLocks noChangeArrowheads="1"/>
          </p:cNvSpPr>
          <p:nvPr/>
        </p:nvSpPr>
        <p:spPr bwMode="auto">
          <a:xfrm>
            <a:off x="898525" y="3605213"/>
            <a:ext cx="1031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0935" name="Rectangle 567"/>
          <p:cNvSpPr>
            <a:spLocks noChangeArrowheads="1"/>
          </p:cNvSpPr>
          <p:nvPr/>
        </p:nvSpPr>
        <p:spPr bwMode="auto">
          <a:xfrm>
            <a:off x="3257550" y="4129088"/>
            <a:ext cx="1031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0936" name="Rectangle 568"/>
          <p:cNvSpPr>
            <a:spLocks noChangeArrowheads="1"/>
          </p:cNvSpPr>
          <p:nvPr/>
        </p:nvSpPr>
        <p:spPr bwMode="auto">
          <a:xfrm>
            <a:off x="3044825" y="4113213"/>
            <a:ext cx="1031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0937" name="Rectangle 569"/>
          <p:cNvSpPr>
            <a:spLocks noChangeArrowheads="1"/>
          </p:cNvSpPr>
          <p:nvPr/>
        </p:nvSpPr>
        <p:spPr bwMode="auto">
          <a:xfrm>
            <a:off x="2819400" y="3397250"/>
            <a:ext cx="9366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Z</a:t>
            </a:r>
            <a:endParaRPr lang="fr-FR" altLang="fr-FR" sz="1800"/>
          </a:p>
        </p:txBody>
      </p:sp>
      <p:sp>
        <p:nvSpPr>
          <p:cNvPr id="30938" name="Rectangle 571"/>
          <p:cNvSpPr>
            <a:spLocks noChangeArrowheads="1"/>
          </p:cNvSpPr>
          <p:nvPr/>
        </p:nvSpPr>
        <p:spPr bwMode="auto">
          <a:xfrm>
            <a:off x="4610100" y="3402013"/>
            <a:ext cx="9366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Z</a:t>
            </a:r>
            <a:endParaRPr lang="fr-FR" altLang="fr-FR" sz="1800"/>
          </a:p>
        </p:txBody>
      </p:sp>
      <p:sp>
        <p:nvSpPr>
          <p:cNvPr id="30939" name="Rectangle 572"/>
          <p:cNvSpPr>
            <a:spLocks noChangeArrowheads="1"/>
          </p:cNvSpPr>
          <p:nvPr/>
        </p:nvSpPr>
        <p:spPr bwMode="auto">
          <a:xfrm>
            <a:off x="5165725" y="3471863"/>
            <a:ext cx="1031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0940" name="Rectangle 573"/>
          <p:cNvSpPr>
            <a:spLocks noChangeArrowheads="1"/>
          </p:cNvSpPr>
          <p:nvPr/>
        </p:nvSpPr>
        <p:spPr bwMode="auto">
          <a:xfrm>
            <a:off x="4991100" y="3440113"/>
            <a:ext cx="1031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0941" name="Rectangle 574"/>
          <p:cNvSpPr>
            <a:spLocks noChangeArrowheads="1"/>
          </p:cNvSpPr>
          <p:nvPr/>
        </p:nvSpPr>
        <p:spPr bwMode="auto">
          <a:xfrm>
            <a:off x="5027613" y="4140200"/>
            <a:ext cx="103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0942" name="Rectangle 575"/>
          <p:cNvSpPr>
            <a:spLocks noChangeArrowheads="1"/>
          </p:cNvSpPr>
          <p:nvPr/>
        </p:nvSpPr>
        <p:spPr bwMode="auto">
          <a:xfrm>
            <a:off x="4808538" y="4106863"/>
            <a:ext cx="103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0943" name="Rectangle 576"/>
          <p:cNvSpPr>
            <a:spLocks noChangeArrowheads="1"/>
          </p:cNvSpPr>
          <p:nvPr/>
        </p:nvSpPr>
        <p:spPr bwMode="auto">
          <a:xfrm>
            <a:off x="3378200" y="3471863"/>
            <a:ext cx="1031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0944" name="AutoShape 578"/>
          <p:cNvSpPr>
            <a:spLocks noChangeAspect="1" noChangeArrowheads="1" noTextEdit="1"/>
          </p:cNvSpPr>
          <p:nvPr/>
        </p:nvSpPr>
        <p:spPr bwMode="auto">
          <a:xfrm>
            <a:off x="622300" y="4941888"/>
            <a:ext cx="149860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p>
        </p:txBody>
      </p:sp>
      <p:grpSp>
        <p:nvGrpSpPr>
          <p:cNvPr id="12" name="Groupe 11"/>
          <p:cNvGrpSpPr/>
          <p:nvPr/>
        </p:nvGrpSpPr>
        <p:grpSpPr>
          <a:xfrm>
            <a:off x="1044575" y="6446838"/>
            <a:ext cx="698500" cy="279400"/>
            <a:chOff x="1044575" y="6446838"/>
            <a:chExt cx="698500" cy="279400"/>
          </a:xfrm>
        </p:grpSpPr>
        <p:sp>
          <p:nvSpPr>
            <p:cNvPr id="30945" name="Rectangle 655"/>
            <p:cNvSpPr>
              <a:spLocks noChangeArrowheads="1"/>
            </p:cNvSpPr>
            <p:nvPr/>
          </p:nvSpPr>
          <p:spPr bwMode="auto">
            <a:xfrm>
              <a:off x="1044575" y="6446838"/>
              <a:ext cx="698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Lasiocarpine</a:t>
              </a:r>
              <a:endParaRPr lang="fr-FR" altLang="fr-FR" sz="1800"/>
            </a:p>
          </p:txBody>
        </p:sp>
        <p:sp>
          <p:nvSpPr>
            <p:cNvPr id="30946" name="Rectangle 656"/>
            <p:cNvSpPr>
              <a:spLocks noChangeArrowheads="1"/>
            </p:cNvSpPr>
            <p:nvPr/>
          </p:nvSpPr>
          <p:spPr bwMode="auto">
            <a:xfrm>
              <a:off x="1044575" y="6573838"/>
              <a:ext cx="508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dirty="0">
                  <a:solidFill>
                    <a:srgbClr val="000000"/>
                  </a:solidFill>
                </a:rPr>
                <a:t>303-34-4</a:t>
              </a:r>
              <a:endParaRPr lang="fr-FR" altLang="fr-FR" sz="1800" dirty="0"/>
            </a:p>
          </p:txBody>
        </p:sp>
      </p:grpSp>
      <p:grpSp>
        <p:nvGrpSpPr>
          <p:cNvPr id="30947" name="Groupe 649"/>
          <p:cNvGrpSpPr>
            <a:grpSpLocks/>
          </p:cNvGrpSpPr>
          <p:nvPr/>
        </p:nvGrpSpPr>
        <p:grpSpPr bwMode="auto">
          <a:xfrm>
            <a:off x="611188" y="4941888"/>
            <a:ext cx="1501775" cy="1357312"/>
            <a:chOff x="5786438" y="3933825"/>
            <a:chExt cx="1501775" cy="1357313"/>
          </a:xfrm>
        </p:grpSpPr>
        <p:sp>
          <p:nvSpPr>
            <p:cNvPr id="31022" name="Rectangle 580"/>
            <p:cNvSpPr>
              <a:spLocks noChangeArrowheads="1"/>
            </p:cNvSpPr>
            <p:nvPr/>
          </p:nvSpPr>
          <p:spPr bwMode="auto">
            <a:xfrm>
              <a:off x="6411913" y="4733925"/>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023" name="Line 581"/>
            <p:cNvSpPr>
              <a:spLocks noChangeShapeType="1"/>
            </p:cNvSpPr>
            <p:nvPr/>
          </p:nvSpPr>
          <p:spPr bwMode="auto">
            <a:xfrm flipH="1" flipV="1">
              <a:off x="6326188" y="4622800"/>
              <a:ext cx="103188" cy="1127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24" name="Rectangle 582"/>
            <p:cNvSpPr>
              <a:spLocks noChangeArrowheads="1"/>
            </p:cNvSpPr>
            <p:nvPr/>
          </p:nvSpPr>
          <p:spPr bwMode="auto">
            <a:xfrm>
              <a:off x="6078538" y="4678363"/>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025" name="Line 583"/>
            <p:cNvSpPr>
              <a:spLocks noChangeShapeType="1"/>
            </p:cNvSpPr>
            <p:nvPr/>
          </p:nvSpPr>
          <p:spPr bwMode="auto">
            <a:xfrm flipH="1">
              <a:off x="6196013" y="4608513"/>
              <a:ext cx="119063" cy="746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26" name="Line 584"/>
            <p:cNvSpPr>
              <a:spLocks noChangeShapeType="1"/>
            </p:cNvSpPr>
            <p:nvPr/>
          </p:nvSpPr>
          <p:spPr bwMode="auto">
            <a:xfrm flipH="1">
              <a:off x="6215063" y="4638675"/>
              <a:ext cx="119063" cy="762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27" name="Line 585"/>
            <p:cNvSpPr>
              <a:spLocks noChangeShapeType="1"/>
            </p:cNvSpPr>
            <p:nvPr/>
          </p:nvSpPr>
          <p:spPr bwMode="auto">
            <a:xfrm flipH="1" flipV="1">
              <a:off x="6254750" y="4437063"/>
              <a:ext cx="71438" cy="1857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28" name="Line 586"/>
            <p:cNvSpPr>
              <a:spLocks noChangeShapeType="1"/>
            </p:cNvSpPr>
            <p:nvPr/>
          </p:nvSpPr>
          <p:spPr bwMode="auto">
            <a:xfrm flipH="1" flipV="1">
              <a:off x="6142038" y="4360863"/>
              <a:ext cx="112713" cy="762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29" name="Line 587"/>
            <p:cNvSpPr>
              <a:spLocks noChangeShapeType="1"/>
            </p:cNvSpPr>
            <p:nvPr/>
          </p:nvSpPr>
          <p:spPr bwMode="auto">
            <a:xfrm flipH="1" flipV="1">
              <a:off x="6142038" y="4389438"/>
              <a:ext cx="87313" cy="587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30" name="Rectangle 588"/>
            <p:cNvSpPr>
              <a:spLocks noChangeArrowheads="1"/>
            </p:cNvSpPr>
            <p:nvPr/>
          </p:nvSpPr>
          <p:spPr bwMode="auto">
            <a:xfrm>
              <a:off x="6075363" y="4113213"/>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031" name="Line 589"/>
            <p:cNvSpPr>
              <a:spLocks noChangeShapeType="1"/>
            </p:cNvSpPr>
            <p:nvPr/>
          </p:nvSpPr>
          <p:spPr bwMode="auto">
            <a:xfrm flipV="1">
              <a:off x="6142038" y="4230688"/>
              <a:ext cx="0" cy="1301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32" name="Line 590"/>
            <p:cNvSpPr>
              <a:spLocks noChangeShapeType="1"/>
            </p:cNvSpPr>
            <p:nvPr/>
          </p:nvSpPr>
          <p:spPr bwMode="auto">
            <a:xfrm flipV="1">
              <a:off x="6483350" y="5213350"/>
              <a:ext cx="125413" cy="428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33" name="Rectangle 591"/>
            <p:cNvSpPr>
              <a:spLocks noChangeArrowheads="1"/>
            </p:cNvSpPr>
            <p:nvPr/>
          </p:nvSpPr>
          <p:spPr bwMode="auto">
            <a:xfrm>
              <a:off x="6618923" y="5138738"/>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N</a:t>
              </a:r>
              <a:endParaRPr lang="fr-FR" altLang="fr-FR" sz="1800"/>
            </a:p>
          </p:txBody>
        </p:sp>
        <p:sp>
          <p:nvSpPr>
            <p:cNvPr id="31034" name="Line 592"/>
            <p:cNvSpPr>
              <a:spLocks noChangeShapeType="1"/>
            </p:cNvSpPr>
            <p:nvPr/>
          </p:nvSpPr>
          <p:spPr bwMode="auto">
            <a:xfrm flipH="1" flipV="1">
              <a:off x="6483350" y="4951413"/>
              <a:ext cx="179388" cy="587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35" name="Line 593"/>
            <p:cNvSpPr>
              <a:spLocks noChangeShapeType="1"/>
            </p:cNvSpPr>
            <p:nvPr/>
          </p:nvSpPr>
          <p:spPr bwMode="auto">
            <a:xfrm flipH="1">
              <a:off x="6373813" y="4951413"/>
              <a:ext cx="109538" cy="1539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36" name="Line 594"/>
            <p:cNvSpPr>
              <a:spLocks noChangeShapeType="1"/>
            </p:cNvSpPr>
            <p:nvPr/>
          </p:nvSpPr>
          <p:spPr bwMode="auto">
            <a:xfrm>
              <a:off x="6373813" y="5105400"/>
              <a:ext cx="109538" cy="1508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37" name="Line 595"/>
            <p:cNvSpPr>
              <a:spLocks noChangeShapeType="1"/>
            </p:cNvSpPr>
            <p:nvPr/>
          </p:nvSpPr>
          <p:spPr bwMode="auto">
            <a:xfrm flipV="1">
              <a:off x="6662738" y="5010150"/>
              <a:ext cx="0" cy="1301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38" name="Line 596"/>
            <p:cNvSpPr>
              <a:spLocks noChangeShapeType="1"/>
            </p:cNvSpPr>
            <p:nvPr/>
          </p:nvSpPr>
          <p:spPr bwMode="auto">
            <a:xfrm>
              <a:off x="6715125" y="5213350"/>
              <a:ext cx="125413" cy="428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39" name="Line 597"/>
            <p:cNvSpPr>
              <a:spLocks noChangeShapeType="1"/>
            </p:cNvSpPr>
            <p:nvPr/>
          </p:nvSpPr>
          <p:spPr bwMode="auto">
            <a:xfrm flipV="1">
              <a:off x="6840538" y="5105400"/>
              <a:ext cx="111125" cy="1508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40" name="Line 598"/>
            <p:cNvSpPr>
              <a:spLocks noChangeShapeType="1"/>
            </p:cNvSpPr>
            <p:nvPr/>
          </p:nvSpPr>
          <p:spPr bwMode="auto">
            <a:xfrm flipH="1" flipV="1">
              <a:off x="6840538" y="4951413"/>
              <a:ext cx="111125" cy="1539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41" name="Line 599"/>
            <p:cNvSpPr>
              <a:spLocks noChangeShapeType="1"/>
            </p:cNvSpPr>
            <p:nvPr/>
          </p:nvSpPr>
          <p:spPr bwMode="auto">
            <a:xfrm flipH="1" flipV="1">
              <a:off x="6827838" y="4989513"/>
              <a:ext cx="84138" cy="1174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42" name="Line 600"/>
            <p:cNvSpPr>
              <a:spLocks noChangeShapeType="1"/>
            </p:cNvSpPr>
            <p:nvPr/>
          </p:nvSpPr>
          <p:spPr bwMode="auto">
            <a:xfrm flipH="1">
              <a:off x="6662738" y="4951413"/>
              <a:ext cx="177800" cy="587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43" name="Line 601"/>
            <p:cNvSpPr>
              <a:spLocks noChangeShapeType="1"/>
            </p:cNvSpPr>
            <p:nvPr/>
          </p:nvSpPr>
          <p:spPr bwMode="auto">
            <a:xfrm flipV="1">
              <a:off x="6840538" y="4800600"/>
              <a:ext cx="0" cy="1508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44" name="Rectangle 602"/>
            <p:cNvSpPr>
              <a:spLocks noChangeArrowheads="1"/>
            </p:cNvSpPr>
            <p:nvPr/>
          </p:nvSpPr>
          <p:spPr bwMode="auto">
            <a:xfrm>
              <a:off x="6937375" y="4572000"/>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045" name="Line 603"/>
            <p:cNvSpPr>
              <a:spLocks noChangeShapeType="1"/>
            </p:cNvSpPr>
            <p:nvPr/>
          </p:nvSpPr>
          <p:spPr bwMode="auto">
            <a:xfrm flipV="1">
              <a:off x="6840538" y="4687888"/>
              <a:ext cx="111125" cy="1127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46" name="Line 604"/>
            <p:cNvSpPr>
              <a:spLocks noChangeShapeType="1"/>
            </p:cNvSpPr>
            <p:nvPr/>
          </p:nvSpPr>
          <p:spPr bwMode="auto">
            <a:xfrm flipV="1">
              <a:off x="7007225" y="4443413"/>
              <a:ext cx="0" cy="1301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47" name="Rectangle 605"/>
            <p:cNvSpPr>
              <a:spLocks noChangeArrowheads="1"/>
            </p:cNvSpPr>
            <p:nvPr/>
          </p:nvSpPr>
          <p:spPr bwMode="auto">
            <a:xfrm>
              <a:off x="7096125" y="4321175"/>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048" name="Line 606"/>
            <p:cNvSpPr>
              <a:spLocks noChangeShapeType="1"/>
            </p:cNvSpPr>
            <p:nvPr/>
          </p:nvSpPr>
          <p:spPr bwMode="auto">
            <a:xfrm flipV="1">
              <a:off x="7011988" y="4414838"/>
              <a:ext cx="103188" cy="428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49" name="Line 607"/>
            <p:cNvSpPr>
              <a:spLocks noChangeShapeType="1"/>
            </p:cNvSpPr>
            <p:nvPr/>
          </p:nvSpPr>
          <p:spPr bwMode="auto">
            <a:xfrm flipV="1">
              <a:off x="6997700" y="4386263"/>
              <a:ext cx="104775" cy="444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50" name="Rectangle 608"/>
            <p:cNvSpPr>
              <a:spLocks noChangeArrowheads="1"/>
            </p:cNvSpPr>
            <p:nvPr/>
          </p:nvSpPr>
          <p:spPr bwMode="auto">
            <a:xfrm>
              <a:off x="6596063" y="4764088"/>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051" name="Line 609"/>
            <p:cNvSpPr>
              <a:spLocks noChangeShapeType="1"/>
            </p:cNvSpPr>
            <p:nvPr/>
          </p:nvSpPr>
          <p:spPr bwMode="auto">
            <a:xfrm>
              <a:off x="6654800" y="4994275"/>
              <a:ext cx="15875"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52" name="Line 610"/>
            <p:cNvSpPr>
              <a:spLocks noChangeShapeType="1"/>
            </p:cNvSpPr>
            <p:nvPr/>
          </p:nvSpPr>
          <p:spPr bwMode="auto">
            <a:xfrm>
              <a:off x="6653213" y="4960938"/>
              <a:ext cx="19050"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53" name="Line 611"/>
            <p:cNvSpPr>
              <a:spLocks noChangeShapeType="1"/>
            </p:cNvSpPr>
            <p:nvPr/>
          </p:nvSpPr>
          <p:spPr bwMode="auto">
            <a:xfrm>
              <a:off x="6650038" y="4929188"/>
              <a:ext cx="25400"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54" name="Line 612"/>
            <p:cNvSpPr>
              <a:spLocks noChangeShapeType="1"/>
            </p:cNvSpPr>
            <p:nvPr/>
          </p:nvSpPr>
          <p:spPr bwMode="auto">
            <a:xfrm>
              <a:off x="6648450" y="4897438"/>
              <a:ext cx="28575"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55" name="Line 613"/>
            <p:cNvSpPr>
              <a:spLocks noChangeShapeType="1"/>
            </p:cNvSpPr>
            <p:nvPr/>
          </p:nvSpPr>
          <p:spPr bwMode="auto">
            <a:xfrm>
              <a:off x="6475413" y="4935538"/>
              <a:ext cx="15875"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56" name="Line 614"/>
            <p:cNvSpPr>
              <a:spLocks noChangeShapeType="1"/>
            </p:cNvSpPr>
            <p:nvPr/>
          </p:nvSpPr>
          <p:spPr bwMode="auto">
            <a:xfrm>
              <a:off x="6472238" y="4903788"/>
              <a:ext cx="20638"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57" name="Line 615"/>
            <p:cNvSpPr>
              <a:spLocks noChangeShapeType="1"/>
            </p:cNvSpPr>
            <p:nvPr/>
          </p:nvSpPr>
          <p:spPr bwMode="auto">
            <a:xfrm>
              <a:off x="6469063" y="4870450"/>
              <a:ext cx="26988"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58" name="Line 616"/>
            <p:cNvSpPr>
              <a:spLocks noChangeShapeType="1"/>
            </p:cNvSpPr>
            <p:nvPr/>
          </p:nvSpPr>
          <p:spPr bwMode="auto">
            <a:xfrm flipH="1" flipV="1">
              <a:off x="6838950" y="4322763"/>
              <a:ext cx="168275" cy="1206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59" name="Line 617"/>
            <p:cNvSpPr>
              <a:spLocks noChangeShapeType="1"/>
            </p:cNvSpPr>
            <p:nvPr/>
          </p:nvSpPr>
          <p:spPr bwMode="auto">
            <a:xfrm flipH="1">
              <a:off x="6838950" y="4186238"/>
              <a:ext cx="98425" cy="1365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60" name="Rectangle 618"/>
            <p:cNvSpPr>
              <a:spLocks noChangeArrowheads="1"/>
            </p:cNvSpPr>
            <p:nvPr/>
          </p:nvSpPr>
          <p:spPr bwMode="auto">
            <a:xfrm>
              <a:off x="6638925" y="4110038"/>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061" name="Rectangle 619"/>
            <p:cNvSpPr>
              <a:spLocks noChangeArrowheads="1"/>
            </p:cNvSpPr>
            <p:nvPr/>
          </p:nvSpPr>
          <p:spPr bwMode="auto">
            <a:xfrm>
              <a:off x="6556375" y="4110038"/>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062" name="Line 620"/>
            <p:cNvSpPr>
              <a:spLocks noChangeShapeType="1"/>
            </p:cNvSpPr>
            <p:nvPr/>
          </p:nvSpPr>
          <p:spPr bwMode="auto">
            <a:xfrm flipV="1">
              <a:off x="6823075" y="4305300"/>
              <a:ext cx="11113" cy="95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63" name="Line 621"/>
            <p:cNvSpPr>
              <a:spLocks noChangeShapeType="1"/>
            </p:cNvSpPr>
            <p:nvPr/>
          </p:nvSpPr>
          <p:spPr bwMode="auto">
            <a:xfrm flipV="1">
              <a:off x="6800850" y="4279900"/>
              <a:ext cx="14288" cy="127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64" name="Line 622"/>
            <p:cNvSpPr>
              <a:spLocks noChangeShapeType="1"/>
            </p:cNvSpPr>
            <p:nvPr/>
          </p:nvSpPr>
          <p:spPr bwMode="auto">
            <a:xfrm flipV="1">
              <a:off x="6778625" y="4254500"/>
              <a:ext cx="17463" cy="142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65" name="Line 623"/>
            <p:cNvSpPr>
              <a:spLocks noChangeShapeType="1"/>
            </p:cNvSpPr>
            <p:nvPr/>
          </p:nvSpPr>
          <p:spPr bwMode="auto">
            <a:xfrm flipV="1">
              <a:off x="6754813" y="4227513"/>
              <a:ext cx="22225" cy="174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66" name="Line 624"/>
            <p:cNvSpPr>
              <a:spLocks noChangeShapeType="1"/>
            </p:cNvSpPr>
            <p:nvPr/>
          </p:nvSpPr>
          <p:spPr bwMode="auto">
            <a:xfrm flipH="1">
              <a:off x="6750050" y="4322763"/>
              <a:ext cx="88900" cy="1317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67" name="Rectangle 625"/>
            <p:cNvSpPr>
              <a:spLocks noChangeArrowheads="1"/>
            </p:cNvSpPr>
            <p:nvPr/>
          </p:nvSpPr>
          <p:spPr bwMode="auto">
            <a:xfrm>
              <a:off x="6699250" y="4545013"/>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068" name="Rectangle 626"/>
            <p:cNvSpPr>
              <a:spLocks noChangeArrowheads="1"/>
            </p:cNvSpPr>
            <p:nvPr/>
          </p:nvSpPr>
          <p:spPr bwMode="auto">
            <a:xfrm>
              <a:off x="6780213" y="4545013"/>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069" name="Rectangle 627"/>
            <p:cNvSpPr>
              <a:spLocks noChangeArrowheads="1"/>
            </p:cNvSpPr>
            <p:nvPr/>
          </p:nvSpPr>
          <p:spPr bwMode="auto">
            <a:xfrm>
              <a:off x="6870700" y="4614863"/>
              <a:ext cx="762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070" name="Line 628"/>
            <p:cNvSpPr>
              <a:spLocks noChangeShapeType="1"/>
            </p:cNvSpPr>
            <p:nvPr/>
          </p:nvSpPr>
          <p:spPr bwMode="auto">
            <a:xfrm flipH="1" flipV="1">
              <a:off x="6750050" y="4454525"/>
              <a:ext cx="9525" cy="920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71" name="Rectangle 629"/>
            <p:cNvSpPr>
              <a:spLocks noChangeArrowheads="1"/>
            </p:cNvSpPr>
            <p:nvPr/>
          </p:nvSpPr>
          <p:spPr bwMode="auto">
            <a:xfrm>
              <a:off x="6546850" y="4522788"/>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072" name="Freeform 630"/>
            <p:cNvSpPr>
              <a:spLocks/>
            </p:cNvSpPr>
            <p:nvPr/>
          </p:nvSpPr>
          <p:spPr bwMode="auto">
            <a:xfrm>
              <a:off x="6654800" y="4449763"/>
              <a:ext cx="100013" cy="95250"/>
            </a:xfrm>
            <a:custGeom>
              <a:avLst/>
              <a:gdLst>
                <a:gd name="T0" fmla="*/ 2147483647 w 63"/>
                <a:gd name="T1" fmla="*/ 2147483647 h 60"/>
                <a:gd name="T2" fmla="*/ 2147483647 w 63"/>
                <a:gd name="T3" fmla="*/ 0 h 60"/>
                <a:gd name="T4" fmla="*/ 0 w 63"/>
                <a:gd name="T5" fmla="*/ 2147483647 h 60"/>
                <a:gd name="T6" fmla="*/ 2147483647 w 63"/>
                <a:gd name="T7" fmla="*/ 2147483647 h 60"/>
                <a:gd name="T8" fmla="*/ 2147483647 w 63"/>
                <a:gd name="T9" fmla="*/ 2147483647 h 60"/>
                <a:gd name="T10" fmla="*/ 2147483647 w 63"/>
                <a:gd name="T11" fmla="*/ 2147483647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60">
                  <a:moveTo>
                    <a:pt x="63" y="6"/>
                  </a:moveTo>
                  <a:lnTo>
                    <a:pt x="57" y="0"/>
                  </a:lnTo>
                  <a:lnTo>
                    <a:pt x="0" y="45"/>
                  </a:lnTo>
                  <a:lnTo>
                    <a:pt x="7" y="52"/>
                  </a:lnTo>
                  <a:lnTo>
                    <a:pt x="13" y="60"/>
                  </a:lnTo>
                  <a:lnTo>
                    <a:pt x="63" y="6"/>
                  </a:lnTo>
                  <a:close/>
                </a:path>
              </a:pathLst>
            </a:custGeom>
            <a:solidFill>
              <a:srgbClr val="000000"/>
            </a:solidFill>
            <a:ln w="1588">
              <a:solidFill>
                <a:srgbClr val="000000"/>
              </a:solidFill>
              <a:prstDash val="solid"/>
              <a:round/>
              <a:headEnd/>
              <a:tailEnd/>
            </a:ln>
          </p:spPr>
          <p:txBody>
            <a:bodyPr/>
            <a:lstStyle/>
            <a:p>
              <a:endParaRPr lang="fr-CH"/>
            </a:p>
          </p:txBody>
        </p:sp>
        <p:sp>
          <p:nvSpPr>
            <p:cNvPr id="31073" name="Rectangle 631"/>
            <p:cNvSpPr>
              <a:spLocks noChangeArrowheads="1"/>
            </p:cNvSpPr>
            <p:nvPr/>
          </p:nvSpPr>
          <p:spPr bwMode="auto">
            <a:xfrm>
              <a:off x="6264275" y="4205288"/>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074" name="Rectangle 632"/>
            <p:cNvSpPr>
              <a:spLocks noChangeArrowheads="1"/>
            </p:cNvSpPr>
            <p:nvPr/>
          </p:nvSpPr>
          <p:spPr bwMode="auto">
            <a:xfrm>
              <a:off x="6345238" y="4205288"/>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075" name="Rectangle 633"/>
            <p:cNvSpPr>
              <a:spLocks noChangeArrowheads="1"/>
            </p:cNvSpPr>
            <p:nvPr/>
          </p:nvSpPr>
          <p:spPr bwMode="auto">
            <a:xfrm>
              <a:off x="6435725" y="4275138"/>
              <a:ext cx="762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076" name="Line 634"/>
            <p:cNvSpPr>
              <a:spLocks noChangeShapeType="1"/>
            </p:cNvSpPr>
            <p:nvPr/>
          </p:nvSpPr>
          <p:spPr bwMode="auto">
            <a:xfrm flipH="1">
              <a:off x="6254750" y="4319588"/>
              <a:ext cx="50800" cy="1174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77" name="Rectangle 635"/>
            <p:cNvSpPr>
              <a:spLocks noChangeArrowheads="1"/>
            </p:cNvSpPr>
            <p:nvPr/>
          </p:nvSpPr>
          <p:spPr bwMode="auto">
            <a:xfrm>
              <a:off x="5910263" y="4391025"/>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078" name="Rectangle 636"/>
            <p:cNvSpPr>
              <a:spLocks noChangeArrowheads="1"/>
            </p:cNvSpPr>
            <p:nvPr/>
          </p:nvSpPr>
          <p:spPr bwMode="auto">
            <a:xfrm>
              <a:off x="5786438" y="4391025"/>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079" name="Rectangle 637"/>
            <p:cNvSpPr>
              <a:spLocks noChangeArrowheads="1"/>
            </p:cNvSpPr>
            <p:nvPr/>
          </p:nvSpPr>
          <p:spPr bwMode="auto">
            <a:xfrm>
              <a:off x="5876925" y="4460875"/>
              <a:ext cx="762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080" name="Line 638"/>
            <p:cNvSpPr>
              <a:spLocks noChangeShapeType="1"/>
            </p:cNvSpPr>
            <p:nvPr/>
          </p:nvSpPr>
          <p:spPr bwMode="auto">
            <a:xfrm flipH="1">
              <a:off x="6027738" y="4360863"/>
              <a:ext cx="114300" cy="603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81" name="Line 639"/>
            <p:cNvSpPr>
              <a:spLocks noChangeShapeType="1"/>
            </p:cNvSpPr>
            <p:nvPr/>
          </p:nvSpPr>
          <p:spPr bwMode="auto">
            <a:xfrm flipH="1" flipV="1">
              <a:off x="6600825" y="4419600"/>
              <a:ext cx="149225" cy="349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82" name="Rectangle 640"/>
            <p:cNvSpPr>
              <a:spLocks noChangeArrowheads="1"/>
            </p:cNvSpPr>
            <p:nvPr/>
          </p:nvSpPr>
          <p:spPr bwMode="auto">
            <a:xfrm>
              <a:off x="6826250" y="3963988"/>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083" name="Rectangle 641"/>
            <p:cNvSpPr>
              <a:spLocks noChangeArrowheads="1"/>
            </p:cNvSpPr>
            <p:nvPr/>
          </p:nvSpPr>
          <p:spPr bwMode="auto">
            <a:xfrm>
              <a:off x="6702425" y="3963988"/>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084" name="Rectangle 642"/>
            <p:cNvSpPr>
              <a:spLocks noChangeArrowheads="1"/>
            </p:cNvSpPr>
            <p:nvPr/>
          </p:nvSpPr>
          <p:spPr bwMode="auto">
            <a:xfrm>
              <a:off x="6792913" y="4033838"/>
              <a:ext cx="762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085" name="Line 643"/>
            <p:cNvSpPr>
              <a:spLocks noChangeShapeType="1"/>
            </p:cNvSpPr>
            <p:nvPr/>
          </p:nvSpPr>
          <p:spPr bwMode="auto">
            <a:xfrm flipH="1" flipV="1">
              <a:off x="6908800" y="4081463"/>
              <a:ext cx="28575" cy="1047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86" name="Rectangle 644"/>
            <p:cNvSpPr>
              <a:spLocks noChangeArrowheads="1"/>
            </p:cNvSpPr>
            <p:nvPr/>
          </p:nvSpPr>
          <p:spPr bwMode="auto">
            <a:xfrm>
              <a:off x="7038975" y="4127500"/>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087" name="Rectangle 645"/>
            <p:cNvSpPr>
              <a:spLocks noChangeArrowheads="1"/>
            </p:cNvSpPr>
            <p:nvPr/>
          </p:nvSpPr>
          <p:spPr bwMode="auto">
            <a:xfrm>
              <a:off x="7121525" y="4127500"/>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088" name="Rectangle 646"/>
            <p:cNvSpPr>
              <a:spLocks noChangeArrowheads="1"/>
            </p:cNvSpPr>
            <p:nvPr/>
          </p:nvSpPr>
          <p:spPr bwMode="auto">
            <a:xfrm>
              <a:off x="7212013" y="4197350"/>
              <a:ext cx="762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089" name="Line 647"/>
            <p:cNvSpPr>
              <a:spLocks noChangeShapeType="1"/>
            </p:cNvSpPr>
            <p:nvPr/>
          </p:nvSpPr>
          <p:spPr bwMode="auto">
            <a:xfrm>
              <a:off x="6937375" y="4186238"/>
              <a:ext cx="115888"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90" name="Rectangle 648"/>
            <p:cNvSpPr>
              <a:spLocks noChangeArrowheads="1"/>
            </p:cNvSpPr>
            <p:nvPr/>
          </p:nvSpPr>
          <p:spPr bwMode="auto">
            <a:xfrm>
              <a:off x="7021513" y="3933825"/>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091" name="Rectangle 649"/>
            <p:cNvSpPr>
              <a:spLocks noChangeArrowheads="1"/>
            </p:cNvSpPr>
            <p:nvPr/>
          </p:nvSpPr>
          <p:spPr bwMode="auto">
            <a:xfrm>
              <a:off x="7110413" y="3933825"/>
              <a:ext cx="133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092" name="Line 650"/>
            <p:cNvSpPr>
              <a:spLocks noChangeShapeType="1"/>
            </p:cNvSpPr>
            <p:nvPr/>
          </p:nvSpPr>
          <p:spPr bwMode="auto">
            <a:xfrm flipV="1">
              <a:off x="6937375" y="4049713"/>
              <a:ext cx="106363" cy="1365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93" name="Rectangle 651"/>
            <p:cNvSpPr>
              <a:spLocks noChangeArrowheads="1"/>
            </p:cNvSpPr>
            <p:nvPr/>
          </p:nvSpPr>
          <p:spPr bwMode="auto">
            <a:xfrm>
              <a:off x="6316663" y="4346575"/>
              <a:ext cx="1428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M</a:t>
              </a:r>
              <a:endParaRPr lang="fr-FR" altLang="fr-FR" sz="1800"/>
            </a:p>
          </p:txBody>
        </p:sp>
        <p:sp>
          <p:nvSpPr>
            <p:cNvPr id="31094" name="Rectangle 652"/>
            <p:cNvSpPr>
              <a:spLocks noChangeArrowheads="1"/>
            </p:cNvSpPr>
            <p:nvPr/>
          </p:nvSpPr>
          <p:spPr bwMode="auto">
            <a:xfrm>
              <a:off x="6410325" y="4346575"/>
              <a:ext cx="114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e</a:t>
              </a:r>
              <a:endParaRPr lang="fr-FR" altLang="fr-FR" sz="1800"/>
            </a:p>
          </p:txBody>
        </p:sp>
        <p:sp>
          <p:nvSpPr>
            <p:cNvPr id="31095" name="Rectangle 653"/>
            <p:cNvSpPr>
              <a:spLocks noChangeArrowheads="1"/>
            </p:cNvSpPr>
            <p:nvPr/>
          </p:nvSpPr>
          <p:spPr bwMode="auto">
            <a:xfrm>
              <a:off x="6473825" y="4346575"/>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096" name="Rectangle 657"/>
            <p:cNvSpPr>
              <a:spLocks noChangeArrowheads="1"/>
            </p:cNvSpPr>
            <p:nvPr/>
          </p:nvSpPr>
          <p:spPr bwMode="auto">
            <a:xfrm>
              <a:off x="6786563" y="4421188"/>
              <a:ext cx="84138"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S</a:t>
              </a:r>
              <a:endParaRPr lang="fr-FR" altLang="fr-FR" sz="1800"/>
            </a:p>
          </p:txBody>
        </p:sp>
        <p:sp>
          <p:nvSpPr>
            <p:cNvPr id="31097" name="Rectangle 658"/>
            <p:cNvSpPr>
              <a:spLocks noChangeArrowheads="1"/>
            </p:cNvSpPr>
            <p:nvPr/>
          </p:nvSpPr>
          <p:spPr bwMode="auto">
            <a:xfrm>
              <a:off x="6889750" y="4260850"/>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1098" name="Rectangle 659"/>
            <p:cNvSpPr>
              <a:spLocks noChangeArrowheads="1"/>
            </p:cNvSpPr>
            <p:nvPr/>
          </p:nvSpPr>
          <p:spPr bwMode="auto">
            <a:xfrm>
              <a:off x="6477000" y="4976813"/>
              <a:ext cx="84138"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S</a:t>
              </a:r>
              <a:endParaRPr lang="fr-FR" altLang="fr-FR" sz="1800"/>
            </a:p>
          </p:txBody>
        </p:sp>
        <p:sp>
          <p:nvSpPr>
            <p:cNvPr id="31099" name="Rectangle 660"/>
            <p:cNvSpPr>
              <a:spLocks noChangeArrowheads="1"/>
            </p:cNvSpPr>
            <p:nvPr/>
          </p:nvSpPr>
          <p:spPr bwMode="auto">
            <a:xfrm>
              <a:off x="6696075" y="5014913"/>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1100" name="Rectangle 661"/>
            <p:cNvSpPr>
              <a:spLocks noChangeArrowheads="1"/>
            </p:cNvSpPr>
            <p:nvPr/>
          </p:nvSpPr>
          <p:spPr bwMode="auto">
            <a:xfrm>
              <a:off x="6194425" y="4298950"/>
              <a:ext cx="79375"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Z</a:t>
              </a:r>
              <a:endParaRPr lang="fr-FR" altLang="fr-FR" sz="1800"/>
            </a:p>
          </p:txBody>
        </p:sp>
      </p:grpSp>
      <p:sp>
        <p:nvSpPr>
          <p:cNvPr id="30948" name="AutoShape 663"/>
          <p:cNvSpPr>
            <a:spLocks noChangeAspect="1" noChangeArrowheads="1" noTextEdit="1"/>
          </p:cNvSpPr>
          <p:nvPr/>
        </p:nvSpPr>
        <p:spPr bwMode="auto">
          <a:xfrm>
            <a:off x="2205038" y="5035550"/>
            <a:ext cx="13874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p>
        </p:txBody>
      </p:sp>
      <p:grpSp>
        <p:nvGrpSpPr>
          <p:cNvPr id="13" name="Groupe 12"/>
          <p:cNvGrpSpPr/>
          <p:nvPr/>
        </p:nvGrpSpPr>
        <p:grpSpPr>
          <a:xfrm>
            <a:off x="2632075" y="6469063"/>
            <a:ext cx="646113" cy="295275"/>
            <a:chOff x="2632075" y="6469063"/>
            <a:chExt cx="646113" cy="295275"/>
          </a:xfrm>
        </p:grpSpPr>
        <p:sp>
          <p:nvSpPr>
            <p:cNvPr id="30949" name="Rectangle 727"/>
            <p:cNvSpPr>
              <a:spLocks noChangeArrowheads="1"/>
            </p:cNvSpPr>
            <p:nvPr/>
          </p:nvSpPr>
          <p:spPr bwMode="auto">
            <a:xfrm>
              <a:off x="2632075" y="6469063"/>
              <a:ext cx="646113"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Senkirkine</a:t>
              </a:r>
              <a:endParaRPr lang="fr-FR" altLang="fr-FR" sz="1800"/>
            </a:p>
          </p:txBody>
        </p:sp>
        <p:sp>
          <p:nvSpPr>
            <p:cNvPr id="30950" name="Rectangle 728"/>
            <p:cNvSpPr>
              <a:spLocks noChangeArrowheads="1"/>
            </p:cNvSpPr>
            <p:nvPr/>
          </p:nvSpPr>
          <p:spPr bwMode="auto">
            <a:xfrm>
              <a:off x="2632075" y="6597650"/>
              <a:ext cx="631825"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dirty="0">
                  <a:solidFill>
                    <a:srgbClr val="000000"/>
                  </a:solidFill>
                </a:rPr>
                <a:t>2318-18-5</a:t>
              </a:r>
              <a:endParaRPr lang="fr-FR" altLang="fr-FR" sz="1800" dirty="0"/>
            </a:p>
          </p:txBody>
        </p:sp>
      </p:grpSp>
      <p:grpSp>
        <p:nvGrpSpPr>
          <p:cNvPr id="30951" name="Groupe 733"/>
          <p:cNvGrpSpPr>
            <a:grpSpLocks/>
          </p:cNvGrpSpPr>
          <p:nvPr/>
        </p:nvGrpSpPr>
        <p:grpSpPr bwMode="auto">
          <a:xfrm>
            <a:off x="2185988" y="5037138"/>
            <a:ext cx="1417637" cy="1422400"/>
            <a:chOff x="7361238" y="4029075"/>
            <a:chExt cx="1417638" cy="1422400"/>
          </a:xfrm>
        </p:grpSpPr>
        <p:sp>
          <p:nvSpPr>
            <p:cNvPr id="30957" name="Rectangle 665"/>
            <p:cNvSpPr>
              <a:spLocks noChangeArrowheads="1"/>
            </p:cNvSpPr>
            <p:nvPr/>
          </p:nvSpPr>
          <p:spPr bwMode="auto">
            <a:xfrm>
              <a:off x="7926388" y="4675188"/>
              <a:ext cx="15557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958" name="Line 666"/>
            <p:cNvSpPr>
              <a:spLocks noChangeShapeType="1"/>
            </p:cNvSpPr>
            <p:nvPr/>
          </p:nvSpPr>
          <p:spPr bwMode="auto">
            <a:xfrm flipH="1" flipV="1">
              <a:off x="7845426" y="4559300"/>
              <a:ext cx="106363" cy="1158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59" name="Rectangle 667"/>
            <p:cNvSpPr>
              <a:spLocks noChangeArrowheads="1"/>
            </p:cNvSpPr>
            <p:nvPr/>
          </p:nvSpPr>
          <p:spPr bwMode="auto">
            <a:xfrm>
              <a:off x="7586663" y="4618038"/>
              <a:ext cx="15557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960" name="Line 668"/>
            <p:cNvSpPr>
              <a:spLocks noChangeShapeType="1"/>
            </p:cNvSpPr>
            <p:nvPr/>
          </p:nvSpPr>
          <p:spPr bwMode="auto">
            <a:xfrm flipH="1">
              <a:off x="7713663" y="4541838"/>
              <a:ext cx="127000" cy="793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61" name="Line 669"/>
            <p:cNvSpPr>
              <a:spLocks noChangeShapeType="1"/>
            </p:cNvSpPr>
            <p:nvPr/>
          </p:nvSpPr>
          <p:spPr bwMode="auto">
            <a:xfrm flipH="1">
              <a:off x="7732713" y="4576763"/>
              <a:ext cx="122238" cy="762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62" name="Line 670"/>
            <p:cNvSpPr>
              <a:spLocks noChangeShapeType="1"/>
            </p:cNvSpPr>
            <p:nvPr/>
          </p:nvSpPr>
          <p:spPr bwMode="auto">
            <a:xfrm flipV="1">
              <a:off x="7845426" y="4357688"/>
              <a:ext cx="0" cy="20161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63" name="Line 671"/>
            <p:cNvSpPr>
              <a:spLocks noChangeShapeType="1"/>
            </p:cNvSpPr>
            <p:nvPr/>
          </p:nvSpPr>
          <p:spPr bwMode="auto">
            <a:xfrm flipH="1" flipV="1">
              <a:off x="7731126" y="4279900"/>
              <a:ext cx="114300" cy="777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64" name="Line 672"/>
            <p:cNvSpPr>
              <a:spLocks noChangeShapeType="1"/>
            </p:cNvSpPr>
            <p:nvPr/>
          </p:nvSpPr>
          <p:spPr bwMode="auto">
            <a:xfrm flipH="1" flipV="1">
              <a:off x="7731126" y="4308475"/>
              <a:ext cx="88900" cy="603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65" name="Rectangle 673"/>
            <p:cNvSpPr>
              <a:spLocks noChangeArrowheads="1"/>
            </p:cNvSpPr>
            <p:nvPr/>
          </p:nvSpPr>
          <p:spPr bwMode="auto">
            <a:xfrm>
              <a:off x="7656513" y="4029075"/>
              <a:ext cx="14922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966" name="Line 674"/>
            <p:cNvSpPr>
              <a:spLocks noChangeShapeType="1"/>
            </p:cNvSpPr>
            <p:nvPr/>
          </p:nvSpPr>
          <p:spPr bwMode="auto">
            <a:xfrm flipV="1">
              <a:off x="7731126" y="4146550"/>
              <a:ext cx="0" cy="1333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67" name="Line 675"/>
            <p:cNvSpPr>
              <a:spLocks noChangeShapeType="1"/>
            </p:cNvSpPr>
            <p:nvPr/>
          </p:nvSpPr>
          <p:spPr bwMode="auto">
            <a:xfrm flipV="1">
              <a:off x="8005763" y="5160963"/>
              <a:ext cx="128588" cy="428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68" name="Rectangle 676"/>
            <p:cNvSpPr>
              <a:spLocks noChangeArrowheads="1"/>
            </p:cNvSpPr>
            <p:nvPr/>
          </p:nvSpPr>
          <p:spPr bwMode="auto">
            <a:xfrm>
              <a:off x="8151813" y="5087938"/>
              <a:ext cx="14922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N</a:t>
              </a:r>
              <a:endParaRPr lang="fr-FR" altLang="fr-FR" sz="1800"/>
            </a:p>
          </p:txBody>
        </p:sp>
        <p:sp>
          <p:nvSpPr>
            <p:cNvPr id="30969" name="Line 677"/>
            <p:cNvSpPr>
              <a:spLocks noChangeShapeType="1"/>
            </p:cNvSpPr>
            <p:nvPr/>
          </p:nvSpPr>
          <p:spPr bwMode="auto">
            <a:xfrm flipH="1" flipV="1">
              <a:off x="8005763" y="4895850"/>
              <a:ext cx="182563" cy="5873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70" name="Line 678"/>
            <p:cNvSpPr>
              <a:spLocks noChangeShapeType="1"/>
            </p:cNvSpPr>
            <p:nvPr/>
          </p:nvSpPr>
          <p:spPr bwMode="auto">
            <a:xfrm flipH="1">
              <a:off x="7894638" y="4895850"/>
              <a:ext cx="111125" cy="1555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71" name="Line 679"/>
            <p:cNvSpPr>
              <a:spLocks noChangeShapeType="1"/>
            </p:cNvSpPr>
            <p:nvPr/>
          </p:nvSpPr>
          <p:spPr bwMode="auto">
            <a:xfrm>
              <a:off x="7894638" y="5051425"/>
              <a:ext cx="111125" cy="1524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72" name="Line 680"/>
            <p:cNvSpPr>
              <a:spLocks noChangeShapeType="1"/>
            </p:cNvSpPr>
            <p:nvPr/>
          </p:nvSpPr>
          <p:spPr bwMode="auto">
            <a:xfrm>
              <a:off x="8240713" y="5160963"/>
              <a:ext cx="128588" cy="428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73" name="Line 681"/>
            <p:cNvSpPr>
              <a:spLocks noChangeShapeType="1"/>
            </p:cNvSpPr>
            <p:nvPr/>
          </p:nvSpPr>
          <p:spPr bwMode="auto">
            <a:xfrm flipV="1">
              <a:off x="8369301" y="5051425"/>
              <a:ext cx="112713" cy="1524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74" name="Line 682"/>
            <p:cNvSpPr>
              <a:spLocks noChangeShapeType="1"/>
            </p:cNvSpPr>
            <p:nvPr/>
          </p:nvSpPr>
          <p:spPr bwMode="auto">
            <a:xfrm flipH="1" flipV="1">
              <a:off x="8369301" y="4895850"/>
              <a:ext cx="112713" cy="1555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75" name="Line 683"/>
            <p:cNvSpPr>
              <a:spLocks noChangeShapeType="1"/>
            </p:cNvSpPr>
            <p:nvPr/>
          </p:nvSpPr>
          <p:spPr bwMode="auto">
            <a:xfrm flipH="1" flipV="1">
              <a:off x="8356601" y="4933950"/>
              <a:ext cx="85725" cy="1190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76" name="Line 684"/>
            <p:cNvSpPr>
              <a:spLocks noChangeShapeType="1"/>
            </p:cNvSpPr>
            <p:nvPr/>
          </p:nvSpPr>
          <p:spPr bwMode="auto">
            <a:xfrm flipH="1">
              <a:off x="8188326" y="4895850"/>
              <a:ext cx="180975" cy="5873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77" name="Line 685"/>
            <p:cNvSpPr>
              <a:spLocks noChangeShapeType="1"/>
            </p:cNvSpPr>
            <p:nvPr/>
          </p:nvSpPr>
          <p:spPr bwMode="auto">
            <a:xfrm flipV="1">
              <a:off x="8369301" y="4740275"/>
              <a:ext cx="0" cy="1555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78" name="Rectangle 686"/>
            <p:cNvSpPr>
              <a:spLocks noChangeArrowheads="1"/>
            </p:cNvSpPr>
            <p:nvPr/>
          </p:nvSpPr>
          <p:spPr bwMode="auto">
            <a:xfrm>
              <a:off x="8461376" y="4510088"/>
              <a:ext cx="15557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979" name="Line 687"/>
            <p:cNvSpPr>
              <a:spLocks noChangeShapeType="1"/>
            </p:cNvSpPr>
            <p:nvPr/>
          </p:nvSpPr>
          <p:spPr bwMode="auto">
            <a:xfrm flipV="1">
              <a:off x="8369301" y="4625975"/>
              <a:ext cx="112713" cy="1143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80" name="Line 688"/>
            <p:cNvSpPr>
              <a:spLocks noChangeShapeType="1"/>
            </p:cNvSpPr>
            <p:nvPr/>
          </p:nvSpPr>
          <p:spPr bwMode="auto">
            <a:xfrm flipV="1">
              <a:off x="8539163" y="4378325"/>
              <a:ext cx="0" cy="1317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81" name="Rectangle 689"/>
            <p:cNvSpPr>
              <a:spLocks noChangeArrowheads="1"/>
            </p:cNvSpPr>
            <p:nvPr/>
          </p:nvSpPr>
          <p:spPr bwMode="auto">
            <a:xfrm>
              <a:off x="8623301" y="4256088"/>
              <a:ext cx="15557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982" name="Line 690"/>
            <p:cNvSpPr>
              <a:spLocks noChangeShapeType="1"/>
            </p:cNvSpPr>
            <p:nvPr/>
          </p:nvSpPr>
          <p:spPr bwMode="auto">
            <a:xfrm flipV="1">
              <a:off x="8543926" y="4349750"/>
              <a:ext cx="104775" cy="428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83" name="Line 691"/>
            <p:cNvSpPr>
              <a:spLocks noChangeShapeType="1"/>
            </p:cNvSpPr>
            <p:nvPr/>
          </p:nvSpPr>
          <p:spPr bwMode="auto">
            <a:xfrm flipV="1">
              <a:off x="8529638" y="4319588"/>
              <a:ext cx="106363" cy="444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84" name="Rectangle 692"/>
            <p:cNvSpPr>
              <a:spLocks noChangeArrowheads="1"/>
            </p:cNvSpPr>
            <p:nvPr/>
          </p:nvSpPr>
          <p:spPr bwMode="auto">
            <a:xfrm>
              <a:off x="8141018" y="4697730"/>
              <a:ext cx="15557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985" name="Line 693"/>
            <p:cNvSpPr>
              <a:spLocks noChangeShapeType="1"/>
            </p:cNvSpPr>
            <p:nvPr/>
          </p:nvSpPr>
          <p:spPr bwMode="auto">
            <a:xfrm flipV="1">
              <a:off x="8204201" y="4822825"/>
              <a:ext cx="0" cy="1190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86" name="Line 694"/>
            <p:cNvSpPr>
              <a:spLocks noChangeShapeType="1"/>
            </p:cNvSpPr>
            <p:nvPr/>
          </p:nvSpPr>
          <p:spPr bwMode="auto">
            <a:xfrm flipV="1">
              <a:off x="8170863" y="4822825"/>
              <a:ext cx="0" cy="1190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87" name="Freeform 695"/>
            <p:cNvSpPr>
              <a:spLocks/>
            </p:cNvSpPr>
            <p:nvPr/>
          </p:nvSpPr>
          <p:spPr bwMode="auto">
            <a:xfrm>
              <a:off x="7988301" y="4791075"/>
              <a:ext cx="31750" cy="104775"/>
            </a:xfrm>
            <a:custGeom>
              <a:avLst/>
              <a:gdLst>
                <a:gd name="T0" fmla="*/ 2147483647 w 20"/>
                <a:gd name="T1" fmla="*/ 2147483647 h 66"/>
                <a:gd name="T2" fmla="*/ 2147483647 w 20"/>
                <a:gd name="T3" fmla="*/ 2147483647 h 66"/>
                <a:gd name="T4" fmla="*/ 2147483647 w 20"/>
                <a:gd name="T5" fmla="*/ 0 h 66"/>
                <a:gd name="T6" fmla="*/ 2147483647 w 20"/>
                <a:gd name="T7" fmla="*/ 0 h 66"/>
                <a:gd name="T8" fmla="*/ 0 w 20"/>
                <a:gd name="T9" fmla="*/ 0 h 66"/>
                <a:gd name="T10" fmla="*/ 2147483647 w 20"/>
                <a:gd name="T11" fmla="*/ 21474836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66">
                  <a:moveTo>
                    <a:pt x="7" y="66"/>
                  </a:moveTo>
                  <a:lnTo>
                    <a:pt x="16" y="66"/>
                  </a:lnTo>
                  <a:lnTo>
                    <a:pt x="20" y="0"/>
                  </a:lnTo>
                  <a:lnTo>
                    <a:pt x="10" y="0"/>
                  </a:lnTo>
                  <a:lnTo>
                    <a:pt x="0" y="0"/>
                  </a:lnTo>
                  <a:lnTo>
                    <a:pt x="7" y="66"/>
                  </a:lnTo>
                  <a:close/>
                </a:path>
              </a:pathLst>
            </a:custGeom>
            <a:solidFill>
              <a:srgbClr val="000000"/>
            </a:solidFill>
            <a:ln w="1588">
              <a:solidFill>
                <a:srgbClr val="000000"/>
              </a:solidFill>
              <a:prstDash val="solid"/>
              <a:round/>
              <a:headEnd/>
              <a:tailEnd/>
            </a:ln>
          </p:spPr>
          <p:txBody>
            <a:bodyPr/>
            <a:lstStyle/>
            <a:p>
              <a:endParaRPr lang="fr-CH"/>
            </a:p>
          </p:txBody>
        </p:sp>
        <p:sp>
          <p:nvSpPr>
            <p:cNvPr id="30988" name="Line 696"/>
            <p:cNvSpPr>
              <a:spLocks noChangeShapeType="1"/>
            </p:cNvSpPr>
            <p:nvPr/>
          </p:nvSpPr>
          <p:spPr bwMode="auto">
            <a:xfrm flipH="1" flipV="1">
              <a:off x="8367713" y="4256088"/>
              <a:ext cx="171450" cy="12223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89" name="Rectangle 697"/>
            <p:cNvSpPr>
              <a:spLocks noChangeArrowheads="1"/>
            </p:cNvSpPr>
            <p:nvPr/>
          </p:nvSpPr>
          <p:spPr bwMode="auto">
            <a:xfrm>
              <a:off x="8431213" y="4067175"/>
              <a:ext cx="14922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0990" name="Rectangle 698"/>
            <p:cNvSpPr>
              <a:spLocks noChangeArrowheads="1"/>
            </p:cNvSpPr>
            <p:nvPr/>
          </p:nvSpPr>
          <p:spPr bwMode="auto">
            <a:xfrm>
              <a:off x="8513763" y="4067175"/>
              <a:ext cx="14922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991" name="Rectangle 699"/>
            <p:cNvSpPr>
              <a:spLocks noChangeArrowheads="1"/>
            </p:cNvSpPr>
            <p:nvPr/>
          </p:nvSpPr>
          <p:spPr bwMode="auto">
            <a:xfrm>
              <a:off x="8613776" y="4137025"/>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0992" name="Line 700"/>
            <p:cNvSpPr>
              <a:spLocks noChangeShapeType="1"/>
            </p:cNvSpPr>
            <p:nvPr/>
          </p:nvSpPr>
          <p:spPr bwMode="auto">
            <a:xfrm>
              <a:off x="8374063" y="4238625"/>
              <a:ext cx="11113" cy="1111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93" name="Line 701"/>
            <p:cNvSpPr>
              <a:spLocks noChangeShapeType="1"/>
            </p:cNvSpPr>
            <p:nvPr/>
          </p:nvSpPr>
          <p:spPr bwMode="auto">
            <a:xfrm>
              <a:off x="8396288" y="4213225"/>
              <a:ext cx="14288" cy="158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94" name="Line 702"/>
            <p:cNvSpPr>
              <a:spLocks noChangeShapeType="1"/>
            </p:cNvSpPr>
            <p:nvPr/>
          </p:nvSpPr>
          <p:spPr bwMode="auto">
            <a:xfrm>
              <a:off x="8418513" y="4189413"/>
              <a:ext cx="17463" cy="190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95" name="Line 703"/>
            <p:cNvSpPr>
              <a:spLocks noChangeShapeType="1"/>
            </p:cNvSpPr>
            <p:nvPr/>
          </p:nvSpPr>
          <p:spPr bwMode="auto">
            <a:xfrm>
              <a:off x="8439151" y="4164013"/>
              <a:ext cx="22225" cy="222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96" name="Rectangle 704"/>
            <p:cNvSpPr>
              <a:spLocks noChangeArrowheads="1"/>
            </p:cNvSpPr>
            <p:nvPr/>
          </p:nvSpPr>
          <p:spPr bwMode="auto">
            <a:xfrm>
              <a:off x="8158163" y="4040188"/>
              <a:ext cx="15557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0997" name="Rectangle 705"/>
            <p:cNvSpPr>
              <a:spLocks noChangeArrowheads="1"/>
            </p:cNvSpPr>
            <p:nvPr/>
          </p:nvSpPr>
          <p:spPr bwMode="auto">
            <a:xfrm>
              <a:off x="8074026" y="4040188"/>
              <a:ext cx="14922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0998" name="Freeform 706"/>
            <p:cNvSpPr>
              <a:spLocks/>
            </p:cNvSpPr>
            <p:nvPr/>
          </p:nvSpPr>
          <p:spPr bwMode="auto">
            <a:xfrm>
              <a:off x="8272463" y="4146550"/>
              <a:ext cx="100013" cy="112712"/>
            </a:xfrm>
            <a:custGeom>
              <a:avLst/>
              <a:gdLst>
                <a:gd name="T0" fmla="*/ 2147483647 w 63"/>
                <a:gd name="T1" fmla="*/ 2147483647 h 71"/>
                <a:gd name="T2" fmla="*/ 2147483647 w 63"/>
                <a:gd name="T3" fmla="*/ 2147483647 h 71"/>
                <a:gd name="T4" fmla="*/ 2147483647 w 63"/>
                <a:gd name="T5" fmla="*/ 0 h 71"/>
                <a:gd name="T6" fmla="*/ 2147483647 w 63"/>
                <a:gd name="T7" fmla="*/ 2147483647 h 71"/>
                <a:gd name="T8" fmla="*/ 0 w 63"/>
                <a:gd name="T9" fmla="*/ 2147483647 h 71"/>
                <a:gd name="T10" fmla="*/ 2147483647 w 63"/>
                <a:gd name="T11" fmla="*/ 2147483647 h 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71">
                  <a:moveTo>
                    <a:pt x="57" y="71"/>
                  </a:moveTo>
                  <a:lnTo>
                    <a:pt x="63" y="66"/>
                  </a:lnTo>
                  <a:lnTo>
                    <a:pt x="15" y="0"/>
                  </a:lnTo>
                  <a:lnTo>
                    <a:pt x="8" y="6"/>
                  </a:lnTo>
                  <a:lnTo>
                    <a:pt x="0" y="12"/>
                  </a:lnTo>
                  <a:lnTo>
                    <a:pt x="57" y="71"/>
                  </a:lnTo>
                  <a:close/>
                </a:path>
              </a:pathLst>
            </a:custGeom>
            <a:solidFill>
              <a:srgbClr val="000000"/>
            </a:solidFill>
            <a:ln w="1588">
              <a:solidFill>
                <a:srgbClr val="000000"/>
              </a:solidFill>
              <a:prstDash val="solid"/>
              <a:round/>
              <a:headEnd/>
              <a:tailEnd/>
            </a:ln>
          </p:spPr>
          <p:txBody>
            <a:bodyPr/>
            <a:lstStyle/>
            <a:p>
              <a:endParaRPr lang="fr-CH"/>
            </a:p>
          </p:txBody>
        </p:sp>
        <p:sp>
          <p:nvSpPr>
            <p:cNvPr id="30999" name="Line 707"/>
            <p:cNvSpPr>
              <a:spLocks noChangeShapeType="1"/>
            </p:cNvSpPr>
            <p:nvPr/>
          </p:nvSpPr>
          <p:spPr bwMode="auto">
            <a:xfrm flipH="1">
              <a:off x="8207376" y="4256088"/>
              <a:ext cx="160338" cy="1079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00" name="Rectangle 708"/>
            <p:cNvSpPr>
              <a:spLocks noChangeArrowheads="1"/>
            </p:cNvSpPr>
            <p:nvPr/>
          </p:nvSpPr>
          <p:spPr bwMode="auto">
            <a:xfrm>
              <a:off x="8213726" y="4443413"/>
              <a:ext cx="14922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001" name="Rectangle 709"/>
            <p:cNvSpPr>
              <a:spLocks noChangeArrowheads="1"/>
            </p:cNvSpPr>
            <p:nvPr/>
          </p:nvSpPr>
          <p:spPr bwMode="auto">
            <a:xfrm>
              <a:off x="8296276" y="4443413"/>
              <a:ext cx="14922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002" name="Rectangle 710"/>
            <p:cNvSpPr>
              <a:spLocks noChangeArrowheads="1"/>
            </p:cNvSpPr>
            <p:nvPr/>
          </p:nvSpPr>
          <p:spPr bwMode="auto">
            <a:xfrm>
              <a:off x="8396288" y="4514850"/>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003" name="Line 711"/>
            <p:cNvSpPr>
              <a:spLocks noChangeShapeType="1"/>
            </p:cNvSpPr>
            <p:nvPr/>
          </p:nvSpPr>
          <p:spPr bwMode="auto">
            <a:xfrm flipH="1">
              <a:off x="8208963" y="4373563"/>
              <a:ext cx="14288" cy="95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04" name="Line 712"/>
            <p:cNvSpPr>
              <a:spLocks noChangeShapeType="1"/>
            </p:cNvSpPr>
            <p:nvPr/>
          </p:nvSpPr>
          <p:spPr bwMode="auto">
            <a:xfrm flipH="1">
              <a:off x="8221663" y="4400550"/>
              <a:ext cx="19050" cy="127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05" name="Line 713"/>
            <p:cNvSpPr>
              <a:spLocks noChangeShapeType="1"/>
            </p:cNvSpPr>
            <p:nvPr/>
          </p:nvSpPr>
          <p:spPr bwMode="auto">
            <a:xfrm flipH="1">
              <a:off x="8235951" y="4427538"/>
              <a:ext cx="25400" cy="158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06" name="Rectangle 714"/>
            <p:cNvSpPr>
              <a:spLocks noChangeArrowheads="1"/>
            </p:cNvSpPr>
            <p:nvPr/>
          </p:nvSpPr>
          <p:spPr bwMode="auto">
            <a:xfrm>
              <a:off x="7988301" y="4421188"/>
              <a:ext cx="14922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007" name="Freeform 715"/>
            <p:cNvSpPr>
              <a:spLocks/>
            </p:cNvSpPr>
            <p:nvPr/>
          </p:nvSpPr>
          <p:spPr bwMode="auto">
            <a:xfrm>
              <a:off x="8107363" y="4359275"/>
              <a:ext cx="103188" cy="88900"/>
            </a:xfrm>
            <a:custGeom>
              <a:avLst/>
              <a:gdLst>
                <a:gd name="T0" fmla="*/ 2147483647 w 65"/>
                <a:gd name="T1" fmla="*/ 2147483647 h 56"/>
                <a:gd name="T2" fmla="*/ 2147483647 w 65"/>
                <a:gd name="T3" fmla="*/ 0 h 56"/>
                <a:gd name="T4" fmla="*/ 0 w 65"/>
                <a:gd name="T5" fmla="*/ 2147483647 h 56"/>
                <a:gd name="T6" fmla="*/ 2147483647 w 65"/>
                <a:gd name="T7" fmla="*/ 2147483647 h 56"/>
                <a:gd name="T8" fmla="*/ 2147483647 w 65"/>
                <a:gd name="T9" fmla="*/ 2147483647 h 56"/>
                <a:gd name="T10" fmla="*/ 2147483647 w 65"/>
                <a:gd name="T11" fmla="*/ 2147483647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56">
                  <a:moveTo>
                    <a:pt x="65" y="6"/>
                  </a:moveTo>
                  <a:lnTo>
                    <a:pt x="61" y="0"/>
                  </a:lnTo>
                  <a:lnTo>
                    <a:pt x="0" y="41"/>
                  </a:lnTo>
                  <a:lnTo>
                    <a:pt x="6" y="48"/>
                  </a:lnTo>
                  <a:lnTo>
                    <a:pt x="12" y="56"/>
                  </a:lnTo>
                  <a:lnTo>
                    <a:pt x="65" y="6"/>
                  </a:lnTo>
                  <a:close/>
                </a:path>
              </a:pathLst>
            </a:custGeom>
            <a:solidFill>
              <a:srgbClr val="000000"/>
            </a:solidFill>
            <a:ln w="1588">
              <a:solidFill>
                <a:srgbClr val="000000"/>
              </a:solidFill>
              <a:prstDash val="solid"/>
              <a:round/>
              <a:headEnd/>
              <a:tailEnd/>
            </a:ln>
          </p:spPr>
          <p:txBody>
            <a:bodyPr/>
            <a:lstStyle/>
            <a:p>
              <a:endParaRPr lang="fr-CH"/>
            </a:p>
          </p:txBody>
        </p:sp>
        <p:sp>
          <p:nvSpPr>
            <p:cNvPr id="31008" name="Line 716"/>
            <p:cNvSpPr>
              <a:spLocks noChangeShapeType="1"/>
            </p:cNvSpPr>
            <p:nvPr/>
          </p:nvSpPr>
          <p:spPr bwMode="auto">
            <a:xfrm flipH="1" flipV="1">
              <a:off x="8005763" y="4256088"/>
              <a:ext cx="201613" cy="1079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09" name="Line 717"/>
            <p:cNvSpPr>
              <a:spLocks noChangeShapeType="1"/>
            </p:cNvSpPr>
            <p:nvPr/>
          </p:nvSpPr>
          <p:spPr bwMode="auto">
            <a:xfrm flipH="1">
              <a:off x="7845426" y="4256088"/>
              <a:ext cx="160338" cy="1016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10" name="Rectangle 718"/>
            <p:cNvSpPr>
              <a:spLocks noChangeArrowheads="1"/>
            </p:cNvSpPr>
            <p:nvPr/>
          </p:nvSpPr>
          <p:spPr bwMode="auto">
            <a:xfrm>
              <a:off x="7488238" y="4311650"/>
              <a:ext cx="14922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011" name="Rectangle 719"/>
            <p:cNvSpPr>
              <a:spLocks noChangeArrowheads="1"/>
            </p:cNvSpPr>
            <p:nvPr/>
          </p:nvSpPr>
          <p:spPr bwMode="auto">
            <a:xfrm>
              <a:off x="7361238" y="4311650"/>
              <a:ext cx="14922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012" name="Rectangle 720"/>
            <p:cNvSpPr>
              <a:spLocks noChangeArrowheads="1"/>
            </p:cNvSpPr>
            <p:nvPr/>
          </p:nvSpPr>
          <p:spPr bwMode="auto">
            <a:xfrm>
              <a:off x="7461251" y="4381500"/>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013" name="Line 721"/>
            <p:cNvSpPr>
              <a:spLocks noChangeShapeType="1"/>
            </p:cNvSpPr>
            <p:nvPr/>
          </p:nvSpPr>
          <p:spPr bwMode="auto">
            <a:xfrm flipH="1">
              <a:off x="7613651" y="4279900"/>
              <a:ext cx="117475" cy="603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14" name="Rectangle 722"/>
            <p:cNvSpPr>
              <a:spLocks noChangeArrowheads="1"/>
            </p:cNvSpPr>
            <p:nvPr/>
          </p:nvSpPr>
          <p:spPr bwMode="auto">
            <a:xfrm>
              <a:off x="8113713" y="5278438"/>
              <a:ext cx="14922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015" name="Rectangle 723"/>
            <p:cNvSpPr>
              <a:spLocks noChangeArrowheads="1"/>
            </p:cNvSpPr>
            <p:nvPr/>
          </p:nvSpPr>
          <p:spPr bwMode="auto">
            <a:xfrm>
              <a:off x="8196263" y="5278438"/>
              <a:ext cx="14922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016" name="Rectangle 724"/>
            <p:cNvSpPr>
              <a:spLocks noChangeArrowheads="1"/>
            </p:cNvSpPr>
            <p:nvPr/>
          </p:nvSpPr>
          <p:spPr bwMode="auto">
            <a:xfrm>
              <a:off x="8296276" y="5349875"/>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017" name="Line 725"/>
            <p:cNvSpPr>
              <a:spLocks noChangeShapeType="1"/>
            </p:cNvSpPr>
            <p:nvPr/>
          </p:nvSpPr>
          <p:spPr bwMode="auto">
            <a:xfrm>
              <a:off x="8188326" y="5203825"/>
              <a:ext cx="0" cy="7461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018" name="Rectangle 729"/>
            <p:cNvSpPr>
              <a:spLocks noChangeArrowheads="1"/>
            </p:cNvSpPr>
            <p:nvPr/>
          </p:nvSpPr>
          <p:spPr bwMode="auto">
            <a:xfrm>
              <a:off x="7802563" y="4216400"/>
              <a:ext cx="8096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Z</a:t>
              </a:r>
              <a:endParaRPr lang="fr-FR" altLang="fr-FR" sz="1800"/>
            </a:p>
          </p:txBody>
        </p:sp>
        <p:sp>
          <p:nvSpPr>
            <p:cNvPr id="31019" name="Rectangle 730"/>
            <p:cNvSpPr>
              <a:spLocks noChangeArrowheads="1"/>
            </p:cNvSpPr>
            <p:nvPr/>
          </p:nvSpPr>
          <p:spPr bwMode="auto">
            <a:xfrm>
              <a:off x="8170863" y="4252913"/>
              <a:ext cx="889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1020" name="Rectangle 731"/>
            <p:cNvSpPr>
              <a:spLocks noChangeArrowheads="1"/>
            </p:cNvSpPr>
            <p:nvPr/>
          </p:nvSpPr>
          <p:spPr bwMode="auto">
            <a:xfrm>
              <a:off x="8337551" y="4291013"/>
              <a:ext cx="889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1021" name="Rectangle 732"/>
            <p:cNvSpPr>
              <a:spLocks noChangeArrowheads="1"/>
            </p:cNvSpPr>
            <p:nvPr/>
          </p:nvSpPr>
          <p:spPr bwMode="auto">
            <a:xfrm>
              <a:off x="8005763" y="4930775"/>
              <a:ext cx="889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grpSp>
      <p:grpSp>
        <p:nvGrpSpPr>
          <p:cNvPr id="14" name="Groupe 13"/>
          <p:cNvGrpSpPr/>
          <p:nvPr/>
        </p:nvGrpSpPr>
        <p:grpSpPr>
          <a:xfrm>
            <a:off x="6799263" y="2429174"/>
            <a:ext cx="33337" cy="119063"/>
            <a:chOff x="6799263" y="2216150"/>
            <a:chExt cx="33337" cy="119063"/>
          </a:xfrm>
        </p:grpSpPr>
        <p:sp>
          <p:nvSpPr>
            <p:cNvPr id="30952" name="Line 693"/>
            <p:cNvSpPr>
              <a:spLocks noChangeShapeType="1"/>
            </p:cNvSpPr>
            <p:nvPr/>
          </p:nvSpPr>
          <p:spPr bwMode="auto">
            <a:xfrm flipV="1">
              <a:off x="6832600" y="2216150"/>
              <a:ext cx="0" cy="1190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953" name="Line 694"/>
            <p:cNvSpPr>
              <a:spLocks noChangeShapeType="1"/>
            </p:cNvSpPr>
            <p:nvPr/>
          </p:nvSpPr>
          <p:spPr bwMode="auto">
            <a:xfrm flipV="1">
              <a:off x="6799263" y="2216150"/>
              <a:ext cx="0" cy="1190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grpSp>
      <p:sp>
        <p:nvSpPr>
          <p:cNvPr id="30954" name="Titre 1"/>
          <p:cNvSpPr>
            <a:spLocks noGrp="1"/>
          </p:cNvSpPr>
          <p:nvPr>
            <p:ph type="title"/>
          </p:nvPr>
        </p:nvSpPr>
        <p:spPr>
          <a:xfrm>
            <a:off x="468313" y="322938"/>
            <a:ext cx="8229600" cy="865188"/>
          </a:xfrm>
        </p:spPr>
        <p:txBody>
          <a:bodyPr/>
          <a:lstStyle/>
          <a:p>
            <a:r>
              <a:rPr lang="fr-CH" altLang="fr-FR" dirty="0" err="1" smtClean="0"/>
              <a:t>Presence</a:t>
            </a:r>
            <a:r>
              <a:rPr lang="fr-CH" altLang="fr-FR" dirty="0" smtClean="0"/>
              <a:t> of </a:t>
            </a:r>
            <a:r>
              <a:rPr lang="fr-CH" altLang="fr-FR" dirty="0" err="1" smtClean="0"/>
              <a:t>hepatotoxic</a:t>
            </a:r>
            <a:r>
              <a:rPr lang="fr-CH" altLang="fr-FR" dirty="0" smtClean="0"/>
              <a:t> </a:t>
            </a:r>
            <a:r>
              <a:rPr lang="fr-CH" altLang="fr-FR" dirty="0" err="1" smtClean="0"/>
              <a:t>pyrrolizidine</a:t>
            </a:r>
            <a:r>
              <a:rPr lang="fr-CH" altLang="fr-FR" dirty="0" smtClean="0"/>
              <a:t> </a:t>
            </a:r>
            <a:r>
              <a:rPr lang="fr-CH" altLang="fr-FR" dirty="0" err="1" smtClean="0"/>
              <a:t>alkaloids</a:t>
            </a:r>
            <a:r>
              <a:rPr lang="fr-CH" altLang="fr-FR" dirty="0" smtClean="0"/>
              <a:t> in </a:t>
            </a:r>
            <a:r>
              <a:rPr lang="fr-CH" altLang="fr-FR" dirty="0" err="1" smtClean="0"/>
              <a:t>herbal</a:t>
            </a:r>
            <a:r>
              <a:rPr lang="fr-CH" altLang="fr-FR" dirty="0" smtClean="0"/>
              <a:t> </a:t>
            </a:r>
            <a:r>
              <a:rPr lang="fr-CH" altLang="fr-FR" dirty="0" err="1" smtClean="0"/>
              <a:t>teas</a:t>
            </a:r>
            <a:endParaRPr lang="fr-CH" altLang="fr-FR" dirty="0" smtClean="0"/>
          </a:p>
        </p:txBody>
      </p:sp>
      <p:sp>
        <p:nvSpPr>
          <p:cNvPr id="717" name="ZoneTexte 716"/>
          <p:cNvSpPr txBox="1"/>
          <p:nvPr/>
        </p:nvSpPr>
        <p:spPr>
          <a:xfrm>
            <a:off x="7212905" y="3027"/>
            <a:ext cx="1679575" cy="401637"/>
          </a:xfrm>
          <a:prstGeom prst="rect">
            <a:avLst/>
          </a:prstGeom>
          <a:noFill/>
        </p:spPr>
        <p:txBody>
          <a:bodyPr wrap="none">
            <a:spAutoFit/>
          </a:bodyPr>
          <a:lstStyle/>
          <a:p>
            <a:pPr>
              <a:defRPr/>
            </a:pPr>
            <a:r>
              <a:rPr lang="fr-CH" sz="2000" dirty="0">
                <a:solidFill>
                  <a:srgbClr val="009900"/>
                </a:solidFill>
                <a:latin typeface="+mj-lt"/>
                <a:ea typeface="+mj-ea"/>
                <a:cs typeface="+mj-cs"/>
              </a:rPr>
              <a:t>Case </a:t>
            </a:r>
            <a:r>
              <a:rPr lang="fr-CH" sz="2000" dirty="0" err="1">
                <a:solidFill>
                  <a:srgbClr val="009900"/>
                </a:solidFill>
                <a:latin typeface="+mj-lt"/>
                <a:ea typeface="+mj-ea"/>
                <a:cs typeface="+mj-cs"/>
              </a:rPr>
              <a:t>study</a:t>
            </a:r>
            <a:r>
              <a:rPr lang="fr-CH" sz="2000" dirty="0">
                <a:solidFill>
                  <a:srgbClr val="009900"/>
                </a:solidFill>
                <a:latin typeface="+mj-lt"/>
                <a:ea typeface="+mj-ea"/>
                <a:cs typeface="+mj-cs"/>
              </a:rPr>
              <a:t> 3</a:t>
            </a:r>
          </a:p>
        </p:txBody>
      </p:sp>
      <p:pic>
        <p:nvPicPr>
          <p:cNvPr id="30956" name="Picture 7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2636912"/>
            <a:ext cx="5383212" cy="429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e 2"/>
          <p:cNvGrpSpPr/>
          <p:nvPr/>
        </p:nvGrpSpPr>
        <p:grpSpPr>
          <a:xfrm>
            <a:off x="323850" y="1341760"/>
            <a:ext cx="1538288" cy="1384300"/>
            <a:chOff x="323850" y="1130300"/>
            <a:chExt cx="1538288" cy="1384300"/>
          </a:xfrm>
        </p:grpSpPr>
        <p:grpSp>
          <p:nvGrpSpPr>
            <p:cNvPr id="30730" name="Groupe 91"/>
            <p:cNvGrpSpPr>
              <a:grpSpLocks/>
            </p:cNvGrpSpPr>
            <p:nvPr/>
          </p:nvGrpSpPr>
          <p:grpSpPr bwMode="auto">
            <a:xfrm>
              <a:off x="323850" y="1130300"/>
              <a:ext cx="1538288" cy="1384300"/>
              <a:chOff x="593726" y="1652588"/>
              <a:chExt cx="1538287" cy="1384300"/>
            </a:xfrm>
          </p:grpSpPr>
          <p:sp>
            <p:nvSpPr>
              <p:cNvPr id="31357" name="Rectangle 13"/>
              <p:cNvSpPr>
                <a:spLocks noChangeArrowheads="1"/>
              </p:cNvSpPr>
              <p:nvPr/>
            </p:nvSpPr>
            <p:spPr bwMode="auto">
              <a:xfrm>
                <a:off x="1330326" y="2454276"/>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358" name="Line 14"/>
              <p:cNvSpPr>
                <a:spLocks noChangeShapeType="1"/>
              </p:cNvSpPr>
              <p:nvPr/>
            </p:nvSpPr>
            <p:spPr bwMode="auto">
              <a:xfrm flipH="1" flipV="1">
                <a:off x="1185863" y="2473326"/>
                <a:ext cx="131762" cy="222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59" name="Rectangle 15"/>
              <p:cNvSpPr>
                <a:spLocks noChangeArrowheads="1"/>
              </p:cNvSpPr>
              <p:nvPr/>
            </p:nvSpPr>
            <p:spPr bwMode="auto">
              <a:xfrm>
                <a:off x="1017588" y="2540001"/>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360" name="Line 16"/>
              <p:cNvSpPr>
                <a:spLocks noChangeShapeType="1"/>
              </p:cNvSpPr>
              <p:nvPr/>
            </p:nvSpPr>
            <p:spPr bwMode="auto">
              <a:xfrm flipH="1">
                <a:off x="1095376" y="2460626"/>
                <a:ext cx="79375" cy="952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61" name="Line 17"/>
              <p:cNvSpPr>
                <a:spLocks noChangeShapeType="1"/>
              </p:cNvSpPr>
              <p:nvPr/>
            </p:nvSpPr>
            <p:spPr bwMode="auto">
              <a:xfrm flipH="1">
                <a:off x="1122363" y="2479676"/>
                <a:ext cx="80962" cy="984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62" name="Line 18"/>
              <p:cNvSpPr>
                <a:spLocks noChangeShapeType="1"/>
              </p:cNvSpPr>
              <p:nvPr/>
            </p:nvSpPr>
            <p:spPr bwMode="auto">
              <a:xfrm flipH="1" flipV="1">
                <a:off x="1117601" y="2293938"/>
                <a:ext cx="68262" cy="1793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63" name="Line 19"/>
              <p:cNvSpPr>
                <a:spLocks noChangeShapeType="1"/>
              </p:cNvSpPr>
              <p:nvPr/>
            </p:nvSpPr>
            <p:spPr bwMode="auto">
              <a:xfrm flipH="1" flipV="1">
                <a:off x="928688" y="2262188"/>
                <a:ext cx="188912" cy="317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64" name="Line 20"/>
              <p:cNvSpPr>
                <a:spLocks noChangeShapeType="1"/>
              </p:cNvSpPr>
              <p:nvPr/>
            </p:nvSpPr>
            <p:spPr bwMode="auto">
              <a:xfrm flipH="1" flipV="1">
                <a:off x="944563" y="2300288"/>
                <a:ext cx="144462" cy="238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65" name="Rectangle 21"/>
              <p:cNvSpPr>
                <a:spLocks noChangeArrowheads="1"/>
              </p:cNvSpPr>
              <p:nvPr/>
            </p:nvSpPr>
            <p:spPr bwMode="auto">
              <a:xfrm>
                <a:off x="1176338" y="205898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366" name="Rectangle 22"/>
              <p:cNvSpPr>
                <a:spLocks noChangeArrowheads="1"/>
              </p:cNvSpPr>
              <p:nvPr/>
            </p:nvSpPr>
            <p:spPr bwMode="auto">
              <a:xfrm>
                <a:off x="1260476" y="205898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367" name="Rectangle 23"/>
              <p:cNvSpPr>
                <a:spLocks noChangeArrowheads="1"/>
              </p:cNvSpPr>
              <p:nvPr/>
            </p:nvSpPr>
            <p:spPr bwMode="auto">
              <a:xfrm>
                <a:off x="1357313" y="2128838"/>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368" name="Line 24"/>
              <p:cNvSpPr>
                <a:spLocks noChangeShapeType="1"/>
              </p:cNvSpPr>
              <p:nvPr/>
            </p:nvSpPr>
            <p:spPr bwMode="auto">
              <a:xfrm flipV="1">
                <a:off x="1117601" y="2174876"/>
                <a:ext cx="87312" cy="1190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69" name="Line 25"/>
              <p:cNvSpPr>
                <a:spLocks noChangeShapeType="1"/>
              </p:cNvSpPr>
              <p:nvPr/>
            </p:nvSpPr>
            <p:spPr bwMode="auto">
              <a:xfrm flipV="1">
                <a:off x="1457326" y="2946401"/>
                <a:ext cx="123825" cy="476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70" name="Rectangle 26"/>
              <p:cNvSpPr>
                <a:spLocks noChangeArrowheads="1"/>
              </p:cNvSpPr>
              <p:nvPr/>
            </p:nvSpPr>
            <p:spPr bwMode="auto">
              <a:xfrm>
                <a:off x="1606551" y="2868613"/>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dirty="0">
                    <a:solidFill>
                      <a:srgbClr val="000000"/>
                    </a:solidFill>
                  </a:rPr>
                  <a:t>N</a:t>
                </a:r>
                <a:endParaRPr lang="fr-FR" altLang="fr-FR" sz="1800" dirty="0"/>
              </a:p>
            </p:txBody>
          </p:sp>
          <p:sp>
            <p:nvSpPr>
              <p:cNvPr id="31371" name="Line 27"/>
              <p:cNvSpPr>
                <a:spLocks noChangeShapeType="1"/>
              </p:cNvSpPr>
              <p:nvPr/>
            </p:nvSpPr>
            <p:spPr bwMode="auto">
              <a:xfrm flipH="1" flipV="1">
                <a:off x="1443038" y="2686051"/>
                <a:ext cx="192087" cy="508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72" name="Line 28"/>
              <p:cNvSpPr>
                <a:spLocks noChangeShapeType="1"/>
              </p:cNvSpPr>
              <p:nvPr/>
            </p:nvSpPr>
            <p:spPr bwMode="auto">
              <a:xfrm flipH="1">
                <a:off x="1335088" y="2686051"/>
                <a:ext cx="107950" cy="1571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73" name="Line 29"/>
              <p:cNvSpPr>
                <a:spLocks noChangeShapeType="1"/>
              </p:cNvSpPr>
              <p:nvPr/>
            </p:nvSpPr>
            <p:spPr bwMode="auto">
              <a:xfrm>
                <a:off x="1335088" y="2843213"/>
                <a:ext cx="122237" cy="1508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74" name="Line 30"/>
              <p:cNvSpPr>
                <a:spLocks noChangeShapeType="1"/>
              </p:cNvSpPr>
              <p:nvPr/>
            </p:nvSpPr>
            <p:spPr bwMode="auto">
              <a:xfrm flipV="1">
                <a:off x="1635126" y="2736851"/>
                <a:ext cx="0" cy="1317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75" name="Line 31"/>
              <p:cNvSpPr>
                <a:spLocks noChangeShapeType="1"/>
              </p:cNvSpPr>
              <p:nvPr/>
            </p:nvSpPr>
            <p:spPr bwMode="auto">
              <a:xfrm>
                <a:off x="1690688" y="2941638"/>
                <a:ext cx="128587" cy="349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76" name="Line 32"/>
              <p:cNvSpPr>
                <a:spLocks noChangeShapeType="1"/>
              </p:cNvSpPr>
              <p:nvPr/>
            </p:nvSpPr>
            <p:spPr bwMode="auto">
              <a:xfrm flipV="1">
                <a:off x="1819276" y="2816226"/>
                <a:ext cx="104775" cy="1603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77" name="Line 33"/>
              <p:cNvSpPr>
                <a:spLocks noChangeShapeType="1"/>
              </p:cNvSpPr>
              <p:nvPr/>
            </p:nvSpPr>
            <p:spPr bwMode="auto">
              <a:xfrm flipH="1" flipV="1">
                <a:off x="1804988" y="2668588"/>
                <a:ext cx="119062" cy="1476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78" name="Line 34"/>
              <p:cNvSpPr>
                <a:spLocks noChangeShapeType="1"/>
              </p:cNvSpPr>
              <p:nvPr/>
            </p:nvSpPr>
            <p:spPr bwMode="auto">
              <a:xfrm flipH="1" flipV="1">
                <a:off x="1793876" y="2706688"/>
                <a:ext cx="90487" cy="1143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79" name="Line 35"/>
              <p:cNvSpPr>
                <a:spLocks noChangeShapeType="1"/>
              </p:cNvSpPr>
              <p:nvPr/>
            </p:nvSpPr>
            <p:spPr bwMode="auto">
              <a:xfrm flipH="1">
                <a:off x="1635126" y="2668588"/>
                <a:ext cx="169862" cy="682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80" name="Line 36"/>
              <p:cNvSpPr>
                <a:spLocks noChangeShapeType="1"/>
              </p:cNvSpPr>
              <p:nvPr/>
            </p:nvSpPr>
            <p:spPr bwMode="auto">
              <a:xfrm flipV="1">
                <a:off x="1804988" y="2482851"/>
                <a:ext cx="53975" cy="1857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81" name="Rectangle 37"/>
              <p:cNvSpPr>
                <a:spLocks noChangeArrowheads="1"/>
              </p:cNvSpPr>
              <p:nvPr/>
            </p:nvSpPr>
            <p:spPr bwMode="auto">
              <a:xfrm>
                <a:off x="1706563" y="2282826"/>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382" name="Line 38"/>
              <p:cNvSpPr>
                <a:spLocks noChangeShapeType="1"/>
              </p:cNvSpPr>
              <p:nvPr/>
            </p:nvSpPr>
            <p:spPr bwMode="auto">
              <a:xfrm flipH="1" flipV="1">
                <a:off x="1782763" y="2406651"/>
                <a:ext cx="76200" cy="762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83" name="Line 39"/>
              <p:cNvSpPr>
                <a:spLocks noChangeShapeType="1"/>
              </p:cNvSpPr>
              <p:nvPr/>
            </p:nvSpPr>
            <p:spPr bwMode="auto">
              <a:xfrm flipV="1">
                <a:off x="1741488" y="2160588"/>
                <a:ext cx="36512" cy="1285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84" name="Rectangle 40"/>
              <p:cNvSpPr>
                <a:spLocks noChangeArrowheads="1"/>
              </p:cNvSpPr>
              <p:nvPr/>
            </p:nvSpPr>
            <p:spPr bwMode="auto">
              <a:xfrm>
                <a:off x="1885951" y="2054226"/>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385" name="Line 41"/>
              <p:cNvSpPr>
                <a:spLocks noChangeShapeType="1"/>
              </p:cNvSpPr>
              <p:nvPr/>
            </p:nvSpPr>
            <p:spPr bwMode="auto">
              <a:xfrm flipV="1">
                <a:off x="1778001" y="2143126"/>
                <a:ext cx="130175" cy="349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86" name="Line 42"/>
              <p:cNvSpPr>
                <a:spLocks noChangeShapeType="1"/>
              </p:cNvSpPr>
              <p:nvPr/>
            </p:nvSpPr>
            <p:spPr bwMode="auto">
              <a:xfrm flipV="1">
                <a:off x="1768476" y="2109788"/>
                <a:ext cx="130175" cy="349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87" name="Line 43"/>
              <p:cNvSpPr>
                <a:spLocks noChangeShapeType="1"/>
              </p:cNvSpPr>
              <p:nvPr/>
            </p:nvSpPr>
            <p:spPr bwMode="auto">
              <a:xfrm flipH="1" flipV="1">
                <a:off x="1641476" y="2025651"/>
                <a:ext cx="136525" cy="13493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88" name="Rectangle 44"/>
              <p:cNvSpPr>
                <a:spLocks noChangeArrowheads="1"/>
              </p:cNvSpPr>
              <p:nvPr/>
            </p:nvSpPr>
            <p:spPr bwMode="auto">
              <a:xfrm>
                <a:off x="1476376" y="2160588"/>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389" name="Rectangle 45"/>
              <p:cNvSpPr>
                <a:spLocks noChangeArrowheads="1"/>
              </p:cNvSpPr>
              <p:nvPr/>
            </p:nvSpPr>
            <p:spPr bwMode="auto">
              <a:xfrm>
                <a:off x="1393826" y="216058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390" name="Freeform 46"/>
              <p:cNvSpPr>
                <a:spLocks/>
              </p:cNvSpPr>
              <p:nvPr/>
            </p:nvSpPr>
            <p:spPr bwMode="auto">
              <a:xfrm>
                <a:off x="1563688" y="2022476"/>
                <a:ext cx="84137" cy="144463"/>
              </a:xfrm>
              <a:custGeom>
                <a:avLst/>
                <a:gdLst>
                  <a:gd name="T0" fmla="*/ 2147483647 w 53"/>
                  <a:gd name="T1" fmla="*/ 2147483647 h 91"/>
                  <a:gd name="T2" fmla="*/ 2147483647 w 53"/>
                  <a:gd name="T3" fmla="*/ 0 h 91"/>
                  <a:gd name="T4" fmla="*/ 0 w 53"/>
                  <a:gd name="T5" fmla="*/ 2147483647 h 91"/>
                  <a:gd name="T6" fmla="*/ 2147483647 w 53"/>
                  <a:gd name="T7" fmla="*/ 2147483647 h 91"/>
                  <a:gd name="T8" fmla="*/ 2147483647 w 53"/>
                  <a:gd name="T9" fmla="*/ 2147483647 h 91"/>
                  <a:gd name="T10" fmla="*/ 2147483647 w 53"/>
                  <a:gd name="T11" fmla="*/ 2147483647 h 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 h="91">
                    <a:moveTo>
                      <a:pt x="53" y="4"/>
                    </a:moveTo>
                    <a:lnTo>
                      <a:pt x="45" y="0"/>
                    </a:lnTo>
                    <a:lnTo>
                      <a:pt x="0" y="82"/>
                    </a:lnTo>
                    <a:lnTo>
                      <a:pt x="9" y="87"/>
                    </a:lnTo>
                    <a:lnTo>
                      <a:pt x="18" y="91"/>
                    </a:lnTo>
                    <a:lnTo>
                      <a:pt x="53" y="4"/>
                    </a:lnTo>
                    <a:close/>
                  </a:path>
                </a:pathLst>
              </a:custGeom>
              <a:solidFill>
                <a:srgbClr val="000000"/>
              </a:solidFill>
              <a:ln w="0">
                <a:solidFill>
                  <a:srgbClr val="000000"/>
                </a:solidFill>
                <a:prstDash val="solid"/>
                <a:round/>
                <a:headEnd/>
                <a:tailEnd/>
              </a:ln>
            </p:spPr>
            <p:txBody>
              <a:bodyPr/>
              <a:lstStyle/>
              <a:p>
                <a:endParaRPr lang="fr-CH"/>
              </a:p>
            </p:txBody>
          </p:sp>
          <p:sp>
            <p:nvSpPr>
              <p:cNvPr id="31391" name="Line 47"/>
              <p:cNvSpPr>
                <a:spLocks noChangeShapeType="1"/>
              </p:cNvSpPr>
              <p:nvPr/>
            </p:nvSpPr>
            <p:spPr bwMode="auto">
              <a:xfrm flipH="1" flipV="1">
                <a:off x="1504951" y="1887538"/>
                <a:ext cx="136525" cy="1381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92" name="Rectangle 48"/>
              <p:cNvSpPr>
                <a:spLocks noChangeArrowheads="1"/>
              </p:cNvSpPr>
              <p:nvPr/>
            </p:nvSpPr>
            <p:spPr bwMode="auto">
              <a:xfrm>
                <a:off x="1293813" y="1692276"/>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393" name="Rectangle 49"/>
              <p:cNvSpPr>
                <a:spLocks noChangeArrowheads="1"/>
              </p:cNvSpPr>
              <p:nvPr/>
            </p:nvSpPr>
            <p:spPr bwMode="auto">
              <a:xfrm>
                <a:off x="1211263" y="1692276"/>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394" name="Line 50"/>
              <p:cNvSpPr>
                <a:spLocks noChangeShapeType="1"/>
              </p:cNvSpPr>
              <p:nvPr/>
            </p:nvSpPr>
            <p:spPr bwMode="auto">
              <a:xfrm flipH="1" flipV="1">
                <a:off x="1423988" y="1804988"/>
                <a:ext cx="80962" cy="825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95" name="Rectangle 51"/>
              <p:cNvSpPr>
                <a:spLocks noChangeArrowheads="1"/>
              </p:cNvSpPr>
              <p:nvPr/>
            </p:nvSpPr>
            <p:spPr bwMode="auto">
              <a:xfrm>
                <a:off x="1206501" y="1863726"/>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396" name="Rectangle 52"/>
              <p:cNvSpPr>
                <a:spLocks noChangeArrowheads="1"/>
              </p:cNvSpPr>
              <p:nvPr/>
            </p:nvSpPr>
            <p:spPr bwMode="auto">
              <a:xfrm>
                <a:off x="1081088" y="1863726"/>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397" name="Rectangle 53"/>
              <p:cNvSpPr>
                <a:spLocks noChangeArrowheads="1"/>
              </p:cNvSpPr>
              <p:nvPr/>
            </p:nvSpPr>
            <p:spPr bwMode="auto">
              <a:xfrm>
                <a:off x="1177926" y="1933576"/>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398" name="Line 54"/>
              <p:cNvSpPr>
                <a:spLocks noChangeShapeType="1"/>
              </p:cNvSpPr>
              <p:nvPr/>
            </p:nvSpPr>
            <p:spPr bwMode="auto">
              <a:xfrm flipH="1">
                <a:off x="1330326" y="1887538"/>
                <a:ext cx="174625" cy="238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399" name="Rectangle 55"/>
              <p:cNvSpPr>
                <a:spLocks noChangeArrowheads="1"/>
              </p:cNvSpPr>
              <p:nvPr/>
            </p:nvSpPr>
            <p:spPr bwMode="auto">
              <a:xfrm>
                <a:off x="1538288" y="165893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400" name="Rectangle 56"/>
              <p:cNvSpPr>
                <a:spLocks noChangeArrowheads="1"/>
              </p:cNvSpPr>
              <p:nvPr/>
            </p:nvSpPr>
            <p:spPr bwMode="auto">
              <a:xfrm>
                <a:off x="1620838" y="165893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401" name="Rectangle 57"/>
              <p:cNvSpPr>
                <a:spLocks noChangeArrowheads="1"/>
              </p:cNvSpPr>
              <p:nvPr/>
            </p:nvSpPr>
            <p:spPr bwMode="auto">
              <a:xfrm>
                <a:off x="1717676" y="1730376"/>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402" name="Line 58"/>
              <p:cNvSpPr>
                <a:spLocks noChangeShapeType="1"/>
              </p:cNvSpPr>
              <p:nvPr/>
            </p:nvSpPr>
            <p:spPr bwMode="auto">
              <a:xfrm flipV="1">
                <a:off x="1504951" y="1774826"/>
                <a:ext cx="68262" cy="1127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403" name="Line 59"/>
              <p:cNvSpPr>
                <a:spLocks noChangeShapeType="1"/>
              </p:cNvSpPr>
              <p:nvPr/>
            </p:nvSpPr>
            <p:spPr bwMode="auto">
              <a:xfrm flipV="1">
                <a:off x="1641476" y="1912938"/>
                <a:ext cx="114300" cy="11271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404" name="Rectangle 60"/>
              <p:cNvSpPr>
                <a:spLocks noChangeArrowheads="1"/>
              </p:cNvSpPr>
              <p:nvPr/>
            </p:nvSpPr>
            <p:spPr bwMode="auto">
              <a:xfrm>
                <a:off x="1897063" y="1847851"/>
                <a:ext cx="152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O</a:t>
                </a:r>
                <a:endParaRPr lang="fr-FR" altLang="fr-FR" sz="1800"/>
              </a:p>
            </p:txBody>
          </p:sp>
          <p:sp>
            <p:nvSpPr>
              <p:cNvPr id="31405" name="Rectangle 61"/>
              <p:cNvSpPr>
                <a:spLocks noChangeArrowheads="1"/>
              </p:cNvSpPr>
              <p:nvPr/>
            </p:nvSpPr>
            <p:spPr bwMode="auto">
              <a:xfrm>
                <a:off x="1985963" y="1847851"/>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406" name="Line 62"/>
              <p:cNvSpPr>
                <a:spLocks noChangeShapeType="1"/>
              </p:cNvSpPr>
              <p:nvPr/>
            </p:nvSpPr>
            <p:spPr bwMode="auto">
              <a:xfrm>
                <a:off x="1771651" y="1905001"/>
                <a:ext cx="0" cy="142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407" name="Line 63"/>
              <p:cNvSpPr>
                <a:spLocks noChangeShapeType="1"/>
              </p:cNvSpPr>
              <p:nvPr/>
            </p:nvSpPr>
            <p:spPr bwMode="auto">
              <a:xfrm>
                <a:off x="1803401" y="1901826"/>
                <a:ext cx="0" cy="190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408" name="Line 64"/>
              <p:cNvSpPr>
                <a:spLocks noChangeShapeType="1"/>
              </p:cNvSpPr>
              <p:nvPr/>
            </p:nvSpPr>
            <p:spPr bwMode="auto">
              <a:xfrm>
                <a:off x="1835151" y="1898651"/>
                <a:ext cx="0" cy="222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409" name="Line 65"/>
              <p:cNvSpPr>
                <a:spLocks noChangeShapeType="1"/>
              </p:cNvSpPr>
              <p:nvPr/>
            </p:nvSpPr>
            <p:spPr bwMode="auto">
              <a:xfrm>
                <a:off x="1866901" y="1895476"/>
                <a:ext cx="0" cy="254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410" name="Line 66"/>
              <p:cNvSpPr>
                <a:spLocks noChangeShapeType="1"/>
              </p:cNvSpPr>
              <p:nvPr/>
            </p:nvSpPr>
            <p:spPr bwMode="auto">
              <a:xfrm>
                <a:off x="1898651" y="1892301"/>
                <a:ext cx="0" cy="301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411" name="Rectangle 67"/>
              <p:cNvSpPr>
                <a:spLocks noChangeArrowheads="1"/>
              </p:cNvSpPr>
              <p:nvPr/>
            </p:nvSpPr>
            <p:spPr bwMode="auto">
              <a:xfrm>
                <a:off x="1762126" y="165258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412" name="Rectangle 68"/>
              <p:cNvSpPr>
                <a:spLocks noChangeArrowheads="1"/>
              </p:cNvSpPr>
              <p:nvPr/>
            </p:nvSpPr>
            <p:spPr bwMode="auto">
              <a:xfrm>
                <a:off x="1844676" y="1652588"/>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413" name="Rectangle 69"/>
              <p:cNvSpPr>
                <a:spLocks noChangeArrowheads="1"/>
              </p:cNvSpPr>
              <p:nvPr/>
            </p:nvSpPr>
            <p:spPr bwMode="auto">
              <a:xfrm>
                <a:off x="1941513" y="1722438"/>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414" name="Line 70"/>
              <p:cNvSpPr>
                <a:spLocks noChangeShapeType="1"/>
              </p:cNvSpPr>
              <p:nvPr/>
            </p:nvSpPr>
            <p:spPr bwMode="auto">
              <a:xfrm flipV="1">
                <a:off x="1755776" y="1768476"/>
                <a:ext cx="55562" cy="1444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415" name="Rectangle 71"/>
              <p:cNvSpPr>
                <a:spLocks noChangeArrowheads="1"/>
              </p:cNvSpPr>
              <p:nvPr/>
            </p:nvSpPr>
            <p:spPr bwMode="auto">
              <a:xfrm>
                <a:off x="1552576" y="2436813"/>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416" name="Line 72"/>
              <p:cNvSpPr>
                <a:spLocks noChangeShapeType="1"/>
              </p:cNvSpPr>
              <p:nvPr/>
            </p:nvSpPr>
            <p:spPr bwMode="auto">
              <a:xfrm>
                <a:off x="1627188" y="2719388"/>
                <a:ext cx="15875"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417" name="Line 73"/>
              <p:cNvSpPr>
                <a:spLocks noChangeShapeType="1"/>
              </p:cNvSpPr>
              <p:nvPr/>
            </p:nvSpPr>
            <p:spPr bwMode="auto">
              <a:xfrm>
                <a:off x="1624013" y="2686051"/>
                <a:ext cx="17462"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418" name="Line 74"/>
              <p:cNvSpPr>
                <a:spLocks noChangeShapeType="1"/>
              </p:cNvSpPr>
              <p:nvPr/>
            </p:nvSpPr>
            <p:spPr bwMode="auto">
              <a:xfrm>
                <a:off x="1620838" y="2654301"/>
                <a:ext cx="20637"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419" name="Line 75"/>
              <p:cNvSpPr>
                <a:spLocks noChangeShapeType="1"/>
              </p:cNvSpPr>
              <p:nvPr/>
            </p:nvSpPr>
            <p:spPr bwMode="auto">
              <a:xfrm flipV="1">
                <a:off x="1617663" y="2620963"/>
                <a:ext cx="23812" cy="15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420" name="Line 76"/>
              <p:cNvSpPr>
                <a:spLocks noChangeShapeType="1"/>
              </p:cNvSpPr>
              <p:nvPr/>
            </p:nvSpPr>
            <p:spPr bwMode="auto">
              <a:xfrm flipV="1">
                <a:off x="1614488" y="2587626"/>
                <a:ext cx="26987" cy="15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421" name="Line 77"/>
              <p:cNvSpPr>
                <a:spLocks noChangeShapeType="1"/>
              </p:cNvSpPr>
              <p:nvPr/>
            </p:nvSpPr>
            <p:spPr bwMode="auto">
              <a:xfrm flipV="1">
                <a:off x="1611313" y="2554288"/>
                <a:ext cx="30162" cy="15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422" name="Freeform 78"/>
              <p:cNvSpPr>
                <a:spLocks/>
              </p:cNvSpPr>
              <p:nvPr/>
            </p:nvSpPr>
            <p:spPr bwMode="auto">
              <a:xfrm>
                <a:off x="1381126" y="2557463"/>
                <a:ext cx="68262" cy="131763"/>
              </a:xfrm>
              <a:custGeom>
                <a:avLst/>
                <a:gdLst>
                  <a:gd name="T0" fmla="*/ 2147483647 w 43"/>
                  <a:gd name="T1" fmla="*/ 2147483647 h 83"/>
                  <a:gd name="T2" fmla="*/ 2147483647 w 43"/>
                  <a:gd name="T3" fmla="*/ 2147483647 h 83"/>
                  <a:gd name="T4" fmla="*/ 2147483647 w 43"/>
                  <a:gd name="T5" fmla="*/ 0 h 83"/>
                  <a:gd name="T6" fmla="*/ 2147483647 w 43"/>
                  <a:gd name="T7" fmla="*/ 2147483647 h 83"/>
                  <a:gd name="T8" fmla="*/ 0 w 43"/>
                  <a:gd name="T9" fmla="*/ 2147483647 h 83"/>
                  <a:gd name="T10" fmla="*/ 2147483647 w 43"/>
                  <a:gd name="T11" fmla="*/ 2147483647 h 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3">
                    <a:moveTo>
                      <a:pt x="35" y="83"/>
                    </a:moveTo>
                    <a:lnTo>
                      <a:pt x="43" y="79"/>
                    </a:lnTo>
                    <a:lnTo>
                      <a:pt x="18" y="0"/>
                    </a:lnTo>
                    <a:lnTo>
                      <a:pt x="9" y="4"/>
                    </a:lnTo>
                    <a:lnTo>
                      <a:pt x="0" y="8"/>
                    </a:lnTo>
                    <a:lnTo>
                      <a:pt x="35" y="83"/>
                    </a:lnTo>
                    <a:close/>
                  </a:path>
                </a:pathLst>
              </a:custGeom>
              <a:solidFill>
                <a:srgbClr val="000000"/>
              </a:solidFill>
              <a:ln w="0">
                <a:solidFill>
                  <a:srgbClr val="000000"/>
                </a:solidFill>
                <a:prstDash val="solid"/>
                <a:round/>
                <a:headEnd/>
                <a:tailEnd/>
              </a:ln>
            </p:spPr>
            <p:txBody>
              <a:bodyPr/>
              <a:lstStyle/>
              <a:p>
                <a:endParaRPr lang="fr-CH"/>
              </a:p>
            </p:txBody>
          </p:sp>
          <p:sp>
            <p:nvSpPr>
              <p:cNvPr id="31423" name="Rectangle 79"/>
              <p:cNvSpPr>
                <a:spLocks noChangeArrowheads="1"/>
              </p:cNvSpPr>
              <p:nvPr/>
            </p:nvSpPr>
            <p:spPr bwMode="auto">
              <a:xfrm>
                <a:off x="719138" y="2339976"/>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C</a:t>
                </a:r>
                <a:endParaRPr lang="fr-FR" altLang="fr-FR" sz="1800"/>
              </a:p>
            </p:txBody>
          </p:sp>
          <p:sp>
            <p:nvSpPr>
              <p:cNvPr id="31424" name="Rectangle 80"/>
              <p:cNvSpPr>
                <a:spLocks noChangeArrowheads="1"/>
              </p:cNvSpPr>
              <p:nvPr/>
            </p:nvSpPr>
            <p:spPr bwMode="auto">
              <a:xfrm>
                <a:off x="593726" y="2339976"/>
                <a:ext cx="14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900">
                    <a:solidFill>
                      <a:srgbClr val="000000"/>
                    </a:solidFill>
                  </a:rPr>
                  <a:t>H</a:t>
                </a:r>
                <a:endParaRPr lang="fr-FR" altLang="fr-FR" sz="1800"/>
              </a:p>
            </p:txBody>
          </p:sp>
          <p:sp>
            <p:nvSpPr>
              <p:cNvPr id="31425" name="Rectangle 81"/>
              <p:cNvSpPr>
                <a:spLocks noChangeArrowheads="1"/>
              </p:cNvSpPr>
              <p:nvPr/>
            </p:nvSpPr>
            <p:spPr bwMode="auto">
              <a:xfrm>
                <a:off x="692151" y="2411413"/>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3</a:t>
                </a:r>
                <a:endParaRPr lang="fr-FR" altLang="fr-FR" sz="1800"/>
              </a:p>
            </p:txBody>
          </p:sp>
          <p:sp>
            <p:nvSpPr>
              <p:cNvPr id="31426" name="Line 82"/>
              <p:cNvSpPr>
                <a:spLocks noChangeShapeType="1"/>
              </p:cNvSpPr>
              <p:nvPr/>
            </p:nvSpPr>
            <p:spPr bwMode="auto">
              <a:xfrm flipH="1">
                <a:off x="846138" y="2262188"/>
                <a:ext cx="82550" cy="793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427" name="Rectangle 207"/>
              <p:cNvSpPr>
                <a:spLocks noChangeArrowheads="1"/>
              </p:cNvSpPr>
              <p:nvPr/>
            </p:nvSpPr>
            <p:spPr bwMode="auto">
              <a:xfrm>
                <a:off x="993776" y="2173288"/>
                <a:ext cx="79375"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Z</a:t>
                </a:r>
                <a:endParaRPr lang="fr-FR" altLang="fr-FR" sz="1800"/>
              </a:p>
            </p:txBody>
          </p:sp>
          <p:sp>
            <p:nvSpPr>
              <p:cNvPr id="31428" name="Rectangle 209"/>
              <p:cNvSpPr>
                <a:spLocks noChangeArrowheads="1"/>
              </p:cNvSpPr>
              <p:nvPr/>
            </p:nvSpPr>
            <p:spPr bwMode="auto">
              <a:xfrm>
                <a:off x="1669331" y="2727326"/>
                <a:ext cx="889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1429" name="Rectangle 210"/>
              <p:cNvSpPr>
                <a:spLocks noChangeArrowheads="1"/>
              </p:cNvSpPr>
              <p:nvPr/>
            </p:nvSpPr>
            <p:spPr bwMode="auto">
              <a:xfrm>
                <a:off x="1706563" y="1984376"/>
                <a:ext cx="889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1430" name="Rectangle 211"/>
              <p:cNvSpPr>
                <a:spLocks noChangeArrowheads="1"/>
              </p:cNvSpPr>
              <p:nvPr/>
            </p:nvSpPr>
            <p:spPr bwMode="auto">
              <a:xfrm>
                <a:off x="1438276" y="2716213"/>
                <a:ext cx="889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R</a:t>
                </a:r>
                <a:endParaRPr lang="fr-FR" altLang="fr-FR" sz="1800"/>
              </a:p>
            </p:txBody>
          </p:sp>
          <p:sp>
            <p:nvSpPr>
              <p:cNvPr id="31431" name="Rectangle 212"/>
              <p:cNvSpPr>
                <a:spLocks noChangeArrowheads="1"/>
              </p:cNvSpPr>
              <p:nvPr/>
            </p:nvSpPr>
            <p:spPr bwMode="auto">
              <a:xfrm>
                <a:off x="1817688" y="1798638"/>
                <a:ext cx="84137"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FR" altLang="fr-FR" sz="600">
                    <a:solidFill>
                      <a:srgbClr val="000000"/>
                    </a:solidFill>
                  </a:rPr>
                  <a:t>S</a:t>
                </a:r>
                <a:endParaRPr lang="fr-FR" altLang="fr-FR" sz="1800"/>
              </a:p>
            </p:txBody>
          </p:sp>
        </p:grpSp>
        <p:sp>
          <p:nvSpPr>
            <p:cNvPr id="2" name="Ellipse 1"/>
            <p:cNvSpPr/>
            <p:nvPr/>
          </p:nvSpPr>
          <p:spPr>
            <a:xfrm rot="19601010">
              <a:off x="1457325" y="1973262"/>
              <a:ext cx="244475" cy="498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13" name="Ellipse 712"/>
            <p:cNvSpPr/>
            <p:nvPr/>
          </p:nvSpPr>
          <p:spPr>
            <a:xfrm rot="1463573">
              <a:off x="1386773" y="1436629"/>
              <a:ext cx="349438" cy="498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Tree>
  </p:cSld>
  <p:clrMapOvr>
    <a:masterClrMapping/>
  </p:clrMapOvr>
  <p:transition advTm="8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5365" y="3778"/>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1"/>
          <p:cNvSpPr>
            <a:spLocks noGrp="1"/>
          </p:cNvSpPr>
          <p:nvPr>
            <p:ph type="title"/>
          </p:nvPr>
        </p:nvSpPr>
        <p:spPr>
          <a:xfrm>
            <a:off x="468313" y="115888"/>
            <a:ext cx="8229600" cy="865187"/>
          </a:xfrm>
        </p:spPr>
        <p:txBody>
          <a:bodyPr/>
          <a:lstStyle/>
          <a:p>
            <a:r>
              <a:rPr lang="fr-CH" altLang="fr-FR" dirty="0" err="1" smtClean="0"/>
              <a:t>Sample</a:t>
            </a:r>
            <a:r>
              <a:rPr lang="fr-CH" altLang="fr-FR" dirty="0" smtClean="0"/>
              <a:t> </a:t>
            </a:r>
            <a:r>
              <a:rPr lang="fr-CH" altLang="fr-FR" dirty="0" err="1" smtClean="0"/>
              <a:t>preparation</a:t>
            </a:r>
            <a:endParaRPr lang="fr-CH" altLang="fr-FR" dirty="0" smtClean="0"/>
          </a:p>
        </p:txBody>
      </p:sp>
      <p:sp>
        <p:nvSpPr>
          <p:cNvPr id="5" name="Rectangle à coins arrondis 4"/>
          <p:cNvSpPr/>
          <p:nvPr/>
        </p:nvSpPr>
        <p:spPr bwMode="auto">
          <a:xfrm>
            <a:off x="3141663" y="3623593"/>
            <a:ext cx="4518025" cy="950913"/>
          </a:xfrm>
          <a:prstGeom prst="roundRect">
            <a:avLst/>
          </a:prstGeom>
          <a:ln>
            <a:solidFill>
              <a:srgbClr val="582A04"/>
            </a:solidFill>
          </a:ln>
        </p:spPr>
        <p:style>
          <a:lnRef idx="2">
            <a:schemeClr val="accent5"/>
          </a:lnRef>
          <a:fillRef idx="1">
            <a:schemeClr val="lt1"/>
          </a:fillRef>
          <a:effectRef idx="0">
            <a:schemeClr val="accent5"/>
          </a:effectRef>
          <a:fontRef idx="minor">
            <a:schemeClr val="dk1"/>
          </a:fontRef>
        </p:style>
        <p:txBody>
          <a:bodyPr anchor="ctr"/>
          <a:lstStyle>
            <a:lvl1pPr marL="342900" indent="-342900" eaLnBrk="0" hangingPunct="0">
              <a:tabLst>
                <a:tab pos="914400" algn="l"/>
              </a:tabLst>
              <a:defRPr>
                <a:solidFill>
                  <a:schemeClr val="tx1"/>
                </a:solidFill>
                <a:latin typeface="Arial" charset="0"/>
              </a:defRPr>
            </a:lvl1pPr>
            <a:lvl2pPr marL="742950" indent="-285750" eaLnBrk="0" hangingPunct="0">
              <a:tabLst>
                <a:tab pos="914400" algn="l"/>
              </a:tabLst>
              <a:defRPr>
                <a:solidFill>
                  <a:schemeClr val="tx1"/>
                </a:solidFill>
                <a:latin typeface="Arial" charset="0"/>
              </a:defRPr>
            </a:lvl2pPr>
            <a:lvl3pPr marL="1143000" indent="-228600" eaLnBrk="0" hangingPunct="0">
              <a:tabLst>
                <a:tab pos="914400" algn="l"/>
              </a:tabLst>
              <a:defRPr>
                <a:solidFill>
                  <a:schemeClr val="tx1"/>
                </a:solidFill>
                <a:latin typeface="Arial" charset="0"/>
              </a:defRPr>
            </a:lvl3pPr>
            <a:lvl4pPr marL="1600200" indent="-228600" eaLnBrk="0" hangingPunct="0">
              <a:tabLst>
                <a:tab pos="914400" algn="l"/>
              </a:tabLst>
              <a:defRPr>
                <a:solidFill>
                  <a:schemeClr val="tx1"/>
                </a:solidFill>
                <a:latin typeface="Arial" charset="0"/>
              </a:defRPr>
            </a:lvl4pPr>
            <a:lvl5pPr marL="2057400" indent="-228600" eaLnBrk="0" hangingPunct="0">
              <a:tabLst>
                <a:tab pos="914400" algn="l"/>
              </a:tabLst>
              <a:defRPr>
                <a:solidFill>
                  <a:schemeClr val="tx1"/>
                </a:solidFill>
                <a:latin typeface="Arial" charset="0"/>
              </a:defRPr>
            </a:lvl5pPr>
            <a:lvl6pPr marL="2514600" indent="-228600" eaLnBrk="0" fontAlgn="base" hangingPunct="0">
              <a:spcBef>
                <a:spcPct val="0"/>
              </a:spcBef>
              <a:spcAft>
                <a:spcPct val="0"/>
              </a:spcAft>
              <a:tabLst>
                <a:tab pos="914400" algn="l"/>
              </a:tabLst>
              <a:defRPr>
                <a:solidFill>
                  <a:schemeClr val="tx1"/>
                </a:solidFill>
                <a:latin typeface="Arial" charset="0"/>
              </a:defRPr>
            </a:lvl6pPr>
            <a:lvl7pPr marL="2971800" indent="-228600" eaLnBrk="0" fontAlgn="base" hangingPunct="0">
              <a:spcBef>
                <a:spcPct val="0"/>
              </a:spcBef>
              <a:spcAft>
                <a:spcPct val="0"/>
              </a:spcAft>
              <a:tabLst>
                <a:tab pos="914400" algn="l"/>
              </a:tabLst>
              <a:defRPr>
                <a:solidFill>
                  <a:schemeClr val="tx1"/>
                </a:solidFill>
                <a:latin typeface="Arial" charset="0"/>
              </a:defRPr>
            </a:lvl7pPr>
            <a:lvl8pPr marL="3429000" indent="-228600" eaLnBrk="0" fontAlgn="base" hangingPunct="0">
              <a:spcBef>
                <a:spcPct val="0"/>
              </a:spcBef>
              <a:spcAft>
                <a:spcPct val="0"/>
              </a:spcAft>
              <a:tabLst>
                <a:tab pos="914400" algn="l"/>
              </a:tabLst>
              <a:defRPr>
                <a:solidFill>
                  <a:schemeClr val="tx1"/>
                </a:solidFill>
                <a:latin typeface="Arial" charset="0"/>
              </a:defRPr>
            </a:lvl8pPr>
            <a:lvl9pPr marL="3886200" indent="-228600" eaLnBrk="0" fontAlgn="base" hangingPunct="0">
              <a:spcBef>
                <a:spcPct val="0"/>
              </a:spcBef>
              <a:spcAft>
                <a:spcPct val="0"/>
              </a:spcAft>
              <a:tabLst>
                <a:tab pos="914400" algn="l"/>
              </a:tabLst>
              <a:defRPr>
                <a:solidFill>
                  <a:schemeClr val="tx1"/>
                </a:solidFill>
                <a:latin typeface="Arial" charset="0"/>
              </a:defRPr>
            </a:lvl9pPr>
          </a:lstStyle>
          <a:p>
            <a:pPr lvl="1" eaLnBrk="1" hangingPunct="1">
              <a:lnSpc>
                <a:spcPct val="90000"/>
              </a:lnSpc>
              <a:buFont typeface="Times New Roman" pitchFamily="18" charset="0"/>
              <a:buChar char="•"/>
              <a:defRPr/>
            </a:pPr>
            <a:r>
              <a:rPr lang="en-GB" altLang="fr-FR" sz="1300" smtClean="0">
                <a:solidFill>
                  <a:srgbClr val="000000"/>
                </a:solidFill>
                <a:cs typeface="Times New Roman" pitchFamily="18" charset="0"/>
              </a:rPr>
              <a:t>30 µL of NH</a:t>
            </a:r>
            <a:r>
              <a:rPr lang="en-GB" altLang="fr-FR" sz="1300" baseline="-25000" smtClean="0">
                <a:solidFill>
                  <a:srgbClr val="000000"/>
                </a:solidFill>
                <a:cs typeface="Times New Roman" pitchFamily="18" charset="0"/>
              </a:rPr>
              <a:t>3</a:t>
            </a:r>
            <a:r>
              <a:rPr lang="en-GB" altLang="fr-FR" sz="1300" smtClean="0">
                <a:solidFill>
                  <a:srgbClr val="000000"/>
                </a:solidFill>
                <a:cs typeface="Times New Roman" pitchFamily="18" charset="0"/>
              </a:rPr>
              <a:t> 6M</a:t>
            </a:r>
          </a:p>
          <a:p>
            <a:pPr lvl="1" eaLnBrk="1" hangingPunct="1">
              <a:lnSpc>
                <a:spcPct val="90000"/>
              </a:lnSpc>
              <a:buFont typeface="Times New Roman" pitchFamily="18" charset="0"/>
              <a:buChar char="•"/>
              <a:defRPr/>
            </a:pPr>
            <a:r>
              <a:rPr lang="en-GB" altLang="fr-FR" sz="1300" smtClean="0">
                <a:solidFill>
                  <a:srgbClr val="000000"/>
                </a:solidFill>
                <a:cs typeface="Times New Roman" pitchFamily="18" charset="0"/>
              </a:rPr>
              <a:t>1 mL of basified extract on EXtrelut</a:t>
            </a:r>
            <a:r>
              <a:rPr lang="en-US" altLang="fr-FR" sz="1300" baseline="30000" smtClean="0">
                <a:solidFill>
                  <a:srgbClr val="000000"/>
                </a:solidFill>
                <a:cs typeface="Times New Roman" pitchFamily="18" charset="0"/>
              </a:rPr>
              <a:t>®</a:t>
            </a:r>
            <a:endParaRPr lang="fr-CH" altLang="fr-FR" sz="1300" baseline="30000" smtClean="0">
              <a:solidFill>
                <a:srgbClr val="000000"/>
              </a:solidFill>
              <a:latin typeface="Times New Roman" pitchFamily="18" charset="0"/>
              <a:cs typeface="Times New Roman" pitchFamily="18" charset="0"/>
            </a:endParaRPr>
          </a:p>
          <a:p>
            <a:pPr lvl="1" eaLnBrk="1" hangingPunct="1">
              <a:lnSpc>
                <a:spcPct val="90000"/>
              </a:lnSpc>
              <a:buFont typeface="Times New Roman" pitchFamily="18" charset="0"/>
              <a:buChar char="•"/>
              <a:defRPr/>
            </a:pPr>
            <a:r>
              <a:rPr lang="en-GB" altLang="fr-FR" sz="1300" smtClean="0">
                <a:solidFill>
                  <a:srgbClr val="000000"/>
                </a:solidFill>
                <a:cs typeface="Times New Roman" pitchFamily="18" charset="0"/>
              </a:rPr>
              <a:t>10 min equilibration time</a:t>
            </a:r>
            <a:endParaRPr lang="fr-CH" altLang="fr-FR" sz="1300" smtClean="0">
              <a:solidFill>
                <a:srgbClr val="000000"/>
              </a:solidFill>
              <a:latin typeface="Times New Roman" pitchFamily="18" charset="0"/>
              <a:cs typeface="Times New Roman" pitchFamily="18" charset="0"/>
            </a:endParaRPr>
          </a:p>
          <a:p>
            <a:pPr lvl="1" eaLnBrk="1" hangingPunct="1">
              <a:lnSpc>
                <a:spcPct val="90000"/>
              </a:lnSpc>
              <a:buFont typeface="Times New Roman" pitchFamily="18" charset="0"/>
              <a:buChar char="•"/>
              <a:defRPr/>
            </a:pPr>
            <a:r>
              <a:rPr lang="en-GB" altLang="fr-FR" sz="1300" smtClean="0">
                <a:solidFill>
                  <a:srgbClr val="000000"/>
                </a:solidFill>
                <a:cs typeface="Times New Roman" pitchFamily="18" charset="0"/>
              </a:rPr>
              <a:t>Elution with 3×2 mL of ethyl acetate</a:t>
            </a:r>
            <a:endParaRPr lang="fr-CH" altLang="fr-FR" sz="1300" smtClean="0">
              <a:solidFill>
                <a:srgbClr val="000000"/>
              </a:solidFill>
              <a:latin typeface="Times New Roman" pitchFamily="18" charset="0"/>
              <a:cs typeface="Times New Roman" pitchFamily="18" charset="0"/>
            </a:endParaRPr>
          </a:p>
        </p:txBody>
      </p:sp>
      <p:sp>
        <p:nvSpPr>
          <p:cNvPr id="6" name="Rectangle à coins arrondis 5"/>
          <p:cNvSpPr/>
          <p:nvPr/>
        </p:nvSpPr>
        <p:spPr bwMode="auto">
          <a:xfrm>
            <a:off x="3141663" y="2599656"/>
            <a:ext cx="4525962" cy="960437"/>
          </a:xfrm>
          <a:prstGeom prst="roundRect">
            <a:avLst>
              <a:gd name="adj" fmla="val 11753"/>
            </a:avLst>
          </a:prstGeom>
          <a:ln>
            <a:solidFill>
              <a:srgbClr val="582A04"/>
            </a:solidFill>
          </a:ln>
        </p:spPr>
        <p:style>
          <a:lnRef idx="2">
            <a:schemeClr val="accent5"/>
          </a:lnRef>
          <a:fillRef idx="1">
            <a:schemeClr val="lt1"/>
          </a:fillRef>
          <a:effectRef idx="0">
            <a:schemeClr val="accent5"/>
          </a:effectRef>
          <a:fontRef idx="minor">
            <a:schemeClr val="dk1"/>
          </a:fontRef>
        </p:style>
        <p:txBody>
          <a:bodyPr anchor="ctr"/>
          <a:lstStyle/>
          <a:p>
            <a:pPr marL="742950" lvl="1" indent="-285750">
              <a:lnSpc>
                <a:spcPct val="90000"/>
              </a:lnSpc>
              <a:spcAft>
                <a:spcPts val="0"/>
              </a:spcAft>
              <a:buFont typeface="Times New Roman"/>
              <a:buChar char="•"/>
              <a:tabLst>
                <a:tab pos="914400" algn="l"/>
              </a:tabLst>
              <a:defRPr/>
            </a:pPr>
            <a:r>
              <a:rPr lang="en-GB" sz="1300" dirty="0">
                <a:solidFill>
                  <a:srgbClr val="000000"/>
                </a:solidFill>
                <a:ea typeface="Times New Roman"/>
              </a:rPr>
              <a:t>100 mg of Zn powder</a:t>
            </a:r>
            <a:endParaRPr lang="fr-CH" sz="1300" dirty="0">
              <a:solidFill>
                <a:srgbClr val="000000"/>
              </a:solidFill>
              <a:ea typeface="Times New Roman"/>
            </a:endParaRPr>
          </a:p>
          <a:p>
            <a:pPr marL="742950" lvl="1" indent="-285750">
              <a:lnSpc>
                <a:spcPct val="90000"/>
              </a:lnSpc>
              <a:spcAft>
                <a:spcPts val="0"/>
              </a:spcAft>
              <a:buFont typeface="Times New Roman"/>
              <a:buChar char="•"/>
              <a:tabLst>
                <a:tab pos="914400" algn="l"/>
              </a:tabLst>
              <a:defRPr/>
            </a:pPr>
            <a:r>
              <a:rPr lang="fr-CH" sz="1300" dirty="0">
                <a:solidFill>
                  <a:srgbClr val="000000"/>
                </a:solidFill>
                <a:ea typeface="Times New Roman"/>
              </a:rPr>
              <a:t>30 min in </a:t>
            </a:r>
            <a:r>
              <a:rPr lang="fr-CH" sz="1300" dirty="0" err="1">
                <a:solidFill>
                  <a:srgbClr val="000000"/>
                </a:solidFill>
                <a:ea typeface="Times New Roman"/>
              </a:rPr>
              <a:t>ultrasonic</a:t>
            </a:r>
            <a:r>
              <a:rPr lang="fr-CH" sz="1300" dirty="0">
                <a:solidFill>
                  <a:srgbClr val="000000"/>
                </a:solidFill>
                <a:ea typeface="Times New Roman"/>
              </a:rPr>
              <a:t> bath </a:t>
            </a:r>
            <a:r>
              <a:rPr lang="fr-CH" sz="1300" dirty="0" err="1">
                <a:solidFill>
                  <a:srgbClr val="000000"/>
                </a:solidFill>
                <a:ea typeface="Times New Roman"/>
              </a:rPr>
              <a:t>at</a:t>
            </a:r>
            <a:r>
              <a:rPr lang="fr-CH" sz="1300" dirty="0">
                <a:solidFill>
                  <a:srgbClr val="000000"/>
                </a:solidFill>
                <a:ea typeface="Times New Roman"/>
              </a:rPr>
              <a:t> RT</a:t>
            </a:r>
            <a:endParaRPr lang="en-GB" sz="1300" dirty="0">
              <a:solidFill>
                <a:srgbClr val="000000"/>
              </a:solidFill>
              <a:ea typeface="Times New Roman"/>
            </a:endParaRPr>
          </a:p>
        </p:txBody>
      </p:sp>
      <p:sp>
        <p:nvSpPr>
          <p:cNvPr id="7" name="Rectangle à coins arrondis 6"/>
          <p:cNvSpPr/>
          <p:nvPr/>
        </p:nvSpPr>
        <p:spPr bwMode="auto">
          <a:xfrm>
            <a:off x="3141663" y="4628481"/>
            <a:ext cx="4518025" cy="952500"/>
          </a:xfrm>
          <a:prstGeom prst="roundRect">
            <a:avLst/>
          </a:prstGeom>
          <a:ln>
            <a:solidFill>
              <a:srgbClr val="582A04"/>
            </a:solidFill>
          </a:ln>
        </p:spPr>
        <p:style>
          <a:lnRef idx="2">
            <a:schemeClr val="accent5"/>
          </a:lnRef>
          <a:fillRef idx="1">
            <a:schemeClr val="lt1"/>
          </a:fillRef>
          <a:effectRef idx="0">
            <a:schemeClr val="accent5"/>
          </a:effectRef>
          <a:fontRef idx="minor">
            <a:schemeClr val="dk1"/>
          </a:fontRef>
        </p:style>
        <p:txBody>
          <a:bodyPr anchor="ctr"/>
          <a:lstStyle/>
          <a:p>
            <a:pPr marL="742950" lvl="1" indent="-285750">
              <a:lnSpc>
                <a:spcPct val="90000"/>
              </a:lnSpc>
              <a:spcAft>
                <a:spcPts val="0"/>
              </a:spcAft>
              <a:buFont typeface="Times New Roman"/>
              <a:buChar char="•"/>
              <a:tabLst>
                <a:tab pos="914400" algn="l"/>
              </a:tabLst>
              <a:defRPr/>
            </a:pPr>
            <a:r>
              <a:rPr lang="en-GB" sz="1300" dirty="0">
                <a:solidFill>
                  <a:srgbClr val="000000"/>
                </a:solidFill>
                <a:ea typeface="Times New Roman"/>
              </a:rPr>
              <a:t>Evaporation under N</a:t>
            </a:r>
            <a:r>
              <a:rPr lang="en-GB" sz="1300" baseline="-25000" dirty="0">
                <a:solidFill>
                  <a:srgbClr val="000000"/>
                </a:solidFill>
                <a:ea typeface="Times New Roman"/>
              </a:rPr>
              <a:t>2</a:t>
            </a:r>
            <a:endParaRPr lang="fr-CH" sz="1300" dirty="0">
              <a:latin typeface="Times New Roman"/>
              <a:ea typeface="Times New Roman"/>
            </a:endParaRPr>
          </a:p>
          <a:p>
            <a:pPr marL="742950" lvl="1" indent="-285750">
              <a:lnSpc>
                <a:spcPct val="90000"/>
              </a:lnSpc>
              <a:spcAft>
                <a:spcPts val="0"/>
              </a:spcAft>
              <a:buFont typeface="Times New Roman"/>
              <a:buChar char="•"/>
              <a:tabLst>
                <a:tab pos="914400" algn="l"/>
              </a:tabLst>
              <a:defRPr/>
            </a:pPr>
            <a:r>
              <a:rPr lang="en-GB" sz="1300" dirty="0">
                <a:solidFill>
                  <a:srgbClr val="000000"/>
                </a:solidFill>
                <a:ea typeface="Times New Roman"/>
              </a:rPr>
              <a:t>Recovery in 0.1 mL </a:t>
            </a:r>
            <a:r>
              <a:rPr lang="en-GB" sz="1300" dirty="0" smtClean="0">
                <a:solidFill>
                  <a:srgbClr val="000000"/>
                </a:solidFill>
                <a:ea typeface="Times New Roman"/>
              </a:rPr>
              <a:t>NH</a:t>
            </a:r>
            <a:r>
              <a:rPr lang="en-GB" sz="1300" baseline="-25000" dirty="0" smtClean="0">
                <a:solidFill>
                  <a:srgbClr val="000000"/>
                </a:solidFill>
                <a:ea typeface="Times New Roman"/>
              </a:rPr>
              <a:t>4</a:t>
            </a:r>
            <a:r>
              <a:rPr lang="en-GB" sz="1300" dirty="0" smtClean="0">
                <a:solidFill>
                  <a:srgbClr val="000000"/>
                </a:solidFill>
                <a:ea typeface="Times New Roman"/>
              </a:rPr>
              <a:t>CO</a:t>
            </a:r>
            <a:r>
              <a:rPr lang="en-GB" sz="1300" baseline="-25000" dirty="0" smtClean="0">
                <a:solidFill>
                  <a:srgbClr val="000000"/>
                </a:solidFill>
                <a:ea typeface="Times New Roman"/>
              </a:rPr>
              <a:t>2</a:t>
            </a:r>
            <a:r>
              <a:rPr lang="en-GB" sz="1300" dirty="0" smtClean="0">
                <a:solidFill>
                  <a:srgbClr val="000000"/>
                </a:solidFill>
                <a:ea typeface="Times New Roman"/>
              </a:rPr>
              <a:t>H-Methanol </a:t>
            </a:r>
            <a:r>
              <a:rPr lang="en-GB" sz="1300" dirty="0">
                <a:solidFill>
                  <a:srgbClr val="000000"/>
                </a:solidFill>
                <a:ea typeface="Times New Roman"/>
              </a:rPr>
              <a:t>(1:1,V/V)</a:t>
            </a:r>
            <a:endParaRPr lang="fr-CH" sz="1300" dirty="0">
              <a:latin typeface="Times New Roman"/>
              <a:ea typeface="Times New Roman"/>
            </a:endParaRPr>
          </a:p>
        </p:txBody>
      </p:sp>
      <p:sp>
        <p:nvSpPr>
          <p:cNvPr id="8" name="Chevron 10"/>
          <p:cNvSpPr/>
          <p:nvPr/>
        </p:nvSpPr>
        <p:spPr bwMode="auto">
          <a:xfrm rot="5400000">
            <a:off x="2303462" y="4245894"/>
            <a:ext cx="1209675" cy="1733550"/>
          </a:xfrm>
          <a:custGeom>
            <a:avLst/>
            <a:gdLst>
              <a:gd name="connsiteX0" fmla="*/ 0 w 972000"/>
              <a:gd name="connsiteY0" fmla="*/ 0 h 720000"/>
              <a:gd name="connsiteX1" fmla="*/ 612000 w 972000"/>
              <a:gd name="connsiteY1" fmla="*/ 0 h 720000"/>
              <a:gd name="connsiteX2" fmla="*/ 972000 w 972000"/>
              <a:gd name="connsiteY2" fmla="*/ 360000 h 720000"/>
              <a:gd name="connsiteX3" fmla="*/ 612000 w 972000"/>
              <a:gd name="connsiteY3" fmla="*/ 720000 h 720000"/>
              <a:gd name="connsiteX4" fmla="*/ 0 w 972000"/>
              <a:gd name="connsiteY4" fmla="*/ 720000 h 720000"/>
              <a:gd name="connsiteX5" fmla="*/ 360000 w 972000"/>
              <a:gd name="connsiteY5" fmla="*/ 360000 h 720000"/>
              <a:gd name="connsiteX6" fmla="*/ 0 w 972000"/>
              <a:gd name="connsiteY6" fmla="*/ 0 h 720000"/>
              <a:gd name="connsiteX0" fmla="*/ 0 w 972000"/>
              <a:gd name="connsiteY0" fmla="*/ 0 h 720000"/>
              <a:gd name="connsiteX1" fmla="*/ 612000 w 972000"/>
              <a:gd name="connsiteY1" fmla="*/ 0 h 720000"/>
              <a:gd name="connsiteX2" fmla="*/ 972000 w 972000"/>
              <a:gd name="connsiteY2" fmla="*/ 360000 h 720000"/>
              <a:gd name="connsiteX3" fmla="*/ 612000 w 972000"/>
              <a:gd name="connsiteY3" fmla="*/ 720000 h 720000"/>
              <a:gd name="connsiteX4" fmla="*/ 0 w 972000"/>
              <a:gd name="connsiteY4" fmla="*/ 720000 h 720000"/>
              <a:gd name="connsiteX5" fmla="*/ 239350 w 972000"/>
              <a:gd name="connsiteY5" fmla="*/ 356825 h 720000"/>
              <a:gd name="connsiteX6" fmla="*/ 0 w 972000"/>
              <a:gd name="connsiteY6" fmla="*/ 0 h 720000"/>
              <a:gd name="connsiteX0" fmla="*/ 0 w 870400"/>
              <a:gd name="connsiteY0" fmla="*/ 0 h 720000"/>
              <a:gd name="connsiteX1" fmla="*/ 612000 w 870400"/>
              <a:gd name="connsiteY1" fmla="*/ 0 h 720000"/>
              <a:gd name="connsiteX2" fmla="*/ 870400 w 870400"/>
              <a:gd name="connsiteY2" fmla="*/ 356825 h 720000"/>
              <a:gd name="connsiteX3" fmla="*/ 612000 w 870400"/>
              <a:gd name="connsiteY3" fmla="*/ 720000 h 720000"/>
              <a:gd name="connsiteX4" fmla="*/ 0 w 870400"/>
              <a:gd name="connsiteY4" fmla="*/ 720000 h 720000"/>
              <a:gd name="connsiteX5" fmla="*/ 239350 w 870400"/>
              <a:gd name="connsiteY5" fmla="*/ 356825 h 720000"/>
              <a:gd name="connsiteX6" fmla="*/ 0 w 870400"/>
              <a:gd name="connsiteY6"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400" h="720000">
                <a:moveTo>
                  <a:pt x="0" y="0"/>
                </a:moveTo>
                <a:lnTo>
                  <a:pt x="612000" y="0"/>
                </a:lnTo>
                <a:lnTo>
                  <a:pt x="870400" y="356825"/>
                </a:lnTo>
                <a:lnTo>
                  <a:pt x="612000" y="720000"/>
                </a:lnTo>
                <a:lnTo>
                  <a:pt x="0" y="720000"/>
                </a:lnTo>
                <a:lnTo>
                  <a:pt x="239350" y="356825"/>
                </a:lnTo>
                <a:lnTo>
                  <a:pt x="0" y="0"/>
                </a:lnTo>
                <a:close/>
              </a:path>
            </a:pathLst>
          </a:custGeom>
          <a:solidFill>
            <a:srgbClr val="FFFFB9"/>
          </a:solidFill>
          <a:ln>
            <a:solidFill>
              <a:srgbClr val="582A04"/>
            </a:solidFill>
          </a:ln>
        </p:spPr>
        <p:style>
          <a:lnRef idx="2">
            <a:schemeClr val="accent5"/>
          </a:lnRef>
          <a:fillRef idx="1">
            <a:schemeClr val="lt1"/>
          </a:fillRef>
          <a:effectRef idx="0">
            <a:schemeClr val="accent5"/>
          </a:effectRef>
          <a:fontRef idx="minor">
            <a:schemeClr val="dk1"/>
          </a:fontRef>
        </p:style>
        <p:txBody>
          <a:bodyPr anchor="ctr"/>
          <a:lstStyle/>
          <a:p>
            <a:pPr>
              <a:defRPr/>
            </a:pPr>
            <a:r>
              <a:rPr lang="fr-FR" sz="1300"/>
              <a:t> </a:t>
            </a:r>
            <a:endParaRPr lang="fr-CH" sz="1300"/>
          </a:p>
          <a:p>
            <a:pPr>
              <a:defRPr/>
            </a:pPr>
            <a:r>
              <a:rPr lang="fr-FR" sz="1300"/>
              <a:t> </a:t>
            </a:r>
            <a:endParaRPr lang="fr-CH" sz="1300"/>
          </a:p>
        </p:txBody>
      </p:sp>
      <p:sp>
        <p:nvSpPr>
          <p:cNvPr id="9" name="Chevron 10"/>
          <p:cNvSpPr/>
          <p:nvPr/>
        </p:nvSpPr>
        <p:spPr bwMode="auto">
          <a:xfrm rot="5400000">
            <a:off x="2302669" y="3240212"/>
            <a:ext cx="1211262" cy="1733550"/>
          </a:xfrm>
          <a:custGeom>
            <a:avLst/>
            <a:gdLst>
              <a:gd name="connsiteX0" fmla="*/ 0 w 972000"/>
              <a:gd name="connsiteY0" fmla="*/ 0 h 720000"/>
              <a:gd name="connsiteX1" fmla="*/ 612000 w 972000"/>
              <a:gd name="connsiteY1" fmla="*/ 0 h 720000"/>
              <a:gd name="connsiteX2" fmla="*/ 972000 w 972000"/>
              <a:gd name="connsiteY2" fmla="*/ 360000 h 720000"/>
              <a:gd name="connsiteX3" fmla="*/ 612000 w 972000"/>
              <a:gd name="connsiteY3" fmla="*/ 720000 h 720000"/>
              <a:gd name="connsiteX4" fmla="*/ 0 w 972000"/>
              <a:gd name="connsiteY4" fmla="*/ 720000 h 720000"/>
              <a:gd name="connsiteX5" fmla="*/ 360000 w 972000"/>
              <a:gd name="connsiteY5" fmla="*/ 360000 h 720000"/>
              <a:gd name="connsiteX6" fmla="*/ 0 w 972000"/>
              <a:gd name="connsiteY6" fmla="*/ 0 h 720000"/>
              <a:gd name="connsiteX0" fmla="*/ 0 w 972000"/>
              <a:gd name="connsiteY0" fmla="*/ 0 h 720000"/>
              <a:gd name="connsiteX1" fmla="*/ 612000 w 972000"/>
              <a:gd name="connsiteY1" fmla="*/ 0 h 720000"/>
              <a:gd name="connsiteX2" fmla="*/ 972000 w 972000"/>
              <a:gd name="connsiteY2" fmla="*/ 360000 h 720000"/>
              <a:gd name="connsiteX3" fmla="*/ 612000 w 972000"/>
              <a:gd name="connsiteY3" fmla="*/ 720000 h 720000"/>
              <a:gd name="connsiteX4" fmla="*/ 0 w 972000"/>
              <a:gd name="connsiteY4" fmla="*/ 720000 h 720000"/>
              <a:gd name="connsiteX5" fmla="*/ 239350 w 972000"/>
              <a:gd name="connsiteY5" fmla="*/ 356825 h 720000"/>
              <a:gd name="connsiteX6" fmla="*/ 0 w 972000"/>
              <a:gd name="connsiteY6" fmla="*/ 0 h 720000"/>
              <a:gd name="connsiteX0" fmla="*/ 0 w 870400"/>
              <a:gd name="connsiteY0" fmla="*/ 0 h 720000"/>
              <a:gd name="connsiteX1" fmla="*/ 612000 w 870400"/>
              <a:gd name="connsiteY1" fmla="*/ 0 h 720000"/>
              <a:gd name="connsiteX2" fmla="*/ 870400 w 870400"/>
              <a:gd name="connsiteY2" fmla="*/ 356825 h 720000"/>
              <a:gd name="connsiteX3" fmla="*/ 612000 w 870400"/>
              <a:gd name="connsiteY3" fmla="*/ 720000 h 720000"/>
              <a:gd name="connsiteX4" fmla="*/ 0 w 870400"/>
              <a:gd name="connsiteY4" fmla="*/ 720000 h 720000"/>
              <a:gd name="connsiteX5" fmla="*/ 239350 w 870400"/>
              <a:gd name="connsiteY5" fmla="*/ 356825 h 720000"/>
              <a:gd name="connsiteX6" fmla="*/ 0 w 870400"/>
              <a:gd name="connsiteY6"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400" h="720000">
                <a:moveTo>
                  <a:pt x="0" y="0"/>
                </a:moveTo>
                <a:lnTo>
                  <a:pt x="612000" y="0"/>
                </a:lnTo>
                <a:lnTo>
                  <a:pt x="870400" y="356825"/>
                </a:lnTo>
                <a:lnTo>
                  <a:pt x="612000" y="720000"/>
                </a:lnTo>
                <a:lnTo>
                  <a:pt x="0" y="720000"/>
                </a:lnTo>
                <a:lnTo>
                  <a:pt x="239350" y="356825"/>
                </a:lnTo>
                <a:lnTo>
                  <a:pt x="0" y="0"/>
                </a:lnTo>
                <a:close/>
              </a:path>
            </a:pathLst>
          </a:custGeom>
          <a:solidFill>
            <a:srgbClr val="FFFFB9"/>
          </a:solidFill>
          <a:ln>
            <a:solidFill>
              <a:srgbClr val="582A04"/>
            </a:solidFill>
          </a:ln>
        </p:spPr>
        <p:style>
          <a:lnRef idx="2">
            <a:schemeClr val="accent5"/>
          </a:lnRef>
          <a:fillRef idx="1">
            <a:schemeClr val="lt1"/>
          </a:fillRef>
          <a:effectRef idx="0">
            <a:schemeClr val="accent5"/>
          </a:effectRef>
          <a:fontRef idx="minor">
            <a:schemeClr val="dk1"/>
          </a:fontRef>
        </p:style>
        <p:txBody>
          <a:bodyPr anchor="ctr"/>
          <a:lstStyle/>
          <a:p>
            <a:pPr>
              <a:defRPr/>
            </a:pPr>
            <a:r>
              <a:rPr lang="fr-FR" sz="1300"/>
              <a:t> </a:t>
            </a:r>
            <a:endParaRPr lang="fr-CH" sz="1300"/>
          </a:p>
        </p:txBody>
      </p:sp>
      <p:sp>
        <p:nvSpPr>
          <p:cNvPr id="10" name="Rectangle à coins arrondis 9"/>
          <p:cNvSpPr/>
          <p:nvPr/>
        </p:nvSpPr>
        <p:spPr bwMode="auto">
          <a:xfrm>
            <a:off x="3141663" y="1464593"/>
            <a:ext cx="4525962" cy="1062038"/>
          </a:xfrm>
          <a:prstGeom prst="roundRect">
            <a:avLst>
              <a:gd name="adj" fmla="val 11753"/>
            </a:avLst>
          </a:prstGeom>
          <a:ln>
            <a:solidFill>
              <a:srgbClr val="582A04"/>
            </a:solidFill>
          </a:ln>
        </p:spPr>
        <p:style>
          <a:lnRef idx="2">
            <a:schemeClr val="accent5"/>
          </a:lnRef>
          <a:fillRef idx="1">
            <a:schemeClr val="lt1"/>
          </a:fillRef>
          <a:effectRef idx="0">
            <a:schemeClr val="accent5"/>
          </a:effectRef>
          <a:fontRef idx="minor">
            <a:schemeClr val="dk1"/>
          </a:fontRef>
        </p:style>
        <p:txBody>
          <a:bodyPr anchor="ctr"/>
          <a:lstStyle/>
          <a:p>
            <a:pPr marL="742950" lvl="1" indent="-285750">
              <a:lnSpc>
                <a:spcPct val="90000"/>
              </a:lnSpc>
              <a:spcAft>
                <a:spcPts val="0"/>
              </a:spcAft>
              <a:buFont typeface="Times New Roman"/>
              <a:buChar char="•"/>
              <a:tabLst>
                <a:tab pos="914400" algn="l"/>
              </a:tabLst>
              <a:defRPr/>
            </a:pPr>
            <a:r>
              <a:rPr lang="en-GB" sz="1300" dirty="0">
                <a:solidFill>
                  <a:srgbClr val="000000"/>
                </a:solidFill>
                <a:ea typeface="Times New Roman"/>
              </a:rPr>
              <a:t>Herbal tea (2g or a tea bag) </a:t>
            </a:r>
            <a:endParaRPr lang="fr-CH" sz="1300" dirty="0">
              <a:solidFill>
                <a:srgbClr val="000000"/>
              </a:solidFill>
              <a:ea typeface="Times New Roman"/>
            </a:endParaRPr>
          </a:p>
          <a:p>
            <a:pPr marL="742950" lvl="1" indent="-285750">
              <a:lnSpc>
                <a:spcPct val="90000"/>
              </a:lnSpc>
              <a:spcAft>
                <a:spcPts val="0"/>
              </a:spcAft>
              <a:buFont typeface="Times New Roman"/>
              <a:buChar char="•"/>
              <a:tabLst>
                <a:tab pos="914400" algn="l"/>
              </a:tabLst>
              <a:defRPr/>
            </a:pPr>
            <a:r>
              <a:rPr lang="en-GB" sz="1300" dirty="0">
                <a:solidFill>
                  <a:srgbClr val="000000"/>
                </a:solidFill>
                <a:ea typeface="Times New Roman"/>
              </a:rPr>
              <a:t>200 mL of boiling water</a:t>
            </a:r>
            <a:endParaRPr lang="fr-CH" sz="1300" dirty="0">
              <a:solidFill>
                <a:srgbClr val="000000"/>
              </a:solidFill>
              <a:ea typeface="Times New Roman"/>
            </a:endParaRPr>
          </a:p>
          <a:p>
            <a:pPr marL="742950" lvl="1" indent="-285750">
              <a:lnSpc>
                <a:spcPct val="90000"/>
              </a:lnSpc>
              <a:spcAft>
                <a:spcPts val="0"/>
              </a:spcAft>
              <a:buFont typeface="Times New Roman"/>
              <a:buChar char="•"/>
              <a:tabLst>
                <a:tab pos="914400" algn="l"/>
              </a:tabLst>
              <a:defRPr/>
            </a:pPr>
            <a:r>
              <a:rPr lang="en-GB" sz="1300" dirty="0">
                <a:solidFill>
                  <a:srgbClr val="000000"/>
                </a:solidFill>
                <a:ea typeface="Times New Roman"/>
              </a:rPr>
              <a:t>10 min of </a:t>
            </a:r>
            <a:r>
              <a:rPr lang="en-GB" sz="1300" dirty="0" smtClean="0">
                <a:solidFill>
                  <a:srgbClr val="000000"/>
                </a:solidFill>
                <a:ea typeface="Times New Roman"/>
              </a:rPr>
              <a:t>shaking</a:t>
            </a:r>
            <a:endParaRPr lang="en-GB" sz="1300" dirty="0">
              <a:solidFill>
                <a:srgbClr val="000000"/>
              </a:solidFill>
              <a:ea typeface="Times New Roman"/>
            </a:endParaRPr>
          </a:p>
          <a:p>
            <a:pPr marL="742950" lvl="1" indent="-285750">
              <a:lnSpc>
                <a:spcPct val="90000"/>
              </a:lnSpc>
              <a:spcAft>
                <a:spcPts val="0"/>
              </a:spcAft>
              <a:buFont typeface="Times New Roman"/>
              <a:buChar char="•"/>
              <a:tabLst>
                <a:tab pos="914400" algn="l"/>
              </a:tabLst>
              <a:defRPr/>
            </a:pPr>
            <a:r>
              <a:rPr lang="en-GB" sz="1300" dirty="0">
                <a:solidFill>
                  <a:srgbClr val="000000"/>
                </a:solidFill>
                <a:ea typeface="Times New Roman"/>
              </a:rPr>
              <a:t>Aliquot of 1.5 mL</a:t>
            </a:r>
            <a:endParaRPr lang="fr-CH" sz="1300" dirty="0">
              <a:solidFill>
                <a:srgbClr val="000000"/>
              </a:solidFill>
              <a:ea typeface="Times New Roman"/>
            </a:endParaRPr>
          </a:p>
          <a:p>
            <a:pPr lvl="1">
              <a:lnSpc>
                <a:spcPct val="90000"/>
              </a:lnSpc>
              <a:spcAft>
                <a:spcPts val="0"/>
              </a:spcAft>
              <a:tabLst>
                <a:tab pos="717550" algn="l"/>
              </a:tabLst>
              <a:defRPr/>
            </a:pPr>
            <a:r>
              <a:rPr lang="en-GB" sz="1300" dirty="0">
                <a:solidFill>
                  <a:srgbClr val="000000"/>
                </a:solidFill>
                <a:ea typeface="Times New Roman"/>
              </a:rPr>
              <a:t>	 15 µL of standards (for spiking or calibration)</a:t>
            </a:r>
            <a:endParaRPr lang="fr-CH" sz="1300" dirty="0">
              <a:solidFill>
                <a:srgbClr val="000000"/>
              </a:solidFill>
              <a:ea typeface="Times New Roman"/>
            </a:endParaRPr>
          </a:p>
        </p:txBody>
      </p:sp>
      <p:grpSp>
        <p:nvGrpSpPr>
          <p:cNvPr id="11" name="Groupe 2"/>
          <p:cNvGrpSpPr>
            <a:grpSpLocks/>
          </p:cNvGrpSpPr>
          <p:nvPr/>
        </p:nvGrpSpPr>
        <p:grpSpPr bwMode="auto">
          <a:xfrm>
            <a:off x="2046288" y="1340768"/>
            <a:ext cx="1733550" cy="1209675"/>
            <a:chOff x="827584" y="1628800"/>
            <a:chExt cx="1733551" cy="1209675"/>
          </a:xfrm>
          <a:solidFill>
            <a:srgbClr val="FFFFB9"/>
          </a:solidFill>
        </p:grpSpPr>
        <p:sp>
          <p:nvSpPr>
            <p:cNvPr id="12" name="Chevron 10"/>
            <p:cNvSpPr/>
            <p:nvPr/>
          </p:nvSpPr>
          <p:spPr bwMode="auto">
            <a:xfrm rot="5400000">
              <a:off x="1089521" y="1366863"/>
              <a:ext cx="1209675" cy="1733551"/>
            </a:xfrm>
            <a:custGeom>
              <a:avLst/>
              <a:gdLst>
                <a:gd name="connsiteX0" fmla="*/ 0 w 972000"/>
                <a:gd name="connsiteY0" fmla="*/ 0 h 720000"/>
                <a:gd name="connsiteX1" fmla="*/ 612000 w 972000"/>
                <a:gd name="connsiteY1" fmla="*/ 0 h 720000"/>
                <a:gd name="connsiteX2" fmla="*/ 972000 w 972000"/>
                <a:gd name="connsiteY2" fmla="*/ 360000 h 720000"/>
                <a:gd name="connsiteX3" fmla="*/ 612000 w 972000"/>
                <a:gd name="connsiteY3" fmla="*/ 720000 h 720000"/>
                <a:gd name="connsiteX4" fmla="*/ 0 w 972000"/>
                <a:gd name="connsiteY4" fmla="*/ 720000 h 720000"/>
                <a:gd name="connsiteX5" fmla="*/ 360000 w 972000"/>
                <a:gd name="connsiteY5" fmla="*/ 360000 h 720000"/>
                <a:gd name="connsiteX6" fmla="*/ 0 w 972000"/>
                <a:gd name="connsiteY6" fmla="*/ 0 h 720000"/>
                <a:gd name="connsiteX0" fmla="*/ 0 w 972000"/>
                <a:gd name="connsiteY0" fmla="*/ 0 h 720000"/>
                <a:gd name="connsiteX1" fmla="*/ 612000 w 972000"/>
                <a:gd name="connsiteY1" fmla="*/ 0 h 720000"/>
                <a:gd name="connsiteX2" fmla="*/ 972000 w 972000"/>
                <a:gd name="connsiteY2" fmla="*/ 360000 h 720000"/>
                <a:gd name="connsiteX3" fmla="*/ 612000 w 972000"/>
                <a:gd name="connsiteY3" fmla="*/ 720000 h 720000"/>
                <a:gd name="connsiteX4" fmla="*/ 0 w 972000"/>
                <a:gd name="connsiteY4" fmla="*/ 720000 h 720000"/>
                <a:gd name="connsiteX5" fmla="*/ 239350 w 972000"/>
                <a:gd name="connsiteY5" fmla="*/ 356825 h 720000"/>
                <a:gd name="connsiteX6" fmla="*/ 0 w 972000"/>
                <a:gd name="connsiteY6" fmla="*/ 0 h 720000"/>
                <a:gd name="connsiteX0" fmla="*/ 0 w 870400"/>
                <a:gd name="connsiteY0" fmla="*/ 0 h 720000"/>
                <a:gd name="connsiteX1" fmla="*/ 612000 w 870400"/>
                <a:gd name="connsiteY1" fmla="*/ 0 h 720000"/>
                <a:gd name="connsiteX2" fmla="*/ 870400 w 870400"/>
                <a:gd name="connsiteY2" fmla="*/ 356825 h 720000"/>
                <a:gd name="connsiteX3" fmla="*/ 612000 w 870400"/>
                <a:gd name="connsiteY3" fmla="*/ 720000 h 720000"/>
                <a:gd name="connsiteX4" fmla="*/ 0 w 870400"/>
                <a:gd name="connsiteY4" fmla="*/ 720000 h 720000"/>
                <a:gd name="connsiteX5" fmla="*/ 239350 w 870400"/>
                <a:gd name="connsiteY5" fmla="*/ 356825 h 720000"/>
                <a:gd name="connsiteX6" fmla="*/ 0 w 870400"/>
                <a:gd name="connsiteY6"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400" h="720000">
                  <a:moveTo>
                    <a:pt x="0" y="0"/>
                  </a:moveTo>
                  <a:lnTo>
                    <a:pt x="612000" y="0"/>
                  </a:lnTo>
                  <a:lnTo>
                    <a:pt x="870400" y="356825"/>
                  </a:lnTo>
                  <a:lnTo>
                    <a:pt x="612000" y="720000"/>
                  </a:lnTo>
                  <a:lnTo>
                    <a:pt x="0" y="720000"/>
                  </a:lnTo>
                  <a:lnTo>
                    <a:pt x="239350" y="356825"/>
                  </a:lnTo>
                  <a:lnTo>
                    <a:pt x="0" y="0"/>
                  </a:lnTo>
                  <a:close/>
                </a:path>
              </a:pathLst>
            </a:custGeom>
            <a:grpFill/>
            <a:ln>
              <a:solidFill>
                <a:srgbClr val="582A04"/>
              </a:solidFill>
            </a:ln>
          </p:spPr>
          <p:style>
            <a:lnRef idx="2">
              <a:schemeClr val="accent5"/>
            </a:lnRef>
            <a:fillRef idx="1">
              <a:schemeClr val="lt1"/>
            </a:fillRef>
            <a:effectRef idx="0">
              <a:schemeClr val="accent5"/>
            </a:effectRef>
            <a:fontRef idx="minor">
              <a:schemeClr val="dk1"/>
            </a:fontRef>
          </p:style>
          <p:txBody>
            <a:bodyPr anchor="ctr"/>
            <a:lstStyle/>
            <a:p>
              <a:pPr>
                <a:defRPr/>
              </a:pPr>
              <a:r>
                <a:rPr lang="fr-FR" sz="1300"/>
                <a:t> </a:t>
              </a:r>
              <a:endParaRPr lang="fr-CH" sz="1300"/>
            </a:p>
            <a:p>
              <a:pPr>
                <a:defRPr/>
              </a:pPr>
              <a:r>
                <a:rPr lang="fr-FR" sz="1300"/>
                <a:t> </a:t>
              </a:r>
              <a:endParaRPr lang="fr-CH" sz="1300"/>
            </a:p>
          </p:txBody>
        </p:sp>
        <p:sp>
          <p:nvSpPr>
            <p:cNvPr id="13" name="ZoneTexte 1"/>
            <p:cNvSpPr txBox="1">
              <a:spLocks noChangeArrowheads="1"/>
            </p:cNvSpPr>
            <p:nvPr/>
          </p:nvSpPr>
          <p:spPr bwMode="auto">
            <a:xfrm>
              <a:off x="1286639" y="2160032"/>
              <a:ext cx="837089" cy="292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CH" sz="1300" b="1" smtClean="0"/>
                <a:t>Infusion</a:t>
              </a:r>
            </a:p>
          </p:txBody>
        </p:sp>
      </p:grpSp>
      <p:sp>
        <p:nvSpPr>
          <p:cNvPr id="14" name="Chevron 10"/>
          <p:cNvSpPr/>
          <p:nvPr/>
        </p:nvSpPr>
        <p:spPr bwMode="auto">
          <a:xfrm rot="5400000">
            <a:off x="2308225" y="2184366"/>
            <a:ext cx="1209675" cy="1733550"/>
          </a:xfrm>
          <a:custGeom>
            <a:avLst/>
            <a:gdLst>
              <a:gd name="connsiteX0" fmla="*/ 0 w 972000"/>
              <a:gd name="connsiteY0" fmla="*/ 0 h 720000"/>
              <a:gd name="connsiteX1" fmla="*/ 612000 w 972000"/>
              <a:gd name="connsiteY1" fmla="*/ 0 h 720000"/>
              <a:gd name="connsiteX2" fmla="*/ 972000 w 972000"/>
              <a:gd name="connsiteY2" fmla="*/ 360000 h 720000"/>
              <a:gd name="connsiteX3" fmla="*/ 612000 w 972000"/>
              <a:gd name="connsiteY3" fmla="*/ 720000 h 720000"/>
              <a:gd name="connsiteX4" fmla="*/ 0 w 972000"/>
              <a:gd name="connsiteY4" fmla="*/ 720000 h 720000"/>
              <a:gd name="connsiteX5" fmla="*/ 360000 w 972000"/>
              <a:gd name="connsiteY5" fmla="*/ 360000 h 720000"/>
              <a:gd name="connsiteX6" fmla="*/ 0 w 972000"/>
              <a:gd name="connsiteY6" fmla="*/ 0 h 720000"/>
              <a:gd name="connsiteX0" fmla="*/ 0 w 972000"/>
              <a:gd name="connsiteY0" fmla="*/ 0 h 720000"/>
              <a:gd name="connsiteX1" fmla="*/ 612000 w 972000"/>
              <a:gd name="connsiteY1" fmla="*/ 0 h 720000"/>
              <a:gd name="connsiteX2" fmla="*/ 972000 w 972000"/>
              <a:gd name="connsiteY2" fmla="*/ 360000 h 720000"/>
              <a:gd name="connsiteX3" fmla="*/ 612000 w 972000"/>
              <a:gd name="connsiteY3" fmla="*/ 720000 h 720000"/>
              <a:gd name="connsiteX4" fmla="*/ 0 w 972000"/>
              <a:gd name="connsiteY4" fmla="*/ 720000 h 720000"/>
              <a:gd name="connsiteX5" fmla="*/ 239350 w 972000"/>
              <a:gd name="connsiteY5" fmla="*/ 356825 h 720000"/>
              <a:gd name="connsiteX6" fmla="*/ 0 w 972000"/>
              <a:gd name="connsiteY6" fmla="*/ 0 h 720000"/>
              <a:gd name="connsiteX0" fmla="*/ 0 w 870400"/>
              <a:gd name="connsiteY0" fmla="*/ 0 h 720000"/>
              <a:gd name="connsiteX1" fmla="*/ 612000 w 870400"/>
              <a:gd name="connsiteY1" fmla="*/ 0 h 720000"/>
              <a:gd name="connsiteX2" fmla="*/ 870400 w 870400"/>
              <a:gd name="connsiteY2" fmla="*/ 356825 h 720000"/>
              <a:gd name="connsiteX3" fmla="*/ 612000 w 870400"/>
              <a:gd name="connsiteY3" fmla="*/ 720000 h 720000"/>
              <a:gd name="connsiteX4" fmla="*/ 0 w 870400"/>
              <a:gd name="connsiteY4" fmla="*/ 720000 h 720000"/>
              <a:gd name="connsiteX5" fmla="*/ 239350 w 870400"/>
              <a:gd name="connsiteY5" fmla="*/ 356825 h 720000"/>
              <a:gd name="connsiteX6" fmla="*/ 0 w 870400"/>
              <a:gd name="connsiteY6"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400" h="720000">
                <a:moveTo>
                  <a:pt x="0" y="0"/>
                </a:moveTo>
                <a:lnTo>
                  <a:pt x="612000" y="0"/>
                </a:lnTo>
                <a:lnTo>
                  <a:pt x="870400" y="356825"/>
                </a:lnTo>
                <a:lnTo>
                  <a:pt x="612000" y="720000"/>
                </a:lnTo>
                <a:lnTo>
                  <a:pt x="0" y="720000"/>
                </a:lnTo>
                <a:lnTo>
                  <a:pt x="239350" y="356825"/>
                </a:lnTo>
                <a:lnTo>
                  <a:pt x="0" y="0"/>
                </a:lnTo>
                <a:close/>
              </a:path>
            </a:pathLst>
          </a:custGeom>
          <a:solidFill>
            <a:srgbClr val="FFFFB9"/>
          </a:solidFill>
          <a:ln>
            <a:solidFill>
              <a:srgbClr val="582A04"/>
            </a:solidFill>
          </a:ln>
        </p:spPr>
        <p:style>
          <a:lnRef idx="2">
            <a:schemeClr val="accent5"/>
          </a:lnRef>
          <a:fillRef idx="1">
            <a:schemeClr val="lt1"/>
          </a:fillRef>
          <a:effectRef idx="0">
            <a:schemeClr val="accent5"/>
          </a:effectRef>
          <a:fontRef idx="minor">
            <a:schemeClr val="dk1"/>
          </a:fontRef>
        </p:style>
        <p:txBody>
          <a:bodyPr anchor="ctr"/>
          <a:lstStyle/>
          <a:p>
            <a:pPr>
              <a:defRPr/>
            </a:pPr>
            <a:r>
              <a:rPr lang="fr-FR" sz="1300"/>
              <a:t> </a:t>
            </a:r>
            <a:endParaRPr lang="fr-CH" sz="1300"/>
          </a:p>
          <a:p>
            <a:pPr>
              <a:defRPr/>
            </a:pPr>
            <a:r>
              <a:rPr lang="fr-FR" sz="1300"/>
              <a:t> </a:t>
            </a:r>
            <a:endParaRPr lang="fr-CH" sz="1300"/>
          </a:p>
        </p:txBody>
      </p:sp>
      <p:sp>
        <p:nvSpPr>
          <p:cNvPr id="15" name="ZoneTexte 3"/>
          <p:cNvSpPr txBox="1">
            <a:spLocks noChangeArrowheads="1"/>
          </p:cNvSpPr>
          <p:nvPr/>
        </p:nvSpPr>
        <p:spPr bwMode="auto">
          <a:xfrm>
            <a:off x="2419350" y="2890803"/>
            <a:ext cx="10033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ctr" eaLnBrk="1" hangingPunct="1">
              <a:spcBef>
                <a:spcPct val="0"/>
              </a:spcBef>
              <a:buClrTx/>
              <a:buFontTx/>
              <a:buNone/>
            </a:pPr>
            <a:r>
              <a:rPr lang="fr-CH" altLang="fr-FR" sz="1300" b="1" dirty="0" err="1"/>
              <a:t>Reduction</a:t>
            </a:r>
            <a:endParaRPr lang="fr-CH" altLang="fr-FR" sz="1300" b="1" dirty="0"/>
          </a:p>
          <a:p>
            <a:pPr algn="ctr" eaLnBrk="1" hangingPunct="1">
              <a:spcBef>
                <a:spcPct val="0"/>
              </a:spcBef>
              <a:buClrTx/>
              <a:buFontTx/>
              <a:buNone/>
            </a:pPr>
            <a:r>
              <a:rPr lang="fr-CH" altLang="fr-FR" sz="1300" i="1" dirty="0"/>
              <a:t>N</a:t>
            </a:r>
            <a:r>
              <a:rPr lang="fr-CH" altLang="fr-FR" sz="1300" dirty="0"/>
              <a:t>-</a:t>
            </a:r>
            <a:r>
              <a:rPr lang="fr-CH" altLang="fr-FR" sz="1300" dirty="0" err="1"/>
              <a:t>oxides</a:t>
            </a:r>
            <a:endParaRPr lang="fr-CH" altLang="fr-FR" sz="1300" dirty="0"/>
          </a:p>
        </p:txBody>
      </p:sp>
      <p:sp>
        <p:nvSpPr>
          <p:cNvPr id="16" name="Rectangle 6"/>
          <p:cNvSpPr>
            <a:spLocks noChangeArrowheads="1"/>
          </p:cNvSpPr>
          <p:nvPr/>
        </p:nvSpPr>
        <p:spPr bwMode="auto">
          <a:xfrm>
            <a:off x="1660525" y="3949031"/>
            <a:ext cx="25193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ctr" eaLnBrk="1" hangingPunct="1">
              <a:lnSpc>
                <a:spcPct val="90000"/>
              </a:lnSpc>
              <a:spcBef>
                <a:spcPct val="0"/>
              </a:spcBef>
              <a:spcAft>
                <a:spcPts val="375"/>
              </a:spcAft>
              <a:buClrTx/>
              <a:buFontTx/>
              <a:buNone/>
            </a:pPr>
            <a:r>
              <a:rPr lang="en-GB" altLang="fr-FR" sz="1300" b="1">
                <a:solidFill>
                  <a:srgbClr val="000000"/>
                </a:solidFill>
                <a:cs typeface="Times New Roman" pitchFamily="18" charset="0"/>
              </a:rPr>
              <a:t>Purification</a:t>
            </a:r>
            <a:endParaRPr lang="fr-CH" altLang="fr-FR" sz="1300" b="1">
              <a:solidFill>
                <a:srgbClr val="000000"/>
              </a:solidFill>
              <a:cs typeface="Times New Roman" pitchFamily="18" charset="0"/>
            </a:endParaRPr>
          </a:p>
          <a:p>
            <a:pPr algn="ctr" eaLnBrk="1" hangingPunct="1">
              <a:lnSpc>
                <a:spcPct val="90000"/>
              </a:lnSpc>
              <a:spcBef>
                <a:spcPct val="0"/>
              </a:spcBef>
              <a:spcAft>
                <a:spcPts val="375"/>
              </a:spcAft>
              <a:buClrTx/>
              <a:buFontTx/>
              <a:buNone/>
            </a:pPr>
            <a:r>
              <a:rPr lang="en-GB" altLang="fr-FR" sz="1300">
                <a:solidFill>
                  <a:srgbClr val="000000"/>
                </a:solidFill>
                <a:cs typeface="Times New Roman" pitchFamily="18" charset="0"/>
              </a:rPr>
              <a:t>EXtrelut</a:t>
            </a:r>
            <a:r>
              <a:rPr lang="fr-CH" altLang="fr-FR" sz="1300">
                <a:solidFill>
                  <a:srgbClr val="000000"/>
                </a:solidFill>
                <a:cs typeface="Times New Roman" pitchFamily="18" charset="0"/>
              </a:rPr>
              <a:t>®</a:t>
            </a:r>
          </a:p>
        </p:txBody>
      </p:sp>
      <p:sp>
        <p:nvSpPr>
          <p:cNvPr id="17" name="ZoneTexte 9"/>
          <p:cNvSpPr txBox="1">
            <a:spLocks noChangeArrowheads="1"/>
          </p:cNvSpPr>
          <p:nvPr/>
        </p:nvSpPr>
        <p:spPr bwMode="auto">
          <a:xfrm>
            <a:off x="2260600" y="5001543"/>
            <a:ext cx="13192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CH" altLang="fr-FR" sz="1300" b="1"/>
              <a:t>Concentration</a:t>
            </a:r>
          </a:p>
        </p:txBody>
      </p:sp>
      <p:sp>
        <p:nvSpPr>
          <p:cNvPr id="2" name="ZoneTexte 1"/>
          <p:cNvSpPr txBox="1"/>
          <p:nvPr/>
        </p:nvSpPr>
        <p:spPr>
          <a:xfrm>
            <a:off x="1881826" y="5917555"/>
            <a:ext cx="2117887" cy="461665"/>
          </a:xfrm>
          <a:prstGeom prst="rect">
            <a:avLst/>
          </a:prstGeom>
          <a:noFill/>
        </p:spPr>
        <p:txBody>
          <a:bodyPr wrap="none" rtlCol="0">
            <a:spAutoFit/>
          </a:bodyPr>
          <a:lstStyle/>
          <a:p>
            <a:r>
              <a:rPr lang="fr-CH" sz="2400" dirty="0" smtClean="0"/>
              <a:t>HPLC-MS/MS</a:t>
            </a:r>
            <a:endParaRPr lang="fr-CH" sz="2400" dirty="0"/>
          </a:p>
        </p:txBody>
      </p:sp>
    </p:spTree>
    <p:extLst>
      <p:ext uri="{BB962C8B-B14F-4D97-AF65-F5344CB8AC3E}">
        <p14:creationId xmlns:p14="http://schemas.microsoft.com/office/powerpoint/2010/main" val="1153020880"/>
      </p:ext>
    </p:extLst>
  </p:cSld>
  <p:clrMapOvr>
    <a:masterClrMapping/>
  </p:clrMapOvr>
  <p:transition advTm="4812"/>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6" y="285750"/>
            <a:ext cx="8229600" cy="1143000"/>
          </a:xfrm>
        </p:spPr>
        <p:txBody>
          <a:bodyPr/>
          <a:lstStyle/>
          <a:p>
            <a:pPr>
              <a:defRPr/>
            </a:pPr>
            <a:r>
              <a:rPr lang="en-US" sz="3600" b="1" dirty="0" smtClean="0">
                <a:solidFill>
                  <a:schemeClr val="accent3">
                    <a:lumMod val="75000"/>
                  </a:schemeClr>
                </a:solidFill>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571501" y="1571625"/>
            <a:ext cx="7972425" cy="4483100"/>
          </a:xfrm>
        </p:spPr>
        <p:txBody>
          <a:bodyPr/>
          <a:lstStyle/>
          <a:p>
            <a:pPr algn="just">
              <a:buFont typeface="Arial" charset="0"/>
              <a:buNone/>
              <a:defRPr/>
            </a:pPr>
            <a:r>
              <a:rPr lang="en-US" sz="2000" dirty="0" smtClean="0">
                <a:effectLst>
                  <a:outerShdw blurRad="38100" dist="38100" dir="2700000" algn="tl">
                    <a:srgbClr val="000000">
                      <a:alpha val="43137"/>
                    </a:srgbClr>
                  </a:outerShdw>
                </a:effectLst>
                <a:latin typeface="+mj-lt"/>
              </a:rPr>
              <a:t>     OMICS Group International is a pioneer and leading science event organizer, which publishes around 400 open access journals and conducts over 300 Medical, Clinical, Engineering, Life Sciences, </a:t>
            </a:r>
            <a:r>
              <a:rPr lang="en-US" sz="2000" dirty="0" err="1" smtClean="0">
                <a:effectLst>
                  <a:outerShdw blurRad="38100" dist="38100" dir="2700000" algn="tl">
                    <a:srgbClr val="000000">
                      <a:alpha val="43137"/>
                    </a:srgbClr>
                  </a:outerShdw>
                </a:effectLst>
                <a:latin typeface="+mj-lt"/>
              </a:rPr>
              <a:t>Phrama</a:t>
            </a:r>
            <a:r>
              <a:rPr lang="en-US" sz="2000" dirty="0" smtClean="0">
                <a:effectLst>
                  <a:outerShdw blurRad="38100" dist="38100" dir="2700000" algn="tl">
                    <a:srgbClr val="000000">
                      <a:alpha val="43137"/>
                    </a:srgbClr>
                  </a:outerShdw>
                </a:effectLst>
                <a:latin typeface="+mj-lt"/>
              </a:rPr>
              <a:t> scientific conferences all over the globe annually with the support of more than 1000 scientific associations and 30,000 editorial board members and 3.5 million followers to its credit.</a:t>
            </a:r>
            <a:br>
              <a:rPr lang="en-US" sz="2000" dirty="0" smtClean="0">
                <a:effectLst>
                  <a:outerShdw blurRad="38100" dist="38100" dir="2700000" algn="tl">
                    <a:srgbClr val="000000">
                      <a:alpha val="43137"/>
                    </a:srgbClr>
                  </a:outerShdw>
                </a:effectLst>
                <a:latin typeface="+mj-lt"/>
              </a:rPr>
            </a:br>
            <a:endParaRPr lang="en-US" sz="2000" dirty="0" smtClean="0">
              <a:effectLst>
                <a:outerShdw blurRad="38100" dist="38100" dir="2700000" algn="tl">
                  <a:srgbClr val="000000">
                    <a:alpha val="43137"/>
                  </a:srgbClr>
                </a:outerShdw>
              </a:effectLst>
              <a:latin typeface="+mj-lt"/>
            </a:endParaRPr>
          </a:p>
          <a:p>
            <a:pPr algn="just">
              <a:buFont typeface="Arial" charset="0"/>
              <a:buNone/>
              <a:defRPr/>
            </a:pPr>
            <a:r>
              <a:rPr lang="en-US" sz="2000" dirty="0" smtClean="0">
                <a:effectLst>
                  <a:outerShdw blurRad="38100" dist="38100" dir="2700000" algn="tl">
                    <a:srgbClr val="000000">
                      <a:alpha val="43137"/>
                    </a:srgbClr>
                  </a:outerShdw>
                </a:effectLst>
                <a:latin typeface="+mj-lt"/>
              </a:rPr>
              <a:t>    OMICS Group has organized 500 conferences, workshops and national symposiums across the major cities including San Francisco, Las Vegas, San Antonio, Omaha, Orlando, Raleigh, Santa Clara, Chicago, Philadelphia, Baltimore, United Kingdom, Valencia, Dubai, Beijing, Hyderabad, </a:t>
            </a:r>
            <a:r>
              <a:rPr lang="en-US" sz="2000" dirty="0" err="1" smtClean="0">
                <a:effectLst>
                  <a:outerShdw blurRad="38100" dist="38100" dir="2700000" algn="tl">
                    <a:srgbClr val="000000">
                      <a:alpha val="43137"/>
                    </a:srgbClr>
                  </a:outerShdw>
                </a:effectLst>
                <a:latin typeface="+mj-lt"/>
              </a:rPr>
              <a:t>Bengaluru</a:t>
            </a:r>
            <a:r>
              <a:rPr lang="en-US" sz="2000" dirty="0" smtClean="0">
                <a:effectLst>
                  <a:outerShdw blurRad="38100" dist="38100" dir="2700000" algn="tl">
                    <a:srgbClr val="000000">
                      <a:alpha val="43137"/>
                    </a:srgbClr>
                  </a:outerShdw>
                </a:effectLst>
                <a:latin typeface="+mj-lt"/>
              </a:rPr>
              <a:t> and Mumbai.</a:t>
            </a:r>
          </a:p>
          <a:p>
            <a:pPr>
              <a:defRPr/>
            </a:pPr>
            <a:endParaRPr lang="en-US" dirty="0"/>
          </a:p>
        </p:txBody>
      </p:sp>
    </p:spTree>
    <p:extLst>
      <p:ext uri="{BB962C8B-B14F-4D97-AF65-F5344CB8AC3E}">
        <p14:creationId xmlns:p14="http://schemas.microsoft.com/office/powerpoint/2010/main" val="4000988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re 1"/>
          <p:cNvSpPr>
            <a:spLocks noGrp="1"/>
          </p:cNvSpPr>
          <p:nvPr>
            <p:ph type="title"/>
          </p:nvPr>
        </p:nvSpPr>
        <p:spPr>
          <a:xfrm>
            <a:off x="35496" y="274638"/>
            <a:ext cx="9073008" cy="1143000"/>
          </a:xfrm>
        </p:spPr>
        <p:txBody>
          <a:bodyPr/>
          <a:lstStyle/>
          <a:p>
            <a:pPr eaLnBrk="1" hangingPunct="1"/>
            <a:r>
              <a:rPr lang="fr-CH" altLang="fr-FR" dirty="0" err="1" smtClean="0"/>
              <a:t>Pyrrolizidine</a:t>
            </a:r>
            <a:r>
              <a:rPr lang="fr-CH" altLang="fr-FR" dirty="0" smtClean="0"/>
              <a:t> </a:t>
            </a:r>
            <a:r>
              <a:rPr lang="fr-CH" altLang="fr-FR" dirty="0" err="1" smtClean="0"/>
              <a:t>alkaloid</a:t>
            </a:r>
            <a:r>
              <a:rPr lang="fr-CH" altLang="fr-FR" dirty="0"/>
              <a:t> </a:t>
            </a:r>
            <a:r>
              <a:rPr lang="fr-CH" altLang="fr-FR" dirty="0" smtClean="0"/>
              <a:t>content</a:t>
            </a:r>
            <a:r>
              <a:rPr lang="fr-CH" altLang="fr-FR" dirty="0" smtClean="0">
                <a:solidFill>
                  <a:srgbClr val="009900"/>
                </a:solidFill>
              </a:rPr>
              <a:t> in</a:t>
            </a:r>
            <a:r>
              <a:rPr lang="fr-CH" altLang="fr-FR" dirty="0" smtClean="0"/>
              <a:t> 70 </a:t>
            </a:r>
            <a:r>
              <a:rPr lang="fr-CH" altLang="fr-FR" dirty="0" err="1" smtClean="0"/>
              <a:t>samples</a:t>
            </a:r>
            <a:endParaRPr lang="en-GB" altLang="fr-FR" dirty="0" smtClean="0">
              <a:solidFill>
                <a:srgbClr val="009900"/>
              </a:solidFill>
            </a:endParaRPr>
          </a:p>
        </p:txBody>
      </p:sp>
      <p:sp>
        <p:nvSpPr>
          <p:cNvPr id="13" name="Espace réservé du contenu 2"/>
          <p:cNvSpPr>
            <a:spLocks noGrp="1"/>
          </p:cNvSpPr>
          <p:nvPr>
            <p:ph idx="1"/>
          </p:nvPr>
        </p:nvSpPr>
        <p:spPr>
          <a:xfrm>
            <a:off x="251520" y="2276872"/>
            <a:ext cx="8229600" cy="3700463"/>
          </a:xfrm>
        </p:spPr>
        <p:txBody>
          <a:bodyPr anchor="b"/>
          <a:lstStyle/>
          <a:p>
            <a:pPr marL="0" indent="0" algn="ctr" eaLnBrk="1" hangingPunct="1">
              <a:buFont typeface="Arial" charset="0"/>
              <a:buNone/>
            </a:pPr>
            <a:r>
              <a:rPr lang="fr-CH" altLang="fr-FR" sz="1600" dirty="0" err="1" smtClean="0"/>
              <a:t>Sum</a:t>
            </a:r>
            <a:r>
              <a:rPr lang="fr-CH" altLang="fr-FR" sz="1600" dirty="0" smtClean="0"/>
              <a:t> of 9 </a:t>
            </a:r>
            <a:r>
              <a:rPr lang="fr-CH" altLang="fr-FR" sz="1600" dirty="0" err="1" smtClean="0"/>
              <a:t>PAs</a:t>
            </a:r>
            <a:r>
              <a:rPr lang="fr-CH" altLang="fr-FR" sz="1600" dirty="0" smtClean="0"/>
              <a:t> in µg per </a:t>
            </a:r>
            <a:r>
              <a:rPr lang="fr-CH" altLang="fr-FR" sz="1600" dirty="0" err="1" smtClean="0"/>
              <a:t>cup</a:t>
            </a:r>
            <a:r>
              <a:rPr lang="fr-CH" altLang="fr-FR" sz="1600" dirty="0" smtClean="0"/>
              <a:t> of infusions (200mL)</a:t>
            </a:r>
            <a:endParaRPr lang="en-GB" altLang="fr-FR" sz="1600" dirty="0" smtClean="0"/>
          </a:p>
        </p:txBody>
      </p:sp>
      <p:graphicFrame>
        <p:nvGraphicFramePr>
          <p:cNvPr id="14" name="Tableau 13"/>
          <p:cNvGraphicFramePr>
            <a:graphicFrameLocks noGrp="1"/>
          </p:cNvGraphicFramePr>
          <p:nvPr>
            <p:extLst>
              <p:ext uri="{D42A27DB-BD31-4B8C-83A1-F6EECF244321}">
                <p14:modId xmlns:p14="http://schemas.microsoft.com/office/powerpoint/2010/main" val="2364842045"/>
              </p:ext>
            </p:extLst>
          </p:nvPr>
        </p:nvGraphicFramePr>
        <p:xfrm>
          <a:off x="71438" y="1700213"/>
          <a:ext cx="9001128" cy="3816352"/>
        </p:xfrm>
        <a:graphic>
          <a:graphicData uri="http://schemas.openxmlformats.org/drawingml/2006/table">
            <a:tbl>
              <a:tblPr/>
              <a:tblGrid>
                <a:gridCol w="1265095"/>
                <a:gridCol w="843396"/>
                <a:gridCol w="843396"/>
                <a:gridCol w="843396"/>
                <a:gridCol w="843396"/>
                <a:gridCol w="843396"/>
                <a:gridCol w="843396"/>
                <a:gridCol w="988865"/>
                <a:gridCol w="843396"/>
                <a:gridCol w="843396"/>
              </a:tblGrid>
              <a:tr h="632023">
                <a:tc>
                  <a:txBody>
                    <a:bodyPr/>
                    <a:lstStyle/>
                    <a:p>
                      <a:pPr algn="l" fontAlgn="b"/>
                      <a:endParaRPr lang="en-GB" sz="1600" b="0" i="0" u="none" strike="noStrike" kern="1200" dirty="0">
                        <a:solidFill>
                          <a:srgbClr val="000000"/>
                        </a:solidFill>
                        <a:effectLst/>
                        <a:latin typeface="Arial"/>
                        <a:ea typeface="+mn-ea"/>
                        <a:cs typeface="+mn-cs"/>
                      </a:endParaRP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Fennel</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Black tea</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Green tea</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Mixture</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Linden</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Mint</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smtClean="0">
                          <a:solidFill>
                            <a:srgbClr val="000000"/>
                          </a:solidFill>
                          <a:effectLst/>
                          <a:latin typeface="Arial"/>
                        </a:rPr>
                        <a:t>Camomile</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Verbena</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Rooibos</a:t>
                      </a:r>
                    </a:p>
                  </a:txBody>
                  <a:tcPr marL="9524" marR="9524" marT="9525" marB="0" anchor="ctr">
                    <a:lnL>
                      <a:noFill/>
                    </a:lnL>
                    <a:lnR>
                      <a:noFill/>
                    </a:lnR>
                    <a:lnT>
                      <a:noFill/>
                    </a:lnT>
                    <a:lnB>
                      <a:noFill/>
                    </a:lnB>
                    <a:solidFill>
                      <a:srgbClr val="E0E3C3"/>
                    </a:solidFill>
                  </a:tcPr>
                </a:tc>
              </a:tr>
              <a:tr h="632023">
                <a:tc>
                  <a:txBody>
                    <a:bodyPr/>
                    <a:lstStyle/>
                    <a:p>
                      <a:pPr algn="l" fontAlgn="b"/>
                      <a:r>
                        <a:rPr lang="en-GB" sz="1600" b="0" i="0" u="none" strike="noStrike">
                          <a:solidFill>
                            <a:srgbClr val="000000"/>
                          </a:solidFill>
                          <a:effectLst/>
                          <a:latin typeface="Arial"/>
                        </a:rPr>
                        <a:t>Samples analyzed</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5</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10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6</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15</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6</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8</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10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1</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9</a:t>
                      </a:r>
                    </a:p>
                  </a:txBody>
                  <a:tcPr marL="9524" marR="9524" marT="9525" marB="0" anchor="ctr">
                    <a:lnL>
                      <a:noFill/>
                    </a:lnL>
                    <a:lnR>
                      <a:noFill/>
                    </a:lnR>
                    <a:lnT>
                      <a:noFill/>
                    </a:lnT>
                    <a:lnB>
                      <a:noFill/>
                    </a:lnB>
                    <a:solidFill>
                      <a:srgbClr val="E0E3C3"/>
                    </a:solidFill>
                  </a:tcPr>
                </a:tc>
              </a:tr>
              <a:tr h="632023">
                <a:tc>
                  <a:txBody>
                    <a:bodyPr/>
                    <a:lstStyle/>
                    <a:p>
                      <a:pPr algn="l" fontAlgn="b"/>
                      <a:r>
                        <a:rPr lang="en-GB" sz="1600" b="0" i="0" u="none" strike="noStrike">
                          <a:solidFill>
                            <a:srgbClr val="000000"/>
                          </a:solidFill>
                          <a:effectLst/>
                          <a:latin typeface="Arial"/>
                        </a:rPr>
                        <a:t>Samples with PAs</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2</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1</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4</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7</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1</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9</a:t>
                      </a:r>
                    </a:p>
                  </a:txBody>
                  <a:tcPr marL="9524" marR="9524" marT="9525" marB="0" anchor="ctr">
                    <a:lnL>
                      <a:noFill/>
                    </a:lnL>
                    <a:lnR>
                      <a:noFill/>
                    </a:lnR>
                    <a:lnT>
                      <a:noFill/>
                    </a:lnT>
                    <a:lnB>
                      <a:noFill/>
                    </a:lnB>
                    <a:solidFill>
                      <a:srgbClr val="E0E3C3"/>
                    </a:solidFill>
                  </a:tcPr>
                </a:tc>
              </a:tr>
              <a:tr h="632023">
                <a:tc>
                  <a:txBody>
                    <a:bodyPr/>
                    <a:lstStyle/>
                    <a:p>
                      <a:pPr algn="l" fontAlgn="b"/>
                      <a:r>
                        <a:rPr lang="en-GB" sz="1600" b="0" i="0" u="none" strike="noStrike" dirty="0">
                          <a:solidFill>
                            <a:srgbClr val="000000"/>
                          </a:solidFill>
                          <a:effectLst/>
                          <a:latin typeface="Arial"/>
                        </a:rPr>
                        <a:t>% </a:t>
                      </a:r>
                      <a:r>
                        <a:rPr lang="en-GB" sz="1600" b="0" i="0" u="none" strike="noStrike" dirty="0" smtClean="0">
                          <a:solidFill>
                            <a:srgbClr val="000000"/>
                          </a:solidFill>
                          <a:effectLst/>
                          <a:latin typeface="+mn-lt"/>
                        </a:rPr>
                        <a:t>samples</a:t>
                      </a:r>
                    </a:p>
                    <a:p>
                      <a:pPr algn="l" fontAlgn="b"/>
                      <a:r>
                        <a:rPr lang="en-GB" sz="1600" b="0" i="0" u="none" strike="noStrike" dirty="0" smtClean="0">
                          <a:solidFill>
                            <a:srgbClr val="000000"/>
                          </a:solidFill>
                          <a:effectLst/>
                          <a:latin typeface="+mn-lt"/>
                        </a:rPr>
                        <a:t>with PAs</a:t>
                      </a:r>
                      <a:endParaRPr lang="en-GB" sz="1600" b="0" i="0" u="none" strike="noStrike" dirty="0">
                        <a:solidFill>
                          <a:srgbClr val="000000"/>
                        </a:solidFill>
                        <a:effectLst/>
                        <a:latin typeface="Arial"/>
                      </a:endParaRP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13%</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17%</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50%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70%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100%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100%</a:t>
                      </a:r>
                    </a:p>
                  </a:txBody>
                  <a:tcPr marL="9524" marR="9524" marT="9525" marB="0" anchor="ctr">
                    <a:lnL>
                      <a:noFill/>
                    </a:lnL>
                    <a:lnR>
                      <a:noFill/>
                    </a:lnR>
                    <a:lnT>
                      <a:noFill/>
                    </a:lnT>
                    <a:lnB>
                      <a:noFill/>
                    </a:lnB>
                    <a:solidFill>
                      <a:srgbClr val="E0E3C3"/>
                    </a:solidFill>
                  </a:tcPr>
                </a:tc>
              </a:tr>
              <a:tr h="322065">
                <a:tc>
                  <a:txBody>
                    <a:bodyPr/>
                    <a:lstStyle/>
                    <a:p>
                      <a:pPr algn="l" fontAlgn="b"/>
                      <a:r>
                        <a:rPr lang="en-GB" sz="1600" b="0" i="0" u="none" strike="noStrike">
                          <a:solidFill>
                            <a:srgbClr val="000000"/>
                          </a:solidFill>
                          <a:effectLst/>
                          <a:latin typeface="Arial"/>
                        </a:rPr>
                        <a:t>Min</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0.106</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0.047</a:t>
                      </a:r>
                    </a:p>
                  </a:txBody>
                  <a:tcPr marL="9524" marR="9524" marT="9525" marB="0" anchor="ctr">
                    <a:lnL>
                      <a:noFill/>
                    </a:lnL>
                    <a:lnR>
                      <a:noFill/>
                    </a:lnR>
                    <a:lnT>
                      <a:noFill/>
                    </a:lnT>
                    <a:lnB>
                      <a:noFill/>
                    </a:lnB>
                    <a:solidFill>
                      <a:srgbClr val="E0E3C3"/>
                    </a:solidFill>
                  </a:tcPr>
                </a:tc>
              </a:tr>
              <a:tr h="322065">
                <a:tc>
                  <a:txBody>
                    <a:bodyPr/>
                    <a:lstStyle/>
                    <a:p>
                      <a:pPr algn="l" fontAlgn="b"/>
                      <a:r>
                        <a:rPr lang="en-GB" sz="1600" b="0" i="0" u="none" strike="noStrike">
                          <a:solidFill>
                            <a:srgbClr val="000000"/>
                          </a:solidFill>
                          <a:effectLst/>
                          <a:latin typeface="Arial"/>
                        </a:rPr>
                        <a:t>Max</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0.032</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0.054</a:t>
                      </a:r>
                    </a:p>
                  </a:txBody>
                  <a:tcPr marL="9524" marR="9524" marT="9525" marB="0" anchor="ctr">
                    <a:lnL>
                      <a:noFill/>
                    </a:lnL>
                    <a:lnR>
                      <a:noFill/>
                    </a:lnR>
                    <a:lnT>
                      <a:noFill/>
                    </a:lnT>
                    <a:lnB>
                      <a:noFill/>
                    </a:lnB>
                    <a:solidFill>
                      <a:srgbClr val="E0E3C3"/>
                    </a:solidFill>
                  </a:tcPr>
                </a:tc>
                <a:tc>
                  <a:txBody>
                    <a:bodyPr/>
                    <a:lstStyle/>
                    <a:p>
                      <a:pPr algn="ctr" fontAlgn="b"/>
                      <a:r>
                        <a:rPr lang="en-GB" sz="1600" b="1" i="0" u="none" strike="noStrike" dirty="0">
                          <a:solidFill>
                            <a:srgbClr val="000000"/>
                          </a:solidFill>
                          <a:effectLst/>
                          <a:latin typeface="Arial"/>
                        </a:rPr>
                        <a:t>0.954</a:t>
                      </a:r>
                    </a:p>
                  </a:txBody>
                  <a:tcPr marL="9524" marR="9524" marT="9525" marB="0" anchor="ctr">
                    <a:lnL>
                      <a:noFill/>
                    </a:lnL>
                    <a:lnR>
                      <a:noFill/>
                    </a:lnR>
                    <a:lnT>
                      <a:noFill/>
                    </a:lnT>
                    <a:lnB>
                      <a:noFill/>
                    </a:lnB>
                    <a:solidFill>
                      <a:srgbClr val="E0E3C3"/>
                    </a:solidFill>
                  </a:tcPr>
                </a:tc>
                <a:tc>
                  <a:txBody>
                    <a:bodyPr/>
                    <a:lstStyle/>
                    <a:p>
                      <a:pPr algn="ctr" fontAlgn="b"/>
                      <a:r>
                        <a:rPr lang="en-GB" sz="1600" b="1" i="0" u="none" strike="noStrike" dirty="0">
                          <a:solidFill>
                            <a:srgbClr val="000000"/>
                          </a:solidFill>
                          <a:effectLst/>
                          <a:latin typeface="Arial"/>
                        </a:rPr>
                        <a:t>0.788</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0.106</a:t>
                      </a:r>
                    </a:p>
                  </a:txBody>
                  <a:tcPr marL="9524" marR="9524" marT="9525" marB="0" anchor="ctr">
                    <a:lnL>
                      <a:noFill/>
                    </a:lnL>
                    <a:lnR>
                      <a:noFill/>
                    </a:lnR>
                    <a:lnT>
                      <a:noFill/>
                    </a:lnT>
                    <a:lnB>
                      <a:noFill/>
                    </a:lnB>
                    <a:solidFill>
                      <a:srgbClr val="E0E3C3"/>
                    </a:solidFill>
                  </a:tcPr>
                </a:tc>
                <a:tc>
                  <a:txBody>
                    <a:bodyPr/>
                    <a:lstStyle/>
                    <a:p>
                      <a:pPr algn="ctr" fontAlgn="b"/>
                      <a:r>
                        <a:rPr lang="en-GB" sz="1600" b="1" i="0" u="none" strike="noStrike" dirty="0">
                          <a:solidFill>
                            <a:srgbClr val="000000"/>
                          </a:solidFill>
                          <a:effectLst/>
                          <a:latin typeface="Arial"/>
                        </a:rPr>
                        <a:t>0.771</a:t>
                      </a:r>
                    </a:p>
                  </a:txBody>
                  <a:tcPr marL="9524" marR="9524" marT="9525" marB="0" anchor="ctr">
                    <a:lnL>
                      <a:noFill/>
                    </a:lnL>
                    <a:lnR>
                      <a:noFill/>
                    </a:lnR>
                    <a:lnT>
                      <a:noFill/>
                    </a:lnT>
                    <a:lnB>
                      <a:noFill/>
                    </a:lnB>
                    <a:solidFill>
                      <a:srgbClr val="E0E3C3"/>
                    </a:solidFill>
                  </a:tcPr>
                </a:tc>
              </a:tr>
              <a:tr h="322065">
                <a:tc>
                  <a:txBody>
                    <a:bodyPr/>
                    <a:lstStyle/>
                    <a:p>
                      <a:pPr algn="l" fontAlgn="b"/>
                      <a:r>
                        <a:rPr lang="en-GB" sz="1600" b="0" i="0" u="none" strike="noStrike">
                          <a:solidFill>
                            <a:srgbClr val="000000"/>
                          </a:solidFill>
                          <a:effectLst/>
                          <a:latin typeface="Arial"/>
                        </a:rPr>
                        <a:t>Mean</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0.004</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0.009</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0.202</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0.381</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0.106</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0.293</a:t>
                      </a:r>
                    </a:p>
                  </a:txBody>
                  <a:tcPr marL="9524" marR="9524" marT="9525" marB="0" anchor="ctr">
                    <a:lnL>
                      <a:noFill/>
                    </a:lnL>
                    <a:lnR>
                      <a:noFill/>
                    </a:lnR>
                    <a:lnT>
                      <a:noFill/>
                    </a:lnT>
                    <a:lnB>
                      <a:noFill/>
                    </a:lnB>
                    <a:solidFill>
                      <a:srgbClr val="E0E3C3"/>
                    </a:solidFill>
                  </a:tcPr>
                </a:tc>
              </a:tr>
              <a:tr h="322065">
                <a:tc>
                  <a:txBody>
                    <a:bodyPr/>
                    <a:lstStyle/>
                    <a:p>
                      <a:pPr algn="l" fontAlgn="b"/>
                      <a:r>
                        <a:rPr lang="en-GB" sz="1600" b="0" i="0" u="none" strike="noStrike" dirty="0" err="1">
                          <a:solidFill>
                            <a:srgbClr val="000000"/>
                          </a:solidFill>
                          <a:effectLst/>
                          <a:latin typeface="Arial"/>
                        </a:rPr>
                        <a:t>Mediane</a:t>
                      </a:r>
                      <a:endParaRPr lang="en-GB" sz="1600" b="0" i="0" u="none" strike="noStrike" dirty="0">
                        <a:solidFill>
                          <a:srgbClr val="000000"/>
                        </a:solidFill>
                        <a:effectLst/>
                        <a:latin typeface="Arial"/>
                      </a:endParaRP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0.000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a:solidFill>
                            <a:srgbClr val="000000"/>
                          </a:solidFill>
                          <a:effectLst/>
                          <a:latin typeface="Arial"/>
                        </a:rPr>
                        <a:t>0.030</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0.447</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0.106</a:t>
                      </a:r>
                    </a:p>
                  </a:txBody>
                  <a:tcPr marL="9524" marR="9524" marT="9525" marB="0" anchor="ctr">
                    <a:lnL>
                      <a:noFill/>
                    </a:lnL>
                    <a:lnR>
                      <a:noFill/>
                    </a:lnR>
                    <a:lnT>
                      <a:noFill/>
                    </a:lnT>
                    <a:lnB>
                      <a:noFill/>
                    </a:lnB>
                    <a:solidFill>
                      <a:srgbClr val="E0E3C3"/>
                    </a:solidFill>
                  </a:tcPr>
                </a:tc>
                <a:tc>
                  <a:txBody>
                    <a:bodyPr/>
                    <a:lstStyle/>
                    <a:p>
                      <a:pPr algn="ctr" fontAlgn="b"/>
                      <a:r>
                        <a:rPr lang="en-GB" sz="1600" b="0" i="0" u="none" strike="noStrike" dirty="0">
                          <a:solidFill>
                            <a:srgbClr val="000000"/>
                          </a:solidFill>
                          <a:effectLst/>
                          <a:latin typeface="Arial"/>
                        </a:rPr>
                        <a:t>0.125</a:t>
                      </a:r>
                    </a:p>
                  </a:txBody>
                  <a:tcPr marL="9524" marR="9524" marT="9525" marB="0" anchor="ctr">
                    <a:lnL>
                      <a:noFill/>
                    </a:lnL>
                    <a:lnR>
                      <a:noFill/>
                    </a:lnR>
                    <a:lnT>
                      <a:noFill/>
                    </a:lnT>
                    <a:lnB>
                      <a:noFill/>
                    </a:lnB>
                    <a:solidFill>
                      <a:srgbClr val="E0E3C3"/>
                    </a:solidFill>
                  </a:tcPr>
                </a:tc>
              </a:tr>
            </a:tbl>
          </a:graphicData>
        </a:graphic>
      </p:graphicFrame>
      <p:sp>
        <p:nvSpPr>
          <p:cNvPr id="15" name="Rectangle à coins arrondis 14"/>
          <p:cNvSpPr/>
          <p:nvPr/>
        </p:nvSpPr>
        <p:spPr>
          <a:xfrm>
            <a:off x="5580112" y="4581128"/>
            <a:ext cx="165618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Rectangle à coins arrondis 15"/>
          <p:cNvSpPr/>
          <p:nvPr/>
        </p:nvSpPr>
        <p:spPr>
          <a:xfrm>
            <a:off x="5709652" y="3766180"/>
            <a:ext cx="323197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Rectangle à coins arrondis 16"/>
          <p:cNvSpPr/>
          <p:nvPr/>
        </p:nvSpPr>
        <p:spPr>
          <a:xfrm>
            <a:off x="8324036" y="4581128"/>
            <a:ext cx="62521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ZoneTexte 1"/>
          <p:cNvSpPr txBox="1"/>
          <p:nvPr/>
        </p:nvSpPr>
        <p:spPr>
          <a:xfrm>
            <a:off x="251520" y="6165304"/>
            <a:ext cx="8725979" cy="338554"/>
          </a:xfrm>
          <a:prstGeom prst="rect">
            <a:avLst/>
          </a:prstGeom>
          <a:noFill/>
        </p:spPr>
        <p:txBody>
          <a:bodyPr wrap="none" rtlCol="0">
            <a:spAutoFit/>
          </a:bodyPr>
          <a:lstStyle/>
          <a:p>
            <a:r>
              <a:rPr lang="fr-CH" sz="1600" dirty="0"/>
              <a:t>Max. </a:t>
            </a:r>
            <a:r>
              <a:rPr lang="fr-CH" sz="1600" dirty="0" err="1"/>
              <a:t>recommended</a:t>
            </a:r>
            <a:r>
              <a:rPr lang="fr-CH" sz="1600" dirty="0"/>
              <a:t> </a:t>
            </a:r>
            <a:r>
              <a:rPr lang="fr-CH" sz="1600" dirty="0" err="1"/>
              <a:t>daily</a:t>
            </a:r>
            <a:r>
              <a:rPr lang="fr-CH" sz="1600" dirty="0"/>
              <a:t> PA value: 1 </a:t>
            </a:r>
            <a:r>
              <a:rPr lang="fr-CH" sz="1600" i="1" dirty="0">
                <a:cs typeface="Times New Roman"/>
              </a:rPr>
              <a:t>µ</a:t>
            </a:r>
            <a:r>
              <a:rPr lang="fr-CH" sz="1600" dirty="0"/>
              <a:t>g (</a:t>
            </a:r>
            <a:r>
              <a:rPr lang="fr-CH" sz="1600" dirty="0" err="1"/>
              <a:t>Ger</a:t>
            </a:r>
            <a:r>
              <a:rPr lang="fr-CH" sz="1600" dirty="0"/>
              <a:t>.; CH) or 0.1 </a:t>
            </a:r>
            <a:r>
              <a:rPr lang="fr-CH" sz="1600" i="1" dirty="0">
                <a:cs typeface="Times New Roman"/>
              </a:rPr>
              <a:t>µ</a:t>
            </a:r>
            <a:r>
              <a:rPr lang="fr-CH" sz="1600" dirty="0"/>
              <a:t>g if </a:t>
            </a:r>
            <a:r>
              <a:rPr lang="fr-CH" sz="1600" dirty="0" err="1"/>
              <a:t>consumption</a:t>
            </a:r>
            <a:r>
              <a:rPr lang="fr-CH" sz="1600" dirty="0"/>
              <a:t> </a:t>
            </a:r>
            <a:r>
              <a:rPr lang="fr-CH" sz="1600" dirty="0" err="1"/>
              <a:t>exceeds</a:t>
            </a:r>
            <a:r>
              <a:rPr lang="fr-CH" sz="1600" dirty="0"/>
              <a:t> 6 </a:t>
            </a:r>
            <a:r>
              <a:rPr lang="fr-CH" sz="1600" dirty="0" err="1"/>
              <a:t>weeks</a:t>
            </a:r>
            <a:endParaRPr lang="fr-CH" sz="1600" dirty="0"/>
          </a:p>
        </p:txBody>
      </p:sp>
    </p:spTree>
  </p:cSld>
  <p:clrMapOvr>
    <a:masterClrMapping/>
  </p:clrMapOvr>
  <p:transition advTm="8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13464" t="19960" r="11040" b="22693"/>
          <a:stretch>
            <a:fillRect/>
          </a:stretch>
        </p:blipFill>
        <p:spPr bwMode="auto">
          <a:xfrm>
            <a:off x="215900" y="1484784"/>
            <a:ext cx="8712200" cy="4137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ZoneTexte 2"/>
          <p:cNvSpPr txBox="1"/>
          <p:nvPr/>
        </p:nvSpPr>
        <p:spPr>
          <a:xfrm rot="18611510">
            <a:off x="11906" y="2897982"/>
            <a:ext cx="2492375" cy="646112"/>
          </a:xfrm>
          <a:prstGeom prst="rect">
            <a:avLst/>
          </a:prstGeom>
          <a:noFill/>
        </p:spPr>
        <p:txBody>
          <a:bodyPr wrap="none">
            <a:spAutoFit/>
          </a:bodyPr>
          <a:lstStyle/>
          <a:p>
            <a:pPr>
              <a:defRPr/>
            </a:pPr>
            <a:r>
              <a:rPr lang="fr-CH" sz="3600" spc="200" dirty="0" err="1">
                <a:solidFill>
                  <a:srgbClr val="FF0000"/>
                </a:solidFill>
              </a:rPr>
              <a:t>Submitted</a:t>
            </a:r>
            <a:endParaRPr lang="fr-CH" sz="3600" spc="200" dirty="0">
              <a:solidFill>
                <a:srgbClr val="FF0000"/>
              </a:solidFill>
            </a:endParaRPr>
          </a:p>
        </p:txBody>
      </p:sp>
    </p:spTree>
    <p:extLst>
      <p:ext uri="{BB962C8B-B14F-4D97-AF65-F5344CB8AC3E}">
        <p14:creationId xmlns:p14="http://schemas.microsoft.com/office/powerpoint/2010/main" val="2777512688"/>
      </p:ext>
    </p:extLst>
  </p:cSld>
  <p:clrMapOvr>
    <a:masterClrMapping/>
  </p:clrMapOvr>
  <p:transition advTm="8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a:spLocks noGrp="1" noChangeArrowheads="1"/>
          </p:cNvSpPr>
          <p:nvPr>
            <p:ph type="title"/>
          </p:nvPr>
        </p:nvSpPr>
        <p:spPr>
          <a:xfrm>
            <a:off x="468313" y="259557"/>
            <a:ext cx="8229600" cy="865187"/>
          </a:xfrm>
        </p:spPr>
        <p:txBody>
          <a:bodyPr/>
          <a:lstStyle/>
          <a:p>
            <a:pPr eaLnBrk="1" hangingPunct="1"/>
            <a:r>
              <a:rPr lang="en-GB" altLang="fr-FR" dirty="0" smtClean="0">
                <a:cs typeface="Arial" charset="0"/>
              </a:rPr>
              <a:t>Multi-targeted analysis </a:t>
            </a:r>
          </a:p>
        </p:txBody>
      </p:sp>
      <p:sp>
        <p:nvSpPr>
          <p:cNvPr id="8" name="Rectangle 3"/>
          <p:cNvSpPr txBox="1">
            <a:spLocks noChangeArrowheads="1"/>
          </p:cNvSpPr>
          <p:nvPr/>
        </p:nvSpPr>
        <p:spPr bwMode="auto">
          <a:xfrm>
            <a:off x="468313" y="1701006"/>
            <a:ext cx="82073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rtl="0" eaLnBrk="0" fontAlgn="base" hangingPunct="0">
              <a:spcBef>
                <a:spcPct val="20000"/>
              </a:spcBef>
              <a:spcAft>
                <a:spcPct val="0"/>
              </a:spcAft>
              <a:buClr>
                <a:srgbClr val="009900"/>
              </a:buClr>
              <a:buFont typeface="Wingdings" pitchFamily="2" charset="2"/>
              <a:defRPr sz="2600">
                <a:solidFill>
                  <a:schemeClr val="tx1"/>
                </a:solidFill>
                <a:latin typeface="+mn-lt"/>
                <a:ea typeface="+mn-ea"/>
                <a:cs typeface="+mn-cs"/>
              </a:defRPr>
            </a:lvl1pPr>
            <a:lvl2pPr marL="542925" indent="-1588" algn="just" rtl="0" eaLnBrk="0" fontAlgn="base" hangingPunct="0">
              <a:spcBef>
                <a:spcPct val="20000"/>
              </a:spcBef>
              <a:spcAft>
                <a:spcPct val="0"/>
              </a:spcAft>
              <a:buClr>
                <a:srgbClr val="009900"/>
              </a:buClr>
              <a:buFont typeface="Wingdings" pitchFamily="2" charset="2"/>
              <a:defRPr sz="2400">
                <a:solidFill>
                  <a:schemeClr val="tx1"/>
                </a:solidFill>
                <a:latin typeface="+mn-lt"/>
              </a:defRPr>
            </a:lvl2pPr>
            <a:lvl3pPr marL="990600" algn="just" rtl="0" eaLnBrk="0" fontAlgn="base" hangingPunct="0">
              <a:spcBef>
                <a:spcPct val="20000"/>
              </a:spcBef>
              <a:spcAft>
                <a:spcPct val="0"/>
              </a:spcAft>
              <a:buClr>
                <a:srgbClr val="009900"/>
              </a:buClr>
              <a:buFont typeface="Wingdings" pitchFamily="2" charset="2"/>
              <a:defRPr sz="2200">
                <a:solidFill>
                  <a:schemeClr val="tx1"/>
                </a:solidFill>
                <a:latin typeface="+mn-lt"/>
              </a:defRPr>
            </a:lvl3pPr>
            <a:lvl4pPr marL="1438275" indent="-1588" algn="just" rtl="0" eaLnBrk="0" fontAlgn="base" hangingPunct="0">
              <a:spcBef>
                <a:spcPct val="20000"/>
              </a:spcBef>
              <a:spcAft>
                <a:spcPct val="0"/>
              </a:spcAft>
              <a:defRPr sz="2000">
                <a:solidFill>
                  <a:schemeClr val="tx1"/>
                </a:solidFill>
                <a:latin typeface="+mn-lt"/>
              </a:defRPr>
            </a:lvl4pPr>
            <a:lvl5pPr marL="1885950" indent="-1588" algn="just" rtl="0" eaLnBrk="0" fontAlgn="base" hangingPunct="0">
              <a:spcBef>
                <a:spcPct val="20000"/>
              </a:spcBef>
              <a:spcAft>
                <a:spcPct val="0"/>
              </a:spcAft>
              <a:defRPr sz="2000">
                <a:solidFill>
                  <a:schemeClr val="tx1"/>
                </a:solidFill>
                <a:latin typeface="+mn-lt"/>
              </a:defRPr>
            </a:lvl5pPr>
            <a:lvl6pPr marL="2343150" indent="-1588" algn="just" rtl="0" fontAlgn="base">
              <a:spcBef>
                <a:spcPct val="20000"/>
              </a:spcBef>
              <a:spcAft>
                <a:spcPct val="0"/>
              </a:spcAft>
              <a:defRPr sz="2000">
                <a:solidFill>
                  <a:schemeClr val="tx1"/>
                </a:solidFill>
                <a:latin typeface="+mn-lt"/>
              </a:defRPr>
            </a:lvl6pPr>
            <a:lvl7pPr marL="2800350" indent="-1588" algn="just" rtl="0" fontAlgn="base">
              <a:spcBef>
                <a:spcPct val="20000"/>
              </a:spcBef>
              <a:spcAft>
                <a:spcPct val="0"/>
              </a:spcAft>
              <a:defRPr sz="2000">
                <a:solidFill>
                  <a:schemeClr val="tx1"/>
                </a:solidFill>
                <a:latin typeface="+mn-lt"/>
              </a:defRPr>
            </a:lvl7pPr>
            <a:lvl8pPr marL="3257550" indent="-1588" algn="just" rtl="0" fontAlgn="base">
              <a:spcBef>
                <a:spcPct val="20000"/>
              </a:spcBef>
              <a:spcAft>
                <a:spcPct val="0"/>
              </a:spcAft>
              <a:defRPr sz="2000">
                <a:solidFill>
                  <a:schemeClr val="tx1"/>
                </a:solidFill>
                <a:latin typeface="+mn-lt"/>
              </a:defRPr>
            </a:lvl8pPr>
            <a:lvl9pPr marL="3714750" indent="-1588" algn="just" rtl="0" fontAlgn="base">
              <a:spcBef>
                <a:spcPct val="20000"/>
              </a:spcBef>
              <a:spcAft>
                <a:spcPct val="0"/>
              </a:spcAft>
              <a:defRPr sz="2000">
                <a:solidFill>
                  <a:schemeClr val="tx1"/>
                </a:solidFill>
                <a:latin typeface="+mn-lt"/>
              </a:defRPr>
            </a:lvl9pPr>
          </a:lstStyle>
          <a:p>
            <a:pPr eaLnBrk="1" hangingPunct="1">
              <a:buFont typeface="Wingdings" pitchFamily="2" charset="2"/>
              <a:buChar char="q"/>
              <a:defRPr/>
            </a:pPr>
            <a:r>
              <a:rPr lang="en-GB" altLang="fr-FR" kern="0" dirty="0"/>
              <a:t> A</a:t>
            </a:r>
            <a:r>
              <a:rPr lang="en-GB" altLang="fr-FR" kern="0" dirty="0" smtClean="0"/>
              <a:t>nalytical methods exist. They are generally </a:t>
            </a:r>
            <a:r>
              <a:rPr lang="en-GB" altLang="fr-FR" b="1" kern="0" dirty="0" smtClean="0"/>
              <a:t>specific for a particular compound </a:t>
            </a:r>
            <a:r>
              <a:rPr lang="en-GB" altLang="fr-FR" kern="0" dirty="0" smtClean="0"/>
              <a:t>or dedicated to </a:t>
            </a:r>
            <a:r>
              <a:rPr lang="en-GB" altLang="fr-FR" b="1" kern="0" dirty="0" smtClean="0"/>
              <a:t>a class of compounds </a:t>
            </a:r>
            <a:r>
              <a:rPr lang="en-GB" altLang="fr-FR" kern="0" dirty="0" smtClean="0"/>
              <a:t>and not well adapted for screening plant mixtures</a:t>
            </a:r>
            <a:r>
              <a:rPr lang="en-GB" altLang="fr-FR" kern="0" dirty="0"/>
              <a:t>.</a:t>
            </a:r>
            <a:endParaRPr lang="en-GB" altLang="fr-FR" b="1" kern="0" dirty="0"/>
          </a:p>
          <a:p>
            <a:pPr eaLnBrk="1" hangingPunct="1">
              <a:defRPr/>
            </a:pPr>
            <a:endParaRPr lang="en-GB" altLang="fr-FR" kern="0" dirty="0" smtClean="0"/>
          </a:p>
          <a:p>
            <a:pPr eaLnBrk="1" hangingPunct="1">
              <a:buFont typeface="Wingdings" pitchFamily="2" charset="2"/>
              <a:buChar char="q"/>
              <a:defRPr/>
            </a:pPr>
            <a:r>
              <a:rPr lang="en-GB" altLang="fr-FR" kern="0" dirty="0" smtClean="0"/>
              <a:t> </a:t>
            </a:r>
            <a:r>
              <a:rPr lang="en-GB" altLang="fr-FR" kern="0" dirty="0"/>
              <a:t>D</a:t>
            </a:r>
            <a:r>
              <a:rPr lang="en-GB" altLang="fr-FR" kern="0" dirty="0" smtClean="0"/>
              <a:t>evelop an efficient generic multi-targeted method to screen simultaneously </a:t>
            </a:r>
            <a:r>
              <a:rPr lang="en-GB" altLang="fr-FR" b="1" kern="0" dirty="0" smtClean="0"/>
              <a:t>several selected plants</a:t>
            </a:r>
            <a:r>
              <a:rPr lang="en-GB" altLang="fr-FR" kern="0" dirty="0" smtClean="0"/>
              <a:t> of interest in HFS by means of adequate biomarkers.</a:t>
            </a:r>
          </a:p>
          <a:p>
            <a:pPr eaLnBrk="1" hangingPunct="1">
              <a:defRPr/>
            </a:pPr>
            <a:endParaRPr lang="en-GB" altLang="fr-FR" kern="0" dirty="0" smtClean="0"/>
          </a:p>
          <a:p>
            <a:pPr eaLnBrk="1" hangingPunct="1">
              <a:defRPr/>
            </a:pPr>
            <a:endParaRPr lang="en-GB" altLang="fr-FR" kern="0" dirty="0" smtClean="0"/>
          </a:p>
          <a:p>
            <a:pPr eaLnBrk="1" hangingPunct="1">
              <a:defRPr/>
            </a:pPr>
            <a:endParaRPr lang="en-GB" altLang="fr-FR" kern="0" dirty="0" smtClean="0"/>
          </a:p>
        </p:txBody>
      </p:sp>
    </p:spTree>
  </p:cSld>
  <p:clrMapOvr>
    <a:masterClrMapping/>
  </p:clrMapOvr>
  <p:transition advTm="8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0" y="-1051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0154514">
            <a:off x="2333179" y="955292"/>
            <a:ext cx="1517427" cy="108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Text Box 258"/>
          <p:cNvSpPr txBox="1">
            <a:spLocks noChangeArrowheads="1"/>
          </p:cNvSpPr>
          <p:nvPr/>
        </p:nvSpPr>
        <p:spPr bwMode="auto">
          <a:xfrm>
            <a:off x="2165350" y="1052513"/>
            <a:ext cx="197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b="1" i="1" dirty="0"/>
              <a:t>Ginkgo </a:t>
            </a:r>
            <a:r>
              <a:rPr lang="en-GB" altLang="fr-FR" sz="1800" b="1" i="1" dirty="0" err="1"/>
              <a:t>biloba</a:t>
            </a:r>
            <a:r>
              <a:rPr lang="en-GB" altLang="fr-FR" sz="1800" b="1" i="1" dirty="0"/>
              <a:t> </a:t>
            </a:r>
            <a:r>
              <a:rPr lang="en-GB" altLang="fr-FR" sz="1800" b="1" dirty="0"/>
              <a:t>L.</a:t>
            </a:r>
            <a:endParaRPr lang="en-GB" altLang="fr-FR" sz="1800" b="1" i="1" dirty="0"/>
          </a:p>
        </p:txBody>
      </p:sp>
      <p:sp>
        <p:nvSpPr>
          <p:cNvPr id="35846" name="Rectangle 7"/>
          <p:cNvSpPr>
            <a:spLocks noGrp="1" noChangeArrowheads="1"/>
          </p:cNvSpPr>
          <p:nvPr>
            <p:ph type="title"/>
          </p:nvPr>
        </p:nvSpPr>
        <p:spPr>
          <a:xfrm>
            <a:off x="468313" y="-28946"/>
            <a:ext cx="8229600" cy="865187"/>
          </a:xfrm>
        </p:spPr>
        <p:txBody>
          <a:bodyPr/>
          <a:lstStyle/>
          <a:p>
            <a:pPr eaLnBrk="1" hangingPunct="1"/>
            <a:r>
              <a:rPr lang="en-GB" altLang="fr-FR" dirty="0" smtClean="0">
                <a:cs typeface="Arial" charset="0"/>
              </a:rPr>
              <a:t>Methodology</a:t>
            </a:r>
          </a:p>
        </p:txBody>
      </p:sp>
      <p:sp>
        <p:nvSpPr>
          <p:cNvPr id="16" name="Text Box 26"/>
          <p:cNvSpPr txBox="1">
            <a:spLocks noChangeArrowheads="1"/>
          </p:cNvSpPr>
          <p:nvPr/>
        </p:nvSpPr>
        <p:spPr bwMode="auto">
          <a:xfrm>
            <a:off x="684213" y="1989138"/>
            <a:ext cx="23050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b="1" dirty="0"/>
              <a:t>Concentration</a:t>
            </a:r>
          </a:p>
          <a:p>
            <a:pPr algn="l" eaLnBrk="1" hangingPunct="1">
              <a:spcBef>
                <a:spcPct val="0"/>
              </a:spcBef>
              <a:buClrTx/>
              <a:buFontTx/>
              <a:buNone/>
            </a:pPr>
            <a:r>
              <a:rPr lang="en-GB" altLang="fr-FR" sz="1800" dirty="0" err="1"/>
              <a:t>Ginkgolide</a:t>
            </a:r>
            <a:r>
              <a:rPr lang="en-GB" altLang="fr-FR" sz="1800" dirty="0"/>
              <a:t> A</a:t>
            </a:r>
          </a:p>
          <a:p>
            <a:pPr algn="l" eaLnBrk="1" hangingPunct="1">
              <a:spcBef>
                <a:spcPct val="0"/>
              </a:spcBef>
              <a:buClrTx/>
              <a:buFontTx/>
              <a:buNone/>
            </a:pPr>
            <a:r>
              <a:rPr lang="en-GB" altLang="fr-FR" sz="1800" dirty="0"/>
              <a:t>0.2-0.02% in Ginkgo</a:t>
            </a:r>
          </a:p>
        </p:txBody>
      </p:sp>
      <p:grpSp>
        <p:nvGrpSpPr>
          <p:cNvPr id="17" name="Group 34"/>
          <p:cNvGrpSpPr>
            <a:grpSpLocks/>
          </p:cNvGrpSpPr>
          <p:nvPr/>
        </p:nvGrpSpPr>
        <p:grpSpPr bwMode="auto">
          <a:xfrm>
            <a:off x="7451517" y="4277320"/>
            <a:ext cx="1368300" cy="2032000"/>
            <a:chOff x="4505" y="2115"/>
            <a:chExt cx="996" cy="1410"/>
          </a:xfrm>
        </p:grpSpPr>
        <p:sp>
          <p:nvSpPr>
            <p:cNvPr id="35904" name="Text Box 25"/>
            <p:cNvSpPr txBox="1">
              <a:spLocks noChangeArrowheads="1"/>
            </p:cNvSpPr>
            <p:nvPr/>
          </p:nvSpPr>
          <p:spPr bwMode="auto">
            <a:xfrm>
              <a:off x="4505" y="3294"/>
              <a:ext cx="9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dirty="0"/>
                <a:t>106 € / 10 mg</a:t>
              </a:r>
            </a:p>
          </p:txBody>
        </p:sp>
        <p:pic>
          <p:nvPicPr>
            <p:cNvPr id="35905" name="Picture 32" descr="sigma"/>
            <p:cNvPicPr>
              <a:picLocks noChangeAspect="1" noChangeArrowheads="1"/>
            </p:cNvPicPr>
            <p:nvPr/>
          </p:nvPicPr>
          <p:blipFill>
            <a:blip r:embed="rId6" cstate="print">
              <a:extLst>
                <a:ext uri="{28A0092B-C50C-407E-A947-70E740481C1C}">
                  <a14:useLocalDpi xmlns:a14="http://schemas.microsoft.com/office/drawing/2010/main" val="0"/>
                </a:ext>
              </a:extLst>
            </a:blip>
            <a:srcRect l="24980" r="32480"/>
            <a:stretch>
              <a:fillRect/>
            </a:stretch>
          </p:blipFill>
          <p:spPr bwMode="auto">
            <a:xfrm>
              <a:off x="4734" y="2115"/>
              <a:ext cx="644"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53" name="Text Box 250"/>
          <p:cNvSpPr txBox="1">
            <a:spLocks noChangeArrowheads="1"/>
          </p:cNvSpPr>
          <p:nvPr/>
        </p:nvSpPr>
        <p:spPr bwMode="auto">
          <a:xfrm>
            <a:off x="3508375" y="1724025"/>
            <a:ext cx="8207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2200" dirty="0"/>
              <a:t>Plant</a:t>
            </a:r>
          </a:p>
        </p:txBody>
      </p:sp>
      <p:sp>
        <p:nvSpPr>
          <p:cNvPr id="71" name="Text Box 253"/>
          <p:cNvSpPr txBox="1">
            <a:spLocks noChangeArrowheads="1"/>
          </p:cNvSpPr>
          <p:nvPr/>
        </p:nvSpPr>
        <p:spPr bwMode="auto">
          <a:xfrm>
            <a:off x="6156325" y="3716338"/>
            <a:ext cx="18780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2200"/>
              <a:t>Commercially</a:t>
            </a:r>
          </a:p>
          <a:p>
            <a:pPr algn="l" eaLnBrk="1" hangingPunct="1">
              <a:spcBef>
                <a:spcPct val="0"/>
              </a:spcBef>
              <a:buClrTx/>
              <a:buFontTx/>
              <a:buNone/>
            </a:pPr>
            <a:r>
              <a:rPr lang="en-GB" altLang="fr-FR" sz="2200"/>
              <a:t>available</a:t>
            </a:r>
          </a:p>
        </p:txBody>
      </p:sp>
      <p:sp>
        <p:nvSpPr>
          <p:cNvPr id="72" name="Text Box 254"/>
          <p:cNvSpPr txBox="1">
            <a:spLocks noChangeArrowheads="1"/>
          </p:cNvSpPr>
          <p:nvPr/>
        </p:nvSpPr>
        <p:spPr bwMode="auto">
          <a:xfrm>
            <a:off x="5741988" y="1665288"/>
            <a:ext cx="17859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2200" dirty="0"/>
              <a:t>Specific</a:t>
            </a:r>
          </a:p>
          <a:p>
            <a:pPr algn="l" eaLnBrk="1" hangingPunct="1">
              <a:spcBef>
                <a:spcPct val="0"/>
              </a:spcBef>
              <a:buClrTx/>
              <a:buFontTx/>
              <a:buNone/>
            </a:pPr>
            <a:r>
              <a:rPr lang="en-GB" altLang="fr-FR" sz="2200" dirty="0"/>
              <a:t>Biomarker(s)</a:t>
            </a:r>
          </a:p>
        </p:txBody>
      </p:sp>
      <p:sp>
        <p:nvSpPr>
          <p:cNvPr id="61" name="_s1029"/>
          <p:cNvSpPr>
            <a:spLocks noChangeArrowheads="1" noTextEdit="1"/>
          </p:cNvSpPr>
          <p:nvPr/>
        </p:nvSpPr>
        <p:spPr bwMode="auto">
          <a:xfrm rot="4320000">
            <a:off x="4597400" y="2184400"/>
            <a:ext cx="2314575" cy="2314575"/>
          </a:xfrm>
          <a:custGeom>
            <a:avLst/>
            <a:gdLst>
              <a:gd name="T0" fmla="*/ 104605277 w 21600"/>
              <a:gd name="T1" fmla="*/ 1515725 h 21600"/>
              <a:gd name="T2" fmla="*/ 81973243 w 21600"/>
              <a:gd name="T3" fmla="*/ 29601810 h 21600"/>
              <a:gd name="T4" fmla="*/ 111069797 w 21600"/>
              <a:gd name="T5" fmla="*/ 42347291 h 21600"/>
              <a:gd name="T6" fmla="*/ 140212349 w 21600"/>
              <a:gd name="T7" fmla="*/ -30164380 h 21600"/>
              <a:gd name="T8" fmla="*/ 186188043 w 21600"/>
              <a:gd name="T9" fmla="*/ 26627789 h 21600"/>
              <a:gd name="T10" fmla="*/ 129407359 w 21600"/>
              <a:gd name="T11" fmla="*/ 7261507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600"/>
                  <a:pt x="10800" y="3600"/>
                </a:cubicBezTo>
                <a:cubicBezTo>
                  <a:pt x="9790" y="3599"/>
                  <a:pt x="8793" y="3812"/>
                  <a:pt x="7871" y="4222"/>
                </a:cubicBezTo>
                <a:lnTo>
                  <a:pt x="6407" y="933"/>
                </a:lnTo>
                <a:cubicBezTo>
                  <a:pt x="7789" y="318"/>
                  <a:pt x="9286" y="-1"/>
                  <a:pt x="10800" y="0"/>
                </a:cubicBezTo>
                <a:cubicBezTo>
                  <a:pt x="11177" y="0"/>
                  <a:pt x="11553" y="19"/>
                  <a:pt x="11928" y="59"/>
                </a:cubicBezTo>
                <a:lnTo>
                  <a:pt x="12211" y="-2627"/>
                </a:lnTo>
                <a:lnTo>
                  <a:pt x="16215" y="2319"/>
                </a:lnTo>
                <a:lnTo>
                  <a:pt x="11270" y="6324"/>
                </a:lnTo>
                <a:lnTo>
                  <a:pt x="11552" y="3639"/>
                </a:lnTo>
                <a:close/>
              </a:path>
            </a:pathLst>
          </a:custGeom>
          <a:solidFill>
            <a:srgbClr val="009900">
              <a:alpha val="32156"/>
            </a:srgbClr>
          </a:solidFill>
          <a:ln w="9525">
            <a:solidFill>
              <a:schemeClr val="tx1"/>
            </a:solidFill>
            <a:miter lim="800000"/>
            <a:headEnd/>
            <a:tailEnd/>
          </a:ln>
        </p:spPr>
        <p:txBody>
          <a:bodyPr lIns="0" tIns="0" rIns="0" bIns="0" anchor="ctr"/>
          <a:lstStyle/>
          <a:p>
            <a:endParaRPr lang="fr-CH"/>
          </a:p>
        </p:txBody>
      </p:sp>
      <p:sp>
        <p:nvSpPr>
          <p:cNvPr id="62" name="_s1031"/>
          <p:cNvSpPr>
            <a:spLocks noChangeArrowheads="1" noTextEdit="1"/>
          </p:cNvSpPr>
          <p:nvPr/>
        </p:nvSpPr>
        <p:spPr bwMode="auto">
          <a:xfrm rot="12960000">
            <a:off x="3219450" y="2911475"/>
            <a:ext cx="2314575" cy="2314575"/>
          </a:xfrm>
          <a:custGeom>
            <a:avLst/>
            <a:gdLst>
              <a:gd name="T0" fmla="*/ 104605277 w 21600"/>
              <a:gd name="T1" fmla="*/ 1515725 h 21600"/>
              <a:gd name="T2" fmla="*/ 81973243 w 21600"/>
              <a:gd name="T3" fmla="*/ 29601810 h 21600"/>
              <a:gd name="T4" fmla="*/ 111069797 w 21600"/>
              <a:gd name="T5" fmla="*/ 42347291 h 21600"/>
              <a:gd name="T6" fmla="*/ 140212349 w 21600"/>
              <a:gd name="T7" fmla="*/ -30164380 h 21600"/>
              <a:gd name="T8" fmla="*/ 186188043 w 21600"/>
              <a:gd name="T9" fmla="*/ 26627789 h 21600"/>
              <a:gd name="T10" fmla="*/ 129407359 w 21600"/>
              <a:gd name="T11" fmla="*/ 7261507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600"/>
                  <a:pt x="10800" y="3600"/>
                </a:cubicBezTo>
                <a:cubicBezTo>
                  <a:pt x="9790" y="3599"/>
                  <a:pt x="8793" y="3812"/>
                  <a:pt x="7871" y="4222"/>
                </a:cubicBezTo>
                <a:lnTo>
                  <a:pt x="6407" y="933"/>
                </a:lnTo>
                <a:cubicBezTo>
                  <a:pt x="7789" y="318"/>
                  <a:pt x="9286" y="-1"/>
                  <a:pt x="10800" y="0"/>
                </a:cubicBezTo>
                <a:cubicBezTo>
                  <a:pt x="11177" y="0"/>
                  <a:pt x="11553" y="19"/>
                  <a:pt x="11928" y="59"/>
                </a:cubicBezTo>
                <a:lnTo>
                  <a:pt x="12211" y="-2627"/>
                </a:lnTo>
                <a:lnTo>
                  <a:pt x="16215" y="2319"/>
                </a:lnTo>
                <a:lnTo>
                  <a:pt x="11270" y="6324"/>
                </a:lnTo>
                <a:lnTo>
                  <a:pt x="11552" y="3639"/>
                </a:lnTo>
                <a:close/>
              </a:path>
            </a:pathLst>
          </a:custGeom>
          <a:solidFill>
            <a:srgbClr val="009900">
              <a:alpha val="32156"/>
            </a:srgbClr>
          </a:solidFill>
          <a:ln w="9525">
            <a:solidFill>
              <a:schemeClr val="tx1"/>
            </a:solidFill>
            <a:miter lim="800000"/>
            <a:headEnd/>
            <a:tailEnd/>
          </a:ln>
        </p:spPr>
        <p:txBody>
          <a:bodyPr lIns="0" tIns="0" rIns="0" bIns="0" anchor="ctr"/>
          <a:lstStyle/>
          <a:p>
            <a:endParaRPr lang="fr-CH"/>
          </a:p>
        </p:txBody>
      </p:sp>
      <p:sp>
        <p:nvSpPr>
          <p:cNvPr id="63" name="_s1032"/>
          <p:cNvSpPr>
            <a:spLocks noChangeArrowheads="1" noTextEdit="1"/>
          </p:cNvSpPr>
          <p:nvPr/>
        </p:nvSpPr>
        <p:spPr bwMode="auto">
          <a:xfrm rot="17280000">
            <a:off x="3122613" y="2011363"/>
            <a:ext cx="2314575" cy="2314575"/>
          </a:xfrm>
          <a:custGeom>
            <a:avLst/>
            <a:gdLst>
              <a:gd name="T0" fmla="*/ 104605277 w 21600"/>
              <a:gd name="T1" fmla="*/ 1515725 h 21600"/>
              <a:gd name="T2" fmla="*/ 81973243 w 21600"/>
              <a:gd name="T3" fmla="*/ 29601810 h 21600"/>
              <a:gd name="T4" fmla="*/ 111069797 w 21600"/>
              <a:gd name="T5" fmla="*/ 42347291 h 21600"/>
              <a:gd name="T6" fmla="*/ 140212349 w 21600"/>
              <a:gd name="T7" fmla="*/ -30164380 h 21600"/>
              <a:gd name="T8" fmla="*/ 186188043 w 21600"/>
              <a:gd name="T9" fmla="*/ 26627789 h 21600"/>
              <a:gd name="T10" fmla="*/ 129407359 w 21600"/>
              <a:gd name="T11" fmla="*/ 7261507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600"/>
                  <a:pt x="10800" y="3600"/>
                </a:cubicBezTo>
                <a:cubicBezTo>
                  <a:pt x="9790" y="3599"/>
                  <a:pt x="8793" y="3812"/>
                  <a:pt x="7871" y="4222"/>
                </a:cubicBezTo>
                <a:lnTo>
                  <a:pt x="6407" y="933"/>
                </a:lnTo>
                <a:cubicBezTo>
                  <a:pt x="7789" y="318"/>
                  <a:pt x="9286" y="-1"/>
                  <a:pt x="10800" y="0"/>
                </a:cubicBezTo>
                <a:cubicBezTo>
                  <a:pt x="11177" y="0"/>
                  <a:pt x="11553" y="19"/>
                  <a:pt x="11928" y="59"/>
                </a:cubicBezTo>
                <a:lnTo>
                  <a:pt x="12211" y="-2627"/>
                </a:lnTo>
                <a:lnTo>
                  <a:pt x="16215" y="2319"/>
                </a:lnTo>
                <a:lnTo>
                  <a:pt x="11270" y="6324"/>
                </a:lnTo>
                <a:lnTo>
                  <a:pt x="11552" y="3639"/>
                </a:lnTo>
                <a:close/>
              </a:path>
            </a:pathLst>
          </a:custGeom>
          <a:solidFill>
            <a:srgbClr val="009900">
              <a:alpha val="32156"/>
            </a:srgbClr>
          </a:solidFill>
          <a:ln w="9525">
            <a:solidFill>
              <a:schemeClr val="tx1"/>
            </a:solidFill>
            <a:miter lim="800000"/>
            <a:headEnd/>
            <a:tailEnd/>
          </a:ln>
        </p:spPr>
        <p:txBody>
          <a:bodyPr lIns="0" tIns="0" rIns="0" bIns="0" anchor="ctr"/>
          <a:lstStyle/>
          <a:p>
            <a:endParaRPr lang="fr-CH"/>
          </a:p>
        </p:txBody>
      </p:sp>
      <p:sp>
        <p:nvSpPr>
          <p:cNvPr id="64" name="_s1030"/>
          <p:cNvSpPr>
            <a:spLocks noChangeArrowheads="1" noTextEdit="1"/>
          </p:cNvSpPr>
          <p:nvPr/>
        </p:nvSpPr>
        <p:spPr bwMode="auto">
          <a:xfrm rot="8640000">
            <a:off x="4572000" y="3044825"/>
            <a:ext cx="2314575" cy="2314575"/>
          </a:xfrm>
          <a:custGeom>
            <a:avLst/>
            <a:gdLst>
              <a:gd name="T0" fmla="*/ 104605277 w 21600"/>
              <a:gd name="T1" fmla="*/ 1515725 h 21600"/>
              <a:gd name="T2" fmla="*/ 81973243 w 21600"/>
              <a:gd name="T3" fmla="*/ 29601810 h 21600"/>
              <a:gd name="T4" fmla="*/ 111069797 w 21600"/>
              <a:gd name="T5" fmla="*/ 42347291 h 21600"/>
              <a:gd name="T6" fmla="*/ 140212349 w 21600"/>
              <a:gd name="T7" fmla="*/ -30164380 h 21600"/>
              <a:gd name="T8" fmla="*/ 186188043 w 21600"/>
              <a:gd name="T9" fmla="*/ 26627789 h 21600"/>
              <a:gd name="T10" fmla="*/ 129407359 w 21600"/>
              <a:gd name="T11" fmla="*/ 7261507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600"/>
                  <a:pt x="10800" y="3600"/>
                </a:cubicBezTo>
                <a:cubicBezTo>
                  <a:pt x="9790" y="3599"/>
                  <a:pt x="8793" y="3812"/>
                  <a:pt x="7871" y="4222"/>
                </a:cubicBezTo>
                <a:lnTo>
                  <a:pt x="6407" y="933"/>
                </a:lnTo>
                <a:cubicBezTo>
                  <a:pt x="7789" y="318"/>
                  <a:pt x="9286" y="-1"/>
                  <a:pt x="10800" y="0"/>
                </a:cubicBezTo>
                <a:cubicBezTo>
                  <a:pt x="11177" y="0"/>
                  <a:pt x="11553" y="19"/>
                  <a:pt x="11928" y="59"/>
                </a:cubicBezTo>
                <a:lnTo>
                  <a:pt x="12211" y="-2627"/>
                </a:lnTo>
                <a:lnTo>
                  <a:pt x="16215" y="2319"/>
                </a:lnTo>
                <a:lnTo>
                  <a:pt x="11270" y="6324"/>
                </a:lnTo>
                <a:lnTo>
                  <a:pt x="11552" y="3639"/>
                </a:lnTo>
                <a:close/>
              </a:path>
            </a:pathLst>
          </a:custGeom>
          <a:solidFill>
            <a:srgbClr val="009900">
              <a:alpha val="32156"/>
            </a:srgbClr>
          </a:solidFill>
          <a:ln w="9525">
            <a:solidFill>
              <a:schemeClr val="tx1"/>
            </a:solidFill>
            <a:miter lim="800000"/>
            <a:headEnd/>
            <a:tailEnd/>
          </a:ln>
        </p:spPr>
        <p:txBody>
          <a:bodyPr lIns="0" tIns="0" rIns="0" bIns="0" anchor="ctr"/>
          <a:lstStyle/>
          <a:p>
            <a:endParaRPr lang="fr-CH"/>
          </a:p>
        </p:txBody>
      </p:sp>
      <p:sp>
        <p:nvSpPr>
          <p:cNvPr id="65" name="_s1030"/>
          <p:cNvSpPr>
            <a:spLocks noChangeArrowheads="1" noTextEdit="1"/>
          </p:cNvSpPr>
          <p:nvPr/>
        </p:nvSpPr>
        <p:spPr bwMode="auto">
          <a:xfrm>
            <a:off x="3860800" y="1647825"/>
            <a:ext cx="2314575" cy="2314575"/>
          </a:xfrm>
          <a:custGeom>
            <a:avLst/>
            <a:gdLst>
              <a:gd name="T0" fmla="*/ 104605277 w 21600"/>
              <a:gd name="T1" fmla="*/ 1515725 h 21600"/>
              <a:gd name="T2" fmla="*/ 81973243 w 21600"/>
              <a:gd name="T3" fmla="*/ 29601810 h 21600"/>
              <a:gd name="T4" fmla="*/ 111069797 w 21600"/>
              <a:gd name="T5" fmla="*/ 42347291 h 21600"/>
              <a:gd name="T6" fmla="*/ 140212349 w 21600"/>
              <a:gd name="T7" fmla="*/ -30164380 h 21600"/>
              <a:gd name="T8" fmla="*/ 186188043 w 21600"/>
              <a:gd name="T9" fmla="*/ 26627789 h 21600"/>
              <a:gd name="T10" fmla="*/ 129407359 w 21600"/>
              <a:gd name="T11" fmla="*/ 7261507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600"/>
                  <a:pt x="10800" y="3600"/>
                </a:cubicBezTo>
                <a:cubicBezTo>
                  <a:pt x="9790" y="3599"/>
                  <a:pt x="8793" y="3812"/>
                  <a:pt x="7871" y="4222"/>
                </a:cubicBezTo>
                <a:lnTo>
                  <a:pt x="6407" y="933"/>
                </a:lnTo>
                <a:cubicBezTo>
                  <a:pt x="7789" y="318"/>
                  <a:pt x="9286" y="-1"/>
                  <a:pt x="10800" y="0"/>
                </a:cubicBezTo>
                <a:cubicBezTo>
                  <a:pt x="11177" y="0"/>
                  <a:pt x="11553" y="19"/>
                  <a:pt x="11928" y="59"/>
                </a:cubicBezTo>
                <a:lnTo>
                  <a:pt x="12211" y="-2627"/>
                </a:lnTo>
                <a:lnTo>
                  <a:pt x="16215" y="2319"/>
                </a:lnTo>
                <a:lnTo>
                  <a:pt x="11270" y="6324"/>
                </a:lnTo>
                <a:lnTo>
                  <a:pt x="11552" y="3639"/>
                </a:lnTo>
                <a:close/>
              </a:path>
            </a:pathLst>
          </a:custGeom>
          <a:solidFill>
            <a:srgbClr val="009900">
              <a:alpha val="32156"/>
            </a:srgbClr>
          </a:solidFill>
          <a:ln w="9525">
            <a:solidFill>
              <a:schemeClr val="tx1"/>
            </a:solidFill>
            <a:miter lim="800000"/>
            <a:headEnd/>
            <a:tailEnd/>
          </a:ln>
        </p:spPr>
        <p:txBody>
          <a:bodyPr lIns="0" tIns="0" rIns="0" bIns="0" anchor="ctr"/>
          <a:lstStyle/>
          <a:p>
            <a:endParaRPr lang="fr-CH"/>
          </a:p>
        </p:txBody>
      </p:sp>
      <p:pic>
        <p:nvPicPr>
          <p:cNvPr id="67" name="Picture 2"/>
          <p:cNvPicPr>
            <a:picLocks noChangeAspect="1" noChangeArrowheads="1"/>
          </p:cNvPicPr>
          <p:nvPr/>
        </p:nvPicPr>
        <p:blipFill>
          <a:blip r:embed="rId7" cstate="print">
            <a:duotone>
              <a:prstClr val="black"/>
              <a:srgbClr val="FFFFD9">
                <a:tint val="45000"/>
                <a:satMod val="400000"/>
              </a:srgbClr>
            </a:duotone>
            <a:extLst>
              <a:ext uri="{28A0092B-C50C-407E-A947-70E740481C1C}">
                <a14:useLocalDpi xmlns:a14="http://schemas.microsoft.com/office/drawing/2010/main" val="0"/>
              </a:ext>
            </a:extLst>
          </a:blip>
          <a:srcRect l="10262" t="35760" r="71158" b="49112"/>
          <a:stretch>
            <a:fillRect/>
          </a:stretch>
        </p:blipFill>
        <p:spPr bwMode="auto">
          <a:xfrm>
            <a:off x="11485" y="3354387"/>
            <a:ext cx="3024188"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 Box 251"/>
          <p:cNvSpPr txBox="1">
            <a:spLocks noChangeArrowheads="1"/>
          </p:cNvSpPr>
          <p:nvPr/>
        </p:nvSpPr>
        <p:spPr bwMode="auto">
          <a:xfrm>
            <a:off x="2555875" y="3789363"/>
            <a:ext cx="232886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2200" dirty="0"/>
              <a:t>3 MS/MS spectra</a:t>
            </a:r>
          </a:p>
        </p:txBody>
      </p:sp>
      <p:grpSp>
        <p:nvGrpSpPr>
          <p:cNvPr id="68" name="Group 33"/>
          <p:cNvGrpSpPr>
            <a:grpSpLocks/>
          </p:cNvGrpSpPr>
          <p:nvPr/>
        </p:nvGrpSpPr>
        <p:grpSpPr bwMode="auto">
          <a:xfrm>
            <a:off x="7678739" y="1419224"/>
            <a:ext cx="1512887" cy="1662113"/>
            <a:chOff x="4241" y="482"/>
            <a:chExt cx="953" cy="1047"/>
          </a:xfrm>
        </p:grpSpPr>
        <p:pic>
          <p:nvPicPr>
            <p:cNvPr id="73" name="Picture 3"/>
            <p:cNvPicPr>
              <a:picLocks noChangeAspect="1" noChangeArrowheads="1"/>
            </p:cNvPicPr>
            <p:nvPr/>
          </p:nvPicPr>
          <p:blipFill>
            <a:blip r:embed="rId8" cstate="print">
              <a:duotone>
                <a:prstClr val="black"/>
                <a:srgbClr val="FFFFD9">
                  <a:tint val="45000"/>
                  <a:satMod val="400000"/>
                </a:srgbClr>
              </a:duotone>
              <a:extLst>
                <a:ext uri="{28A0092B-C50C-407E-A947-70E740481C1C}">
                  <a14:useLocalDpi xmlns:a14="http://schemas.microsoft.com/office/drawing/2010/main" val="0"/>
                </a:ext>
              </a:extLst>
            </a:blip>
            <a:srcRect r="-3250" b="14995"/>
            <a:stretch>
              <a:fillRect/>
            </a:stretch>
          </p:blipFill>
          <p:spPr bwMode="auto">
            <a:xfrm>
              <a:off x="4241" y="482"/>
              <a:ext cx="953" cy="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 Box 24"/>
            <p:cNvSpPr txBox="1">
              <a:spLocks noChangeArrowheads="1"/>
            </p:cNvSpPr>
            <p:nvPr/>
          </p:nvSpPr>
          <p:spPr bwMode="auto">
            <a:xfrm>
              <a:off x="4241" y="1298"/>
              <a:ext cx="9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dirty="0" err="1"/>
                <a:t>Ginkgolide</a:t>
              </a:r>
              <a:r>
                <a:rPr lang="en-GB" altLang="fr-FR" sz="1800" dirty="0"/>
                <a:t> A</a:t>
              </a:r>
            </a:p>
          </p:txBody>
        </p:sp>
      </p:grpSp>
      <p:grpSp>
        <p:nvGrpSpPr>
          <p:cNvPr id="117" name="Groupe 116"/>
          <p:cNvGrpSpPr/>
          <p:nvPr/>
        </p:nvGrpSpPr>
        <p:grpSpPr>
          <a:xfrm>
            <a:off x="2285959" y="5345658"/>
            <a:ext cx="3335746" cy="1512168"/>
            <a:chOff x="2285959" y="5345658"/>
            <a:chExt cx="3335746" cy="1512168"/>
          </a:xfrm>
        </p:grpSpPr>
        <p:sp>
          <p:nvSpPr>
            <p:cNvPr id="118" name="Rectangle 117"/>
            <p:cNvSpPr/>
            <p:nvPr/>
          </p:nvSpPr>
          <p:spPr>
            <a:xfrm>
              <a:off x="2285959" y="5345658"/>
              <a:ext cx="3244519" cy="1512168"/>
            </a:xfrm>
            <a:prstGeom prst="rect">
              <a:avLst/>
            </a:prstGeom>
            <a:solidFill>
              <a:srgbClr val="FFF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9" name="Text Box 23"/>
            <p:cNvSpPr txBox="1">
              <a:spLocks noChangeArrowheads="1"/>
            </p:cNvSpPr>
            <p:nvPr/>
          </p:nvSpPr>
          <p:spPr bwMode="auto">
            <a:xfrm>
              <a:off x="3936628" y="6230639"/>
              <a:ext cx="16850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dirty="0"/>
                <a:t>LOD 33 </a:t>
              </a:r>
              <a:r>
                <a:rPr lang="en-GB" altLang="fr-FR" sz="1800" dirty="0" err="1" smtClean="0"/>
                <a:t>ng</a:t>
              </a:r>
              <a:r>
                <a:rPr lang="en-GB" altLang="fr-FR" sz="1800" dirty="0" smtClean="0"/>
                <a:t>/mL</a:t>
              </a:r>
              <a:endParaRPr lang="en-GB" altLang="fr-FR" sz="1800" dirty="0"/>
            </a:p>
          </p:txBody>
        </p:sp>
        <p:sp>
          <p:nvSpPr>
            <p:cNvPr id="120" name="Line 200"/>
            <p:cNvSpPr>
              <a:spLocks noChangeShapeType="1"/>
            </p:cNvSpPr>
            <p:nvPr/>
          </p:nvSpPr>
          <p:spPr bwMode="auto">
            <a:xfrm>
              <a:off x="2452688" y="6665913"/>
              <a:ext cx="303371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21" name="Line 201"/>
            <p:cNvSpPr>
              <a:spLocks noChangeShapeType="1"/>
            </p:cNvSpPr>
            <p:nvPr/>
          </p:nvSpPr>
          <p:spPr bwMode="auto">
            <a:xfrm>
              <a:off x="2619375" y="6665913"/>
              <a:ext cx="0" cy="47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22" name="Line 202"/>
            <p:cNvSpPr>
              <a:spLocks noChangeShapeType="1"/>
            </p:cNvSpPr>
            <p:nvPr/>
          </p:nvSpPr>
          <p:spPr bwMode="auto">
            <a:xfrm>
              <a:off x="2957513" y="6665913"/>
              <a:ext cx="0" cy="47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23" name="Line 203"/>
            <p:cNvSpPr>
              <a:spLocks noChangeShapeType="1"/>
            </p:cNvSpPr>
            <p:nvPr/>
          </p:nvSpPr>
          <p:spPr bwMode="auto">
            <a:xfrm>
              <a:off x="3294063" y="6665913"/>
              <a:ext cx="0" cy="47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24" name="Line 204"/>
            <p:cNvSpPr>
              <a:spLocks noChangeShapeType="1"/>
            </p:cNvSpPr>
            <p:nvPr/>
          </p:nvSpPr>
          <p:spPr bwMode="auto">
            <a:xfrm>
              <a:off x="3630613" y="6665913"/>
              <a:ext cx="0" cy="47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25" name="Line 205"/>
            <p:cNvSpPr>
              <a:spLocks noChangeShapeType="1"/>
            </p:cNvSpPr>
            <p:nvPr/>
          </p:nvSpPr>
          <p:spPr bwMode="auto">
            <a:xfrm>
              <a:off x="3970338" y="6665913"/>
              <a:ext cx="0" cy="47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26" name="Line 206"/>
            <p:cNvSpPr>
              <a:spLocks noChangeShapeType="1"/>
            </p:cNvSpPr>
            <p:nvPr/>
          </p:nvSpPr>
          <p:spPr bwMode="auto">
            <a:xfrm>
              <a:off x="4306888" y="6665913"/>
              <a:ext cx="0" cy="47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27" name="Line 207"/>
            <p:cNvSpPr>
              <a:spLocks noChangeShapeType="1"/>
            </p:cNvSpPr>
            <p:nvPr/>
          </p:nvSpPr>
          <p:spPr bwMode="auto">
            <a:xfrm>
              <a:off x="4643438" y="6665913"/>
              <a:ext cx="0" cy="47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28" name="Line 208"/>
            <p:cNvSpPr>
              <a:spLocks noChangeShapeType="1"/>
            </p:cNvSpPr>
            <p:nvPr/>
          </p:nvSpPr>
          <p:spPr bwMode="auto">
            <a:xfrm>
              <a:off x="4984750" y="6665913"/>
              <a:ext cx="0" cy="47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29" name="Line 209"/>
            <p:cNvSpPr>
              <a:spLocks noChangeShapeType="1"/>
            </p:cNvSpPr>
            <p:nvPr/>
          </p:nvSpPr>
          <p:spPr bwMode="auto">
            <a:xfrm>
              <a:off x="2619375" y="6665913"/>
              <a:ext cx="0" cy="111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30" name="Line 210"/>
            <p:cNvSpPr>
              <a:spLocks noChangeShapeType="1"/>
            </p:cNvSpPr>
            <p:nvPr/>
          </p:nvSpPr>
          <p:spPr bwMode="auto">
            <a:xfrm>
              <a:off x="2957513" y="6665913"/>
              <a:ext cx="0" cy="111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31" name="Line 211"/>
            <p:cNvSpPr>
              <a:spLocks noChangeShapeType="1"/>
            </p:cNvSpPr>
            <p:nvPr/>
          </p:nvSpPr>
          <p:spPr bwMode="auto">
            <a:xfrm>
              <a:off x="3294063" y="6665913"/>
              <a:ext cx="0" cy="111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32" name="Line 212"/>
            <p:cNvSpPr>
              <a:spLocks noChangeShapeType="1"/>
            </p:cNvSpPr>
            <p:nvPr/>
          </p:nvSpPr>
          <p:spPr bwMode="auto">
            <a:xfrm>
              <a:off x="3630613" y="6665913"/>
              <a:ext cx="0" cy="111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33" name="Line 213"/>
            <p:cNvSpPr>
              <a:spLocks noChangeShapeType="1"/>
            </p:cNvSpPr>
            <p:nvPr/>
          </p:nvSpPr>
          <p:spPr bwMode="auto">
            <a:xfrm>
              <a:off x="3970338" y="6665913"/>
              <a:ext cx="0" cy="111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34" name="Line 214"/>
            <p:cNvSpPr>
              <a:spLocks noChangeShapeType="1"/>
            </p:cNvSpPr>
            <p:nvPr/>
          </p:nvSpPr>
          <p:spPr bwMode="auto">
            <a:xfrm>
              <a:off x="4306888" y="6665913"/>
              <a:ext cx="0" cy="111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35" name="Line 215"/>
            <p:cNvSpPr>
              <a:spLocks noChangeShapeType="1"/>
            </p:cNvSpPr>
            <p:nvPr/>
          </p:nvSpPr>
          <p:spPr bwMode="auto">
            <a:xfrm>
              <a:off x="4643438" y="6665913"/>
              <a:ext cx="0" cy="111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36" name="Line 216"/>
            <p:cNvSpPr>
              <a:spLocks noChangeShapeType="1"/>
            </p:cNvSpPr>
            <p:nvPr/>
          </p:nvSpPr>
          <p:spPr bwMode="auto">
            <a:xfrm>
              <a:off x="4984750" y="6665913"/>
              <a:ext cx="0" cy="111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37" name="Rectangle 217"/>
            <p:cNvSpPr>
              <a:spLocks noChangeArrowheads="1"/>
            </p:cNvSpPr>
            <p:nvPr/>
          </p:nvSpPr>
          <p:spPr bwMode="auto">
            <a:xfrm>
              <a:off x="2573338" y="6677025"/>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rPr>
                <a:t>1.0</a:t>
              </a:r>
              <a:endParaRPr lang="en-GB" altLang="fr-FR" sz="900"/>
            </a:p>
          </p:txBody>
        </p:sp>
        <p:sp>
          <p:nvSpPr>
            <p:cNvPr id="138" name="Rectangle 218"/>
            <p:cNvSpPr>
              <a:spLocks noChangeArrowheads="1"/>
            </p:cNvSpPr>
            <p:nvPr/>
          </p:nvSpPr>
          <p:spPr bwMode="auto">
            <a:xfrm>
              <a:off x="2913063" y="6677025"/>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rPr>
                <a:t>3.0</a:t>
              </a:r>
              <a:endParaRPr lang="en-GB" altLang="fr-FR" sz="900"/>
            </a:p>
          </p:txBody>
        </p:sp>
        <p:sp>
          <p:nvSpPr>
            <p:cNvPr id="139" name="Rectangle 219"/>
            <p:cNvSpPr>
              <a:spLocks noChangeArrowheads="1"/>
            </p:cNvSpPr>
            <p:nvPr/>
          </p:nvSpPr>
          <p:spPr bwMode="auto">
            <a:xfrm>
              <a:off x="3251200" y="6677025"/>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rPr>
                <a:t>5.0</a:t>
              </a:r>
              <a:endParaRPr lang="en-GB" altLang="fr-FR" sz="900"/>
            </a:p>
          </p:txBody>
        </p:sp>
        <p:sp>
          <p:nvSpPr>
            <p:cNvPr id="140" name="Rectangle 220"/>
            <p:cNvSpPr>
              <a:spLocks noChangeArrowheads="1"/>
            </p:cNvSpPr>
            <p:nvPr/>
          </p:nvSpPr>
          <p:spPr bwMode="auto">
            <a:xfrm>
              <a:off x="3586163" y="6677025"/>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rPr>
                <a:t>7.0</a:t>
              </a:r>
              <a:endParaRPr lang="en-GB" altLang="fr-FR" sz="900"/>
            </a:p>
          </p:txBody>
        </p:sp>
        <p:sp>
          <p:nvSpPr>
            <p:cNvPr id="141" name="Rectangle 221"/>
            <p:cNvSpPr>
              <a:spLocks noChangeArrowheads="1"/>
            </p:cNvSpPr>
            <p:nvPr/>
          </p:nvSpPr>
          <p:spPr bwMode="auto">
            <a:xfrm>
              <a:off x="3925888" y="6677025"/>
              <a:ext cx="158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rPr>
                <a:t>9.0</a:t>
              </a:r>
              <a:endParaRPr lang="en-GB" altLang="fr-FR" sz="900"/>
            </a:p>
          </p:txBody>
        </p:sp>
        <p:sp>
          <p:nvSpPr>
            <p:cNvPr id="142" name="Rectangle 222"/>
            <p:cNvSpPr>
              <a:spLocks noChangeArrowheads="1"/>
            </p:cNvSpPr>
            <p:nvPr/>
          </p:nvSpPr>
          <p:spPr bwMode="auto">
            <a:xfrm>
              <a:off x="4249738" y="6677025"/>
              <a:ext cx="222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rPr>
                <a:t>11.0</a:t>
              </a:r>
              <a:endParaRPr lang="en-GB" altLang="fr-FR" sz="900"/>
            </a:p>
          </p:txBody>
        </p:sp>
        <p:sp>
          <p:nvSpPr>
            <p:cNvPr id="143" name="Rectangle 223"/>
            <p:cNvSpPr>
              <a:spLocks noChangeArrowheads="1"/>
            </p:cNvSpPr>
            <p:nvPr/>
          </p:nvSpPr>
          <p:spPr bwMode="auto">
            <a:xfrm>
              <a:off x="4586288" y="6677025"/>
              <a:ext cx="222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rPr>
                <a:t>13.0</a:t>
              </a:r>
              <a:endParaRPr lang="en-GB" altLang="fr-FR" sz="900"/>
            </a:p>
          </p:txBody>
        </p:sp>
        <p:sp>
          <p:nvSpPr>
            <p:cNvPr id="144" name="Line 225"/>
            <p:cNvSpPr>
              <a:spLocks noChangeShapeType="1"/>
            </p:cNvSpPr>
            <p:nvPr/>
          </p:nvSpPr>
          <p:spPr bwMode="auto">
            <a:xfrm flipV="1">
              <a:off x="2452688" y="5395913"/>
              <a:ext cx="0" cy="1270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45" name="Line 226"/>
            <p:cNvSpPr>
              <a:spLocks noChangeShapeType="1"/>
            </p:cNvSpPr>
            <p:nvPr/>
          </p:nvSpPr>
          <p:spPr bwMode="auto">
            <a:xfrm flipH="1">
              <a:off x="2449513" y="6665913"/>
              <a:ext cx="31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46" name="Line 227"/>
            <p:cNvSpPr>
              <a:spLocks noChangeShapeType="1"/>
            </p:cNvSpPr>
            <p:nvPr/>
          </p:nvSpPr>
          <p:spPr bwMode="auto">
            <a:xfrm flipH="1">
              <a:off x="2449513" y="6302375"/>
              <a:ext cx="31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47" name="Line 228"/>
            <p:cNvSpPr>
              <a:spLocks noChangeShapeType="1"/>
            </p:cNvSpPr>
            <p:nvPr/>
          </p:nvSpPr>
          <p:spPr bwMode="auto">
            <a:xfrm flipH="1">
              <a:off x="2449513" y="5937250"/>
              <a:ext cx="31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48" name="Line 229"/>
            <p:cNvSpPr>
              <a:spLocks noChangeShapeType="1"/>
            </p:cNvSpPr>
            <p:nvPr/>
          </p:nvSpPr>
          <p:spPr bwMode="auto">
            <a:xfrm flipH="1">
              <a:off x="2449513" y="5570538"/>
              <a:ext cx="31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49" name="Line 230"/>
            <p:cNvSpPr>
              <a:spLocks noChangeShapeType="1"/>
            </p:cNvSpPr>
            <p:nvPr/>
          </p:nvSpPr>
          <p:spPr bwMode="auto">
            <a:xfrm flipH="1">
              <a:off x="2443163" y="6665913"/>
              <a:ext cx="95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50" name="Line 231"/>
            <p:cNvSpPr>
              <a:spLocks noChangeShapeType="1"/>
            </p:cNvSpPr>
            <p:nvPr/>
          </p:nvSpPr>
          <p:spPr bwMode="auto">
            <a:xfrm flipH="1">
              <a:off x="2443163" y="6302375"/>
              <a:ext cx="95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51" name="Line 232"/>
            <p:cNvSpPr>
              <a:spLocks noChangeShapeType="1"/>
            </p:cNvSpPr>
            <p:nvPr/>
          </p:nvSpPr>
          <p:spPr bwMode="auto">
            <a:xfrm flipH="1">
              <a:off x="2443163" y="5937250"/>
              <a:ext cx="95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52" name="Line 233"/>
            <p:cNvSpPr>
              <a:spLocks noChangeShapeType="1"/>
            </p:cNvSpPr>
            <p:nvPr/>
          </p:nvSpPr>
          <p:spPr bwMode="auto">
            <a:xfrm flipH="1">
              <a:off x="2443163" y="5570538"/>
              <a:ext cx="95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53" name="Rectangle 238"/>
            <p:cNvSpPr>
              <a:spLocks noChangeArrowheads="1"/>
            </p:cNvSpPr>
            <p:nvPr/>
          </p:nvSpPr>
          <p:spPr bwMode="auto">
            <a:xfrm rot="16200000">
              <a:off x="2140408" y="5537819"/>
              <a:ext cx="42960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dirty="0" smtClean="0">
                  <a:solidFill>
                    <a:srgbClr val="000000"/>
                  </a:solidFill>
                </a:rPr>
                <a:t>Intensity</a:t>
              </a:r>
              <a:endParaRPr lang="en-GB" altLang="fr-FR" sz="900" dirty="0"/>
            </a:p>
          </p:txBody>
        </p:sp>
        <p:sp>
          <p:nvSpPr>
            <p:cNvPr id="154" name="Freeform 239"/>
            <p:cNvSpPr>
              <a:spLocks/>
            </p:cNvSpPr>
            <p:nvPr/>
          </p:nvSpPr>
          <p:spPr bwMode="auto">
            <a:xfrm>
              <a:off x="2452688" y="5383213"/>
              <a:ext cx="3033713" cy="1268413"/>
            </a:xfrm>
            <a:custGeom>
              <a:avLst/>
              <a:gdLst>
                <a:gd name="T0" fmla="*/ 149 w 883"/>
                <a:gd name="T1" fmla="*/ 2112 h 578"/>
                <a:gd name="T2" fmla="*/ 355 w 883"/>
                <a:gd name="T3" fmla="*/ 2112 h 578"/>
                <a:gd name="T4" fmla="*/ 636 w 883"/>
                <a:gd name="T5" fmla="*/ 2112 h 578"/>
                <a:gd name="T6" fmla="*/ 983 w 883"/>
                <a:gd name="T7" fmla="*/ 2112 h 578"/>
                <a:gd name="T8" fmla="*/ 1428 w 883"/>
                <a:gd name="T9" fmla="*/ 2112 h 578"/>
                <a:gd name="T10" fmla="*/ 1775 w 883"/>
                <a:gd name="T11" fmla="*/ 2112 h 578"/>
                <a:gd name="T12" fmla="*/ 2056 w 883"/>
                <a:gd name="T13" fmla="*/ 2112 h 578"/>
                <a:gd name="T14" fmla="*/ 2238 w 883"/>
                <a:gd name="T15" fmla="*/ 2112 h 578"/>
                <a:gd name="T16" fmla="*/ 2454 w 883"/>
                <a:gd name="T17" fmla="*/ 2112 h 578"/>
                <a:gd name="T18" fmla="*/ 2716 w 883"/>
                <a:gd name="T19" fmla="*/ 2112 h 578"/>
                <a:gd name="T20" fmla="*/ 2978 w 883"/>
                <a:gd name="T21" fmla="*/ 2112 h 578"/>
                <a:gd name="T22" fmla="*/ 3246 w 883"/>
                <a:gd name="T23" fmla="*/ 2112 h 578"/>
                <a:gd name="T24" fmla="*/ 3484 w 883"/>
                <a:gd name="T25" fmla="*/ 2112 h 578"/>
                <a:gd name="T26" fmla="*/ 3690 w 883"/>
                <a:gd name="T27" fmla="*/ 2112 h 578"/>
                <a:gd name="T28" fmla="*/ 3995 w 883"/>
                <a:gd name="T29" fmla="*/ 2112 h 578"/>
                <a:gd name="T30" fmla="*/ 4469 w 883"/>
                <a:gd name="T31" fmla="*/ 2112 h 578"/>
                <a:gd name="T32" fmla="*/ 4980 w 883"/>
                <a:gd name="T33" fmla="*/ 2112 h 578"/>
                <a:gd name="T34" fmla="*/ 5330 w 883"/>
                <a:gd name="T35" fmla="*/ 2112 h 578"/>
                <a:gd name="T36" fmla="*/ 5765 w 883"/>
                <a:gd name="T37" fmla="*/ 2112 h 578"/>
                <a:gd name="T38" fmla="*/ 6296 w 883"/>
                <a:gd name="T39" fmla="*/ 2112 h 578"/>
                <a:gd name="T40" fmla="*/ 6912 w 883"/>
                <a:gd name="T41" fmla="*/ 2112 h 578"/>
                <a:gd name="T42" fmla="*/ 7480 w 883"/>
                <a:gd name="T43" fmla="*/ 2112 h 578"/>
                <a:gd name="T44" fmla="*/ 8070 w 883"/>
                <a:gd name="T45" fmla="*/ 2112 h 578"/>
                <a:gd name="T46" fmla="*/ 8689 w 883"/>
                <a:gd name="T47" fmla="*/ 2112 h 578"/>
                <a:gd name="T48" fmla="*/ 9194 w 883"/>
                <a:gd name="T49" fmla="*/ 2112 h 578"/>
                <a:gd name="T50" fmla="*/ 9832 w 883"/>
                <a:gd name="T51" fmla="*/ 2112 h 578"/>
                <a:gd name="T52" fmla="*/ 10838 w 883"/>
                <a:gd name="T53" fmla="*/ 2094 h 578"/>
                <a:gd name="T54" fmla="*/ 11518 w 883"/>
                <a:gd name="T55" fmla="*/ 2112 h 578"/>
                <a:gd name="T56" fmla="*/ 12024 w 883"/>
                <a:gd name="T57" fmla="*/ 2112 h 578"/>
                <a:gd name="T58" fmla="*/ 12511 w 883"/>
                <a:gd name="T59" fmla="*/ 2112 h 578"/>
                <a:gd name="T60" fmla="*/ 12946 w 883"/>
                <a:gd name="T61" fmla="*/ 2112 h 578"/>
                <a:gd name="T62" fmla="*/ 13470 w 883"/>
                <a:gd name="T63" fmla="*/ 2112 h 578"/>
                <a:gd name="T64" fmla="*/ 13868 w 883"/>
                <a:gd name="T65" fmla="*/ 2112 h 578"/>
                <a:gd name="T66" fmla="*/ 14113 w 883"/>
                <a:gd name="T67" fmla="*/ 2112 h 578"/>
                <a:gd name="T68" fmla="*/ 14305 w 883"/>
                <a:gd name="T69" fmla="*/ 2112 h 578"/>
                <a:gd name="T70" fmla="*/ 14507 w 883"/>
                <a:gd name="T71" fmla="*/ 2112 h 578"/>
                <a:gd name="T72" fmla="*/ 14697 w 883"/>
                <a:gd name="T73" fmla="*/ 2112 h 578"/>
                <a:gd name="T74" fmla="*/ 14898 w 883"/>
                <a:gd name="T75" fmla="*/ 2112 h 578"/>
                <a:gd name="T76" fmla="*/ 15095 w 883"/>
                <a:gd name="T77" fmla="*/ 2112 h 578"/>
                <a:gd name="T78" fmla="*/ 15264 w 883"/>
                <a:gd name="T79" fmla="*/ 2112 h 578"/>
                <a:gd name="T80" fmla="*/ 15470 w 883"/>
                <a:gd name="T81" fmla="*/ 2112 h 578"/>
                <a:gd name="T82" fmla="*/ 15662 w 883"/>
                <a:gd name="T83" fmla="*/ 2112 h 578"/>
                <a:gd name="T84" fmla="*/ 15864 w 883"/>
                <a:gd name="T85" fmla="*/ 2112 h 578"/>
                <a:gd name="T86" fmla="*/ 16056 w 883"/>
                <a:gd name="T87" fmla="*/ 2112 h 578"/>
                <a:gd name="T88" fmla="*/ 16258 w 883"/>
                <a:gd name="T89" fmla="*/ 2112 h 578"/>
                <a:gd name="T90" fmla="*/ 16431 w 883"/>
                <a:gd name="T91" fmla="*/ 2112 h 578"/>
                <a:gd name="T92" fmla="*/ 16623 w 883"/>
                <a:gd name="T93" fmla="*/ 2112 h 578"/>
                <a:gd name="T94" fmla="*/ 16829 w 883"/>
                <a:gd name="T95" fmla="*/ 2112 h 578"/>
                <a:gd name="T96" fmla="*/ 17022 w 883"/>
                <a:gd name="T97" fmla="*/ 2112 h 578"/>
                <a:gd name="T98" fmla="*/ 17223 w 883"/>
                <a:gd name="T99" fmla="*/ 2112 h 578"/>
                <a:gd name="T100" fmla="*/ 17415 w 883"/>
                <a:gd name="T101" fmla="*/ 2112 h 578"/>
                <a:gd name="T102" fmla="*/ 17617 w 883"/>
                <a:gd name="T103" fmla="*/ 2112 h 578"/>
                <a:gd name="T104" fmla="*/ 17790 w 883"/>
                <a:gd name="T105" fmla="*/ 2112 h 578"/>
                <a:gd name="T106" fmla="*/ 17991 w 883"/>
                <a:gd name="T107" fmla="*/ 2112 h 578"/>
                <a:gd name="T108" fmla="*/ 18188 w 883"/>
                <a:gd name="T109" fmla="*/ 2112 h 578"/>
                <a:gd name="T110" fmla="*/ 18389 w 883"/>
                <a:gd name="T111" fmla="*/ 2112 h 578"/>
                <a:gd name="T112" fmla="*/ 18580 w 883"/>
                <a:gd name="T113" fmla="*/ 2112 h 578"/>
                <a:gd name="T114" fmla="*/ 18781 w 883"/>
                <a:gd name="T115" fmla="*/ 2112 h 578"/>
                <a:gd name="T116" fmla="*/ 18956 w 883"/>
                <a:gd name="T117" fmla="*/ 2112 h 578"/>
                <a:gd name="T118" fmla="*/ 19147 w 883"/>
                <a:gd name="T119" fmla="*/ 2112 h 578"/>
                <a:gd name="T120" fmla="*/ 19348 w 883"/>
                <a:gd name="T121" fmla="*/ 2112 h 5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83"/>
                <a:gd name="T184" fmla="*/ 0 h 578"/>
                <a:gd name="T185" fmla="*/ 883 w 883"/>
                <a:gd name="T186" fmla="*/ 578 h 5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83" h="578">
                  <a:moveTo>
                    <a:pt x="0" y="578"/>
                  </a:moveTo>
                  <a:lnTo>
                    <a:pt x="0" y="578"/>
                  </a:lnTo>
                  <a:lnTo>
                    <a:pt x="2" y="578"/>
                  </a:lnTo>
                  <a:lnTo>
                    <a:pt x="3" y="578"/>
                  </a:lnTo>
                  <a:lnTo>
                    <a:pt x="4" y="578"/>
                  </a:lnTo>
                  <a:lnTo>
                    <a:pt x="5" y="578"/>
                  </a:lnTo>
                  <a:lnTo>
                    <a:pt x="7" y="578"/>
                  </a:lnTo>
                  <a:lnTo>
                    <a:pt x="8" y="578"/>
                  </a:lnTo>
                  <a:lnTo>
                    <a:pt x="9" y="578"/>
                  </a:lnTo>
                  <a:lnTo>
                    <a:pt x="10" y="578"/>
                  </a:lnTo>
                  <a:lnTo>
                    <a:pt x="12" y="578"/>
                  </a:lnTo>
                  <a:lnTo>
                    <a:pt x="13" y="578"/>
                  </a:lnTo>
                  <a:lnTo>
                    <a:pt x="15" y="578"/>
                  </a:lnTo>
                  <a:lnTo>
                    <a:pt x="16" y="578"/>
                  </a:lnTo>
                  <a:lnTo>
                    <a:pt x="18" y="578"/>
                  </a:lnTo>
                  <a:lnTo>
                    <a:pt x="20" y="578"/>
                  </a:lnTo>
                  <a:lnTo>
                    <a:pt x="21" y="578"/>
                  </a:lnTo>
                  <a:lnTo>
                    <a:pt x="23" y="578"/>
                  </a:lnTo>
                  <a:lnTo>
                    <a:pt x="25" y="578"/>
                  </a:lnTo>
                  <a:lnTo>
                    <a:pt x="27" y="578"/>
                  </a:lnTo>
                  <a:lnTo>
                    <a:pt x="29" y="578"/>
                  </a:lnTo>
                  <a:lnTo>
                    <a:pt x="31" y="578"/>
                  </a:lnTo>
                  <a:lnTo>
                    <a:pt x="33" y="578"/>
                  </a:lnTo>
                  <a:lnTo>
                    <a:pt x="35" y="578"/>
                  </a:lnTo>
                  <a:lnTo>
                    <a:pt x="38" y="578"/>
                  </a:lnTo>
                  <a:lnTo>
                    <a:pt x="40" y="578"/>
                  </a:lnTo>
                  <a:lnTo>
                    <a:pt x="43" y="578"/>
                  </a:lnTo>
                  <a:lnTo>
                    <a:pt x="45" y="578"/>
                  </a:lnTo>
                  <a:lnTo>
                    <a:pt x="48" y="578"/>
                  </a:lnTo>
                  <a:lnTo>
                    <a:pt x="51" y="578"/>
                  </a:lnTo>
                  <a:lnTo>
                    <a:pt x="54" y="578"/>
                  </a:lnTo>
                  <a:lnTo>
                    <a:pt x="57" y="578"/>
                  </a:lnTo>
                  <a:lnTo>
                    <a:pt x="60" y="578"/>
                  </a:lnTo>
                  <a:lnTo>
                    <a:pt x="63" y="578"/>
                  </a:lnTo>
                  <a:lnTo>
                    <a:pt x="65" y="578"/>
                  </a:lnTo>
                  <a:lnTo>
                    <a:pt x="68" y="578"/>
                  </a:lnTo>
                  <a:lnTo>
                    <a:pt x="70" y="578"/>
                  </a:lnTo>
                  <a:lnTo>
                    <a:pt x="73" y="578"/>
                  </a:lnTo>
                  <a:lnTo>
                    <a:pt x="75" y="578"/>
                  </a:lnTo>
                  <a:lnTo>
                    <a:pt x="77" y="578"/>
                  </a:lnTo>
                  <a:lnTo>
                    <a:pt x="79" y="578"/>
                  </a:lnTo>
                  <a:lnTo>
                    <a:pt x="81" y="578"/>
                  </a:lnTo>
                  <a:lnTo>
                    <a:pt x="83" y="578"/>
                  </a:lnTo>
                  <a:lnTo>
                    <a:pt x="85" y="578"/>
                  </a:lnTo>
                  <a:lnTo>
                    <a:pt x="87" y="578"/>
                  </a:lnTo>
                  <a:lnTo>
                    <a:pt x="88" y="578"/>
                  </a:lnTo>
                  <a:lnTo>
                    <a:pt x="90" y="578"/>
                  </a:lnTo>
                  <a:lnTo>
                    <a:pt x="92" y="578"/>
                  </a:lnTo>
                  <a:lnTo>
                    <a:pt x="94" y="578"/>
                  </a:lnTo>
                  <a:lnTo>
                    <a:pt x="95" y="578"/>
                  </a:lnTo>
                  <a:lnTo>
                    <a:pt x="96" y="578"/>
                  </a:lnTo>
                  <a:lnTo>
                    <a:pt x="97" y="578"/>
                  </a:lnTo>
                  <a:lnTo>
                    <a:pt x="99" y="578"/>
                  </a:lnTo>
                  <a:lnTo>
                    <a:pt x="100" y="578"/>
                  </a:lnTo>
                  <a:lnTo>
                    <a:pt x="101" y="578"/>
                  </a:lnTo>
                  <a:lnTo>
                    <a:pt x="102" y="578"/>
                  </a:lnTo>
                  <a:lnTo>
                    <a:pt x="104" y="578"/>
                  </a:lnTo>
                  <a:lnTo>
                    <a:pt x="105" y="578"/>
                  </a:lnTo>
                  <a:lnTo>
                    <a:pt x="106" y="578"/>
                  </a:lnTo>
                  <a:lnTo>
                    <a:pt x="107" y="578"/>
                  </a:lnTo>
                  <a:lnTo>
                    <a:pt x="109" y="578"/>
                  </a:lnTo>
                  <a:lnTo>
                    <a:pt x="111" y="578"/>
                  </a:lnTo>
                  <a:lnTo>
                    <a:pt x="112" y="578"/>
                  </a:lnTo>
                  <a:lnTo>
                    <a:pt x="114" y="578"/>
                  </a:lnTo>
                  <a:lnTo>
                    <a:pt x="116" y="578"/>
                  </a:lnTo>
                  <a:lnTo>
                    <a:pt x="117" y="578"/>
                  </a:lnTo>
                  <a:lnTo>
                    <a:pt x="119" y="578"/>
                  </a:lnTo>
                  <a:lnTo>
                    <a:pt x="121" y="578"/>
                  </a:lnTo>
                  <a:lnTo>
                    <a:pt x="123" y="578"/>
                  </a:lnTo>
                  <a:lnTo>
                    <a:pt x="124" y="578"/>
                  </a:lnTo>
                  <a:lnTo>
                    <a:pt x="126" y="578"/>
                  </a:lnTo>
                  <a:lnTo>
                    <a:pt x="128" y="578"/>
                  </a:lnTo>
                  <a:lnTo>
                    <a:pt x="129" y="578"/>
                  </a:lnTo>
                  <a:lnTo>
                    <a:pt x="131" y="578"/>
                  </a:lnTo>
                  <a:lnTo>
                    <a:pt x="133" y="578"/>
                  </a:lnTo>
                  <a:lnTo>
                    <a:pt x="134" y="578"/>
                  </a:lnTo>
                  <a:lnTo>
                    <a:pt x="136" y="578"/>
                  </a:lnTo>
                  <a:lnTo>
                    <a:pt x="138" y="578"/>
                  </a:lnTo>
                  <a:lnTo>
                    <a:pt x="139" y="578"/>
                  </a:lnTo>
                  <a:lnTo>
                    <a:pt x="141" y="578"/>
                  </a:lnTo>
                  <a:lnTo>
                    <a:pt x="143" y="578"/>
                  </a:lnTo>
                  <a:lnTo>
                    <a:pt x="144" y="578"/>
                  </a:lnTo>
                  <a:lnTo>
                    <a:pt x="146" y="578"/>
                  </a:lnTo>
                  <a:lnTo>
                    <a:pt x="148" y="578"/>
                  </a:lnTo>
                  <a:lnTo>
                    <a:pt x="149" y="578"/>
                  </a:lnTo>
                  <a:lnTo>
                    <a:pt x="151" y="578"/>
                  </a:lnTo>
                  <a:lnTo>
                    <a:pt x="153" y="578"/>
                  </a:lnTo>
                  <a:lnTo>
                    <a:pt x="154" y="578"/>
                  </a:lnTo>
                  <a:lnTo>
                    <a:pt x="156" y="578"/>
                  </a:lnTo>
                  <a:lnTo>
                    <a:pt x="158" y="578"/>
                  </a:lnTo>
                  <a:lnTo>
                    <a:pt x="159" y="578"/>
                  </a:lnTo>
                  <a:lnTo>
                    <a:pt x="160" y="578"/>
                  </a:lnTo>
                  <a:lnTo>
                    <a:pt x="162" y="578"/>
                  </a:lnTo>
                  <a:lnTo>
                    <a:pt x="163" y="578"/>
                  </a:lnTo>
                  <a:lnTo>
                    <a:pt x="164" y="578"/>
                  </a:lnTo>
                  <a:lnTo>
                    <a:pt x="165" y="578"/>
                  </a:lnTo>
                  <a:lnTo>
                    <a:pt x="167" y="578"/>
                  </a:lnTo>
                  <a:lnTo>
                    <a:pt x="168" y="578"/>
                  </a:lnTo>
                  <a:lnTo>
                    <a:pt x="170" y="578"/>
                  </a:lnTo>
                  <a:lnTo>
                    <a:pt x="172" y="578"/>
                  </a:lnTo>
                  <a:lnTo>
                    <a:pt x="174" y="578"/>
                  </a:lnTo>
                  <a:lnTo>
                    <a:pt x="176" y="578"/>
                  </a:lnTo>
                  <a:lnTo>
                    <a:pt x="178" y="578"/>
                  </a:lnTo>
                  <a:lnTo>
                    <a:pt x="180" y="578"/>
                  </a:lnTo>
                  <a:lnTo>
                    <a:pt x="182" y="578"/>
                  </a:lnTo>
                  <a:lnTo>
                    <a:pt x="185" y="578"/>
                  </a:lnTo>
                  <a:lnTo>
                    <a:pt x="188" y="578"/>
                  </a:lnTo>
                  <a:lnTo>
                    <a:pt x="191" y="578"/>
                  </a:lnTo>
                  <a:lnTo>
                    <a:pt x="194" y="578"/>
                  </a:lnTo>
                  <a:lnTo>
                    <a:pt x="197" y="578"/>
                  </a:lnTo>
                  <a:lnTo>
                    <a:pt x="201" y="578"/>
                  </a:lnTo>
                  <a:lnTo>
                    <a:pt x="204" y="578"/>
                  </a:lnTo>
                  <a:lnTo>
                    <a:pt x="207" y="578"/>
                  </a:lnTo>
                  <a:lnTo>
                    <a:pt x="211" y="578"/>
                  </a:lnTo>
                  <a:lnTo>
                    <a:pt x="214" y="578"/>
                  </a:lnTo>
                  <a:lnTo>
                    <a:pt x="218" y="578"/>
                  </a:lnTo>
                  <a:lnTo>
                    <a:pt x="221" y="578"/>
                  </a:lnTo>
                  <a:lnTo>
                    <a:pt x="224" y="578"/>
                  </a:lnTo>
                  <a:lnTo>
                    <a:pt x="227" y="578"/>
                  </a:lnTo>
                  <a:lnTo>
                    <a:pt x="230" y="578"/>
                  </a:lnTo>
                  <a:lnTo>
                    <a:pt x="233" y="578"/>
                  </a:lnTo>
                  <a:lnTo>
                    <a:pt x="235" y="578"/>
                  </a:lnTo>
                  <a:lnTo>
                    <a:pt x="237" y="578"/>
                  </a:lnTo>
                  <a:lnTo>
                    <a:pt x="239" y="578"/>
                  </a:lnTo>
                  <a:lnTo>
                    <a:pt x="241" y="578"/>
                  </a:lnTo>
                  <a:lnTo>
                    <a:pt x="243" y="578"/>
                  </a:lnTo>
                  <a:lnTo>
                    <a:pt x="246" y="578"/>
                  </a:lnTo>
                  <a:lnTo>
                    <a:pt x="249" y="578"/>
                  </a:lnTo>
                  <a:lnTo>
                    <a:pt x="251" y="578"/>
                  </a:lnTo>
                  <a:lnTo>
                    <a:pt x="254" y="578"/>
                  </a:lnTo>
                  <a:lnTo>
                    <a:pt x="257" y="578"/>
                  </a:lnTo>
                  <a:lnTo>
                    <a:pt x="260" y="578"/>
                  </a:lnTo>
                  <a:lnTo>
                    <a:pt x="263" y="578"/>
                  </a:lnTo>
                  <a:lnTo>
                    <a:pt x="266" y="578"/>
                  </a:lnTo>
                  <a:lnTo>
                    <a:pt x="269" y="578"/>
                  </a:lnTo>
                  <a:lnTo>
                    <a:pt x="272" y="578"/>
                  </a:lnTo>
                  <a:lnTo>
                    <a:pt x="276" y="578"/>
                  </a:lnTo>
                  <a:lnTo>
                    <a:pt x="280" y="578"/>
                  </a:lnTo>
                  <a:lnTo>
                    <a:pt x="283" y="578"/>
                  </a:lnTo>
                  <a:lnTo>
                    <a:pt x="287" y="578"/>
                  </a:lnTo>
                  <a:lnTo>
                    <a:pt x="291" y="578"/>
                  </a:lnTo>
                  <a:lnTo>
                    <a:pt x="298" y="578"/>
                  </a:lnTo>
                  <a:lnTo>
                    <a:pt x="301" y="578"/>
                  </a:lnTo>
                  <a:lnTo>
                    <a:pt x="304" y="578"/>
                  </a:lnTo>
                  <a:lnTo>
                    <a:pt x="308" y="578"/>
                  </a:lnTo>
                  <a:lnTo>
                    <a:pt x="311" y="578"/>
                  </a:lnTo>
                  <a:lnTo>
                    <a:pt x="315" y="578"/>
                  </a:lnTo>
                  <a:lnTo>
                    <a:pt x="318" y="578"/>
                  </a:lnTo>
                  <a:lnTo>
                    <a:pt x="321" y="578"/>
                  </a:lnTo>
                  <a:lnTo>
                    <a:pt x="324" y="578"/>
                  </a:lnTo>
                  <a:lnTo>
                    <a:pt x="327" y="578"/>
                  </a:lnTo>
                  <a:lnTo>
                    <a:pt x="330" y="578"/>
                  </a:lnTo>
                  <a:lnTo>
                    <a:pt x="337" y="577"/>
                  </a:lnTo>
                  <a:lnTo>
                    <a:pt x="341" y="578"/>
                  </a:lnTo>
                  <a:lnTo>
                    <a:pt x="344" y="578"/>
                  </a:lnTo>
                  <a:lnTo>
                    <a:pt x="351" y="0"/>
                  </a:lnTo>
                  <a:lnTo>
                    <a:pt x="355" y="578"/>
                  </a:lnTo>
                  <a:lnTo>
                    <a:pt x="358" y="578"/>
                  </a:lnTo>
                  <a:lnTo>
                    <a:pt x="361" y="578"/>
                  </a:lnTo>
                  <a:lnTo>
                    <a:pt x="364" y="578"/>
                  </a:lnTo>
                  <a:lnTo>
                    <a:pt x="368" y="578"/>
                  </a:lnTo>
                  <a:lnTo>
                    <a:pt x="371" y="578"/>
                  </a:lnTo>
                  <a:lnTo>
                    <a:pt x="375" y="578"/>
                  </a:lnTo>
                  <a:lnTo>
                    <a:pt x="378" y="578"/>
                  </a:lnTo>
                  <a:lnTo>
                    <a:pt x="382" y="578"/>
                  </a:lnTo>
                  <a:lnTo>
                    <a:pt x="385" y="578"/>
                  </a:lnTo>
                  <a:lnTo>
                    <a:pt x="393" y="577"/>
                  </a:lnTo>
                  <a:lnTo>
                    <a:pt x="396" y="578"/>
                  </a:lnTo>
                  <a:lnTo>
                    <a:pt x="399" y="578"/>
                  </a:lnTo>
                  <a:lnTo>
                    <a:pt x="403" y="578"/>
                  </a:lnTo>
                  <a:lnTo>
                    <a:pt x="406" y="578"/>
                  </a:lnTo>
                  <a:lnTo>
                    <a:pt x="409" y="578"/>
                  </a:lnTo>
                  <a:lnTo>
                    <a:pt x="412" y="578"/>
                  </a:lnTo>
                  <a:lnTo>
                    <a:pt x="416" y="578"/>
                  </a:lnTo>
                  <a:lnTo>
                    <a:pt x="419" y="578"/>
                  </a:lnTo>
                  <a:lnTo>
                    <a:pt x="422" y="578"/>
                  </a:lnTo>
                  <a:lnTo>
                    <a:pt x="431" y="577"/>
                  </a:lnTo>
                  <a:lnTo>
                    <a:pt x="435" y="578"/>
                  </a:lnTo>
                  <a:lnTo>
                    <a:pt x="438" y="578"/>
                  </a:lnTo>
                  <a:lnTo>
                    <a:pt x="442" y="578"/>
                  </a:lnTo>
                  <a:lnTo>
                    <a:pt x="445" y="578"/>
                  </a:lnTo>
                  <a:lnTo>
                    <a:pt x="448" y="578"/>
                  </a:lnTo>
                  <a:lnTo>
                    <a:pt x="458" y="577"/>
                  </a:lnTo>
                  <a:lnTo>
                    <a:pt x="467" y="578"/>
                  </a:lnTo>
                  <a:lnTo>
                    <a:pt x="471" y="578"/>
                  </a:lnTo>
                  <a:lnTo>
                    <a:pt x="473" y="578"/>
                  </a:lnTo>
                  <a:lnTo>
                    <a:pt x="477" y="578"/>
                  </a:lnTo>
                  <a:lnTo>
                    <a:pt x="485" y="578"/>
                  </a:lnTo>
                  <a:lnTo>
                    <a:pt x="494" y="574"/>
                  </a:lnTo>
                  <a:lnTo>
                    <a:pt x="498" y="578"/>
                  </a:lnTo>
                  <a:lnTo>
                    <a:pt x="502" y="578"/>
                  </a:lnTo>
                  <a:lnTo>
                    <a:pt x="505" y="578"/>
                  </a:lnTo>
                  <a:lnTo>
                    <a:pt x="508" y="578"/>
                  </a:lnTo>
                  <a:lnTo>
                    <a:pt x="517" y="578"/>
                  </a:lnTo>
                  <a:lnTo>
                    <a:pt x="521" y="578"/>
                  </a:lnTo>
                  <a:lnTo>
                    <a:pt x="525" y="578"/>
                  </a:lnTo>
                  <a:lnTo>
                    <a:pt x="528" y="578"/>
                  </a:lnTo>
                  <a:lnTo>
                    <a:pt x="532" y="578"/>
                  </a:lnTo>
                  <a:lnTo>
                    <a:pt x="535" y="578"/>
                  </a:lnTo>
                  <a:lnTo>
                    <a:pt x="539" y="578"/>
                  </a:lnTo>
                  <a:lnTo>
                    <a:pt x="542" y="578"/>
                  </a:lnTo>
                  <a:lnTo>
                    <a:pt x="546" y="578"/>
                  </a:lnTo>
                  <a:lnTo>
                    <a:pt x="548" y="578"/>
                  </a:lnTo>
                  <a:lnTo>
                    <a:pt x="551" y="578"/>
                  </a:lnTo>
                  <a:lnTo>
                    <a:pt x="554" y="578"/>
                  </a:lnTo>
                  <a:lnTo>
                    <a:pt x="557" y="578"/>
                  </a:lnTo>
                  <a:lnTo>
                    <a:pt x="560" y="578"/>
                  </a:lnTo>
                  <a:lnTo>
                    <a:pt x="563" y="578"/>
                  </a:lnTo>
                  <a:lnTo>
                    <a:pt x="566" y="578"/>
                  </a:lnTo>
                  <a:lnTo>
                    <a:pt x="570" y="578"/>
                  </a:lnTo>
                  <a:lnTo>
                    <a:pt x="572" y="578"/>
                  </a:lnTo>
                  <a:lnTo>
                    <a:pt x="575" y="578"/>
                  </a:lnTo>
                  <a:lnTo>
                    <a:pt x="578" y="578"/>
                  </a:lnTo>
                  <a:lnTo>
                    <a:pt x="581" y="578"/>
                  </a:lnTo>
                  <a:lnTo>
                    <a:pt x="584" y="578"/>
                  </a:lnTo>
                  <a:lnTo>
                    <a:pt x="587" y="578"/>
                  </a:lnTo>
                  <a:lnTo>
                    <a:pt x="590" y="578"/>
                  </a:lnTo>
                  <a:lnTo>
                    <a:pt x="593" y="578"/>
                  </a:lnTo>
                  <a:lnTo>
                    <a:pt x="597" y="578"/>
                  </a:lnTo>
                  <a:lnTo>
                    <a:pt x="601" y="578"/>
                  </a:lnTo>
                  <a:lnTo>
                    <a:pt x="604" y="578"/>
                  </a:lnTo>
                  <a:lnTo>
                    <a:pt x="608" y="578"/>
                  </a:lnTo>
                  <a:lnTo>
                    <a:pt x="611" y="578"/>
                  </a:lnTo>
                  <a:lnTo>
                    <a:pt x="614" y="578"/>
                  </a:lnTo>
                  <a:lnTo>
                    <a:pt x="617" y="578"/>
                  </a:lnTo>
                  <a:lnTo>
                    <a:pt x="619" y="578"/>
                  </a:lnTo>
                  <a:lnTo>
                    <a:pt x="622" y="578"/>
                  </a:lnTo>
                  <a:lnTo>
                    <a:pt x="624" y="578"/>
                  </a:lnTo>
                  <a:lnTo>
                    <a:pt x="627" y="578"/>
                  </a:lnTo>
                  <a:lnTo>
                    <a:pt x="629" y="578"/>
                  </a:lnTo>
                  <a:lnTo>
                    <a:pt x="632" y="578"/>
                  </a:lnTo>
                  <a:lnTo>
                    <a:pt x="634" y="578"/>
                  </a:lnTo>
                  <a:lnTo>
                    <a:pt x="636" y="578"/>
                  </a:lnTo>
                  <a:lnTo>
                    <a:pt x="638" y="578"/>
                  </a:lnTo>
                  <a:lnTo>
                    <a:pt x="640" y="578"/>
                  </a:lnTo>
                  <a:lnTo>
                    <a:pt x="641" y="578"/>
                  </a:lnTo>
                  <a:lnTo>
                    <a:pt x="642" y="578"/>
                  </a:lnTo>
                  <a:lnTo>
                    <a:pt x="643" y="578"/>
                  </a:lnTo>
                  <a:lnTo>
                    <a:pt x="645" y="578"/>
                  </a:lnTo>
                  <a:lnTo>
                    <a:pt x="646" y="578"/>
                  </a:lnTo>
                  <a:lnTo>
                    <a:pt x="647" y="578"/>
                  </a:lnTo>
                  <a:lnTo>
                    <a:pt x="648" y="578"/>
                  </a:lnTo>
                  <a:lnTo>
                    <a:pt x="650" y="578"/>
                  </a:lnTo>
                  <a:lnTo>
                    <a:pt x="651" y="578"/>
                  </a:lnTo>
                  <a:lnTo>
                    <a:pt x="652" y="578"/>
                  </a:lnTo>
                  <a:lnTo>
                    <a:pt x="654" y="578"/>
                  </a:lnTo>
                  <a:lnTo>
                    <a:pt x="655" y="578"/>
                  </a:lnTo>
                  <a:lnTo>
                    <a:pt x="656" y="578"/>
                  </a:lnTo>
                  <a:lnTo>
                    <a:pt x="657" y="578"/>
                  </a:lnTo>
                  <a:lnTo>
                    <a:pt x="659" y="578"/>
                  </a:lnTo>
                  <a:lnTo>
                    <a:pt x="660" y="578"/>
                  </a:lnTo>
                  <a:lnTo>
                    <a:pt x="661" y="578"/>
                  </a:lnTo>
                  <a:lnTo>
                    <a:pt x="662" y="578"/>
                  </a:lnTo>
                  <a:lnTo>
                    <a:pt x="664" y="578"/>
                  </a:lnTo>
                  <a:lnTo>
                    <a:pt x="665" y="578"/>
                  </a:lnTo>
                  <a:lnTo>
                    <a:pt x="666" y="578"/>
                  </a:lnTo>
                  <a:lnTo>
                    <a:pt x="667" y="578"/>
                  </a:lnTo>
                  <a:lnTo>
                    <a:pt x="669" y="578"/>
                  </a:lnTo>
                  <a:lnTo>
                    <a:pt x="670" y="578"/>
                  </a:lnTo>
                  <a:lnTo>
                    <a:pt x="671" y="578"/>
                  </a:lnTo>
                  <a:lnTo>
                    <a:pt x="672" y="578"/>
                  </a:lnTo>
                  <a:lnTo>
                    <a:pt x="674" y="578"/>
                  </a:lnTo>
                  <a:lnTo>
                    <a:pt x="675" y="578"/>
                  </a:lnTo>
                  <a:lnTo>
                    <a:pt x="676" y="578"/>
                  </a:lnTo>
                  <a:lnTo>
                    <a:pt x="678" y="578"/>
                  </a:lnTo>
                  <a:lnTo>
                    <a:pt x="679" y="578"/>
                  </a:lnTo>
                  <a:lnTo>
                    <a:pt x="680" y="578"/>
                  </a:lnTo>
                  <a:lnTo>
                    <a:pt x="681" y="578"/>
                  </a:lnTo>
                  <a:lnTo>
                    <a:pt x="683" y="578"/>
                  </a:lnTo>
                  <a:lnTo>
                    <a:pt x="684" y="578"/>
                  </a:lnTo>
                  <a:lnTo>
                    <a:pt x="685" y="578"/>
                  </a:lnTo>
                  <a:lnTo>
                    <a:pt x="686" y="578"/>
                  </a:lnTo>
                  <a:lnTo>
                    <a:pt x="688" y="578"/>
                  </a:lnTo>
                  <a:lnTo>
                    <a:pt x="689" y="578"/>
                  </a:lnTo>
                  <a:lnTo>
                    <a:pt x="690" y="578"/>
                  </a:lnTo>
                  <a:lnTo>
                    <a:pt x="691" y="578"/>
                  </a:lnTo>
                  <a:lnTo>
                    <a:pt x="693" y="578"/>
                  </a:lnTo>
                  <a:lnTo>
                    <a:pt x="694" y="578"/>
                  </a:lnTo>
                  <a:lnTo>
                    <a:pt x="695" y="578"/>
                  </a:lnTo>
                  <a:lnTo>
                    <a:pt x="696" y="578"/>
                  </a:lnTo>
                  <a:lnTo>
                    <a:pt x="698" y="578"/>
                  </a:lnTo>
                  <a:lnTo>
                    <a:pt x="699" y="578"/>
                  </a:lnTo>
                  <a:lnTo>
                    <a:pt x="700" y="578"/>
                  </a:lnTo>
                  <a:lnTo>
                    <a:pt x="701" y="578"/>
                  </a:lnTo>
                  <a:lnTo>
                    <a:pt x="703" y="578"/>
                  </a:lnTo>
                  <a:lnTo>
                    <a:pt x="704" y="578"/>
                  </a:lnTo>
                  <a:lnTo>
                    <a:pt x="705" y="578"/>
                  </a:lnTo>
                  <a:lnTo>
                    <a:pt x="707" y="578"/>
                  </a:lnTo>
                  <a:lnTo>
                    <a:pt x="708" y="578"/>
                  </a:lnTo>
                  <a:lnTo>
                    <a:pt x="709" y="578"/>
                  </a:lnTo>
                  <a:lnTo>
                    <a:pt x="710" y="578"/>
                  </a:lnTo>
                  <a:lnTo>
                    <a:pt x="712" y="578"/>
                  </a:lnTo>
                  <a:lnTo>
                    <a:pt x="713" y="578"/>
                  </a:lnTo>
                  <a:lnTo>
                    <a:pt x="714" y="578"/>
                  </a:lnTo>
                  <a:lnTo>
                    <a:pt x="715" y="578"/>
                  </a:lnTo>
                  <a:lnTo>
                    <a:pt x="717" y="578"/>
                  </a:lnTo>
                  <a:lnTo>
                    <a:pt x="718" y="578"/>
                  </a:lnTo>
                  <a:lnTo>
                    <a:pt x="719" y="578"/>
                  </a:lnTo>
                  <a:lnTo>
                    <a:pt x="720" y="578"/>
                  </a:lnTo>
                  <a:lnTo>
                    <a:pt x="722" y="578"/>
                  </a:lnTo>
                  <a:lnTo>
                    <a:pt x="723" y="578"/>
                  </a:lnTo>
                  <a:lnTo>
                    <a:pt x="724" y="578"/>
                  </a:lnTo>
                  <a:lnTo>
                    <a:pt x="725" y="578"/>
                  </a:lnTo>
                  <a:lnTo>
                    <a:pt x="727" y="578"/>
                  </a:lnTo>
                  <a:lnTo>
                    <a:pt x="728" y="578"/>
                  </a:lnTo>
                  <a:lnTo>
                    <a:pt x="729" y="578"/>
                  </a:lnTo>
                  <a:lnTo>
                    <a:pt x="731" y="578"/>
                  </a:lnTo>
                  <a:lnTo>
                    <a:pt x="732" y="578"/>
                  </a:lnTo>
                  <a:lnTo>
                    <a:pt x="733" y="578"/>
                  </a:lnTo>
                  <a:lnTo>
                    <a:pt x="734" y="578"/>
                  </a:lnTo>
                  <a:lnTo>
                    <a:pt x="736" y="578"/>
                  </a:lnTo>
                  <a:lnTo>
                    <a:pt x="737" y="578"/>
                  </a:lnTo>
                  <a:lnTo>
                    <a:pt x="738" y="578"/>
                  </a:lnTo>
                  <a:lnTo>
                    <a:pt x="739" y="578"/>
                  </a:lnTo>
                  <a:lnTo>
                    <a:pt x="741" y="578"/>
                  </a:lnTo>
                  <a:lnTo>
                    <a:pt x="742" y="578"/>
                  </a:lnTo>
                  <a:lnTo>
                    <a:pt x="743" y="578"/>
                  </a:lnTo>
                  <a:lnTo>
                    <a:pt x="744" y="578"/>
                  </a:lnTo>
                  <a:lnTo>
                    <a:pt x="746" y="578"/>
                  </a:lnTo>
                  <a:lnTo>
                    <a:pt x="747" y="578"/>
                  </a:lnTo>
                  <a:lnTo>
                    <a:pt x="748" y="578"/>
                  </a:lnTo>
                  <a:lnTo>
                    <a:pt x="749" y="578"/>
                  </a:lnTo>
                  <a:lnTo>
                    <a:pt x="751" y="578"/>
                  </a:lnTo>
                  <a:lnTo>
                    <a:pt x="752" y="578"/>
                  </a:lnTo>
                  <a:lnTo>
                    <a:pt x="753" y="578"/>
                  </a:lnTo>
                  <a:lnTo>
                    <a:pt x="755" y="578"/>
                  </a:lnTo>
                  <a:lnTo>
                    <a:pt x="756" y="578"/>
                  </a:lnTo>
                  <a:lnTo>
                    <a:pt x="757" y="578"/>
                  </a:lnTo>
                  <a:lnTo>
                    <a:pt x="758" y="578"/>
                  </a:lnTo>
                  <a:lnTo>
                    <a:pt x="760" y="578"/>
                  </a:lnTo>
                  <a:lnTo>
                    <a:pt x="761" y="578"/>
                  </a:lnTo>
                  <a:lnTo>
                    <a:pt x="762" y="578"/>
                  </a:lnTo>
                  <a:lnTo>
                    <a:pt x="763" y="578"/>
                  </a:lnTo>
                  <a:lnTo>
                    <a:pt x="765" y="578"/>
                  </a:lnTo>
                  <a:lnTo>
                    <a:pt x="766" y="578"/>
                  </a:lnTo>
                  <a:lnTo>
                    <a:pt x="767" y="578"/>
                  </a:lnTo>
                  <a:lnTo>
                    <a:pt x="768" y="578"/>
                  </a:lnTo>
                  <a:lnTo>
                    <a:pt x="770" y="578"/>
                  </a:lnTo>
                  <a:lnTo>
                    <a:pt x="771" y="578"/>
                  </a:lnTo>
                  <a:lnTo>
                    <a:pt x="772" y="578"/>
                  </a:lnTo>
                  <a:lnTo>
                    <a:pt x="773" y="578"/>
                  </a:lnTo>
                  <a:lnTo>
                    <a:pt x="775" y="578"/>
                  </a:lnTo>
                  <a:lnTo>
                    <a:pt x="776" y="578"/>
                  </a:lnTo>
                  <a:lnTo>
                    <a:pt x="777" y="578"/>
                  </a:lnTo>
                  <a:lnTo>
                    <a:pt x="778" y="578"/>
                  </a:lnTo>
                  <a:lnTo>
                    <a:pt x="780" y="578"/>
                  </a:lnTo>
                  <a:lnTo>
                    <a:pt x="781" y="578"/>
                  </a:lnTo>
                  <a:lnTo>
                    <a:pt x="782" y="578"/>
                  </a:lnTo>
                  <a:lnTo>
                    <a:pt x="784" y="578"/>
                  </a:lnTo>
                  <a:lnTo>
                    <a:pt x="785" y="578"/>
                  </a:lnTo>
                  <a:lnTo>
                    <a:pt x="786" y="578"/>
                  </a:lnTo>
                  <a:lnTo>
                    <a:pt x="787" y="578"/>
                  </a:lnTo>
                  <a:lnTo>
                    <a:pt x="789" y="578"/>
                  </a:lnTo>
                  <a:lnTo>
                    <a:pt x="790" y="578"/>
                  </a:lnTo>
                  <a:lnTo>
                    <a:pt x="791" y="578"/>
                  </a:lnTo>
                  <a:lnTo>
                    <a:pt x="792" y="578"/>
                  </a:lnTo>
                  <a:lnTo>
                    <a:pt x="794" y="578"/>
                  </a:lnTo>
                  <a:lnTo>
                    <a:pt x="795" y="578"/>
                  </a:lnTo>
                  <a:lnTo>
                    <a:pt x="796" y="578"/>
                  </a:lnTo>
                  <a:lnTo>
                    <a:pt x="797" y="578"/>
                  </a:lnTo>
                  <a:lnTo>
                    <a:pt x="799" y="578"/>
                  </a:lnTo>
                  <a:lnTo>
                    <a:pt x="800" y="578"/>
                  </a:lnTo>
                  <a:lnTo>
                    <a:pt x="801" y="578"/>
                  </a:lnTo>
                  <a:lnTo>
                    <a:pt x="803" y="578"/>
                  </a:lnTo>
                  <a:lnTo>
                    <a:pt x="804" y="578"/>
                  </a:lnTo>
                  <a:lnTo>
                    <a:pt x="805" y="578"/>
                  </a:lnTo>
                  <a:lnTo>
                    <a:pt x="806" y="578"/>
                  </a:lnTo>
                  <a:lnTo>
                    <a:pt x="808" y="578"/>
                  </a:lnTo>
                  <a:lnTo>
                    <a:pt x="809" y="578"/>
                  </a:lnTo>
                  <a:lnTo>
                    <a:pt x="810" y="578"/>
                  </a:lnTo>
                  <a:lnTo>
                    <a:pt x="811" y="578"/>
                  </a:lnTo>
                  <a:lnTo>
                    <a:pt x="813" y="578"/>
                  </a:lnTo>
                  <a:lnTo>
                    <a:pt x="814" y="578"/>
                  </a:lnTo>
                  <a:lnTo>
                    <a:pt x="815" y="578"/>
                  </a:lnTo>
                  <a:lnTo>
                    <a:pt x="816" y="578"/>
                  </a:lnTo>
                  <a:lnTo>
                    <a:pt x="818" y="578"/>
                  </a:lnTo>
                  <a:lnTo>
                    <a:pt x="819" y="578"/>
                  </a:lnTo>
                  <a:lnTo>
                    <a:pt x="820" y="578"/>
                  </a:lnTo>
                  <a:lnTo>
                    <a:pt x="821" y="578"/>
                  </a:lnTo>
                  <a:lnTo>
                    <a:pt x="823" y="578"/>
                  </a:lnTo>
                  <a:lnTo>
                    <a:pt x="824" y="578"/>
                  </a:lnTo>
                  <a:lnTo>
                    <a:pt x="825" y="578"/>
                  </a:lnTo>
                  <a:lnTo>
                    <a:pt x="826" y="578"/>
                  </a:lnTo>
                  <a:lnTo>
                    <a:pt x="828" y="578"/>
                  </a:lnTo>
                  <a:lnTo>
                    <a:pt x="829" y="578"/>
                  </a:lnTo>
                  <a:lnTo>
                    <a:pt x="830" y="578"/>
                  </a:lnTo>
                  <a:lnTo>
                    <a:pt x="832" y="578"/>
                  </a:lnTo>
                  <a:lnTo>
                    <a:pt x="833" y="578"/>
                  </a:lnTo>
                  <a:lnTo>
                    <a:pt x="834" y="578"/>
                  </a:lnTo>
                  <a:lnTo>
                    <a:pt x="835" y="578"/>
                  </a:lnTo>
                  <a:lnTo>
                    <a:pt x="837" y="578"/>
                  </a:lnTo>
                  <a:lnTo>
                    <a:pt x="838" y="578"/>
                  </a:lnTo>
                  <a:lnTo>
                    <a:pt x="839" y="578"/>
                  </a:lnTo>
                  <a:lnTo>
                    <a:pt x="840" y="578"/>
                  </a:lnTo>
                  <a:lnTo>
                    <a:pt x="842" y="578"/>
                  </a:lnTo>
                  <a:lnTo>
                    <a:pt x="843" y="578"/>
                  </a:lnTo>
                  <a:lnTo>
                    <a:pt x="844" y="578"/>
                  </a:lnTo>
                  <a:lnTo>
                    <a:pt x="845" y="578"/>
                  </a:lnTo>
                  <a:lnTo>
                    <a:pt x="847" y="578"/>
                  </a:lnTo>
                  <a:lnTo>
                    <a:pt x="848" y="578"/>
                  </a:lnTo>
                  <a:lnTo>
                    <a:pt x="849" y="578"/>
                  </a:lnTo>
                  <a:lnTo>
                    <a:pt x="850" y="578"/>
                  </a:lnTo>
                  <a:lnTo>
                    <a:pt x="852" y="578"/>
                  </a:lnTo>
                  <a:lnTo>
                    <a:pt x="853" y="578"/>
                  </a:lnTo>
                  <a:lnTo>
                    <a:pt x="854" y="578"/>
                  </a:lnTo>
                  <a:lnTo>
                    <a:pt x="856" y="578"/>
                  </a:lnTo>
                  <a:lnTo>
                    <a:pt x="857" y="578"/>
                  </a:lnTo>
                  <a:lnTo>
                    <a:pt x="858" y="578"/>
                  </a:lnTo>
                  <a:lnTo>
                    <a:pt x="859" y="578"/>
                  </a:lnTo>
                  <a:lnTo>
                    <a:pt x="861" y="578"/>
                  </a:lnTo>
                  <a:lnTo>
                    <a:pt x="862" y="578"/>
                  </a:lnTo>
                  <a:lnTo>
                    <a:pt x="863" y="578"/>
                  </a:lnTo>
                  <a:lnTo>
                    <a:pt x="864" y="578"/>
                  </a:lnTo>
                  <a:lnTo>
                    <a:pt x="866" y="578"/>
                  </a:lnTo>
                  <a:lnTo>
                    <a:pt x="867" y="578"/>
                  </a:lnTo>
                  <a:lnTo>
                    <a:pt x="868" y="578"/>
                  </a:lnTo>
                  <a:lnTo>
                    <a:pt x="869" y="578"/>
                  </a:lnTo>
                  <a:lnTo>
                    <a:pt x="871" y="578"/>
                  </a:lnTo>
                  <a:lnTo>
                    <a:pt x="872" y="578"/>
                  </a:lnTo>
                  <a:lnTo>
                    <a:pt x="873" y="578"/>
                  </a:lnTo>
                  <a:lnTo>
                    <a:pt x="874" y="578"/>
                  </a:lnTo>
                  <a:lnTo>
                    <a:pt x="876" y="578"/>
                  </a:lnTo>
                  <a:lnTo>
                    <a:pt x="877" y="578"/>
                  </a:lnTo>
                  <a:lnTo>
                    <a:pt x="878" y="578"/>
                  </a:lnTo>
                  <a:lnTo>
                    <a:pt x="880" y="578"/>
                  </a:lnTo>
                  <a:lnTo>
                    <a:pt x="881" y="578"/>
                  </a:lnTo>
                  <a:lnTo>
                    <a:pt x="882" y="578"/>
                  </a:lnTo>
                  <a:lnTo>
                    <a:pt x="883" y="578"/>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5" name="Rectangle 240"/>
            <p:cNvSpPr>
              <a:spLocks noChangeArrowheads="1"/>
            </p:cNvSpPr>
            <p:nvPr/>
          </p:nvSpPr>
          <p:spPr bwMode="auto">
            <a:xfrm>
              <a:off x="2699792" y="5600273"/>
              <a:ext cx="8848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dirty="0" smtClean="0">
                  <a:solidFill>
                    <a:srgbClr val="000000"/>
                  </a:solidFill>
                </a:rPr>
                <a:t>7.17 min</a:t>
              </a:r>
              <a:endParaRPr lang="en-GB" altLang="fr-FR" sz="1800" dirty="0"/>
            </a:p>
          </p:txBody>
        </p:sp>
        <p:sp>
          <p:nvSpPr>
            <p:cNvPr id="156" name="Rectangle 241"/>
            <p:cNvSpPr>
              <a:spLocks noChangeArrowheads="1"/>
            </p:cNvSpPr>
            <p:nvPr/>
          </p:nvSpPr>
          <p:spPr bwMode="auto">
            <a:xfrm>
              <a:off x="4924425" y="6677025"/>
              <a:ext cx="5016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900">
                  <a:solidFill>
                    <a:srgbClr val="000000"/>
                  </a:solidFill>
                </a:rPr>
                <a:t>Time, min</a:t>
              </a:r>
              <a:endParaRPr lang="en-GB" altLang="fr-FR" sz="900"/>
            </a:p>
          </p:txBody>
        </p:sp>
      </p:grpSp>
      <p:sp>
        <p:nvSpPr>
          <p:cNvPr id="70" name="Text Box 252"/>
          <p:cNvSpPr txBox="1">
            <a:spLocks noChangeArrowheads="1"/>
          </p:cNvSpPr>
          <p:nvPr/>
        </p:nvSpPr>
        <p:spPr bwMode="auto">
          <a:xfrm>
            <a:off x="4173538" y="4995863"/>
            <a:ext cx="19240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2200" dirty="0"/>
              <a:t>Analysable</a:t>
            </a:r>
          </a:p>
          <a:p>
            <a:pPr algn="l" eaLnBrk="1" hangingPunct="1">
              <a:spcBef>
                <a:spcPct val="0"/>
              </a:spcBef>
              <a:buClrTx/>
              <a:buFontTx/>
              <a:buNone/>
            </a:pPr>
            <a:r>
              <a:rPr lang="en-GB" altLang="fr-FR" sz="2200" dirty="0"/>
              <a:t>by LC-MS/MS</a:t>
            </a:r>
          </a:p>
        </p:txBody>
      </p:sp>
      <p:sp>
        <p:nvSpPr>
          <p:cNvPr id="157" name="_s1030"/>
          <p:cNvSpPr>
            <a:spLocks noChangeArrowheads="1" noTextEdit="1"/>
          </p:cNvSpPr>
          <p:nvPr/>
        </p:nvSpPr>
        <p:spPr bwMode="auto">
          <a:xfrm>
            <a:off x="3856459" y="1647850"/>
            <a:ext cx="2314575" cy="2314575"/>
          </a:xfrm>
          <a:custGeom>
            <a:avLst/>
            <a:gdLst>
              <a:gd name="T0" fmla="*/ 104605277 w 21600"/>
              <a:gd name="T1" fmla="*/ 1515725 h 21600"/>
              <a:gd name="T2" fmla="*/ 81973243 w 21600"/>
              <a:gd name="T3" fmla="*/ 29601810 h 21600"/>
              <a:gd name="T4" fmla="*/ 111069797 w 21600"/>
              <a:gd name="T5" fmla="*/ 42347291 h 21600"/>
              <a:gd name="T6" fmla="*/ 140212349 w 21600"/>
              <a:gd name="T7" fmla="*/ -30164380 h 21600"/>
              <a:gd name="T8" fmla="*/ 186188043 w 21600"/>
              <a:gd name="T9" fmla="*/ 26627789 h 21600"/>
              <a:gd name="T10" fmla="*/ 129407359 w 21600"/>
              <a:gd name="T11" fmla="*/ 7261507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600"/>
                  <a:pt x="10800" y="3600"/>
                </a:cubicBezTo>
                <a:cubicBezTo>
                  <a:pt x="9790" y="3599"/>
                  <a:pt x="8793" y="3812"/>
                  <a:pt x="7871" y="4222"/>
                </a:cubicBezTo>
                <a:lnTo>
                  <a:pt x="6407" y="933"/>
                </a:lnTo>
                <a:cubicBezTo>
                  <a:pt x="7789" y="318"/>
                  <a:pt x="9286" y="-1"/>
                  <a:pt x="10800" y="0"/>
                </a:cubicBezTo>
                <a:cubicBezTo>
                  <a:pt x="11177" y="0"/>
                  <a:pt x="11553" y="19"/>
                  <a:pt x="11928" y="59"/>
                </a:cubicBezTo>
                <a:lnTo>
                  <a:pt x="12211" y="-2627"/>
                </a:lnTo>
                <a:lnTo>
                  <a:pt x="16215" y="2319"/>
                </a:lnTo>
                <a:lnTo>
                  <a:pt x="11270" y="6324"/>
                </a:lnTo>
                <a:lnTo>
                  <a:pt x="11552" y="3639"/>
                </a:lnTo>
                <a:close/>
              </a:path>
            </a:pathLst>
          </a:custGeom>
          <a:solidFill>
            <a:srgbClr val="FF0000"/>
          </a:solidFill>
          <a:ln w="9525">
            <a:solidFill>
              <a:schemeClr val="tx1"/>
            </a:solidFill>
            <a:miter lim="800000"/>
            <a:headEnd/>
            <a:tailEnd/>
          </a:ln>
        </p:spPr>
        <p:txBody>
          <a:bodyPr lIns="0" tIns="0" rIns="0" bIns="0" anchor="ctr"/>
          <a:lstStyle/>
          <a:p>
            <a:endParaRPr lang="fr-CH"/>
          </a:p>
        </p:txBody>
      </p:sp>
      <p:sp>
        <p:nvSpPr>
          <p:cNvPr id="159" name="_s1030"/>
          <p:cNvSpPr>
            <a:spLocks noChangeArrowheads="1" noTextEdit="1"/>
          </p:cNvSpPr>
          <p:nvPr/>
        </p:nvSpPr>
        <p:spPr bwMode="auto">
          <a:xfrm rot="8640000">
            <a:off x="4575352" y="3043734"/>
            <a:ext cx="2314575" cy="2314575"/>
          </a:xfrm>
          <a:custGeom>
            <a:avLst/>
            <a:gdLst>
              <a:gd name="T0" fmla="*/ 104605277 w 21600"/>
              <a:gd name="T1" fmla="*/ 1515725 h 21600"/>
              <a:gd name="T2" fmla="*/ 81973243 w 21600"/>
              <a:gd name="T3" fmla="*/ 29601810 h 21600"/>
              <a:gd name="T4" fmla="*/ 111069797 w 21600"/>
              <a:gd name="T5" fmla="*/ 42347291 h 21600"/>
              <a:gd name="T6" fmla="*/ 140212349 w 21600"/>
              <a:gd name="T7" fmla="*/ -30164380 h 21600"/>
              <a:gd name="T8" fmla="*/ 186188043 w 21600"/>
              <a:gd name="T9" fmla="*/ 26627789 h 21600"/>
              <a:gd name="T10" fmla="*/ 129407359 w 21600"/>
              <a:gd name="T11" fmla="*/ 7261507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600"/>
                  <a:pt x="10800" y="3600"/>
                </a:cubicBezTo>
                <a:cubicBezTo>
                  <a:pt x="9790" y="3599"/>
                  <a:pt x="8793" y="3812"/>
                  <a:pt x="7871" y="4222"/>
                </a:cubicBezTo>
                <a:lnTo>
                  <a:pt x="6407" y="933"/>
                </a:lnTo>
                <a:cubicBezTo>
                  <a:pt x="7789" y="318"/>
                  <a:pt x="9286" y="-1"/>
                  <a:pt x="10800" y="0"/>
                </a:cubicBezTo>
                <a:cubicBezTo>
                  <a:pt x="11177" y="0"/>
                  <a:pt x="11553" y="19"/>
                  <a:pt x="11928" y="59"/>
                </a:cubicBezTo>
                <a:lnTo>
                  <a:pt x="12211" y="-2627"/>
                </a:lnTo>
                <a:lnTo>
                  <a:pt x="16215" y="2319"/>
                </a:lnTo>
                <a:lnTo>
                  <a:pt x="11270" y="6324"/>
                </a:lnTo>
                <a:lnTo>
                  <a:pt x="11552" y="3639"/>
                </a:lnTo>
                <a:close/>
              </a:path>
            </a:pathLst>
          </a:custGeom>
          <a:solidFill>
            <a:srgbClr val="FF0000"/>
          </a:solidFill>
          <a:ln w="9525">
            <a:solidFill>
              <a:schemeClr val="tx1"/>
            </a:solidFill>
            <a:miter lim="800000"/>
            <a:headEnd/>
            <a:tailEnd/>
          </a:ln>
        </p:spPr>
        <p:txBody>
          <a:bodyPr lIns="0" tIns="0" rIns="0" bIns="0" anchor="ctr"/>
          <a:lstStyle/>
          <a:p>
            <a:endParaRPr lang="fr-CH"/>
          </a:p>
        </p:txBody>
      </p:sp>
    </p:spTree>
    <p:extLst>
      <p:ext uri="{BB962C8B-B14F-4D97-AF65-F5344CB8AC3E}">
        <p14:creationId xmlns:p14="http://schemas.microsoft.com/office/powerpoint/2010/main" val="3209832322"/>
      </p:ext>
    </p:extLst>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16" grpId="0"/>
      <p:bldP spid="35853" grpId="0"/>
      <p:bldP spid="71" grpId="0"/>
      <p:bldP spid="72" grpId="0"/>
      <p:bldP spid="61" grpId="0" animBg="1"/>
      <p:bldP spid="62" grpId="0" animBg="1"/>
      <p:bldP spid="63" grpId="0" animBg="1"/>
      <p:bldP spid="64" grpId="0" animBg="1"/>
      <p:bldP spid="65" grpId="0" animBg="1"/>
      <p:bldP spid="69" grpId="0"/>
      <p:bldP spid="70" grpId="0"/>
      <p:bldP spid="157" grpId="0" animBg="1"/>
      <p:bldP spid="1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33"/>
          <p:cNvSpPr>
            <a:spLocks noChangeShapeType="1"/>
          </p:cNvSpPr>
          <p:nvPr/>
        </p:nvSpPr>
        <p:spPr bwMode="auto">
          <a:xfrm>
            <a:off x="2843213" y="4149725"/>
            <a:ext cx="0" cy="108108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fr-CH"/>
          </a:p>
        </p:txBody>
      </p:sp>
      <p:sp>
        <p:nvSpPr>
          <p:cNvPr id="7" name="Line 34"/>
          <p:cNvSpPr>
            <a:spLocks noChangeShapeType="1"/>
          </p:cNvSpPr>
          <p:nvPr/>
        </p:nvSpPr>
        <p:spPr bwMode="auto">
          <a:xfrm>
            <a:off x="2843213" y="2349500"/>
            <a:ext cx="0" cy="108108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fr-CH"/>
          </a:p>
        </p:txBody>
      </p:sp>
      <p:sp>
        <p:nvSpPr>
          <p:cNvPr id="9" name="_s1030"/>
          <p:cNvSpPr>
            <a:spLocks noChangeArrowheads="1"/>
          </p:cNvSpPr>
          <p:nvPr/>
        </p:nvSpPr>
        <p:spPr bwMode="auto">
          <a:xfrm>
            <a:off x="392113" y="1773238"/>
            <a:ext cx="4827587" cy="863600"/>
          </a:xfrm>
          <a:prstGeom prst="roundRect">
            <a:avLst>
              <a:gd name="adj" fmla="val 16667"/>
            </a:avLst>
          </a:prstGeom>
          <a:solidFill>
            <a:srgbClr val="CCFFCC"/>
          </a:solidFill>
          <a:ln w="9525">
            <a:solidFill>
              <a:schemeClr val="tx1"/>
            </a:solidFill>
            <a:round/>
            <a:headEnd/>
            <a:tailEnd/>
          </a:ln>
        </p:spPr>
        <p:txBody>
          <a:bodyPr wrap="none" lIns="0" tIns="0" rIns="0" bIns="0" anchor="ct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ctr" eaLnBrk="1" hangingPunct="1">
              <a:spcBef>
                <a:spcPct val="0"/>
              </a:spcBef>
              <a:buClrTx/>
              <a:buFontTx/>
              <a:buNone/>
            </a:pPr>
            <a:r>
              <a:rPr lang="en-GB" altLang="fr-FR" sz="2400"/>
              <a:t>200 mg of food supplements</a:t>
            </a:r>
          </a:p>
          <a:p>
            <a:pPr algn="ctr" eaLnBrk="1" hangingPunct="1">
              <a:spcBef>
                <a:spcPct val="0"/>
              </a:spcBef>
              <a:buClrTx/>
              <a:buFontTx/>
              <a:buNone/>
            </a:pPr>
            <a:r>
              <a:rPr lang="en-GB" altLang="fr-FR" sz="2400"/>
              <a:t>MeOH-H</a:t>
            </a:r>
            <a:r>
              <a:rPr lang="en-GB" altLang="fr-FR" sz="2400" baseline="-25000"/>
              <a:t>2</a:t>
            </a:r>
            <a:r>
              <a:rPr lang="en-GB" altLang="fr-FR" sz="2400"/>
              <a:t>O (1-1)</a:t>
            </a:r>
          </a:p>
        </p:txBody>
      </p:sp>
      <p:sp>
        <p:nvSpPr>
          <p:cNvPr id="37894" name="Rectangle 2"/>
          <p:cNvSpPr>
            <a:spLocks noGrp="1" noChangeArrowheads="1"/>
          </p:cNvSpPr>
          <p:nvPr>
            <p:ph type="title"/>
          </p:nvPr>
        </p:nvSpPr>
        <p:spPr>
          <a:noFill/>
        </p:spPr>
        <p:txBody>
          <a:bodyPr/>
          <a:lstStyle/>
          <a:p>
            <a:pPr eaLnBrk="1" hangingPunct="1"/>
            <a:r>
              <a:rPr lang="en-GB" altLang="fr-FR" dirty="0" smtClean="0">
                <a:cs typeface="Arial" charset="0"/>
              </a:rPr>
              <a:t>Analytical approach</a:t>
            </a:r>
          </a:p>
        </p:txBody>
      </p:sp>
      <p:sp>
        <p:nvSpPr>
          <p:cNvPr id="11" name="Rectangle 3"/>
          <p:cNvSpPr txBox="1">
            <a:spLocks noChangeArrowheads="1"/>
          </p:cNvSpPr>
          <p:nvPr/>
        </p:nvSpPr>
        <p:spPr bwMode="auto">
          <a:xfrm>
            <a:off x="468313" y="1196975"/>
            <a:ext cx="402907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just" rtl="0" eaLnBrk="0" fontAlgn="base" hangingPunct="0">
              <a:spcBef>
                <a:spcPct val="20000"/>
              </a:spcBef>
              <a:spcAft>
                <a:spcPct val="0"/>
              </a:spcAft>
              <a:buClr>
                <a:srgbClr val="009900"/>
              </a:buClr>
              <a:buFont typeface="Wingdings" pitchFamily="2" charset="2"/>
              <a:defRPr sz="2600">
                <a:solidFill>
                  <a:schemeClr val="tx1"/>
                </a:solidFill>
                <a:latin typeface="+mn-lt"/>
                <a:ea typeface="+mn-ea"/>
                <a:cs typeface="+mn-cs"/>
              </a:defRPr>
            </a:lvl1pPr>
            <a:lvl2pPr marL="542925" indent="-1588" algn="just" rtl="0" eaLnBrk="0" fontAlgn="base" hangingPunct="0">
              <a:spcBef>
                <a:spcPct val="20000"/>
              </a:spcBef>
              <a:spcAft>
                <a:spcPct val="0"/>
              </a:spcAft>
              <a:buClr>
                <a:srgbClr val="009900"/>
              </a:buClr>
              <a:buFont typeface="Wingdings" pitchFamily="2" charset="2"/>
              <a:defRPr sz="2400">
                <a:solidFill>
                  <a:schemeClr val="tx1"/>
                </a:solidFill>
                <a:latin typeface="+mn-lt"/>
              </a:defRPr>
            </a:lvl2pPr>
            <a:lvl3pPr marL="990600" indent="-76200" algn="just" rtl="0" eaLnBrk="0" fontAlgn="base" hangingPunct="0">
              <a:spcBef>
                <a:spcPct val="20000"/>
              </a:spcBef>
              <a:spcAft>
                <a:spcPct val="0"/>
              </a:spcAft>
              <a:buClr>
                <a:srgbClr val="009900"/>
              </a:buClr>
              <a:buFont typeface="Wingdings" pitchFamily="2" charset="2"/>
              <a:defRPr sz="2200">
                <a:solidFill>
                  <a:schemeClr val="tx1"/>
                </a:solidFill>
                <a:latin typeface="+mn-lt"/>
              </a:defRPr>
            </a:lvl3pPr>
            <a:lvl4pPr marL="1438275" indent="-1588" algn="just" rtl="0" eaLnBrk="0" fontAlgn="base" hangingPunct="0">
              <a:spcBef>
                <a:spcPct val="20000"/>
              </a:spcBef>
              <a:spcAft>
                <a:spcPct val="0"/>
              </a:spcAft>
              <a:defRPr sz="2000">
                <a:solidFill>
                  <a:schemeClr val="tx1"/>
                </a:solidFill>
                <a:latin typeface="+mn-lt"/>
              </a:defRPr>
            </a:lvl4pPr>
            <a:lvl5pPr marL="1885950" indent="-1588" algn="just" rtl="0" eaLnBrk="0" fontAlgn="base" hangingPunct="0">
              <a:spcBef>
                <a:spcPct val="20000"/>
              </a:spcBef>
              <a:spcAft>
                <a:spcPct val="0"/>
              </a:spcAft>
              <a:defRPr sz="2000">
                <a:solidFill>
                  <a:schemeClr val="tx1"/>
                </a:solidFill>
                <a:latin typeface="+mn-lt"/>
              </a:defRPr>
            </a:lvl5pPr>
            <a:lvl6pPr marL="2343150" indent="-1588" algn="just" rtl="0" fontAlgn="base">
              <a:spcBef>
                <a:spcPct val="20000"/>
              </a:spcBef>
              <a:spcAft>
                <a:spcPct val="0"/>
              </a:spcAft>
              <a:defRPr sz="2000">
                <a:solidFill>
                  <a:schemeClr val="tx1"/>
                </a:solidFill>
                <a:latin typeface="+mn-lt"/>
              </a:defRPr>
            </a:lvl6pPr>
            <a:lvl7pPr marL="2800350" indent="-1588" algn="just" rtl="0" fontAlgn="base">
              <a:spcBef>
                <a:spcPct val="20000"/>
              </a:spcBef>
              <a:spcAft>
                <a:spcPct val="0"/>
              </a:spcAft>
              <a:defRPr sz="2000">
                <a:solidFill>
                  <a:schemeClr val="tx1"/>
                </a:solidFill>
                <a:latin typeface="+mn-lt"/>
              </a:defRPr>
            </a:lvl7pPr>
            <a:lvl8pPr marL="3257550" indent="-1588" algn="just" rtl="0" fontAlgn="base">
              <a:spcBef>
                <a:spcPct val="20000"/>
              </a:spcBef>
              <a:spcAft>
                <a:spcPct val="0"/>
              </a:spcAft>
              <a:defRPr sz="2000">
                <a:solidFill>
                  <a:schemeClr val="tx1"/>
                </a:solidFill>
                <a:latin typeface="+mn-lt"/>
              </a:defRPr>
            </a:lvl8pPr>
            <a:lvl9pPr marL="3714750" indent="-1588" algn="just" rtl="0" fontAlgn="base">
              <a:spcBef>
                <a:spcPct val="20000"/>
              </a:spcBef>
              <a:spcAft>
                <a:spcPct val="0"/>
              </a:spcAft>
              <a:defRPr sz="2000">
                <a:solidFill>
                  <a:schemeClr val="tx1"/>
                </a:solidFill>
                <a:latin typeface="+mn-lt"/>
              </a:defRPr>
            </a:lvl9pPr>
          </a:lstStyle>
          <a:p>
            <a:pPr marL="0" indent="0" eaLnBrk="1" hangingPunct="1">
              <a:defRPr/>
            </a:pPr>
            <a:r>
              <a:rPr lang="en-GB" altLang="fr-FR" kern="0" dirty="0" smtClean="0"/>
              <a:t> Sample preparation</a:t>
            </a:r>
          </a:p>
        </p:txBody>
      </p:sp>
      <p:sp>
        <p:nvSpPr>
          <p:cNvPr id="12" name="Rectangle 11"/>
          <p:cNvSpPr>
            <a:spLocks noChangeArrowheads="1"/>
          </p:cNvSpPr>
          <p:nvPr/>
        </p:nvSpPr>
        <p:spPr bwMode="auto">
          <a:xfrm>
            <a:off x="3130550" y="2820988"/>
            <a:ext cx="289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2400"/>
              <a:t>10' sonication at RT</a:t>
            </a:r>
          </a:p>
        </p:txBody>
      </p:sp>
      <p:sp>
        <p:nvSpPr>
          <p:cNvPr id="13" name="Rectangle 12"/>
          <p:cNvSpPr>
            <a:spLocks noChangeArrowheads="1"/>
          </p:cNvSpPr>
          <p:nvPr/>
        </p:nvSpPr>
        <p:spPr bwMode="auto">
          <a:xfrm>
            <a:off x="3130550" y="4533900"/>
            <a:ext cx="26655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2400" dirty="0" smtClean="0"/>
              <a:t>Filtration 0.45 </a:t>
            </a:r>
            <a:r>
              <a:rPr lang="en-GB" altLang="fr-FR" sz="2400" i="1" dirty="0" smtClean="0"/>
              <a:t>µ</a:t>
            </a:r>
            <a:r>
              <a:rPr lang="en-GB" altLang="fr-FR" sz="2400" dirty="0" smtClean="0"/>
              <a:t>m</a:t>
            </a:r>
            <a:endParaRPr lang="en-GB" altLang="fr-FR" sz="2400" dirty="0"/>
          </a:p>
        </p:txBody>
      </p:sp>
      <p:pic>
        <p:nvPicPr>
          <p:cNvPr id="14" name="Picture 13" descr="extraits (1)"/>
          <p:cNvPicPr>
            <a:picLocks noChangeAspect="1" noChangeArrowheads="1"/>
          </p:cNvPicPr>
          <p:nvPr/>
        </p:nvPicPr>
        <p:blipFill>
          <a:blip r:embed="rId4" cstate="print">
            <a:extLst>
              <a:ext uri="{28A0092B-C50C-407E-A947-70E740481C1C}">
                <a14:useLocalDpi xmlns:a14="http://schemas.microsoft.com/office/drawing/2010/main" val="0"/>
              </a:ext>
            </a:extLst>
          </a:blip>
          <a:srcRect l="9006" b="12007"/>
          <a:stretch>
            <a:fillRect/>
          </a:stretch>
        </p:blipFill>
        <p:spPr bwMode="auto">
          <a:xfrm>
            <a:off x="6588125" y="2895600"/>
            <a:ext cx="2159000"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DSCN0371"/>
          <p:cNvPicPr>
            <a:picLocks noChangeAspect="1" noChangeArrowheads="1"/>
          </p:cNvPicPr>
          <p:nvPr/>
        </p:nvPicPr>
        <p:blipFill>
          <a:blip r:embed="rId5" cstate="print">
            <a:extLst>
              <a:ext uri="{28A0092B-C50C-407E-A947-70E740481C1C}">
                <a14:useLocalDpi xmlns:a14="http://schemas.microsoft.com/office/drawing/2010/main" val="0"/>
              </a:ext>
            </a:extLst>
          </a:blip>
          <a:srcRect t="4056" r="22028"/>
          <a:stretch>
            <a:fillRect/>
          </a:stretch>
        </p:blipFill>
        <p:spPr bwMode="auto">
          <a:xfrm>
            <a:off x="6589713" y="4581525"/>
            <a:ext cx="21590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cpl+gelule (3)"/>
          <p:cNvPicPr>
            <a:picLocks noChangeAspect="1" noChangeArrowheads="1"/>
          </p:cNvPicPr>
          <p:nvPr/>
        </p:nvPicPr>
        <p:blipFill>
          <a:blip r:embed="rId6" cstate="print">
            <a:extLst>
              <a:ext uri="{28A0092B-C50C-407E-A947-70E740481C1C}">
                <a14:useLocalDpi xmlns:a14="http://schemas.microsoft.com/office/drawing/2010/main" val="0"/>
              </a:ext>
            </a:extLst>
          </a:blip>
          <a:srcRect l="7559" t="14232" r="16142" b="14291"/>
          <a:stretch>
            <a:fillRect/>
          </a:stretch>
        </p:blipFill>
        <p:spPr bwMode="auto">
          <a:xfrm>
            <a:off x="6948488" y="981075"/>
            <a:ext cx="1439862"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_s1031"/>
          <p:cNvSpPr>
            <a:spLocks noChangeArrowheads="1"/>
          </p:cNvSpPr>
          <p:nvPr/>
        </p:nvSpPr>
        <p:spPr bwMode="auto">
          <a:xfrm>
            <a:off x="395288" y="3463925"/>
            <a:ext cx="4824412" cy="796925"/>
          </a:xfrm>
          <a:prstGeom prst="roundRect">
            <a:avLst>
              <a:gd name="adj" fmla="val 16667"/>
            </a:avLst>
          </a:prstGeom>
          <a:solidFill>
            <a:srgbClr val="CCFFCC"/>
          </a:solidFill>
          <a:ln w="9525">
            <a:solidFill>
              <a:schemeClr val="tx1"/>
            </a:solidFill>
            <a:round/>
            <a:headEnd/>
            <a:tailEnd/>
          </a:ln>
        </p:spPr>
        <p:txBody>
          <a:bodyPr wrap="none" lIns="0" tIns="0" rIns="0" bIns="0" anchor="ct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ctr" eaLnBrk="1" hangingPunct="1">
              <a:spcBef>
                <a:spcPct val="0"/>
              </a:spcBef>
              <a:buClrTx/>
              <a:buFontTx/>
              <a:buNone/>
            </a:pPr>
            <a:r>
              <a:rPr lang="en-GB" altLang="fr-FR" sz="2400"/>
              <a:t>Dilution with buffer solution</a:t>
            </a:r>
          </a:p>
        </p:txBody>
      </p:sp>
      <p:sp>
        <p:nvSpPr>
          <p:cNvPr id="18" name="_s1032"/>
          <p:cNvSpPr>
            <a:spLocks noChangeArrowheads="1"/>
          </p:cNvSpPr>
          <p:nvPr/>
        </p:nvSpPr>
        <p:spPr bwMode="auto">
          <a:xfrm>
            <a:off x="395288" y="5265738"/>
            <a:ext cx="4824412" cy="752475"/>
          </a:xfrm>
          <a:prstGeom prst="roundRect">
            <a:avLst>
              <a:gd name="adj" fmla="val 16667"/>
            </a:avLst>
          </a:prstGeom>
          <a:solidFill>
            <a:srgbClr val="CCFFCC"/>
          </a:solidFill>
          <a:ln w="9525">
            <a:solidFill>
              <a:schemeClr val="tx1"/>
            </a:solidFill>
            <a:round/>
            <a:headEnd/>
            <a:tailEnd/>
          </a:ln>
        </p:spPr>
        <p:txBody>
          <a:bodyPr wrap="none" lIns="0" tIns="0" rIns="0" bIns="0" anchor="ct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ctr" eaLnBrk="1" hangingPunct="1">
              <a:spcBef>
                <a:spcPct val="0"/>
              </a:spcBef>
              <a:buClrTx/>
              <a:buFontTx/>
              <a:buNone/>
            </a:pPr>
            <a:r>
              <a:rPr lang="en-GB" altLang="fr-FR" sz="2400" dirty="0"/>
              <a:t>Ready for </a:t>
            </a:r>
            <a:r>
              <a:rPr lang="en-GB" altLang="fr-FR" sz="2400" dirty="0" smtClean="0"/>
              <a:t>analysis by </a:t>
            </a:r>
            <a:r>
              <a:rPr lang="en-GB" altLang="fr-FR" sz="2400" dirty="0"/>
              <a:t>LC-MS/MS</a:t>
            </a:r>
          </a:p>
        </p:txBody>
      </p:sp>
    </p:spTree>
  </p:cSld>
  <p:clrMapOvr>
    <a:masterClrMapping/>
  </p:clrMapOvr>
  <p:transition advTm="8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p:cNvSpPr>
            <a:spLocks noGrp="1" noChangeArrowheads="1"/>
          </p:cNvSpPr>
          <p:nvPr>
            <p:ph type="title"/>
          </p:nvPr>
        </p:nvSpPr>
        <p:spPr/>
        <p:txBody>
          <a:bodyPr/>
          <a:lstStyle/>
          <a:p>
            <a:pPr eaLnBrk="1" hangingPunct="1"/>
            <a:r>
              <a:rPr lang="en-GB" altLang="fr-FR" dirty="0" smtClean="0"/>
              <a:t>MS detection and identification</a:t>
            </a:r>
          </a:p>
        </p:txBody>
      </p:sp>
      <p:sp>
        <p:nvSpPr>
          <p:cNvPr id="7" name="_s1032"/>
          <p:cNvSpPr>
            <a:spLocks noChangeArrowheads="1"/>
          </p:cNvSpPr>
          <p:nvPr/>
        </p:nvSpPr>
        <p:spPr bwMode="auto">
          <a:xfrm>
            <a:off x="1042988" y="5589588"/>
            <a:ext cx="7345362" cy="1028700"/>
          </a:xfrm>
          <a:prstGeom prst="roundRect">
            <a:avLst>
              <a:gd name="adj" fmla="val 16667"/>
            </a:avLst>
          </a:prstGeom>
          <a:solidFill>
            <a:srgbClr val="009900">
              <a:alpha val="59999"/>
            </a:srgbClr>
          </a:solidFill>
          <a:ln w="9525">
            <a:solidFill>
              <a:schemeClr val="tx1"/>
            </a:solidFill>
            <a:round/>
            <a:headEnd/>
            <a:tailEnd/>
          </a:ln>
        </p:spPr>
        <p:txBody>
          <a:bodyPr wrap="none" lIns="0" tIns="0" rIns="0" bIns="0" anchor="ctr"/>
          <a:lstStyle>
            <a:lvl1pPr marL="342900" indent="-342900" algn="just" eaLnBrk="0" hangingPunct="0">
              <a:spcBef>
                <a:spcPct val="20000"/>
              </a:spcBef>
              <a:buClr>
                <a:srgbClr val="009900"/>
              </a:buClr>
              <a:buFont typeface="Wingdings" pitchFamily="2" charset="2"/>
              <a:defRPr sz="2600">
                <a:solidFill>
                  <a:schemeClr val="tx1"/>
                </a:solidFill>
                <a:latin typeface="Arial" charset="0"/>
              </a:defRPr>
            </a:lvl1pPr>
            <a:lvl2pPr marL="179388"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lvl="1" algn="r" eaLnBrk="1" hangingPunct="1">
              <a:spcBef>
                <a:spcPct val="0"/>
              </a:spcBef>
              <a:buClrTx/>
              <a:buFontTx/>
              <a:buNone/>
            </a:pPr>
            <a:r>
              <a:rPr lang="en-GB" altLang="fr-FR"/>
              <a:t>Comparison with an in-house library of mass spectra</a:t>
            </a:r>
          </a:p>
        </p:txBody>
      </p:sp>
      <p:sp>
        <p:nvSpPr>
          <p:cNvPr id="9" name="Line 53"/>
          <p:cNvSpPr>
            <a:spLocks noChangeShapeType="1"/>
          </p:cNvSpPr>
          <p:nvPr/>
        </p:nvSpPr>
        <p:spPr bwMode="auto">
          <a:xfrm>
            <a:off x="1763713" y="5229225"/>
            <a:ext cx="0" cy="431800"/>
          </a:xfrm>
          <a:prstGeom prst="line">
            <a:avLst/>
          </a:prstGeom>
          <a:noFill/>
          <a:ln w="285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fr-CH"/>
          </a:p>
        </p:txBody>
      </p:sp>
      <p:sp>
        <p:nvSpPr>
          <p:cNvPr id="10" name="Line 54"/>
          <p:cNvSpPr>
            <a:spLocks noChangeShapeType="1"/>
          </p:cNvSpPr>
          <p:nvPr/>
        </p:nvSpPr>
        <p:spPr bwMode="auto">
          <a:xfrm>
            <a:off x="7380288" y="5229225"/>
            <a:ext cx="0" cy="431800"/>
          </a:xfrm>
          <a:prstGeom prst="line">
            <a:avLst/>
          </a:prstGeom>
          <a:noFill/>
          <a:ln w="285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fr-CH"/>
          </a:p>
        </p:txBody>
      </p:sp>
      <p:sp>
        <p:nvSpPr>
          <p:cNvPr id="11" name="Line 55"/>
          <p:cNvSpPr>
            <a:spLocks noChangeShapeType="1"/>
          </p:cNvSpPr>
          <p:nvPr/>
        </p:nvSpPr>
        <p:spPr bwMode="auto">
          <a:xfrm>
            <a:off x="4572000" y="5229225"/>
            <a:ext cx="0" cy="431800"/>
          </a:xfrm>
          <a:prstGeom prst="line">
            <a:avLst/>
          </a:prstGeom>
          <a:noFill/>
          <a:ln w="285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fr-CH"/>
          </a:p>
        </p:txBody>
      </p:sp>
      <p:sp>
        <p:nvSpPr>
          <p:cNvPr id="39944" name="_s1032"/>
          <p:cNvSpPr>
            <a:spLocks noChangeArrowheads="1"/>
          </p:cNvSpPr>
          <p:nvPr/>
        </p:nvSpPr>
        <p:spPr bwMode="auto">
          <a:xfrm>
            <a:off x="1485900" y="1125538"/>
            <a:ext cx="6173788" cy="1011237"/>
          </a:xfrm>
          <a:prstGeom prst="roundRect">
            <a:avLst>
              <a:gd name="adj" fmla="val 16667"/>
            </a:avLst>
          </a:prstGeom>
          <a:solidFill>
            <a:srgbClr val="CCFFCC"/>
          </a:solidFill>
          <a:ln w="9525">
            <a:solidFill>
              <a:schemeClr val="tx1"/>
            </a:solidFill>
            <a:round/>
            <a:headEnd/>
            <a:tailEnd/>
          </a:ln>
        </p:spPr>
        <p:txBody>
          <a:bodyPr wrap="none" lIns="0" tIns="0" rIns="0" bIns="0" anchor="ctr"/>
          <a:lstStyle>
            <a:lvl1pPr marL="342900" indent="-342900" algn="just" eaLnBrk="0" hangingPunct="0">
              <a:spcBef>
                <a:spcPct val="20000"/>
              </a:spcBef>
              <a:buClr>
                <a:srgbClr val="009900"/>
              </a:buClr>
              <a:buFont typeface="Wingdings" pitchFamily="2" charset="2"/>
              <a:defRPr sz="2600">
                <a:solidFill>
                  <a:schemeClr val="tx1"/>
                </a:solidFill>
                <a:latin typeface="Arial" charset="0"/>
              </a:defRPr>
            </a:lvl1pPr>
            <a:lvl2pPr marL="179388"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lvl="1" algn="ctr" eaLnBrk="1" hangingPunct="1">
              <a:spcBef>
                <a:spcPct val="0"/>
              </a:spcBef>
              <a:buClrTx/>
              <a:buFontTx/>
              <a:buNone/>
            </a:pPr>
            <a:r>
              <a:rPr lang="en-GB" altLang="fr-FR" dirty="0"/>
              <a:t>MRM (Multiple Reaction Monitoring) : </a:t>
            </a:r>
          </a:p>
          <a:p>
            <a:pPr lvl="1" algn="ctr" eaLnBrk="1" hangingPunct="1">
              <a:spcBef>
                <a:spcPct val="0"/>
              </a:spcBef>
              <a:buClrTx/>
              <a:buFontTx/>
              <a:buNone/>
            </a:pPr>
            <a:r>
              <a:rPr lang="en-GB" altLang="fr-FR" dirty="0"/>
              <a:t>one transition is targeted for each biomarker</a:t>
            </a:r>
          </a:p>
        </p:txBody>
      </p:sp>
      <p:cxnSp>
        <p:nvCxnSpPr>
          <p:cNvPr id="13" name="_s1030"/>
          <p:cNvCxnSpPr>
            <a:cxnSpLocks noChangeShapeType="1"/>
          </p:cNvCxnSpPr>
          <p:nvPr/>
        </p:nvCxnSpPr>
        <p:spPr bwMode="auto">
          <a:xfrm rot="-5400000">
            <a:off x="2795588" y="2514600"/>
            <a:ext cx="752475" cy="2803525"/>
          </a:xfrm>
          <a:prstGeom prst="bentConnector3">
            <a:avLst>
              <a:gd name="adj1" fmla="val 1519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4" name="_s1028"/>
          <p:cNvCxnSpPr>
            <a:cxnSpLocks noChangeShapeType="1"/>
          </p:cNvCxnSpPr>
          <p:nvPr/>
        </p:nvCxnSpPr>
        <p:spPr bwMode="auto">
          <a:xfrm rot="5400000" flipH="1">
            <a:off x="5599113" y="2514600"/>
            <a:ext cx="752475" cy="2803525"/>
          </a:xfrm>
          <a:prstGeom prst="bentConnector3">
            <a:avLst>
              <a:gd name="adj1" fmla="val 1519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5" name="Line 69"/>
          <p:cNvSpPr>
            <a:spLocks noChangeShapeType="1"/>
          </p:cNvSpPr>
          <p:nvPr/>
        </p:nvSpPr>
        <p:spPr bwMode="auto">
          <a:xfrm>
            <a:off x="4572000" y="2133600"/>
            <a:ext cx="0" cy="431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6" name="Line 70"/>
          <p:cNvSpPr>
            <a:spLocks noChangeShapeType="1"/>
          </p:cNvSpPr>
          <p:nvPr/>
        </p:nvSpPr>
        <p:spPr bwMode="auto">
          <a:xfrm>
            <a:off x="4572000" y="3933825"/>
            <a:ext cx="0" cy="3587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7" name="_s1033"/>
          <p:cNvSpPr>
            <a:spLocks noChangeArrowheads="1"/>
          </p:cNvSpPr>
          <p:nvPr/>
        </p:nvSpPr>
        <p:spPr bwMode="auto">
          <a:xfrm>
            <a:off x="1487488" y="2559050"/>
            <a:ext cx="6172200" cy="1014413"/>
          </a:xfrm>
          <a:prstGeom prst="roundRect">
            <a:avLst>
              <a:gd name="adj" fmla="val 16667"/>
            </a:avLst>
          </a:prstGeom>
          <a:solidFill>
            <a:srgbClr val="CCFFCC"/>
          </a:solidFill>
          <a:ln w="9525">
            <a:solidFill>
              <a:schemeClr val="tx1"/>
            </a:solidFill>
            <a:round/>
            <a:headEnd/>
            <a:tailEnd/>
          </a:ln>
        </p:spPr>
        <p:txBody>
          <a:bodyPr wrap="none" lIns="0" tIns="0" rIns="0" bIns="0" anchor="ct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ctr" eaLnBrk="1" hangingPunct="1">
              <a:spcBef>
                <a:spcPct val="0"/>
              </a:spcBef>
              <a:buClrTx/>
              <a:buFontTx/>
              <a:buNone/>
            </a:pPr>
            <a:r>
              <a:rPr lang="en-GB" altLang="fr-FR" sz="2400" dirty="0"/>
              <a:t>IDA (Information Dependent Acquisition)</a:t>
            </a:r>
          </a:p>
          <a:p>
            <a:pPr algn="ctr" eaLnBrk="1" hangingPunct="1">
              <a:spcBef>
                <a:spcPct val="0"/>
              </a:spcBef>
              <a:buClrTx/>
              <a:buFontTx/>
              <a:buNone/>
            </a:pPr>
            <a:r>
              <a:rPr lang="en-GB" altLang="fr-FR" sz="2400" dirty="0"/>
              <a:t>Threshold : </a:t>
            </a:r>
            <a:r>
              <a:rPr lang="en-GB" altLang="fr-FR" sz="2400" dirty="0" smtClean="0"/>
              <a:t>1500 </a:t>
            </a:r>
            <a:r>
              <a:rPr lang="en-GB" altLang="fr-FR" sz="2400" dirty="0"/>
              <a:t>cps</a:t>
            </a:r>
          </a:p>
        </p:txBody>
      </p:sp>
      <p:sp>
        <p:nvSpPr>
          <p:cNvPr id="18" name="_s1034"/>
          <p:cNvSpPr>
            <a:spLocks noChangeArrowheads="1"/>
          </p:cNvSpPr>
          <p:nvPr/>
        </p:nvSpPr>
        <p:spPr bwMode="auto">
          <a:xfrm>
            <a:off x="576263" y="4292600"/>
            <a:ext cx="2386012" cy="938213"/>
          </a:xfrm>
          <a:prstGeom prst="roundRect">
            <a:avLst>
              <a:gd name="adj" fmla="val 16667"/>
            </a:avLst>
          </a:prstGeom>
          <a:solidFill>
            <a:srgbClr val="CCFFCC"/>
          </a:solidFill>
          <a:ln w="9525">
            <a:solidFill>
              <a:schemeClr val="tx1"/>
            </a:solidFill>
            <a:round/>
            <a:headEnd/>
            <a:tailEnd/>
          </a:ln>
        </p:spPr>
        <p:txBody>
          <a:bodyPr wrap="none" lIns="0" tIns="0" rIns="0" bIns="0" anchor="ct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ctr" eaLnBrk="1" hangingPunct="1">
              <a:spcBef>
                <a:spcPct val="0"/>
              </a:spcBef>
              <a:buClrTx/>
              <a:buFontTx/>
              <a:buNone/>
            </a:pPr>
            <a:r>
              <a:rPr lang="en-GB" altLang="fr-FR" sz="2300"/>
              <a:t>MS/MS spectrum</a:t>
            </a:r>
          </a:p>
          <a:p>
            <a:pPr algn="ctr" eaLnBrk="1" hangingPunct="1">
              <a:spcBef>
                <a:spcPct val="0"/>
              </a:spcBef>
              <a:buClrTx/>
              <a:buFontTx/>
              <a:buNone/>
            </a:pPr>
            <a:r>
              <a:rPr lang="en-GB" altLang="fr-FR" sz="2300"/>
              <a:t>CE : 20V</a:t>
            </a:r>
          </a:p>
        </p:txBody>
      </p:sp>
      <p:sp>
        <p:nvSpPr>
          <p:cNvPr id="19" name="_s1035"/>
          <p:cNvSpPr>
            <a:spLocks noChangeArrowheads="1"/>
          </p:cNvSpPr>
          <p:nvPr/>
        </p:nvSpPr>
        <p:spPr bwMode="auto">
          <a:xfrm>
            <a:off x="3381375" y="4292600"/>
            <a:ext cx="2384425" cy="938213"/>
          </a:xfrm>
          <a:prstGeom prst="roundRect">
            <a:avLst>
              <a:gd name="adj" fmla="val 16667"/>
            </a:avLst>
          </a:prstGeom>
          <a:solidFill>
            <a:srgbClr val="CCFFCC"/>
          </a:solidFill>
          <a:ln w="9525">
            <a:solidFill>
              <a:schemeClr val="tx1"/>
            </a:solidFill>
            <a:round/>
            <a:headEnd/>
            <a:tailEnd/>
          </a:ln>
        </p:spPr>
        <p:txBody>
          <a:bodyPr wrap="none" lIns="0" tIns="0" rIns="0" bIns="0" anchor="ct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ctr" eaLnBrk="1" hangingPunct="1">
              <a:spcBef>
                <a:spcPct val="0"/>
              </a:spcBef>
              <a:buClrTx/>
              <a:buFontTx/>
              <a:buNone/>
            </a:pPr>
            <a:r>
              <a:rPr lang="en-GB" altLang="fr-FR" sz="2300"/>
              <a:t>MS/MS spectrum</a:t>
            </a:r>
          </a:p>
          <a:p>
            <a:pPr algn="ctr" eaLnBrk="1" hangingPunct="1">
              <a:spcBef>
                <a:spcPct val="0"/>
              </a:spcBef>
              <a:buClrTx/>
              <a:buFontTx/>
              <a:buNone/>
            </a:pPr>
            <a:r>
              <a:rPr lang="en-GB" altLang="fr-FR" sz="2300"/>
              <a:t>CE : 35V</a:t>
            </a:r>
          </a:p>
        </p:txBody>
      </p:sp>
      <p:sp>
        <p:nvSpPr>
          <p:cNvPr id="20" name="_s1036"/>
          <p:cNvSpPr>
            <a:spLocks noChangeArrowheads="1"/>
          </p:cNvSpPr>
          <p:nvPr/>
        </p:nvSpPr>
        <p:spPr bwMode="auto">
          <a:xfrm>
            <a:off x="6184900" y="4292600"/>
            <a:ext cx="2384425" cy="938213"/>
          </a:xfrm>
          <a:prstGeom prst="roundRect">
            <a:avLst>
              <a:gd name="adj" fmla="val 16667"/>
            </a:avLst>
          </a:prstGeom>
          <a:solidFill>
            <a:srgbClr val="CCFFCC"/>
          </a:solidFill>
          <a:ln w="9525">
            <a:solidFill>
              <a:schemeClr val="tx1"/>
            </a:solidFill>
            <a:round/>
            <a:headEnd/>
            <a:tailEnd/>
          </a:ln>
        </p:spPr>
        <p:txBody>
          <a:bodyPr wrap="none" lIns="0" tIns="0" rIns="0" bIns="0" anchor="ct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ctr" eaLnBrk="1" hangingPunct="1">
              <a:spcBef>
                <a:spcPct val="0"/>
              </a:spcBef>
              <a:buClrTx/>
              <a:buFontTx/>
              <a:buNone/>
            </a:pPr>
            <a:r>
              <a:rPr lang="en-GB" altLang="fr-FR" sz="2300"/>
              <a:t>MS/MS spectrum</a:t>
            </a:r>
          </a:p>
          <a:p>
            <a:pPr algn="ctr" eaLnBrk="1" hangingPunct="1">
              <a:spcBef>
                <a:spcPct val="0"/>
              </a:spcBef>
              <a:buClrTx/>
              <a:buFontTx/>
              <a:buNone/>
            </a:pPr>
            <a:r>
              <a:rPr lang="en-GB" altLang="fr-FR" sz="2300"/>
              <a:t>CE : 50V</a:t>
            </a:r>
          </a:p>
        </p:txBody>
      </p:sp>
      <p:sp>
        <p:nvSpPr>
          <p:cNvPr id="21" name="Line 71"/>
          <p:cNvSpPr>
            <a:spLocks noChangeShapeType="1"/>
          </p:cNvSpPr>
          <p:nvPr/>
        </p:nvSpPr>
        <p:spPr bwMode="auto">
          <a:xfrm>
            <a:off x="4572000" y="3573463"/>
            <a:ext cx="0" cy="431800"/>
          </a:xfrm>
          <a:prstGeom prst="line">
            <a:avLst/>
          </a:prstGeom>
          <a:noFill/>
          <a:ln w="762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fr-CH"/>
          </a:p>
        </p:txBody>
      </p:sp>
      <p:sp>
        <p:nvSpPr>
          <p:cNvPr id="22" name="AutoShape 72"/>
          <p:cNvSpPr>
            <a:spLocks noChangeArrowheads="1"/>
          </p:cNvSpPr>
          <p:nvPr/>
        </p:nvSpPr>
        <p:spPr bwMode="auto">
          <a:xfrm flipH="1">
            <a:off x="7956550" y="1550988"/>
            <a:ext cx="287338" cy="1512887"/>
          </a:xfrm>
          <a:prstGeom prst="curvedRightArrow">
            <a:avLst>
              <a:gd name="adj1" fmla="val 105304"/>
              <a:gd name="adj2" fmla="val 210607"/>
              <a:gd name="adj3" fmla="val 33333"/>
            </a:avLst>
          </a:prstGeom>
          <a:solidFill>
            <a:srgbClr val="009900">
              <a:alpha val="59999"/>
            </a:srgbClr>
          </a:solidFill>
          <a:ln w="9525">
            <a:solidFill>
              <a:schemeClr val="tx1"/>
            </a:solidFill>
            <a:miter lim="800000"/>
            <a:headEnd/>
            <a:tailEnd/>
          </a:ln>
        </p:spPr>
        <p:txBody>
          <a:bodyPr wrap="none" anchor="ct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en-US" altLang="fr-FR" sz="1800"/>
          </a:p>
        </p:txBody>
      </p:sp>
      <p:sp>
        <p:nvSpPr>
          <p:cNvPr id="23" name="AutoShape 74"/>
          <p:cNvSpPr>
            <a:spLocks noChangeArrowheads="1"/>
          </p:cNvSpPr>
          <p:nvPr/>
        </p:nvSpPr>
        <p:spPr bwMode="auto">
          <a:xfrm rot="10800000" flipH="1">
            <a:off x="827088" y="1557338"/>
            <a:ext cx="287337" cy="1512887"/>
          </a:xfrm>
          <a:prstGeom prst="curvedRightArrow">
            <a:avLst>
              <a:gd name="adj1" fmla="val 105304"/>
              <a:gd name="adj2" fmla="val 210608"/>
              <a:gd name="adj3" fmla="val 33333"/>
            </a:avLst>
          </a:prstGeom>
          <a:solidFill>
            <a:srgbClr val="009900">
              <a:alpha val="59999"/>
            </a:srgbClr>
          </a:solidFill>
          <a:ln w="9525">
            <a:solidFill>
              <a:schemeClr val="tx1"/>
            </a:solidFill>
            <a:miter lim="800000"/>
            <a:headEnd/>
            <a:tailEnd/>
          </a:ln>
        </p:spPr>
        <p:txBody>
          <a:bodyPr wrap="none" anchor="ct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endParaRPr lang="en-US" altLang="fr-FR" sz="1800"/>
          </a:p>
        </p:txBody>
      </p:sp>
    </p:spTree>
  </p:cSld>
  <p:clrMapOvr>
    <a:masterClrMapping/>
  </p:clrMapOvr>
  <p:transition advTm="8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p:cNvSpPr>
            <a:spLocks noGrp="1" noChangeArrowheads="1"/>
          </p:cNvSpPr>
          <p:nvPr>
            <p:ph type="title"/>
          </p:nvPr>
        </p:nvSpPr>
        <p:spPr>
          <a:xfrm>
            <a:off x="468313" y="259557"/>
            <a:ext cx="8229600" cy="865187"/>
          </a:xfrm>
        </p:spPr>
        <p:txBody>
          <a:bodyPr/>
          <a:lstStyle/>
          <a:p>
            <a:pPr eaLnBrk="1" hangingPunct="1"/>
            <a:r>
              <a:rPr lang="en-GB" altLang="fr-FR" dirty="0" smtClean="0"/>
              <a:t>Comparison with an in-house library of MS/MS spectra</a:t>
            </a:r>
          </a:p>
        </p:txBody>
      </p:sp>
      <p:pic>
        <p:nvPicPr>
          <p:cNvPr id="4198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924" y="1268760"/>
            <a:ext cx="8837039" cy="50508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8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title"/>
          </p:nvPr>
        </p:nvSpPr>
        <p:spPr>
          <a:xfrm>
            <a:off x="468313" y="-41762"/>
            <a:ext cx="8229600" cy="865187"/>
          </a:xfrm>
        </p:spPr>
        <p:txBody>
          <a:bodyPr/>
          <a:lstStyle/>
          <a:p>
            <a:pPr eaLnBrk="1" hangingPunct="1"/>
            <a:r>
              <a:rPr lang="en-GB" altLang="fr-FR" dirty="0" smtClean="0"/>
              <a:t>Chromatograms with biomarkers</a:t>
            </a:r>
          </a:p>
        </p:txBody>
      </p:sp>
      <p:sp>
        <p:nvSpPr>
          <p:cNvPr id="249" name="Rectangle 1676"/>
          <p:cNvSpPr>
            <a:spLocks noChangeArrowheads="1"/>
          </p:cNvSpPr>
          <p:nvPr/>
        </p:nvSpPr>
        <p:spPr bwMode="auto">
          <a:xfrm>
            <a:off x="323850" y="6308725"/>
            <a:ext cx="624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Column : Synergi polar RP 50 x 2 mm, 2.5 mm particle size </a:t>
            </a:r>
          </a:p>
        </p:txBody>
      </p:sp>
      <p:sp>
        <p:nvSpPr>
          <p:cNvPr id="2" name="Rectangle 1"/>
          <p:cNvSpPr/>
          <p:nvPr/>
        </p:nvSpPr>
        <p:spPr>
          <a:xfrm>
            <a:off x="638784" y="744922"/>
            <a:ext cx="7893656" cy="5308216"/>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nvGrpSpPr>
          <p:cNvPr id="86" name="Group 1675"/>
          <p:cNvGrpSpPr>
            <a:grpSpLocks/>
          </p:cNvGrpSpPr>
          <p:nvPr/>
        </p:nvGrpSpPr>
        <p:grpSpPr bwMode="auto">
          <a:xfrm>
            <a:off x="319088" y="404813"/>
            <a:ext cx="6275387" cy="3235326"/>
            <a:chOff x="201" y="391"/>
            <a:chExt cx="3953" cy="2038"/>
          </a:xfrm>
        </p:grpSpPr>
        <p:sp>
          <p:nvSpPr>
            <p:cNvPr id="87" name="Line 1510"/>
            <p:cNvSpPr>
              <a:spLocks noChangeShapeType="1"/>
            </p:cNvSpPr>
            <p:nvPr/>
          </p:nvSpPr>
          <p:spPr bwMode="auto">
            <a:xfrm flipV="1">
              <a:off x="405" y="2032"/>
              <a:ext cx="354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grpSp>
          <p:nvGrpSpPr>
            <p:cNvPr id="88" name="Group 1511"/>
            <p:cNvGrpSpPr>
              <a:grpSpLocks/>
            </p:cNvGrpSpPr>
            <p:nvPr/>
          </p:nvGrpSpPr>
          <p:grpSpPr bwMode="auto">
            <a:xfrm>
              <a:off x="599" y="1955"/>
              <a:ext cx="3144" cy="86"/>
              <a:chOff x="888" y="2828"/>
              <a:chExt cx="2749" cy="74"/>
            </a:xfrm>
          </p:grpSpPr>
          <p:sp>
            <p:nvSpPr>
              <p:cNvPr id="228" name="Line 1512"/>
              <p:cNvSpPr>
                <a:spLocks noChangeShapeType="1"/>
              </p:cNvSpPr>
              <p:nvPr/>
            </p:nvSpPr>
            <p:spPr bwMode="auto">
              <a:xfrm>
                <a:off x="939" y="2828"/>
                <a:ext cx="0"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29" name="Line 1513"/>
              <p:cNvSpPr>
                <a:spLocks noChangeShapeType="1"/>
              </p:cNvSpPr>
              <p:nvPr/>
            </p:nvSpPr>
            <p:spPr bwMode="auto">
              <a:xfrm>
                <a:off x="1381" y="2828"/>
                <a:ext cx="0"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0" name="Line 1514"/>
              <p:cNvSpPr>
                <a:spLocks noChangeShapeType="1"/>
              </p:cNvSpPr>
              <p:nvPr/>
            </p:nvSpPr>
            <p:spPr bwMode="auto">
              <a:xfrm>
                <a:off x="1826" y="2828"/>
                <a:ext cx="0"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1" name="Line 1515"/>
              <p:cNvSpPr>
                <a:spLocks noChangeShapeType="1"/>
              </p:cNvSpPr>
              <p:nvPr/>
            </p:nvSpPr>
            <p:spPr bwMode="auto">
              <a:xfrm>
                <a:off x="2268" y="2828"/>
                <a:ext cx="0"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2" name="Line 1516"/>
              <p:cNvSpPr>
                <a:spLocks noChangeShapeType="1"/>
              </p:cNvSpPr>
              <p:nvPr/>
            </p:nvSpPr>
            <p:spPr bwMode="auto">
              <a:xfrm>
                <a:off x="2709" y="2828"/>
                <a:ext cx="0"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3" name="Line 1517"/>
              <p:cNvSpPr>
                <a:spLocks noChangeShapeType="1"/>
              </p:cNvSpPr>
              <p:nvPr/>
            </p:nvSpPr>
            <p:spPr bwMode="auto">
              <a:xfrm>
                <a:off x="3151" y="2828"/>
                <a:ext cx="0"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4" name="Line 1518"/>
              <p:cNvSpPr>
                <a:spLocks noChangeShapeType="1"/>
              </p:cNvSpPr>
              <p:nvPr/>
            </p:nvSpPr>
            <p:spPr bwMode="auto">
              <a:xfrm>
                <a:off x="3593" y="2828"/>
                <a:ext cx="0"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5" name="Line 1519"/>
              <p:cNvSpPr>
                <a:spLocks noChangeShapeType="1"/>
              </p:cNvSpPr>
              <p:nvPr/>
            </p:nvSpPr>
            <p:spPr bwMode="auto">
              <a:xfrm>
                <a:off x="939" y="2828"/>
                <a:ext cx="0"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6" name="Line 1520"/>
              <p:cNvSpPr>
                <a:spLocks noChangeShapeType="1"/>
              </p:cNvSpPr>
              <p:nvPr/>
            </p:nvSpPr>
            <p:spPr bwMode="auto">
              <a:xfrm>
                <a:off x="1381" y="2828"/>
                <a:ext cx="0"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7" name="Line 1521"/>
              <p:cNvSpPr>
                <a:spLocks noChangeShapeType="1"/>
              </p:cNvSpPr>
              <p:nvPr/>
            </p:nvSpPr>
            <p:spPr bwMode="auto">
              <a:xfrm>
                <a:off x="1826" y="2828"/>
                <a:ext cx="0"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8" name="Line 1522"/>
              <p:cNvSpPr>
                <a:spLocks noChangeShapeType="1"/>
              </p:cNvSpPr>
              <p:nvPr/>
            </p:nvSpPr>
            <p:spPr bwMode="auto">
              <a:xfrm>
                <a:off x="2268" y="2828"/>
                <a:ext cx="0"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39" name="Line 1523"/>
              <p:cNvSpPr>
                <a:spLocks noChangeShapeType="1"/>
              </p:cNvSpPr>
              <p:nvPr/>
            </p:nvSpPr>
            <p:spPr bwMode="auto">
              <a:xfrm>
                <a:off x="2709" y="2828"/>
                <a:ext cx="0"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40" name="Line 1524"/>
              <p:cNvSpPr>
                <a:spLocks noChangeShapeType="1"/>
              </p:cNvSpPr>
              <p:nvPr/>
            </p:nvSpPr>
            <p:spPr bwMode="auto">
              <a:xfrm>
                <a:off x="3151" y="2828"/>
                <a:ext cx="0"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41" name="Line 1525"/>
              <p:cNvSpPr>
                <a:spLocks noChangeShapeType="1"/>
              </p:cNvSpPr>
              <p:nvPr/>
            </p:nvSpPr>
            <p:spPr bwMode="auto">
              <a:xfrm>
                <a:off x="3593" y="2828"/>
                <a:ext cx="0"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42" name="Rectangle 1526"/>
              <p:cNvSpPr>
                <a:spLocks noChangeArrowheads="1"/>
              </p:cNvSpPr>
              <p:nvPr/>
            </p:nvSpPr>
            <p:spPr bwMode="auto">
              <a:xfrm>
                <a:off x="888" y="2836"/>
                <a:ext cx="79"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1.0</a:t>
                </a:r>
                <a:endParaRPr lang="en-GB" altLang="fr-FR" sz="800"/>
              </a:p>
            </p:txBody>
          </p:sp>
          <p:sp>
            <p:nvSpPr>
              <p:cNvPr id="243" name="Rectangle 1527"/>
              <p:cNvSpPr>
                <a:spLocks noChangeArrowheads="1"/>
              </p:cNvSpPr>
              <p:nvPr/>
            </p:nvSpPr>
            <p:spPr bwMode="auto">
              <a:xfrm>
                <a:off x="1330" y="2836"/>
                <a:ext cx="79"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3.0</a:t>
                </a:r>
                <a:endParaRPr lang="en-GB" altLang="fr-FR" sz="800"/>
              </a:p>
            </p:txBody>
          </p:sp>
          <p:sp>
            <p:nvSpPr>
              <p:cNvPr id="244" name="Rectangle 1528"/>
              <p:cNvSpPr>
                <a:spLocks noChangeArrowheads="1"/>
              </p:cNvSpPr>
              <p:nvPr/>
            </p:nvSpPr>
            <p:spPr bwMode="auto">
              <a:xfrm>
                <a:off x="1775" y="2836"/>
                <a:ext cx="78"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5.0</a:t>
                </a:r>
                <a:endParaRPr lang="en-GB" altLang="fr-FR" sz="800"/>
              </a:p>
            </p:txBody>
          </p:sp>
          <p:sp>
            <p:nvSpPr>
              <p:cNvPr id="245" name="Rectangle 1529"/>
              <p:cNvSpPr>
                <a:spLocks noChangeArrowheads="1"/>
              </p:cNvSpPr>
              <p:nvPr/>
            </p:nvSpPr>
            <p:spPr bwMode="auto">
              <a:xfrm>
                <a:off x="2217" y="2836"/>
                <a:ext cx="79"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7.0</a:t>
                </a:r>
                <a:endParaRPr lang="en-GB" altLang="fr-FR" sz="800"/>
              </a:p>
            </p:txBody>
          </p:sp>
          <p:sp>
            <p:nvSpPr>
              <p:cNvPr id="246" name="Rectangle 1530"/>
              <p:cNvSpPr>
                <a:spLocks noChangeArrowheads="1"/>
              </p:cNvSpPr>
              <p:nvPr/>
            </p:nvSpPr>
            <p:spPr bwMode="auto">
              <a:xfrm>
                <a:off x="2658" y="2836"/>
                <a:ext cx="78"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9.0</a:t>
                </a:r>
                <a:endParaRPr lang="en-GB" altLang="fr-FR" sz="800"/>
              </a:p>
            </p:txBody>
          </p:sp>
          <p:sp>
            <p:nvSpPr>
              <p:cNvPr id="247" name="Rectangle 1531"/>
              <p:cNvSpPr>
                <a:spLocks noChangeArrowheads="1"/>
              </p:cNvSpPr>
              <p:nvPr/>
            </p:nvSpPr>
            <p:spPr bwMode="auto">
              <a:xfrm>
                <a:off x="3085" y="2836"/>
                <a:ext cx="11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11.0</a:t>
                </a:r>
                <a:endParaRPr lang="en-GB" altLang="fr-FR" sz="800"/>
              </a:p>
            </p:txBody>
          </p:sp>
          <p:sp>
            <p:nvSpPr>
              <p:cNvPr id="248" name="Rectangle 1532"/>
              <p:cNvSpPr>
                <a:spLocks noChangeArrowheads="1"/>
              </p:cNvSpPr>
              <p:nvPr/>
            </p:nvSpPr>
            <p:spPr bwMode="auto">
              <a:xfrm>
                <a:off x="3527" y="2836"/>
                <a:ext cx="110"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13.0</a:t>
                </a:r>
                <a:endParaRPr lang="en-GB" altLang="fr-FR" sz="800"/>
              </a:p>
            </p:txBody>
          </p:sp>
        </p:grpSp>
        <p:sp>
          <p:nvSpPr>
            <p:cNvPr id="89" name="Line 1533"/>
            <p:cNvSpPr>
              <a:spLocks noChangeShapeType="1"/>
            </p:cNvSpPr>
            <p:nvPr/>
          </p:nvSpPr>
          <p:spPr bwMode="auto">
            <a:xfrm flipV="1">
              <a:off x="400" y="618"/>
              <a:ext cx="0" cy="134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90" name="Line 1534"/>
            <p:cNvSpPr>
              <a:spLocks noChangeShapeType="1"/>
            </p:cNvSpPr>
            <p:nvPr/>
          </p:nvSpPr>
          <p:spPr bwMode="auto">
            <a:xfrm flipH="1">
              <a:off x="396" y="1964"/>
              <a:ext cx="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91" name="Line 1535"/>
            <p:cNvSpPr>
              <a:spLocks noChangeShapeType="1"/>
            </p:cNvSpPr>
            <p:nvPr/>
          </p:nvSpPr>
          <p:spPr bwMode="auto">
            <a:xfrm flipH="1">
              <a:off x="388" y="1964"/>
              <a:ext cx="1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92" name="Rectangle 1536"/>
            <p:cNvSpPr>
              <a:spLocks noChangeArrowheads="1"/>
            </p:cNvSpPr>
            <p:nvPr/>
          </p:nvSpPr>
          <p:spPr bwMode="auto">
            <a:xfrm>
              <a:off x="255" y="1892"/>
              <a:ext cx="9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0.0</a:t>
              </a:r>
              <a:endParaRPr lang="en-GB" altLang="fr-FR" sz="800"/>
            </a:p>
          </p:txBody>
        </p:sp>
        <p:sp>
          <p:nvSpPr>
            <p:cNvPr id="93" name="Rectangle 1537"/>
            <p:cNvSpPr>
              <a:spLocks noChangeArrowheads="1"/>
            </p:cNvSpPr>
            <p:nvPr/>
          </p:nvSpPr>
          <p:spPr bwMode="auto">
            <a:xfrm>
              <a:off x="201" y="1624"/>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1.0e5</a:t>
              </a:r>
              <a:endParaRPr lang="en-GB" altLang="fr-FR" sz="800"/>
            </a:p>
          </p:txBody>
        </p:sp>
        <p:sp>
          <p:nvSpPr>
            <p:cNvPr id="94" name="Rectangle 1538"/>
            <p:cNvSpPr>
              <a:spLocks noChangeArrowheads="1"/>
            </p:cNvSpPr>
            <p:nvPr/>
          </p:nvSpPr>
          <p:spPr bwMode="auto">
            <a:xfrm>
              <a:off x="201" y="1356"/>
              <a:ext cx="16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2.0e5</a:t>
              </a:r>
              <a:endParaRPr lang="en-GB" altLang="fr-FR" sz="800"/>
            </a:p>
          </p:txBody>
        </p:sp>
        <p:sp>
          <p:nvSpPr>
            <p:cNvPr id="95" name="Rectangle 1539"/>
            <p:cNvSpPr>
              <a:spLocks noChangeArrowheads="1"/>
            </p:cNvSpPr>
            <p:nvPr/>
          </p:nvSpPr>
          <p:spPr bwMode="auto">
            <a:xfrm>
              <a:off x="201" y="1091"/>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3.0e5</a:t>
              </a:r>
              <a:endParaRPr lang="en-GB" altLang="fr-FR" sz="800"/>
            </a:p>
          </p:txBody>
        </p:sp>
        <p:sp>
          <p:nvSpPr>
            <p:cNvPr id="96" name="Rectangle 1540"/>
            <p:cNvSpPr>
              <a:spLocks noChangeArrowheads="1"/>
            </p:cNvSpPr>
            <p:nvPr/>
          </p:nvSpPr>
          <p:spPr bwMode="auto">
            <a:xfrm>
              <a:off x="201" y="825"/>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4.0e5</a:t>
              </a:r>
              <a:endParaRPr lang="en-GB" altLang="fr-FR" sz="800"/>
            </a:p>
          </p:txBody>
        </p:sp>
        <p:sp>
          <p:nvSpPr>
            <p:cNvPr id="97" name="Freeform 1541"/>
            <p:cNvSpPr>
              <a:spLocks/>
            </p:cNvSpPr>
            <p:nvPr/>
          </p:nvSpPr>
          <p:spPr bwMode="auto">
            <a:xfrm>
              <a:off x="405" y="2032"/>
              <a:ext cx="345" cy="57"/>
            </a:xfrm>
            <a:custGeom>
              <a:avLst/>
              <a:gdLst>
                <a:gd name="T0" fmla="*/ 2651 w 302"/>
                <a:gd name="T1" fmla="*/ 0 h 49"/>
                <a:gd name="T2" fmla="*/ 2906 w 302"/>
                <a:gd name="T3" fmla="*/ 0 h 49"/>
                <a:gd name="T4" fmla="*/ 3028 w 302"/>
                <a:gd name="T5" fmla="*/ 0 h 49"/>
                <a:gd name="T6" fmla="*/ 3028 w 302"/>
                <a:gd name="T7" fmla="*/ 0 h 49"/>
                <a:gd name="T8" fmla="*/ 3299 w 302"/>
                <a:gd name="T9" fmla="*/ 0 h 49"/>
                <a:gd name="T10" fmla="*/ 3640 w 302"/>
                <a:gd name="T11" fmla="*/ 0 h 49"/>
                <a:gd name="T12" fmla="*/ 3793 w 302"/>
                <a:gd name="T13" fmla="*/ 0 h 49"/>
                <a:gd name="T14" fmla="*/ 4059 w 302"/>
                <a:gd name="T15" fmla="*/ 0 h 49"/>
                <a:gd name="T16" fmla="*/ 4158 w 302"/>
                <a:gd name="T17" fmla="*/ 0 h 49"/>
                <a:gd name="T18" fmla="*/ 4394 w 302"/>
                <a:gd name="T19" fmla="*/ 0 h 49"/>
                <a:gd name="T20" fmla="*/ 4605 w 302"/>
                <a:gd name="T21" fmla="*/ 0 h 49"/>
                <a:gd name="T22" fmla="*/ 4750 w 302"/>
                <a:gd name="T23" fmla="*/ 0 h 49"/>
                <a:gd name="T24" fmla="*/ 4950 w 302"/>
                <a:gd name="T25" fmla="*/ 0 h 49"/>
                <a:gd name="T26" fmla="*/ 5158 w 302"/>
                <a:gd name="T27" fmla="*/ 0 h 49"/>
                <a:gd name="T28" fmla="*/ 5312 w 302"/>
                <a:gd name="T29" fmla="*/ 0 h 49"/>
                <a:gd name="T30" fmla="*/ 5546 w 302"/>
                <a:gd name="T31" fmla="*/ 0 h 49"/>
                <a:gd name="T32" fmla="*/ 5658 w 302"/>
                <a:gd name="T33" fmla="*/ 0 h 49"/>
                <a:gd name="T34" fmla="*/ 5892 w 302"/>
                <a:gd name="T35" fmla="*/ 0 h 49"/>
                <a:gd name="T36" fmla="*/ 6327 w 302"/>
                <a:gd name="T37" fmla="*/ 0 h 49"/>
                <a:gd name="T38" fmla="*/ 6460 w 302"/>
                <a:gd name="T39" fmla="*/ 0 h 49"/>
                <a:gd name="T40" fmla="*/ 6688 w 302"/>
                <a:gd name="T41" fmla="*/ 0 h 49"/>
                <a:gd name="T42" fmla="*/ 7077 w 302"/>
                <a:gd name="T43" fmla="*/ 0 h 49"/>
                <a:gd name="T44" fmla="*/ 7228 w 302"/>
                <a:gd name="T45" fmla="*/ 0 h 49"/>
                <a:gd name="T46" fmla="*/ 7613 w 302"/>
                <a:gd name="T47" fmla="*/ 0 h 49"/>
                <a:gd name="T48" fmla="*/ 7844 w 302"/>
                <a:gd name="T49" fmla="*/ 0 h 49"/>
                <a:gd name="T50" fmla="*/ 7981 w 302"/>
                <a:gd name="T51" fmla="*/ 0 h 49"/>
                <a:gd name="T52" fmla="*/ 8377 w 302"/>
                <a:gd name="T53" fmla="*/ 0 h 49"/>
                <a:gd name="T54" fmla="*/ 8551 w 302"/>
                <a:gd name="T55" fmla="*/ 2 h 49"/>
                <a:gd name="T56" fmla="*/ 8961 w 302"/>
                <a:gd name="T57" fmla="*/ 1556 h 49"/>
                <a:gd name="T58" fmla="*/ 9325 w 302"/>
                <a:gd name="T59" fmla="*/ 3315 h 49"/>
                <a:gd name="T60" fmla="*/ 9446 w 302"/>
                <a:gd name="T61" fmla="*/ 4388 h 49"/>
                <a:gd name="T62" fmla="*/ 9883 w 302"/>
                <a:gd name="T63" fmla="*/ 3018 h 49"/>
                <a:gd name="T64" fmla="*/ 10035 w 302"/>
                <a:gd name="T65" fmla="*/ 2230 h 49"/>
                <a:gd name="T66" fmla="*/ 10469 w 302"/>
                <a:gd name="T67" fmla="*/ 1556 h 49"/>
                <a:gd name="T68" fmla="*/ 10791 w 302"/>
                <a:gd name="T69" fmla="*/ 989 h 49"/>
                <a:gd name="T70" fmla="*/ 11183 w 302"/>
                <a:gd name="T71" fmla="*/ 399 h 49"/>
                <a:gd name="T72" fmla="*/ 11592 w 302"/>
                <a:gd name="T73" fmla="*/ 2 h 49"/>
                <a:gd name="T74" fmla="*/ 11980 w 302"/>
                <a:gd name="T75" fmla="*/ 2 h 49"/>
                <a:gd name="T76" fmla="*/ 12327 w 302"/>
                <a:gd name="T77" fmla="*/ 0 h 49"/>
                <a:gd name="T78" fmla="*/ 12749 w 302"/>
                <a:gd name="T79" fmla="*/ 0 h 49"/>
                <a:gd name="T80" fmla="*/ 13096 w 302"/>
                <a:gd name="T81" fmla="*/ 0 h 49"/>
                <a:gd name="T82" fmla="*/ 13488 w 302"/>
                <a:gd name="T83" fmla="*/ 0 h 49"/>
                <a:gd name="T84" fmla="*/ 13903 w 302"/>
                <a:gd name="T85" fmla="*/ 0 h 49"/>
                <a:gd name="T86" fmla="*/ 14268 w 302"/>
                <a:gd name="T87" fmla="*/ 0 h 49"/>
                <a:gd name="T88" fmla="*/ 14594 w 302"/>
                <a:gd name="T89" fmla="*/ 0 h 49"/>
                <a:gd name="T90" fmla="*/ 15013 w 302"/>
                <a:gd name="T91" fmla="*/ 0 h 49"/>
                <a:gd name="T92" fmla="*/ 15408 w 302"/>
                <a:gd name="T93" fmla="*/ 0 h 49"/>
                <a:gd name="T94" fmla="*/ 15740 w 302"/>
                <a:gd name="T95" fmla="*/ 0 h 49"/>
                <a:gd name="T96" fmla="*/ 16122 w 302"/>
                <a:gd name="T97" fmla="*/ 0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2"/>
                <a:gd name="T148" fmla="*/ 0 h 49"/>
                <a:gd name="T149" fmla="*/ 302 w 302"/>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2" h="49">
                  <a:moveTo>
                    <a:pt x="0" y="0"/>
                  </a:moveTo>
                  <a:lnTo>
                    <a:pt x="0" y="0"/>
                  </a:lnTo>
                  <a:lnTo>
                    <a:pt x="49" y="0"/>
                  </a:lnTo>
                  <a:lnTo>
                    <a:pt x="53" y="0"/>
                  </a:lnTo>
                  <a:lnTo>
                    <a:pt x="56" y="0"/>
                  </a:lnTo>
                  <a:lnTo>
                    <a:pt x="60" y="0"/>
                  </a:lnTo>
                  <a:lnTo>
                    <a:pt x="63" y="0"/>
                  </a:lnTo>
                  <a:lnTo>
                    <a:pt x="67" y="0"/>
                  </a:lnTo>
                  <a:lnTo>
                    <a:pt x="70" y="0"/>
                  </a:lnTo>
                  <a:lnTo>
                    <a:pt x="74" y="0"/>
                  </a:lnTo>
                  <a:lnTo>
                    <a:pt x="77" y="0"/>
                  </a:lnTo>
                  <a:lnTo>
                    <a:pt x="81" y="0"/>
                  </a:lnTo>
                  <a:lnTo>
                    <a:pt x="84" y="0"/>
                  </a:lnTo>
                  <a:lnTo>
                    <a:pt x="88" y="0"/>
                  </a:lnTo>
                  <a:lnTo>
                    <a:pt x="91" y="0"/>
                  </a:lnTo>
                  <a:lnTo>
                    <a:pt x="95" y="0"/>
                  </a:lnTo>
                  <a:lnTo>
                    <a:pt x="98" y="0"/>
                  </a:lnTo>
                  <a:lnTo>
                    <a:pt x="102" y="0"/>
                  </a:lnTo>
                  <a:lnTo>
                    <a:pt x="105" y="0"/>
                  </a:lnTo>
                  <a:lnTo>
                    <a:pt x="109" y="0"/>
                  </a:lnTo>
                  <a:lnTo>
                    <a:pt x="112" y="0"/>
                  </a:lnTo>
                  <a:lnTo>
                    <a:pt x="116" y="0"/>
                  </a:lnTo>
                  <a:lnTo>
                    <a:pt x="119" y="0"/>
                  </a:lnTo>
                  <a:lnTo>
                    <a:pt x="123" y="0"/>
                  </a:lnTo>
                  <a:lnTo>
                    <a:pt x="126" y="0"/>
                  </a:lnTo>
                  <a:lnTo>
                    <a:pt x="130" y="0"/>
                  </a:lnTo>
                  <a:lnTo>
                    <a:pt x="133" y="0"/>
                  </a:lnTo>
                  <a:lnTo>
                    <a:pt x="137" y="0"/>
                  </a:lnTo>
                  <a:lnTo>
                    <a:pt x="140" y="0"/>
                  </a:lnTo>
                  <a:lnTo>
                    <a:pt x="144" y="0"/>
                  </a:lnTo>
                  <a:lnTo>
                    <a:pt x="147" y="0"/>
                  </a:lnTo>
                  <a:lnTo>
                    <a:pt x="151" y="0"/>
                  </a:lnTo>
                  <a:lnTo>
                    <a:pt x="154" y="0"/>
                  </a:lnTo>
                  <a:lnTo>
                    <a:pt x="158" y="0"/>
                  </a:lnTo>
                  <a:lnTo>
                    <a:pt x="158" y="2"/>
                  </a:lnTo>
                  <a:lnTo>
                    <a:pt x="161" y="4"/>
                  </a:lnTo>
                  <a:lnTo>
                    <a:pt x="161" y="8"/>
                  </a:lnTo>
                  <a:lnTo>
                    <a:pt x="165" y="16"/>
                  </a:lnTo>
                  <a:lnTo>
                    <a:pt x="165" y="20"/>
                  </a:lnTo>
                  <a:lnTo>
                    <a:pt x="168" y="27"/>
                  </a:lnTo>
                  <a:lnTo>
                    <a:pt x="172" y="35"/>
                  </a:lnTo>
                  <a:lnTo>
                    <a:pt x="172" y="41"/>
                  </a:lnTo>
                  <a:lnTo>
                    <a:pt x="175" y="49"/>
                  </a:lnTo>
                  <a:lnTo>
                    <a:pt x="175" y="47"/>
                  </a:lnTo>
                  <a:lnTo>
                    <a:pt x="179" y="41"/>
                  </a:lnTo>
                  <a:lnTo>
                    <a:pt x="179" y="35"/>
                  </a:lnTo>
                  <a:lnTo>
                    <a:pt x="182" y="33"/>
                  </a:lnTo>
                  <a:lnTo>
                    <a:pt x="182" y="29"/>
                  </a:lnTo>
                  <a:lnTo>
                    <a:pt x="186" y="27"/>
                  </a:lnTo>
                  <a:lnTo>
                    <a:pt x="186" y="24"/>
                  </a:lnTo>
                  <a:lnTo>
                    <a:pt x="189" y="22"/>
                  </a:lnTo>
                  <a:lnTo>
                    <a:pt x="193" y="18"/>
                  </a:lnTo>
                  <a:lnTo>
                    <a:pt x="193" y="16"/>
                  </a:lnTo>
                  <a:lnTo>
                    <a:pt x="196" y="14"/>
                  </a:lnTo>
                  <a:lnTo>
                    <a:pt x="196" y="12"/>
                  </a:lnTo>
                  <a:lnTo>
                    <a:pt x="200" y="10"/>
                  </a:lnTo>
                  <a:lnTo>
                    <a:pt x="200" y="6"/>
                  </a:lnTo>
                  <a:lnTo>
                    <a:pt x="203" y="4"/>
                  </a:lnTo>
                  <a:lnTo>
                    <a:pt x="207" y="4"/>
                  </a:lnTo>
                  <a:lnTo>
                    <a:pt x="210" y="4"/>
                  </a:lnTo>
                  <a:lnTo>
                    <a:pt x="210" y="2"/>
                  </a:lnTo>
                  <a:lnTo>
                    <a:pt x="214" y="2"/>
                  </a:lnTo>
                  <a:lnTo>
                    <a:pt x="217" y="2"/>
                  </a:lnTo>
                  <a:lnTo>
                    <a:pt x="221" y="2"/>
                  </a:lnTo>
                  <a:lnTo>
                    <a:pt x="224" y="0"/>
                  </a:lnTo>
                  <a:lnTo>
                    <a:pt x="228" y="0"/>
                  </a:lnTo>
                  <a:lnTo>
                    <a:pt x="231" y="0"/>
                  </a:lnTo>
                  <a:lnTo>
                    <a:pt x="235" y="0"/>
                  </a:lnTo>
                  <a:lnTo>
                    <a:pt x="238" y="0"/>
                  </a:lnTo>
                  <a:lnTo>
                    <a:pt x="242" y="0"/>
                  </a:lnTo>
                  <a:lnTo>
                    <a:pt x="245" y="0"/>
                  </a:lnTo>
                  <a:lnTo>
                    <a:pt x="249" y="0"/>
                  </a:lnTo>
                  <a:lnTo>
                    <a:pt x="252" y="0"/>
                  </a:lnTo>
                  <a:lnTo>
                    <a:pt x="256" y="0"/>
                  </a:lnTo>
                  <a:lnTo>
                    <a:pt x="259" y="0"/>
                  </a:lnTo>
                  <a:lnTo>
                    <a:pt x="263" y="0"/>
                  </a:lnTo>
                  <a:lnTo>
                    <a:pt x="266" y="0"/>
                  </a:lnTo>
                  <a:lnTo>
                    <a:pt x="270" y="0"/>
                  </a:lnTo>
                  <a:lnTo>
                    <a:pt x="273" y="0"/>
                  </a:lnTo>
                  <a:lnTo>
                    <a:pt x="277" y="0"/>
                  </a:lnTo>
                  <a:lnTo>
                    <a:pt x="280" y="0"/>
                  </a:lnTo>
                  <a:lnTo>
                    <a:pt x="284" y="0"/>
                  </a:lnTo>
                  <a:lnTo>
                    <a:pt x="287" y="0"/>
                  </a:lnTo>
                  <a:lnTo>
                    <a:pt x="291" y="0"/>
                  </a:lnTo>
                  <a:lnTo>
                    <a:pt x="294" y="0"/>
                  </a:lnTo>
                  <a:lnTo>
                    <a:pt x="298" y="0"/>
                  </a:lnTo>
                  <a:lnTo>
                    <a:pt x="302"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98" name="Freeform 1542"/>
            <p:cNvSpPr>
              <a:spLocks/>
            </p:cNvSpPr>
            <p:nvPr/>
          </p:nvSpPr>
          <p:spPr bwMode="auto">
            <a:xfrm>
              <a:off x="405" y="2032"/>
              <a:ext cx="401" cy="18"/>
            </a:xfrm>
            <a:custGeom>
              <a:avLst/>
              <a:gdLst>
                <a:gd name="T0" fmla="*/ 0 w 351"/>
                <a:gd name="T1" fmla="*/ 0 h 15"/>
                <a:gd name="T2" fmla="*/ 5681 w 351"/>
                <a:gd name="T3" fmla="*/ 0 h 15"/>
                <a:gd name="T4" fmla="*/ 5897 w 351"/>
                <a:gd name="T5" fmla="*/ 0 h 15"/>
                <a:gd name="T6" fmla="*/ 6071 w 351"/>
                <a:gd name="T7" fmla="*/ 0 h 15"/>
                <a:gd name="T8" fmla="*/ 6330 w 351"/>
                <a:gd name="T9" fmla="*/ 0 h 15"/>
                <a:gd name="T10" fmla="*/ 6461 w 351"/>
                <a:gd name="T11" fmla="*/ 0 h 15"/>
                <a:gd name="T12" fmla="*/ 6699 w 351"/>
                <a:gd name="T13" fmla="*/ 0 h 15"/>
                <a:gd name="T14" fmla="*/ 6699 w 351"/>
                <a:gd name="T15" fmla="*/ 0 h 15"/>
                <a:gd name="T16" fmla="*/ 6881 w 351"/>
                <a:gd name="T17" fmla="*/ 0 h 15"/>
                <a:gd name="T18" fmla="*/ 7081 w 351"/>
                <a:gd name="T19" fmla="*/ 0 h 15"/>
                <a:gd name="T20" fmla="*/ 7232 w 351"/>
                <a:gd name="T21" fmla="*/ 0 h 15"/>
                <a:gd name="T22" fmla="*/ 7415 w 351"/>
                <a:gd name="T23" fmla="*/ 0 h 15"/>
                <a:gd name="T24" fmla="*/ 7620 w 351"/>
                <a:gd name="T25" fmla="*/ 0 h 15"/>
                <a:gd name="T26" fmla="*/ 7861 w 351"/>
                <a:gd name="T27" fmla="*/ 0 h 15"/>
                <a:gd name="T28" fmla="*/ 8009 w 351"/>
                <a:gd name="T29" fmla="*/ 0 h 15"/>
                <a:gd name="T30" fmla="*/ 8256 w 351"/>
                <a:gd name="T31" fmla="*/ 0 h 15"/>
                <a:gd name="T32" fmla="*/ 8394 w 351"/>
                <a:gd name="T33" fmla="*/ 0 h 15"/>
                <a:gd name="T34" fmla="*/ 8579 w 351"/>
                <a:gd name="T35" fmla="*/ 1331 h 15"/>
                <a:gd name="T36" fmla="*/ 8743 w 351"/>
                <a:gd name="T37" fmla="*/ 3224 h 15"/>
                <a:gd name="T38" fmla="*/ 8981 w 351"/>
                <a:gd name="T39" fmla="*/ 3526 h 15"/>
                <a:gd name="T40" fmla="*/ 9150 w 351"/>
                <a:gd name="T41" fmla="*/ 3224 h 15"/>
                <a:gd name="T42" fmla="*/ 9410 w 351"/>
                <a:gd name="T43" fmla="*/ 2687 h 15"/>
                <a:gd name="T44" fmla="*/ 9469 w 351"/>
                <a:gd name="T45" fmla="*/ 2239 h 15"/>
                <a:gd name="T46" fmla="*/ 9678 w 351"/>
                <a:gd name="T47" fmla="*/ 1331 h 15"/>
                <a:gd name="T48" fmla="*/ 9906 w 351"/>
                <a:gd name="T49" fmla="*/ 924 h 15"/>
                <a:gd name="T50" fmla="*/ 10046 w 351"/>
                <a:gd name="T51" fmla="*/ 2 h 15"/>
                <a:gd name="T52" fmla="*/ 10474 w 351"/>
                <a:gd name="T53" fmla="*/ 2 h 15"/>
                <a:gd name="T54" fmla="*/ 10658 w 351"/>
                <a:gd name="T55" fmla="*/ 0 h 15"/>
                <a:gd name="T56" fmla="*/ 10818 w 351"/>
                <a:gd name="T57" fmla="*/ 0 h 15"/>
                <a:gd name="T58" fmla="*/ 11014 w 351"/>
                <a:gd name="T59" fmla="*/ 0 h 15"/>
                <a:gd name="T60" fmla="*/ 11411 w 351"/>
                <a:gd name="T61" fmla="*/ 0 h 15"/>
                <a:gd name="T62" fmla="*/ 11598 w 351"/>
                <a:gd name="T63" fmla="*/ 0 h 15"/>
                <a:gd name="T64" fmla="*/ 11784 w 351"/>
                <a:gd name="T65" fmla="*/ 0 h 15"/>
                <a:gd name="T66" fmla="*/ 12176 w 351"/>
                <a:gd name="T67" fmla="*/ 0 h 15"/>
                <a:gd name="T68" fmla="*/ 12359 w 351"/>
                <a:gd name="T69" fmla="*/ 0 h 15"/>
                <a:gd name="T70" fmla="*/ 12573 w 351"/>
                <a:gd name="T71" fmla="*/ 0 h 15"/>
                <a:gd name="T72" fmla="*/ 12929 w 351"/>
                <a:gd name="T73" fmla="*/ 0 h 15"/>
                <a:gd name="T74" fmla="*/ 13112 w 351"/>
                <a:gd name="T75" fmla="*/ 0 h 15"/>
                <a:gd name="T76" fmla="*/ 13361 w 351"/>
                <a:gd name="T77" fmla="*/ 0 h 15"/>
                <a:gd name="T78" fmla="*/ 13692 w 351"/>
                <a:gd name="T79" fmla="*/ 0 h 15"/>
                <a:gd name="T80" fmla="*/ 13910 w 351"/>
                <a:gd name="T81" fmla="*/ 0 h 15"/>
                <a:gd name="T82" fmla="*/ 14300 w 351"/>
                <a:gd name="T83" fmla="*/ 0 h 15"/>
                <a:gd name="T84" fmla="*/ 14431 w 351"/>
                <a:gd name="T85" fmla="*/ 0 h 15"/>
                <a:gd name="T86" fmla="*/ 14614 w 351"/>
                <a:gd name="T87" fmla="*/ 0 h 15"/>
                <a:gd name="T88" fmla="*/ 15036 w 351"/>
                <a:gd name="T89" fmla="*/ 0 h 15"/>
                <a:gd name="T90" fmla="*/ 15264 w 351"/>
                <a:gd name="T91" fmla="*/ 0 h 15"/>
                <a:gd name="T92" fmla="*/ 15422 w 351"/>
                <a:gd name="T93" fmla="*/ 0 h 15"/>
                <a:gd name="T94" fmla="*/ 15618 w 351"/>
                <a:gd name="T95" fmla="*/ 0 h 15"/>
                <a:gd name="T96" fmla="*/ 16029 w 351"/>
                <a:gd name="T97" fmla="*/ 0 h 15"/>
                <a:gd name="T98" fmla="*/ 16134 w 351"/>
                <a:gd name="T99" fmla="*/ 0 h 15"/>
                <a:gd name="T100" fmla="*/ 16410 w 351"/>
                <a:gd name="T101" fmla="*/ 0 h 15"/>
                <a:gd name="T102" fmla="*/ 16609 w 351"/>
                <a:gd name="T103" fmla="*/ 0 h 15"/>
                <a:gd name="T104" fmla="*/ 16804 w 351"/>
                <a:gd name="T105" fmla="*/ 0 h 15"/>
                <a:gd name="T106" fmla="*/ 17178 w 351"/>
                <a:gd name="T107" fmla="*/ 0 h 15"/>
                <a:gd name="T108" fmla="*/ 17293 w 351"/>
                <a:gd name="T109" fmla="*/ 0 h 15"/>
                <a:gd name="T110" fmla="*/ 17572 w 351"/>
                <a:gd name="T111" fmla="*/ 0 h 15"/>
                <a:gd name="T112" fmla="*/ 17702 w 351"/>
                <a:gd name="T113" fmla="*/ 0 h 15"/>
                <a:gd name="T114" fmla="*/ 17902 w 351"/>
                <a:gd name="T115" fmla="*/ 0 h 15"/>
                <a:gd name="T116" fmla="*/ 18053 w 351"/>
                <a:gd name="T117" fmla="*/ 0 h 15"/>
                <a:gd name="T118" fmla="*/ 18358 w 351"/>
                <a:gd name="T119" fmla="*/ 0 h 15"/>
                <a:gd name="T120" fmla="*/ 18432 w 351"/>
                <a:gd name="T121" fmla="*/ 0 h 15"/>
                <a:gd name="T122" fmla="*/ 18666 w 351"/>
                <a:gd name="T123" fmla="*/ 0 h 15"/>
                <a:gd name="T124" fmla="*/ 18836 w 351"/>
                <a:gd name="T125" fmla="*/ 0 h 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1"/>
                <a:gd name="T190" fmla="*/ 0 h 15"/>
                <a:gd name="T191" fmla="*/ 351 w 351"/>
                <a:gd name="T192" fmla="*/ 15 h 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1" h="15">
                  <a:moveTo>
                    <a:pt x="0" y="0"/>
                  </a:moveTo>
                  <a:lnTo>
                    <a:pt x="0" y="0"/>
                  </a:lnTo>
                  <a:lnTo>
                    <a:pt x="105" y="0"/>
                  </a:lnTo>
                  <a:lnTo>
                    <a:pt x="109" y="0"/>
                  </a:lnTo>
                  <a:lnTo>
                    <a:pt x="112" y="0"/>
                  </a:lnTo>
                  <a:lnTo>
                    <a:pt x="116" y="0"/>
                  </a:lnTo>
                  <a:lnTo>
                    <a:pt x="119" y="0"/>
                  </a:lnTo>
                  <a:lnTo>
                    <a:pt x="123" y="0"/>
                  </a:lnTo>
                  <a:lnTo>
                    <a:pt x="126" y="0"/>
                  </a:lnTo>
                  <a:lnTo>
                    <a:pt x="130" y="0"/>
                  </a:lnTo>
                  <a:lnTo>
                    <a:pt x="133" y="0"/>
                  </a:lnTo>
                  <a:lnTo>
                    <a:pt x="137" y="0"/>
                  </a:lnTo>
                  <a:lnTo>
                    <a:pt x="140" y="0"/>
                  </a:lnTo>
                  <a:lnTo>
                    <a:pt x="144" y="0"/>
                  </a:lnTo>
                  <a:lnTo>
                    <a:pt x="147" y="0"/>
                  </a:lnTo>
                  <a:lnTo>
                    <a:pt x="151" y="0"/>
                  </a:lnTo>
                  <a:lnTo>
                    <a:pt x="154" y="0"/>
                  </a:lnTo>
                  <a:lnTo>
                    <a:pt x="154" y="2"/>
                  </a:lnTo>
                  <a:lnTo>
                    <a:pt x="158" y="6"/>
                  </a:lnTo>
                  <a:lnTo>
                    <a:pt x="158" y="11"/>
                  </a:lnTo>
                  <a:lnTo>
                    <a:pt x="161" y="13"/>
                  </a:lnTo>
                  <a:lnTo>
                    <a:pt x="161" y="15"/>
                  </a:lnTo>
                  <a:lnTo>
                    <a:pt x="165" y="15"/>
                  </a:lnTo>
                  <a:lnTo>
                    <a:pt x="168" y="13"/>
                  </a:lnTo>
                  <a:lnTo>
                    <a:pt x="172" y="13"/>
                  </a:lnTo>
                  <a:lnTo>
                    <a:pt x="172" y="11"/>
                  </a:lnTo>
                  <a:lnTo>
                    <a:pt x="175" y="9"/>
                  </a:lnTo>
                  <a:lnTo>
                    <a:pt x="179" y="6"/>
                  </a:lnTo>
                  <a:lnTo>
                    <a:pt x="182" y="4"/>
                  </a:lnTo>
                  <a:lnTo>
                    <a:pt x="186" y="2"/>
                  </a:lnTo>
                  <a:lnTo>
                    <a:pt x="189" y="2"/>
                  </a:lnTo>
                  <a:lnTo>
                    <a:pt x="193" y="2"/>
                  </a:lnTo>
                  <a:lnTo>
                    <a:pt x="193" y="0"/>
                  </a:lnTo>
                  <a:lnTo>
                    <a:pt x="196" y="0"/>
                  </a:lnTo>
                  <a:lnTo>
                    <a:pt x="200" y="0"/>
                  </a:lnTo>
                  <a:lnTo>
                    <a:pt x="203" y="0"/>
                  </a:lnTo>
                  <a:lnTo>
                    <a:pt x="207" y="0"/>
                  </a:lnTo>
                  <a:lnTo>
                    <a:pt x="210" y="0"/>
                  </a:lnTo>
                  <a:lnTo>
                    <a:pt x="214" y="0"/>
                  </a:lnTo>
                  <a:lnTo>
                    <a:pt x="217" y="0"/>
                  </a:lnTo>
                  <a:lnTo>
                    <a:pt x="221" y="0"/>
                  </a:lnTo>
                  <a:lnTo>
                    <a:pt x="224" y="0"/>
                  </a:lnTo>
                  <a:lnTo>
                    <a:pt x="228" y="0"/>
                  </a:lnTo>
                  <a:lnTo>
                    <a:pt x="231" y="0"/>
                  </a:lnTo>
                  <a:lnTo>
                    <a:pt x="235" y="0"/>
                  </a:lnTo>
                  <a:lnTo>
                    <a:pt x="238" y="0"/>
                  </a:lnTo>
                  <a:lnTo>
                    <a:pt x="242" y="0"/>
                  </a:lnTo>
                  <a:lnTo>
                    <a:pt x="245" y="0"/>
                  </a:lnTo>
                  <a:lnTo>
                    <a:pt x="249" y="0"/>
                  </a:lnTo>
                  <a:lnTo>
                    <a:pt x="252" y="0"/>
                  </a:lnTo>
                  <a:lnTo>
                    <a:pt x="256" y="0"/>
                  </a:lnTo>
                  <a:lnTo>
                    <a:pt x="259" y="0"/>
                  </a:lnTo>
                  <a:lnTo>
                    <a:pt x="263" y="0"/>
                  </a:lnTo>
                  <a:lnTo>
                    <a:pt x="266" y="0"/>
                  </a:lnTo>
                  <a:lnTo>
                    <a:pt x="270" y="0"/>
                  </a:lnTo>
                  <a:lnTo>
                    <a:pt x="273" y="0"/>
                  </a:lnTo>
                  <a:lnTo>
                    <a:pt x="277" y="0"/>
                  </a:lnTo>
                  <a:lnTo>
                    <a:pt x="280" y="0"/>
                  </a:lnTo>
                  <a:lnTo>
                    <a:pt x="284" y="0"/>
                  </a:lnTo>
                  <a:lnTo>
                    <a:pt x="287" y="0"/>
                  </a:lnTo>
                  <a:lnTo>
                    <a:pt x="291" y="0"/>
                  </a:lnTo>
                  <a:lnTo>
                    <a:pt x="294" y="0"/>
                  </a:lnTo>
                  <a:lnTo>
                    <a:pt x="298" y="0"/>
                  </a:lnTo>
                  <a:lnTo>
                    <a:pt x="302" y="0"/>
                  </a:lnTo>
                  <a:lnTo>
                    <a:pt x="305" y="0"/>
                  </a:lnTo>
                  <a:lnTo>
                    <a:pt x="309" y="0"/>
                  </a:lnTo>
                  <a:lnTo>
                    <a:pt x="312" y="0"/>
                  </a:lnTo>
                  <a:lnTo>
                    <a:pt x="316" y="0"/>
                  </a:lnTo>
                  <a:lnTo>
                    <a:pt x="319" y="0"/>
                  </a:lnTo>
                  <a:lnTo>
                    <a:pt x="323" y="0"/>
                  </a:lnTo>
                  <a:lnTo>
                    <a:pt x="326" y="0"/>
                  </a:lnTo>
                  <a:lnTo>
                    <a:pt x="330" y="0"/>
                  </a:lnTo>
                  <a:lnTo>
                    <a:pt x="333" y="0"/>
                  </a:lnTo>
                  <a:lnTo>
                    <a:pt x="337" y="0"/>
                  </a:lnTo>
                  <a:lnTo>
                    <a:pt x="340" y="0"/>
                  </a:lnTo>
                  <a:lnTo>
                    <a:pt x="344" y="0"/>
                  </a:lnTo>
                  <a:lnTo>
                    <a:pt x="347" y="0"/>
                  </a:lnTo>
                  <a:lnTo>
                    <a:pt x="351"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99" name="Freeform 1543"/>
            <p:cNvSpPr>
              <a:spLocks/>
            </p:cNvSpPr>
            <p:nvPr/>
          </p:nvSpPr>
          <p:spPr bwMode="auto">
            <a:xfrm>
              <a:off x="405" y="2032"/>
              <a:ext cx="449" cy="57"/>
            </a:xfrm>
            <a:custGeom>
              <a:avLst/>
              <a:gdLst>
                <a:gd name="T0" fmla="*/ 7867 w 393"/>
                <a:gd name="T1" fmla="*/ 0 h 49"/>
                <a:gd name="T2" fmla="*/ 8024 w 393"/>
                <a:gd name="T3" fmla="*/ 0 h 49"/>
                <a:gd name="T4" fmla="*/ 8396 w 393"/>
                <a:gd name="T5" fmla="*/ 0 h 49"/>
                <a:gd name="T6" fmla="*/ 8594 w 393"/>
                <a:gd name="T7" fmla="*/ 0 h 49"/>
                <a:gd name="T8" fmla="*/ 8988 w 393"/>
                <a:gd name="T9" fmla="*/ 0 h 49"/>
                <a:gd name="T10" fmla="*/ 9411 w 393"/>
                <a:gd name="T11" fmla="*/ 0 h 49"/>
                <a:gd name="T12" fmla="*/ 9470 w 393"/>
                <a:gd name="T13" fmla="*/ 0 h 49"/>
                <a:gd name="T14" fmla="*/ 9940 w 393"/>
                <a:gd name="T15" fmla="*/ 0 h 49"/>
                <a:gd name="T16" fmla="*/ 10151 w 393"/>
                <a:gd name="T17" fmla="*/ 0 h 49"/>
                <a:gd name="T18" fmla="*/ 10506 w 393"/>
                <a:gd name="T19" fmla="*/ 0 h 49"/>
                <a:gd name="T20" fmla="*/ 10819 w 393"/>
                <a:gd name="T21" fmla="*/ 0 h 49"/>
                <a:gd name="T22" fmla="*/ 11218 w 393"/>
                <a:gd name="T23" fmla="*/ 0 h 49"/>
                <a:gd name="T24" fmla="*/ 11608 w 393"/>
                <a:gd name="T25" fmla="*/ 0 h 49"/>
                <a:gd name="T26" fmla="*/ 12003 w 393"/>
                <a:gd name="T27" fmla="*/ 0 h 49"/>
                <a:gd name="T28" fmla="*/ 12361 w 393"/>
                <a:gd name="T29" fmla="*/ 0 h 49"/>
                <a:gd name="T30" fmla="*/ 12770 w 393"/>
                <a:gd name="T31" fmla="*/ 0 h 49"/>
                <a:gd name="T32" fmla="*/ 13127 w 393"/>
                <a:gd name="T33" fmla="*/ 0 h 49"/>
                <a:gd name="T34" fmla="*/ 13508 w 393"/>
                <a:gd name="T35" fmla="*/ 0 h 49"/>
                <a:gd name="T36" fmla="*/ 13917 w 393"/>
                <a:gd name="T37" fmla="*/ 0 h 49"/>
                <a:gd name="T38" fmla="*/ 14305 w 393"/>
                <a:gd name="T39" fmla="*/ 540 h 49"/>
                <a:gd name="T40" fmla="*/ 14642 w 393"/>
                <a:gd name="T41" fmla="*/ 2230 h 49"/>
                <a:gd name="T42" fmla="*/ 15042 w 393"/>
                <a:gd name="T43" fmla="*/ 3547 h 49"/>
                <a:gd name="T44" fmla="*/ 15433 w 393"/>
                <a:gd name="T45" fmla="*/ 4563 h 49"/>
                <a:gd name="T46" fmla="*/ 15804 w 393"/>
                <a:gd name="T47" fmla="*/ 3984 h 49"/>
                <a:gd name="T48" fmla="*/ 16138 w 393"/>
                <a:gd name="T49" fmla="*/ 2492 h 49"/>
                <a:gd name="T50" fmla="*/ 16618 w 393"/>
                <a:gd name="T51" fmla="*/ 1150 h 49"/>
                <a:gd name="T52" fmla="*/ 16811 w 393"/>
                <a:gd name="T53" fmla="*/ 731 h 49"/>
                <a:gd name="T54" fmla="*/ 17185 w 393"/>
                <a:gd name="T55" fmla="*/ 399 h 49"/>
                <a:gd name="T56" fmla="*/ 17622 w 393"/>
                <a:gd name="T57" fmla="*/ 2 h 49"/>
                <a:gd name="T58" fmla="*/ 17917 w 393"/>
                <a:gd name="T59" fmla="*/ 2 h 49"/>
                <a:gd name="T60" fmla="*/ 18088 w 393"/>
                <a:gd name="T61" fmla="*/ 0 h 49"/>
                <a:gd name="T62" fmla="*/ 18438 w 393"/>
                <a:gd name="T63" fmla="*/ 0 h 49"/>
                <a:gd name="T64" fmla="*/ 18723 w 393"/>
                <a:gd name="T65" fmla="*/ 0 h 49"/>
                <a:gd name="T66" fmla="*/ 19068 w 393"/>
                <a:gd name="T67" fmla="*/ 0 h 49"/>
                <a:gd name="T68" fmla="*/ 19235 w 393"/>
                <a:gd name="T69" fmla="*/ 0 h 49"/>
                <a:gd name="T70" fmla="*/ 19634 w 393"/>
                <a:gd name="T71" fmla="*/ 0 h 49"/>
                <a:gd name="T72" fmla="*/ 19862 w 393"/>
                <a:gd name="T73" fmla="*/ 0 h 49"/>
                <a:gd name="T74" fmla="*/ 20244 w 393"/>
                <a:gd name="T75" fmla="*/ 0 h 49"/>
                <a:gd name="T76" fmla="*/ 20395 w 393"/>
                <a:gd name="T77" fmla="*/ 0 h 49"/>
                <a:gd name="T78" fmla="*/ 20755 w 393"/>
                <a:gd name="T79" fmla="*/ 0 h 49"/>
                <a:gd name="T80" fmla="*/ 21017 w 393"/>
                <a:gd name="T81" fmla="*/ 0 h 49"/>
                <a:gd name="T82" fmla="*/ 21150 w 393"/>
                <a:gd name="T83" fmla="*/ 0 h 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93"/>
                <a:gd name="T127" fmla="*/ 0 h 49"/>
                <a:gd name="T128" fmla="*/ 393 w 393"/>
                <a:gd name="T129" fmla="*/ 49 h 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93" h="49">
                  <a:moveTo>
                    <a:pt x="0" y="0"/>
                  </a:moveTo>
                  <a:lnTo>
                    <a:pt x="0" y="0"/>
                  </a:lnTo>
                  <a:lnTo>
                    <a:pt x="144" y="0"/>
                  </a:lnTo>
                  <a:lnTo>
                    <a:pt x="147" y="0"/>
                  </a:lnTo>
                  <a:lnTo>
                    <a:pt x="151" y="0"/>
                  </a:lnTo>
                  <a:lnTo>
                    <a:pt x="154" y="0"/>
                  </a:lnTo>
                  <a:lnTo>
                    <a:pt x="158" y="0"/>
                  </a:lnTo>
                  <a:lnTo>
                    <a:pt x="161" y="0"/>
                  </a:lnTo>
                  <a:lnTo>
                    <a:pt x="165" y="0"/>
                  </a:lnTo>
                  <a:lnTo>
                    <a:pt x="168" y="0"/>
                  </a:lnTo>
                  <a:lnTo>
                    <a:pt x="172" y="0"/>
                  </a:lnTo>
                  <a:lnTo>
                    <a:pt x="175" y="0"/>
                  </a:lnTo>
                  <a:lnTo>
                    <a:pt x="179" y="0"/>
                  </a:lnTo>
                  <a:lnTo>
                    <a:pt x="182" y="0"/>
                  </a:lnTo>
                  <a:lnTo>
                    <a:pt x="186" y="0"/>
                  </a:lnTo>
                  <a:lnTo>
                    <a:pt x="189" y="0"/>
                  </a:lnTo>
                  <a:lnTo>
                    <a:pt x="193" y="0"/>
                  </a:lnTo>
                  <a:lnTo>
                    <a:pt x="196" y="0"/>
                  </a:lnTo>
                  <a:lnTo>
                    <a:pt x="200" y="0"/>
                  </a:lnTo>
                  <a:lnTo>
                    <a:pt x="203" y="0"/>
                  </a:lnTo>
                  <a:lnTo>
                    <a:pt x="207" y="0"/>
                  </a:lnTo>
                  <a:lnTo>
                    <a:pt x="210" y="0"/>
                  </a:lnTo>
                  <a:lnTo>
                    <a:pt x="214" y="0"/>
                  </a:lnTo>
                  <a:lnTo>
                    <a:pt x="217" y="0"/>
                  </a:lnTo>
                  <a:lnTo>
                    <a:pt x="221" y="0"/>
                  </a:lnTo>
                  <a:lnTo>
                    <a:pt x="224" y="0"/>
                  </a:lnTo>
                  <a:lnTo>
                    <a:pt x="228" y="0"/>
                  </a:lnTo>
                  <a:lnTo>
                    <a:pt x="231" y="0"/>
                  </a:lnTo>
                  <a:lnTo>
                    <a:pt x="235" y="0"/>
                  </a:lnTo>
                  <a:lnTo>
                    <a:pt x="238" y="0"/>
                  </a:lnTo>
                  <a:lnTo>
                    <a:pt x="242" y="0"/>
                  </a:lnTo>
                  <a:lnTo>
                    <a:pt x="245" y="0"/>
                  </a:lnTo>
                  <a:lnTo>
                    <a:pt x="249" y="0"/>
                  </a:lnTo>
                  <a:lnTo>
                    <a:pt x="252" y="0"/>
                  </a:lnTo>
                  <a:lnTo>
                    <a:pt x="256" y="0"/>
                  </a:lnTo>
                  <a:lnTo>
                    <a:pt x="259" y="2"/>
                  </a:lnTo>
                  <a:lnTo>
                    <a:pt x="263" y="4"/>
                  </a:lnTo>
                  <a:lnTo>
                    <a:pt x="263" y="6"/>
                  </a:lnTo>
                  <a:lnTo>
                    <a:pt x="266" y="12"/>
                  </a:lnTo>
                  <a:lnTo>
                    <a:pt x="270" y="18"/>
                  </a:lnTo>
                  <a:lnTo>
                    <a:pt x="270" y="24"/>
                  </a:lnTo>
                  <a:lnTo>
                    <a:pt x="273" y="31"/>
                  </a:lnTo>
                  <a:lnTo>
                    <a:pt x="277" y="35"/>
                  </a:lnTo>
                  <a:lnTo>
                    <a:pt x="277" y="39"/>
                  </a:lnTo>
                  <a:lnTo>
                    <a:pt x="280" y="45"/>
                  </a:lnTo>
                  <a:lnTo>
                    <a:pt x="284" y="49"/>
                  </a:lnTo>
                  <a:lnTo>
                    <a:pt x="287" y="47"/>
                  </a:lnTo>
                  <a:lnTo>
                    <a:pt x="287" y="45"/>
                  </a:lnTo>
                  <a:lnTo>
                    <a:pt x="291" y="43"/>
                  </a:lnTo>
                  <a:lnTo>
                    <a:pt x="294" y="39"/>
                  </a:lnTo>
                  <a:lnTo>
                    <a:pt x="294" y="33"/>
                  </a:lnTo>
                  <a:lnTo>
                    <a:pt x="298" y="27"/>
                  </a:lnTo>
                  <a:lnTo>
                    <a:pt x="298" y="20"/>
                  </a:lnTo>
                  <a:lnTo>
                    <a:pt x="302" y="16"/>
                  </a:lnTo>
                  <a:lnTo>
                    <a:pt x="305" y="12"/>
                  </a:lnTo>
                  <a:lnTo>
                    <a:pt x="305" y="10"/>
                  </a:lnTo>
                  <a:lnTo>
                    <a:pt x="309" y="8"/>
                  </a:lnTo>
                  <a:lnTo>
                    <a:pt x="312" y="6"/>
                  </a:lnTo>
                  <a:lnTo>
                    <a:pt x="316" y="4"/>
                  </a:lnTo>
                  <a:lnTo>
                    <a:pt x="319" y="2"/>
                  </a:lnTo>
                  <a:lnTo>
                    <a:pt x="323" y="2"/>
                  </a:lnTo>
                  <a:lnTo>
                    <a:pt x="326" y="2"/>
                  </a:lnTo>
                  <a:lnTo>
                    <a:pt x="330" y="2"/>
                  </a:lnTo>
                  <a:lnTo>
                    <a:pt x="330" y="0"/>
                  </a:lnTo>
                  <a:lnTo>
                    <a:pt x="333" y="0"/>
                  </a:lnTo>
                  <a:lnTo>
                    <a:pt x="337" y="0"/>
                  </a:lnTo>
                  <a:lnTo>
                    <a:pt x="340" y="0"/>
                  </a:lnTo>
                  <a:lnTo>
                    <a:pt x="344" y="0"/>
                  </a:lnTo>
                  <a:lnTo>
                    <a:pt x="347" y="0"/>
                  </a:lnTo>
                  <a:lnTo>
                    <a:pt x="351" y="0"/>
                  </a:lnTo>
                  <a:lnTo>
                    <a:pt x="354" y="0"/>
                  </a:lnTo>
                  <a:lnTo>
                    <a:pt x="358" y="0"/>
                  </a:lnTo>
                  <a:lnTo>
                    <a:pt x="361" y="0"/>
                  </a:lnTo>
                  <a:lnTo>
                    <a:pt x="365" y="0"/>
                  </a:lnTo>
                  <a:lnTo>
                    <a:pt x="368" y="0"/>
                  </a:lnTo>
                  <a:lnTo>
                    <a:pt x="372" y="0"/>
                  </a:lnTo>
                  <a:lnTo>
                    <a:pt x="375" y="0"/>
                  </a:lnTo>
                  <a:lnTo>
                    <a:pt x="379" y="0"/>
                  </a:lnTo>
                  <a:lnTo>
                    <a:pt x="382" y="0"/>
                  </a:lnTo>
                  <a:lnTo>
                    <a:pt x="386" y="0"/>
                  </a:lnTo>
                  <a:lnTo>
                    <a:pt x="389" y="0"/>
                  </a:lnTo>
                  <a:lnTo>
                    <a:pt x="393"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00" name="Freeform 1544"/>
            <p:cNvSpPr>
              <a:spLocks/>
            </p:cNvSpPr>
            <p:nvPr/>
          </p:nvSpPr>
          <p:spPr bwMode="auto">
            <a:xfrm>
              <a:off x="405" y="2031"/>
              <a:ext cx="489" cy="12"/>
            </a:xfrm>
            <a:custGeom>
              <a:avLst/>
              <a:gdLst>
                <a:gd name="T0" fmla="*/ 0 w 428"/>
                <a:gd name="T1" fmla="*/ 0 h 10"/>
                <a:gd name="T2" fmla="*/ 12770 w 428"/>
                <a:gd name="T3" fmla="*/ 0 h 10"/>
                <a:gd name="T4" fmla="*/ 12979 w 428"/>
                <a:gd name="T5" fmla="*/ 0 h 10"/>
                <a:gd name="T6" fmla="*/ 13373 w 428"/>
                <a:gd name="T7" fmla="*/ 0 h 10"/>
                <a:gd name="T8" fmla="*/ 13510 w 428"/>
                <a:gd name="T9" fmla="*/ 0 h 10"/>
                <a:gd name="T10" fmla="*/ 13717 w 428"/>
                <a:gd name="T11" fmla="*/ 0 h 10"/>
                <a:gd name="T12" fmla="*/ 14096 w 428"/>
                <a:gd name="T13" fmla="*/ 0 h 10"/>
                <a:gd name="T14" fmla="*/ 14307 w 428"/>
                <a:gd name="T15" fmla="*/ 0 h 10"/>
                <a:gd name="T16" fmla="*/ 14644 w 428"/>
                <a:gd name="T17" fmla="*/ 0 h 10"/>
                <a:gd name="T18" fmla="*/ 14877 w 428"/>
                <a:gd name="T19" fmla="*/ 0 h 10"/>
                <a:gd name="T20" fmla="*/ 15061 w 428"/>
                <a:gd name="T21" fmla="*/ 0 h 10"/>
                <a:gd name="T22" fmla="*/ 15435 w 428"/>
                <a:gd name="T23" fmla="*/ 0 h 10"/>
                <a:gd name="T24" fmla="*/ 15635 w 428"/>
                <a:gd name="T25" fmla="*/ 2 h 10"/>
                <a:gd name="T26" fmla="*/ 15814 w 428"/>
                <a:gd name="T27" fmla="*/ 924 h 10"/>
                <a:gd name="T28" fmla="*/ 16038 w 428"/>
                <a:gd name="T29" fmla="*/ 1331 h 10"/>
                <a:gd name="T30" fmla="*/ 16142 w 428"/>
                <a:gd name="T31" fmla="*/ 1916 h 10"/>
                <a:gd name="T32" fmla="*/ 16620 w 428"/>
                <a:gd name="T33" fmla="*/ 2299 h 10"/>
                <a:gd name="T34" fmla="*/ 16826 w 428"/>
                <a:gd name="T35" fmla="*/ 1916 h 10"/>
                <a:gd name="T36" fmla="*/ 16997 w 428"/>
                <a:gd name="T37" fmla="*/ 1916 h 10"/>
                <a:gd name="T38" fmla="*/ 17208 w 428"/>
                <a:gd name="T39" fmla="*/ 1916 h 10"/>
                <a:gd name="T40" fmla="*/ 17346 w 428"/>
                <a:gd name="T41" fmla="*/ 1331 h 10"/>
                <a:gd name="T42" fmla="*/ 17729 w 428"/>
                <a:gd name="T43" fmla="*/ 924 h 10"/>
                <a:gd name="T44" fmla="*/ 17979 w 428"/>
                <a:gd name="T45" fmla="*/ 924 h 10"/>
                <a:gd name="T46" fmla="*/ 18100 w 428"/>
                <a:gd name="T47" fmla="*/ 2 h 10"/>
                <a:gd name="T48" fmla="*/ 18380 w 428"/>
                <a:gd name="T49" fmla="*/ 2 h 10"/>
                <a:gd name="T50" fmla="*/ 18443 w 428"/>
                <a:gd name="T51" fmla="*/ 2 h 10"/>
                <a:gd name="T52" fmla="*/ 18734 w 428"/>
                <a:gd name="T53" fmla="*/ 0 h 10"/>
                <a:gd name="T54" fmla="*/ 18849 w 428"/>
                <a:gd name="T55" fmla="*/ 0 h 10"/>
                <a:gd name="T56" fmla="*/ 19085 w 428"/>
                <a:gd name="T57" fmla="*/ 0 h 10"/>
                <a:gd name="T58" fmla="*/ 19245 w 428"/>
                <a:gd name="T59" fmla="*/ 0 h 10"/>
                <a:gd name="T60" fmla="*/ 19474 w 428"/>
                <a:gd name="T61" fmla="*/ 0 h 10"/>
                <a:gd name="T62" fmla="*/ 19661 w 428"/>
                <a:gd name="T63" fmla="*/ 0 h 10"/>
                <a:gd name="T64" fmla="*/ 19878 w 428"/>
                <a:gd name="T65" fmla="*/ 0 h 10"/>
                <a:gd name="T66" fmla="*/ 19993 w 428"/>
                <a:gd name="T67" fmla="*/ 0 h 10"/>
                <a:gd name="T68" fmla="*/ 20256 w 428"/>
                <a:gd name="T69" fmla="*/ 0 h 10"/>
                <a:gd name="T70" fmla="*/ 20409 w 428"/>
                <a:gd name="T71" fmla="*/ 0 h 10"/>
                <a:gd name="T72" fmla="*/ 20643 w 428"/>
                <a:gd name="T73" fmla="*/ 0 h 10"/>
                <a:gd name="T74" fmla="*/ 20760 w 428"/>
                <a:gd name="T75" fmla="*/ 0 h 10"/>
                <a:gd name="T76" fmla="*/ 20760 w 428"/>
                <a:gd name="T77" fmla="*/ 0 h 10"/>
                <a:gd name="T78" fmla="*/ 21022 w 428"/>
                <a:gd name="T79" fmla="*/ 0 h 10"/>
                <a:gd name="T80" fmla="*/ 21166 w 428"/>
                <a:gd name="T81" fmla="*/ 0 h 10"/>
                <a:gd name="T82" fmla="*/ 21404 w 428"/>
                <a:gd name="T83" fmla="*/ 0 h 10"/>
                <a:gd name="T84" fmla="*/ 21535 w 428"/>
                <a:gd name="T85" fmla="*/ 0 h 10"/>
                <a:gd name="T86" fmla="*/ 21535 w 428"/>
                <a:gd name="T87" fmla="*/ 0 h 10"/>
                <a:gd name="T88" fmla="*/ 21759 w 428"/>
                <a:gd name="T89" fmla="*/ 0 h 10"/>
                <a:gd name="T90" fmla="*/ 21964 w 428"/>
                <a:gd name="T91" fmla="*/ 0 h 10"/>
                <a:gd name="T92" fmla="*/ 22187 w 428"/>
                <a:gd name="T93" fmla="*/ 0 h 10"/>
                <a:gd name="T94" fmla="*/ 22295 w 428"/>
                <a:gd name="T95" fmla="*/ 0 h 10"/>
                <a:gd name="T96" fmla="*/ 22295 w 428"/>
                <a:gd name="T97" fmla="*/ 0 h 10"/>
                <a:gd name="T98" fmla="*/ 22523 w 428"/>
                <a:gd name="T99" fmla="*/ 0 h 10"/>
                <a:gd name="T100" fmla="*/ 22711 w 428"/>
                <a:gd name="T101" fmla="*/ 0 h 10"/>
                <a:gd name="T102" fmla="*/ 22941 w 428"/>
                <a:gd name="T103" fmla="*/ 0 h 10"/>
                <a:gd name="T104" fmla="*/ 22941 w 428"/>
                <a:gd name="T105" fmla="*/ 0 h 10"/>
                <a:gd name="T106" fmla="*/ 23055 w 428"/>
                <a:gd name="T107" fmla="*/ 0 h 10"/>
                <a:gd name="T108" fmla="*/ 23318 w 428"/>
                <a:gd name="T109" fmla="*/ 0 h 10"/>
                <a:gd name="T110" fmla="*/ 23318 w 428"/>
                <a:gd name="T111" fmla="*/ 0 h 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8"/>
                <a:gd name="T169" fmla="*/ 0 h 10"/>
                <a:gd name="T170" fmla="*/ 428 w 428"/>
                <a:gd name="T171" fmla="*/ 10 h 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8" h="10">
                  <a:moveTo>
                    <a:pt x="0" y="0"/>
                  </a:moveTo>
                  <a:lnTo>
                    <a:pt x="0" y="0"/>
                  </a:lnTo>
                  <a:lnTo>
                    <a:pt x="231" y="0"/>
                  </a:lnTo>
                  <a:lnTo>
                    <a:pt x="235" y="0"/>
                  </a:lnTo>
                  <a:lnTo>
                    <a:pt x="238" y="0"/>
                  </a:lnTo>
                  <a:lnTo>
                    <a:pt x="242" y="0"/>
                  </a:lnTo>
                  <a:lnTo>
                    <a:pt x="245" y="0"/>
                  </a:lnTo>
                  <a:lnTo>
                    <a:pt x="249" y="0"/>
                  </a:lnTo>
                  <a:lnTo>
                    <a:pt x="252" y="0"/>
                  </a:lnTo>
                  <a:lnTo>
                    <a:pt x="256" y="0"/>
                  </a:lnTo>
                  <a:lnTo>
                    <a:pt x="259" y="0"/>
                  </a:lnTo>
                  <a:lnTo>
                    <a:pt x="263" y="0"/>
                  </a:lnTo>
                  <a:lnTo>
                    <a:pt x="266" y="0"/>
                  </a:lnTo>
                  <a:lnTo>
                    <a:pt x="270" y="0"/>
                  </a:lnTo>
                  <a:lnTo>
                    <a:pt x="273" y="0"/>
                  </a:lnTo>
                  <a:lnTo>
                    <a:pt x="277" y="0"/>
                  </a:lnTo>
                  <a:lnTo>
                    <a:pt x="280" y="0"/>
                  </a:lnTo>
                  <a:lnTo>
                    <a:pt x="284" y="0"/>
                  </a:lnTo>
                  <a:lnTo>
                    <a:pt x="284" y="2"/>
                  </a:lnTo>
                  <a:lnTo>
                    <a:pt x="287" y="2"/>
                  </a:lnTo>
                  <a:lnTo>
                    <a:pt x="287" y="4"/>
                  </a:lnTo>
                  <a:lnTo>
                    <a:pt x="291" y="4"/>
                  </a:lnTo>
                  <a:lnTo>
                    <a:pt x="294" y="4"/>
                  </a:lnTo>
                  <a:lnTo>
                    <a:pt x="294" y="6"/>
                  </a:lnTo>
                  <a:lnTo>
                    <a:pt x="298" y="6"/>
                  </a:lnTo>
                  <a:lnTo>
                    <a:pt x="298" y="8"/>
                  </a:lnTo>
                  <a:lnTo>
                    <a:pt x="302" y="10"/>
                  </a:lnTo>
                  <a:lnTo>
                    <a:pt x="305" y="10"/>
                  </a:lnTo>
                  <a:lnTo>
                    <a:pt x="305" y="8"/>
                  </a:lnTo>
                  <a:lnTo>
                    <a:pt x="309" y="8"/>
                  </a:lnTo>
                  <a:lnTo>
                    <a:pt x="312" y="8"/>
                  </a:lnTo>
                  <a:lnTo>
                    <a:pt x="316" y="8"/>
                  </a:lnTo>
                  <a:lnTo>
                    <a:pt x="319" y="6"/>
                  </a:lnTo>
                  <a:lnTo>
                    <a:pt x="323" y="6"/>
                  </a:lnTo>
                  <a:lnTo>
                    <a:pt x="326" y="4"/>
                  </a:lnTo>
                  <a:lnTo>
                    <a:pt x="330" y="4"/>
                  </a:lnTo>
                  <a:lnTo>
                    <a:pt x="330" y="2"/>
                  </a:lnTo>
                  <a:lnTo>
                    <a:pt x="333" y="2"/>
                  </a:lnTo>
                  <a:lnTo>
                    <a:pt x="337" y="2"/>
                  </a:lnTo>
                  <a:lnTo>
                    <a:pt x="340" y="2"/>
                  </a:lnTo>
                  <a:lnTo>
                    <a:pt x="340" y="0"/>
                  </a:lnTo>
                  <a:lnTo>
                    <a:pt x="344" y="0"/>
                  </a:lnTo>
                  <a:lnTo>
                    <a:pt x="347" y="0"/>
                  </a:lnTo>
                  <a:lnTo>
                    <a:pt x="351" y="0"/>
                  </a:lnTo>
                  <a:lnTo>
                    <a:pt x="354" y="0"/>
                  </a:lnTo>
                  <a:lnTo>
                    <a:pt x="358" y="0"/>
                  </a:lnTo>
                  <a:lnTo>
                    <a:pt x="361" y="0"/>
                  </a:lnTo>
                  <a:lnTo>
                    <a:pt x="365" y="0"/>
                  </a:lnTo>
                  <a:lnTo>
                    <a:pt x="368" y="0"/>
                  </a:lnTo>
                  <a:lnTo>
                    <a:pt x="372" y="0"/>
                  </a:lnTo>
                  <a:lnTo>
                    <a:pt x="375" y="0"/>
                  </a:lnTo>
                  <a:lnTo>
                    <a:pt x="379" y="0"/>
                  </a:lnTo>
                  <a:lnTo>
                    <a:pt x="382" y="0"/>
                  </a:lnTo>
                  <a:lnTo>
                    <a:pt x="386" y="0"/>
                  </a:lnTo>
                  <a:lnTo>
                    <a:pt x="389" y="0"/>
                  </a:lnTo>
                  <a:lnTo>
                    <a:pt x="393" y="0"/>
                  </a:lnTo>
                  <a:lnTo>
                    <a:pt x="396" y="0"/>
                  </a:lnTo>
                  <a:lnTo>
                    <a:pt x="400" y="0"/>
                  </a:lnTo>
                  <a:lnTo>
                    <a:pt x="403" y="0"/>
                  </a:lnTo>
                  <a:lnTo>
                    <a:pt x="407" y="0"/>
                  </a:lnTo>
                  <a:lnTo>
                    <a:pt x="410" y="0"/>
                  </a:lnTo>
                  <a:lnTo>
                    <a:pt x="414" y="0"/>
                  </a:lnTo>
                  <a:lnTo>
                    <a:pt x="417" y="0"/>
                  </a:lnTo>
                  <a:lnTo>
                    <a:pt x="421" y="0"/>
                  </a:lnTo>
                  <a:lnTo>
                    <a:pt x="424" y="0"/>
                  </a:lnTo>
                  <a:lnTo>
                    <a:pt x="428"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01" name="Freeform 1545"/>
            <p:cNvSpPr>
              <a:spLocks/>
            </p:cNvSpPr>
            <p:nvPr/>
          </p:nvSpPr>
          <p:spPr bwMode="auto">
            <a:xfrm>
              <a:off x="405" y="2031"/>
              <a:ext cx="1139" cy="5"/>
            </a:xfrm>
            <a:custGeom>
              <a:avLst/>
              <a:gdLst>
                <a:gd name="T0" fmla="*/ 41791 w 996"/>
                <a:gd name="T1" fmla="*/ 0 h 4"/>
                <a:gd name="T2" fmla="*/ 41989 w 996"/>
                <a:gd name="T3" fmla="*/ 0 h 4"/>
                <a:gd name="T4" fmla="*/ 42226 w 996"/>
                <a:gd name="T5" fmla="*/ 0 h 4"/>
                <a:gd name="T6" fmla="*/ 42385 w 996"/>
                <a:gd name="T7" fmla="*/ 0 h 4"/>
                <a:gd name="T8" fmla="*/ 42564 w 996"/>
                <a:gd name="T9" fmla="*/ 0 h 4"/>
                <a:gd name="T10" fmla="*/ 42778 w 996"/>
                <a:gd name="T11" fmla="*/ 0 h 4"/>
                <a:gd name="T12" fmla="*/ 43003 w 996"/>
                <a:gd name="T13" fmla="*/ 0 h 4"/>
                <a:gd name="T14" fmla="*/ 43213 w 996"/>
                <a:gd name="T15" fmla="*/ 0 h 4"/>
                <a:gd name="T16" fmla="*/ 43561 w 996"/>
                <a:gd name="T17" fmla="*/ 0 h 4"/>
                <a:gd name="T18" fmla="*/ 43741 w 996"/>
                <a:gd name="T19" fmla="*/ 0 h 4"/>
                <a:gd name="T20" fmla="*/ 43946 w 996"/>
                <a:gd name="T21" fmla="*/ 0 h 4"/>
                <a:gd name="T22" fmla="*/ 44380 w 996"/>
                <a:gd name="T23" fmla="*/ 0 h 4"/>
                <a:gd name="T24" fmla="*/ 44502 w 996"/>
                <a:gd name="T25" fmla="*/ 0 h 4"/>
                <a:gd name="T26" fmla="*/ 44731 w 996"/>
                <a:gd name="T27" fmla="*/ 0 h 4"/>
                <a:gd name="T28" fmla="*/ 45099 w 996"/>
                <a:gd name="T29" fmla="*/ 0 h 4"/>
                <a:gd name="T30" fmla="*/ 45332 w 996"/>
                <a:gd name="T31" fmla="*/ 0 h 4"/>
                <a:gd name="T32" fmla="*/ 45571 w 996"/>
                <a:gd name="T33" fmla="*/ 0 h 4"/>
                <a:gd name="T34" fmla="*/ 45887 w 996"/>
                <a:gd name="T35" fmla="*/ 0 h 4"/>
                <a:gd name="T36" fmla="*/ 46064 w 996"/>
                <a:gd name="T37" fmla="*/ 0 h 4"/>
                <a:gd name="T38" fmla="*/ 46484 w 996"/>
                <a:gd name="T39" fmla="*/ 0 h 4"/>
                <a:gd name="T40" fmla="*/ 46892 w 996"/>
                <a:gd name="T41" fmla="*/ 0 h 4"/>
                <a:gd name="T42" fmla="*/ 47291 w 996"/>
                <a:gd name="T43" fmla="*/ 2018 h 4"/>
                <a:gd name="T44" fmla="*/ 47426 w 996"/>
                <a:gd name="T45" fmla="*/ 3154 h 4"/>
                <a:gd name="T46" fmla="*/ 47873 w 996"/>
                <a:gd name="T47" fmla="*/ 3154 h 4"/>
                <a:gd name="T48" fmla="*/ 48289 w 996"/>
                <a:gd name="T49" fmla="*/ 3154 h 4"/>
                <a:gd name="T50" fmla="*/ 48632 w 996"/>
                <a:gd name="T51" fmla="*/ 3154 h 4"/>
                <a:gd name="T52" fmla="*/ 49033 w 996"/>
                <a:gd name="T53" fmla="*/ 2018 h 4"/>
                <a:gd name="T54" fmla="*/ 49439 w 996"/>
                <a:gd name="T55" fmla="*/ 2018 h 4"/>
                <a:gd name="T56" fmla="*/ 49815 w 996"/>
                <a:gd name="T57" fmla="*/ 2018 h 4"/>
                <a:gd name="T58" fmla="*/ 50199 w 996"/>
                <a:gd name="T59" fmla="*/ 0 h 4"/>
                <a:gd name="T60" fmla="*/ 50647 w 996"/>
                <a:gd name="T61" fmla="*/ 2018 h 4"/>
                <a:gd name="T62" fmla="*/ 51051 w 996"/>
                <a:gd name="T63" fmla="*/ 0 h 4"/>
                <a:gd name="T64" fmla="*/ 51437 w 996"/>
                <a:gd name="T65" fmla="*/ 0 h 4"/>
                <a:gd name="T66" fmla="*/ 51841 w 996"/>
                <a:gd name="T67" fmla="*/ 0 h 4"/>
                <a:gd name="T68" fmla="*/ 52196 w 996"/>
                <a:gd name="T69" fmla="*/ 0 h 4"/>
                <a:gd name="T70" fmla="*/ 52409 w 996"/>
                <a:gd name="T71" fmla="*/ 0 h 4"/>
                <a:gd name="T72" fmla="*/ 52755 w 996"/>
                <a:gd name="T73" fmla="*/ 0 h 4"/>
                <a:gd name="T74" fmla="*/ 53158 w 996"/>
                <a:gd name="T75" fmla="*/ 0 h 4"/>
                <a:gd name="T76" fmla="*/ 53536 w 996"/>
                <a:gd name="T77" fmla="*/ 0 h 4"/>
                <a:gd name="T78" fmla="*/ 54213 w 996"/>
                <a:gd name="T79" fmla="*/ 0 h 4"/>
                <a:gd name="T80" fmla="*/ 54537 w 996"/>
                <a:gd name="T81" fmla="*/ 0 h 4"/>
                <a:gd name="T82" fmla="*/ 54940 w 996"/>
                <a:gd name="T83" fmla="*/ 0 h 4"/>
                <a:gd name="T84" fmla="*/ 55351 w 996"/>
                <a:gd name="T85" fmla="*/ 0 h 4"/>
                <a:gd name="T86" fmla="*/ 55784 w 996"/>
                <a:gd name="T87" fmla="*/ 0 h 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96"/>
                <a:gd name="T133" fmla="*/ 0 h 4"/>
                <a:gd name="T134" fmla="*/ 996 w 996"/>
                <a:gd name="T135" fmla="*/ 4 h 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96" h="4">
                  <a:moveTo>
                    <a:pt x="0" y="0"/>
                  </a:moveTo>
                  <a:lnTo>
                    <a:pt x="0" y="0"/>
                  </a:lnTo>
                  <a:lnTo>
                    <a:pt x="747" y="0"/>
                  </a:lnTo>
                  <a:lnTo>
                    <a:pt x="750" y="0"/>
                  </a:lnTo>
                  <a:lnTo>
                    <a:pt x="754" y="0"/>
                  </a:lnTo>
                  <a:lnTo>
                    <a:pt x="757" y="0"/>
                  </a:lnTo>
                  <a:lnTo>
                    <a:pt x="761" y="0"/>
                  </a:lnTo>
                  <a:lnTo>
                    <a:pt x="764" y="0"/>
                  </a:lnTo>
                  <a:lnTo>
                    <a:pt x="768" y="0"/>
                  </a:lnTo>
                  <a:lnTo>
                    <a:pt x="771" y="0"/>
                  </a:lnTo>
                  <a:lnTo>
                    <a:pt x="775" y="0"/>
                  </a:lnTo>
                  <a:lnTo>
                    <a:pt x="778" y="0"/>
                  </a:lnTo>
                  <a:lnTo>
                    <a:pt x="782" y="0"/>
                  </a:lnTo>
                  <a:lnTo>
                    <a:pt x="785" y="0"/>
                  </a:lnTo>
                  <a:lnTo>
                    <a:pt x="789" y="0"/>
                  </a:lnTo>
                  <a:lnTo>
                    <a:pt x="792" y="0"/>
                  </a:lnTo>
                  <a:lnTo>
                    <a:pt x="796" y="0"/>
                  </a:lnTo>
                  <a:lnTo>
                    <a:pt x="799" y="0"/>
                  </a:lnTo>
                  <a:lnTo>
                    <a:pt x="803" y="0"/>
                  </a:lnTo>
                  <a:lnTo>
                    <a:pt x="806" y="0"/>
                  </a:lnTo>
                  <a:lnTo>
                    <a:pt x="810" y="0"/>
                  </a:lnTo>
                  <a:lnTo>
                    <a:pt x="813" y="0"/>
                  </a:lnTo>
                  <a:lnTo>
                    <a:pt x="817" y="0"/>
                  </a:lnTo>
                  <a:lnTo>
                    <a:pt x="820" y="0"/>
                  </a:lnTo>
                  <a:lnTo>
                    <a:pt x="824" y="0"/>
                  </a:lnTo>
                  <a:lnTo>
                    <a:pt x="827" y="0"/>
                  </a:lnTo>
                  <a:lnTo>
                    <a:pt x="831" y="0"/>
                  </a:lnTo>
                  <a:lnTo>
                    <a:pt x="834" y="0"/>
                  </a:lnTo>
                  <a:lnTo>
                    <a:pt x="838" y="0"/>
                  </a:lnTo>
                  <a:lnTo>
                    <a:pt x="841" y="2"/>
                  </a:lnTo>
                  <a:lnTo>
                    <a:pt x="845" y="2"/>
                  </a:lnTo>
                  <a:lnTo>
                    <a:pt x="845" y="4"/>
                  </a:lnTo>
                  <a:lnTo>
                    <a:pt x="848" y="4"/>
                  </a:lnTo>
                  <a:lnTo>
                    <a:pt x="852" y="4"/>
                  </a:lnTo>
                  <a:lnTo>
                    <a:pt x="855" y="4"/>
                  </a:lnTo>
                  <a:lnTo>
                    <a:pt x="859" y="4"/>
                  </a:lnTo>
                  <a:lnTo>
                    <a:pt x="862" y="4"/>
                  </a:lnTo>
                  <a:lnTo>
                    <a:pt x="866" y="2"/>
                  </a:lnTo>
                  <a:lnTo>
                    <a:pt x="866" y="4"/>
                  </a:lnTo>
                  <a:lnTo>
                    <a:pt x="869" y="4"/>
                  </a:lnTo>
                  <a:lnTo>
                    <a:pt x="873" y="4"/>
                  </a:lnTo>
                  <a:lnTo>
                    <a:pt x="873" y="2"/>
                  </a:lnTo>
                  <a:lnTo>
                    <a:pt x="876" y="2"/>
                  </a:lnTo>
                  <a:lnTo>
                    <a:pt x="880" y="2"/>
                  </a:lnTo>
                  <a:lnTo>
                    <a:pt x="883" y="2"/>
                  </a:lnTo>
                  <a:lnTo>
                    <a:pt x="887" y="2"/>
                  </a:lnTo>
                  <a:lnTo>
                    <a:pt x="890" y="2"/>
                  </a:lnTo>
                  <a:lnTo>
                    <a:pt x="894" y="0"/>
                  </a:lnTo>
                  <a:lnTo>
                    <a:pt x="897" y="0"/>
                  </a:lnTo>
                  <a:lnTo>
                    <a:pt x="901" y="0"/>
                  </a:lnTo>
                  <a:lnTo>
                    <a:pt x="905" y="2"/>
                  </a:lnTo>
                  <a:lnTo>
                    <a:pt x="905" y="0"/>
                  </a:lnTo>
                  <a:lnTo>
                    <a:pt x="908" y="0"/>
                  </a:lnTo>
                  <a:lnTo>
                    <a:pt x="912" y="0"/>
                  </a:lnTo>
                  <a:lnTo>
                    <a:pt x="915" y="2"/>
                  </a:lnTo>
                  <a:lnTo>
                    <a:pt x="919" y="0"/>
                  </a:lnTo>
                  <a:lnTo>
                    <a:pt x="922" y="0"/>
                  </a:lnTo>
                  <a:lnTo>
                    <a:pt x="926" y="0"/>
                  </a:lnTo>
                  <a:lnTo>
                    <a:pt x="929" y="0"/>
                  </a:lnTo>
                  <a:lnTo>
                    <a:pt x="933" y="0"/>
                  </a:lnTo>
                  <a:lnTo>
                    <a:pt x="936" y="0"/>
                  </a:lnTo>
                  <a:lnTo>
                    <a:pt x="940" y="0"/>
                  </a:lnTo>
                  <a:lnTo>
                    <a:pt x="943" y="0"/>
                  </a:lnTo>
                  <a:lnTo>
                    <a:pt x="947" y="0"/>
                  </a:lnTo>
                  <a:lnTo>
                    <a:pt x="950" y="0"/>
                  </a:lnTo>
                  <a:lnTo>
                    <a:pt x="954" y="0"/>
                  </a:lnTo>
                  <a:lnTo>
                    <a:pt x="957" y="0"/>
                  </a:lnTo>
                  <a:lnTo>
                    <a:pt x="961" y="0"/>
                  </a:lnTo>
                  <a:lnTo>
                    <a:pt x="964" y="0"/>
                  </a:lnTo>
                  <a:lnTo>
                    <a:pt x="968" y="0"/>
                  </a:lnTo>
                  <a:lnTo>
                    <a:pt x="971" y="0"/>
                  </a:lnTo>
                  <a:lnTo>
                    <a:pt x="975" y="0"/>
                  </a:lnTo>
                  <a:lnTo>
                    <a:pt x="978" y="0"/>
                  </a:lnTo>
                  <a:lnTo>
                    <a:pt x="982" y="0"/>
                  </a:lnTo>
                  <a:lnTo>
                    <a:pt x="985" y="0"/>
                  </a:lnTo>
                  <a:lnTo>
                    <a:pt x="989" y="0"/>
                  </a:lnTo>
                  <a:lnTo>
                    <a:pt x="992" y="0"/>
                  </a:lnTo>
                  <a:lnTo>
                    <a:pt x="996"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02" name="Freeform 1546"/>
            <p:cNvSpPr>
              <a:spLocks/>
            </p:cNvSpPr>
            <p:nvPr/>
          </p:nvSpPr>
          <p:spPr bwMode="auto">
            <a:xfrm>
              <a:off x="405" y="2032"/>
              <a:ext cx="1163" cy="87"/>
            </a:xfrm>
            <a:custGeom>
              <a:avLst/>
              <a:gdLst>
                <a:gd name="T0" fmla="*/ 0 w 1017"/>
                <a:gd name="T1" fmla="*/ 0 h 75"/>
                <a:gd name="T2" fmla="*/ 45554 w 1017"/>
                <a:gd name="T3" fmla="*/ 0 h 75"/>
                <a:gd name="T4" fmla="*/ 45661 w 1017"/>
                <a:gd name="T5" fmla="*/ 0 h 75"/>
                <a:gd name="T6" fmla="*/ 45874 w 1017"/>
                <a:gd name="T7" fmla="*/ 0 h 75"/>
                <a:gd name="T8" fmla="*/ 46063 w 1017"/>
                <a:gd name="T9" fmla="*/ 0 h 75"/>
                <a:gd name="T10" fmla="*/ 46469 w 1017"/>
                <a:gd name="T11" fmla="*/ 0 h 75"/>
                <a:gd name="T12" fmla="*/ 46671 w 1017"/>
                <a:gd name="T13" fmla="*/ 0 h 75"/>
                <a:gd name="T14" fmla="*/ 46888 w 1017"/>
                <a:gd name="T15" fmla="*/ 0 h 75"/>
                <a:gd name="T16" fmla="*/ 47065 w 1017"/>
                <a:gd name="T17" fmla="*/ 0 h 75"/>
                <a:gd name="T18" fmla="*/ 47259 w 1017"/>
                <a:gd name="T19" fmla="*/ 0 h 75"/>
                <a:gd name="T20" fmla="*/ 47420 w 1017"/>
                <a:gd name="T21" fmla="*/ 2 h 75"/>
                <a:gd name="T22" fmla="*/ 47667 w 1017"/>
                <a:gd name="T23" fmla="*/ 2 h 75"/>
                <a:gd name="T24" fmla="*/ 48016 w 1017"/>
                <a:gd name="T25" fmla="*/ 384 h 75"/>
                <a:gd name="T26" fmla="*/ 48255 w 1017"/>
                <a:gd name="T27" fmla="*/ 384 h 75"/>
                <a:gd name="T28" fmla="*/ 48461 w 1017"/>
                <a:gd name="T29" fmla="*/ 516 h 75"/>
                <a:gd name="T30" fmla="*/ 48806 w 1017"/>
                <a:gd name="T31" fmla="*/ 1085 h 75"/>
                <a:gd name="T32" fmla="*/ 49024 w 1017"/>
                <a:gd name="T33" fmla="*/ 2335 h 75"/>
                <a:gd name="T34" fmla="*/ 49199 w 1017"/>
                <a:gd name="T35" fmla="*/ 4515 h 75"/>
                <a:gd name="T36" fmla="*/ 49651 w 1017"/>
                <a:gd name="T37" fmla="*/ 5689 h 75"/>
                <a:gd name="T38" fmla="*/ 49803 w 1017"/>
                <a:gd name="T39" fmla="*/ 6441 h 75"/>
                <a:gd name="T40" fmla="*/ 50009 w 1017"/>
                <a:gd name="T41" fmla="*/ 5689 h 75"/>
                <a:gd name="T42" fmla="*/ 50190 w 1017"/>
                <a:gd name="T43" fmla="*/ 4101 h 75"/>
                <a:gd name="T44" fmla="*/ 50631 w 1017"/>
                <a:gd name="T45" fmla="*/ 2335 h 75"/>
                <a:gd name="T46" fmla="*/ 50766 w 1017"/>
                <a:gd name="T47" fmla="*/ 1460 h 75"/>
                <a:gd name="T48" fmla="*/ 51040 w 1017"/>
                <a:gd name="T49" fmla="*/ 695 h 75"/>
                <a:gd name="T50" fmla="*/ 51428 w 1017"/>
                <a:gd name="T51" fmla="*/ 384 h 75"/>
                <a:gd name="T52" fmla="*/ 51560 w 1017"/>
                <a:gd name="T53" fmla="*/ 2 h 75"/>
                <a:gd name="T54" fmla="*/ 51794 w 1017"/>
                <a:gd name="T55" fmla="*/ 0 h 75"/>
                <a:gd name="T56" fmla="*/ 52157 w 1017"/>
                <a:gd name="T57" fmla="*/ 0 h 75"/>
                <a:gd name="T58" fmla="*/ 52390 w 1017"/>
                <a:gd name="T59" fmla="*/ 0 h 75"/>
                <a:gd name="T60" fmla="*/ 52585 w 1017"/>
                <a:gd name="T61" fmla="*/ 0 h 75"/>
                <a:gd name="T62" fmla="*/ 52746 w 1017"/>
                <a:gd name="T63" fmla="*/ 0 h 75"/>
                <a:gd name="T64" fmla="*/ 53140 w 1017"/>
                <a:gd name="T65" fmla="*/ 0 h 75"/>
                <a:gd name="T66" fmla="*/ 53371 w 1017"/>
                <a:gd name="T67" fmla="*/ 0 h 75"/>
                <a:gd name="T68" fmla="*/ 53521 w 1017"/>
                <a:gd name="T69" fmla="*/ 0 h 75"/>
                <a:gd name="T70" fmla="*/ 53930 w 1017"/>
                <a:gd name="T71" fmla="*/ 0 h 75"/>
                <a:gd name="T72" fmla="*/ 54193 w 1017"/>
                <a:gd name="T73" fmla="*/ 0 h 75"/>
                <a:gd name="T74" fmla="*/ 54534 w 1017"/>
                <a:gd name="T75" fmla="*/ 0 h 75"/>
                <a:gd name="T76" fmla="*/ 54651 w 1017"/>
                <a:gd name="T77" fmla="*/ 0 h 75"/>
                <a:gd name="T78" fmla="*/ 54909 w 1017"/>
                <a:gd name="T79" fmla="*/ 0 h 75"/>
                <a:gd name="T80" fmla="*/ 55333 w 1017"/>
                <a:gd name="T81" fmla="*/ 0 h 75"/>
                <a:gd name="T82" fmla="*/ 55452 w 1017"/>
                <a:gd name="T83" fmla="*/ 0 h 75"/>
                <a:gd name="T84" fmla="*/ 55754 w 1017"/>
                <a:gd name="T85" fmla="*/ 0 h 75"/>
                <a:gd name="T86" fmla="*/ 55814 w 1017"/>
                <a:gd name="T87" fmla="*/ 0 h 75"/>
                <a:gd name="T88" fmla="*/ 56098 w 1017"/>
                <a:gd name="T89" fmla="*/ 0 h 75"/>
                <a:gd name="T90" fmla="*/ 56509 w 1017"/>
                <a:gd name="T91" fmla="*/ 0 h 75"/>
                <a:gd name="T92" fmla="*/ 56641 w 1017"/>
                <a:gd name="T93" fmla="*/ 0 h 75"/>
                <a:gd name="T94" fmla="*/ 56940 w 1017"/>
                <a:gd name="T95" fmla="*/ 0 h 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17"/>
                <a:gd name="T145" fmla="*/ 0 h 75"/>
                <a:gd name="T146" fmla="*/ 1017 w 1017"/>
                <a:gd name="T147" fmla="*/ 75 h 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17" h="75">
                  <a:moveTo>
                    <a:pt x="0" y="0"/>
                  </a:moveTo>
                  <a:lnTo>
                    <a:pt x="0" y="0"/>
                  </a:lnTo>
                  <a:lnTo>
                    <a:pt x="813" y="0"/>
                  </a:lnTo>
                  <a:lnTo>
                    <a:pt x="817" y="0"/>
                  </a:lnTo>
                  <a:lnTo>
                    <a:pt x="820" y="0"/>
                  </a:lnTo>
                  <a:lnTo>
                    <a:pt x="824" y="0"/>
                  </a:lnTo>
                  <a:lnTo>
                    <a:pt x="827" y="0"/>
                  </a:lnTo>
                  <a:lnTo>
                    <a:pt x="831" y="0"/>
                  </a:lnTo>
                  <a:lnTo>
                    <a:pt x="834" y="0"/>
                  </a:lnTo>
                  <a:lnTo>
                    <a:pt x="838" y="0"/>
                  </a:lnTo>
                  <a:lnTo>
                    <a:pt x="841" y="0"/>
                  </a:lnTo>
                  <a:lnTo>
                    <a:pt x="845" y="0"/>
                  </a:lnTo>
                  <a:lnTo>
                    <a:pt x="848" y="2"/>
                  </a:lnTo>
                  <a:lnTo>
                    <a:pt x="852" y="2"/>
                  </a:lnTo>
                  <a:lnTo>
                    <a:pt x="855" y="4"/>
                  </a:lnTo>
                  <a:lnTo>
                    <a:pt x="859" y="4"/>
                  </a:lnTo>
                  <a:lnTo>
                    <a:pt x="862" y="4"/>
                  </a:lnTo>
                  <a:lnTo>
                    <a:pt x="866" y="4"/>
                  </a:lnTo>
                  <a:lnTo>
                    <a:pt x="866" y="6"/>
                  </a:lnTo>
                  <a:lnTo>
                    <a:pt x="869" y="8"/>
                  </a:lnTo>
                  <a:lnTo>
                    <a:pt x="873" y="12"/>
                  </a:lnTo>
                  <a:lnTo>
                    <a:pt x="873" y="18"/>
                  </a:lnTo>
                  <a:lnTo>
                    <a:pt x="876" y="28"/>
                  </a:lnTo>
                  <a:lnTo>
                    <a:pt x="880" y="41"/>
                  </a:lnTo>
                  <a:lnTo>
                    <a:pt x="880" y="53"/>
                  </a:lnTo>
                  <a:lnTo>
                    <a:pt x="883" y="61"/>
                  </a:lnTo>
                  <a:lnTo>
                    <a:pt x="887" y="67"/>
                  </a:lnTo>
                  <a:lnTo>
                    <a:pt x="887" y="73"/>
                  </a:lnTo>
                  <a:lnTo>
                    <a:pt x="890" y="75"/>
                  </a:lnTo>
                  <a:lnTo>
                    <a:pt x="890" y="73"/>
                  </a:lnTo>
                  <a:lnTo>
                    <a:pt x="894" y="67"/>
                  </a:lnTo>
                  <a:lnTo>
                    <a:pt x="897" y="59"/>
                  </a:lnTo>
                  <a:lnTo>
                    <a:pt x="897" y="47"/>
                  </a:lnTo>
                  <a:lnTo>
                    <a:pt x="901" y="39"/>
                  </a:lnTo>
                  <a:lnTo>
                    <a:pt x="905" y="28"/>
                  </a:lnTo>
                  <a:lnTo>
                    <a:pt x="905" y="22"/>
                  </a:lnTo>
                  <a:lnTo>
                    <a:pt x="908" y="16"/>
                  </a:lnTo>
                  <a:lnTo>
                    <a:pt x="912" y="10"/>
                  </a:lnTo>
                  <a:lnTo>
                    <a:pt x="912" y="8"/>
                  </a:lnTo>
                  <a:lnTo>
                    <a:pt x="915" y="6"/>
                  </a:lnTo>
                  <a:lnTo>
                    <a:pt x="919" y="4"/>
                  </a:lnTo>
                  <a:lnTo>
                    <a:pt x="919" y="2"/>
                  </a:lnTo>
                  <a:lnTo>
                    <a:pt x="922" y="2"/>
                  </a:lnTo>
                  <a:lnTo>
                    <a:pt x="926" y="0"/>
                  </a:lnTo>
                  <a:lnTo>
                    <a:pt x="929" y="0"/>
                  </a:lnTo>
                  <a:lnTo>
                    <a:pt x="933" y="0"/>
                  </a:lnTo>
                  <a:lnTo>
                    <a:pt x="936" y="0"/>
                  </a:lnTo>
                  <a:lnTo>
                    <a:pt x="940" y="0"/>
                  </a:lnTo>
                  <a:lnTo>
                    <a:pt x="943" y="0"/>
                  </a:lnTo>
                  <a:lnTo>
                    <a:pt x="947" y="0"/>
                  </a:lnTo>
                  <a:lnTo>
                    <a:pt x="950" y="0"/>
                  </a:lnTo>
                  <a:lnTo>
                    <a:pt x="954" y="0"/>
                  </a:lnTo>
                  <a:lnTo>
                    <a:pt x="957" y="0"/>
                  </a:lnTo>
                  <a:lnTo>
                    <a:pt x="961" y="0"/>
                  </a:lnTo>
                  <a:lnTo>
                    <a:pt x="964" y="0"/>
                  </a:lnTo>
                  <a:lnTo>
                    <a:pt x="968" y="0"/>
                  </a:lnTo>
                  <a:lnTo>
                    <a:pt x="971" y="0"/>
                  </a:lnTo>
                  <a:lnTo>
                    <a:pt x="975" y="0"/>
                  </a:lnTo>
                  <a:lnTo>
                    <a:pt x="978" y="0"/>
                  </a:lnTo>
                  <a:lnTo>
                    <a:pt x="982" y="0"/>
                  </a:lnTo>
                  <a:lnTo>
                    <a:pt x="985" y="0"/>
                  </a:lnTo>
                  <a:lnTo>
                    <a:pt x="989" y="0"/>
                  </a:lnTo>
                  <a:lnTo>
                    <a:pt x="992" y="0"/>
                  </a:lnTo>
                  <a:lnTo>
                    <a:pt x="996" y="0"/>
                  </a:lnTo>
                  <a:lnTo>
                    <a:pt x="999" y="0"/>
                  </a:lnTo>
                  <a:lnTo>
                    <a:pt x="1003" y="0"/>
                  </a:lnTo>
                  <a:lnTo>
                    <a:pt x="1006" y="0"/>
                  </a:lnTo>
                  <a:lnTo>
                    <a:pt x="1010" y="0"/>
                  </a:lnTo>
                  <a:lnTo>
                    <a:pt x="1013" y="0"/>
                  </a:lnTo>
                  <a:lnTo>
                    <a:pt x="1017"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03" name="Freeform 1547"/>
            <p:cNvSpPr>
              <a:spLocks/>
            </p:cNvSpPr>
            <p:nvPr/>
          </p:nvSpPr>
          <p:spPr bwMode="auto">
            <a:xfrm>
              <a:off x="405" y="2032"/>
              <a:ext cx="1246" cy="117"/>
            </a:xfrm>
            <a:custGeom>
              <a:avLst/>
              <a:gdLst>
                <a:gd name="T0" fmla="*/ 0 w 1090"/>
                <a:gd name="T1" fmla="*/ 0 h 101"/>
                <a:gd name="T2" fmla="*/ 46924 w 1090"/>
                <a:gd name="T3" fmla="*/ 0 h 101"/>
                <a:gd name="T4" fmla="*/ 47094 w 1090"/>
                <a:gd name="T5" fmla="*/ 0 h 101"/>
                <a:gd name="T6" fmla="*/ 47281 w 1090"/>
                <a:gd name="T7" fmla="*/ 0 h 101"/>
                <a:gd name="T8" fmla="*/ 47553 w 1090"/>
                <a:gd name="T9" fmla="*/ 0 h 101"/>
                <a:gd name="T10" fmla="*/ 47909 w 1090"/>
                <a:gd name="T11" fmla="*/ 0 h 101"/>
                <a:gd name="T12" fmla="*/ 48006 w 1090"/>
                <a:gd name="T13" fmla="*/ 0 h 101"/>
                <a:gd name="T14" fmla="*/ 48275 w 1090"/>
                <a:gd name="T15" fmla="*/ 0 h 101"/>
                <a:gd name="T16" fmla="*/ 48682 w 1090"/>
                <a:gd name="T17" fmla="*/ 0 h 101"/>
                <a:gd name="T18" fmla="*/ 48812 w 1090"/>
                <a:gd name="T19" fmla="*/ 0 h 101"/>
                <a:gd name="T20" fmla="*/ 49060 w 1090"/>
                <a:gd name="T21" fmla="*/ 0 h 101"/>
                <a:gd name="T22" fmla="*/ 49177 w 1090"/>
                <a:gd name="T23" fmla="*/ 0 h 101"/>
                <a:gd name="T24" fmla="*/ 49630 w 1090"/>
                <a:gd name="T25" fmla="*/ 0 h 101"/>
                <a:gd name="T26" fmla="*/ 49747 w 1090"/>
                <a:gd name="T27" fmla="*/ 0 h 101"/>
                <a:gd name="T28" fmla="*/ 50049 w 1090"/>
                <a:gd name="T29" fmla="*/ 0 h 101"/>
                <a:gd name="T30" fmla="*/ 50448 w 1090"/>
                <a:gd name="T31" fmla="*/ 0 h 101"/>
                <a:gd name="T32" fmla="*/ 50626 w 1090"/>
                <a:gd name="T33" fmla="*/ 0 h 101"/>
                <a:gd name="T34" fmla="*/ 50864 w 1090"/>
                <a:gd name="T35" fmla="*/ 0 h 101"/>
                <a:gd name="T36" fmla="*/ 51239 w 1090"/>
                <a:gd name="T37" fmla="*/ 0 h 101"/>
                <a:gd name="T38" fmla="*/ 51400 w 1090"/>
                <a:gd name="T39" fmla="*/ 0 h 101"/>
                <a:gd name="T40" fmla="*/ 51662 w 1090"/>
                <a:gd name="T41" fmla="*/ 0 h 101"/>
                <a:gd name="T42" fmla="*/ 51788 w 1090"/>
                <a:gd name="T43" fmla="*/ 0 h 101"/>
                <a:gd name="T44" fmla="*/ 52134 w 1090"/>
                <a:gd name="T45" fmla="*/ 0 h 101"/>
                <a:gd name="T46" fmla="*/ 52436 w 1090"/>
                <a:gd name="T47" fmla="*/ 2 h 101"/>
                <a:gd name="T48" fmla="*/ 52525 w 1090"/>
                <a:gd name="T49" fmla="*/ 1146 h 101"/>
                <a:gd name="T50" fmla="*/ 52945 w 1090"/>
                <a:gd name="T51" fmla="*/ 3212 h 101"/>
                <a:gd name="T52" fmla="*/ 53166 w 1090"/>
                <a:gd name="T53" fmla="*/ 6052 h 101"/>
                <a:gd name="T54" fmla="*/ 53532 w 1090"/>
                <a:gd name="T55" fmla="*/ 8374 h 101"/>
                <a:gd name="T56" fmla="*/ 53713 w 1090"/>
                <a:gd name="T57" fmla="*/ 7488 h 101"/>
                <a:gd name="T58" fmla="*/ 53927 w 1090"/>
                <a:gd name="T59" fmla="*/ 6052 h 101"/>
                <a:gd name="T60" fmla="*/ 54359 w 1090"/>
                <a:gd name="T61" fmla="*/ 4101 h 101"/>
                <a:gd name="T62" fmla="*/ 54473 w 1090"/>
                <a:gd name="T63" fmla="*/ 1782 h 101"/>
                <a:gd name="T64" fmla="*/ 54743 w 1090"/>
                <a:gd name="T65" fmla="*/ 854 h 101"/>
                <a:gd name="T66" fmla="*/ 55082 w 1090"/>
                <a:gd name="T67" fmla="*/ 474 h 101"/>
                <a:gd name="T68" fmla="*/ 55265 w 1090"/>
                <a:gd name="T69" fmla="*/ 353 h 101"/>
                <a:gd name="T70" fmla="*/ 55485 w 1090"/>
                <a:gd name="T71" fmla="*/ 2 h 101"/>
                <a:gd name="T72" fmla="*/ 55649 w 1090"/>
                <a:gd name="T73" fmla="*/ 0 h 101"/>
                <a:gd name="T74" fmla="*/ 55894 w 1090"/>
                <a:gd name="T75" fmla="*/ 0 h 101"/>
                <a:gd name="T76" fmla="*/ 56061 w 1090"/>
                <a:gd name="T77" fmla="*/ 0 h 101"/>
                <a:gd name="T78" fmla="*/ 56215 w 1090"/>
                <a:gd name="T79" fmla="*/ 0 h 101"/>
                <a:gd name="T80" fmla="*/ 56670 w 1090"/>
                <a:gd name="T81" fmla="*/ 0 h 101"/>
                <a:gd name="T82" fmla="*/ 56810 w 1090"/>
                <a:gd name="T83" fmla="*/ 0 h 101"/>
                <a:gd name="T84" fmla="*/ 57058 w 1090"/>
                <a:gd name="T85" fmla="*/ 0 h 101"/>
                <a:gd name="T86" fmla="*/ 57153 w 1090"/>
                <a:gd name="T87" fmla="*/ 0 h 101"/>
                <a:gd name="T88" fmla="*/ 57422 w 1090"/>
                <a:gd name="T89" fmla="*/ 0 h 101"/>
                <a:gd name="T90" fmla="*/ 57564 w 1090"/>
                <a:gd name="T91" fmla="*/ 0 h 101"/>
                <a:gd name="T92" fmla="*/ 57851 w 1090"/>
                <a:gd name="T93" fmla="*/ 0 h 101"/>
                <a:gd name="T94" fmla="*/ 57960 w 1090"/>
                <a:gd name="T95" fmla="*/ 0 h 101"/>
                <a:gd name="T96" fmla="*/ 58198 w 1090"/>
                <a:gd name="T97" fmla="*/ 0 h 101"/>
                <a:gd name="T98" fmla="*/ 58344 w 1090"/>
                <a:gd name="T99" fmla="*/ 0 h 101"/>
                <a:gd name="T100" fmla="*/ 58572 w 1090"/>
                <a:gd name="T101" fmla="*/ 0 h 101"/>
                <a:gd name="T102" fmla="*/ 58756 w 1090"/>
                <a:gd name="T103" fmla="*/ 0 h 101"/>
                <a:gd name="T104" fmla="*/ 58756 w 1090"/>
                <a:gd name="T105" fmla="*/ 0 h 101"/>
                <a:gd name="T106" fmla="*/ 58919 w 1090"/>
                <a:gd name="T107" fmla="*/ 0 h 101"/>
                <a:gd name="T108" fmla="*/ 59127 w 1090"/>
                <a:gd name="T109" fmla="*/ 0 h 101"/>
                <a:gd name="T110" fmla="*/ 59393 w 1090"/>
                <a:gd name="T111" fmla="*/ 0 h 101"/>
                <a:gd name="T112" fmla="*/ 59526 w 1090"/>
                <a:gd name="T113" fmla="*/ 0 h 101"/>
                <a:gd name="T114" fmla="*/ 59738 w 1090"/>
                <a:gd name="T115" fmla="*/ 0 h 101"/>
                <a:gd name="T116" fmla="*/ 59738 w 1090"/>
                <a:gd name="T117" fmla="*/ 0 h 101"/>
                <a:gd name="T118" fmla="*/ 59941 w 1090"/>
                <a:gd name="T119" fmla="*/ 0 h 101"/>
                <a:gd name="T120" fmla="*/ 60152 w 1090"/>
                <a:gd name="T121" fmla="*/ 0 h 101"/>
                <a:gd name="T122" fmla="*/ 60253 w 1090"/>
                <a:gd name="T123" fmla="*/ 0 h 1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90"/>
                <a:gd name="T187" fmla="*/ 0 h 101"/>
                <a:gd name="T188" fmla="*/ 1090 w 1090"/>
                <a:gd name="T189" fmla="*/ 101 h 1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90" h="101">
                  <a:moveTo>
                    <a:pt x="0" y="0"/>
                  </a:moveTo>
                  <a:lnTo>
                    <a:pt x="0" y="0"/>
                  </a:lnTo>
                  <a:lnTo>
                    <a:pt x="845" y="0"/>
                  </a:lnTo>
                  <a:lnTo>
                    <a:pt x="848" y="0"/>
                  </a:lnTo>
                  <a:lnTo>
                    <a:pt x="852" y="0"/>
                  </a:lnTo>
                  <a:lnTo>
                    <a:pt x="855" y="0"/>
                  </a:lnTo>
                  <a:lnTo>
                    <a:pt x="859" y="0"/>
                  </a:lnTo>
                  <a:lnTo>
                    <a:pt x="862" y="0"/>
                  </a:lnTo>
                  <a:lnTo>
                    <a:pt x="866" y="0"/>
                  </a:lnTo>
                  <a:lnTo>
                    <a:pt x="869" y="0"/>
                  </a:lnTo>
                  <a:lnTo>
                    <a:pt x="873" y="0"/>
                  </a:lnTo>
                  <a:lnTo>
                    <a:pt x="876" y="0"/>
                  </a:lnTo>
                  <a:lnTo>
                    <a:pt x="880" y="0"/>
                  </a:lnTo>
                  <a:lnTo>
                    <a:pt x="883" y="0"/>
                  </a:lnTo>
                  <a:lnTo>
                    <a:pt x="887" y="0"/>
                  </a:lnTo>
                  <a:lnTo>
                    <a:pt x="890" y="0"/>
                  </a:lnTo>
                  <a:lnTo>
                    <a:pt x="894" y="0"/>
                  </a:lnTo>
                  <a:lnTo>
                    <a:pt x="897" y="0"/>
                  </a:lnTo>
                  <a:lnTo>
                    <a:pt x="901" y="0"/>
                  </a:lnTo>
                  <a:lnTo>
                    <a:pt x="905" y="0"/>
                  </a:lnTo>
                  <a:lnTo>
                    <a:pt x="908" y="0"/>
                  </a:lnTo>
                  <a:lnTo>
                    <a:pt x="912" y="0"/>
                  </a:lnTo>
                  <a:lnTo>
                    <a:pt x="915" y="0"/>
                  </a:lnTo>
                  <a:lnTo>
                    <a:pt x="919" y="0"/>
                  </a:lnTo>
                  <a:lnTo>
                    <a:pt x="922" y="0"/>
                  </a:lnTo>
                  <a:lnTo>
                    <a:pt x="926" y="0"/>
                  </a:lnTo>
                  <a:lnTo>
                    <a:pt x="929" y="0"/>
                  </a:lnTo>
                  <a:lnTo>
                    <a:pt x="933" y="0"/>
                  </a:lnTo>
                  <a:lnTo>
                    <a:pt x="936" y="0"/>
                  </a:lnTo>
                  <a:lnTo>
                    <a:pt x="940" y="0"/>
                  </a:lnTo>
                  <a:lnTo>
                    <a:pt x="943" y="0"/>
                  </a:lnTo>
                  <a:lnTo>
                    <a:pt x="943" y="2"/>
                  </a:lnTo>
                  <a:lnTo>
                    <a:pt x="947" y="2"/>
                  </a:lnTo>
                  <a:lnTo>
                    <a:pt x="950" y="6"/>
                  </a:lnTo>
                  <a:lnTo>
                    <a:pt x="950" y="14"/>
                  </a:lnTo>
                  <a:lnTo>
                    <a:pt x="954" y="24"/>
                  </a:lnTo>
                  <a:lnTo>
                    <a:pt x="957" y="40"/>
                  </a:lnTo>
                  <a:lnTo>
                    <a:pt x="957" y="53"/>
                  </a:lnTo>
                  <a:lnTo>
                    <a:pt x="961" y="73"/>
                  </a:lnTo>
                  <a:lnTo>
                    <a:pt x="964" y="95"/>
                  </a:lnTo>
                  <a:lnTo>
                    <a:pt x="968" y="101"/>
                  </a:lnTo>
                  <a:lnTo>
                    <a:pt x="971" y="91"/>
                  </a:lnTo>
                  <a:lnTo>
                    <a:pt x="975" y="97"/>
                  </a:lnTo>
                  <a:lnTo>
                    <a:pt x="975" y="73"/>
                  </a:lnTo>
                  <a:lnTo>
                    <a:pt x="978" y="57"/>
                  </a:lnTo>
                  <a:lnTo>
                    <a:pt x="982" y="50"/>
                  </a:lnTo>
                  <a:lnTo>
                    <a:pt x="982" y="38"/>
                  </a:lnTo>
                  <a:lnTo>
                    <a:pt x="985" y="22"/>
                  </a:lnTo>
                  <a:lnTo>
                    <a:pt x="989" y="14"/>
                  </a:lnTo>
                  <a:lnTo>
                    <a:pt x="989" y="10"/>
                  </a:lnTo>
                  <a:lnTo>
                    <a:pt x="992" y="8"/>
                  </a:lnTo>
                  <a:lnTo>
                    <a:pt x="996" y="6"/>
                  </a:lnTo>
                  <a:lnTo>
                    <a:pt x="996" y="4"/>
                  </a:lnTo>
                  <a:lnTo>
                    <a:pt x="999" y="4"/>
                  </a:lnTo>
                  <a:lnTo>
                    <a:pt x="999" y="2"/>
                  </a:lnTo>
                  <a:lnTo>
                    <a:pt x="1003" y="2"/>
                  </a:lnTo>
                  <a:lnTo>
                    <a:pt x="1006" y="0"/>
                  </a:lnTo>
                  <a:lnTo>
                    <a:pt x="1010" y="0"/>
                  </a:lnTo>
                  <a:lnTo>
                    <a:pt x="1013" y="0"/>
                  </a:lnTo>
                  <a:lnTo>
                    <a:pt x="1017" y="0"/>
                  </a:lnTo>
                  <a:lnTo>
                    <a:pt x="1020" y="0"/>
                  </a:lnTo>
                  <a:lnTo>
                    <a:pt x="1024" y="0"/>
                  </a:lnTo>
                  <a:lnTo>
                    <a:pt x="1027" y="0"/>
                  </a:lnTo>
                  <a:lnTo>
                    <a:pt x="1031" y="0"/>
                  </a:lnTo>
                  <a:lnTo>
                    <a:pt x="1034" y="0"/>
                  </a:lnTo>
                  <a:lnTo>
                    <a:pt x="1038" y="0"/>
                  </a:lnTo>
                  <a:lnTo>
                    <a:pt x="1041" y="0"/>
                  </a:lnTo>
                  <a:lnTo>
                    <a:pt x="1045" y="0"/>
                  </a:lnTo>
                  <a:lnTo>
                    <a:pt x="1048" y="0"/>
                  </a:lnTo>
                  <a:lnTo>
                    <a:pt x="1052" y="0"/>
                  </a:lnTo>
                  <a:lnTo>
                    <a:pt x="1055" y="0"/>
                  </a:lnTo>
                  <a:lnTo>
                    <a:pt x="1059" y="0"/>
                  </a:lnTo>
                  <a:lnTo>
                    <a:pt x="1062" y="0"/>
                  </a:lnTo>
                  <a:lnTo>
                    <a:pt x="1066" y="0"/>
                  </a:lnTo>
                  <a:lnTo>
                    <a:pt x="1069" y="0"/>
                  </a:lnTo>
                  <a:lnTo>
                    <a:pt x="1073" y="0"/>
                  </a:lnTo>
                  <a:lnTo>
                    <a:pt x="1076" y="0"/>
                  </a:lnTo>
                  <a:lnTo>
                    <a:pt x="1080" y="0"/>
                  </a:lnTo>
                  <a:lnTo>
                    <a:pt x="1083" y="0"/>
                  </a:lnTo>
                  <a:lnTo>
                    <a:pt x="1087" y="0"/>
                  </a:lnTo>
                  <a:lnTo>
                    <a:pt x="1090"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04" name="Freeform 1548"/>
            <p:cNvSpPr>
              <a:spLocks/>
            </p:cNvSpPr>
            <p:nvPr/>
          </p:nvSpPr>
          <p:spPr bwMode="auto">
            <a:xfrm>
              <a:off x="405" y="2032"/>
              <a:ext cx="1520" cy="215"/>
            </a:xfrm>
            <a:custGeom>
              <a:avLst/>
              <a:gdLst>
                <a:gd name="T0" fmla="*/ 60083 w 1329"/>
                <a:gd name="T1" fmla="*/ 0 h 185"/>
                <a:gd name="T2" fmla="*/ 60300 w 1329"/>
                <a:gd name="T3" fmla="*/ 0 h 185"/>
                <a:gd name="T4" fmla="*/ 60618 w 1329"/>
                <a:gd name="T5" fmla="*/ 0 h 185"/>
                <a:gd name="T6" fmla="*/ 60877 w 1329"/>
                <a:gd name="T7" fmla="*/ 0 h 185"/>
                <a:gd name="T8" fmla="*/ 61071 w 1329"/>
                <a:gd name="T9" fmla="*/ 0 h 185"/>
                <a:gd name="T10" fmla="*/ 61482 w 1329"/>
                <a:gd name="T11" fmla="*/ 0 h 185"/>
                <a:gd name="T12" fmla="*/ 61654 w 1329"/>
                <a:gd name="T13" fmla="*/ 0 h 185"/>
                <a:gd name="T14" fmla="*/ 62110 w 1329"/>
                <a:gd name="T15" fmla="*/ 0 h 185"/>
                <a:gd name="T16" fmla="*/ 62199 w 1329"/>
                <a:gd name="T17" fmla="*/ 0 h 185"/>
                <a:gd name="T18" fmla="*/ 62643 w 1329"/>
                <a:gd name="T19" fmla="*/ 0 h 185"/>
                <a:gd name="T20" fmla="*/ 62792 w 1329"/>
                <a:gd name="T21" fmla="*/ 0 h 185"/>
                <a:gd name="T22" fmla="*/ 63245 w 1329"/>
                <a:gd name="T23" fmla="*/ 0 h 185"/>
                <a:gd name="T24" fmla="*/ 63424 w 1329"/>
                <a:gd name="T25" fmla="*/ 0 h 185"/>
                <a:gd name="T26" fmla="*/ 63801 w 1329"/>
                <a:gd name="T27" fmla="*/ 0 h 185"/>
                <a:gd name="T28" fmla="*/ 64216 w 1329"/>
                <a:gd name="T29" fmla="*/ 0 h 185"/>
                <a:gd name="T30" fmla="*/ 64340 w 1329"/>
                <a:gd name="T31" fmla="*/ 0 h 185"/>
                <a:gd name="T32" fmla="*/ 64826 w 1329"/>
                <a:gd name="T33" fmla="*/ 0 h 185"/>
                <a:gd name="T34" fmla="*/ 64940 w 1329"/>
                <a:gd name="T35" fmla="*/ 0 h 185"/>
                <a:gd name="T36" fmla="*/ 65352 w 1329"/>
                <a:gd name="T37" fmla="*/ 0 h 185"/>
                <a:gd name="T38" fmla="*/ 65781 w 1329"/>
                <a:gd name="T39" fmla="*/ 0 h 185"/>
                <a:gd name="T40" fmla="*/ 65962 w 1329"/>
                <a:gd name="T41" fmla="*/ 0 h 185"/>
                <a:gd name="T42" fmla="*/ 66331 w 1329"/>
                <a:gd name="T43" fmla="*/ 969 h 185"/>
                <a:gd name="T44" fmla="*/ 66569 w 1329"/>
                <a:gd name="T45" fmla="*/ 3778 h 185"/>
                <a:gd name="T46" fmla="*/ 66925 w 1329"/>
                <a:gd name="T47" fmla="*/ 12236 h 185"/>
                <a:gd name="T48" fmla="*/ 67344 w 1329"/>
                <a:gd name="T49" fmla="*/ 16435 h 185"/>
                <a:gd name="T50" fmla="*/ 67580 w 1329"/>
                <a:gd name="T51" fmla="*/ 14599 h 185"/>
                <a:gd name="T52" fmla="*/ 67975 w 1329"/>
                <a:gd name="T53" fmla="*/ 9010 h 185"/>
                <a:gd name="T54" fmla="*/ 68363 w 1329"/>
                <a:gd name="T55" fmla="*/ 5772 h 185"/>
                <a:gd name="T56" fmla="*/ 68494 w 1329"/>
                <a:gd name="T57" fmla="*/ 2388 h 185"/>
                <a:gd name="T58" fmla="*/ 68966 w 1329"/>
                <a:gd name="T59" fmla="*/ 969 h 185"/>
                <a:gd name="T60" fmla="*/ 69308 w 1329"/>
                <a:gd name="T61" fmla="*/ 394 h 185"/>
                <a:gd name="T62" fmla="*/ 69684 w 1329"/>
                <a:gd name="T63" fmla="*/ 2 h 185"/>
                <a:gd name="T64" fmla="*/ 70081 w 1329"/>
                <a:gd name="T65" fmla="*/ 0 h 185"/>
                <a:gd name="T66" fmla="*/ 70515 w 1329"/>
                <a:gd name="T67" fmla="*/ 0 h 185"/>
                <a:gd name="T68" fmla="*/ 70860 w 1329"/>
                <a:gd name="T69" fmla="*/ 0 h 185"/>
                <a:gd name="T70" fmla="*/ 71297 w 1329"/>
                <a:gd name="T71" fmla="*/ 0 h 185"/>
                <a:gd name="T72" fmla="*/ 71650 w 1329"/>
                <a:gd name="T73" fmla="*/ 0 h 185"/>
                <a:gd name="T74" fmla="*/ 72064 w 1329"/>
                <a:gd name="T75" fmla="*/ 0 h 185"/>
                <a:gd name="T76" fmla="*/ 72448 w 1329"/>
                <a:gd name="T77" fmla="*/ 0 h 185"/>
                <a:gd name="T78" fmla="*/ 72852 w 1329"/>
                <a:gd name="T79" fmla="*/ 0 h 185"/>
                <a:gd name="T80" fmla="*/ 73180 w 1329"/>
                <a:gd name="T81" fmla="*/ 0 h 185"/>
                <a:gd name="T82" fmla="*/ 73587 w 1329"/>
                <a:gd name="T83" fmla="*/ 0 h 185"/>
                <a:gd name="T84" fmla="*/ 74040 w 1329"/>
                <a:gd name="T85" fmla="*/ 0 h 185"/>
                <a:gd name="T86" fmla="*/ 74425 w 1329"/>
                <a:gd name="T87" fmla="*/ 0 h 1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29"/>
                <a:gd name="T133" fmla="*/ 0 h 185"/>
                <a:gd name="T134" fmla="*/ 1329 w 1329"/>
                <a:gd name="T135" fmla="*/ 185 h 18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29" h="185">
                  <a:moveTo>
                    <a:pt x="0" y="0"/>
                  </a:moveTo>
                  <a:lnTo>
                    <a:pt x="0" y="0"/>
                  </a:lnTo>
                  <a:lnTo>
                    <a:pt x="1069" y="0"/>
                  </a:lnTo>
                  <a:lnTo>
                    <a:pt x="1073" y="0"/>
                  </a:lnTo>
                  <a:lnTo>
                    <a:pt x="1076" y="0"/>
                  </a:lnTo>
                  <a:lnTo>
                    <a:pt x="1080" y="0"/>
                  </a:lnTo>
                  <a:lnTo>
                    <a:pt x="1083" y="0"/>
                  </a:lnTo>
                  <a:lnTo>
                    <a:pt x="1087" y="0"/>
                  </a:lnTo>
                  <a:lnTo>
                    <a:pt x="1090" y="0"/>
                  </a:lnTo>
                  <a:lnTo>
                    <a:pt x="1094" y="0"/>
                  </a:lnTo>
                  <a:lnTo>
                    <a:pt x="1097" y="0"/>
                  </a:lnTo>
                  <a:lnTo>
                    <a:pt x="1101" y="0"/>
                  </a:lnTo>
                  <a:lnTo>
                    <a:pt x="1104" y="0"/>
                  </a:lnTo>
                  <a:lnTo>
                    <a:pt x="1108" y="0"/>
                  </a:lnTo>
                  <a:lnTo>
                    <a:pt x="1111" y="0"/>
                  </a:lnTo>
                  <a:lnTo>
                    <a:pt x="1115" y="0"/>
                  </a:lnTo>
                  <a:lnTo>
                    <a:pt x="1118" y="0"/>
                  </a:lnTo>
                  <a:lnTo>
                    <a:pt x="1122" y="0"/>
                  </a:lnTo>
                  <a:lnTo>
                    <a:pt x="1125" y="0"/>
                  </a:lnTo>
                  <a:lnTo>
                    <a:pt x="1129" y="0"/>
                  </a:lnTo>
                  <a:lnTo>
                    <a:pt x="1132" y="0"/>
                  </a:lnTo>
                  <a:lnTo>
                    <a:pt x="1136" y="0"/>
                  </a:lnTo>
                  <a:lnTo>
                    <a:pt x="1139" y="0"/>
                  </a:lnTo>
                  <a:lnTo>
                    <a:pt x="1143" y="0"/>
                  </a:lnTo>
                  <a:lnTo>
                    <a:pt x="1146" y="0"/>
                  </a:lnTo>
                  <a:lnTo>
                    <a:pt x="1150" y="0"/>
                  </a:lnTo>
                  <a:lnTo>
                    <a:pt x="1153" y="0"/>
                  </a:lnTo>
                  <a:lnTo>
                    <a:pt x="1157" y="0"/>
                  </a:lnTo>
                  <a:lnTo>
                    <a:pt x="1160" y="0"/>
                  </a:lnTo>
                  <a:lnTo>
                    <a:pt x="1164" y="0"/>
                  </a:lnTo>
                  <a:lnTo>
                    <a:pt x="1167" y="0"/>
                  </a:lnTo>
                  <a:lnTo>
                    <a:pt x="1171" y="0"/>
                  </a:lnTo>
                  <a:lnTo>
                    <a:pt x="1174" y="0"/>
                  </a:lnTo>
                  <a:lnTo>
                    <a:pt x="1178" y="2"/>
                  </a:lnTo>
                  <a:lnTo>
                    <a:pt x="1178" y="6"/>
                  </a:lnTo>
                  <a:lnTo>
                    <a:pt x="1181" y="10"/>
                  </a:lnTo>
                  <a:lnTo>
                    <a:pt x="1185" y="16"/>
                  </a:lnTo>
                  <a:lnTo>
                    <a:pt x="1185" y="26"/>
                  </a:lnTo>
                  <a:lnTo>
                    <a:pt x="1185" y="42"/>
                  </a:lnTo>
                  <a:lnTo>
                    <a:pt x="1188" y="68"/>
                  </a:lnTo>
                  <a:lnTo>
                    <a:pt x="1192" y="101"/>
                  </a:lnTo>
                  <a:lnTo>
                    <a:pt x="1192" y="135"/>
                  </a:lnTo>
                  <a:lnTo>
                    <a:pt x="1192" y="163"/>
                  </a:lnTo>
                  <a:lnTo>
                    <a:pt x="1195" y="185"/>
                  </a:lnTo>
                  <a:lnTo>
                    <a:pt x="1199" y="181"/>
                  </a:lnTo>
                  <a:lnTo>
                    <a:pt x="1199" y="165"/>
                  </a:lnTo>
                  <a:lnTo>
                    <a:pt x="1203" y="161"/>
                  </a:lnTo>
                  <a:lnTo>
                    <a:pt x="1206" y="139"/>
                  </a:lnTo>
                  <a:lnTo>
                    <a:pt x="1206" y="113"/>
                  </a:lnTo>
                  <a:lnTo>
                    <a:pt x="1210" y="99"/>
                  </a:lnTo>
                  <a:lnTo>
                    <a:pt x="1210" y="92"/>
                  </a:lnTo>
                  <a:lnTo>
                    <a:pt x="1213" y="80"/>
                  </a:lnTo>
                  <a:lnTo>
                    <a:pt x="1217" y="64"/>
                  </a:lnTo>
                  <a:lnTo>
                    <a:pt x="1217" y="46"/>
                  </a:lnTo>
                  <a:lnTo>
                    <a:pt x="1220" y="32"/>
                  </a:lnTo>
                  <a:lnTo>
                    <a:pt x="1220" y="26"/>
                  </a:lnTo>
                  <a:lnTo>
                    <a:pt x="1224" y="22"/>
                  </a:lnTo>
                  <a:lnTo>
                    <a:pt x="1227" y="16"/>
                  </a:lnTo>
                  <a:lnTo>
                    <a:pt x="1227" y="10"/>
                  </a:lnTo>
                  <a:lnTo>
                    <a:pt x="1231" y="6"/>
                  </a:lnTo>
                  <a:lnTo>
                    <a:pt x="1231" y="4"/>
                  </a:lnTo>
                  <a:lnTo>
                    <a:pt x="1234" y="4"/>
                  </a:lnTo>
                  <a:lnTo>
                    <a:pt x="1234" y="2"/>
                  </a:lnTo>
                  <a:lnTo>
                    <a:pt x="1238" y="2"/>
                  </a:lnTo>
                  <a:lnTo>
                    <a:pt x="1241" y="2"/>
                  </a:lnTo>
                  <a:lnTo>
                    <a:pt x="1245" y="0"/>
                  </a:lnTo>
                  <a:lnTo>
                    <a:pt x="1248" y="0"/>
                  </a:lnTo>
                  <a:lnTo>
                    <a:pt x="1252" y="0"/>
                  </a:lnTo>
                  <a:lnTo>
                    <a:pt x="1255" y="0"/>
                  </a:lnTo>
                  <a:lnTo>
                    <a:pt x="1259" y="0"/>
                  </a:lnTo>
                  <a:lnTo>
                    <a:pt x="1262" y="0"/>
                  </a:lnTo>
                  <a:lnTo>
                    <a:pt x="1266" y="0"/>
                  </a:lnTo>
                  <a:lnTo>
                    <a:pt x="1269" y="0"/>
                  </a:lnTo>
                  <a:lnTo>
                    <a:pt x="1273" y="0"/>
                  </a:lnTo>
                  <a:lnTo>
                    <a:pt x="1276" y="0"/>
                  </a:lnTo>
                  <a:lnTo>
                    <a:pt x="1280" y="0"/>
                  </a:lnTo>
                  <a:lnTo>
                    <a:pt x="1283" y="0"/>
                  </a:lnTo>
                  <a:lnTo>
                    <a:pt x="1287" y="0"/>
                  </a:lnTo>
                  <a:lnTo>
                    <a:pt x="1290" y="0"/>
                  </a:lnTo>
                  <a:lnTo>
                    <a:pt x="1294" y="0"/>
                  </a:lnTo>
                  <a:lnTo>
                    <a:pt x="1297" y="0"/>
                  </a:lnTo>
                  <a:lnTo>
                    <a:pt x="1301" y="0"/>
                  </a:lnTo>
                  <a:lnTo>
                    <a:pt x="1304" y="0"/>
                  </a:lnTo>
                  <a:lnTo>
                    <a:pt x="1308" y="0"/>
                  </a:lnTo>
                  <a:lnTo>
                    <a:pt x="1311" y="0"/>
                  </a:lnTo>
                  <a:lnTo>
                    <a:pt x="1315" y="0"/>
                  </a:lnTo>
                  <a:lnTo>
                    <a:pt x="1318" y="0"/>
                  </a:lnTo>
                  <a:lnTo>
                    <a:pt x="1322" y="0"/>
                  </a:lnTo>
                  <a:lnTo>
                    <a:pt x="1325" y="0"/>
                  </a:lnTo>
                  <a:lnTo>
                    <a:pt x="1329"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05" name="Freeform 1549"/>
            <p:cNvSpPr>
              <a:spLocks/>
            </p:cNvSpPr>
            <p:nvPr/>
          </p:nvSpPr>
          <p:spPr bwMode="auto">
            <a:xfrm>
              <a:off x="405" y="2032"/>
              <a:ext cx="1643" cy="39"/>
            </a:xfrm>
            <a:custGeom>
              <a:avLst/>
              <a:gdLst>
                <a:gd name="T0" fmla="*/ 0 w 1437"/>
                <a:gd name="T1" fmla="*/ 0 h 33"/>
                <a:gd name="T2" fmla="*/ 65919 w 1437"/>
                <a:gd name="T3" fmla="*/ 0 h 33"/>
                <a:gd name="T4" fmla="*/ 66157 w 1437"/>
                <a:gd name="T5" fmla="*/ 0 h 33"/>
                <a:gd name="T6" fmla="*/ 66313 w 1437"/>
                <a:gd name="T7" fmla="*/ 0 h 33"/>
                <a:gd name="T8" fmla="*/ 66500 w 1437"/>
                <a:gd name="T9" fmla="*/ 0 h 33"/>
                <a:gd name="T10" fmla="*/ 66731 w 1437"/>
                <a:gd name="T11" fmla="*/ 0 h 33"/>
                <a:gd name="T12" fmla="*/ 66908 w 1437"/>
                <a:gd name="T13" fmla="*/ 0 h 33"/>
                <a:gd name="T14" fmla="*/ 67115 w 1437"/>
                <a:gd name="T15" fmla="*/ 0 h 33"/>
                <a:gd name="T16" fmla="*/ 67293 w 1437"/>
                <a:gd name="T17" fmla="*/ 0 h 33"/>
                <a:gd name="T18" fmla="*/ 67695 w 1437"/>
                <a:gd name="T19" fmla="*/ 0 h 33"/>
                <a:gd name="T20" fmla="*/ 67903 w 1437"/>
                <a:gd name="T21" fmla="*/ 0 h 33"/>
                <a:gd name="T22" fmla="*/ 68104 w 1437"/>
                <a:gd name="T23" fmla="*/ 0 h 33"/>
                <a:gd name="T24" fmla="*/ 68291 w 1437"/>
                <a:gd name="T25" fmla="*/ 0 h 33"/>
                <a:gd name="T26" fmla="*/ 68529 w 1437"/>
                <a:gd name="T27" fmla="*/ 0 h 33"/>
                <a:gd name="T28" fmla="*/ 68626 w 1437"/>
                <a:gd name="T29" fmla="*/ 0 h 33"/>
                <a:gd name="T30" fmla="*/ 69085 w 1437"/>
                <a:gd name="T31" fmla="*/ 0 h 33"/>
                <a:gd name="T32" fmla="*/ 69270 w 1437"/>
                <a:gd name="T33" fmla="*/ 0 h 33"/>
                <a:gd name="T34" fmla="*/ 69462 w 1437"/>
                <a:gd name="T35" fmla="*/ 0 h 33"/>
                <a:gd name="T36" fmla="*/ 69859 w 1437"/>
                <a:gd name="T37" fmla="*/ 0 h 33"/>
                <a:gd name="T38" fmla="*/ 70059 w 1437"/>
                <a:gd name="T39" fmla="*/ 0 h 33"/>
                <a:gd name="T40" fmla="*/ 70397 w 1437"/>
                <a:gd name="T41" fmla="*/ 0 h 33"/>
                <a:gd name="T42" fmla="*/ 70671 w 1437"/>
                <a:gd name="T43" fmla="*/ 0 h 33"/>
                <a:gd name="T44" fmla="*/ 70861 w 1437"/>
                <a:gd name="T45" fmla="*/ 0 h 33"/>
                <a:gd name="T46" fmla="*/ 71239 w 1437"/>
                <a:gd name="T47" fmla="*/ 0 h 33"/>
                <a:gd name="T48" fmla="*/ 71376 w 1437"/>
                <a:gd name="T49" fmla="*/ 0 h 33"/>
                <a:gd name="T50" fmla="*/ 71584 w 1437"/>
                <a:gd name="T51" fmla="*/ 0 h 33"/>
                <a:gd name="T52" fmla="*/ 72043 w 1437"/>
                <a:gd name="T53" fmla="*/ 0 h 33"/>
                <a:gd name="T54" fmla="*/ 72174 w 1437"/>
                <a:gd name="T55" fmla="*/ 0 h 33"/>
                <a:gd name="T56" fmla="*/ 72443 w 1437"/>
                <a:gd name="T57" fmla="*/ 2 h 33"/>
                <a:gd name="T58" fmla="*/ 72766 w 1437"/>
                <a:gd name="T59" fmla="*/ 586 h 33"/>
                <a:gd name="T60" fmla="*/ 72970 w 1437"/>
                <a:gd name="T61" fmla="*/ 1543 h 33"/>
                <a:gd name="T62" fmla="*/ 73211 w 1437"/>
                <a:gd name="T63" fmla="*/ 2372 h 33"/>
                <a:gd name="T64" fmla="*/ 73335 w 1437"/>
                <a:gd name="T65" fmla="*/ 4057 h 33"/>
                <a:gd name="T66" fmla="*/ 73725 w 1437"/>
                <a:gd name="T67" fmla="*/ 4970 h 33"/>
                <a:gd name="T68" fmla="*/ 73993 w 1437"/>
                <a:gd name="T69" fmla="*/ 4627 h 33"/>
                <a:gd name="T70" fmla="*/ 74090 w 1437"/>
                <a:gd name="T71" fmla="*/ 4320 h 33"/>
                <a:gd name="T72" fmla="*/ 74323 w 1437"/>
                <a:gd name="T73" fmla="*/ 3685 h 33"/>
                <a:gd name="T74" fmla="*/ 74509 w 1437"/>
                <a:gd name="T75" fmla="*/ 2803 h 33"/>
                <a:gd name="T76" fmla="*/ 74742 w 1437"/>
                <a:gd name="T77" fmla="*/ 1824 h 33"/>
                <a:gd name="T78" fmla="*/ 74901 w 1437"/>
                <a:gd name="T79" fmla="*/ 819 h 33"/>
                <a:gd name="T80" fmla="*/ 75124 w 1437"/>
                <a:gd name="T81" fmla="*/ 586 h 33"/>
                <a:gd name="T82" fmla="*/ 75512 w 1437"/>
                <a:gd name="T83" fmla="*/ 2 h 33"/>
                <a:gd name="T84" fmla="*/ 75672 w 1437"/>
                <a:gd name="T85" fmla="*/ 0 h 33"/>
                <a:gd name="T86" fmla="*/ 75922 w 1437"/>
                <a:gd name="T87" fmla="*/ 0 h 33"/>
                <a:gd name="T88" fmla="*/ 76060 w 1437"/>
                <a:gd name="T89" fmla="*/ 0 h 33"/>
                <a:gd name="T90" fmla="*/ 76297 w 1437"/>
                <a:gd name="T91" fmla="*/ 0 h 33"/>
                <a:gd name="T92" fmla="*/ 76422 w 1437"/>
                <a:gd name="T93" fmla="*/ 0 h 33"/>
                <a:gd name="T94" fmla="*/ 76859 w 1437"/>
                <a:gd name="T95" fmla="*/ 0 h 33"/>
                <a:gd name="T96" fmla="*/ 77092 w 1437"/>
                <a:gd name="T97" fmla="*/ 0 h 33"/>
                <a:gd name="T98" fmla="*/ 77238 w 1437"/>
                <a:gd name="T99" fmla="*/ 0 h 33"/>
                <a:gd name="T100" fmla="*/ 77469 w 1437"/>
                <a:gd name="T101" fmla="*/ 0 h 33"/>
                <a:gd name="T102" fmla="*/ 77867 w 1437"/>
                <a:gd name="T103" fmla="*/ 0 h 33"/>
                <a:gd name="T104" fmla="*/ 78008 w 1437"/>
                <a:gd name="T105" fmla="*/ 0 h 33"/>
                <a:gd name="T106" fmla="*/ 78282 w 1437"/>
                <a:gd name="T107" fmla="*/ 0 h 33"/>
                <a:gd name="T108" fmla="*/ 78408 w 1437"/>
                <a:gd name="T109" fmla="*/ 0 h 33"/>
                <a:gd name="T110" fmla="*/ 78688 w 1437"/>
                <a:gd name="T111" fmla="*/ 0 h 33"/>
                <a:gd name="T112" fmla="*/ 78778 w 1437"/>
                <a:gd name="T113" fmla="*/ 0 h 33"/>
                <a:gd name="T114" fmla="*/ 79200 w 1437"/>
                <a:gd name="T115" fmla="*/ 0 h 33"/>
                <a:gd name="T116" fmla="*/ 79420 w 1437"/>
                <a:gd name="T117" fmla="*/ 0 h 33"/>
                <a:gd name="T118" fmla="*/ 79505 w 1437"/>
                <a:gd name="T119" fmla="*/ 0 h 33"/>
                <a:gd name="T120" fmla="*/ 79784 w 1437"/>
                <a:gd name="T121" fmla="*/ 0 h 33"/>
                <a:gd name="T122" fmla="*/ 79968 w 1437"/>
                <a:gd name="T123" fmla="*/ 0 h 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37"/>
                <a:gd name="T187" fmla="*/ 0 h 33"/>
                <a:gd name="T188" fmla="*/ 1437 w 1437"/>
                <a:gd name="T189" fmla="*/ 33 h 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37" h="33">
                  <a:moveTo>
                    <a:pt x="0" y="0"/>
                  </a:moveTo>
                  <a:lnTo>
                    <a:pt x="0" y="0"/>
                  </a:lnTo>
                  <a:lnTo>
                    <a:pt x="1185" y="0"/>
                  </a:lnTo>
                  <a:lnTo>
                    <a:pt x="1188" y="0"/>
                  </a:lnTo>
                  <a:lnTo>
                    <a:pt x="1192" y="0"/>
                  </a:lnTo>
                  <a:lnTo>
                    <a:pt x="1195" y="0"/>
                  </a:lnTo>
                  <a:lnTo>
                    <a:pt x="1199" y="0"/>
                  </a:lnTo>
                  <a:lnTo>
                    <a:pt x="1203" y="0"/>
                  </a:lnTo>
                  <a:lnTo>
                    <a:pt x="1206" y="0"/>
                  </a:lnTo>
                  <a:lnTo>
                    <a:pt x="1210" y="0"/>
                  </a:lnTo>
                  <a:lnTo>
                    <a:pt x="1213" y="0"/>
                  </a:lnTo>
                  <a:lnTo>
                    <a:pt x="1217" y="0"/>
                  </a:lnTo>
                  <a:lnTo>
                    <a:pt x="1220" y="0"/>
                  </a:lnTo>
                  <a:lnTo>
                    <a:pt x="1224" y="0"/>
                  </a:lnTo>
                  <a:lnTo>
                    <a:pt x="1227" y="0"/>
                  </a:lnTo>
                  <a:lnTo>
                    <a:pt x="1231" y="0"/>
                  </a:lnTo>
                  <a:lnTo>
                    <a:pt x="1234" y="0"/>
                  </a:lnTo>
                  <a:lnTo>
                    <a:pt x="1238" y="0"/>
                  </a:lnTo>
                  <a:lnTo>
                    <a:pt x="1241" y="0"/>
                  </a:lnTo>
                  <a:lnTo>
                    <a:pt x="1245" y="0"/>
                  </a:lnTo>
                  <a:lnTo>
                    <a:pt x="1248" y="0"/>
                  </a:lnTo>
                  <a:lnTo>
                    <a:pt x="1252" y="0"/>
                  </a:lnTo>
                  <a:lnTo>
                    <a:pt x="1255" y="0"/>
                  </a:lnTo>
                  <a:lnTo>
                    <a:pt x="1259" y="0"/>
                  </a:lnTo>
                  <a:lnTo>
                    <a:pt x="1262" y="0"/>
                  </a:lnTo>
                  <a:lnTo>
                    <a:pt x="1266" y="0"/>
                  </a:lnTo>
                  <a:lnTo>
                    <a:pt x="1269" y="0"/>
                  </a:lnTo>
                  <a:lnTo>
                    <a:pt x="1273" y="0"/>
                  </a:lnTo>
                  <a:lnTo>
                    <a:pt x="1276" y="0"/>
                  </a:lnTo>
                  <a:lnTo>
                    <a:pt x="1280" y="0"/>
                  </a:lnTo>
                  <a:lnTo>
                    <a:pt x="1283" y="0"/>
                  </a:lnTo>
                  <a:lnTo>
                    <a:pt x="1287" y="0"/>
                  </a:lnTo>
                  <a:lnTo>
                    <a:pt x="1290" y="0"/>
                  </a:lnTo>
                  <a:lnTo>
                    <a:pt x="1294" y="0"/>
                  </a:lnTo>
                  <a:lnTo>
                    <a:pt x="1297" y="0"/>
                  </a:lnTo>
                  <a:lnTo>
                    <a:pt x="1301" y="0"/>
                  </a:lnTo>
                  <a:lnTo>
                    <a:pt x="1301" y="2"/>
                  </a:lnTo>
                  <a:lnTo>
                    <a:pt x="1304" y="2"/>
                  </a:lnTo>
                  <a:lnTo>
                    <a:pt x="1308" y="4"/>
                  </a:lnTo>
                  <a:lnTo>
                    <a:pt x="1308" y="6"/>
                  </a:lnTo>
                  <a:lnTo>
                    <a:pt x="1311" y="10"/>
                  </a:lnTo>
                  <a:lnTo>
                    <a:pt x="1315" y="12"/>
                  </a:lnTo>
                  <a:lnTo>
                    <a:pt x="1315" y="16"/>
                  </a:lnTo>
                  <a:lnTo>
                    <a:pt x="1318" y="21"/>
                  </a:lnTo>
                  <a:lnTo>
                    <a:pt x="1318" y="27"/>
                  </a:lnTo>
                  <a:lnTo>
                    <a:pt x="1322" y="31"/>
                  </a:lnTo>
                  <a:lnTo>
                    <a:pt x="1325" y="33"/>
                  </a:lnTo>
                  <a:lnTo>
                    <a:pt x="1329" y="31"/>
                  </a:lnTo>
                  <a:lnTo>
                    <a:pt x="1332" y="29"/>
                  </a:lnTo>
                  <a:lnTo>
                    <a:pt x="1336" y="27"/>
                  </a:lnTo>
                  <a:lnTo>
                    <a:pt x="1336" y="25"/>
                  </a:lnTo>
                  <a:lnTo>
                    <a:pt x="1339" y="21"/>
                  </a:lnTo>
                  <a:lnTo>
                    <a:pt x="1339" y="19"/>
                  </a:lnTo>
                  <a:lnTo>
                    <a:pt x="1343" y="14"/>
                  </a:lnTo>
                  <a:lnTo>
                    <a:pt x="1343" y="12"/>
                  </a:lnTo>
                  <a:lnTo>
                    <a:pt x="1346" y="10"/>
                  </a:lnTo>
                  <a:lnTo>
                    <a:pt x="1346" y="6"/>
                  </a:lnTo>
                  <a:lnTo>
                    <a:pt x="1350" y="4"/>
                  </a:lnTo>
                  <a:lnTo>
                    <a:pt x="1353" y="2"/>
                  </a:lnTo>
                  <a:lnTo>
                    <a:pt x="1357" y="2"/>
                  </a:lnTo>
                  <a:lnTo>
                    <a:pt x="1357" y="0"/>
                  </a:lnTo>
                  <a:lnTo>
                    <a:pt x="1360" y="0"/>
                  </a:lnTo>
                  <a:lnTo>
                    <a:pt x="1364" y="0"/>
                  </a:lnTo>
                  <a:lnTo>
                    <a:pt x="1367" y="0"/>
                  </a:lnTo>
                  <a:lnTo>
                    <a:pt x="1371" y="0"/>
                  </a:lnTo>
                  <a:lnTo>
                    <a:pt x="1374" y="0"/>
                  </a:lnTo>
                  <a:lnTo>
                    <a:pt x="1378" y="0"/>
                  </a:lnTo>
                  <a:lnTo>
                    <a:pt x="1381" y="0"/>
                  </a:lnTo>
                  <a:lnTo>
                    <a:pt x="1385" y="0"/>
                  </a:lnTo>
                  <a:lnTo>
                    <a:pt x="1388" y="0"/>
                  </a:lnTo>
                  <a:lnTo>
                    <a:pt x="1392" y="0"/>
                  </a:lnTo>
                  <a:lnTo>
                    <a:pt x="1395" y="0"/>
                  </a:lnTo>
                  <a:lnTo>
                    <a:pt x="1399" y="0"/>
                  </a:lnTo>
                  <a:lnTo>
                    <a:pt x="1402" y="0"/>
                  </a:lnTo>
                  <a:lnTo>
                    <a:pt x="1406" y="0"/>
                  </a:lnTo>
                  <a:lnTo>
                    <a:pt x="1409" y="0"/>
                  </a:lnTo>
                  <a:lnTo>
                    <a:pt x="1413" y="0"/>
                  </a:lnTo>
                  <a:lnTo>
                    <a:pt x="1416" y="0"/>
                  </a:lnTo>
                  <a:lnTo>
                    <a:pt x="1420" y="0"/>
                  </a:lnTo>
                  <a:lnTo>
                    <a:pt x="1423" y="0"/>
                  </a:lnTo>
                  <a:lnTo>
                    <a:pt x="1427" y="0"/>
                  </a:lnTo>
                  <a:lnTo>
                    <a:pt x="1430" y="0"/>
                  </a:lnTo>
                  <a:lnTo>
                    <a:pt x="1434" y="0"/>
                  </a:lnTo>
                  <a:lnTo>
                    <a:pt x="1437"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06" name="Freeform 1550"/>
            <p:cNvSpPr>
              <a:spLocks/>
            </p:cNvSpPr>
            <p:nvPr/>
          </p:nvSpPr>
          <p:spPr bwMode="auto">
            <a:xfrm>
              <a:off x="405" y="2031"/>
              <a:ext cx="1651" cy="3"/>
            </a:xfrm>
            <a:custGeom>
              <a:avLst/>
              <a:gdLst>
                <a:gd name="T0" fmla="*/ 0 w 1444"/>
                <a:gd name="T1" fmla="*/ 0 h 2"/>
                <a:gd name="T2" fmla="*/ 68276 w 1444"/>
                <a:gd name="T3" fmla="*/ 0 h 2"/>
                <a:gd name="T4" fmla="*/ 68497 w 1444"/>
                <a:gd name="T5" fmla="*/ 0 h 2"/>
                <a:gd name="T6" fmla="*/ 68621 w 1444"/>
                <a:gd name="T7" fmla="*/ 0 h 2"/>
                <a:gd name="T8" fmla="*/ 68848 w 1444"/>
                <a:gd name="T9" fmla="*/ 0 h 2"/>
                <a:gd name="T10" fmla="*/ 69084 w 1444"/>
                <a:gd name="T11" fmla="*/ 0 h 2"/>
                <a:gd name="T12" fmla="*/ 69461 w 1444"/>
                <a:gd name="T13" fmla="*/ 0 h 2"/>
                <a:gd name="T14" fmla="*/ 69663 w 1444"/>
                <a:gd name="T15" fmla="*/ 0 h 2"/>
                <a:gd name="T16" fmla="*/ 70046 w 1444"/>
                <a:gd name="T17" fmla="*/ 0 h 2"/>
                <a:gd name="T18" fmla="*/ 70252 w 1444"/>
                <a:gd name="T19" fmla="*/ 0 h 2"/>
                <a:gd name="T20" fmla="*/ 70395 w 1444"/>
                <a:gd name="T21" fmla="*/ 0 h 2"/>
                <a:gd name="T22" fmla="*/ 70859 w 1444"/>
                <a:gd name="T23" fmla="*/ 0 h 2"/>
                <a:gd name="T24" fmla="*/ 70985 w 1444"/>
                <a:gd name="T25" fmla="*/ 0 h 2"/>
                <a:gd name="T26" fmla="*/ 71237 w 1444"/>
                <a:gd name="T27" fmla="*/ 0 h 2"/>
                <a:gd name="T28" fmla="*/ 71582 w 1444"/>
                <a:gd name="T29" fmla="*/ 0 h 2"/>
                <a:gd name="T30" fmla="*/ 71765 w 1444"/>
                <a:gd name="T31" fmla="*/ 0 h 2"/>
                <a:gd name="T32" fmla="*/ 71952 w 1444"/>
                <a:gd name="T33" fmla="*/ 0 h 2"/>
                <a:gd name="T34" fmla="*/ 72431 w 1444"/>
                <a:gd name="T35" fmla="*/ 0 h 2"/>
                <a:gd name="T36" fmla="*/ 72526 w 1444"/>
                <a:gd name="T37" fmla="*/ 0 h 2"/>
                <a:gd name="T38" fmla="*/ 72765 w 1444"/>
                <a:gd name="T39" fmla="*/ 0 h 2"/>
                <a:gd name="T40" fmla="*/ 73211 w 1444"/>
                <a:gd name="T41" fmla="*/ 0 h 2"/>
                <a:gd name="T42" fmla="*/ 73333 w 1444"/>
                <a:gd name="T43" fmla="*/ 340461 h 2"/>
                <a:gd name="T44" fmla="*/ 73550 w 1444"/>
                <a:gd name="T45" fmla="*/ 340461 h 2"/>
                <a:gd name="T46" fmla="*/ 73723 w 1444"/>
                <a:gd name="T47" fmla="*/ 340461 h 2"/>
                <a:gd name="T48" fmla="*/ 73993 w 1444"/>
                <a:gd name="T49" fmla="*/ 340461 h 2"/>
                <a:gd name="T50" fmla="*/ 74322 w 1444"/>
                <a:gd name="T51" fmla="*/ 340461 h 2"/>
                <a:gd name="T52" fmla="*/ 74507 w 1444"/>
                <a:gd name="T53" fmla="*/ 340461 h 2"/>
                <a:gd name="T54" fmla="*/ 74729 w 1444"/>
                <a:gd name="T55" fmla="*/ 0 h 2"/>
                <a:gd name="T56" fmla="*/ 74900 w 1444"/>
                <a:gd name="T57" fmla="*/ 0 h 2"/>
                <a:gd name="T58" fmla="*/ 75103 w 1444"/>
                <a:gd name="T59" fmla="*/ 0 h 2"/>
                <a:gd name="T60" fmla="*/ 75313 w 1444"/>
                <a:gd name="T61" fmla="*/ 0 h 2"/>
                <a:gd name="T62" fmla="*/ 75483 w 1444"/>
                <a:gd name="T63" fmla="*/ 0 h 2"/>
                <a:gd name="T64" fmla="*/ 75672 w 1444"/>
                <a:gd name="T65" fmla="*/ 0 h 2"/>
                <a:gd name="T66" fmla="*/ 75921 w 1444"/>
                <a:gd name="T67" fmla="*/ 0 h 2"/>
                <a:gd name="T68" fmla="*/ 76292 w 1444"/>
                <a:gd name="T69" fmla="*/ 0 h 2"/>
                <a:gd name="T70" fmla="*/ 76414 w 1444"/>
                <a:gd name="T71" fmla="*/ 0 h 2"/>
                <a:gd name="T72" fmla="*/ 76693 w 1444"/>
                <a:gd name="T73" fmla="*/ 0 h 2"/>
                <a:gd name="T74" fmla="*/ 76847 w 1444"/>
                <a:gd name="T75" fmla="*/ 0 h 2"/>
                <a:gd name="T76" fmla="*/ 77209 w 1444"/>
                <a:gd name="T77" fmla="*/ 0 h 2"/>
                <a:gd name="T78" fmla="*/ 77468 w 1444"/>
                <a:gd name="T79" fmla="*/ 0 h 2"/>
                <a:gd name="T80" fmla="*/ 77635 w 1444"/>
                <a:gd name="T81" fmla="*/ 0 h 2"/>
                <a:gd name="T82" fmla="*/ 77867 w 1444"/>
                <a:gd name="T83" fmla="*/ 0 h 2"/>
                <a:gd name="T84" fmla="*/ 78007 w 1444"/>
                <a:gd name="T85" fmla="*/ 0 h 2"/>
                <a:gd name="T86" fmla="*/ 78405 w 1444"/>
                <a:gd name="T87" fmla="*/ 0 h 2"/>
                <a:gd name="T88" fmla="*/ 78684 w 1444"/>
                <a:gd name="T89" fmla="*/ 0 h 2"/>
                <a:gd name="T90" fmla="*/ 78778 w 1444"/>
                <a:gd name="T91" fmla="*/ 0 h 2"/>
                <a:gd name="T92" fmla="*/ 79039 w 1444"/>
                <a:gd name="T93" fmla="*/ 0 h 2"/>
                <a:gd name="T94" fmla="*/ 79200 w 1444"/>
                <a:gd name="T95" fmla="*/ 0 h 2"/>
                <a:gd name="T96" fmla="*/ 79418 w 1444"/>
                <a:gd name="T97" fmla="*/ 0 h 2"/>
                <a:gd name="T98" fmla="*/ 79504 w 1444"/>
                <a:gd name="T99" fmla="*/ 0 h 2"/>
                <a:gd name="T100" fmla="*/ 79967 w 1444"/>
                <a:gd name="T101" fmla="*/ 0 h 2"/>
                <a:gd name="T102" fmla="*/ 80204 w 1444"/>
                <a:gd name="T103" fmla="*/ 0 h 2"/>
                <a:gd name="T104" fmla="*/ 80396 w 1444"/>
                <a:gd name="T105" fmla="*/ 0 h 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44"/>
                <a:gd name="T160" fmla="*/ 0 h 2"/>
                <a:gd name="T161" fmla="*/ 1444 w 1444"/>
                <a:gd name="T162" fmla="*/ 2 h 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44" h="2">
                  <a:moveTo>
                    <a:pt x="0" y="0"/>
                  </a:moveTo>
                  <a:lnTo>
                    <a:pt x="0" y="0"/>
                  </a:lnTo>
                  <a:lnTo>
                    <a:pt x="1224" y="0"/>
                  </a:lnTo>
                  <a:lnTo>
                    <a:pt x="1227" y="0"/>
                  </a:lnTo>
                  <a:lnTo>
                    <a:pt x="1231" y="0"/>
                  </a:lnTo>
                  <a:lnTo>
                    <a:pt x="1234" y="0"/>
                  </a:lnTo>
                  <a:lnTo>
                    <a:pt x="1238" y="0"/>
                  </a:lnTo>
                  <a:lnTo>
                    <a:pt x="1241" y="0"/>
                  </a:lnTo>
                  <a:lnTo>
                    <a:pt x="1245" y="0"/>
                  </a:lnTo>
                  <a:lnTo>
                    <a:pt x="1248" y="0"/>
                  </a:lnTo>
                  <a:lnTo>
                    <a:pt x="1252" y="0"/>
                  </a:lnTo>
                  <a:lnTo>
                    <a:pt x="1255" y="0"/>
                  </a:lnTo>
                  <a:lnTo>
                    <a:pt x="1259" y="0"/>
                  </a:lnTo>
                  <a:lnTo>
                    <a:pt x="1262" y="0"/>
                  </a:lnTo>
                  <a:lnTo>
                    <a:pt x="1266" y="0"/>
                  </a:lnTo>
                  <a:lnTo>
                    <a:pt x="1269" y="0"/>
                  </a:lnTo>
                  <a:lnTo>
                    <a:pt x="1273" y="0"/>
                  </a:lnTo>
                  <a:lnTo>
                    <a:pt x="1276" y="0"/>
                  </a:lnTo>
                  <a:lnTo>
                    <a:pt x="1280" y="0"/>
                  </a:lnTo>
                  <a:lnTo>
                    <a:pt x="1283" y="0"/>
                  </a:lnTo>
                  <a:lnTo>
                    <a:pt x="1287" y="0"/>
                  </a:lnTo>
                  <a:lnTo>
                    <a:pt x="1290" y="0"/>
                  </a:lnTo>
                  <a:lnTo>
                    <a:pt x="1294" y="0"/>
                  </a:lnTo>
                  <a:lnTo>
                    <a:pt x="1297" y="0"/>
                  </a:lnTo>
                  <a:lnTo>
                    <a:pt x="1301" y="0"/>
                  </a:lnTo>
                  <a:lnTo>
                    <a:pt x="1304" y="0"/>
                  </a:lnTo>
                  <a:lnTo>
                    <a:pt x="1308" y="0"/>
                  </a:lnTo>
                  <a:lnTo>
                    <a:pt x="1311" y="0"/>
                  </a:lnTo>
                  <a:lnTo>
                    <a:pt x="1315" y="0"/>
                  </a:lnTo>
                  <a:lnTo>
                    <a:pt x="1315" y="2"/>
                  </a:lnTo>
                  <a:lnTo>
                    <a:pt x="1318" y="2"/>
                  </a:lnTo>
                  <a:lnTo>
                    <a:pt x="1322" y="2"/>
                  </a:lnTo>
                  <a:lnTo>
                    <a:pt x="1325" y="2"/>
                  </a:lnTo>
                  <a:lnTo>
                    <a:pt x="1329" y="2"/>
                  </a:lnTo>
                  <a:lnTo>
                    <a:pt x="1332" y="2"/>
                  </a:lnTo>
                  <a:lnTo>
                    <a:pt x="1336" y="2"/>
                  </a:lnTo>
                  <a:lnTo>
                    <a:pt x="1339" y="2"/>
                  </a:lnTo>
                  <a:lnTo>
                    <a:pt x="1339" y="0"/>
                  </a:lnTo>
                  <a:lnTo>
                    <a:pt x="1343" y="0"/>
                  </a:lnTo>
                  <a:lnTo>
                    <a:pt x="1346" y="0"/>
                  </a:lnTo>
                  <a:lnTo>
                    <a:pt x="1350" y="0"/>
                  </a:lnTo>
                  <a:lnTo>
                    <a:pt x="1353" y="0"/>
                  </a:lnTo>
                  <a:lnTo>
                    <a:pt x="1357" y="0"/>
                  </a:lnTo>
                  <a:lnTo>
                    <a:pt x="1360" y="0"/>
                  </a:lnTo>
                  <a:lnTo>
                    <a:pt x="1364" y="0"/>
                  </a:lnTo>
                  <a:lnTo>
                    <a:pt x="1367" y="0"/>
                  </a:lnTo>
                  <a:lnTo>
                    <a:pt x="1371" y="0"/>
                  </a:lnTo>
                  <a:lnTo>
                    <a:pt x="1374" y="0"/>
                  </a:lnTo>
                  <a:lnTo>
                    <a:pt x="1378" y="0"/>
                  </a:lnTo>
                  <a:lnTo>
                    <a:pt x="1381" y="0"/>
                  </a:lnTo>
                  <a:lnTo>
                    <a:pt x="1385" y="0"/>
                  </a:lnTo>
                  <a:lnTo>
                    <a:pt x="1388" y="0"/>
                  </a:lnTo>
                  <a:lnTo>
                    <a:pt x="1392" y="0"/>
                  </a:lnTo>
                  <a:lnTo>
                    <a:pt x="1395" y="0"/>
                  </a:lnTo>
                  <a:lnTo>
                    <a:pt x="1399" y="0"/>
                  </a:lnTo>
                  <a:lnTo>
                    <a:pt x="1402" y="0"/>
                  </a:lnTo>
                  <a:lnTo>
                    <a:pt x="1406" y="0"/>
                  </a:lnTo>
                  <a:lnTo>
                    <a:pt x="1409" y="0"/>
                  </a:lnTo>
                  <a:lnTo>
                    <a:pt x="1413" y="0"/>
                  </a:lnTo>
                  <a:lnTo>
                    <a:pt x="1416" y="0"/>
                  </a:lnTo>
                  <a:lnTo>
                    <a:pt x="1420" y="0"/>
                  </a:lnTo>
                  <a:lnTo>
                    <a:pt x="1423" y="0"/>
                  </a:lnTo>
                  <a:lnTo>
                    <a:pt x="1427" y="0"/>
                  </a:lnTo>
                  <a:lnTo>
                    <a:pt x="1430" y="0"/>
                  </a:lnTo>
                  <a:lnTo>
                    <a:pt x="1434" y="0"/>
                  </a:lnTo>
                  <a:lnTo>
                    <a:pt x="1437" y="0"/>
                  </a:lnTo>
                  <a:lnTo>
                    <a:pt x="1441" y="0"/>
                  </a:lnTo>
                  <a:lnTo>
                    <a:pt x="1444"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07" name="Freeform 1551"/>
            <p:cNvSpPr>
              <a:spLocks/>
            </p:cNvSpPr>
            <p:nvPr/>
          </p:nvSpPr>
          <p:spPr bwMode="auto">
            <a:xfrm>
              <a:off x="405" y="2032"/>
              <a:ext cx="1696" cy="50"/>
            </a:xfrm>
            <a:custGeom>
              <a:avLst/>
              <a:gdLst>
                <a:gd name="T0" fmla="*/ 0 w 1483"/>
                <a:gd name="T1" fmla="*/ 0 h 43"/>
                <a:gd name="T2" fmla="*/ 70972 w 1483"/>
                <a:gd name="T3" fmla="*/ 0 h 43"/>
                <a:gd name="T4" fmla="*/ 71358 w 1483"/>
                <a:gd name="T5" fmla="*/ 0 h 43"/>
                <a:gd name="T6" fmla="*/ 71510 w 1483"/>
                <a:gd name="T7" fmla="*/ 0 h 43"/>
                <a:gd name="T8" fmla="*/ 71709 w 1483"/>
                <a:gd name="T9" fmla="*/ 0 h 43"/>
                <a:gd name="T10" fmla="*/ 72135 w 1483"/>
                <a:gd name="T11" fmla="*/ 0 h 43"/>
                <a:gd name="T12" fmla="*/ 72284 w 1483"/>
                <a:gd name="T13" fmla="*/ 0 h 43"/>
                <a:gd name="T14" fmla="*/ 72556 w 1483"/>
                <a:gd name="T15" fmla="*/ 0 h 43"/>
                <a:gd name="T16" fmla="*/ 72922 w 1483"/>
                <a:gd name="T17" fmla="*/ 2 h 43"/>
                <a:gd name="T18" fmla="*/ 73076 w 1483"/>
                <a:gd name="T19" fmla="*/ 977 h 43"/>
                <a:gd name="T20" fmla="*/ 73319 w 1483"/>
                <a:gd name="T21" fmla="*/ 1643 h 43"/>
                <a:gd name="T22" fmla="*/ 73734 w 1483"/>
                <a:gd name="T23" fmla="*/ 2383 h 43"/>
                <a:gd name="T24" fmla="*/ 73833 w 1483"/>
                <a:gd name="T25" fmla="*/ 3003 h 43"/>
                <a:gd name="T26" fmla="*/ 74092 w 1483"/>
                <a:gd name="T27" fmla="*/ 3917 h 43"/>
                <a:gd name="T28" fmla="*/ 74282 w 1483"/>
                <a:gd name="T29" fmla="*/ 3369 h 43"/>
                <a:gd name="T30" fmla="*/ 74530 w 1483"/>
                <a:gd name="T31" fmla="*/ 2771 h 43"/>
                <a:gd name="T32" fmla="*/ 74849 w 1483"/>
                <a:gd name="T33" fmla="*/ 2771 h 43"/>
                <a:gd name="T34" fmla="*/ 75033 w 1483"/>
                <a:gd name="T35" fmla="*/ 2485 h 43"/>
                <a:gd name="T36" fmla="*/ 75316 w 1483"/>
                <a:gd name="T37" fmla="*/ 1838 h 43"/>
                <a:gd name="T38" fmla="*/ 75441 w 1483"/>
                <a:gd name="T39" fmla="*/ 1321 h 43"/>
                <a:gd name="T40" fmla="*/ 75677 w 1483"/>
                <a:gd name="T41" fmla="*/ 977 h 43"/>
                <a:gd name="T42" fmla="*/ 75796 w 1483"/>
                <a:gd name="T43" fmla="*/ 722 h 43"/>
                <a:gd name="T44" fmla="*/ 76066 w 1483"/>
                <a:gd name="T45" fmla="*/ 534 h 43"/>
                <a:gd name="T46" fmla="*/ 76170 w 1483"/>
                <a:gd name="T47" fmla="*/ 534 h 43"/>
                <a:gd name="T48" fmla="*/ 76417 w 1483"/>
                <a:gd name="T49" fmla="*/ 534 h 43"/>
                <a:gd name="T50" fmla="*/ 76845 w 1483"/>
                <a:gd name="T51" fmla="*/ 534 h 43"/>
                <a:gd name="T52" fmla="*/ 77028 w 1483"/>
                <a:gd name="T53" fmla="*/ 395 h 43"/>
                <a:gd name="T54" fmla="*/ 77211 w 1483"/>
                <a:gd name="T55" fmla="*/ 395 h 43"/>
                <a:gd name="T56" fmla="*/ 77394 w 1483"/>
                <a:gd name="T57" fmla="*/ 2 h 43"/>
                <a:gd name="T58" fmla="*/ 77785 w 1483"/>
                <a:gd name="T59" fmla="*/ 2 h 43"/>
                <a:gd name="T60" fmla="*/ 78030 w 1483"/>
                <a:gd name="T61" fmla="*/ 2 h 43"/>
                <a:gd name="T62" fmla="*/ 78188 w 1483"/>
                <a:gd name="T63" fmla="*/ 2 h 43"/>
                <a:gd name="T64" fmla="*/ 78439 w 1483"/>
                <a:gd name="T65" fmla="*/ 2 h 43"/>
                <a:gd name="T66" fmla="*/ 78521 w 1483"/>
                <a:gd name="T67" fmla="*/ 2 h 43"/>
                <a:gd name="T68" fmla="*/ 78965 w 1483"/>
                <a:gd name="T69" fmla="*/ 2 h 43"/>
                <a:gd name="T70" fmla="*/ 79164 w 1483"/>
                <a:gd name="T71" fmla="*/ 2 h 43"/>
                <a:gd name="T72" fmla="*/ 79351 w 1483"/>
                <a:gd name="T73" fmla="*/ 2 h 43"/>
                <a:gd name="T74" fmla="*/ 79595 w 1483"/>
                <a:gd name="T75" fmla="*/ 2 h 43"/>
                <a:gd name="T76" fmla="*/ 79757 w 1483"/>
                <a:gd name="T77" fmla="*/ 2 h 43"/>
                <a:gd name="T78" fmla="*/ 80006 w 1483"/>
                <a:gd name="T79" fmla="*/ 2 h 43"/>
                <a:gd name="T80" fmla="*/ 80126 w 1483"/>
                <a:gd name="T81" fmla="*/ 2 h 43"/>
                <a:gd name="T82" fmla="*/ 80535 w 1483"/>
                <a:gd name="T83" fmla="*/ 0 h 43"/>
                <a:gd name="T84" fmla="*/ 80782 w 1483"/>
                <a:gd name="T85" fmla="*/ 0 h 43"/>
                <a:gd name="T86" fmla="*/ 80940 w 1483"/>
                <a:gd name="T87" fmla="*/ 0 h 43"/>
                <a:gd name="T88" fmla="*/ 81166 w 1483"/>
                <a:gd name="T89" fmla="*/ 0 h 43"/>
                <a:gd name="T90" fmla="*/ 81262 w 1483"/>
                <a:gd name="T91" fmla="*/ 2 h 43"/>
                <a:gd name="T92" fmla="*/ 81553 w 1483"/>
                <a:gd name="T93" fmla="*/ 2 h 43"/>
                <a:gd name="T94" fmla="*/ 81656 w 1483"/>
                <a:gd name="T95" fmla="*/ 0 h 43"/>
                <a:gd name="T96" fmla="*/ 82101 w 1483"/>
                <a:gd name="T97" fmla="*/ 0 h 43"/>
                <a:gd name="T98" fmla="*/ 82326 w 1483"/>
                <a:gd name="T99" fmla="*/ 0 h 43"/>
                <a:gd name="T100" fmla="*/ 82496 w 1483"/>
                <a:gd name="T101" fmla="*/ 0 h 43"/>
                <a:gd name="T102" fmla="*/ 82705 w 1483"/>
                <a:gd name="T103" fmla="*/ 0 h 43"/>
                <a:gd name="T104" fmla="*/ 82881 w 1483"/>
                <a:gd name="T105" fmla="*/ 0 h 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83"/>
                <a:gd name="T160" fmla="*/ 0 h 43"/>
                <a:gd name="T161" fmla="*/ 1483 w 1483"/>
                <a:gd name="T162" fmla="*/ 43 h 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83" h="43">
                  <a:moveTo>
                    <a:pt x="0" y="0"/>
                  </a:moveTo>
                  <a:lnTo>
                    <a:pt x="0" y="0"/>
                  </a:lnTo>
                  <a:lnTo>
                    <a:pt x="1266" y="0"/>
                  </a:lnTo>
                  <a:lnTo>
                    <a:pt x="1269" y="0"/>
                  </a:lnTo>
                  <a:lnTo>
                    <a:pt x="1273" y="0"/>
                  </a:lnTo>
                  <a:lnTo>
                    <a:pt x="1276" y="0"/>
                  </a:lnTo>
                  <a:lnTo>
                    <a:pt x="1280" y="0"/>
                  </a:lnTo>
                  <a:lnTo>
                    <a:pt x="1283" y="0"/>
                  </a:lnTo>
                  <a:lnTo>
                    <a:pt x="1287" y="0"/>
                  </a:lnTo>
                  <a:lnTo>
                    <a:pt x="1290" y="0"/>
                  </a:lnTo>
                  <a:lnTo>
                    <a:pt x="1294" y="0"/>
                  </a:lnTo>
                  <a:lnTo>
                    <a:pt x="1297" y="0"/>
                  </a:lnTo>
                  <a:lnTo>
                    <a:pt x="1301" y="2"/>
                  </a:lnTo>
                  <a:lnTo>
                    <a:pt x="1301" y="6"/>
                  </a:lnTo>
                  <a:lnTo>
                    <a:pt x="1304" y="10"/>
                  </a:lnTo>
                  <a:lnTo>
                    <a:pt x="1308" y="14"/>
                  </a:lnTo>
                  <a:lnTo>
                    <a:pt x="1308" y="18"/>
                  </a:lnTo>
                  <a:lnTo>
                    <a:pt x="1311" y="23"/>
                  </a:lnTo>
                  <a:lnTo>
                    <a:pt x="1315" y="25"/>
                  </a:lnTo>
                  <a:lnTo>
                    <a:pt x="1315" y="29"/>
                  </a:lnTo>
                  <a:lnTo>
                    <a:pt x="1318" y="33"/>
                  </a:lnTo>
                  <a:lnTo>
                    <a:pt x="1318" y="39"/>
                  </a:lnTo>
                  <a:lnTo>
                    <a:pt x="1322" y="43"/>
                  </a:lnTo>
                  <a:lnTo>
                    <a:pt x="1325" y="43"/>
                  </a:lnTo>
                  <a:lnTo>
                    <a:pt x="1325" y="37"/>
                  </a:lnTo>
                  <a:lnTo>
                    <a:pt x="1329" y="33"/>
                  </a:lnTo>
                  <a:lnTo>
                    <a:pt x="1329" y="29"/>
                  </a:lnTo>
                  <a:lnTo>
                    <a:pt x="1332" y="29"/>
                  </a:lnTo>
                  <a:lnTo>
                    <a:pt x="1336" y="29"/>
                  </a:lnTo>
                  <a:lnTo>
                    <a:pt x="1339" y="27"/>
                  </a:lnTo>
                  <a:lnTo>
                    <a:pt x="1339" y="25"/>
                  </a:lnTo>
                  <a:lnTo>
                    <a:pt x="1343" y="20"/>
                  </a:lnTo>
                  <a:lnTo>
                    <a:pt x="1343" y="16"/>
                  </a:lnTo>
                  <a:lnTo>
                    <a:pt x="1346" y="14"/>
                  </a:lnTo>
                  <a:lnTo>
                    <a:pt x="1346" y="12"/>
                  </a:lnTo>
                  <a:lnTo>
                    <a:pt x="1350" y="10"/>
                  </a:lnTo>
                  <a:lnTo>
                    <a:pt x="1353" y="8"/>
                  </a:lnTo>
                  <a:lnTo>
                    <a:pt x="1357" y="8"/>
                  </a:lnTo>
                  <a:lnTo>
                    <a:pt x="1357" y="6"/>
                  </a:lnTo>
                  <a:lnTo>
                    <a:pt x="1360" y="6"/>
                  </a:lnTo>
                  <a:lnTo>
                    <a:pt x="1364" y="6"/>
                  </a:lnTo>
                  <a:lnTo>
                    <a:pt x="1367" y="6"/>
                  </a:lnTo>
                  <a:lnTo>
                    <a:pt x="1371" y="6"/>
                  </a:lnTo>
                  <a:lnTo>
                    <a:pt x="1371" y="4"/>
                  </a:lnTo>
                  <a:lnTo>
                    <a:pt x="1374" y="4"/>
                  </a:lnTo>
                  <a:lnTo>
                    <a:pt x="1378" y="4"/>
                  </a:lnTo>
                  <a:lnTo>
                    <a:pt x="1381" y="2"/>
                  </a:lnTo>
                  <a:lnTo>
                    <a:pt x="1385" y="2"/>
                  </a:lnTo>
                  <a:lnTo>
                    <a:pt x="1388" y="2"/>
                  </a:lnTo>
                  <a:lnTo>
                    <a:pt x="1392" y="2"/>
                  </a:lnTo>
                  <a:lnTo>
                    <a:pt x="1395" y="2"/>
                  </a:lnTo>
                  <a:lnTo>
                    <a:pt x="1399" y="2"/>
                  </a:lnTo>
                  <a:lnTo>
                    <a:pt x="1402" y="2"/>
                  </a:lnTo>
                  <a:lnTo>
                    <a:pt x="1406" y="2"/>
                  </a:lnTo>
                  <a:lnTo>
                    <a:pt x="1409" y="2"/>
                  </a:lnTo>
                  <a:lnTo>
                    <a:pt x="1413" y="2"/>
                  </a:lnTo>
                  <a:lnTo>
                    <a:pt x="1416" y="2"/>
                  </a:lnTo>
                  <a:lnTo>
                    <a:pt x="1420" y="2"/>
                  </a:lnTo>
                  <a:lnTo>
                    <a:pt x="1423" y="2"/>
                  </a:lnTo>
                  <a:lnTo>
                    <a:pt x="1427" y="2"/>
                  </a:lnTo>
                  <a:lnTo>
                    <a:pt x="1430" y="2"/>
                  </a:lnTo>
                  <a:lnTo>
                    <a:pt x="1434" y="2"/>
                  </a:lnTo>
                  <a:lnTo>
                    <a:pt x="1437" y="0"/>
                  </a:lnTo>
                  <a:lnTo>
                    <a:pt x="1441" y="0"/>
                  </a:lnTo>
                  <a:lnTo>
                    <a:pt x="1444" y="0"/>
                  </a:lnTo>
                  <a:lnTo>
                    <a:pt x="1448" y="0"/>
                  </a:lnTo>
                  <a:lnTo>
                    <a:pt x="1451" y="2"/>
                  </a:lnTo>
                  <a:lnTo>
                    <a:pt x="1455" y="2"/>
                  </a:lnTo>
                  <a:lnTo>
                    <a:pt x="1458" y="0"/>
                  </a:lnTo>
                  <a:lnTo>
                    <a:pt x="1462" y="0"/>
                  </a:lnTo>
                  <a:lnTo>
                    <a:pt x="1465" y="0"/>
                  </a:lnTo>
                  <a:lnTo>
                    <a:pt x="1469" y="0"/>
                  </a:lnTo>
                  <a:lnTo>
                    <a:pt x="1472" y="0"/>
                  </a:lnTo>
                  <a:lnTo>
                    <a:pt x="1476" y="0"/>
                  </a:lnTo>
                  <a:lnTo>
                    <a:pt x="1479" y="0"/>
                  </a:lnTo>
                  <a:lnTo>
                    <a:pt x="1483"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08" name="Freeform 1552"/>
            <p:cNvSpPr>
              <a:spLocks/>
            </p:cNvSpPr>
            <p:nvPr/>
          </p:nvSpPr>
          <p:spPr bwMode="auto">
            <a:xfrm>
              <a:off x="405" y="2032"/>
              <a:ext cx="1760" cy="27"/>
            </a:xfrm>
            <a:custGeom>
              <a:avLst/>
              <a:gdLst>
                <a:gd name="T0" fmla="*/ 0 w 1539"/>
                <a:gd name="T1" fmla="*/ 0 h 23"/>
                <a:gd name="T2" fmla="*/ 73009 w 1539"/>
                <a:gd name="T3" fmla="*/ 0 h 23"/>
                <a:gd name="T4" fmla="*/ 73241 w 1539"/>
                <a:gd name="T5" fmla="*/ 0 h 23"/>
                <a:gd name="T6" fmla="*/ 73624 w 1539"/>
                <a:gd name="T7" fmla="*/ 0 h 23"/>
                <a:gd name="T8" fmla="*/ 73790 w 1539"/>
                <a:gd name="T9" fmla="*/ 0 h 23"/>
                <a:gd name="T10" fmla="*/ 74040 w 1539"/>
                <a:gd name="T11" fmla="*/ 0 h 23"/>
                <a:gd name="T12" fmla="*/ 74244 w 1539"/>
                <a:gd name="T13" fmla="*/ 0 h 23"/>
                <a:gd name="T14" fmla="*/ 74416 w 1539"/>
                <a:gd name="T15" fmla="*/ 0 h 23"/>
                <a:gd name="T16" fmla="*/ 74820 w 1539"/>
                <a:gd name="T17" fmla="*/ 0 h 23"/>
                <a:gd name="T18" fmla="*/ 74956 w 1539"/>
                <a:gd name="T19" fmla="*/ 0 h 23"/>
                <a:gd name="T20" fmla="*/ 75197 w 1539"/>
                <a:gd name="T21" fmla="*/ 0 h 23"/>
                <a:gd name="T22" fmla="*/ 75353 w 1539"/>
                <a:gd name="T23" fmla="*/ 0 h 23"/>
                <a:gd name="T24" fmla="*/ 75638 w 1539"/>
                <a:gd name="T25" fmla="*/ 0 h 23"/>
                <a:gd name="T26" fmla="*/ 75765 w 1539"/>
                <a:gd name="T27" fmla="*/ 0 h 23"/>
                <a:gd name="T28" fmla="*/ 76017 w 1539"/>
                <a:gd name="T29" fmla="*/ 0 h 23"/>
                <a:gd name="T30" fmla="*/ 76137 w 1539"/>
                <a:gd name="T31" fmla="*/ 0 h 23"/>
                <a:gd name="T32" fmla="*/ 76387 w 1539"/>
                <a:gd name="T33" fmla="*/ 0 h 23"/>
                <a:gd name="T34" fmla="*/ 76750 w 1539"/>
                <a:gd name="T35" fmla="*/ 0 h 23"/>
                <a:gd name="T36" fmla="*/ 76937 w 1539"/>
                <a:gd name="T37" fmla="*/ 0 h 23"/>
                <a:gd name="T38" fmla="*/ 77175 w 1539"/>
                <a:gd name="T39" fmla="*/ 2 h 23"/>
                <a:gd name="T40" fmla="*/ 77342 w 1539"/>
                <a:gd name="T41" fmla="*/ 708 h 23"/>
                <a:gd name="T42" fmla="*/ 77741 w 1539"/>
                <a:gd name="T43" fmla="*/ 1213 h 23"/>
                <a:gd name="T44" fmla="*/ 77968 w 1539"/>
                <a:gd name="T45" fmla="*/ 2139 h 23"/>
                <a:gd name="T46" fmla="*/ 78149 w 1539"/>
                <a:gd name="T47" fmla="*/ 2554 h 23"/>
                <a:gd name="T48" fmla="*/ 78378 w 1539"/>
                <a:gd name="T49" fmla="*/ 2948 h 23"/>
                <a:gd name="T50" fmla="*/ 78493 w 1539"/>
                <a:gd name="T51" fmla="*/ 2948 h 23"/>
                <a:gd name="T52" fmla="*/ 78921 w 1539"/>
                <a:gd name="T53" fmla="*/ 2139 h 23"/>
                <a:gd name="T54" fmla="*/ 79126 w 1539"/>
                <a:gd name="T55" fmla="*/ 1579 h 23"/>
                <a:gd name="T56" fmla="*/ 79288 w 1539"/>
                <a:gd name="T57" fmla="*/ 976 h 23"/>
                <a:gd name="T58" fmla="*/ 79527 w 1539"/>
                <a:gd name="T59" fmla="*/ 708 h 23"/>
                <a:gd name="T60" fmla="*/ 79723 w 1539"/>
                <a:gd name="T61" fmla="*/ 514 h 23"/>
                <a:gd name="T62" fmla="*/ 79884 w 1539"/>
                <a:gd name="T63" fmla="*/ 2 h 23"/>
                <a:gd name="T64" fmla="*/ 80098 w 1539"/>
                <a:gd name="T65" fmla="*/ 2 h 23"/>
                <a:gd name="T66" fmla="*/ 80513 w 1539"/>
                <a:gd name="T67" fmla="*/ 0 h 23"/>
                <a:gd name="T68" fmla="*/ 80758 w 1539"/>
                <a:gd name="T69" fmla="*/ 0 h 23"/>
                <a:gd name="T70" fmla="*/ 80878 w 1539"/>
                <a:gd name="T71" fmla="*/ 0 h 23"/>
                <a:gd name="T72" fmla="*/ 81113 w 1539"/>
                <a:gd name="T73" fmla="*/ 0 h 23"/>
                <a:gd name="T74" fmla="*/ 81212 w 1539"/>
                <a:gd name="T75" fmla="*/ 0 h 23"/>
                <a:gd name="T76" fmla="*/ 81467 w 1539"/>
                <a:gd name="T77" fmla="*/ 0 h 23"/>
                <a:gd name="T78" fmla="*/ 81610 w 1539"/>
                <a:gd name="T79" fmla="*/ 0 h 23"/>
                <a:gd name="T80" fmla="*/ 82076 w 1539"/>
                <a:gd name="T81" fmla="*/ 0 h 23"/>
                <a:gd name="T82" fmla="*/ 82283 w 1539"/>
                <a:gd name="T83" fmla="*/ 0 h 23"/>
                <a:gd name="T84" fmla="*/ 82403 w 1539"/>
                <a:gd name="T85" fmla="*/ 0 h 23"/>
                <a:gd name="T86" fmla="*/ 82623 w 1539"/>
                <a:gd name="T87" fmla="*/ 0 h 23"/>
                <a:gd name="T88" fmla="*/ 82799 w 1539"/>
                <a:gd name="T89" fmla="*/ 0 h 23"/>
                <a:gd name="T90" fmla="*/ 83085 w 1539"/>
                <a:gd name="T91" fmla="*/ 0 h 23"/>
                <a:gd name="T92" fmla="*/ 83198 w 1539"/>
                <a:gd name="T93" fmla="*/ 0 h 23"/>
                <a:gd name="T94" fmla="*/ 83579 w 1539"/>
                <a:gd name="T95" fmla="*/ 0 h 23"/>
                <a:gd name="T96" fmla="*/ 83868 w 1539"/>
                <a:gd name="T97" fmla="*/ 0 h 23"/>
                <a:gd name="T98" fmla="*/ 84117 w 1539"/>
                <a:gd name="T99" fmla="*/ 0 h 23"/>
                <a:gd name="T100" fmla="*/ 84196 w 1539"/>
                <a:gd name="T101" fmla="*/ 0 h 23"/>
                <a:gd name="T102" fmla="*/ 84628 w 1539"/>
                <a:gd name="T103" fmla="*/ 0 h 23"/>
                <a:gd name="T104" fmla="*/ 84905 w 1539"/>
                <a:gd name="T105" fmla="*/ 0 h 23"/>
                <a:gd name="T106" fmla="*/ 85020 w 1539"/>
                <a:gd name="T107" fmla="*/ 0 h 23"/>
                <a:gd name="T108" fmla="*/ 85266 w 1539"/>
                <a:gd name="T109" fmla="*/ 0 h 23"/>
                <a:gd name="T110" fmla="*/ 85644 w 1539"/>
                <a:gd name="T111" fmla="*/ 0 h 23"/>
                <a:gd name="T112" fmla="*/ 85821 w 1539"/>
                <a:gd name="T113" fmla="*/ 0 h 23"/>
                <a:gd name="T114" fmla="*/ 85995 w 1539"/>
                <a:gd name="T115" fmla="*/ 0 h 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39"/>
                <a:gd name="T175" fmla="*/ 0 h 23"/>
                <a:gd name="T176" fmla="*/ 1539 w 1539"/>
                <a:gd name="T177" fmla="*/ 23 h 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39" h="23">
                  <a:moveTo>
                    <a:pt x="0" y="0"/>
                  </a:moveTo>
                  <a:lnTo>
                    <a:pt x="0" y="0"/>
                  </a:lnTo>
                  <a:lnTo>
                    <a:pt x="1301" y="0"/>
                  </a:lnTo>
                  <a:lnTo>
                    <a:pt x="1304" y="0"/>
                  </a:lnTo>
                  <a:lnTo>
                    <a:pt x="1308" y="0"/>
                  </a:lnTo>
                  <a:lnTo>
                    <a:pt x="1311" y="0"/>
                  </a:lnTo>
                  <a:lnTo>
                    <a:pt x="1315" y="0"/>
                  </a:lnTo>
                  <a:lnTo>
                    <a:pt x="1318" y="0"/>
                  </a:lnTo>
                  <a:lnTo>
                    <a:pt x="1322" y="0"/>
                  </a:lnTo>
                  <a:lnTo>
                    <a:pt x="1325" y="0"/>
                  </a:lnTo>
                  <a:lnTo>
                    <a:pt x="1329" y="0"/>
                  </a:lnTo>
                  <a:lnTo>
                    <a:pt x="1332" y="0"/>
                  </a:lnTo>
                  <a:lnTo>
                    <a:pt x="1336" y="0"/>
                  </a:lnTo>
                  <a:lnTo>
                    <a:pt x="1339" y="0"/>
                  </a:lnTo>
                  <a:lnTo>
                    <a:pt x="1343" y="0"/>
                  </a:lnTo>
                  <a:lnTo>
                    <a:pt x="1346" y="0"/>
                  </a:lnTo>
                  <a:lnTo>
                    <a:pt x="1350" y="0"/>
                  </a:lnTo>
                  <a:lnTo>
                    <a:pt x="1353" y="0"/>
                  </a:lnTo>
                  <a:lnTo>
                    <a:pt x="1357" y="0"/>
                  </a:lnTo>
                  <a:lnTo>
                    <a:pt x="1360" y="0"/>
                  </a:lnTo>
                  <a:lnTo>
                    <a:pt x="1364" y="0"/>
                  </a:lnTo>
                  <a:lnTo>
                    <a:pt x="1367" y="0"/>
                  </a:lnTo>
                  <a:lnTo>
                    <a:pt x="1371" y="0"/>
                  </a:lnTo>
                  <a:lnTo>
                    <a:pt x="1374" y="0"/>
                  </a:lnTo>
                  <a:lnTo>
                    <a:pt x="1374" y="2"/>
                  </a:lnTo>
                  <a:lnTo>
                    <a:pt x="1378" y="2"/>
                  </a:lnTo>
                  <a:lnTo>
                    <a:pt x="1381" y="4"/>
                  </a:lnTo>
                  <a:lnTo>
                    <a:pt x="1381" y="6"/>
                  </a:lnTo>
                  <a:lnTo>
                    <a:pt x="1385" y="8"/>
                  </a:lnTo>
                  <a:lnTo>
                    <a:pt x="1388" y="10"/>
                  </a:lnTo>
                  <a:lnTo>
                    <a:pt x="1388" y="15"/>
                  </a:lnTo>
                  <a:lnTo>
                    <a:pt x="1392" y="17"/>
                  </a:lnTo>
                  <a:lnTo>
                    <a:pt x="1392" y="19"/>
                  </a:lnTo>
                  <a:lnTo>
                    <a:pt x="1395" y="21"/>
                  </a:lnTo>
                  <a:lnTo>
                    <a:pt x="1399" y="23"/>
                  </a:lnTo>
                  <a:lnTo>
                    <a:pt x="1402" y="23"/>
                  </a:lnTo>
                  <a:lnTo>
                    <a:pt x="1406" y="21"/>
                  </a:lnTo>
                  <a:lnTo>
                    <a:pt x="1409" y="17"/>
                  </a:lnTo>
                  <a:lnTo>
                    <a:pt x="1409" y="13"/>
                  </a:lnTo>
                  <a:lnTo>
                    <a:pt x="1413" y="13"/>
                  </a:lnTo>
                  <a:lnTo>
                    <a:pt x="1413" y="10"/>
                  </a:lnTo>
                  <a:lnTo>
                    <a:pt x="1416" y="8"/>
                  </a:lnTo>
                  <a:lnTo>
                    <a:pt x="1420" y="6"/>
                  </a:lnTo>
                  <a:lnTo>
                    <a:pt x="1423" y="4"/>
                  </a:lnTo>
                  <a:lnTo>
                    <a:pt x="1427" y="4"/>
                  </a:lnTo>
                  <a:lnTo>
                    <a:pt x="1427" y="2"/>
                  </a:lnTo>
                  <a:lnTo>
                    <a:pt x="1430" y="2"/>
                  </a:lnTo>
                  <a:lnTo>
                    <a:pt x="1434" y="2"/>
                  </a:lnTo>
                  <a:lnTo>
                    <a:pt x="1437" y="0"/>
                  </a:lnTo>
                  <a:lnTo>
                    <a:pt x="1441" y="0"/>
                  </a:lnTo>
                  <a:lnTo>
                    <a:pt x="1444" y="0"/>
                  </a:lnTo>
                  <a:lnTo>
                    <a:pt x="1448" y="0"/>
                  </a:lnTo>
                  <a:lnTo>
                    <a:pt x="1451" y="0"/>
                  </a:lnTo>
                  <a:lnTo>
                    <a:pt x="1455" y="0"/>
                  </a:lnTo>
                  <a:lnTo>
                    <a:pt x="1458" y="0"/>
                  </a:lnTo>
                  <a:lnTo>
                    <a:pt x="1462" y="0"/>
                  </a:lnTo>
                  <a:lnTo>
                    <a:pt x="1465" y="0"/>
                  </a:lnTo>
                  <a:lnTo>
                    <a:pt x="1469" y="0"/>
                  </a:lnTo>
                  <a:lnTo>
                    <a:pt x="1472" y="0"/>
                  </a:lnTo>
                  <a:lnTo>
                    <a:pt x="1476" y="0"/>
                  </a:lnTo>
                  <a:lnTo>
                    <a:pt x="1479" y="0"/>
                  </a:lnTo>
                  <a:lnTo>
                    <a:pt x="1483" y="0"/>
                  </a:lnTo>
                  <a:lnTo>
                    <a:pt x="1486" y="0"/>
                  </a:lnTo>
                  <a:lnTo>
                    <a:pt x="1490" y="0"/>
                  </a:lnTo>
                  <a:lnTo>
                    <a:pt x="1493" y="0"/>
                  </a:lnTo>
                  <a:lnTo>
                    <a:pt x="1497" y="0"/>
                  </a:lnTo>
                  <a:lnTo>
                    <a:pt x="1501" y="0"/>
                  </a:lnTo>
                  <a:lnTo>
                    <a:pt x="1504" y="0"/>
                  </a:lnTo>
                  <a:lnTo>
                    <a:pt x="1508" y="0"/>
                  </a:lnTo>
                  <a:lnTo>
                    <a:pt x="1511" y="0"/>
                  </a:lnTo>
                  <a:lnTo>
                    <a:pt x="1515" y="0"/>
                  </a:lnTo>
                  <a:lnTo>
                    <a:pt x="1518" y="0"/>
                  </a:lnTo>
                  <a:lnTo>
                    <a:pt x="1522" y="0"/>
                  </a:lnTo>
                  <a:lnTo>
                    <a:pt x="1525" y="0"/>
                  </a:lnTo>
                  <a:lnTo>
                    <a:pt x="1529" y="0"/>
                  </a:lnTo>
                  <a:lnTo>
                    <a:pt x="1532" y="0"/>
                  </a:lnTo>
                  <a:lnTo>
                    <a:pt x="1536" y="0"/>
                  </a:lnTo>
                  <a:lnTo>
                    <a:pt x="1539"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09" name="Freeform 1553"/>
            <p:cNvSpPr>
              <a:spLocks/>
            </p:cNvSpPr>
            <p:nvPr/>
          </p:nvSpPr>
          <p:spPr bwMode="auto">
            <a:xfrm>
              <a:off x="405" y="2032"/>
              <a:ext cx="1901" cy="87"/>
            </a:xfrm>
            <a:custGeom>
              <a:avLst/>
              <a:gdLst>
                <a:gd name="T0" fmla="*/ 0 w 1662"/>
                <a:gd name="T1" fmla="*/ 0 h 75"/>
                <a:gd name="T2" fmla="*/ 78978 w 1662"/>
                <a:gd name="T3" fmla="*/ 0 h 75"/>
                <a:gd name="T4" fmla="*/ 79140 w 1662"/>
                <a:gd name="T5" fmla="*/ 0 h 75"/>
                <a:gd name="T6" fmla="*/ 79367 w 1662"/>
                <a:gd name="T7" fmla="*/ 0 h 75"/>
                <a:gd name="T8" fmla="*/ 79558 w 1662"/>
                <a:gd name="T9" fmla="*/ 0 h 75"/>
                <a:gd name="T10" fmla="*/ 79779 w 1662"/>
                <a:gd name="T11" fmla="*/ 0 h 75"/>
                <a:gd name="T12" fmla="*/ 80136 w 1662"/>
                <a:gd name="T13" fmla="*/ 0 h 75"/>
                <a:gd name="T14" fmla="*/ 80295 w 1662"/>
                <a:gd name="T15" fmla="*/ 0 h 75"/>
                <a:gd name="T16" fmla="*/ 80528 w 1662"/>
                <a:gd name="T17" fmla="*/ 0 h 75"/>
                <a:gd name="T18" fmla="*/ 80742 w 1662"/>
                <a:gd name="T19" fmla="*/ 0 h 75"/>
                <a:gd name="T20" fmla="*/ 80892 w 1662"/>
                <a:gd name="T21" fmla="*/ 0 h 75"/>
                <a:gd name="T22" fmla="*/ 81124 w 1662"/>
                <a:gd name="T23" fmla="*/ 0 h 75"/>
                <a:gd name="T24" fmla="*/ 81351 w 1662"/>
                <a:gd name="T25" fmla="*/ 0 h 75"/>
                <a:gd name="T26" fmla="*/ 81468 w 1662"/>
                <a:gd name="T27" fmla="*/ 0 h 75"/>
                <a:gd name="T28" fmla="*/ 81925 w 1662"/>
                <a:gd name="T29" fmla="*/ 0 h 75"/>
                <a:gd name="T30" fmla="*/ 82123 w 1662"/>
                <a:gd name="T31" fmla="*/ 0 h 75"/>
                <a:gd name="T32" fmla="*/ 82270 w 1662"/>
                <a:gd name="T33" fmla="*/ 0 h 75"/>
                <a:gd name="T34" fmla="*/ 82528 w 1662"/>
                <a:gd name="T35" fmla="*/ 0 h 75"/>
                <a:gd name="T36" fmla="*/ 82715 w 1662"/>
                <a:gd name="T37" fmla="*/ 0 h 75"/>
                <a:gd name="T38" fmla="*/ 82857 w 1662"/>
                <a:gd name="T39" fmla="*/ 0 h 75"/>
                <a:gd name="T40" fmla="*/ 83126 w 1662"/>
                <a:gd name="T41" fmla="*/ 0 h 75"/>
                <a:gd name="T42" fmla="*/ 83479 w 1662"/>
                <a:gd name="T43" fmla="*/ 0 h 75"/>
                <a:gd name="T44" fmla="*/ 83683 w 1662"/>
                <a:gd name="T45" fmla="*/ 0 h 75"/>
                <a:gd name="T46" fmla="*/ 83891 w 1662"/>
                <a:gd name="T47" fmla="*/ 0 h 75"/>
                <a:gd name="T48" fmla="*/ 84081 w 1662"/>
                <a:gd name="T49" fmla="*/ 0 h 75"/>
                <a:gd name="T50" fmla="*/ 84486 w 1662"/>
                <a:gd name="T51" fmla="*/ 0 h 75"/>
                <a:gd name="T52" fmla="*/ 84639 w 1662"/>
                <a:gd name="T53" fmla="*/ 0 h 75"/>
                <a:gd name="T54" fmla="*/ 84945 w 1662"/>
                <a:gd name="T55" fmla="*/ 2 h 75"/>
                <a:gd name="T56" fmla="*/ 85021 w 1662"/>
                <a:gd name="T57" fmla="*/ 516 h 75"/>
                <a:gd name="T58" fmla="*/ 85508 w 1662"/>
                <a:gd name="T59" fmla="*/ 1496 h 75"/>
                <a:gd name="T60" fmla="*/ 85640 w 1662"/>
                <a:gd name="T61" fmla="*/ 2829 h 75"/>
                <a:gd name="T62" fmla="*/ 85841 w 1662"/>
                <a:gd name="T63" fmla="*/ 4515 h 75"/>
                <a:gd name="T64" fmla="*/ 86113 w 1662"/>
                <a:gd name="T65" fmla="*/ 6319 h 75"/>
                <a:gd name="T66" fmla="*/ 86516 w 1662"/>
                <a:gd name="T67" fmla="*/ 6075 h 75"/>
                <a:gd name="T68" fmla="*/ 86617 w 1662"/>
                <a:gd name="T69" fmla="*/ 5237 h 75"/>
                <a:gd name="T70" fmla="*/ 86860 w 1662"/>
                <a:gd name="T71" fmla="*/ 3807 h 75"/>
                <a:gd name="T72" fmla="*/ 87038 w 1662"/>
                <a:gd name="T73" fmla="*/ 2013 h 75"/>
                <a:gd name="T74" fmla="*/ 87421 w 1662"/>
                <a:gd name="T75" fmla="*/ 1085 h 75"/>
                <a:gd name="T76" fmla="*/ 87629 w 1662"/>
                <a:gd name="T77" fmla="*/ 516 h 75"/>
                <a:gd name="T78" fmla="*/ 87855 w 1662"/>
                <a:gd name="T79" fmla="*/ 384 h 75"/>
                <a:gd name="T80" fmla="*/ 88027 w 1662"/>
                <a:gd name="T81" fmla="*/ 2 h 75"/>
                <a:gd name="T82" fmla="*/ 88463 w 1662"/>
                <a:gd name="T83" fmla="*/ 2 h 75"/>
                <a:gd name="T84" fmla="*/ 88614 w 1662"/>
                <a:gd name="T85" fmla="*/ 2 h 75"/>
                <a:gd name="T86" fmla="*/ 88870 w 1662"/>
                <a:gd name="T87" fmla="*/ 0 h 75"/>
                <a:gd name="T88" fmla="*/ 88991 w 1662"/>
                <a:gd name="T89" fmla="*/ 0 h 75"/>
                <a:gd name="T90" fmla="*/ 89231 w 1662"/>
                <a:gd name="T91" fmla="*/ 0 h 75"/>
                <a:gd name="T92" fmla="*/ 89659 w 1662"/>
                <a:gd name="T93" fmla="*/ 0 h 75"/>
                <a:gd name="T94" fmla="*/ 89767 w 1662"/>
                <a:gd name="T95" fmla="*/ 0 h 75"/>
                <a:gd name="T96" fmla="*/ 90055 w 1662"/>
                <a:gd name="T97" fmla="*/ 0 h 75"/>
                <a:gd name="T98" fmla="*/ 90181 w 1662"/>
                <a:gd name="T99" fmla="*/ 0 h 75"/>
                <a:gd name="T100" fmla="*/ 90411 w 1662"/>
                <a:gd name="T101" fmla="*/ 0 h 75"/>
                <a:gd name="T102" fmla="*/ 90593 w 1662"/>
                <a:gd name="T103" fmla="*/ 0 h 75"/>
                <a:gd name="T104" fmla="*/ 90788 w 1662"/>
                <a:gd name="T105" fmla="*/ 0 h 75"/>
                <a:gd name="T106" fmla="*/ 91251 w 1662"/>
                <a:gd name="T107" fmla="*/ 0 h 75"/>
                <a:gd name="T108" fmla="*/ 91342 w 1662"/>
                <a:gd name="T109" fmla="*/ 0 h 75"/>
                <a:gd name="T110" fmla="*/ 91606 w 1662"/>
                <a:gd name="T111" fmla="*/ 0 h 75"/>
                <a:gd name="T112" fmla="*/ 91746 w 1662"/>
                <a:gd name="T113" fmla="*/ 0 h 75"/>
                <a:gd name="T114" fmla="*/ 92158 w 1662"/>
                <a:gd name="T115" fmla="*/ 0 h 75"/>
                <a:gd name="T116" fmla="*/ 92372 w 1662"/>
                <a:gd name="T117" fmla="*/ 0 h 75"/>
                <a:gd name="T118" fmla="*/ 92524 w 1662"/>
                <a:gd name="T119" fmla="*/ 0 h 75"/>
                <a:gd name="T120" fmla="*/ 92886 w 1662"/>
                <a:gd name="T121" fmla="*/ 0 h 75"/>
                <a:gd name="T122" fmla="*/ 93158 w 1662"/>
                <a:gd name="T123" fmla="*/ 0 h 75"/>
                <a:gd name="T124" fmla="*/ 93367 w 1662"/>
                <a:gd name="T125" fmla="*/ 0 h 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62"/>
                <a:gd name="T190" fmla="*/ 0 h 75"/>
                <a:gd name="T191" fmla="*/ 1662 w 1662"/>
                <a:gd name="T192" fmla="*/ 75 h 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62" h="75">
                  <a:moveTo>
                    <a:pt x="0" y="0"/>
                  </a:moveTo>
                  <a:lnTo>
                    <a:pt x="0" y="0"/>
                  </a:lnTo>
                  <a:lnTo>
                    <a:pt x="1399" y="0"/>
                  </a:lnTo>
                  <a:lnTo>
                    <a:pt x="1402" y="0"/>
                  </a:lnTo>
                  <a:lnTo>
                    <a:pt x="1406" y="0"/>
                  </a:lnTo>
                  <a:lnTo>
                    <a:pt x="1409" y="0"/>
                  </a:lnTo>
                  <a:lnTo>
                    <a:pt x="1413" y="0"/>
                  </a:lnTo>
                  <a:lnTo>
                    <a:pt x="1416" y="0"/>
                  </a:lnTo>
                  <a:lnTo>
                    <a:pt x="1420" y="0"/>
                  </a:lnTo>
                  <a:lnTo>
                    <a:pt x="1423" y="0"/>
                  </a:lnTo>
                  <a:lnTo>
                    <a:pt x="1427" y="0"/>
                  </a:lnTo>
                  <a:lnTo>
                    <a:pt x="1430" y="0"/>
                  </a:lnTo>
                  <a:lnTo>
                    <a:pt x="1434" y="0"/>
                  </a:lnTo>
                  <a:lnTo>
                    <a:pt x="1437" y="0"/>
                  </a:lnTo>
                  <a:lnTo>
                    <a:pt x="1441" y="0"/>
                  </a:lnTo>
                  <a:lnTo>
                    <a:pt x="1444" y="0"/>
                  </a:lnTo>
                  <a:lnTo>
                    <a:pt x="1448" y="0"/>
                  </a:lnTo>
                  <a:lnTo>
                    <a:pt x="1451" y="0"/>
                  </a:lnTo>
                  <a:lnTo>
                    <a:pt x="1455" y="0"/>
                  </a:lnTo>
                  <a:lnTo>
                    <a:pt x="1458" y="0"/>
                  </a:lnTo>
                  <a:lnTo>
                    <a:pt x="1462" y="0"/>
                  </a:lnTo>
                  <a:lnTo>
                    <a:pt x="1465" y="0"/>
                  </a:lnTo>
                  <a:lnTo>
                    <a:pt x="1469" y="0"/>
                  </a:lnTo>
                  <a:lnTo>
                    <a:pt x="1472" y="0"/>
                  </a:lnTo>
                  <a:lnTo>
                    <a:pt x="1476" y="0"/>
                  </a:lnTo>
                  <a:lnTo>
                    <a:pt x="1479" y="0"/>
                  </a:lnTo>
                  <a:lnTo>
                    <a:pt x="1483" y="0"/>
                  </a:lnTo>
                  <a:lnTo>
                    <a:pt x="1486" y="0"/>
                  </a:lnTo>
                  <a:lnTo>
                    <a:pt x="1490" y="0"/>
                  </a:lnTo>
                  <a:lnTo>
                    <a:pt x="1493" y="0"/>
                  </a:lnTo>
                  <a:lnTo>
                    <a:pt x="1497" y="0"/>
                  </a:lnTo>
                  <a:lnTo>
                    <a:pt x="1501" y="0"/>
                  </a:lnTo>
                  <a:lnTo>
                    <a:pt x="1504" y="0"/>
                  </a:lnTo>
                  <a:lnTo>
                    <a:pt x="1504" y="2"/>
                  </a:lnTo>
                  <a:lnTo>
                    <a:pt x="1508" y="2"/>
                  </a:lnTo>
                  <a:lnTo>
                    <a:pt x="1511" y="4"/>
                  </a:lnTo>
                  <a:lnTo>
                    <a:pt x="1511" y="6"/>
                  </a:lnTo>
                  <a:lnTo>
                    <a:pt x="1515" y="12"/>
                  </a:lnTo>
                  <a:lnTo>
                    <a:pt x="1518" y="18"/>
                  </a:lnTo>
                  <a:lnTo>
                    <a:pt x="1518" y="26"/>
                  </a:lnTo>
                  <a:lnTo>
                    <a:pt x="1522" y="34"/>
                  </a:lnTo>
                  <a:lnTo>
                    <a:pt x="1522" y="43"/>
                  </a:lnTo>
                  <a:lnTo>
                    <a:pt x="1525" y="53"/>
                  </a:lnTo>
                  <a:lnTo>
                    <a:pt x="1529" y="65"/>
                  </a:lnTo>
                  <a:lnTo>
                    <a:pt x="1529" y="73"/>
                  </a:lnTo>
                  <a:lnTo>
                    <a:pt x="1532" y="75"/>
                  </a:lnTo>
                  <a:lnTo>
                    <a:pt x="1536" y="71"/>
                  </a:lnTo>
                  <a:lnTo>
                    <a:pt x="1536" y="67"/>
                  </a:lnTo>
                  <a:lnTo>
                    <a:pt x="1539" y="61"/>
                  </a:lnTo>
                  <a:lnTo>
                    <a:pt x="1539" y="53"/>
                  </a:lnTo>
                  <a:lnTo>
                    <a:pt x="1543" y="45"/>
                  </a:lnTo>
                  <a:lnTo>
                    <a:pt x="1546" y="34"/>
                  </a:lnTo>
                  <a:lnTo>
                    <a:pt x="1546" y="24"/>
                  </a:lnTo>
                  <a:lnTo>
                    <a:pt x="1550" y="16"/>
                  </a:lnTo>
                  <a:lnTo>
                    <a:pt x="1553" y="12"/>
                  </a:lnTo>
                  <a:lnTo>
                    <a:pt x="1553" y="8"/>
                  </a:lnTo>
                  <a:lnTo>
                    <a:pt x="1557" y="6"/>
                  </a:lnTo>
                  <a:lnTo>
                    <a:pt x="1557" y="4"/>
                  </a:lnTo>
                  <a:lnTo>
                    <a:pt x="1560" y="4"/>
                  </a:lnTo>
                  <a:lnTo>
                    <a:pt x="1564" y="2"/>
                  </a:lnTo>
                  <a:lnTo>
                    <a:pt x="1567" y="2"/>
                  </a:lnTo>
                  <a:lnTo>
                    <a:pt x="1571" y="2"/>
                  </a:lnTo>
                  <a:lnTo>
                    <a:pt x="1574" y="2"/>
                  </a:lnTo>
                  <a:lnTo>
                    <a:pt x="1578" y="0"/>
                  </a:lnTo>
                  <a:lnTo>
                    <a:pt x="1581" y="0"/>
                  </a:lnTo>
                  <a:lnTo>
                    <a:pt x="1585" y="0"/>
                  </a:lnTo>
                  <a:lnTo>
                    <a:pt x="1588" y="0"/>
                  </a:lnTo>
                  <a:lnTo>
                    <a:pt x="1592" y="0"/>
                  </a:lnTo>
                  <a:lnTo>
                    <a:pt x="1595" y="0"/>
                  </a:lnTo>
                  <a:lnTo>
                    <a:pt x="1599" y="0"/>
                  </a:lnTo>
                  <a:lnTo>
                    <a:pt x="1602" y="0"/>
                  </a:lnTo>
                  <a:lnTo>
                    <a:pt x="1606" y="0"/>
                  </a:lnTo>
                  <a:lnTo>
                    <a:pt x="1609" y="0"/>
                  </a:lnTo>
                  <a:lnTo>
                    <a:pt x="1613" y="0"/>
                  </a:lnTo>
                  <a:lnTo>
                    <a:pt x="1616" y="0"/>
                  </a:lnTo>
                  <a:lnTo>
                    <a:pt x="1620" y="0"/>
                  </a:lnTo>
                  <a:lnTo>
                    <a:pt x="1623" y="0"/>
                  </a:lnTo>
                  <a:lnTo>
                    <a:pt x="1627" y="0"/>
                  </a:lnTo>
                  <a:lnTo>
                    <a:pt x="1630" y="0"/>
                  </a:lnTo>
                  <a:lnTo>
                    <a:pt x="1634" y="0"/>
                  </a:lnTo>
                  <a:lnTo>
                    <a:pt x="1637" y="0"/>
                  </a:lnTo>
                  <a:lnTo>
                    <a:pt x="1641" y="0"/>
                  </a:lnTo>
                  <a:lnTo>
                    <a:pt x="1644" y="0"/>
                  </a:lnTo>
                  <a:lnTo>
                    <a:pt x="1648" y="0"/>
                  </a:lnTo>
                  <a:lnTo>
                    <a:pt x="1651" y="0"/>
                  </a:lnTo>
                  <a:lnTo>
                    <a:pt x="1655" y="0"/>
                  </a:lnTo>
                  <a:lnTo>
                    <a:pt x="1658" y="0"/>
                  </a:lnTo>
                  <a:lnTo>
                    <a:pt x="1662"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10" name="Freeform 1554"/>
            <p:cNvSpPr>
              <a:spLocks/>
            </p:cNvSpPr>
            <p:nvPr/>
          </p:nvSpPr>
          <p:spPr bwMode="auto">
            <a:xfrm>
              <a:off x="405" y="2032"/>
              <a:ext cx="1949" cy="203"/>
            </a:xfrm>
            <a:custGeom>
              <a:avLst/>
              <a:gdLst>
                <a:gd name="T0" fmla="*/ 0 w 1704"/>
                <a:gd name="T1" fmla="*/ 0 h 175"/>
                <a:gd name="T2" fmla="*/ 84450 w 1704"/>
                <a:gd name="T3" fmla="*/ 0 h 175"/>
                <a:gd name="T4" fmla="*/ 84618 w 1704"/>
                <a:gd name="T5" fmla="*/ 0 h 175"/>
                <a:gd name="T6" fmla="*/ 84985 w 1704"/>
                <a:gd name="T7" fmla="*/ 0 h 175"/>
                <a:gd name="T8" fmla="*/ 85258 w 1704"/>
                <a:gd name="T9" fmla="*/ 0 h 175"/>
                <a:gd name="T10" fmla="*/ 85464 w 1704"/>
                <a:gd name="T11" fmla="*/ 0 h 175"/>
                <a:gd name="T12" fmla="*/ 85608 w 1704"/>
                <a:gd name="T13" fmla="*/ 0 h 175"/>
                <a:gd name="T14" fmla="*/ 86013 w 1704"/>
                <a:gd name="T15" fmla="*/ 0 h 175"/>
                <a:gd name="T16" fmla="*/ 86192 w 1704"/>
                <a:gd name="T17" fmla="*/ 0 h 175"/>
                <a:gd name="T18" fmla="*/ 86464 w 1704"/>
                <a:gd name="T19" fmla="*/ 0 h 175"/>
                <a:gd name="T20" fmla="*/ 86568 w 1704"/>
                <a:gd name="T21" fmla="*/ 384 h 175"/>
                <a:gd name="T22" fmla="*/ 86986 w 1704"/>
                <a:gd name="T23" fmla="*/ 1259 h 175"/>
                <a:gd name="T24" fmla="*/ 87252 w 1704"/>
                <a:gd name="T25" fmla="*/ 3355 h 175"/>
                <a:gd name="T26" fmla="*/ 87356 w 1704"/>
                <a:gd name="T27" fmla="*/ 6599 h 175"/>
                <a:gd name="T28" fmla="*/ 87610 w 1704"/>
                <a:gd name="T29" fmla="*/ 10691 h 175"/>
                <a:gd name="T30" fmla="*/ 87981 w 1704"/>
                <a:gd name="T31" fmla="*/ 13849 h 175"/>
                <a:gd name="T32" fmla="*/ 88208 w 1704"/>
                <a:gd name="T33" fmla="*/ 15061 h 175"/>
                <a:gd name="T34" fmla="*/ 88343 w 1704"/>
                <a:gd name="T35" fmla="*/ 11939 h 175"/>
                <a:gd name="T36" fmla="*/ 88575 w 1704"/>
                <a:gd name="T37" fmla="*/ 7945 h 175"/>
                <a:gd name="T38" fmla="*/ 88939 w 1704"/>
                <a:gd name="T39" fmla="*/ 5123 h 175"/>
                <a:gd name="T40" fmla="*/ 89206 w 1704"/>
                <a:gd name="T41" fmla="*/ 3134 h 175"/>
                <a:gd name="T42" fmla="*/ 89368 w 1704"/>
                <a:gd name="T43" fmla="*/ 2013 h 175"/>
                <a:gd name="T44" fmla="*/ 89560 w 1704"/>
                <a:gd name="T45" fmla="*/ 1460 h 175"/>
                <a:gd name="T46" fmla="*/ 89695 w 1704"/>
                <a:gd name="T47" fmla="*/ 935 h 175"/>
                <a:gd name="T48" fmla="*/ 90005 w 1704"/>
                <a:gd name="T49" fmla="*/ 695 h 175"/>
                <a:gd name="T50" fmla="*/ 90086 w 1704"/>
                <a:gd name="T51" fmla="*/ 516 h 175"/>
                <a:gd name="T52" fmla="*/ 90559 w 1704"/>
                <a:gd name="T53" fmla="*/ 384 h 175"/>
                <a:gd name="T54" fmla="*/ 90743 w 1704"/>
                <a:gd name="T55" fmla="*/ 2 h 175"/>
                <a:gd name="T56" fmla="*/ 90961 w 1704"/>
                <a:gd name="T57" fmla="*/ 2 h 175"/>
                <a:gd name="T58" fmla="*/ 91191 w 1704"/>
                <a:gd name="T59" fmla="*/ 2 h 175"/>
                <a:gd name="T60" fmla="*/ 91550 w 1704"/>
                <a:gd name="T61" fmla="*/ 0 h 175"/>
                <a:gd name="T62" fmla="*/ 91728 w 1704"/>
                <a:gd name="T63" fmla="*/ 0 h 175"/>
                <a:gd name="T64" fmla="*/ 91945 w 1704"/>
                <a:gd name="T65" fmla="*/ 0 h 175"/>
                <a:gd name="T66" fmla="*/ 92089 w 1704"/>
                <a:gd name="T67" fmla="*/ 0 h 175"/>
                <a:gd name="T68" fmla="*/ 92489 w 1704"/>
                <a:gd name="T69" fmla="*/ 0 h 175"/>
                <a:gd name="T70" fmla="*/ 92755 w 1704"/>
                <a:gd name="T71" fmla="*/ 0 h 175"/>
                <a:gd name="T72" fmla="*/ 92833 w 1704"/>
                <a:gd name="T73" fmla="*/ 0 h 175"/>
                <a:gd name="T74" fmla="*/ 93316 w 1704"/>
                <a:gd name="T75" fmla="*/ 0 h 175"/>
                <a:gd name="T76" fmla="*/ 93549 w 1704"/>
                <a:gd name="T77" fmla="*/ 0 h 175"/>
                <a:gd name="T78" fmla="*/ 93685 w 1704"/>
                <a:gd name="T79" fmla="*/ 0 h 175"/>
                <a:gd name="T80" fmla="*/ 94045 w 1704"/>
                <a:gd name="T81" fmla="*/ 0 h 175"/>
                <a:gd name="T82" fmla="*/ 94348 w 1704"/>
                <a:gd name="T83" fmla="*/ 0 h 175"/>
                <a:gd name="T84" fmla="*/ 94446 w 1704"/>
                <a:gd name="T85" fmla="*/ 0 h 175"/>
                <a:gd name="T86" fmla="*/ 94863 w 1704"/>
                <a:gd name="T87" fmla="*/ 0 h 175"/>
                <a:gd name="T88" fmla="*/ 95101 w 1704"/>
                <a:gd name="T89" fmla="*/ 0 h 175"/>
                <a:gd name="T90" fmla="*/ 95207 w 1704"/>
                <a:gd name="T91" fmla="*/ 0 h 175"/>
                <a:gd name="T92" fmla="*/ 95500 w 1704"/>
                <a:gd name="T93" fmla="*/ 0 h 175"/>
                <a:gd name="T94" fmla="*/ 95647 w 1704"/>
                <a:gd name="T95" fmla="*/ 0 h 1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04"/>
                <a:gd name="T145" fmla="*/ 0 h 175"/>
                <a:gd name="T146" fmla="*/ 1704 w 1704"/>
                <a:gd name="T147" fmla="*/ 175 h 1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04" h="175">
                  <a:moveTo>
                    <a:pt x="0" y="0"/>
                  </a:moveTo>
                  <a:lnTo>
                    <a:pt x="0" y="0"/>
                  </a:lnTo>
                  <a:lnTo>
                    <a:pt x="1501" y="0"/>
                  </a:lnTo>
                  <a:lnTo>
                    <a:pt x="1504" y="0"/>
                  </a:lnTo>
                  <a:lnTo>
                    <a:pt x="1508" y="0"/>
                  </a:lnTo>
                  <a:lnTo>
                    <a:pt x="1511" y="0"/>
                  </a:lnTo>
                  <a:lnTo>
                    <a:pt x="1515" y="0"/>
                  </a:lnTo>
                  <a:lnTo>
                    <a:pt x="1518" y="0"/>
                  </a:lnTo>
                  <a:lnTo>
                    <a:pt x="1522" y="0"/>
                  </a:lnTo>
                  <a:lnTo>
                    <a:pt x="1525" y="0"/>
                  </a:lnTo>
                  <a:lnTo>
                    <a:pt x="1529" y="0"/>
                  </a:lnTo>
                  <a:lnTo>
                    <a:pt x="1532" y="0"/>
                  </a:lnTo>
                  <a:lnTo>
                    <a:pt x="1536" y="0"/>
                  </a:lnTo>
                  <a:lnTo>
                    <a:pt x="1539" y="2"/>
                  </a:lnTo>
                  <a:lnTo>
                    <a:pt x="1539" y="4"/>
                  </a:lnTo>
                  <a:lnTo>
                    <a:pt x="1543" y="6"/>
                  </a:lnTo>
                  <a:lnTo>
                    <a:pt x="1546" y="14"/>
                  </a:lnTo>
                  <a:lnTo>
                    <a:pt x="1546" y="24"/>
                  </a:lnTo>
                  <a:lnTo>
                    <a:pt x="1550" y="40"/>
                  </a:lnTo>
                  <a:lnTo>
                    <a:pt x="1553" y="58"/>
                  </a:lnTo>
                  <a:lnTo>
                    <a:pt x="1553" y="78"/>
                  </a:lnTo>
                  <a:lnTo>
                    <a:pt x="1557" y="103"/>
                  </a:lnTo>
                  <a:lnTo>
                    <a:pt x="1557" y="125"/>
                  </a:lnTo>
                  <a:lnTo>
                    <a:pt x="1560" y="145"/>
                  </a:lnTo>
                  <a:lnTo>
                    <a:pt x="1564" y="161"/>
                  </a:lnTo>
                  <a:lnTo>
                    <a:pt x="1564" y="173"/>
                  </a:lnTo>
                  <a:lnTo>
                    <a:pt x="1567" y="175"/>
                  </a:lnTo>
                  <a:lnTo>
                    <a:pt x="1571" y="163"/>
                  </a:lnTo>
                  <a:lnTo>
                    <a:pt x="1571" y="139"/>
                  </a:lnTo>
                  <a:lnTo>
                    <a:pt x="1574" y="113"/>
                  </a:lnTo>
                  <a:lnTo>
                    <a:pt x="1574" y="93"/>
                  </a:lnTo>
                  <a:lnTo>
                    <a:pt x="1578" y="74"/>
                  </a:lnTo>
                  <a:lnTo>
                    <a:pt x="1581" y="60"/>
                  </a:lnTo>
                  <a:lnTo>
                    <a:pt x="1581" y="46"/>
                  </a:lnTo>
                  <a:lnTo>
                    <a:pt x="1585" y="36"/>
                  </a:lnTo>
                  <a:lnTo>
                    <a:pt x="1585" y="30"/>
                  </a:lnTo>
                  <a:lnTo>
                    <a:pt x="1588" y="24"/>
                  </a:lnTo>
                  <a:lnTo>
                    <a:pt x="1592" y="20"/>
                  </a:lnTo>
                  <a:lnTo>
                    <a:pt x="1592" y="16"/>
                  </a:lnTo>
                  <a:lnTo>
                    <a:pt x="1595" y="12"/>
                  </a:lnTo>
                  <a:lnTo>
                    <a:pt x="1595" y="10"/>
                  </a:lnTo>
                  <a:lnTo>
                    <a:pt x="1599" y="8"/>
                  </a:lnTo>
                  <a:lnTo>
                    <a:pt x="1602" y="6"/>
                  </a:lnTo>
                  <a:lnTo>
                    <a:pt x="1606" y="4"/>
                  </a:lnTo>
                  <a:lnTo>
                    <a:pt x="1609" y="4"/>
                  </a:lnTo>
                  <a:lnTo>
                    <a:pt x="1609" y="2"/>
                  </a:lnTo>
                  <a:lnTo>
                    <a:pt x="1613" y="2"/>
                  </a:lnTo>
                  <a:lnTo>
                    <a:pt x="1616" y="2"/>
                  </a:lnTo>
                  <a:lnTo>
                    <a:pt x="1620" y="2"/>
                  </a:lnTo>
                  <a:lnTo>
                    <a:pt x="1623" y="0"/>
                  </a:lnTo>
                  <a:lnTo>
                    <a:pt x="1627" y="0"/>
                  </a:lnTo>
                  <a:lnTo>
                    <a:pt x="1630" y="0"/>
                  </a:lnTo>
                  <a:lnTo>
                    <a:pt x="1634" y="0"/>
                  </a:lnTo>
                  <a:lnTo>
                    <a:pt x="1637" y="0"/>
                  </a:lnTo>
                  <a:lnTo>
                    <a:pt x="1641" y="0"/>
                  </a:lnTo>
                  <a:lnTo>
                    <a:pt x="1644" y="0"/>
                  </a:lnTo>
                  <a:lnTo>
                    <a:pt x="1648" y="0"/>
                  </a:lnTo>
                  <a:lnTo>
                    <a:pt x="1651" y="0"/>
                  </a:lnTo>
                  <a:lnTo>
                    <a:pt x="1655" y="0"/>
                  </a:lnTo>
                  <a:lnTo>
                    <a:pt x="1658" y="0"/>
                  </a:lnTo>
                  <a:lnTo>
                    <a:pt x="1662" y="0"/>
                  </a:lnTo>
                  <a:lnTo>
                    <a:pt x="1665" y="0"/>
                  </a:lnTo>
                  <a:lnTo>
                    <a:pt x="1669" y="0"/>
                  </a:lnTo>
                  <a:lnTo>
                    <a:pt x="1672" y="0"/>
                  </a:lnTo>
                  <a:lnTo>
                    <a:pt x="1676" y="0"/>
                  </a:lnTo>
                  <a:lnTo>
                    <a:pt x="1679" y="0"/>
                  </a:lnTo>
                  <a:lnTo>
                    <a:pt x="1683" y="0"/>
                  </a:lnTo>
                  <a:lnTo>
                    <a:pt x="1686" y="0"/>
                  </a:lnTo>
                  <a:lnTo>
                    <a:pt x="1690" y="0"/>
                  </a:lnTo>
                  <a:lnTo>
                    <a:pt x="1693" y="0"/>
                  </a:lnTo>
                  <a:lnTo>
                    <a:pt x="1697" y="0"/>
                  </a:lnTo>
                  <a:lnTo>
                    <a:pt x="1700" y="0"/>
                  </a:lnTo>
                  <a:lnTo>
                    <a:pt x="1704"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11" name="Freeform 1555"/>
            <p:cNvSpPr>
              <a:spLocks/>
            </p:cNvSpPr>
            <p:nvPr/>
          </p:nvSpPr>
          <p:spPr bwMode="auto">
            <a:xfrm>
              <a:off x="405" y="2032"/>
              <a:ext cx="1928" cy="27"/>
            </a:xfrm>
            <a:custGeom>
              <a:avLst/>
              <a:gdLst>
                <a:gd name="T0" fmla="*/ 0 w 1686"/>
                <a:gd name="T1" fmla="*/ 0 h 23"/>
                <a:gd name="T2" fmla="*/ 81073 w 1686"/>
                <a:gd name="T3" fmla="*/ 0 h 23"/>
                <a:gd name="T4" fmla="*/ 81322 w 1686"/>
                <a:gd name="T5" fmla="*/ 0 h 23"/>
                <a:gd name="T6" fmla="*/ 81511 w 1686"/>
                <a:gd name="T7" fmla="*/ 0 h 23"/>
                <a:gd name="T8" fmla="*/ 81861 w 1686"/>
                <a:gd name="T9" fmla="*/ 0 h 23"/>
                <a:gd name="T10" fmla="*/ 82139 w 1686"/>
                <a:gd name="T11" fmla="*/ 0 h 23"/>
                <a:gd name="T12" fmla="*/ 82275 w 1686"/>
                <a:gd name="T13" fmla="*/ 0 h 23"/>
                <a:gd name="T14" fmla="*/ 82503 w 1686"/>
                <a:gd name="T15" fmla="*/ 0 h 23"/>
                <a:gd name="T16" fmla="*/ 82696 w 1686"/>
                <a:gd name="T17" fmla="*/ 0 h 23"/>
                <a:gd name="T18" fmla="*/ 82898 w 1686"/>
                <a:gd name="T19" fmla="*/ 0 h 23"/>
                <a:gd name="T20" fmla="*/ 83095 w 1686"/>
                <a:gd name="T21" fmla="*/ 0 h 23"/>
                <a:gd name="T22" fmla="*/ 83443 w 1686"/>
                <a:gd name="T23" fmla="*/ 0 h 23"/>
                <a:gd name="T24" fmla="*/ 83654 w 1686"/>
                <a:gd name="T25" fmla="*/ 0 h 23"/>
                <a:gd name="T26" fmla="*/ 83909 w 1686"/>
                <a:gd name="T27" fmla="*/ 0 h 23"/>
                <a:gd name="T28" fmla="*/ 84082 w 1686"/>
                <a:gd name="T29" fmla="*/ 0 h 23"/>
                <a:gd name="T30" fmla="*/ 84471 w 1686"/>
                <a:gd name="T31" fmla="*/ 0 h 23"/>
                <a:gd name="T32" fmla="*/ 84689 w 1686"/>
                <a:gd name="T33" fmla="*/ 0 h 23"/>
                <a:gd name="T34" fmla="*/ 84875 w 1686"/>
                <a:gd name="T35" fmla="*/ 0 h 23"/>
                <a:gd name="T36" fmla="*/ 85137 w 1686"/>
                <a:gd name="T37" fmla="*/ 0 h 23"/>
                <a:gd name="T38" fmla="*/ 85480 w 1686"/>
                <a:gd name="T39" fmla="*/ 0 h 23"/>
                <a:gd name="T40" fmla="*/ 85659 w 1686"/>
                <a:gd name="T41" fmla="*/ 0 h 23"/>
                <a:gd name="T42" fmla="*/ 85874 w 1686"/>
                <a:gd name="T43" fmla="*/ 0 h 23"/>
                <a:gd name="T44" fmla="*/ 86058 w 1686"/>
                <a:gd name="T45" fmla="*/ 0 h 23"/>
                <a:gd name="T46" fmla="*/ 86458 w 1686"/>
                <a:gd name="T47" fmla="*/ 0 h 23"/>
                <a:gd name="T48" fmla="*/ 86634 w 1686"/>
                <a:gd name="T49" fmla="*/ 0 h 23"/>
                <a:gd name="T50" fmla="*/ 86834 w 1686"/>
                <a:gd name="T51" fmla="*/ 0 h 23"/>
                <a:gd name="T52" fmla="*/ 87010 w 1686"/>
                <a:gd name="T53" fmla="*/ 2 h 23"/>
                <a:gd name="T54" fmla="*/ 87471 w 1686"/>
                <a:gd name="T55" fmla="*/ 708 h 23"/>
                <a:gd name="T56" fmla="*/ 87615 w 1686"/>
                <a:gd name="T57" fmla="*/ 1213 h 23"/>
                <a:gd name="T58" fmla="*/ 87826 w 1686"/>
                <a:gd name="T59" fmla="*/ 2139 h 23"/>
                <a:gd name="T60" fmla="*/ 88002 w 1686"/>
                <a:gd name="T61" fmla="*/ 2554 h 23"/>
                <a:gd name="T62" fmla="*/ 88415 w 1686"/>
                <a:gd name="T63" fmla="*/ 2948 h 23"/>
                <a:gd name="T64" fmla="*/ 88634 w 1686"/>
                <a:gd name="T65" fmla="*/ 2139 h 23"/>
                <a:gd name="T66" fmla="*/ 88824 w 1686"/>
                <a:gd name="T67" fmla="*/ 1579 h 23"/>
                <a:gd name="T68" fmla="*/ 89016 w 1686"/>
                <a:gd name="T69" fmla="*/ 1213 h 23"/>
                <a:gd name="T70" fmla="*/ 89141 w 1686"/>
                <a:gd name="T71" fmla="*/ 708 h 23"/>
                <a:gd name="T72" fmla="*/ 89434 w 1686"/>
                <a:gd name="T73" fmla="*/ 2 h 23"/>
                <a:gd name="T74" fmla="*/ 89564 w 1686"/>
                <a:gd name="T75" fmla="*/ 2 h 23"/>
                <a:gd name="T76" fmla="*/ 89961 w 1686"/>
                <a:gd name="T77" fmla="*/ 0 h 23"/>
                <a:gd name="T78" fmla="*/ 90193 w 1686"/>
                <a:gd name="T79" fmla="*/ 0 h 23"/>
                <a:gd name="T80" fmla="*/ 90354 w 1686"/>
                <a:gd name="T81" fmla="*/ 0 h 23"/>
                <a:gd name="T82" fmla="*/ 90601 w 1686"/>
                <a:gd name="T83" fmla="*/ 0 h 23"/>
                <a:gd name="T84" fmla="*/ 90960 w 1686"/>
                <a:gd name="T85" fmla="*/ 0 h 23"/>
                <a:gd name="T86" fmla="*/ 91141 w 1686"/>
                <a:gd name="T87" fmla="*/ 0 h 23"/>
                <a:gd name="T88" fmla="*/ 91388 w 1686"/>
                <a:gd name="T89" fmla="*/ 0 h 23"/>
                <a:gd name="T90" fmla="*/ 91511 w 1686"/>
                <a:gd name="T91" fmla="*/ 0 h 23"/>
                <a:gd name="T92" fmla="*/ 91960 w 1686"/>
                <a:gd name="T93" fmla="*/ 0 h 23"/>
                <a:gd name="T94" fmla="*/ 92177 w 1686"/>
                <a:gd name="T95" fmla="*/ 0 h 23"/>
                <a:gd name="T96" fmla="*/ 92298 w 1686"/>
                <a:gd name="T97" fmla="*/ 0 h 23"/>
                <a:gd name="T98" fmla="*/ 92692 w 1686"/>
                <a:gd name="T99" fmla="*/ 0 h 23"/>
                <a:gd name="T100" fmla="*/ 92975 w 1686"/>
                <a:gd name="T101" fmla="*/ 0 h 23"/>
                <a:gd name="T102" fmla="*/ 93072 w 1686"/>
                <a:gd name="T103" fmla="*/ 0 h 23"/>
                <a:gd name="T104" fmla="*/ 93490 w 1686"/>
                <a:gd name="T105" fmla="*/ 0 h 23"/>
                <a:gd name="T106" fmla="*/ 93740 w 1686"/>
                <a:gd name="T107" fmla="*/ 0 h 23"/>
                <a:gd name="T108" fmla="*/ 93868 w 1686"/>
                <a:gd name="T109" fmla="*/ 0 h 23"/>
                <a:gd name="T110" fmla="*/ 94257 w 1686"/>
                <a:gd name="T111" fmla="*/ 0 h 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86"/>
                <a:gd name="T169" fmla="*/ 0 h 23"/>
                <a:gd name="T170" fmla="*/ 1686 w 1686"/>
                <a:gd name="T171" fmla="*/ 23 h 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86" h="23">
                  <a:moveTo>
                    <a:pt x="0" y="0"/>
                  </a:moveTo>
                  <a:lnTo>
                    <a:pt x="0" y="0"/>
                  </a:lnTo>
                  <a:lnTo>
                    <a:pt x="1448" y="0"/>
                  </a:lnTo>
                  <a:lnTo>
                    <a:pt x="1451" y="0"/>
                  </a:lnTo>
                  <a:lnTo>
                    <a:pt x="1455" y="0"/>
                  </a:lnTo>
                  <a:lnTo>
                    <a:pt x="1458" y="0"/>
                  </a:lnTo>
                  <a:lnTo>
                    <a:pt x="1462" y="0"/>
                  </a:lnTo>
                  <a:lnTo>
                    <a:pt x="1465" y="0"/>
                  </a:lnTo>
                  <a:lnTo>
                    <a:pt x="1469" y="0"/>
                  </a:lnTo>
                  <a:lnTo>
                    <a:pt x="1472" y="0"/>
                  </a:lnTo>
                  <a:lnTo>
                    <a:pt x="1476" y="0"/>
                  </a:lnTo>
                  <a:lnTo>
                    <a:pt x="1479" y="0"/>
                  </a:lnTo>
                  <a:lnTo>
                    <a:pt x="1483" y="0"/>
                  </a:lnTo>
                  <a:lnTo>
                    <a:pt x="1486" y="0"/>
                  </a:lnTo>
                  <a:lnTo>
                    <a:pt x="1490" y="0"/>
                  </a:lnTo>
                  <a:lnTo>
                    <a:pt x="1493" y="0"/>
                  </a:lnTo>
                  <a:lnTo>
                    <a:pt x="1497" y="0"/>
                  </a:lnTo>
                  <a:lnTo>
                    <a:pt x="1501" y="0"/>
                  </a:lnTo>
                  <a:lnTo>
                    <a:pt x="1504" y="0"/>
                  </a:lnTo>
                  <a:lnTo>
                    <a:pt x="1508" y="0"/>
                  </a:lnTo>
                  <a:lnTo>
                    <a:pt x="1511" y="0"/>
                  </a:lnTo>
                  <a:lnTo>
                    <a:pt x="1515" y="0"/>
                  </a:lnTo>
                  <a:lnTo>
                    <a:pt x="1518" y="0"/>
                  </a:lnTo>
                  <a:lnTo>
                    <a:pt x="1522" y="0"/>
                  </a:lnTo>
                  <a:lnTo>
                    <a:pt x="1525" y="0"/>
                  </a:lnTo>
                  <a:lnTo>
                    <a:pt x="1529" y="0"/>
                  </a:lnTo>
                  <a:lnTo>
                    <a:pt x="1532" y="0"/>
                  </a:lnTo>
                  <a:lnTo>
                    <a:pt x="1536" y="0"/>
                  </a:lnTo>
                  <a:lnTo>
                    <a:pt x="1539" y="0"/>
                  </a:lnTo>
                  <a:lnTo>
                    <a:pt x="1543" y="0"/>
                  </a:lnTo>
                  <a:lnTo>
                    <a:pt x="1546" y="0"/>
                  </a:lnTo>
                  <a:lnTo>
                    <a:pt x="1550" y="0"/>
                  </a:lnTo>
                  <a:lnTo>
                    <a:pt x="1553" y="0"/>
                  </a:lnTo>
                  <a:lnTo>
                    <a:pt x="1557" y="0"/>
                  </a:lnTo>
                  <a:lnTo>
                    <a:pt x="1557" y="2"/>
                  </a:lnTo>
                  <a:lnTo>
                    <a:pt x="1560" y="4"/>
                  </a:lnTo>
                  <a:lnTo>
                    <a:pt x="1564" y="6"/>
                  </a:lnTo>
                  <a:lnTo>
                    <a:pt x="1564" y="8"/>
                  </a:lnTo>
                  <a:lnTo>
                    <a:pt x="1567" y="10"/>
                  </a:lnTo>
                  <a:lnTo>
                    <a:pt x="1571" y="15"/>
                  </a:lnTo>
                  <a:lnTo>
                    <a:pt x="1571" y="17"/>
                  </a:lnTo>
                  <a:lnTo>
                    <a:pt x="1574" y="19"/>
                  </a:lnTo>
                  <a:lnTo>
                    <a:pt x="1574" y="21"/>
                  </a:lnTo>
                  <a:lnTo>
                    <a:pt x="1578" y="23"/>
                  </a:lnTo>
                  <a:lnTo>
                    <a:pt x="1581" y="23"/>
                  </a:lnTo>
                  <a:lnTo>
                    <a:pt x="1581" y="19"/>
                  </a:lnTo>
                  <a:lnTo>
                    <a:pt x="1585" y="17"/>
                  </a:lnTo>
                  <a:lnTo>
                    <a:pt x="1585" y="15"/>
                  </a:lnTo>
                  <a:lnTo>
                    <a:pt x="1588" y="13"/>
                  </a:lnTo>
                  <a:lnTo>
                    <a:pt x="1592" y="13"/>
                  </a:lnTo>
                  <a:lnTo>
                    <a:pt x="1592" y="10"/>
                  </a:lnTo>
                  <a:lnTo>
                    <a:pt x="1595" y="8"/>
                  </a:lnTo>
                  <a:lnTo>
                    <a:pt x="1595" y="6"/>
                  </a:lnTo>
                  <a:lnTo>
                    <a:pt x="1599" y="4"/>
                  </a:lnTo>
                  <a:lnTo>
                    <a:pt x="1599" y="2"/>
                  </a:lnTo>
                  <a:lnTo>
                    <a:pt x="1602" y="2"/>
                  </a:lnTo>
                  <a:lnTo>
                    <a:pt x="1606" y="2"/>
                  </a:lnTo>
                  <a:lnTo>
                    <a:pt x="1609" y="0"/>
                  </a:lnTo>
                  <a:lnTo>
                    <a:pt x="1613" y="0"/>
                  </a:lnTo>
                  <a:lnTo>
                    <a:pt x="1616" y="0"/>
                  </a:lnTo>
                  <a:lnTo>
                    <a:pt x="1620" y="0"/>
                  </a:lnTo>
                  <a:lnTo>
                    <a:pt x="1623" y="0"/>
                  </a:lnTo>
                  <a:lnTo>
                    <a:pt x="1627" y="0"/>
                  </a:lnTo>
                  <a:lnTo>
                    <a:pt x="1630" y="0"/>
                  </a:lnTo>
                  <a:lnTo>
                    <a:pt x="1634" y="0"/>
                  </a:lnTo>
                  <a:lnTo>
                    <a:pt x="1637" y="0"/>
                  </a:lnTo>
                  <a:lnTo>
                    <a:pt x="1641" y="0"/>
                  </a:lnTo>
                  <a:lnTo>
                    <a:pt x="1644" y="0"/>
                  </a:lnTo>
                  <a:lnTo>
                    <a:pt x="1648" y="0"/>
                  </a:lnTo>
                  <a:lnTo>
                    <a:pt x="1651" y="0"/>
                  </a:lnTo>
                  <a:lnTo>
                    <a:pt x="1655" y="0"/>
                  </a:lnTo>
                  <a:lnTo>
                    <a:pt x="1658" y="0"/>
                  </a:lnTo>
                  <a:lnTo>
                    <a:pt x="1662" y="0"/>
                  </a:lnTo>
                  <a:lnTo>
                    <a:pt x="1665" y="0"/>
                  </a:lnTo>
                  <a:lnTo>
                    <a:pt x="1669" y="0"/>
                  </a:lnTo>
                  <a:lnTo>
                    <a:pt x="1672" y="0"/>
                  </a:lnTo>
                  <a:lnTo>
                    <a:pt x="1676" y="0"/>
                  </a:lnTo>
                  <a:lnTo>
                    <a:pt x="1679" y="0"/>
                  </a:lnTo>
                  <a:lnTo>
                    <a:pt x="1683" y="0"/>
                  </a:lnTo>
                  <a:lnTo>
                    <a:pt x="1686"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12" name="Freeform 1556"/>
            <p:cNvSpPr>
              <a:spLocks/>
            </p:cNvSpPr>
            <p:nvPr/>
          </p:nvSpPr>
          <p:spPr bwMode="auto">
            <a:xfrm>
              <a:off x="405" y="2032"/>
              <a:ext cx="1976" cy="29"/>
            </a:xfrm>
            <a:custGeom>
              <a:avLst/>
              <a:gdLst>
                <a:gd name="T0" fmla="*/ 0 w 1728"/>
                <a:gd name="T1" fmla="*/ 0 h 25"/>
                <a:gd name="T2" fmla="*/ 82093 w 1728"/>
                <a:gd name="T3" fmla="*/ 0 h 25"/>
                <a:gd name="T4" fmla="*/ 82258 w 1728"/>
                <a:gd name="T5" fmla="*/ 0 h 25"/>
                <a:gd name="T6" fmla="*/ 82491 w 1728"/>
                <a:gd name="T7" fmla="*/ 0 h 25"/>
                <a:gd name="T8" fmla="*/ 82848 w 1728"/>
                <a:gd name="T9" fmla="*/ 0 h 25"/>
                <a:gd name="T10" fmla="*/ 83040 w 1728"/>
                <a:gd name="T11" fmla="*/ 0 h 25"/>
                <a:gd name="T12" fmla="*/ 83285 w 1728"/>
                <a:gd name="T13" fmla="*/ 0 h 25"/>
                <a:gd name="T14" fmla="*/ 83406 w 1728"/>
                <a:gd name="T15" fmla="*/ 0 h 25"/>
                <a:gd name="T16" fmla="*/ 83885 w 1728"/>
                <a:gd name="T17" fmla="*/ 0 h 25"/>
                <a:gd name="T18" fmla="*/ 84052 w 1728"/>
                <a:gd name="T19" fmla="*/ 0 h 25"/>
                <a:gd name="T20" fmla="*/ 84226 w 1728"/>
                <a:gd name="T21" fmla="*/ 0 h 25"/>
                <a:gd name="T22" fmla="*/ 84445 w 1728"/>
                <a:gd name="T23" fmla="*/ 0 h 25"/>
                <a:gd name="T24" fmla="*/ 84855 w 1728"/>
                <a:gd name="T25" fmla="*/ 0 h 25"/>
                <a:gd name="T26" fmla="*/ 85120 w 1728"/>
                <a:gd name="T27" fmla="*/ 0 h 25"/>
                <a:gd name="T28" fmla="*/ 85215 w 1728"/>
                <a:gd name="T29" fmla="*/ 0 h 25"/>
                <a:gd name="T30" fmla="*/ 85441 w 1728"/>
                <a:gd name="T31" fmla="*/ 0 h 25"/>
                <a:gd name="T32" fmla="*/ 85843 w 1728"/>
                <a:gd name="T33" fmla="*/ 0 h 25"/>
                <a:gd name="T34" fmla="*/ 86047 w 1728"/>
                <a:gd name="T35" fmla="*/ 0 h 25"/>
                <a:gd name="T36" fmla="*/ 86187 w 1728"/>
                <a:gd name="T37" fmla="*/ 0 h 25"/>
                <a:gd name="T38" fmla="*/ 86393 w 1728"/>
                <a:gd name="T39" fmla="*/ 0 h 25"/>
                <a:gd name="T40" fmla="*/ 86775 w 1728"/>
                <a:gd name="T41" fmla="*/ 0 h 25"/>
                <a:gd name="T42" fmla="*/ 86985 w 1728"/>
                <a:gd name="T43" fmla="*/ 0 h 25"/>
                <a:gd name="T44" fmla="*/ 87213 w 1728"/>
                <a:gd name="T45" fmla="*/ 0 h 25"/>
                <a:gd name="T46" fmla="*/ 87399 w 1728"/>
                <a:gd name="T47" fmla="*/ 0 h 25"/>
                <a:gd name="T48" fmla="*/ 87783 w 1728"/>
                <a:gd name="T49" fmla="*/ 0 h 25"/>
                <a:gd name="T50" fmla="*/ 87959 w 1728"/>
                <a:gd name="T51" fmla="*/ 0 h 25"/>
                <a:gd name="T52" fmla="*/ 88178 w 1728"/>
                <a:gd name="T53" fmla="*/ 0 h 25"/>
                <a:gd name="T54" fmla="*/ 88335 w 1728"/>
                <a:gd name="T55" fmla="*/ 2 h 25"/>
                <a:gd name="T56" fmla="*/ 88543 w 1728"/>
                <a:gd name="T57" fmla="*/ 384 h 25"/>
                <a:gd name="T58" fmla="*/ 88974 w 1728"/>
                <a:gd name="T59" fmla="*/ 935 h 25"/>
                <a:gd name="T60" fmla="*/ 89106 w 1728"/>
                <a:gd name="T61" fmla="*/ 1694 h 25"/>
                <a:gd name="T62" fmla="*/ 89317 w 1728"/>
                <a:gd name="T63" fmla="*/ 2103 h 25"/>
                <a:gd name="T64" fmla="*/ 89548 w 1728"/>
                <a:gd name="T65" fmla="*/ 2103 h 25"/>
                <a:gd name="T66" fmla="*/ 89662 w 1728"/>
                <a:gd name="T67" fmla="*/ 1694 h 25"/>
                <a:gd name="T68" fmla="*/ 89916 w 1728"/>
                <a:gd name="T69" fmla="*/ 1286 h 25"/>
                <a:gd name="T70" fmla="*/ 90153 w 1728"/>
                <a:gd name="T71" fmla="*/ 935 h 25"/>
                <a:gd name="T72" fmla="*/ 90580 w 1728"/>
                <a:gd name="T73" fmla="*/ 516 h 25"/>
                <a:gd name="T74" fmla="*/ 90676 w 1728"/>
                <a:gd name="T75" fmla="*/ 2 h 25"/>
                <a:gd name="T76" fmla="*/ 90942 w 1728"/>
                <a:gd name="T77" fmla="*/ 0 h 25"/>
                <a:gd name="T78" fmla="*/ 91112 w 1728"/>
                <a:gd name="T79" fmla="*/ 0 h 25"/>
                <a:gd name="T80" fmla="*/ 91475 w 1728"/>
                <a:gd name="T81" fmla="*/ 0 h 25"/>
                <a:gd name="T82" fmla="*/ 91742 w 1728"/>
                <a:gd name="T83" fmla="*/ 0 h 25"/>
                <a:gd name="T84" fmla="*/ 91932 w 1728"/>
                <a:gd name="T85" fmla="*/ 0 h 25"/>
                <a:gd name="T86" fmla="*/ 92272 w 1728"/>
                <a:gd name="T87" fmla="*/ 0 h 25"/>
                <a:gd name="T88" fmla="*/ 92551 w 1728"/>
                <a:gd name="T89" fmla="*/ 0 h 25"/>
                <a:gd name="T90" fmla="*/ 92656 w 1728"/>
                <a:gd name="T91" fmla="*/ 0 h 25"/>
                <a:gd name="T92" fmla="*/ 92999 w 1728"/>
                <a:gd name="T93" fmla="*/ 0 h 25"/>
                <a:gd name="T94" fmla="*/ 93301 w 1728"/>
                <a:gd name="T95" fmla="*/ 0 h 25"/>
                <a:gd name="T96" fmla="*/ 93398 w 1728"/>
                <a:gd name="T97" fmla="*/ 0 h 25"/>
                <a:gd name="T98" fmla="*/ 93852 w 1728"/>
                <a:gd name="T99" fmla="*/ 0 h 25"/>
                <a:gd name="T100" fmla="*/ 94064 w 1728"/>
                <a:gd name="T101" fmla="*/ 0 h 25"/>
                <a:gd name="T102" fmla="*/ 94240 w 1728"/>
                <a:gd name="T103" fmla="*/ 0 h 25"/>
                <a:gd name="T104" fmla="*/ 94427 w 1728"/>
                <a:gd name="T105" fmla="*/ 0 h 25"/>
                <a:gd name="T106" fmla="*/ 94595 w 1728"/>
                <a:gd name="T107" fmla="*/ 0 h 25"/>
                <a:gd name="T108" fmla="*/ 95016 w 1728"/>
                <a:gd name="T109" fmla="*/ 0 h 25"/>
                <a:gd name="T110" fmla="*/ 95238 w 1728"/>
                <a:gd name="T111" fmla="*/ 0 h 25"/>
                <a:gd name="T112" fmla="*/ 95376 w 1728"/>
                <a:gd name="T113" fmla="*/ 0 h 25"/>
                <a:gd name="T114" fmla="*/ 95639 w 1728"/>
                <a:gd name="T115" fmla="*/ 0 h 25"/>
                <a:gd name="T116" fmla="*/ 95807 w 1728"/>
                <a:gd name="T117" fmla="*/ 0 h 25"/>
                <a:gd name="T118" fmla="*/ 96012 w 1728"/>
                <a:gd name="T119" fmla="*/ 0 h 25"/>
                <a:gd name="T120" fmla="*/ 96426 w 1728"/>
                <a:gd name="T121" fmla="*/ 0 h 25"/>
                <a:gd name="T122" fmla="*/ 96564 w 1728"/>
                <a:gd name="T123" fmla="*/ 0 h 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28"/>
                <a:gd name="T187" fmla="*/ 0 h 25"/>
                <a:gd name="T188" fmla="*/ 1728 w 1728"/>
                <a:gd name="T189" fmla="*/ 25 h 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28" h="25">
                  <a:moveTo>
                    <a:pt x="0" y="0"/>
                  </a:moveTo>
                  <a:lnTo>
                    <a:pt x="0" y="0"/>
                  </a:lnTo>
                  <a:lnTo>
                    <a:pt x="1469" y="0"/>
                  </a:lnTo>
                  <a:lnTo>
                    <a:pt x="1472" y="0"/>
                  </a:lnTo>
                  <a:lnTo>
                    <a:pt x="1476" y="0"/>
                  </a:lnTo>
                  <a:lnTo>
                    <a:pt x="1479" y="0"/>
                  </a:lnTo>
                  <a:lnTo>
                    <a:pt x="1483" y="0"/>
                  </a:lnTo>
                  <a:lnTo>
                    <a:pt x="1486" y="0"/>
                  </a:lnTo>
                  <a:lnTo>
                    <a:pt x="1490" y="0"/>
                  </a:lnTo>
                  <a:lnTo>
                    <a:pt x="1493" y="0"/>
                  </a:lnTo>
                  <a:lnTo>
                    <a:pt x="1497" y="0"/>
                  </a:lnTo>
                  <a:lnTo>
                    <a:pt x="1501" y="0"/>
                  </a:lnTo>
                  <a:lnTo>
                    <a:pt x="1504" y="0"/>
                  </a:lnTo>
                  <a:lnTo>
                    <a:pt x="1508" y="0"/>
                  </a:lnTo>
                  <a:lnTo>
                    <a:pt x="1511" y="0"/>
                  </a:lnTo>
                  <a:lnTo>
                    <a:pt x="1515" y="0"/>
                  </a:lnTo>
                  <a:lnTo>
                    <a:pt x="1518" y="0"/>
                  </a:lnTo>
                  <a:lnTo>
                    <a:pt x="1522" y="0"/>
                  </a:lnTo>
                  <a:lnTo>
                    <a:pt x="1525" y="0"/>
                  </a:lnTo>
                  <a:lnTo>
                    <a:pt x="1529" y="0"/>
                  </a:lnTo>
                  <a:lnTo>
                    <a:pt x="1532" y="0"/>
                  </a:lnTo>
                  <a:lnTo>
                    <a:pt x="1536" y="0"/>
                  </a:lnTo>
                  <a:lnTo>
                    <a:pt x="1539" y="0"/>
                  </a:lnTo>
                  <a:lnTo>
                    <a:pt x="1543" y="0"/>
                  </a:lnTo>
                  <a:lnTo>
                    <a:pt x="1546" y="0"/>
                  </a:lnTo>
                  <a:lnTo>
                    <a:pt x="1550" y="0"/>
                  </a:lnTo>
                  <a:lnTo>
                    <a:pt x="1553" y="0"/>
                  </a:lnTo>
                  <a:lnTo>
                    <a:pt x="1557" y="0"/>
                  </a:lnTo>
                  <a:lnTo>
                    <a:pt x="1560" y="0"/>
                  </a:lnTo>
                  <a:lnTo>
                    <a:pt x="1564" y="0"/>
                  </a:lnTo>
                  <a:lnTo>
                    <a:pt x="1567" y="0"/>
                  </a:lnTo>
                  <a:lnTo>
                    <a:pt x="1571" y="0"/>
                  </a:lnTo>
                  <a:lnTo>
                    <a:pt x="1574" y="0"/>
                  </a:lnTo>
                  <a:lnTo>
                    <a:pt x="1578" y="0"/>
                  </a:lnTo>
                  <a:lnTo>
                    <a:pt x="1581" y="2"/>
                  </a:lnTo>
                  <a:lnTo>
                    <a:pt x="1585" y="2"/>
                  </a:lnTo>
                  <a:lnTo>
                    <a:pt x="1585" y="4"/>
                  </a:lnTo>
                  <a:lnTo>
                    <a:pt x="1588" y="6"/>
                  </a:lnTo>
                  <a:lnTo>
                    <a:pt x="1592" y="10"/>
                  </a:lnTo>
                  <a:lnTo>
                    <a:pt x="1592" y="15"/>
                  </a:lnTo>
                  <a:lnTo>
                    <a:pt x="1595" y="19"/>
                  </a:lnTo>
                  <a:lnTo>
                    <a:pt x="1595" y="23"/>
                  </a:lnTo>
                  <a:lnTo>
                    <a:pt x="1599" y="25"/>
                  </a:lnTo>
                  <a:lnTo>
                    <a:pt x="1602" y="25"/>
                  </a:lnTo>
                  <a:lnTo>
                    <a:pt x="1602" y="23"/>
                  </a:lnTo>
                  <a:lnTo>
                    <a:pt x="1606" y="19"/>
                  </a:lnTo>
                  <a:lnTo>
                    <a:pt x="1609" y="17"/>
                  </a:lnTo>
                  <a:lnTo>
                    <a:pt x="1609" y="15"/>
                  </a:lnTo>
                  <a:lnTo>
                    <a:pt x="1613" y="12"/>
                  </a:lnTo>
                  <a:lnTo>
                    <a:pt x="1613" y="10"/>
                  </a:lnTo>
                  <a:lnTo>
                    <a:pt x="1616" y="8"/>
                  </a:lnTo>
                  <a:lnTo>
                    <a:pt x="1620" y="6"/>
                  </a:lnTo>
                  <a:lnTo>
                    <a:pt x="1620" y="4"/>
                  </a:lnTo>
                  <a:lnTo>
                    <a:pt x="1623" y="2"/>
                  </a:lnTo>
                  <a:lnTo>
                    <a:pt x="1627" y="2"/>
                  </a:lnTo>
                  <a:lnTo>
                    <a:pt x="1627" y="0"/>
                  </a:lnTo>
                  <a:lnTo>
                    <a:pt x="1630" y="0"/>
                  </a:lnTo>
                  <a:lnTo>
                    <a:pt x="1634" y="0"/>
                  </a:lnTo>
                  <a:lnTo>
                    <a:pt x="1637" y="0"/>
                  </a:lnTo>
                  <a:lnTo>
                    <a:pt x="1641" y="0"/>
                  </a:lnTo>
                  <a:lnTo>
                    <a:pt x="1644" y="0"/>
                  </a:lnTo>
                  <a:lnTo>
                    <a:pt x="1648" y="0"/>
                  </a:lnTo>
                  <a:lnTo>
                    <a:pt x="1651" y="0"/>
                  </a:lnTo>
                  <a:lnTo>
                    <a:pt x="1655" y="0"/>
                  </a:lnTo>
                  <a:lnTo>
                    <a:pt x="1658" y="0"/>
                  </a:lnTo>
                  <a:lnTo>
                    <a:pt x="1662" y="0"/>
                  </a:lnTo>
                  <a:lnTo>
                    <a:pt x="1665" y="0"/>
                  </a:lnTo>
                  <a:lnTo>
                    <a:pt x="1669" y="0"/>
                  </a:lnTo>
                  <a:lnTo>
                    <a:pt x="1672" y="0"/>
                  </a:lnTo>
                  <a:lnTo>
                    <a:pt x="1676" y="0"/>
                  </a:lnTo>
                  <a:lnTo>
                    <a:pt x="1679" y="0"/>
                  </a:lnTo>
                  <a:lnTo>
                    <a:pt x="1683" y="0"/>
                  </a:lnTo>
                  <a:lnTo>
                    <a:pt x="1686" y="0"/>
                  </a:lnTo>
                  <a:lnTo>
                    <a:pt x="1690" y="0"/>
                  </a:lnTo>
                  <a:lnTo>
                    <a:pt x="1693" y="0"/>
                  </a:lnTo>
                  <a:lnTo>
                    <a:pt x="1697" y="0"/>
                  </a:lnTo>
                  <a:lnTo>
                    <a:pt x="1700" y="0"/>
                  </a:lnTo>
                  <a:lnTo>
                    <a:pt x="1704" y="0"/>
                  </a:lnTo>
                  <a:lnTo>
                    <a:pt x="1707" y="0"/>
                  </a:lnTo>
                  <a:lnTo>
                    <a:pt x="1711" y="0"/>
                  </a:lnTo>
                  <a:lnTo>
                    <a:pt x="1714" y="0"/>
                  </a:lnTo>
                  <a:lnTo>
                    <a:pt x="1718" y="0"/>
                  </a:lnTo>
                  <a:lnTo>
                    <a:pt x="1721" y="0"/>
                  </a:lnTo>
                  <a:lnTo>
                    <a:pt x="1725" y="0"/>
                  </a:lnTo>
                  <a:lnTo>
                    <a:pt x="1728"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13" name="Freeform 1557"/>
            <p:cNvSpPr>
              <a:spLocks/>
            </p:cNvSpPr>
            <p:nvPr/>
          </p:nvSpPr>
          <p:spPr bwMode="auto">
            <a:xfrm>
              <a:off x="405" y="2032"/>
              <a:ext cx="2121" cy="25"/>
            </a:xfrm>
            <a:custGeom>
              <a:avLst/>
              <a:gdLst>
                <a:gd name="T0" fmla="*/ 0 w 1855"/>
                <a:gd name="T1" fmla="*/ 0 h 21"/>
                <a:gd name="T2" fmla="*/ 90634 w 1855"/>
                <a:gd name="T3" fmla="*/ 0 h 21"/>
                <a:gd name="T4" fmla="*/ 90817 w 1855"/>
                <a:gd name="T5" fmla="*/ 0 h 21"/>
                <a:gd name="T6" fmla="*/ 91200 w 1855"/>
                <a:gd name="T7" fmla="*/ 0 h 21"/>
                <a:gd name="T8" fmla="*/ 91409 w 1855"/>
                <a:gd name="T9" fmla="*/ 0 h 21"/>
                <a:gd name="T10" fmla="*/ 91599 w 1855"/>
                <a:gd name="T11" fmla="*/ 0 h 21"/>
                <a:gd name="T12" fmla="*/ 92016 w 1855"/>
                <a:gd name="T13" fmla="*/ 0 h 21"/>
                <a:gd name="T14" fmla="*/ 92182 w 1855"/>
                <a:gd name="T15" fmla="*/ 0 h 21"/>
                <a:gd name="T16" fmla="*/ 92349 w 1855"/>
                <a:gd name="T17" fmla="*/ 0 h 21"/>
                <a:gd name="T18" fmla="*/ 92768 w 1855"/>
                <a:gd name="T19" fmla="*/ 2 h 21"/>
                <a:gd name="T20" fmla="*/ 93003 w 1855"/>
                <a:gd name="T21" fmla="*/ 1152 h 21"/>
                <a:gd name="T22" fmla="*/ 93120 w 1855"/>
                <a:gd name="T23" fmla="*/ 1632 h 21"/>
                <a:gd name="T24" fmla="*/ 93562 w 1855"/>
                <a:gd name="T25" fmla="*/ 1943 h 21"/>
                <a:gd name="T26" fmla="*/ 93696 w 1855"/>
                <a:gd name="T27" fmla="*/ 2420 h 21"/>
                <a:gd name="T28" fmla="*/ 93881 w 1855"/>
                <a:gd name="T29" fmla="*/ 2881 h 21"/>
                <a:gd name="T30" fmla="*/ 94105 w 1855"/>
                <a:gd name="T31" fmla="*/ 2420 h 21"/>
                <a:gd name="T32" fmla="*/ 94307 w 1855"/>
                <a:gd name="T33" fmla="*/ 1632 h 21"/>
                <a:gd name="T34" fmla="*/ 94769 w 1855"/>
                <a:gd name="T35" fmla="*/ 813 h 21"/>
                <a:gd name="T36" fmla="*/ 94870 w 1855"/>
                <a:gd name="T37" fmla="*/ 2 h 21"/>
                <a:gd name="T38" fmla="*/ 95084 w 1855"/>
                <a:gd name="T39" fmla="*/ 2 h 21"/>
                <a:gd name="T40" fmla="*/ 95288 w 1855"/>
                <a:gd name="T41" fmla="*/ 0 h 21"/>
                <a:gd name="T42" fmla="*/ 95464 w 1855"/>
                <a:gd name="T43" fmla="*/ 2 h 21"/>
                <a:gd name="T44" fmla="*/ 95675 w 1855"/>
                <a:gd name="T45" fmla="*/ 2 h 21"/>
                <a:gd name="T46" fmla="*/ 96098 w 1855"/>
                <a:gd name="T47" fmla="*/ 1152 h 21"/>
                <a:gd name="T48" fmla="*/ 96239 w 1855"/>
                <a:gd name="T49" fmla="*/ 2420 h 21"/>
                <a:gd name="T50" fmla="*/ 96448 w 1855"/>
                <a:gd name="T51" fmla="*/ 3279 h 21"/>
                <a:gd name="T52" fmla="*/ 96639 w 1855"/>
                <a:gd name="T53" fmla="*/ 4083 h 21"/>
                <a:gd name="T54" fmla="*/ 96857 w 1855"/>
                <a:gd name="T55" fmla="*/ 3490 h 21"/>
                <a:gd name="T56" fmla="*/ 97071 w 1855"/>
                <a:gd name="T57" fmla="*/ 3279 h 21"/>
                <a:gd name="T58" fmla="*/ 97230 w 1855"/>
                <a:gd name="T59" fmla="*/ 2420 h 21"/>
                <a:gd name="T60" fmla="*/ 97468 w 1855"/>
                <a:gd name="T61" fmla="*/ 1943 h 21"/>
                <a:gd name="T62" fmla="*/ 97656 w 1855"/>
                <a:gd name="T63" fmla="*/ 1152 h 21"/>
                <a:gd name="T64" fmla="*/ 98045 w 1855"/>
                <a:gd name="T65" fmla="*/ 2 h 21"/>
                <a:gd name="T66" fmla="*/ 98249 w 1855"/>
                <a:gd name="T67" fmla="*/ 2 h 21"/>
                <a:gd name="T68" fmla="*/ 98410 w 1855"/>
                <a:gd name="T69" fmla="*/ 0 h 21"/>
                <a:gd name="T70" fmla="*/ 98581 w 1855"/>
                <a:gd name="T71" fmla="*/ 0 h 21"/>
                <a:gd name="T72" fmla="*/ 98827 w 1855"/>
                <a:gd name="T73" fmla="*/ 0 h 21"/>
                <a:gd name="T74" fmla="*/ 98966 w 1855"/>
                <a:gd name="T75" fmla="*/ 0 h 21"/>
                <a:gd name="T76" fmla="*/ 99203 w 1855"/>
                <a:gd name="T77" fmla="*/ 0 h 21"/>
                <a:gd name="T78" fmla="*/ 99450 w 1855"/>
                <a:gd name="T79" fmla="*/ 0 h 21"/>
                <a:gd name="T80" fmla="*/ 99575 w 1855"/>
                <a:gd name="T81" fmla="*/ 0 h 21"/>
                <a:gd name="T82" fmla="*/ 99975 w 1855"/>
                <a:gd name="T83" fmla="*/ 0 h 21"/>
                <a:gd name="T84" fmla="*/ 100224 w 1855"/>
                <a:gd name="T85" fmla="*/ 0 h 21"/>
                <a:gd name="T86" fmla="*/ 100364 w 1855"/>
                <a:gd name="T87" fmla="*/ 0 h 21"/>
                <a:gd name="T88" fmla="*/ 100619 w 1855"/>
                <a:gd name="T89" fmla="*/ 0 h 21"/>
                <a:gd name="T90" fmla="*/ 100790 w 1855"/>
                <a:gd name="T91" fmla="*/ 0 h 21"/>
                <a:gd name="T92" fmla="*/ 100978 w 1855"/>
                <a:gd name="T93" fmla="*/ 0 h 21"/>
                <a:gd name="T94" fmla="*/ 101392 w 1855"/>
                <a:gd name="T95" fmla="*/ 0 h 21"/>
                <a:gd name="T96" fmla="*/ 101555 w 1855"/>
                <a:gd name="T97" fmla="*/ 0 h 21"/>
                <a:gd name="T98" fmla="*/ 101843 w 1855"/>
                <a:gd name="T99" fmla="*/ 0 h 21"/>
                <a:gd name="T100" fmla="*/ 101895 w 1855"/>
                <a:gd name="T101" fmla="*/ 0 h 21"/>
                <a:gd name="T102" fmla="*/ 102318 w 1855"/>
                <a:gd name="T103" fmla="*/ 0 h 21"/>
                <a:gd name="T104" fmla="*/ 102556 w 1855"/>
                <a:gd name="T105" fmla="*/ 0 h 21"/>
                <a:gd name="T106" fmla="*/ 102722 w 1855"/>
                <a:gd name="T107" fmla="*/ 0 h 21"/>
                <a:gd name="T108" fmla="*/ 102938 w 1855"/>
                <a:gd name="T109" fmla="*/ 0 h 21"/>
                <a:gd name="T110" fmla="*/ 103101 w 1855"/>
                <a:gd name="T111" fmla="*/ 0 h 2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55"/>
                <a:gd name="T169" fmla="*/ 0 h 21"/>
                <a:gd name="T170" fmla="*/ 1855 w 1855"/>
                <a:gd name="T171" fmla="*/ 21 h 2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55" h="21">
                  <a:moveTo>
                    <a:pt x="0" y="0"/>
                  </a:moveTo>
                  <a:lnTo>
                    <a:pt x="0" y="0"/>
                  </a:lnTo>
                  <a:lnTo>
                    <a:pt x="1627" y="0"/>
                  </a:lnTo>
                  <a:lnTo>
                    <a:pt x="1630" y="0"/>
                  </a:lnTo>
                  <a:lnTo>
                    <a:pt x="1634" y="0"/>
                  </a:lnTo>
                  <a:lnTo>
                    <a:pt x="1637" y="0"/>
                  </a:lnTo>
                  <a:lnTo>
                    <a:pt x="1641" y="0"/>
                  </a:lnTo>
                  <a:lnTo>
                    <a:pt x="1644" y="0"/>
                  </a:lnTo>
                  <a:lnTo>
                    <a:pt x="1648" y="0"/>
                  </a:lnTo>
                  <a:lnTo>
                    <a:pt x="1651" y="0"/>
                  </a:lnTo>
                  <a:lnTo>
                    <a:pt x="1655" y="0"/>
                  </a:lnTo>
                  <a:lnTo>
                    <a:pt x="1658" y="0"/>
                  </a:lnTo>
                  <a:lnTo>
                    <a:pt x="1662" y="2"/>
                  </a:lnTo>
                  <a:lnTo>
                    <a:pt x="1665" y="2"/>
                  </a:lnTo>
                  <a:lnTo>
                    <a:pt x="1665" y="4"/>
                  </a:lnTo>
                  <a:lnTo>
                    <a:pt x="1669" y="6"/>
                  </a:lnTo>
                  <a:lnTo>
                    <a:pt x="1672" y="8"/>
                  </a:lnTo>
                  <a:lnTo>
                    <a:pt x="1676" y="10"/>
                  </a:lnTo>
                  <a:lnTo>
                    <a:pt x="1679" y="10"/>
                  </a:lnTo>
                  <a:lnTo>
                    <a:pt x="1683" y="13"/>
                  </a:lnTo>
                  <a:lnTo>
                    <a:pt x="1686" y="15"/>
                  </a:lnTo>
                  <a:lnTo>
                    <a:pt x="1690" y="15"/>
                  </a:lnTo>
                  <a:lnTo>
                    <a:pt x="1690" y="13"/>
                  </a:lnTo>
                  <a:lnTo>
                    <a:pt x="1693" y="10"/>
                  </a:lnTo>
                  <a:lnTo>
                    <a:pt x="1693" y="8"/>
                  </a:lnTo>
                  <a:lnTo>
                    <a:pt x="1697" y="6"/>
                  </a:lnTo>
                  <a:lnTo>
                    <a:pt x="1700" y="4"/>
                  </a:lnTo>
                  <a:lnTo>
                    <a:pt x="1700" y="2"/>
                  </a:lnTo>
                  <a:lnTo>
                    <a:pt x="1704" y="2"/>
                  </a:lnTo>
                  <a:lnTo>
                    <a:pt x="1707" y="2"/>
                  </a:lnTo>
                  <a:lnTo>
                    <a:pt x="1711" y="0"/>
                  </a:lnTo>
                  <a:lnTo>
                    <a:pt x="1714" y="0"/>
                  </a:lnTo>
                  <a:lnTo>
                    <a:pt x="1714" y="2"/>
                  </a:lnTo>
                  <a:lnTo>
                    <a:pt x="1718" y="2"/>
                  </a:lnTo>
                  <a:lnTo>
                    <a:pt x="1721" y="4"/>
                  </a:lnTo>
                  <a:lnTo>
                    <a:pt x="1725" y="6"/>
                  </a:lnTo>
                  <a:lnTo>
                    <a:pt x="1725" y="8"/>
                  </a:lnTo>
                  <a:lnTo>
                    <a:pt x="1728" y="13"/>
                  </a:lnTo>
                  <a:lnTo>
                    <a:pt x="1728" y="15"/>
                  </a:lnTo>
                  <a:lnTo>
                    <a:pt x="1732" y="17"/>
                  </a:lnTo>
                  <a:lnTo>
                    <a:pt x="1732" y="19"/>
                  </a:lnTo>
                  <a:lnTo>
                    <a:pt x="1735" y="21"/>
                  </a:lnTo>
                  <a:lnTo>
                    <a:pt x="1735" y="19"/>
                  </a:lnTo>
                  <a:lnTo>
                    <a:pt x="1739" y="19"/>
                  </a:lnTo>
                  <a:lnTo>
                    <a:pt x="1742" y="17"/>
                  </a:lnTo>
                  <a:lnTo>
                    <a:pt x="1746" y="15"/>
                  </a:lnTo>
                  <a:lnTo>
                    <a:pt x="1746" y="13"/>
                  </a:lnTo>
                  <a:lnTo>
                    <a:pt x="1749" y="10"/>
                  </a:lnTo>
                  <a:lnTo>
                    <a:pt x="1753" y="8"/>
                  </a:lnTo>
                  <a:lnTo>
                    <a:pt x="1753" y="6"/>
                  </a:lnTo>
                  <a:lnTo>
                    <a:pt x="1756" y="4"/>
                  </a:lnTo>
                  <a:lnTo>
                    <a:pt x="1760" y="2"/>
                  </a:lnTo>
                  <a:lnTo>
                    <a:pt x="1763" y="2"/>
                  </a:lnTo>
                  <a:lnTo>
                    <a:pt x="1763" y="0"/>
                  </a:lnTo>
                  <a:lnTo>
                    <a:pt x="1767" y="0"/>
                  </a:lnTo>
                  <a:lnTo>
                    <a:pt x="1770" y="0"/>
                  </a:lnTo>
                  <a:lnTo>
                    <a:pt x="1774" y="0"/>
                  </a:lnTo>
                  <a:lnTo>
                    <a:pt x="1777" y="0"/>
                  </a:lnTo>
                  <a:lnTo>
                    <a:pt x="1781" y="0"/>
                  </a:lnTo>
                  <a:lnTo>
                    <a:pt x="1784" y="0"/>
                  </a:lnTo>
                  <a:lnTo>
                    <a:pt x="1788" y="0"/>
                  </a:lnTo>
                  <a:lnTo>
                    <a:pt x="1791" y="0"/>
                  </a:lnTo>
                  <a:lnTo>
                    <a:pt x="1795" y="0"/>
                  </a:lnTo>
                  <a:lnTo>
                    <a:pt x="1799" y="0"/>
                  </a:lnTo>
                  <a:lnTo>
                    <a:pt x="1802" y="0"/>
                  </a:lnTo>
                  <a:lnTo>
                    <a:pt x="1806" y="0"/>
                  </a:lnTo>
                  <a:lnTo>
                    <a:pt x="1809" y="0"/>
                  </a:lnTo>
                  <a:lnTo>
                    <a:pt x="1813" y="0"/>
                  </a:lnTo>
                  <a:lnTo>
                    <a:pt x="1816" y="0"/>
                  </a:lnTo>
                  <a:lnTo>
                    <a:pt x="1820" y="0"/>
                  </a:lnTo>
                  <a:lnTo>
                    <a:pt x="1823" y="0"/>
                  </a:lnTo>
                  <a:lnTo>
                    <a:pt x="1827" y="0"/>
                  </a:lnTo>
                  <a:lnTo>
                    <a:pt x="1830" y="0"/>
                  </a:lnTo>
                  <a:lnTo>
                    <a:pt x="1834" y="0"/>
                  </a:lnTo>
                  <a:lnTo>
                    <a:pt x="1837" y="0"/>
                  </a:lnTo>
                  <a:lnTo>
                    <a:pt x="1841" y="0"/>
                  </a:lnTo>
                  <a:lnTo>
                    <a:pt x="1844" y="0"/>
                  </a:lnTo>
                  <a:lnTo>
                    <a:pt x="1848" y="0"/>
                  </a:lnTo>
                  <a:lnTo>
                    <a:pt x="1851" y="0"/>
                  </a:lnTo>
                  <a:lnTo>
                    <a:pt x="1855"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14" name="Freeform 1558"/>
            <p:cNvSpPr>
              <a:spLocks/>
            </p:cNvSpPr>
            <p:nvPr/>
          </p:nvSpPr>
          <p:spPr bwMode="auto">
            <a:xfrm>
              <a:off x="405" y="2031"/>
              <a:ext cx="2073" cy="5"/>
            </a:xfrm>
            <a:custGeom>
              <a:avLst/>
              <a:gdLst>
                <a:gd name="T0" fmla="*/ 0 w 1813"/>
                <a:gd name="T1" fmla="*/ 0 h 4"/>
                <a:gd name="T2" fmla="*/ 90826 w 1813"/>
                <a:gd name="T3" fmla="*/ 0 h 4"/>
                <a:gd name="T4" fmla="*/ 91221 w 1813"/>
                <a:gd name="T5" fmla="*/ 0 h 4"/>
                <a:gd name="T6" fmla="*/ 91449 w 1813"/>
                <a:gd name="T7" fmla="*/ 0 h 4"/>
                <a:gd name="T8" fmla="*/ 91621 w 1813"/>
                <a:gd name="T9" fmla="*/ 0 h 4"/>
                <a:gd name="T10" fmla="*/ 92025 w 1813"/>
                <a:gd name="T11" fmla="*/ 0 h 4"/>
                <a:gd name="T12" fmla="*/ 92202 w 1813"/>
                <a:gd name="T13" fmla="*/ 0 h 4"/>
                <a:gd name="T14" fmla="*/ 92451 w 1813"/>
                <a:gd name="T15" fmla="*/ 0 h 4"/>
                <a:gd name="T16" fmla="*/ 92804 w 1813"/>
                <a:gd name="T17" fmla="*/ 0 h 4"/>
                <a:gd name="T18" fmla="*/ 93012 w 1813"/>
                <a:gd name="T19" fmla="*/ 0 h 4"/>
                <a:gd name="T20" fmla="*/ 93170 w 1813"/>
                <a:gd name="T21" fmla="*/ 0 h 4"/>
                <a:gd name="T22" fmla="*/ 93591 w 1813"/>
                <a:gd name="T23" fmla="*/ 0 h 4"/>
                <a:gd name="T24" fmla="*/ 93770 w 1813"/>
                <a:gd name="T25" fmla="*/ 0 h 4"/>
                <a:gd name="T26" fmla="*/ 93912 w 1813"/>
                <a:gd name="T27" fmla="*/ 0 h 4"/>
                <a:gd name="T28" fmla="*/ 94168 w 1813"/>
                <a:gd name="T29" fmla="*/ 0 h 4"/>
                <a:gd name="T30" fmla="*/ 94404 w 1813"/>
                <a:gd name="T31" fmla="*/ 0 h 4"/>
                <a:gd name="T32" fmla="*/ 94787 w 1813"/>
                <a:gd name="T33" fmla="*/ 0 h 4"/>
                <a:gd name="T34" fmla="*/ 94913 w 1813"/>
                <a:gd name="T35" fmla="*/ 0 h 4"/>
                <a:gd name="T36" fmla="*/ 95110 w 1813"/>
                <a:gd name="T37" fmla="*/ 0 h 4"/>
                <a:gd name="T38" fmla="*/ 95347 w 1813"/>
                <a:gd name="T39" fmla="*/ 0 h 4"/>
                <a:gd name="T40" fmla="*/ 95479 w 1813"/>
                <a:gd name="T41" fmla="*/ 0 h 4"/>
                <a:gd name="T42" fmla="*/ 95694 w 1813"/>
                <a:gd name="T43" fmla="*/ 0 h 4"/>
                <a:gd name="T44" fmla="*/ 96108 w 1813"/>
                <a:gd name="T45" fmla="*/ 0 h 4"/>
                <a:gd name="T46" fmla="*/ 96278 w 1813"/>
                <a:gd name="T47" fmla="*/ 0 h 4"/>
                <a:gd name="T48" fmla="*/ 96460 w 1813"/>
                <a:gd name="T49" fmla="*/ 2018 h 4"/>
                <a:gd name="T50" fmla="*/ 96673 w 1813"/>
                <a:gd name="T51" fmla="*/ 2018 h 4"/>
                <a:gd name="T52" fmla="*/ 96872 w 1813"/>
                <a:gd name="T53" fmla="*/ 3154 h 4"/>
                <a:gd name="T54" fmla="*/ 97089 w 1813"/>
                <a:gd name="T55" fmla="*/ 3154 h 4"/>
                <a:gd name="T56" fmla="*/ 97245 w 1813"/>
                <a:gd name="T57" fmla="*/ 3154 h 4"/>
                <a:gd name="T58" fmla="*/ 97497 w 1813"/>
                <a:gd name="T59" fmla="*/ 3154 h 4"/>
                <a:gd name="T60" fmla="*/ 97669 w 1813"/>
                <a:gd name="T61" fmla="*/ 3154 h 4"/>
                <a:gd name="T62" fmla="*/ 98058 w 1813"/>
                <a:gd name="T63" fmla="*/ 3154 h 4"/>
                <a:gd name="T64" fmla="*/ 98259 w 1813"/>
                <a:gd name="T65" fmla="*/ 2018 h 4"/>
                <a:gd name="T66" fmla="*/ 98434 w 1813"/>
                <a:gd name="T67" fmla="*/ 2018 h 4"/>
                <a:gd name="T68" fmla="*/ 98603 w 1813"/>
                <a:gd name="T69" fmla="*/ 0 h 4"/>
                <a:gd name="T70" fmla="*/ 98843 w 1813"/>
                <a:gd name="T71" fmla="*/ 0 h 4"/>
                <a:gd name="T72" fmla="*/ 99005 w 1813"/>
                <a:gd name="T73" fmla="*/ 0 h 4"/>
                <a:gd name="T74" fmla="*/ 99271 w 1813"/>
                <a:gd name="T75" fmla="*/ 0 h 4"/>
                <a:gd name="T76" fmla="*/ 99472 w 1813"/>
                <a:gd name="T77" fmla="*/ 0 h 4"/>
                <a:gd name="T78" fmla="*/ 99583 w 1813"/>
                <a:gd name="T79" fmla="*/ 0 h 4"/>
                <a:gd name="T80" fmla="*/ 100007 w 1813"/>
                <a:gd name="T81" fmla="*/ 0 h 4"/>
                <a:gd name="T82" fmla="*/ 100258 w 1813"/>
                <a:gd name="T83" fmla="*/ 0 h 4"/>
                <a:gd name="T84" fmla="*/ 100386 w 1813"/>
                <a:gd name="T85" fmla="*/ 0 h 4"/>
                <a:gd name="T86" fmla="*/ 100644 w 1813"/>
                <a:gd name="T87" fmla="*/ 0 h 4"/>
                <a:gd name="T88" fmla="*/ 100817 w 1813"/>
                <a:gd name="T89" fmla="*/ 0 h 4"/>
                <a:gd name="T90" fmla="*/ 101004 w 1813"/>
                <a:gd name="T91" fmla="*/ 0 h 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13"/>
                <a:gd name="T139" fmla="*/ 0 h 4"/>
                <a:gd name="T140" fmla="*/ 1813 w 1813"/>
                <a:gd name="T141" fmla="*/ 4 h 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13" h="4">
                  <a:moveTo>
                    <a:pt x="0" y="0"/>
                  </a:moveTo>
                  <a:lnTo>
                    <a:pt x="0" y="0"/>
                  </a:lnTo>
                  <a:lnTo>
                    <a:pt x="1630" y="0"/>
                  </a:lnTo>
                  <a:lnTo>
                    <a:pt x="1634" y="0"/>
                  </a:lnTo>
                  <a:lnTo>
                    <a:pt x="1637" y="0"/>
                  </a:lnTo>
                  <a:lnTo>
                    <a:pt x="1641" y="0"/>
                  </a:lnTo>
                  <a:lnTo>
                    <a:pt x="1644" y="0"/>
                  </a:lnTo>
                  <a:lnTo>
                    <a:pt x="1648" y="0"/>
                  </a:lnTo>
                  <a:lnTo>
                    <a:pt x="1651" y="0"/>
                  </a:lnTo>
                  <a:lnTo>
                    <a:pt x="1655" y="0"/>
                  </a:lnTo>
                  <a:lnTo>
                    <a:pt x="1658" y="0"/>
                  </a:lnTo>
                  <a:lnTo>
                    <a:pt x="1662" y="0"/>
                  </a:lnTo>
                  <a:lnTo>
                    <a:pt x="1665" y="0"/>
                  </a:lnTo>
                  <a:lnTo>
                    <a:pt x="1669" y="0"/>
                  </a:lnTo>
                  <a:lnTo>
                    <a:pt x="1672" y="0"/>
                  </a:lnTo>
                  <a:lnTo>
                    <a:pt x="1676" y="0"/>
                  </a:lnTo>
                  <a:lnTo>
                    <a:pt x="1679" y="0"/>
                  </a:lnTo>
                  <a:lnTo>
                    <a:pt x="1683" y="0"/>
                  </a:lnTo>
                  <a:lnTo>
                    <a:pt x="1686" y="0"/>
                  </a:lnTo>
                  <a:lnTo>
                    <a:pt x="1690" y="0"/>
                  </a:lnTo>
                  <a:lnTo>
                    <a:pt x="1693" y="0"/>
                  </a:lnTo>
                  <a:lnTo>
                    <a:pt x="1697" y="0"/>
                  </a:lnTo>
                  <a:lnTo>
                    <a:pt x="1700" y="0"/>
                  </a:lnTo>
                  <a:lnTo>
                    <a:pt x="1704" y="0"/>
                  </a:lnTo>
                  <a:lnTo>
                    <a:pt x="1707" y="0"/>
                  </a:lnTo>
                  <a:lnTo>
                    <a:pt x="1711" y="0"/>
                  </a:lnTo>
                  <a:lnTo>
                    <a:pt x="1714" y="0"/>
                  </a:lnTo>
                  <a:lnTo>
                    <a:pt x="1718" y="0"/>
                  </a:lnTo>
                  <a:lnTo>
                    <a:pt x="1721" y="0"/>
                  </a:lnTo>
                  <a:lnTo>
                    <a:pt x="1725" y="0"/>
                  </a:lnTo>
                  <a:lnTo>
                    <a:pt x="1728" y="0"/>
                  </a:lnTo>
                  <a:lnTo>
                    <a:pt x="1732" y="2"/>
                  </a:lnTo>
                  <a:lnTo>
                    <a:pt x="1735" y="2"/>
                  </a:lnTo>
                  <a:lnTo>
                    <a:pt x="1735" y="4"/>
                  </a:lnTo>
                  <a:lnTo>
                    <a:pt x="1739" y="4"/>
                  </a:lnTo>
                  <a:lnTo>
                    <a:pt x="1742" y="4"/>
                  </a:lnTo>
                  <a:lnTo>
                    <a:pt x="1746" y="4"/>
                  </a:lnTo>
                  <a:lnTo>
                    <a:pt x="1749" y="4"/>
                  </a:lnTo>
                  <a:lnTo>
                    <a:pt x="1753" y="4"/>
                  </a:lnTo>
                  <a:lnTo>
                    <a:pt x="1756" y="4"/>
                  </a:lnTo>
                  <a:lnTo>
                    <a:pt x="1760" y="4"/>
                  </a:lnTo>
                  <a:lnTo>
                    <a:pt x="1763" y="2"/>
                  </a:lnTo>
                  <a:lnTo>
                    <a:pt x="1767" y="2"/>
                  </a:lnTo>
                  <a:lnTo>
                    <a:pt x="1770" y="0"/>
                  </a:lnTo>
                  <a:lnTo>
                    <a:pt x="1774" y="0"/>
                  </a:lnTo>
                  <a:lnTo>
                    <a:pt x="1777" y="0"/>
                  </a:lnTo>
                  <a:lnTo>
                    <a:pt x="1781" y="0"/>
                  </a:lnTo>
                  <a:lnTo>
                    <a:pt x="1784" y="0"/>
                  </a:lnTo>
                  <a:lnTo>
                    <a:pt x="1788" y="0"/>
                  </a:lnTo>
                  <a:lnTo>
                    <a:pt x="1791" y="0"/>
                  </a:lnTo>
                  <a:lnTo>
                    <a:pt x="1795" y="0"/>
                  </a:lnTo>
                  <a:lnTo>
                    <a:pt x="1799" y="0"/>
                  </a:lnTo>
                  <a:lnTo>
                    <a:pt x="1802" y="0"/>
                  </a:lnTo>
                  <a:lnTo>
                    <a:pt x="1806" y="0"/>
                  </a:lnTo>
                  <a:lnTo>
                    <a:pt x="1809" y="0"/>
                  </a:lnTo>
                  <a:lnTo>
                    <a:pt x="1813"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15" name="Freeform 1559"/>
            <p:cNvSpPr>
              <a:spLocks/>
            </p:cNvSpPr>
            <p:nvPr/>
          </p:nvSpPr>
          <p:spPr bwMode="auto">
            <a:xfrm>
              <a:off x="405" y="2031"/>
              <a:ext cx="2165" cy="3"/>
            </a:xfrm>
            <a:custGeom>
              <a:avLst/>
              <a:gdLst>
                <a:gd name="T0" fmla="*/ 91455 w 1893"/>
                <a:gd name="T1" fmla="*/ 0 h 2"/>
                <a:gd name="T2" fmla="*/ 91862 w 1893"/>
                <a:gd name="T3" fmla="*/ 0 h 2"/>
                <a:gd name="T4" fmla="*/ 92232 w 1893"/>
                <a:gd name="T5" fmla="*/ 0 h 2"/>
                <a:gd name="T6" fmla="*/ 92658 w 1893"/>
                <a:gd name="T7" fmla="*/ 0 h 2"/>
                <a:gd name="T8" fmla="*/ 93038 w 1893"/>
                <a:gd name="T9" fmla="*/ 0 h 2"/>
                <a:gd name="T10" fmla="*/ 93447 w 1893"/>
                <a:gd name="T11" fmla="*/ 0 h 2"/>
                <a:gd name="T12" fmla="*/ 93843 w 1893"/>
                <a:gd name="T13" fmla="*/ 0 h 2"/>
                <a:gd name="T14" fmla="*/ 94276 w 1893"/>
                <a:gd name="T15" fmla="*/ 0 h 2"/>
                <a:gd name="T16" fmla="*/ 94623 w 1893"/>
                <a:gd name="T17" fmla="*/ 0 h 2"/>
                <a:gd name="T18" fmla="*/ 95000 w 1893"/>
                <a:gd name="T19" fmla="*/ 0 h 2"/>
                <a:gd name="T20" fmla="*/ 95390 w 1893"/>
                <a:gd name="T21" fmla="*/ 0 h 2"/>
                <a:gd name="T22" fmla="*/ 95666 w 1893"/>
                <a:gd name="T23" fmla="*/ 0 h 2"/>
                <a:gd name="T24" fmla="*/ 96054 w 1893"/>
                <a:gd name="T25" fmla="*/ 0 h 2"/>
                <a:gd name="T26" fmla="*/ 96419 w 1893"/>
                <a:gd name="T27" fmla="*/ 0 h 2"/>
                <a:gd name="T28" fmla="*/ 96804 w 1893"/>
                <a:gd name="T29" fmla="*/ 0 h 2"/>
                <a:gd name="T30" fmla="*/ 97004 w 1893"/>
                <a:gd name="T31" fmla="*/ 0 h 2"/>
                <a:gd name="T32" fmla="*/ 97396 w 1893"/>
                <a:gd name="T33" fmla="*/ 340461 h 2"/>
                <a:gd name="T34" fmla="*/ 97666 w 1893"/>
                <a:gd name="T35" fmla="*/ 340461 h 2"/>
                <a:gd name="T36" fmla="*/ 97982 w 1893"/>
                <a:gd name="T37" fmla="*/ 0 h 2"/>
                <a:gd name="T38" fmla="*/ 98394 w 1893"/>
                <a:gd name="T39" fmla="*/ 0 h 2"/>
                <a:gd name="T40" fmla="*/ 98776 w 1893"/>
                <a:gd name="T41" fmla="*/ 0 h 2"/>
                <a:gd name="T42" fmla="*/ 98948 w 1893"/>
                <a:gd name="T43" fmla="*/ 0 h 2"/>
                <a:gd name="T44" fmla="*/ 99346 w 1893"/>
                <a:gd name="T45" fmla="*/ 0 h 2"/>
                <a:gd name="T46" fmla="*/ 99744 w 1893"/>
                <a:gd name="T47" fmla="*/ 0 h 2"/>
                <a:gd name="T48" fmla="*/ 99999 w 1893"/>
                <a:gd name="T49" fmla="*/ 0 h 2"/>
                <a:gd name="T50" fmla="*/ 100379 w 1893"/>
                <a:gd name="T51" fmla="*/ 0 h 2"/>
                <a:gd name="T52" fmla="*/ 100728 w 1893"/>
                <a:gd name="T53" fmla="*/ 0 h 2"/>
                <a:gd name="T54" fmla="*/ 100988 w 1893"/>
                <a:gd name="T55" fmla="*/ 0 h 2"/>
                <a:gd name="T56" fmla="*/ 101378 w 1893"/>
                <a:gd name="T57" fmla="*/ 0 h 2"/>
                <a:gd name="T58" fmla="*/ 101800 w 1893"/>
                <a:gd name="T59" fmla="*/ 0 h 2"/>
                <a:gd name="T60" fmla="*/ 102138 w 1893"/>
                <a:gd name="T61" fmla="*/ 0 h 2"/>
                <a:gd name="T62" fmla="*/ 102573 w 1893"/>
                <a:gd name="T63" fmla="*/ 0 h 2"/>
                <a:gd name="T64" fmla="*/ 102759 w 1893"/>
                <a:gd name="T65" fmla="*/ 0 h 2"/>
                <a:gd name="T66" fmla="*/ 103141 w 1893"/>
                <a:gd name="T67" fmla="*/ 0 h 2"/>
                <a:gd name="T68" fmla="*/ 103489 w 1893"/>
                <a:gd name="T69" fmla="*/ 0 h 2"/>
                <a:gd name="T70" fmla="*/ 103871 w 1893"/>
                <a:gd name="T71" fmla="*/ 0 h 2"/>
                <a:gd name="T72" fmla="*/ 104192 w 1893"/>
                <a:gd name="T73" fmla="*/ 0 h 2"/>
                <a:gd name="T74" fmla="*/ 104543 w 1893"/>
                <a:gd name="T75" fmla="*/ 0 h 2"/>
                <a:gd name="T76" fmla="*/ 104946 w 1893"/>
                <a:gd name="T77" fmla="*/ 0 h 2"/>
                <a:gd name="T78" fmla="*/ 105290 w 1893"/>
                <a:gd name="T79" fmla="*/ 0 h 2"/>
                <a:gd name="T80" fmla="*/ 105735 w 1893"/>
                <a:gd name="T81" fmla="*/ 0 h 2"/>
                <a:gd name="T82" fmla="*/ 105832 w 1893"/>
                <a:gd name="T83" fmla="*/ 0 h 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93"/>
                <a:gd name="T127" fmla="*/ 0 h 2"/>
                <a:gd name="T128" fmla="*/ 1893 w 1893"/>
                <a:gd name="T129" fmla="*/ 2 h 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93" h="2">
                  <a:moveTo>
                    <a:pt x="0" y="0"/>
                  </a:moveTo>
                  <a:lnTo>
                    <a:pt x="0" y="0"/>
                  </a:lnTo>
                  <a:lnTo>
                    <a:pt x="1630" y="0"/>
                  </a:lnTo>
                  <a:lnTo>
                    <a:pt x="1634" y="0"/>
                  </a:lnTo>
                  <a:lnTo>
                    <a:pt x="1637" y="0"/>
                  </a:lnTo>
                  <a:lnTo>
                    <a:pt x="1641" y="0"/>
                  </a:lnTo>
                  <a:lnTo>
                    <a:pt x="1644" y="0"/>
                  </a:lnTo>
                  <a:lnTo>
                    <a:pt x="1648" y="0"/>
                  </a:lnTo>
                  <a:lnTo>
                    <a:pt x="1651" y="0"/>
                  </a:lnTo>
                  <a:lnTo>
                    <a:pt x="1655" y="0"/>
                  </a:lnTo>
                  <a:lnTo>
                    <a:pt x="1658" y="0"/>
                  </a:lnTo>
                  <a:lnTo>
                    <a:pt x="1662" y="0"/>
                  </a:lnTo>
                  <a:lnTo>
                    <a:pt x="1665" y="0"/>
                  </a:lnTo>
                  <a:lnTo>
                    <a:pt x="1669" y="0"/>
                  </a:lnTo>
                  <a:lnTo>
                    <a:pt x="1672" y="0"/>
                  </a:lnTo>
                  <a:lnTo>
                    <a:pt x="1676" y="0"/>
                  </a:lnTo>
                  <a:lnTo>
                    <a:pt x="1679" y="0"/>
                  </a:lnTo>
                  <a:lnTo>
                    <a:pt x="1683" y="0"/>
                  </a:lnTo>
                  <a:lnTo>
                    <a:pt x="1686" y="0"/>
                  </a:lnTo>
                  <a:lnTo>
                    <a:pt x="1690" y="0"/>
                  </a:lnTo>
                  <a:lnTo>
                    <a:pt x="1693" y="0"/>
                  </a:lnTo>
                  <a:lnTo>
                    <a:pt x="1697" y="0"/>
                  </a:lnTo>
                  <a:lnTo>
                    <a:pt x="1700" y="0"/>
                  </a:lnTo>
                  <a:lnTo>
                    <a:pt x="1704" y="0"/>
                  </a:lnTo>
                  <a:lnTo>
                    <a:pt x="1707" y="0"/>
                  </a:lnTo>
                  <a:lnTo>
                    <a:pt x="1711" y="0"/>
                  </a:lnTo>
                  <a:lnTo>
                    <a:pt x="1714" y="0"/>
                  </a:lnTo>
                  <a:lnTo>
                    <a:pt x="1718" y="0"/>
                  </a:lnTo>
                  <a:lnTo>
                    <a:pt x="1721" y="0"/>
                  </a:lnTo>
                  <a:lnTo>
                    <a:pt x="1725" y="0"/>
                  </a:lnTo>
                  <a:lnTo>
                    <a:pt x="1728" y="0"/>
                  </a:lnTo>
                  <a:lnTo>
                    <a:pt x="1732" y="2"/>
                  </a:lnTo>
                  <a:lnTo>
                    <a:pt x="1735" y="2"/>
                  </a:lnTo>
                  <a:lnTo>
                    <a:pt x="1739" y="2"/>
                  </a:lnTo>
                  <a:lnTo>
                    <a:pt x="1742" y="2"/>
                  </a:lnTo>
                  <a:lnTo>
                    <a:pt x="1746" y="0"/>
                  </a:lnTo>
                  <a:lnTo>
                    <a:pt x="1749" y="0"/>
                  </a:lnTo>
                  <a:lnTo>
                    <a:pt x="1753" y="0"/>
                  </a:lnTo>
                  <a:lnTo>
                    <a:pt x="1756" y="0"/>
                  </a:lnTo>
                  <a:lnTo>
                    <a:pt x="1760" y="0"/>
                  </a:lnTo>
                  <a:lnTo>
                    <a:pt x="1763" y="0"/>
                  </a:lnTo>
                  <a:lnTo>
                    <a:pt x="1767" y="0"/>
                  </a:lnTo>
                  <a:lnTo>
                    <a:pt x="1770" y="0"/>
                  </a:lnTo>
                  <a:lnTo>
                    <a:pt x="1774" y="0"/>
                  </a:lnTo>
                  <a:lnTo>
                    <a:pt x="1777" y="0"/>
                  </a:lnTo>
                  <a:lnTo>
                    <a:pt x="1781" y="0"/>
                  </a:lnTo>
                  <a:lnTo>
                    <a:pt x="1784" y="0"/>
                  </a:lnTo>
                  <a:lnTo>
                    <a:pt x="1788" y="0"/>
                  </a:lnTo>
                  <a:lnTo>
                    <a:pt x="1791" y="0"/>
                  </a:lnTo>
                  <a:lnTo>
                    <a:pt x="1795" y="0"/>
                  </a:lnTo>
                  <a:lnTo>
                    <a:pt x="1799" y="0"/>
                  </a:lnTo>
                  <a:lnTo>
                    <a:pt x="1802" y="0"/>
                  </a:lnTo>
                  <a:lnTo>
                    <a:pt x="1806" y="0"/>
                  </a:lnTo>
                  <a:lnTo>
                    <a:pt x="1809" y="0"/>
                  </a:lnTo>
                  <a:lnTo>
                    <a:pt x="1813" y="0"/>
                  </a:lnTo>
                  <a:lnTo>
                    <a:pt x="1816" y="0"/>
                  </a:lnTo>
                  <a:lnTo>
                    <a:pt x="1820" y="0"/>
                  </a:lnTo>
                  <a:lnTo>
                    <a:pt x="1823" y="0"/>
                  </a:lnTo>
                  <a:lnTo>
                    <a:pt x="1827" y="0"/>
                  </a:lnTo>
                  <a:lnTo>
                    <a:pt x="1830" y="0"/>
                  </a:lnTo>
                  <a:lnTo>
                    <a:pt x="1834" y="0"/>
                  </a:lnTo>
                  <a:lnTo>
                    <a:pt x="1837" y="0"/>
                  </a:lnTo>
                  <a:lnTo>
                    <a:pt x="1841" y="0"/>
                  </a:lnTo>
                  <a:lnTo>
                    <a:pt x="1844" y="0"/>
                  </a:lnTo>
                  <a:lnTo>
                    <a:pt x="1848" y="0"/>
                  </a:lnTo>
                  <a:lnTo>
                    <a:pt x="1851" y="0"/>
                  </a:lnTo>
                  <a:lnTo>
                    <a:pt x="1855" y="0"/>
                  </a:lnTo>
                  <a:lnTo>
                    <a:pt x="1858" y="0"/>
                  </a:lnTo>
                  <a:lnTo>
                    <a:pt x="1862" y="0"/>
                  </a:lnTo>
                  <a:lnTo>
                    <a:pt x="1865" y="0"/>
                  </a:lnTo>
                  <a:lnTo>
                    <a:pt x="1869" y="0"/>
                  </a:lnTo>
                  <a:lnTo>
                    <a:pt x="1872" y="0"/>
                  </a:lnTo>
                  <a:lnTo>
                    <a:pt x="1876" y="0"/>
                  </a:lnTo>
                  <a:lnTo>
                    <a:pt x="1879" y="0"/>
                  </a:lnTo>
                  <a:lnTo>
                    <a:pt x="1883" y="0"/>
                  </a:lnTo>
                  <a:lnTo>
                    <a:pt x="1886" y="0"/>
                  </a:lnTo>
                  <a:lnTo>
                    <a:pt x="1890" y="0"/>
                  </a:lnTo>
                  <a:lnTo>
                    <a:pt x="1893"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16" name="Freeform 1560"/>
            <p:cNvSpPr>
              <a:spLocks/>
            </p:cNvSpPr>
            <p:nvPr/>
          </p:nvSpPr>
          <p:spPr bwMode="auto">
            <a:xfrm>
              <a:off x="405" y="2032"/>
              <a:ext cx="2173" cy="143"/>
            </a:xfrm>
            <a:custGeom>
              <a:avLst/>
              <a:gdLst>
                <a:gd name="T0" fmla="*/ 0 w 1900"/>
                <a:gd name="T1" fmla="*/ 0 h 123"/>
                <a:gd name="T2" fmla="*/ 94997 w 1900"/>
                <a:gd name="T3" fmla="*/ 0 h 123"/>
                <a:gd name="T4" fmla="*/ 95367 w 1900"/>
                <a:gd name="T5" fmla="*/ 0 h 123"/>
                <a:gd name="T6" fmla="*/ 95662 w 1900"/>
                <a:gd name="T7" fmla="*/ 0 h 123"/>
                <a:gd name="T8" fmla="*/ 95820 w 1900"/>
                <a:gd name="T9" fmla="*/ 0 h 123"/>
                <a:gd name="T10" fmla="*/ 96048 w 1900"/>
                <a:gd name="T11" fmla="*/ 0 h 123"/>
                <a:gd name="T12" fmla="*/ 96187 w 1900"/>
                <a:gd name="T13" fmla="*/ 0 h 123"/>
                <a:gd name="T14" fmla="*/ 96416 w 1900"/>
                <a:gd name="T15" fmla="*/ 0 h 123"/>
                <a:gd name="T16" fmla="*/ 96803 w 1900"/>
                <a:gd name="T17" fmla="*/ 394 h 123"/>
                <a:gd name="T18" fmla="*/ 96999 w 1900"/>
                <a:gd name="T19" fmla="*/ 1315 h 123"/>
                <a:gd name="T20" fmla="*/ 97244 w 1900"/>
                <a:gd name="T21" fmla="*/ 3449 h 123"/>
                <a:gd name="T22" fmla="*/ 97379 w 1900"/>
                <a:gd name="T23" fmla="*/ 6850 h 123"/>
                <a:gd name="T24" fmla="*/ 97656 w 1900"/>
                <a:gd name="T25" fmla="*/ 10067 h 123"/>
                <a:gd name="T26" fmla="*/ 97743 w 1900"/>
                <a:gd name="T27" fmla="*/ 11212 h 123"/>
                <a:gd name="T28" fmla="*/ 97978 w 1900"/>
                <a:gd name="T29" fmla="*/ 10765 h 123"/>
                <a:gd name="T30" fmla="*/ 98151 w 1900"/>
                <a:gd name="T31" fmla="*/ 8901 h 123"/>
                <a:gd name="T32" fmla="*/ 98390 w 1900"/>
                <a:gd name="T33" fmla="*/ 6850 h 123"/>
                <a:gd name="T34" fmla="*/ 98772 w 1900"/>
                <a:gd name="T35" fmla="*/ 4968 h 123"/>
                <a:gd name="T36" fmla="*/ 98933 w 1900"/>
                <a:gd name="T37" fmla="*/ 3352 h 123"/>
                <a:gd name="T38" fmla="*/ 99169 w 1900"/>
                <a:gd name="T39" fmla="*/ 1835 h 123"/>
                <a:gd name="T40" fmla="*/ 99344 w 1900"/>
                <a:gd name="T41" fmla="*/ 973 h 123"/>
                <a:gd name="T42" fmla="*/ 99554 w 1900"/>
                <a:gd name="T43" fmla="*/ 394 h 123"/>
                <a:gd name="T44" fmla="*/ 99722 w 1900"/>
                <a:gd name="T45" fmla="*/ 2 h 123"/>
                <a:gd name="T46" fmla="*/ 99990 w 1900"/>
                <a:gd name="T47" fmla="*/ 2 h 123"/>
                <a:gd name="T48" fmla="*/ 100071 w 1900"/>
                <a:gd name="T49" fmla="*/ 0 h 123"/>
                <a:gd name="T50" fmla="*/ 100378 w 1900"/>
                <a:gd name="T51" fmla="*/ 0 h 123"/>
                <a:gd name="T52" fmla="*/ 100727 w 1900"/>
                <a:gd name="T53" fmla="*/ 0 h 123"/>
                <a:gd name="T54" fmla="*/ 100984 w 1900"/>
                <a:gd name="T55" fmla="*/ 0 h 123"/>
                <a:gd name="T56" fmla="*/ 101146 w 1900"/>
                <a:gd name="T57" fmla="*/ 0 h 123"/>
                <a:gd name="T58" fmla="*/ 101373 w 1900"/>
                <a:gd name="T59" fmla="*/ 0 h 123"/>
                <a:gd name="T60" fmla="*/ 101539 w 1900"/>
                <a:gd name="T61" fmla="*/ 0 h 123"/>
                <a:gd name="T62" fmla="*/ 101784 w 1900"/>
                <a:gd name="T63" fmla="*/ 0 h 123"/>
                <a:gd name="T64" fmla="*/ 102128 w 1900"/>
                <a:gd name="T65" fmla="*/ 0 h 123"/>
                <a:gd name="T66" fmla="*/ 102346 w 1900"/>
                <a:gd name="T67" fmla="*/ 0 h 123"/>
                <a:gd name="T68" fmla="*/ 102571 w 1900"/>
                <a:gd name="T69" fmla="*/ 0 h 123"/>
                <a:gd name="T70" fmla="*/ 102731 w 1900"/>
                <a:gd name="T71" fmla="*/ 0 h 123"/>
                <a:gd name="T72" fmla="*/ 103133 w 1900"/>
                <a:gd name="T73" fmla="*/ 0 h 123"/>
                <a:gd name="T74" fmla="*/ 103387 w 1900"/>
                <a:gd name="T75" fmla="*/ 0 h 123"/>
                <a:gd name="T76" fmla="*/ 103482 w 1900"/>
                <a:gd name="T77" fmla="*/ 0 h 123"/>
                <a:gd name="T78" fmla="*/ 103748 w 1900"/>
                <a:gd name="T79" fmla="*/ 0 h 123"/>
                <a:gd name="T80" fmla="*/ 103871 w 1900"/>
                <a:gd name="T81" fmla="*/ 0 h 123"/>
                <a:gd name="T82" fmla="*/ 104190 w 1900"/>
                <a:gd name="T83" fmla="*/ 0 h 123"/>
                <a:gd name="T84" fmla="*/ 104543 w 1900"/>
                <a:gd name="T85" fmla="*/ 0 h 123"/>
                <a:gd name="T86" fmla="*/ 104645 w 1900"/>
                <a:gd name="T87" fmla="*/ 0 h 123"/>
                <a:gd name="T88" fmla="*/ 104916 w 1900"/>
                <a:gd name="T89" fmla="*/ 0 h 123"/>
                <a:gd name="T90" fmla="*/ 105054 w 1900"/>
                <a:gd name="T91" fmla="*/ 0 h 123"/>
                <a:gd name="T92" fmla="*/ 105448 w 1900"/>
                <a:gd name="T93" fmla="*/ 0 h 123"/>
                <a:gd name="T94" fmla="*/ 105688 w 1900"/>
                <a:gd name="T95" fmla="*/ 0 h 123"/>
                <a:gd name="T96" fmla="*/ 105831 w 1900"/>
                <a:gd name="T97" fmla="*/ 0 h 123"/>
                <a:gd name="T98" fmla="*/ 106092 w 1900"/>
                <a:gd name="T99" fmla="*/ 0 h 123"/>
                <a:gd name="T100" fmla="*/ 106248 w 1900"/>
                <a:gd name="T101" fmla="*/ 0 h 123"/>
                <a:gd name="T102" fmla="*/ 106526 w 1900"/>
                <a:gd name="T103" fmla="*/ 0 h 1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00"/>
                <a:gd name="T157" fmla="*/ 0 h 123"/>
                <a:gd name="T158" fmla="*/ 1900 w 1900"/>
                <a:gd name="T159" fmla="*/ 123 h 1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00" h="123">
                  <a:moveTo>
                    <a:pt x="0" y="0"/>
                  </a:moveTo>
                  <a:lnTo>
                    <a:pt x="0" y="0"/>
                  </a:lnTo>
                  <a:lnTo>
                    <a:pt x="1693" y="0"/>
                  </a:lnTo>
                  <a:lnTo>
                    <a:pt x="1697" y="0"/>
                  </a:lnTo>
                  <a:lnTo>
                    <a:pt x="1700" y="0"/>
                  </a:lnTo>
                  <a:lnTo>
                    <a:pt x="1704" y="0"/>
                  </a:lnTo>
                  <a:lnTo>
                    <a:pt x="1707" y="0"/>
                  </a:lnTo>
                  <a:lnTo>
                    <a:pt x="1711" y="0"/>
                  </a:lnTo>
                  <a:lnTo>
                    <a:pt x="1714" y="0"/>
                  </a:lnTo>
                  <a:lnTo>
                    <a:pt x="1718" y="0"/>
                  </a:lnTo>
                  <a:lnTo>
                    <a:pt x="1721" y="2"/>
                  </a:lnTo>
                  <a:lnTo>
                    <a:pt x="1725" y="4"/>
                  </a:lnTo>
                  <a:lnTo>
                    <a:pt x="1725" y="8"/>
                  </a:lnTo>
                  <a:lnTo>
                    <a:pt x="1728" y="14"/>
                  </a:lnTo>
                  <a:lnTo>
                    <a:pt x="1728" y="24"/>
                  </a:lnTo>
                  <a:lnTo>
                    <a:pt x="1732" y="38"/>
                  </a:lnTo>
                  <a:lnTo>
                    <a:pt x="1732" y="54"/>
                  </a:lnTo>
                  <a:lnTo>
                    <a:pt x="1735" y="75"/>
                  </a:lnTo>
                  <a:lnTo>
                    <a:pt x="1735" y="93"/>
                  </a:lnTo>
                  <a:lnTo>
                    <a:pt x="1739" y="109"/>
                  </a:lnTo>
                  <a:lnTo>
                    <a:pt x="1739" y="119"/>
                  </a:lnTo>
                  <a:lnTo>
                    <a:pt x="1742" y="123"/>
                  </a:lnTo>
                  <a:lnTo>
                    <a:pt x="1746" y="123"/>
                  </a:lnTo>
                  <a:lnTo>
                    <a:pt x="1746" y="117"/>
                  </a:lnTo>
                  <a:lnTo>
                    <a:pt x="1749" y="109"/>
                  </a:lnTo>
                  <a:lnTo>
                    <a:pt x="1749" y="97"/>
                  </a:lnTo>
                  <a:lnTo>
                    <a:pt x="1753" y="87"/>
                  </a:lnTo>
                  <a:lnTo>
                    <a:pt x="1753" y="75"/>
                  </a:lnTo>
                  <a:lnTo>
                    <a:pt x="1756" y="65"/>
                  </a:lnTo>
                  <a:lnTo>
                    <a:pt x="1760" y="54"/>
                  </a:lnTo>
                  <a:lnTo>
                    <a:pt x="1760" y="44"/>
                  </a:lnTo>
                  <a:lnTo>
                    <a:pt x="1763" y="36"/>
                  </a:lnTo>
                  <a:lnTo>
                    <a:pt x="1763" y="28"/>
                  </a:lnTo>
                  <a:lnTo>
                    <a:pt x="1767" y="20"/>
                  </a:lnTo>
                  <a:lnTo>
                    <a:pt x="1767" y="14"/>
                  </a:lnTo>
                  <a:lnTo>
                    <a:pt x="1770" y="10"/>
                  </a:lnTo>
                  <a:lnTo>
                    <a:pt x="1770" y="6"/>
                  </a:lnTo>
                  <a:lnTo>
                    <a:pt x="1774" y="4"/>
                  </a:lnTo>
                  <a:lnTo>
                    <a:pt x="1777" y="4"/>
                  </a:lnTo>
                  <a:lnTo>
                    <a:pt x="1777" y="2"/>
                  </a:lnTo>
                  <a:lnTo>
                    <a:pt x="1781" y="2"/>
                  </a:lnTo>
                  <a:lnTo>
                    <a:pt x="1784" y="2"/>
                  </a:lnTo>
                  <a:lnTo>
                    <a:pt x="1784" y="0"/>
                  </a:lnTo>
                  <a:lnTo>
                    <a:pt x="1788" y="0"/>
                  </a:lnTo>
                  <a:lnTo>
                    <a:pt x="1791" y="0"/>
                  </a:lnTo>
                  <a:lnTo>
                    <a:pt x="1795" y="0"/>
                  </a:lnTo>
                  <a:lnTo>
                    <a:pt x="1799" y="0"/>
                  </a:lnTo>
                  <a:lnTo>
                    <a:pt x="1802" y="0"/>
                  </a:lnTo>
                  <a:lnTo>
                    <a:pt x="1806" y="0"/>
                  </a:lnTo>
                  <a:lnTo>
                    <a:pt x="1809" y="0"/>
                  </a:lnTo>
                  <a:lnTo>
                    <a:pt x="1813" y="0"/>
                  </a:lnTo>
                  <a:lnTo>
                    <a:pt x="1816" y="0"/>
                  </a:lnTo>
                  <a:lnTo>
                    <a:pt x="1820" y="0"/>
                  </a:lnTo>
                  <a:lnTo>
                    <a:pt x="1823" y="0"/>
                  </a:lnTo>
                  <a:lnTo>
                    <a:pt x="1827" y="0"/>
                  </a:lnTo>
                  <a:lnTo>
                    <a:pt x="1830" y="0"/>
                  </a:lnTo>
                  <a:lnTo>
                    <a:pt x="1834" y="0"/>
                  </a:lnTo>
                  <a:lnTo>
                    <a:pt x="1837" y="0"/>
                  </a:lnTo>
                  <a:lnTo>
                    <a:pt x="1841" y="0"/>
                  </a:lnTo>
                  <a:lnTo>
                    <a:pt x="1844" y="0"/>
                  </a:lnTo>
                  <a:lnTo>
                    <a:pt x="1848" y="0"/>
                  </a:lnTo>
                  <a:lnTo>
                    <a:pt x="1851" y="0"/>
                  </a:lnTo>
                  <a:lnTo>
                    <a:pt x="1855" y="0"/>
                  </a:lnTo>
                  <a:lnTo>
                    <a:pt x="1858" y="0"/>
                  </a:lnTo>
                  <a:lnTo>
                    <a:pt x="1862" y="0"/>
                  </a:lnTo>
                  <a:lnTo>
                    <a:pt x="1865" y="0"/>
                  </a:lnTo>
                  <a:lnTo>
                    <a:pt x="1869" y="0"/>
                  </a:lnTo>
                  <a:lnTo>
                    <a:pt x="1872" y="0"/>
                  </a:lnTo>
                  <a:lnTo>
                    <a:pt x="1876" y="0"/>
                  </a:lnTo>
                  <a:lnTo>
                    <a:pt x="1879" y="0"/>
                  </a:lnTo>
                  <a:lnTo>
                    <a:pt x="1883" y="0"/>
                  </a:lnTo>
                  <a:lnTo>
                    <a:pt x="1886" y="0"/>
                  </a:lnTo>
                  <a:lnTo>
                    <a:pt x="1890" y="0"/>
                  </a:lnTo>
                  <a:lnTo>
                    <a:pt x="1893" y="0"/>
                  </a:lnTo>
                  <a:lnTo>
                    <a:pt x="1897" y="0"/>
                  </a:lnTo>
                  <a:lnTo>
                    <a:pt x="1900"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17" name="Freeform 1561"/>
            <p:cNvSpPr>
              <a:spLocks/>
            </p:cNvSpPr>
            <p:nvPr/>
          </p:nvSpPr>
          <p:spPr bwMode="auto">
            <a:xfrm>
              <a:off x="405" y="2032"/>
              <a:ext cx="2229" cy="122"/>
            </a:xfrm>
            <a:custGeom>
              <a:avLst/>
              <a:gdLst>
                <a:gd name="T0" fmla="*/ 94575 w 1949"/>
                <a:gd name="T1" fmla="*/ 0 h 105"/>
                <a:gd name="T2" fmla="*/ 94826 w 1949"/>
                <a:gd name="T3" fmla="*/ 0 h 105"/>
                <a:gd name="T4" fmla="*/ 95232 w 1949"/>
                <a:gd name="T5" fmla="*/ 0 h 105"/>
                <a:gd name="T6" fmla="*/ 95608 w 1949"/>
                <a:gd name="T7" fmla="*/ 0 h 105"/>
                <a:gd name="T8" fmla="*/ 96008 w 1949"/>
                <a:gd name="T9" fmla="*/ 0 h 105"/>
                <a:gd name="T10" fmla="*/ 96150 w 1949"/>
                <a:gd name="T11" fmla="*/ 0 h 105"/>
                <a:gd name="T12" fmla="*/ 96568 w 1949"/>
                <a:gd name="T13" fmla="*/ 0 h 105"/>
                <a:gd name="T14" fmla="*/ 96952 w 1949"/>
                <a:gd name="T15" fmla="*/ 0 h 105"/>
                <a:gd name="T16" fmla="*/ 97190 w 1949"/>
                <a:gd name="T17" fmla="*/ 0 h 105"/>
                <a:gd name="T18" fmla="*/ 97607 w 1949"/>
                <a:gd name="T19" fmla="*/ 0 h 105"/>
                <a:gd name="T20" fmla="*/ 97948 w 1949"/>
                <a:gd name="T21" fmla="*/ 0 h 105"/>
                <a:gd name="T22" fmla="*/ 98115 w 1949"/>
                <a:gd name="T23" fmla="*/ 0 h 105"/>
                <a:gd name="T24" fmla="*/ 98453 w 1949"/>
                <a:gd name="T25" fmla="*/ 0 h 105"/>
                <a:gd name="T26" fmla="*/ 98885 w 1949"/>
                <a:gd name="T27" fmla="*/ 0 h 105"/>
                <a:gd name="T28" fmla="*/ 99145 w 1949"/>
                <a:gd name="T29" fmla="*/ 0 h 105"/>
                <a:gd name="T30" fmla="*/ 99502 w 1949"/>
                <a:gd name="T31" fmla="*/ 0 h 105"/>
                <a:gd name="T32" fmla="*/ 99961 w 1949"/>
                <a:gd name="T33" fmla="*/ 0 h 105"/>
                <a:gd name="T34" fmla="*/ 100053 w 1949"/>
                <a:gd name="T35" fmla="*/ 2 h 105"/>
                <a:gd name="T36" fmla="*/ 100449 w 1949"/>
                <a:gd name="T37" fmla="*/ 718 h 105"/>
                <a:gd name="T38" fmla="*/ 100899 w 1949"/>
                <a:gd name="T39" fmla="*/ 2510 h 105"/>
                <a:gd name="T40" fmla="*/ 101306 w 1949"/>
                <a:gd name="T41" fmla="*/ 5459 h 105"/>
                <a:gd name="T42" fmla="*/ 101517 w 1949"/>
                <a:gd name="T43" fmla="*/ 7838 h 105"/>
                <a:gd name="T44" fmla="*/ 101836 w 1949"/>
                <a:gd name="T45" fmla="*/ 9274 h 105"/>
                <a:gd name="T46" fmla="*/ 102303 w 1949"/>
                <a:gd name="T47" fmla="*/ 9504 h 105"/>
                <a:gd name="T48" fmla="*/ 102646 w 1949"/>
                <a:gd name="T49" fmla="*/ 8208 h 105"/>
                <a:gd name="T50" fmla="*/ 103100 w 1949"/>
                <a:gd name="T51" fmla="*/ 5704 h 105"/>
                <a:gd name="T52" fmla="*/ 103260 w 1949"/>
                <a:gd name="T53" fmla="*/ 2871 h 105"/>
                <a:gd name="T54" fmla="*/ 103636 w 1949"/>
                <a:gd name="T55" fmla="*/ 1520 h 105"/>
                <a:gd name="T56" fmla="*/ 104062 w 1949"/>
                <a:gd name="T57" fmla="*/ 532 h 105"/>
                <a:gd name="T58" fmla="*/ 104497 w 1949"/>
                <a:gd name="T59" fmla="*/ 2 h 105"/>
                <a:gd name="T60" fmla="*/ 104564 w 1949"/>
                <a:gd name="T61" fmla="*/ 2 h 105"/>
                <a:gd name="T62" fmla="*/ 104994 w 1949"/>
                <a:gd name="T63" fmla="*/ 2 h 105"/>
                <a:gd name="T64" fmla="*/ 105431 w 1949"/>
                <a:gd name="T65" fmla="*/ 2 h 105"/>
                <a:gd name="T66" fmla="*/ 105776 w 1949"/>
                <a:gd name="T67" fmla="*/ 0 h 105"/>
                <a:gd name="T68" fmla="*/ 106199 w 1949"/>
                <a:gd name="T69" fmla="*/ 0 h 105"/>
                <a:gd name="T70" fmla="*/ 106473 w 1949"/>
                <a:gd name="T71" fmla="*/ 2 h 105"/>
                <a:gd name="T72" fmla="*/ 106831 w 1949"/>
                <a:gd name="T73" fmla="*/ 0 h 105"/>
                <a:gd name="T74" fmla="*/ 107220 w 1949"/>
                <a:gd name="T75" fmla="*/ 0 h 105"/>
                <a:gd name="T76" fmla="*/ 107550 w 1949"/>
                <a:gd name="T77" fmla="*/ 0 h 105"/>
                <a:gd name="T78" fmla="*/ 108020 w 1949"/>
                <a:gd name="T79" fmla="*/ 0 h 105"/>
                <a:gd name="T80" fmla="*/ 108363 w 1949"/>
                <a:gd name="T81" fmla="*/ 0 h 105"/>
                <a:gd name="T82" fmla="*/ 108806 w 1949"/>
                <a:gd name="T83" fmla="*/ 0 h 105"/>
                <a:gd name="T84" fmla="*/ 109180 w 1949"/>
                <a:gd name="T85" fmla="*/ 0 h 1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49"/>
                <a:gd name="T130" fmla="*/ 0 h 105"/>
                <a:gd name="T131" fmla="*/ 1949 w 1949"/>
                <a:gd name="T132" fmla="*/ 105 h 1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49" h="105">
                  <a:moveTo>
                    <a:pt x="0" y="0"/>
                  </a:moveTo>
                  <a:lnTo>
                    <a:pt x="0" y="0"/>
                  </a:lnTo>
                  <a:lnTo>
                    <a:pt x="1686" y="0"/>
                  </a:lnTo>
                  <a:lnTo>
                    <a:pt x="1690" y="0"/>
                  </a:lnTo>
                  <a:lnTo>
                    <a:pt x="1693" y="0"/>
                  </a:lnTo>
                  <a:lnTo>
                    <a:pt x="1697" y="0"/>
                  </a:lnTo>
                  <a:lnTo>
                    <a:pt x="1700" y="0"/>
                  </a:lnTo>
                  <a:lnTo>
                    <a:pt x="1704" y="0"/>
                  </a:lnTo>
                  <a:lnTo>
                    <a:pt x="1707" y="0"/>
                  </a:lnTo>
                  <a:lnTo>
                    <a:pt x="1711" y="0"/>
                  </a:lnTo>
                  <a:lnTo>
                    <a:pt x="1714" y="0"/>
                  </a:lnTo>
                  <a:lnTo>
                    <a:pt x="1718" y="0"/>
                  </a:lnTo>
                  <a:lnTo>
                    <a:pt x="1721" y="0"/>
                  </a:lnTo>
                  <a:lnTo>
                    <a:pt x="1725" y="0"/>
                  </a:lnTo>
                  <a:lnTo>
                    <a:pt x="1728" y="0"/>
                  </a:lnTo>
                  <a:lnTo>
                    <a:pt x="1732" y="0"/>
                  </a:lnTo>
                  <a:lnTo>
                    <a:pt x="1735" y="0"/>
                  </a:lnTo>
                  <a:lnTo>
                    <a:pt x="1739" y="0"/>
                  </a:lnTo>
                  <a:lnTo>
                    <a:pt x="1742" y="0"/>
                  </a:lnTo>
                  <a:lnTo>
                    <a:pt x="1746" y="0"/>
                  </a:lnTo>
                  <a:lnTo>
                    <a:pt x="1749" y="0"/>
                  </a:lnTo>
                  <a:lnTo>
                    <a:pt x="1753" y="0"/>
                  </a:lnTo>
                  <a:lnTo>
                    <a:pt x="1756" y="0"/>
                  </a:lnTo>
                  <a:lnTo>
                    <a:pt x="1760" y="0"/>
                  </a:lnTo>
                  <a:lnTo>
                    <a:pt x="1763" y="0"/>
                  </a:lnTo>
                  <a:lnTo>
                    <a:pt x="1767" y="0"/>
                  </a:lnTo>
                  <a:lnTo>
                    <a:pt x="1770" y="0"/>
                  </a:lnTo>
                  <a:lnTo>
                    <a:pt x="1774" y="0"/>
                  </a:lnTo>
                  <a:lnTo>
                    <a:pt x="1777" y="0"/>
                  </a:lnTo>
                  <a:lnTo>
                    <a:pt x="1781" y="0"/>
                  </a:lnTo>
                  <a:lnTo>
                    <a:pt x="1784" y="0"/>
                  </a:lnTo>
                  <a:lnTo>
                    <a:pt x="1784" y="2"/>
                  </a:lnTo>
                  <a:lnTo>
                    <a:pt x="1788" y="2"/>
                  </a:lnTo>
                  <a:lnTo>
                    <a:pt x="1788" y="4"/>
                  </a:lnTo>
                  <a:lnTo>
                    <a:pt x="1791" y="8"/>
                  </a:lnTo>
                  <a:lnTo>
                    <a:pt x="1795" y="12"/>
                  </a:lnTo>
                  <a:lnTo>
                    <a:pt x="1795" y="20"/>
                  </a:lnTo>
                  <a:lnTo>
                    <a:pt x="1799" y="28"/>
                  </a:lnTo>
                  <a:lnTo>
                    <a:pt x="1799" y="40"/>
                  </a:lnTo>
                  <a:lnTo>
                    <a:pt x="1802" y="50"/>
                  </a:lnTo>
                  <a:lnTo>
                    <a:pt x="1806" y="61"/>
                  </a:lnTo>
                  <a:lnTo>
                    <a:pt x="1806" y="69"/>
                  </a:lnTo>
                  <a:lnTo>
                    <a:pt x="1809" y="77"/>
                  </a:lnTo>
                  <a:lnTo>
                    <a:pt x="1809" y="87"/>
                  </a:lnTo>
                  <a:lnTo>
                    <a:pt x="1813" y="95"/>
                  </a:lnTo>
                  <a:lnTo>
                    <a:pt x="1813" y="101"/>
                  </a:lnTo>
                  <a:lnTo>
                    <a:pt x="1816" y="103"/>
                  </a:lnTo>
                  <a:lnTo>
                    <a:pt x="1820" y="103"/>
                  </a:lnTo>
                  <a:lnTo>
                    <a:pt x="1823" y="105"/>
                  </a:lnTo>
                  <a:lnTo>
                    <a:pt x="1827" y="105"/>
                  </a:lnTo>
                  <a:lnTo>
                    <a:pt x="1827" y="99"/>
                  </a:lnTo>
                  <a:lnTo>
                    <a:pt x="1830" y="91"/>
                  </a:lnTo>
                  <a:lnTo>
                    <a:pt x="1830" y="81"/>
                  </a:lnTo>
                  <a:lnTo>
                    <a:pt x="1834" y="73"/>
                  </a:lnTo>
                  <a:lnTo>
                    <a:pt x="1837" y="63"/>
                  </a:lnTo>
                  <a:lnTo>
                    <a:pt x="1837" y="52"/>
                  </a:lnTo>
                  <a:lnTo>
                    <a:pt x="1841" y="40"/>
                  </a:lnTo>
                  <a:lnTo>
                    <a:pt x="1841" y="32"/>
                  </a:lnTo>
                  <a:lnTo>
                    <a:pt x="1844" y="24"/>
                  </a:lnTo>
                  <a:lnTo>
                    <a:pt x="1848" y="20"/>
                  </a:lnTo>
                  <a:lnTo>
                    <a:pt x="1848" y="16"/>
                  </a:lnTo>
                  <a:lnTo>
                    <a:pt x="1851" y="12"/>
                  </a:lnTo>
                  <a:lnTo>
                    <a:pt x="1851" y="8"/>
                  </a:lnTo>
                  <a:lnTo>
                    <a:pt x="1855" y="6"/>
                  </a:lnTo>
                  <a:lnTo>
                    <a:pt x="1855" y="4"/>
                  </a:lnTo>
                  <a:lnTo>
                    <a:pt x="1858" y="4"/>
                  </a:lnTo>
                  <a:lnTo>
                    <a:pt x="1862" y="2"/>
                  </a:lnTo>
                  <a:lnTo>
                    <a:pt x="1865" y="2"/>
                  </a:lnTo>
                  <a:lnTo>
                    <a:pt x="1869" y="2"/>
                  </a:lnTo>
                  <a:lnTo>
                    <a:pt x="1872" y="2"/>
                  </a:lnTo>
                  <a:lnTo>
                    <a:pt x="1876" y="2"/>
                  </a:lnTo>
                  <a:lnTo>
                    <a:pt x="1879" y="2"/>
                  </a:lnTo>
                  <a:lnTo>
                    <a:pt x="1883" y="0"/>
                  </a:lnTo>
                  <a:lnTo>
                    <a:pt x="1886" y="0"/>
                  </a:lnTo>
                  <a:lnTo>
                    <a:pt x="1890" y="0"/>
                  </a:lnTo>
                  <a:lnTo>
                    <a:pt x="1893" y="0"/>
                  </a:lnTo>
                  <a:lnTo>
                    <a:pt x="1897" y="2"/>
                  </a:lnTo>
                  <a:lnTo>
                    <a:pt x="1900" y="2"/>
                  </a:lnTo>
                  <a:lnTo>
                    <a:pt x="1904" y="2"/>
                  </a:lnTo>
                  <a:lnTo>
                    <a:pt x="1904" y="0"/>
                  </a:lnTo>
                  <a:lnTo>
                    <a:pt x="1907" y="0"/>
                  </a:lnTo>
                  <a:lnTo>
                    <a:pt x="1911" y="0"/>
                  </a:lnTo>
                  <a:lnTo>
                    <a:pt x="1914" y="0"/>
                  </a:lnTo>
                  <a:lnTo>
                    <a:pt x="1918" y="0"/>
                  </a:lnTo>
                  <a:lnTo>
                    <a:pt x="1921" y="0"/>
                  </a:lnTo>
                  <a:lnTo>
                    <a:pt x="1925" y="0"/>
                  </a:lnTo>
                  <a:lnTo>
                    <a:pt x="1928" y="0"/>
                  </a:lnTo>
                  <a:lnTo>
                    <a:pt x="1932" y="0"/>
                  </a:lnTo>
                  <a:lnTo>
                    <a:pt x="1935" y="0"/>
                  </a:lnTo>
                  <a:lnTo>
                    <a:pt x="1939" y="0"/>
                  </a:lnTo>
                  <a:lnTo>
                    <a:pt x="1942" y="0"/>
                  </a:lnTo>
                  <a:lnTo>
                    <a:pt x="1946" y="0"/>
                  </a:lnTo>
                  <a:lnTo>
                    <a:pt x="1949"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18" name="Freeform 1562"/>
            <p:cNvSpPr>
              <a:spLocks/>
            </p:cNvSpPr>
            <p:nvPr/>
          </p:nvSpPr>
          <p:spPr bwMode="auto">
            <a:xfrm>
              <a:off x="405" y="2032"/>
              <a:ext cx="2277" cy="106"/>
            </a:xfrm>
            <a:custGeom>
              <a:avLst/>
              <a:gdLst>
                <a:gd name="T0" fmla="*/ 96900 w 1991"/>
                <a:gd name="T1" fmla="*/ 0 h 91"/>
                <a:gd name="T2" fmla="*/ 97173 w 1991"/>
                <a:gd name="T3" fmla="*/ 0 h 91"/>
                <a:gd name="T4" fmla="*/ 97531 w 1991"/>
                <a:gd name="T5" fmla="*/ 0 h 91"/>
                <a:gd name="T6" fmla="*/ 97904 w 1991"/>
                <a:gd name="T7" fmla="*/ 0 h 91"/>
                <a:gd name="T8" fmla="*/ 98092 w 1991"/>
                <a:gd name="T9" fmla="*/ 0 h 91"/>
                <a:gd name="T10" fmla="*/ 98420 w 1991"/>
                <a:gd name="T11" fmla="*/ 0 h 91"/>
                <a:gd name="T12" fmla="*/ 98860 w 1991"/>
                <a:gd name="T13" fmla="*/ 0 h 91"/>
                <a:gd name="T14" fmla="*/ 99108 w 1991"/>
                <a:gd name="T15" fmla="*/ 0 h 91"/>
                <a:gd name="T16" fmla="*/ 99455 w 1991"/>
                <a:gd name="T17" fmla="*/ 0 h 91"/>
                <a:gd name="T18" fmla="*/ 99928 w 1991"/>
                <a:gd name="T19" fmla="*/ 0 h 91"/>
                <a:gd name="T20" fmla="*/ 99973 w 1991"/>
                <a:gd name="T21" fmla="*/ 2 h 91"/>
                <a:gd name="T22" fmla="*/ 100402 w 1991"/>
                <a:gd name="T23" fmla="*/ 756 h 91"/>
                <a:gd name="T24" fmla="*/ 100828 w 1991"/>
                <a:gd name="T25" fmla="*/ 2662 h 91"/>
                <a:gd name="T26" fmla="*/ 101274 w 1991"/>
                <a:gd name="T27" fmla="*/ 4734 h 91"/>
                <a:gd name="T28" fmla="*/ 101475 w 1991"/>
                <a:gd name="T29" fmla="*/ 5986 h 91"/>
                <a:gd name="T30" fmla="*/ 101778 w 1991"/>
                <a:gd name="T31" fmla="*/ 7793 h 91"/>
                <a:gd name="T32" fmla="*/ 102284 w 1991"/>
                <a:gd name="T33" fmla="*/ 8679 h 91"/>
                <a:gd name="T34" fmla="*/ 102622 w 1991"/>
                <a:gd name="T35" fmla="*/ 7482 h 91"/>
                <a:gd name="T36" fmla="*/ 103004 w 1991"/>
                <a:gd name="T37" fmla="*/ 3612 h 91"/>
                <a:gd name="T38" fmla="*/ 103151 w 1991"/>
                <a:gd name="T39" fmla="*/ 1684 h 91"/>
                <a:gd name="T40" fmla="*/ 103617 w 1991"/>
                <a:gd name="T41" fmla="*/ 1195 h 91"/>
                <a:gd name="T42" fmla="*/ 103999 w 1991"/>
                <a:gd name="T43" fmla="*/ 557 h 91"/>
                <a:gd name="T44" fmla="*/ 104402 w 1991"/>
                <a:gd name="T45" fmla="*/ 410 h 91"/>
                <a:gd name="T46" fmla="*/ 104530 w 1991"/>
                <a:gd name="T47" fmla="*/ 2 h 91"/>
                <a:gd name="T48" fmla="*/ 104978 w 1991"/>
                <a:gd name="T49" fmla="*/ 0 h 91"/>
                <a:gd name="T50" fmla="*/ 105393 w 1991"/>
                <a:gd name="T51" fmla="*/ 2 h 91"/>
                <a:gd name="T52" fmla="*/ 105747 w 1991"/>
                <a:gd name="T53" fmla="*/ 0 h 91"/>
                <a:gd name="T54" fmla="*/ 106148 w 1991"/>
                <a:gd name="T55" fmla="*/ 0 h 91"/>
                <a:gd name="T56" fmla="*/ 106360 w 1991"/>
                <a:gd name="T57" fmla="*/ 0 h 91"/>
                <a:gd name="T58" fmla="*/ 106804 w 1991"/>
                <a:gd name="T59" fmla="*/ 0 h 91"/>
                <a:gd name="T60" fmla="*/ 107195 w 1991"/>
                <a:gd name="T61" fmla="*/ 0 h 91"/>
                <a:gd name="T62" fmla="*/ 107538 w 1991"/>
                <a:gd name="T63" fmla="*/ 0 h 91"/>
                <a:gd name="T64" fmla="*/ 107973 w 1991"/>
                <a:gd name="T65" fmla="*/ 0 h 91"/>
                <a:gd name="T66" fmla="*/ 108335 w 1991"/>
                <a:gd name="T67" fmla="*/ 0 h 91"/>
                <a:gd name="T68" fmla="*/ 108740 w 1991"/>
                <a:gd name="T69" fmla="*/ 0 h 91"/>
                <a:gd name="T70" fmla="*/ 109159 w 1991"/>
                <a:gd name="T71" fmla="*/ 0 h 91"/>
                <a:gd name="T72" fmla="*/ 109265 w 1991"/>
                <a:gd name="T73" fmla="*/ 0 h 91"/>
                <a:gd name="T74" fmla="*/ 109627 w 1991"/>
                <a:gd name="T75" fmla="*/ 0 h 91"/>
                <a:gd name="T76" fmla="*/ 110070 w 1991"/>
                <a:gd name="T77" fmla="*/ 0 h 91"/>
                <a:gd name="T78" fmla="*/ 110465 w 1991"/>
                <a:gd name="T79" fmla="*/ 0 h 91"/>
                <a:gd name="T80" fmla="*/ 110869 w 1991"/>
                <a:gd name="T81" fmla="*/ 0 h 91"/>
                <a:gd name="T82" fmla="*/ 111268 w 1991"/>
                <a:gd name="T83" fmla="*/ 0 h 91"/>
                <a:gd name="T84" fmla="*/ 111662 w 1991"/>
                <a:gd name="T85" fmla="*/ 0 h 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91"/>
                <a:gd name="T130" fmla="*/ 0 h 91"/>
                <a:gd name="T131" fmla="*/ 1991 w 1991"/>
                <a:gd name="T132" fmla="*/ 91 h 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91" h="91">
                  <a:moveTo>
                    <a:pt x="0" y="0"/>
                  </a:moveTo>
                  <a:lnTo>
                    <a:pt x="0" y="0"/>
                  </a:lnTo>
                  <a:lnTo>
                    <a:pt x="1728" y="0"/>
                  </a:lnTo>
                  <a:lnTo>
                    <a:pt x="1732" y="0"/>
                  </a:lnTo>
                  <a:lnTo>
                    <a:pt x="1735" y="0"/>
                  </a:lnTo>
                  <a:lnTo>
                    <a:pt x="1739" y="0"/>
                  </a:lnTo>
                  <a:lnTo>
                    <a:pt x="1742" y="0"/>
                  </a:lnTo>
                  <a:lnTo>
                    <a:pt x="1746" y="0"/>
                  </a:lnTo>
                  <a:lnTo>
                    <a:pt x="1749" y="0"/>
                  </a:lnTo>
                  <a:lnTo>
                    <a:pt x="1753" y="0"/>
                  </a:lnTo>
                  <a:lnTo>
                    <a:pt x="1756" y="0"/>
                  </a:lnTo>
                  <a:lnTo>
                    <a:pt x="1760" y="0"/>
                  </a:lnTo>
                  <a:lnTo>
                    <a:pt x="1763" y="0"/>
                  </a:lnTo>
                  <a:lnTo>
                    <a:pt x="1767" y="0"/>
                  </a:lnTo>
                  <a:lnTo>
                    <a:pt x="1770" y="0"/>
                  </a:lnTo>
                  <a:lnTo>
                    <a:pt x="1774" y="0"/>
                  </a:lnTo>
                  <a:lnTo>
                    <a:pt x="1777" y="0"/>
                  </a:lnTo>
                  <a:lnTo>
                    <a:pt x="1781" y="0"/>
                  </a:lnTo>
                  <a:lnTo>
                    <a:pt x="1784" y="0"/>
                  </a:lnTo>
                  <a:lnTo>
                    <a:pt x="1784" y="2"/>
                  </a:lnTo>
                  <a:lnTo>
                    <a:pt x="1788" y="2"/>
                  </a:lnTo>
                  <a:lnTo>
                    <a:pt x="1788" y="4"/>
                  </a:lnTo>
                  <a:lnTo>
                    <a:pt x="1791" y="8"/>
                  </a:lnTo>
                  <a:lnTo>
                    <a:pt x="1795" y="12"/>
                  </a:lnTo>
                  <a:lnTo>
                    <a:pt x="1795" y="20"/>
                  </a:lnTo>
                  <a:lnTo>
                    <a:pt x="1799" y="28"/>
                  </a:lnTo>
                  <a:lnTo>
                    <a:pt x="1799" y="36"/>
                  </a:lnTo>
                  <a:lnTo>
                    <a:pt x="1802" y="44"/>
                  </a:lnTo>
                  <a:lnTo>
                    <a:pt x="1806" y="49"/>
                  </a:lnTo>
                  <a:lnTo>
                    <a:pt x="1806" y="53"/>
                  </a:lnTo>
                  <a:lnTo>
                    <a:pt x="1809" y="55"/>
                  </a:lnTo>
                  <a:lnTo>
                    <a:pt x="1809" y="61"/>
                  </a:lnTo>
                  <a:lnTo>
                    <a:pt x="1813" y="69"/>
                  </a:lnTo>
                  <a:lnTo>
                    <a:pt x="1813" y="75"/>
                  </a:lnTo>
                  <a:lnTo>
                    <a:pt x="1816" y="81"/>
                  </a:lnTo>
                  <a:lnTo>
                    <a:pt x="1820" y="83"/>
                  </a:lnTo>
                  <a:lnTo>
                    <a:pt x="1820" y="85"/>
                  </a:lnTo>
                  <a:lnTo>
                    <a:pt x="1823" y="89"/>
                  </a:lnTo>
                  <a:lnTo>
                    <a:pt x="1827" y="91"/>
                  </a:lnTo>
                  <a:lnTo>
                    <a:pt x="1827" y="87"/>
                  </a:lnTo>
                  <a:lnTo>
                    <a:pt x="1830" y="77"/>
                  </a:lnTo>
                  <a:lnTo>
                    <a:pt x="1830" y="65"/>
                  </a:lnTo>
                  <a:lnTo>
                    <a:pt x="1834" y="51"/>
                  </a:lnTo>
                  <a:lnTo>
                    <a:pt x="1837" y="38"/>
                  </a:lnTo>
                  <a:lnTo>
                    <a:pt x="1837" y="26"/>
                  </a:lnTo>
                  <a:lnTo>
                    <a:pt x="1841" y="20"/>
                  </a:lnTo>
                  <a:lnTo>
                    <a:pt x="1841" y="18"/>
                  </a:lnTo>
                  <a:lnTo>
                    <a:pt x="1844" y="16"/>
                  </a:lnTo>
                  <a:lnTo>
                    <a:pt x="1848" y="14"/>
                  </a:lnTo>
                  <a:lnTo>
                    <a:pt x="1848" y="12"/>
                  </a:lnTo>
                  <a:lnTo>
                    <a:pt x="1851" y="10"/>
                  </a:lnTo>
                  <a:lnTo>
                    <a:pt x="1851" y="8"/>
                  </a:lnTo>
                  <a:lnTo>
                    <a:pt x="1855" y="6"/>
                  </a:lnTo>
                  <a:lnTo>
                    <a:pt x="1855" y="4"/>
                  </a:lnTo>
                  <a:lnTo>
                    <a:pt x="1858" y="4"/>
                  </a:lnTo>
                  <a:lnTo>
                    <a:pt x="1862" y="4"/>
                  </a:lnTo>
                  <a:lnTo>
                    <a:pt x="1862" y="2"/>
                  </a:lnTo>
                  <a:lnTo>
                    <a:pt x="1865" y="2"/>
                  </a:lnTo>
                  <a:lnTo>
                    <a:pt x="1869" y="2"/>
                  </a:lnTo>
                  <a:lnTo>
                    <a:pt x="1872" y="0"/>
                  </a:lnTo>
                  <a:lnTo>
                    <a:pt x="1876" y="0"/>
                  </a:lnTo>
                  <a:lnTo>
                    <a:pt x="1879" y="0"/>
                  </a:lnTo>
                  <a:lnTo>
                    <a:pt x="1879" y="2"/>
                  </a:lnTo>
                  <a:lnTo>
                    <a:pt x="1883" y="2"/>
                  </a:lnTo>
                  <a:lnTo>
                    <a:pt x="1883" y="0"/>
                  </a:lnTo>
                  <a:lnTo>
                    <a:pt x="1886" y="0"/>
                  </a:lnTo>
                  <a:lnTo>
                    <a:pt x="1890" y="0"/>
                  </a:lnTo>
                  <a:lnTo>
                    <a:pt x="1893" y="0"/>
                  </a:lnTo>
                  <a:lnTo>
                    <a:pt x="1897" y="0"/>
                  </a:lnTo>
                  <a:lnTo>
                    <a:pt x="1900" y="0"/>
                  </a:lnTo>
                  <a:lnTo>
                    <a:pt x="1904" y="0"/>
                  </a:lnTo>
                  <a:lnTo>
                    <a:pt x="1907" y="0"/>
                  </a:lnTo>
                  <a:lnTo>
                    <a:pt x="1911" y="0"/>
                  </a:lnTo>
                  <a:lnTo>
                    <a:pt x="1914" y="0"/>
                  </a:lnTo>
                  <a:lnTo>
                    <a:pt x="1918" y="0"/>
                  </a:lnTo>
                  <a:lnTo>
                    <a:pt x="1921" y="0"/>
                  </a:lnTo>
                  <a:lnTo>
                    <a:pt x="1925" y="0"/>
                  </a:lnTo>
                  <a:lnTo>
                    <a:pt x="1928" y="0"/>
                  </a:lnTo>
                  <a:lnTo>
                    <a:pt x="1932" y="0"/>
                  </a:lnTo>
                  <a:lnTo>
                    <a:pt x="1935" y="0"/>
                  </a:lnTo>
                  <a:lnTo>
                    <a:pt x="1939" y="0"/>
                  </a:lnTo>
                  <a:lnTo>
                    <a:pt x="1942" y="0"/>
                  </a:lnTo>
                  <a:lnTo>
                    <a:pt x="1946" y="0"/>
                  </a:lnTo>
                  <a:lnTo>
                    <a:pt x="1949" y="0"/>
                  </a:lnTo>
                  <a:lnTo>
                    <a:pt x="1953" y="0"/>
                  </a:lnTo>
                  <a:lnTo>
                    <a:pt x="1956" y="0"/>
                  </a:lnTo>
                  <a:lnTo>
                    <a:pt x="1960" y="0"/>
                  </a:lnTo>
                  <a:lnTo>
                    <a:pt x="1963" y="0"/>
                  </a:lnTo>
                  <a:lnTo>
                    <a:pt x="1967" y="0"/>
                  </a:lnTo>
                  <a:lnTo>
                    <a:pt x="1970" y="0"/>
                  </a:lnTo>
                  <a:lnTo>
                    <a:pt x="1974" y="0"/>
                  </a:lnTo>
                  <a:lnTo>
                    <a:pt x="1977" y="0"/>
                  </a:lnTo>
                  <a:lnTo>
                    <a:pt x="1981" y="0"/>
                  </a:lnTo>
                  <a:lnTo>
                    <a:pt x="1984" y="0"/>
                  </a:lnTo>
                  <a:lnTo>
                    <a:pt x="1988" y="0"/>
                  </a:lnTo>
                  <a:lnTo>
                    <a:pt x="1991"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19" name="Freeform 1563"/>
            <p:cNvSpPr>
              <a:spLocks/>
            </p:cNvSpPr>
            <p:nvPr/>
          </p:nvSpPr>
          <p:spPr bwMode="auto">
            <a:xfrm>
              <a:off x="405" y="2032"/>
              <a:ext cx="2357" cy="136"/>
            </a:xfrm>
            <a:custGeom>
              <a:avLst/>
              <a:gdLst>
                <a:gd name="T0" fmla="*/ 0 w 2061"/>
                <a:gd name="T1" fmla="*/ 0 h 117"/>
                <a:gd name="T2" fmla="*/ 100769 w 2061"/>
                <a:gd name="T3" fmla="*/ 0 h 117"/>
                <a:gd name="T4" fmla="*/ 100971 w 2061"/>
                <a:gd name="T5" fmla="*/ 0 h 117"/>
                <a:gd name="T6" fmla="*/ 101203 w 2061"/>
                <a:gd name="T7" fmla="*/ 0 h 117"/>
                <a:gd name="T8" fmla="*/ 101374 w 2061"/>
                <a:gd name="T9" fmla="*/ 0 h 117"/>
                <a:gd name="T10" fmla="*/ 101572 w 2061"/>
                <a:gd name="T11" fmla="*/ 0 h 117"/>
                <a:gd name="T12" fmla="*/ 101987 w 2061"/>
                <a:gd name="T13" fmla="*/ 0 h 117"/>
                <a:gd name="T14" fmla="*/ 102149 w 2061"/>
                <a:gd name="T15" fmla="*/ 0 h 117"/>
                <a:gd name="T16" fmla="*/ 102355 w 2061"/>
                <a:gd name="T17" fmla="*/ 0 h 117"/>
                <a:gd name="T18" fmla="*/ 102584 w 2061"/>
                <a:gd name="T19" fmla="*/ 0 h 117"/>
                <a:gd name="T20" fmla="*/ 102947 w 2061"/>
                <a:gd name="T21" fmla="*/ 0 h 117"/>
                <a:gd name="T22" fmla="*/ 103085 w 2061"/>
                <a:gd name="T23" fmla="*/ 0 h 117"/>
                <a:gd name="T24" fmla="*/ 103301 w 2061"/>
                <a:gd name="T25" fmla="*/ 0 h 117"/>
                <a:gd name="T26" fmla="*/ 103519 w 2061"/>
                <a:gd name="T27" fmla="*/ 0 h 117"/>
                <a:gd name="T28" fmla="*/ 103761 w 2061"/>
                <a:gd name="T29" fmla="*/ 0 h 117"/>
                <a:gd name="T30" fmla="*/ 103902 w 2061"/>
                <a:gd name="T31" fmla="*/ 0 h 117"/>
                <a:gd name="T32" fmla="*/ 104306 w 2061"/>
                <a:gd name="T33" fmla="*/ 2 h 117"/>
                <a:gd name="T34" fmla="*/ 104495 w 2061"/>
                <a:gd name="T35" fmla="*/ 0 h 117"/>
                <a:gd name="T36" fmla="*/ 104692 w 2061"/>
                <a:gd name="T37" fmla="*/ 0 h 117"/>
                <a:gd name="T38" fmla="*/ 104916 w 2061"/>
                <a:gd name="T39" fmla="*/ 0 h 117"/>
                <a:gd name="T40" fmla="*/ 105319 w 2061"/>
                <a:gd name="T41" fmla="*/ 0 h 117"/>
                <a:gd name="T42" fmla="*/ 105490 w 2061"/>
                <a:gd name="T43" fmla="*/ 0 h 117"/>
                <a:gd name="T44" fmla="*/ 105653 w 2061"/>
                <a:gd name="T45" fmla="*/ 0 h 117"/>
                <a:gd name="T46" fmla="*/ 105860 w 2061"/>
                <a:gd name="T47" fmla="*/ 2 h 117"/>
                <a:gd name="T48" fmla="*/ 106105 w 2061"/>
                <a:gd name="T49" fmla="*/ 394 h 117"/>
                <a:gd name="T50" fmla="*/ 106278 w 2061"/>
                <a:gd name="T51" fmla="*/ 971 h 117"/>
                <a:gd name="T52" fmla="*/ 106704 w 2061"/>
                <a:gd name="T53" fmla="*/ 2547 h 117"/>
                <a:gd name="T54" fmla="*/ 106868 w 2061"/>
                <a:gd name="T55" fmla="*/ 5261 h 117"/>
                <a:gd name="T56" fmla="*/ 107049 w 2061"/>
                <a:gd name="T57" fmla="*/ 9043 h 117"/>
                <a:gd name="T58" fmla="*/ 107236 w 2061"/>
                <a:gd name="T59" fmla="*/ 10727 h 117"/>
                <a:gd name="T60" fmla="*/ 107653 w 2061"/>
                <a:gd name="T61" fmla="*/ 9228 h 117"/>
                <a:gd name="T62" fmla="*/ 107838 w 2061"/>
                <a:gd name="T63" fmla="*/ 7780 h 117"/>
                <a:gd name="T64" fmla="*/ 108059 w 2061"/>
                <a:gd name="T65" fmla="*/ 6284 h 117"/>
                <a:gd name="T66" fmla="*/ 108260 w 2061"/>
                <a:gd name="T67" fmla="*/ 4235 h 117"/>
                <a:gd name="T68" fmla="*/ 108587 w 2061"/>
                <a:gd name="T69" fmla="*/ 2547 h 117"/>
                <a:gd name="T70" fmla="*/ 108830 w 2061"/>
                <a:gd name="T71" fmla="*/ 1525 h 117"/>
                <a:gd name="T72" fmla="*/ 109058 w 2061"/>
                <a:gd name="T73" fmla="*/ 718 h 117"/>
                <a:gd name="T74" fmla="*/ 109211 w 2061"/>
                <a:gd name="T75" fmla="*/ 2 h 117"/>
                <a:gd name="T76" fmla="*/ 109561 w 2061"/>
                <a:gd name="T77" fmla="*/ 0 h 117"/>
                <a:gd name="T78" fmla="*/ 109757 w 2061"/>
                <a:gd name="T79" fmla="*/ 0 h 117"/>
                <a:gd name="T80" fmla="*/ 109988 w 2061"/>
                <a:gd name="T81" fmla="*/ 0 h 117"/>
                <a:gd name="T82" fmla="*/ 110395 w 2061"/>
                <a:gd name="T83" fmla="*/ 0 h 117"/>
                <a:gd name="T84" fmla="*/ 110628 w 2061"/>
                <a:gd name="T85" fmla="*/ 0 h 117"/>
                <a:gd name="T86" fmla="*/ 110801 w 2061"/>
                <a:gd name="T87" fmla="*/ 0 h 117"/>
                <a:gd name="T88" fmla="*/ 111029 w 2061"/>
                <a:gd name="T89" fmla="*/ 0 h 117"/>
                <a:gd name="T90" fmla="*/ 111159 w 2061"/>
                <a:gd name="T91" fmla="*/ 0 h 117"/>
                <a:gd name="T92" fmla="*/ 111581 w 2061"/>
                <a:gd name="T93" fmla="*/ 0 h 117"/>
                <a:gd name="T94" fmla="*/ 111820 w 2061"/>
                <a:gd name="T95" fmla="*/ 0 h 117"/>
                <a:gd name="T96" fmla="*/ 111940 w 2061"/>
                <a:gd name="T97" fmla="*/ 0 h 117"/>
                <a:gd name="T98" fmla="*/ 112181 w 2061"/>
                <a:gd name="T99" fmla="*/ 0 h 117"/>
                <a:gd name="T100" fmla="*/ 112598 w 2061"/>
                <a:gd name="T101" fmla="*/ 0 h 117"/>
                <a:gd name="T102" fmla="*/ 112701 w 2061"/>
                <a:gd name="T103" fmla="*/ 0 h 117"/>
                <a:gd name="T104" fmla="*/ 112967 w 2061"/>
                <a:gd name="T105" fmla="*/ 0 h 117"/>
                <a:gd name="T106" fmla="*/ 113350 w 2061"/>
                <a:gd name="T107" fmla="*/ 0 h 117"/>
                <a:gd name="T108" fmla="*/ 113565 w 2061"/>
                <a:gd name="T109" fmla="*/ 0 h 117"/>
                <a:gd name="T110" fmla="*/ 113724 w 2061"/>
                <a:gd name="T111" fmla="*/ 0 h 117"/>
                <a:gd name="T112" fmla="*/ 113923 w 2061"/>
                <a:gd name="T113" fmla="*/ 0 h 117"/>
                <a:gd name="T114" fmla="*/ 114272 w 2061"/>
                <a:gd name="T115" fmla="*/ 0 h 117"/>
                <a:gd name="T116" fmla="*/ 114532 w 2061"/>
                <a:gd name="T117" fmla="*/ 0 h 117"/>
                <a:gd name="T118" fmla="*/ 114934 w 2061"/>
                <a:gd name="T119" fmla="*/ 0 h 117"/>
                <a:gd name="T120" fmla="*/ 115090 w 2061"/>
                <a:gd name="T121" fmla="*/ 0 h 117"/>
                <a:gd name="T122" fmla="*/ 115472 w 2061"/>
                <a:gd name="T123" fmla="*/ 0 h 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61"/>
                <a:gd name="T187" fmla="*/ 0 h 117"/>
                <a:gd name="T188" fmla="*/ 2061 w 2061"/>
                <a:gd name="T189" fmla="*/ 117 h 1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61" h="117">
                  <a:moveTo>
                    <a:pt x="0" y="0"/>
                  </a:moveTo>
                  <a:lnTo>
                    <a:pt x="0" y="0"/>
                  </a:lnTo>
                  <a:lnTo>
                    <a:pt x="1795" y="0"/>
                  </a:lnTo>
                  <a:lnTo>
                    <a:pt x="1799" y="0"/>
                  </a:lnTo>
                  <a:lnTo>
                    <a:pt x="1802" y="0"/>
                  </a:lnTo>
                  <a:lnTo>
                    <a:pt x="1806" y="0"/>
                  </a:lnTo>
                  <a:lnTo>
                    <a:pt x="1809" y="0"/>
                  </a:lnTo>
                  <a:lnTo>
                    <a:pt x="1813" y="0"/>
                  </a:lnTo>
                  <a:lnTo>
                    <a:pt x="1816" y="0"/>
                  </a:lnTo>
                  <a:lnTo>
                    <a:pt x="1820" y="0"/>
                  </a:lnTo>
                  <a:lnTo>
                    <a:pt x="1823" y="0"/>
                  </a:lnTo>
                  <a:lnTo>
                    <a:pt x="1827" y="0"/>
                  </a:lnTo>
                  <a:lnTo>
                    <a:pt x="1830" y="0"/>
                  </a:lnTo>
                  <a:lnTo>
                    <a:pt x="1834" y="0"/>
                  </a:lnTo>
                  <a:lnTo>
                    <a:pt x="1837" y="0"/>
                  </a:lnTo>
                  <a:lnTo>
                    <a:pt x="1841" y="0"/>
                  </a:lnTo>
                  <a:lnTo>
                    <a:pt x="1844" y="0"/>
                  </a:lnTo>
                  <a:lnTo>
                    <a:pt x="1848" y="0"/>
                  </a:lnTo>
                  <a:lnTo>
                    <a:pt x="1851" y="0"/>
                  </a:lnTo>
                  <a:lnTo>
                    <a:pt x="1855" y="0"/>
                  </a:lnTo>
                  <a:lnTo>
                    <a:pt x="1858" y="2"/>
                  </a:lnTo>
                  <a:lnTo>
                    <a:pt x="1862" y="2"/>
                  </a:lnTo>
                  <a:lnTo>
                    <a:pt x="1862" y="0"/>
                  </a:lnTo>
                  <a:lnTo>
                    <a:pt x="1865" y="0"/>
                  </a:lnTo>
                  <a:lnTo>
                    <a:pt x="1869" y="0"/>
                  </a:lnTo>
                  <a:lnTo>
                    <a:pt x="1872" y="0"/>
                  </a:lnTo>
                  <a:lnTo>
                    <a:pt x="1876" y="0"/>
                  </a:lnTo>
                  <a:lnTo>
                    <a:pt x="1879" y="0"/>
                  </a:lnTo>
                  <a:lnTo>
                    <a:pt x="1883" y="0"/>
                  </a:lnTo>
                  <a:lnTo>
                    <a:pt x="1886" y="0"/>
                  </a:lnTo>
                  <a:lnTo>
                    <a:pt x="1890" y="2"/>
                  </a:lnTo>
                  <a:lnTo>
                    <a:pt x="1893" y="2"/>
                  </a:lnTo>
                  <a:lnTo>
                    <a:pt x="1893" y="4"/>
                  </a:lnTo>
                  <a:lnTo>
                    <a:pt x="1897" y="6"/>
                  </a:lnTo>
                  <a:lnTo>
                    <a:pt x="1897" y="10"/>
                  </a:lnTo>
                  <a:lnTo>
                    <a:pt x="1900" y="18"/>
                  </a:lnTo>
                  <a:lnTo>
                    <a:pt x="1904" y="28"/>
                  </a:lnTo>
                  <a:lnTo>
                    <a:pt x="1904" y="42"/>
                  </a:lnTo>
                  <a:lnTo>
                    <a:pt x="1907" y="58"/>
                  </a:lnTo>
                  <a:lnTo>
                    <a:pt x="1907" y="79"/>
                  </a:lnTo>
                  <a:lnTo>
                    <a:pt x="1911" y="99"/>
                  </a:lnTo>
                  <a:lnTo>
                    <a:pt x="1914" y="111"/>
                  </a:lnTo>
                  <a:lnTo>
                    <a:pt x="1914" y="117"/>
                  </a:lnTo>
                  <a:lnTo>
                    <a:pt x="1918" y="111"/>
                  </a:lnTo>
                  <a:lnTo>
                    <a:pt x="1921" y="101"/>
                  </a:lnTo>
                  <a:lnTo>
                    <a:pt x="1921" y="93"/>
                  </a:lnTo>
                  <a:lnTo>
                    <a:pt x="1925" y="85"/>
                  </a:lnTo>
                  <a:lnTo>
                    <a:pt x="1925" y="77"/>
                  </a:lnTo>
                  <a:lnTo>
                    <a:pt x="1928" y="69"/>
                  </a:lnTo>
                  <a:lnTo>
                    <a:pt x="1932" y="58"/>
                  </a:lnTo>
                  <a:lnTo>
                    <a:pt x="1932" y="46"/>
                  </a:lnTo>
                  <a:lnTo>
                    <a:pt x="1935" y="36"/>
                  </a:lnTo>
                  <a:lnTo>
                    <a:pt x="1939" y="28"/>
                  </a:lnTo>
                  <a:lnTo>
                    <a:pt x="1939" y="22"/>
                  </a:lnTo>
                  <a:lnTo>
                    <a:pt x="1942" y="16"/>
                  </a:lnTo>
                  <a:lnTo>
                    <a:pt x="1946" y="12"/>
                  </a:lnTo>
                  <a:lnTo>
                    <a:pt x="1946" y="8"/>
                  </a:lnTo>
                  <a:lnTo>
                    <a:pt x="1949" y="4"/>
                  </a:lnTo>
                  <a:lnTo>
                    <a:pt x="1949" y="2"/>
                  </a:lnTo>
                  <a:lnTo>
                    <a:pt x="1953" y="2"/>
                  </a:lnTo>
                  <a:lnTo>
                    <a:pt x="1956" y="0"/>
                  </a:lnTo>
                  <a:lnTo>
                    <a:pt x="1960" y="0"/>
                  </a:lnTo>
                  <a:lnTo>
                    <a:pt x="1963" y="0"/>
                  </a:lnTo>
                  <a:lnTo>
                    <a:pt x="1967" y="0"/>
                  </a:lnTo>
                  <a:lnTo>
                    <a:pt x="1970" y="0"/>
                  </a:lnTo>
                  <a:lnTo>
                    <a:pt x="1974" y="0"/>
                  </a:lnTo>
                  <a:lnTo>
                    <a:pt x="1977" y="0"/>
                  </a:lnTo>
                  <a:lnTo>
                    <a:pt x="1981" y="0"/>
                  </a:lnTo>
                  <a:lnTo>
                    <a:pt x="1984" y="0"/>
                  </a:lnTo>
                  <a:lnTo>
                    <a:pt x="1988" y="0"/>
                  </a:lnTo>
                  <a:lnTo>
                    <a:pt x="1991" y="0"/>
                  </a:lnTo>
                  <a:lnTo>
                    <a:pt x="1995" y="0"/>
                  </a:lnTo>
                  <a:lnTo>
                    <a:pt x="1998" y="0"/>
                  </a:lnTo>
                  <a:lnTo>
                    <a:pt x="2002" y="0"/>
                  </a:lnTo>
                  <a:lnTo>
                    <a:pt x="2005" y="0"/>
                  </a:lnTo>
                  <a:lnTo>
                    <a:pt x="2009" y="0"/>
                  </a:lnTo>
                  <a:lnTo>
                    <a:pt x="2012" y="0"/>
                  </a:lnTo>
                  <a:lnTo>
                    <a:pt x="2016" y="0"/>
                  </a:lnTo>
                  <a:lnTo>
                    <a:pt x="2019" y="0"/>
                  </a:lnTo>
                  <a:lnTo>
                    <a:pt x="2023" y="0"/>
                  </a:lnTo>
                  <a:lnTo>
                    <a:pt x="2026" y="0"/>
                  </a:lnTo>
                  <a:lnTo>
                    <a:pt x="2030" y="0"/>
                  </a:lnTo>
                  <a:lnTo>
                    <a:pt x="2033" y="0"/>
                  </a:lnTo>
                  <a:lnTo>
                    <a:pt x="2037" y="0"/>
                  </a:lnTo>
                  <a:lnTo>
                    <a:pt x="2040" y="0"/>
                  </a:lnTo>
                  <a:lnTo>
                    <a:pt x="2044" y="0"/>
                  </a:lnTo>
                  <a:lnTo>
                    <a:pt x="2047" y="0"/>
                  </a:lnTo>
                  <a:lnTo>
                    <a:pt x="2051" y="0"/>
                  </a:lnTo>
                  <a:lnTo>
                    <a:pt x="2054" y="0"/>
                  </a:lnTo>
                  <a:lnTo>
                    <a:pt x="2058" y="0"/>
                  </a:lnTo>
                  <a:lnTo>
                    <a:pt x="2061"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0" name="Freeform 1564"/>
            <p:cNvSpPr>
              <a:spLocks/>
            </p:cNvSpPr>
            <p:nvPr/>
          </p:nvSpPr>
          <p:spPr bwMode="auto">
            <a:xfrm>
              <a:off x="405" y="2032"/>
              <a:ext cx="2381" cy="136"/>
            </a:xfrm>
            <a:custGeom>
              <a:avLst/>
              <a:gdLst>
                <a:gd name="T0" fmla="*/ 0 w 2082"/>
                <a:gd name="T1" fmla="*/ 0 h 117"/>
                <a:gd name="T2" fmla="*/ 103728 w 2082"/>
                <a:gd name="T3" fmla="*/ 0 h 117"/>
                <a:gd name="T4" fmla="*/ 103885 w 2082"/>
                <a:gd name="T5" fmla="*/ 0 h 117"/>
                <a:gd name="T6" fmla="*/ 104302 w 2082"/>
                <a:gd name="T7" fmla="*/ 0 h 117"/>
                <a:gd name="T8" fmla="*/ 104484 w 2082"/>
                <a:gd name="T9" fmla="*/ 0 h 117"/>
                <a:gd name="T10" fmla="*/ 104676 w 2082"/>
                <a:gd name="T11" fmla="*/ 0 h 117"/>
                <a:gd name="T12" fmla="*/ 104899 w 2082"/>
                <a:gd name="T13" fmla="*/ 0 h 117"/>
                <a:gd name="T14" fmla="*/ 105313 w 2082"/>
                <a:gd name="T15" fmla="*/ 0 h 117"/>
                <a:gd name="T16" fmla="*/ 105476 w 2082"/>
                <a:gd name="T17" fmla="*/ 0 h 117"/>
                <a:gd name="T18" fmla="*/ 105642 w 2082"/>
                <a:gd name="T19" fmla="*/ 0 h 117"/>
                <a:gd name="T20" fmla="*/ 105850 w 2082"/>
                <a:gd name="T21" fmla="*/ 0 h 117"/>
                <a:gd name="T22" fmla="*/ 106095 w 2082"/>
                <a:gd name="T23" fmla="*/ 0 h 117"/>
                <a:gd name="T24" fmla="*/ 106244 w 2082"/>
                <a:gd name="T25" fmla="*/ 0 h 117"/>
                <a:gd name="T26" fmla="*/ 106690 w 2082"/>
                <a:gd name="T27" fmla="*/ 0 h 117"/>
                <a:gd name="T28" fmla="*/ 106828 w 2082"/>
                <a:gd name="T29" fmla="*/ 2 h 117"/>
                <a:gd name="T30" fmla="*/ 107044 w 2082"/>
                <a:gd name="T31" fmla="*/ 532 h 117"/>
                <a:gd name="T32" fmla="*/ 107222 w 2082"/>
                <a:gd name="T33" fmla="*/ 2061 h 117"/>
                <a:gd name="T34" fmla="*/ 107639 w 2082"/>
                <a:gd name="T35" fmla="*/ 4709 h 117"/>
                <a:gd name="T36" fmla="*/ 107824 w 2082"/>
                <a:gd name="T37" fmla="*/ 7939 h 117"/>
                <a:gd name="T38" fmla="*/ 108050 w 2082"/>
                <a:gd name="T39" fmla="*/ 9993 h 117"/>
                <a:gd name="T40" fmla="*/ 108233 w 2082"/>
                <a:gd name="T41" fmla="*/ 10727 h 117"/>
                <a:gd name="T42" fmla="*/ 108571 w 2082"/>
                <a:gd name="T43" fmla="*/ 9993 h 117"/>
                <a:gd name="T44" fmla="*/ 108820 w 2082"/>
                <a:gd name="T45" fmla="*/ 7780 h 117"/>
                <a:gd name="T46" fmla="*/ 109013 w 2082"/>
                <a:gd name="T47" fmla="*/ 4954 h 117"/>
                <a:gd name="T48" fmla="*/ 109199 w 2082"/>
                <a:gd name="T49" fmla="*/ 3134 h 117"/>
                <a:gd name="T50" fmla="*/ 109508 w 2082"/>
                <a:gd name="T51" fmla="*/ 1622 h 117"/>
                <a:gd name="T52" fmla="*/ 109752 w 2082"/>
                <a:gd name="T53" fmla="*/ 971 h 117"/>
                <a:gd name="T54" fmla="*/ 109972 w 2082"/>
                <a:gd name="T55" fmla="*/ 394 h 117"/>
                <a:gd name="T56" fmla="*/ 110383 w 2082"/>
                <a:gd name="T57" fmla="*/ 2 h 117"/>
                <a:gd name="T58" fmla="*/ 110551 w 2082"/>
                <a:gd name="T59" fmla="*/ 2 h 117"/>
                <a:gd name="T60" fmla="*/ 110751 w 2082"/>
                <a:gd name="T61" fmla="*/ 2 h 117"/>
                <a:gd name="T62" fmla="*/ 110912 w 2082"/>
                <a:gd name="T63" fmla="*/ 2 h 117"/>
                <a:gd name="T64" fmla="*/ 111156 w 2082"/>
                <a:gd name="T65" fmla="*/ 2 h 117"/>
                <a:gd name="T66" fmla="*/ 111566 w 2082"/>
                <a:gd name="T67" fmla="*/ 0 h 117"/>
                <a:gd name="T68" fmla="*/ 111804 w 2082"/>
                <a:gd name="T69" fmla="*/ 0 h 117"/>
                <a:gd name="T70" fmla="*/ 111921 w 2082"/>
                <a:gd name="T71" fmla="*/ 0 h 117"/>
                <a:gd name="T72" fmla="*/ 112170 w 2082"/>
                <a:gd name="T73" fmla="*/ 0 h 117"/>
                <a:gd name="T74" fmla="*/ 112579 w 2082"/>
                <a:gd name="T75" fmla="*/ 0 h 117"/>
                <a:gd name="T76" fmla="*/ 112695 w 2082"/>
                <a:gd name="T77" fmla="*/ 0 h 117"/>
                <a:gd name="T78" fmla="*/ 112945 w 2082"/>
                <a:gd name="T79" fmla="*/ 0 h 117"/>
                <a:gd name="T80" fmla="*/ 113347 w 2082"/>
                <a:gd name="T81" fmla="*/ 0 h 117"/>
                <a:gd name="T82" fmla="*/ 113500 w 2082"/>
                <a:gd name="T83" fmla="*/ 0 h 117"/>
                <a:gd name="T84" fmla="*/ 113717 w 2082"/>
                <a:gd name="T85" fmla="*/ 0 h 117"/>
                <a:gd name="T86" fmla="*/ 113897 w 2082"/>
                <a:gd name="T87" fmla="*/ 0 h 117"/>
                <a:gd name="T88" fmla="*/ 114256 w 2082"/>
                <a:gd name="T89" fmla="*/ 0 h 117"/>
                <a:gd name="T90" fmla="*/ 114512 w 2082"/>
                <a:gd name="T91" fmla="*/ 0 h 117"/>
                <a:gd name="T92" fmla="*/ 114923 w 2082"/>
                <a:gd name="T93" fmla="*/ 0 h 117"/>
                <a:gd name="T94" fmla="*/ 115079 w 2082"/>
                <a:gd name="T95" fmla="*/ 0 h 117"/>
                <a:gd name="T96" fmla="*/ 115446 w 2082"/>
                <a:gd name="T97" fmla="*/ 0 h 117"/>
                <a:gd name="T98" fmla="*/ 115695 w 2082"/>
                <a:gd name="T99" fmla="*/ 0 h 117"/>
                <a:gd name="T100" fmla="*/ 115856 w 2082"/>
                <a:gd name="T101" fmla="*/ 0 h 117"/>
                <a:gd name="T102" fmla="*/ 116282 w 2082"/>
                <a:gd name="T103" fmla="*/ 0 h 117"/>
                <a:gd name="T104" fmla="*/ 116518 w 2082"/>
                <a:gd name="T105" fmla="*/ 0 h 1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82"/>
                <a:gd name="T160" fmla="*/ 0 h 117"/>
                <a:gd name="T161" fmla="*/ 2082 w 2082"/>
                <a:gd name="T162" fmla="*/ 117 h 1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82" h="117">
                  <a:moveTo>
                    <a:pt x="0" y="0"/>
                  </a:moveTo>
                  <a:lnTo>
                    <a:pt x="0" y="0"/>
                  </a:lnTo>
                  <a:lnTo>
                    <a:pt x="1851" y="0"/>
                  </a:lnTo>
                  <a:lnTo>
                    <a:pt x="1855" y="0"/>
                  </a:lnTo>
                  <a:lnTo>
                    <a:pt x="1858" y="0"/>
                  </a:lnTo>
                  <a:lnTo>
                    <a:pt x="1862" y="0"/>
                  </a:lnTo>
                  <a:lnTo>
                    <a:pt x="1865" y="0"/>
                  </a:lnTo>
                  <a:lnTo>
                    <a:pt x="1869" y="0"/>
                  </a:lnTo>
                  <a:lnTo>
                    <a:pt x="1872" y="0"/>
                  </a:lnTo>
                  <a:lnTo>
                    <a:pt x="1876" y="0"/>
                  </a:lnTo>
                  <a:lnTo>
                    <a:pt x="1879" y="0"/>
                  </a:lnTo>
                  <a:lnTo>
                    <a:pt x="1883" y="0"/>
                  </a:lnTo>
                  <a:lnTo>
                    <a:pt x="1886" y="0"/>
                  </a:lnTo>
                  <a:lnTo>
                    <a:pt x="1890" y="0"/>
                  </a:lnTo>
                  <a:lnTo>
                    <a:pt x="1893" y="0"/>
                  </a:lnTo>
                  <a:lnTo>
                    <a:pt x="1897" y="0"/>
                  </a:lnTo>
                  <a:lnTo>
                    <a:pt x="1900" y="0"/>
                  </a:lnTo>
                  <a:lnTo>
                    <a:pt x="1904" y="0"/>
                  </a:lnTo>
                  <a:lnTo>
                    <a:pt x="1907" y="2"/>
                  </a:lnTo>
                  <a:lnTo>
                    <a:pt x="1907" y="4"/>
                  </a:lnTo>
                  <a:lnTo>
                    <a:pt x="1911" y="6"/>
                  </a:lnTo>
                  <a:lnTo>
                    <a:pt x="1914" y="14"/>
                  </a:lnTo>
                  <a:lnTo>
                    <a:pt x="1914" y="22"/>
                  </a:lnTo>
                  <a:lnTo>
                    <a:pt x="1918" y="36"/>
                  </a:lnTo>
                  <a:lnTo>
                    <a:pt x="1921" y="52"/>
                  </a:lnTo>
                  <a:lnTo>
                    <a:pt x="1921" y="71"/>
                  </a:lnTo>
                  <a:lnTo>
                    <a:pt x="1925" y="87"/>
                  </a:lnTo>
                  <a:lnTo>
                    <a:pt x="1925" y="101"/>
                  </a:lnTo>
                  <a:lnTo>
                    <a:pt x="1928" y="109"/>
                  </a:lnTo>
                  <a:lnTo>
                    <a:pt x="1932" y="115"/>
                  </a:lnTo>
                  <a:lnTo>
                    <a:pt x="1932" y="117"/>
                  </a:lnTo>
                  <a:lnTo>
                    <a:pt x="1935" y="115"/>
                  </a:lnTo>
                  <a:lnTo>
                    <a:pt x="1939" y="109"/>
                  </a:lnTo>
                  <a:lnTo>
                    <a:pt x="1939" y="99"/>
                  </a:lnTo>
                  <a:lnTo>
                    <a:pt x="1942" y="85"/>
                  </a:lnTo>
                  <a:lnTo>
                    <a:pt x="1946" y="69"/>
                  </a:lnTo>
                  <a:lnTo>
                    <a:pt x="1946" y="54"/>
                  </a:lnTo>
                  <a:lnTo>
                    <a:pt x="1949" y="42"/>
                  </a:lnTo>
                  <a:lnTo>
                    <a:pt x="1949" y="34"/>
                  </a:lnTo>
                  <a:lnTo>
                    <a:pt x="1953" y="24"/>
                  </a:lnTo>
                  <a:lnTo>
                    <a:pt x="1956" y="18"/>
                  </a:lnTo>
                  <a:lnTo>
                    <a:pt x="1956" y="12"/>
                  </a:lnTo>
                  <a:lnTo>
                    <a:pt x="1960" y="10"/>
                  </a:lnTo>
                  <a:lnTo>
                    <a:pt x="1963" y="6"/>
                  </a:lnTo>
                  <a:lnTo>
                    <a:pt x="1963" y="4"/>
                  </a:lnTo>
                  <a:lnTo>
                    <a:pt x="1967" y="4"/>
                  </a:lnTo>
                  <a:lnTo>
                    <a:pt x="1970" y="2"/>
                  </a:lnTo>
                  <a:lnTo>
                    <a:pt x="1974" y="2"/>
                  </a:lnTo>
                  <a:lnTo>
                    <a:pt x="1977" y="2"/>
                  </a:lnTo>
                  <a:lnTo>
                    <a:pt x="1981" y="2"/>
                  </a:lnTo>
                  <a:lnTo>
                    <a:pt x="1984" y="2"/>
                  </a:lnTo>
                  <a:lnTo>
                    <a:pt x="1988" y="0"/>
                  </a:lnTo>
                  <a:lnTo>
                    <a:pt x="1991" y="0"/>
                  </a:lnTo>
                  <a:lnTo>
                    <a:pt x="1995" y="0"/>
                  </a:lnTo>
                  <a:lnTo>
                    <a:pt x="1998" y="0"/>
                  </a:lnTo>
                  <a:lnTo>
                    <a:pt x="2002" y="0"/>
                  </a:lnTo>
                  <a:lnTo>
                    <a:pt x="2005" y="0"/>
                  </a:lnTo>
                  <a:lnTo>
                    <a:pt x="2009" y="0"/>
                  </a:lnTo>
                  <a:lnTo>
                    <a:pt x="2012" y="0"/>
                  </a:lnTo>
                  <a:lnTo>
                    <a:pt x="2016" y="0"/>
                  </a:lnTo>
                  <a:lnTo>
                    <a:pt x="2019" y="0"/>
                  </a:lnTo>
                  <a:lnTo>
                    <a:pt x="2023" y="0"/>
                  </a:lnTo>
                  <a:lnTo>
                    <a:pt x="2026" y="0"/>
                  </a:lnTo>
                  <a:lnTo>
                    <a:pt x="2030" y="0"/>
                  </a:lnTo>
                  <a:lnTo>
                    <a:pt x="2033" y="0"/>
                  </a:lnTo>
                  <a:lnTo>
                    <a:pt x="2037" y="0"/>
                  </a:lnTo>
                  <a:lnTo>
                    <a:pt x="2040" y="0"/>
                  </a:lnTo>
                  <a:lnTo>
                    <a:pt x="2044" y="0"/>
                  </a:lnTo>
                  <a:lnTo>
                    <a:pt x="2047" y="0"/>
                  </a:lnTo>
                  <a:lnTo>
                    <a:pt x="2051" y="0"/>
                  </a:lnTo>
                  <a:lnTo>
                    <a:pt x="2054" y="0"/>
                  </a:lnTo>
                  <a:lnTo>
                    <a:pt x="2058" y="0"/>
                  </a:lnTo>
                  <a:lnTo>
                    <a:pt x="2061" y="0"/>
                  </a:lnTo>
                  <a:lnTo>
                    <a:pt x="2065" y="0"/>
                  </a:lnTo>
                  <a:lnTo>
                    <a:pt x="2068" y="0"/>
                  </a:lnTo>
                  <a:lnTo>
                    <a:pt x="2072" y="0"/>
                  </a:lnTo>
                  <a:lnTo>
                    <a:pt x="2075" y="0"/>
                  </a:lnTo>
                  <a:lnTo>
                    <a:pt x="2079" y="0"/>
                  </a:lnTo>
                  <a:lnTo>
                    <a:pt x="2082"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1" name="Freeform 1565"/>
            <p:cNvSpPr>
              <a:spLocks/>
            </p:cNvSpPr>
            <p:nvPr/>
          </p:nvSpPr>
          <p:spPr bwMode="auto">
            <a:xfrm>
              <a:off x="405" y="2032"/>
              <a:ext cx="2402" cy="62"/>
            </a:xfrm>
            <a:custGeom>
              <a:avLst/>
              <a:gdLst>
                <a:gd name="T0" fmla="*/ 0 w 2100"/>
                <a:gd name="T1" fmla="*/ 0 h 53"/>
                <a:gd name="T2" fmla="*/ 108405 w 2100"/>
                <a:gd name="T3" fmla="*/ 0 h 53"/>
                <a:gd name="T4" fmla="*/ 108572 w 2100"/>
                <a:gd name="T5" fmla="*/ 0 h 53"/>
                <a:gd name="T6" fmla="*/ 108814 w 2100"/>
                <a:gd name="T7" fmla="*/ 0 h 53"/>
                <a:gd name="T8" fmla="*/ 109170 w 2100"/>
                <a:gd name="T9" fmla="*/ 0 h 53"/>
                <a:gd name="T10" fmla="*/ 109324 w 2100"/>
                <a:gd name="T11" fmla="*/ 0 h 53"/>
                <a:gd name="T12" fmla="*/ 109595 w 2100"/>
                <a:gd name="T13" fmla="*/ 2 h 53"/>
                <a:gd name="T14" fmla="*/ 109769 w 2100"/>
                <a:gd name="T15" fmla="*/ 1102 h 53"/>
                <a:gd name="T16" fmla="*/ 110127 w 2100"/>
                <a:gd name="T17" fmla="*/ 2414 h 53"/>
                <a:gd name="T18" fmla="*/ 110372 w 2100"/>
                <a:gd name="T19" fmla="*/ 4521 h 53"/>
                <a:gd name="T20" fmla="*/ 110523 w 2100"/>
                <a:gd name="T21" fmla="*/ 5612 h 53"/>
                <a:gd name="T22" fmla="*/ 110947 w 2100"/>
                <a:gd name="T23" fmla="*/ 5874 h 53"/>
                <a:gd name="T24" fmla="*/ 111176 w 2100"/>
                <a:gd name="T25" fmla="*/ 5367 h 53"/>
                <a:gd name="T26" fmla="*/ 111343 w 2100"/>
                <a:gd name="T27" fmla="*/ 4066 h 53"/>
                <a:gd name="T28" fmla="*/ 111573 w 2100"/>
                <a:gd name="T29" fmla="*/ 2747 h 53"/>
                <a:gd name="T30" fmla="*/ 111688 w 2100"/>
                <a:gd name="T31" fmla="*/ 1764 h 53"/>
                <a:gd name="T32" fmla="*/ 112046 w 2100"/>
                <a:gd name="T33" fmla="*/ 1102 h 53"/>
                <a:gd name="T34" fmla="*/ 112312 w 2100"/>
                <a:gd name="T35" fmla="*/ 674 h 53"/>
                <a:gd name="T36" fmla="*/ 112535 w 2100"/>
                <a:gd name="T37" fmla="*/ 492 h 53"/>
                <a:gd name="T38" fmla="*/ 112778 w 2100"/>
                <a:gd name="T39" fmla="*/ 2 h 53"/>
                <a:gd name="T40" fmla="*/ 113091 w 2100"/>
                <a:gd name="T41" fmla="*/ 0 h 53"/>
                <a:gd name="T42" fmla="*/ 113307 w 2100"/>
                <a:gd name="T43" fmla="*/ 0 h 53"/>
                <a:gd name="T44" fmla="*/ 113537 w 2100"/>
                <a:gd name="T45" fmla="*/ 0 h 53"/>
                <a:gd name="T46" fmla="*/ 113951 w 2100"/>
                <a:gd name="T47" fmla="*/ 0 h 53"/>
                <a:gd name="T48" fmla="*/ 114058 w 2100"/>
                <a:gd name="T49" fmla="*/ 0 h 53"/>
                <a:gd name="T50" fmla="*/ 114345 w 2100"/>
                <a:gd name="T51" fmla="*/ 0 h 53"/>
                <a:gd name="T52" fmla="*/ 114415 w 2100"/>
                <a:gd name="T53" fmla="*/ 0 h 53"/>
                <a:gd name="T54" fmla="*/ 114858 w 2100"/>
                <a:gd name="T55" fmla="*/ 0 h 53"/>
                <a:gd name="T56" fmla="*/ 115110 w 2100"/>
                <a:gd name="T57" fmla="*/ 0 h 53"/>
                <a:gd name="T58" fmla="*/ 115466 w 2100"/>
                <a:gd name="T59" fmla="*/ 0 h 53"/>
                <a:gd name="T60" fmla="*/ 115621 w 2100"/>
                <a:gd name="T61" fmla="*/ 0 h 53"/>
                <a:gd name="T62" fmla="*/ 116049 w 2100"/>
                <a:gd name="T63" fmla="*/ 0 h 53"/>
                <a:gd name="T64" fmla="*/ 116346 w 2100"/>
                <a:gd name="T65" fmla="*/ 0 h 53"/>
                <a:gd name="T66" fmla="*/ 116436 w 2100"/>
                <a:gd name="T67" fmla="*/ 0 h 53"/>
                <a:gd name="T68" fmla="*/ 116818 w 2100"/>
                <a:gd name="T69" fmla="*/ 0 h 53"/>
                <a:gd name="T70" fmla="*/ 117065 w 2100"/>
                <a:gd name="T71" fmla="*/ 0 h 53"/>
                <a:gd name="T72" fmla="*/ 117450 w 2100"/>
                <a:gd name="T73" fmla="*/ 0 h 53"/>
                <a:gd name="T74" fmla="*/ 117655 w 2100"/>
                <a:gd name="T75" fmla="*/ 0 h 53"/>
                <a:gd name="T76" fmla="*/ 117859 w 2100"/>
                <a:gd name="T77" fmla="*/ 0 h 53"/>
                <a:gd name="T78" fmla="*/ 118070 w 2100"/>
                <a:gd name="T79" fmla="*/ 0 h 53"/>
                <a:gd name="T80" fmla="*/ 118237 w 2100"/>
                <a:gd name="T81" fmla="*/ 0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00"/>
                <a:gd name="T124" fmla="*/ 0 h 53"/>
                <a:gd name="T125" fmla="*/ 2100 w 2100"/>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00" h="53">
                  <a:moveTo>
                    <a:pt x="0" y="0"/>
                  </a:moveTo>
                  <a:lnTo>
                    <a:pt x="0" y="0"/>
                  </a:lnTo>
                  <a:lnTo>
                    <a:pt x="1921" y="0"/>
                  </a:lnTo>
                  <a:lnTo>
                    <a:pt x="1925" y="0"/>
                  </a:lnTo>
                  <a:lnTo>
                    <a:pt x="1928" y="0"/>
                  </a:lnTo>
                  <a:lnTo>
                    <a:pt x="1932" y="0"/>
                  </a:lnTo>
                  <a:lnTo>
                    <a:pt x="1935" y="0"/>
                  </a:lnTo>
                  <a:lnTo>
                    <a:pt x="1939" y="0"/>
                  </a:lnTo>
                  <a:lnTo>
                    <a:pt x="1942" y="0"/>
                  </a:lnTo>
                  <a:lnTo>
                    <a:pt x="1946" y="2"/>
                  </a:lnTo>
                  <a:lnTo>
                    <a:pt x="1949" y="6"/>
                  </a:lnTo>
                  <a:lnTo>
                    <a:pt x="1949" y="10"/>
                  </a:lnTo>
                  <a:lnTo>
                    <a:pt x="1953" y="14"/>
                  </a:lnTo>
                  <a:lnTo>
                    <a:pt x="1956" y="22"/>
                  </a:lnTo>
                  <a:lnTo>
                    <a:pt x="1956" y="33"/>
                  </a:lnTo>
                  <a:lnTo>
                    <a:pt x="1960" y="41"/>
                  </a:lnTo>
                  <a:lnTo>
                    <a:pt x="1963" y="47"/>
                  </a:lnTo>
                  <a:lnTo>
                    <a:pt x="1963" y="51"/>
                  </a:lnTo>
                  <a:lnTo>
                    <a:pt x="1967" y="53"/>
                  </a:lnTo>
                  <a:lnTo>
                    <a:pt x="1970" y="53"/>
                  </a:lnTo>
                  <a:lnTo>
                    <a:pt x="1974" y="49"/>
                  </a:lnTo>
                  <a:lnTo>
                    <a:pt x="1974" y="43"/>
                  </a:lnTo>
                  <a:lnTo>
                    <a:pt x="1977" y="37"/>
                  </a:lnTo>
                  <a:lnTo>
                    <a:pt x="1981" y="31"/>
                  </a:lnTo>
                  <a:lnTo>
                    <a:pt x="1981" y="24"/>
                  </a:lnTo>
                  <a:lnTo>
                    <a:pt x="1984" y="20"/>
                  </a:lnTo>
                  <a:lnTo>
                    <a:pt x="1984" y="16"/>
                  </a:lnTo>
                  <a:lnTo>
                    <a:pt x="1988" y="12"/>
                  </a:lnTo>
                  <a:lnTo>
                    <a:pt x="1991" y="10"/>
                  </a:lnTo>
                  <a:lnTo>
                    <a:pt x="1991" y="8"/>
                  </a:lnTo>
                  <a:lnTo>
                    <a:pt x="1995" y="6"/>
                  </a:lnTo>
                  <a:lnTo>
                    <a:pt x="1998" y="4"/>
                  </a:lnTo>
                  <a:lnTo>
                    <a:pt x="2002" y="2"/>
                  </a:lnTo>
                  <a:lnTo>
                    <a:pt x="2005" y="0"/>
                  </a:lnTo>
                  <a:lnTo>
                    <a:pt x="2009" y="0"/>
                  </a:lnTo>
                  <a:lnTo>
                    <a:pt x="2012" y="0"/>
                  </a:lnTo>
                  <a:lnTo>
                    <a:pt x="2016" y="0"/>
                  </a:lnTo>
                  <a:lnTo>
                    <a:pt x="2019" y="0"/>
                  </a:lnTo>
                  <a:lnTo>
                    <a:pt x="2023" y="0"/>
                  </a:lnTo>
                  <a:lnTo>
                    <a:pt x="2026" y="0"/>
                  </a:lnTo>
                  <a:lnTo>
                    <a:pt x="2030" y="0"/>
                  </a:lnTo>
                  <a:lnTo>
                    <a:pt x="2033" y="0"/>
                  </a:lnTo>
                  <a:lnTo>
                    <a:pt x="2037" y="0"/>
                  </a:lnTo>
                  <a:lnTo>
                    <a:pt x="2040" y="0"/>
                  </a:lnTo>
                  <a:lnTo>
                    <a:pt x="2044" y="0"/>
                  </a:lnTo>
                  <a:lnTo>
                    <a:pt x="2047" y="0"/>
                  </a:lnTo>
                  <a:lnTo>
                    <a:pt x="2051" y="0"/>
                  </a:lnTo>
                  <a:lnTo>
                    <a:pt x="2054" y="0"/>
                  </a:lnTo>
                  <a:lnTo>
                    <a:pt x="2058" y="0"/>
                  </a:lnTo>
                  <a:lnTo>
                    <a:pt x="2061" y="0"/>
                  </a:lnTo>
                  <a:lnTo>
                    <a:pt x="2065" y="0"/>
                  </a:lnTo>
                  <a:lnTo>
                    <a:pt x="2068" y="0"/>
                  </a:lnTo>
                  <a:lnTo>
                    <a:pt x="2072" y="0"/>
                  </a:lnTo>
                  <a:lnTo>
                    <a:pt x="2075" y="0"/>
                  </a:lnTo>
                  <a:lnTo>
                    <a:pt x="2079" y="0"/>
                  </a:lnTo>
                  <a:lnTo>
                    <a:pt x="2082" y="0"/>
                  </a:lnTo>
                  <a:lnTo>
                    <a:pt x="2086" y="0"/>
                  </a:lnTo>
                  <a:lnTo>
                    <a:pt x="2089" y="0"/>
                  </a:lnTo>
                  <a:lnTo>
                    <a:pt x="2093" y="0"/>
                  </a:lnTo>
                  <a:lnTo>
                    <a:pt x="2097" y="0"/>
                  </a:lnTo>
                  <a:lnTo>
                    <a:pt x="2100"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2" name="Freeform 1566"/>
            <p:cNvSpPr>
              <a:spLocks/>
            </p:cNvSpPr>
            <p:nvPr/>
          </p:nvSpPr>
          <p:spPr bwMode="auto">
            <a:xfrm>
              <a:off x="405" y="2032"/>
              <a:ext cx="2438" cy="97"/>
            </a:xfrm>
            <a:custGeom>
              <a:avLst/>
              <a:gdLst>
                <a:gd name="T0" fmla="*/ 0 w 2132"/>
                <a:gd name="T1" fmla="*/ 0 h 83"/>
                <a:gd name="T2" fmla="*/ 105442 w 2132"/>
                <a:gd name="T3" fmla="*/ 0 h 83"/>
                <a:gd name="T4" fmla="*/ 105648 w 2132"/>
                <a:gd name="T5" fmla="*/ 0 h 83"/>
                <a:gd name="T6" fmla="*/ 105844 w 2132"/>
                <a:gd name="T7" fmla="*/ 0 h 83"/>
                <a:gd name="T8" fmla="*/ 106005 w 2132"/>
                <a:gd name="T9" fmla="*/ 0 h 83"/>
                <a:gd name="T10" fmla="*/ 106375 w 2132"/>
                <a:gd name="T11" fmla="*/ 0 h 83"/>
                <a:gd name="T12" fmla="*/ 106589 w 2132"/>
                <a:gd name="T13" fmla="*/ 0 h 83"/>
                <a:gd name="T14" fmla="*/ 106808 w 2132"/>
                <a:gd name="T15" fmla="*/ 0 h 83"/>
                <a:gd name="T16" fmla="*/ 106959 w 2132"/>
                <a:gd name="T17" fmla="*/ 0 h 83"/>
                <a:gd name="T18" fmla="*/ 107355 w 2132"/>
                <a:gd name="T19" fmla="*/ 0 h 83"/>
                <a:gd name="T20" fmla="*/ 107580 w 2132"/>
                <a:gd name="T21" fmla="*/ 0 h 83"/>
                <a:gd name="T22" fmla="*/ 107775 w 2132"/>
                <a:gd name="T23" fmla="*/ 0 h 83"/>
                <a:gd name="T24" fmla="*/ 107980 w 2132"/>
                <a:gd name="T25" fmla="*/ 0 h 83"/>
                <a:gd name="T26" fmla="*/ 108365 w 2132"/>
                <a:gd name="T27" fmla="*/ 0 h 83"/>
                <a:gd name="T28" fmla="*/ 108582 w 2132"/>
                <a:gd name="T29" fmla="*/ 0 h 83"/>
                <a:gd name="T30" fmla="*/ 108763 w 2132"/>
                <a:gd name="T31" fmla="*/ 0 h 83"/>
                <a:gd name="T32" fmla="*/ 108927 w 2132"/>
                <a:gd name="T33" fmla="*/ 0 h 83"/>
                <a:gd name="T34" fmla="*/ 109356 w 2132"/>
                <a:gd name="T35" fmla="*/ 0 h 83"/>
                <a:gd name="T36" fmla="*/ 109585 w 2132"/>
                <a:gd name="T37" fmla="*/ 0 h 83"/>
                <a:gd name="T38" fmla="*/ 109725 w 2132"/>
                <a:gd name="T39" fmla="*/ 0 h 83"/>
                <a:gd name="T40" fmla="*/ 110134 w 2132"/>
                <a:gd name="T41" fmla="*/ 0 h 83"/>
                <a:gd name="T42" fmla="*/ 110298 w 2132"/>
                <a:gd name="T43" fmla="*/ 2 h 83"/>
                <a:gd name="T44" fmla="*/ 110544 w 2132"/>
                <a:gd name="T45" fmla="*/ 912 h 83"/>
                <a:gd name="T46" fmla="*/ 110707 w 2132"/>
                <a:gd name="T47" fmla="*/ 2358 h 83"/>
                <a:gd name="T48" fmla="*/ 110912 w 2132"/>
                <a:gd name="T49" fmla="*/ 4536 h 83"/>
                <a:gd name="T50" fmla="*/ 111328 w 2132"/>
                <a:gd name="T51" fmla="*/ 6781 h 83"/>
                <a:gd name="T52" fmla="*/ 111465 w 2132"/>
                <a:gd name="T53" fmla="*/ 8461 h 83"/>
                <a:gd name="T54" fmla="*/ 111684 w 2132"/>
                <a:gd name="T55" fmla="*/ 8823 h 83"/>
                <a:gd name="T56" fmla="*/ 111933 w 2132"/>
                <a:gd name="T57" fmla="*/ 8087 h 83"/>
                <a:gd name="T58" fmla="*/ 112292 w 2132"/>
                <a:gd name="T59" fmla="*/ 5921 h 83"/>
                <a:gd name="T60" fmla="*/ 112510 w 2132"/>
                <a:gd name="T61" fmla="*/ 3709 h 83"/>
                <a:gd name="T62" fmla="*/ 112691 w 2132"/>
                <a:gd name="T63" fmla="*/ 2081 h 83"/>
                <a:gd name="T64" fmla="*/ 113054 w 2132"/>
                <a:gd name="T65" fmla="*/ 1478 h 83"/>
                <a:gd name="T66" fmla="*/ 113256 w 2132"/>
                <a:gd name="T67" fmla="*/ 1082 h 83"/>
                <a:gd name="T68" fmla="*/ 113468 w 2132"/>
                <a:gd name="T69" fmla="*/ 667 h 83"/>
                <a:gd name="T70" fmla="*/ 113663 w 2132"/>
                <a:gd name="T71" fmla="*/ 489 h 83"/>
                <a:gd name="T72" fmla="*/ 114075 w 2132"/>
                <a:gd name="T73" fmla="*/ 2 h 83"/>
                <a:gd name="T74" fmla="*/ 114274 w 2132"/>
                <a:gd name="T75" fmla="*/ 2 h 83"/>
                <a:gd name="T76" fmla="*/ 114657 w 2132"/>
                <a:gd name="T77" fmla="*/ 2 h 83"/>
                <a:gd name="T78" fmla="*/ 114824 w 2132"/>
                <a:gd name="T79" fmla="*/ 2 h 83"/>
                <a:gd name="T80" fmla="*/ 115191 w 2132"/>
                <a:gd name="T81" fmla="*/ 0 h 83"/>
                <a:gd name="T82" fmla="*/ 115446 w 2132"/>
                <a:gd name="T83" fmla="*/ 0 h 83"/>
                <a:gd name="T84" fmla="*/ 115599 w 2132"/>
                <a:gd name="T85" fmla="*/ 0 h 83"/>
                <a:gd name="T86" fmla="*/ 116045 w 2132"/>
                <a:gd name="T87" fmla="*/ 0 h 83"/>
                <a:gd name="T88" fmla="*/ 116156 w 2132"/>
                <a:gd name="T89" fmla="*/ 0 h 83"/>
                <a:gd name="T90" fmla="*/ 116561 w 2132"/>
                <a:gd name="T91" fmla="*/ 0 h 83"/>
                <a:gd name="T92" fmla="*/ 116767 w 2132"/>
                <a:gd name="T93" fmla="*/ 0 h 83"/>
                <a:gd name="T94" fmla="*/ 116971 w 2132"/>
                <a:gd name="T95" fmla="*/ 0 h 83"/>
                <a:gd name="T96" fmla="*/ 117246 w 2132"/>
                <a:gd name="T97" fmla="*/ 0 h 83"/>
                <a:gd name="T98" fmla="*/ 117372 w 2132"/>
                <a:gd name="T99" fmla="*/ 0 h 83"/>
                <a:gd name="T100" fmla="*/ 117752 w 2132"/>
                <a:gd name="T101" fmla="*/ 0 h 83"/>
                <a:gd name="T102" fmla="*/ 117955 w 2132"/>
                <a:gd name="T103" fmla="*/ 0 h 83"/>
                <a:gd name="T104" fmla="*/ 118157 w 2132"/>
                <a:gd name="T105" fmla="*/ 0 h 83"/>
                <a:gd name="T106" fmla="*/ 118450 w 2132"/>
                <a:gd name="T107" fmla="*/ 0 h 83"/>
                <a:gd name="T108" fmla="*/ 118499 w 2132"/>
                <a:gd name="T109" fmla="*/ 0 h 83"/>
                <a:gd name="T110" fmla="*/ 118794 w 2132"/>
                <a:gd name="T111" fmla="*/ 0 h 83"/>
                <a:gd name="T112" fmla="*/ 119164 w 2132"/>
                <a:gd name="T113" fmla="*/ 0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32"/>
                <a:gd name="T172" fmla="*/ 0 h 83"/>
                <a:gd name="T173" fmla="*/ 2132 w 2132"/>
                <a:gd name="T174" fmla="*/ 83 h 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32" h="83">
                  <a:moveTo>
                    <a:pt x="0" y="0"/>
                  </a:moveTo>
                  <a:lnTo>
                    <a:pt x="0" y="0"/>
                  </a:lnTo>
                  <a:lnTo>
                    <a:pt x="1883" y="0"/>
                  </a:lnTo>
                  <a:lnTo>
                    <a:pt x="1886" y="0"/>
                  </a:lnTo>
                  <a:lnTo>
                    <a:pt x="1890" y="0"/>
                  </a:lnTo>
                  <a:lnTo>
                    <a:pt x="1893" y="0"/>
                  </a:lnTo>
                  <a:lnTo>
                    <a:pt x="1897" y="0"/>
                  </a:lnTo>
                  <a:lnTo>
                    <a:pt x="1900" y="0"/>
                  </a:lnTo>
                  <a:lnTo>
                    <a:pt x="1904" y="0"/>
                  </a:lnTo>
                  <a:lnTo>
                    <a:pt x="1907" y="0"/>
                  </a:lnTo>
                  <a:lnTo>
                    <a:pt x="1911" y="0"/>
                  </a:lnTo>
                  <a:lnTo>
                    <a:pt x="1914" y="0"/>
                  </a:lnTo>
                  <a:lnTo>
                    <a:pt x="1918" y="0"/>
                  </a:lnTo>
                  <a:lnTo>
                    <a:pt x="1921" y="0"/>
                  </a:lnTo>
                  <a:lnTo>
                    <a:pt x="1925" y="0"/>
                  </a:lnTo>
                  <a:lnTo>
                    <a:pt x="1928" y="0"/>
                  </a:lnTo>
                  <a:lnTo>
                    <a:pt x="1932" y="0"/>
                  </a:lnTo>
                  <a:lnTo>
                    <a:pt x="1935" y="0"/>
                  </a:lnTo>
                  <a:lnTo>
                    <a:pt x="1939" y="0"/>
                  </a:lnTo>
                  <a:lnTo>
                    <a:pt x="1942" y="0"/>
                  </a:lnTo>
                  <a:lnTo>
                    <a:pt x="1946" y="0"/>
                  </a:lnTo>
                  <a:lnTo>
                    <a:pt x="1949" y="0"/>
                  </a:lnTo>
                  <a:lnTo>
                    <a:pt x="1953" y="0"/>
                  </a:lnTo>
                  <a:lnTo>
                    <a:pt x="1956" y="0"/>
                  </a:lnTo>
                  <a:lnTo>
                    <a:pt x="1960" y="0"/>
                  </a:lnTo>
                  <a:lnTo>
                    <a:pt x="1963" y="0"/>
                  </a:lnTo>
                  <a:lnTo>
                    <a:pt x="1967" y="0"/>
                  </a:lnTo>
                  <a:lnTo>
                    <a:pt x="1970" y="0"/>
                  </a:lnTo>
                  <a:lnTo>
                    <a:pt x="1974" y="2"/>
                  </a:lnTo>
                  <a:lnTo>
                    <a:pt x="1974" y="4"/>
                  </a:lnTo>
                  <a:lnTo>
                    <a:pt x="1977" y="8"/>
                  </a:lnTo>
                  <a:lnTo>
                    <a:pt x="1981" y="14"/>
                  </a:lnTo>
                  <a:lnTo>
                    <a:pt x="1981" y="22"/>
                  </a:lnTo>
                  <a:lnTo>
                    <a:pt x="1984" y="32"/>
                  </a:lnTo>
                  <a:lnTo>
                    <a:pt x="1984" y="43"/>
                  </a:lnTo>
                  <a:lnTo>
                    <a:pt x="1988" y="53"/>
                  </a:lnTo>
                  <a:lnTo>
                    <a:pt x="1991" y="63"/>
                  </a:lnTo>
                  <a:lnTo>
                    <a:pt x="1991" y="71"/>
                  </a:lnTo>
                  <a:lnTo>
                    <a:pt x="1995" y="79"/>
                  </a:lnTo>
                  <a:lnTo>
                    <a:pt x="1998" y="83"/>
                  </a:lnTo>
                  <a:lnTo>
                    <a:pt x="2002" y="81"/>
                  </a:lnTo>
                  <a:lnTo>
                    <a:pt x="2002" y="75"/>
                  </a:lnTo>
                  <a:lnTo>
                    <a:pt x="2005" y="65"/>
                  </a:lnTo>
                  <a:lnTo>
                    <a:pt x="2009" y="55"/>
                  </a:lnTo>
                  <a:lnTo>
                    <a:pt x="2009" y="45"/>
                  </a:lnTo>
                  <a:lnTo>
                    <a:pt x="2012" y="34"/>
                  </a:lnTo>
                  <a:lnTo>
                    <a:pt x="2016" y="26"/>
                  </a:lnTo>
                  <a:lnTo>
                    <a:pt x="2016" y="20"/>
                  </a:lnTo>
                  <a:lnTo>
                    <a:pt x="2019" y="16"/>
                  </a:lnTo>
                  <a:lnTo>
                    <a:pt x="2023" y="14"/>
                  </a:lnTo>
                  <a:lnTo>
                    <a:pt x="2023" y="12"/>
                  </a:lnTo>
                  <a:lnTo>
                    <a:pt x="2026" y="10"/>
                  </a:lnTo>
                  <a:lnTo>
                    <a:pt x="2030" y="8"/>
                  </a:lnTo>
                  <a:lnTo>
                    <a:pt x="2030" y="6"/>
                  </a:lnTo>
                  <a:lnTo>
                    <a:pt x="2033" y="4"/>
                  </a:lnTo>
                  <a:lnTo>
                    <a:pt x="2037" y="2"/>
                  </a:lnTo>
                  <a:lnTo>
                    <a:pt x="2040" y="2"/>
                  </a:lnTo>
                  <a:lnTo>
                    <a:pt x="2044" y="2"/>
                  </a:lnTo>
                  <a:lnTo>
                    <a:pt x="2047" y="2"/>
                  </a:lnTo>
                  <a:lnTo>
                    <a:pt x="2051" y="2"/>
                  </a:lnTo>
                  <a:lnTo>
                    <a:pt x="2054" y="2"/>
                  </a:lnTo>
                  <a:lnTo>
                    <a:pt x="2058" y="2"/>
                  </a:lnTo>
                  <a:lnTo>
                    <a:pt x="2061" y="0"/>
                  </a:lnTo>
                  <a:lnTo>
                    <a:pt x="2065" y="0"/>
                  </a:lnTo>
                  <a:lnTo>
                    <a:pt x="2068" y="0"/>
                  </a:lnTo>
                  <a:lnTo>
                    <a:pt x="2072" y="0"/>
                  </a:lnTo>
                  <a:lnTo>
                    <a:pt x="2075" y="0"/>
                  </a:lnTo>
                  <a:lnTo>
                    <a:pt x="2079" y="0"/>
                  </a:lnTo>
                  <a:lnTo>
                    <a:pt x="2082" y="0"/>
                  </a:lnTo>
                  <a:lnTo>
                    <a:pt x="2086" y="0"/>
                  </a:lnTo>
                  <a:lnTo>
                    <a:pt x="2089" y="0"/>
                  </a:lnTo>
                  <a:lnTo>
                    <a:pt x="2093" y="0"/>
                  </a:lnTo>
                  <a:lnTo>
                    <a:pt x="2097" y="0"/>
                  </a:lnTo>
                  <a:lnTo>
                    <a:pt x="2100" y="0"/>
                  </a:lnTo>
                  <a:lnTo>
                    <a:pt x="2104" y="0"/>
                  </a:lnTo>
                  <a:lnTo>
                    <a:pt x="2107" y="0"/>
                  </a:lnTo>
                  <a:lnTo>
                    <a:pt x="2111" y="0"/>
                  </a:lnTo>
                  <a:lnTo>
                    <a:pt x="2114" y="0"/>
                  </a:lnTo>
                  <a:lnTo>
                    <a:pt x="2118" y="0"/>
                  </a:lnTo>
                  <a:lnTo>
                    <a:pt x="2121" y="0"/>
                  </a:lnTo>
                  <a:lnTo>
                    <a:pt x="2125" y="0"/>
                  </a:lnTo>
                  <a:lnTo>
                    <a:pt x="2128" y="0"/>
                  </a:lnTo>
                  <a:lnTo>
                    <a:pt x="2132"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3" name="Freeform 1567"/>
            <p:cNvSpPr>
              <a:spLocks/>
            </p:cNvSpPr>
            <p:nvPr/>
          </p:nvSpPr>
          <p:spPr bwMode="auto">
            <a:xfrm>
              <a:off x="405" y="2032"/>
              <a:ext cx="2450" cy="27"/>
            </a:xfrm>
            <a:custGeom>
              <a:avLst/>
              <a:gdLst>
                <a:gd name="T0" fmla="*/ 0 w 2142"/>
                <a:gd name="T1" fmla="*/ 0 h 23"/>
                <a:gd name="T2" fmla="*/ 105963 w 2142"/>
                <a:gd name="T3" fmla="*/ 0 h 23"/>
                <a:gd name="T4" fmla="*/ 106159 w 2142"/>
                <a:gd name="T5" fmla="*/ 0 h 23"/>
                <a:gd name="T6" fmla="*/ 106529 w 2142"/>
                <a:gd name="T7" fmla="*/ 0 h 23"/>
                <a:gd name="T8" fmla="*/ 106796 w 2142"/>
                <a:gd name="T9" fmla="*/ 0 h 23"/>
                <a:gd name="T10" fmla="*/ 106909 w 2142"/>
                <a:gd name="T11" fmla="*/ 0 h 23"/>
                <a:gd name="T12" fmla="*/ 107171 w 2142"/>
                <a:gd name="T13" fmla="*/ 0 h 23"/>
                <a:gd name="T14" fmla="*/ 107330 w 2142"/>
                <a:gd name="T15" fmla="*/ 0 h 23"/>
                <a:gd name="T16" fmla="*/ 107730 w 2142"/>
                <a:gd name="T17" fmla="*/ 0 h 23"/>
                <a:gd name="T18" fmla="*/ 107965 w 2142"/>
                <a:gd name="T19" fmla="*/ 0 h 23"/>
                <a:gd name="T20" fmla="*/ 108076 w 2142"/>
                <a:gd name="T21" fmla="*/ 0 h 23"/>
                <a:gd name="T22" fmla="*/ 108379 w 2142"/>
                <a:gd name="T23" fmla="*/ 0 h 23"/>
                <a:gd name="T24" fmla="*/ 108791 w 2142"/>
                <a:gd name="T25" fmla="*/ 0 h 23"/>
                <a:gd name="T26" fmla="*/ 108891 w 2142"/>
                <a:gd name="T27" fmla="*/ 0 h 23"/>
                <a:gd name="T28" fmla="*/ 109146 w 2142"/>
                <a:gd name="T29" fmla="*/ 0 h 23"/>
                <a:gd name="T30" fmla="*/ 109564 w 2142"/>
                <a:gd name="T31" fmla="*/ 0 h 23"/>
                <a:gd name="T32" fmla="*/ 109720 w 2142"/>
                <a:gd name="T33" fmla="*/ 0 h 23"/>
                <a:gd name="T34" fmla="*/ 109925 w 2142"/>
                <a:gd name="T35" fmla="*/ 0 h 23"/>
                <a:gd name="T36" fmla="*/ 110105 w 2142"/>
                <a:gd name="T37" fmla="*/ 0 h 23"/>
                <a:gd name="T38" fmla="*/ 110475 w 2142"/>
                <a:gd name="T39" fmla="*/ 0 h 23"/>
                <a:gd name="T40" fmla="*/ 110717 w 2142"/>
                <a:gd name="T41" fmla="*/ 0 h 23"/>
                <a:gd name="T42" fmla="*/ 110908 w 2142"/>
                <a:gd name="T43" fmla="*/ 0 h 23"/>
                <a:gd name="T44" fmla="*/ 111139 w 2142"/>
                <a:gd name="T45" fmla="*/ 0 h 23"/>
                <a:gd name="T46" fmla="*/ 111545 w 2142"/>
                <a:gd name="T47" fmla="*/ 0 h 23"/>
                <a:gd name="T48" fmla="*/ 111619 w 2142"/>
                <a:gd name="T49" fmla="*/ 0 h 23"/>
                <a:gd name="T50" fmla="*/ 111902 w 2142"/>
                <a:gd name="T51" fmla="*/ 514 h 23"/>
                <a:gd name="T52" fmla="*/ 112026 w 2142"/>
                <a:gd name="T53" fmla="*/ 976 h 23"/>
                <a:gd name="T54" fmla="*/ 112494 w 2142"/>
                <a:gd name="T55" fmla="*/ 2139 h 23"/>
                <a:gd name="T56" fmla="*/ 112739 w 2142"/>
                <a:gd name="T57" fmla="*/ 2948 h 23"/>
                <a:gd name="T58" fmla="*/ 112804 w 2142"/>
                <a:gd name="T59" fmla="*/ 2948 h 23"/>
                <a:gd name="T60" fmla="*/ 113055 w 2142"/>
                <a:gd name="T61" fmla="*/ 2554 h 23"/>
                <a:gd name="T62" fmla="*/ 113494 w 2142"/>
                <a:gd name="T63" fmla="*/ 2304 h 23"/>
                <a:gd name="T64" fmla="*/ 113598 w 2142"/>
                <a:gd name="T65" fmla="*/ 1579 h 23"/>
                <a:gd name="T66" fmla="*/ 113901 w 2142"/>
                <a:gd name="T67" fmla="*/ 976 h 23"/>
                <a:gd name="T68" fmla="*/ 114294 w 2142"/>
                <a:gd name="T69" fmla="*/ 514 h 23"/>
                <a:gd name="T70" fmla="*/ 114375 w 2142"/>
                <a:gd name="T71" fmla="*/ 2 h 23"/>
                <a:gd name="T72" fmla="*/ 114628 w 2142"/>
                <a:gd name="T73" fmla="*/ 2 h 23"/>
                <a:gd name="T74" fmla="*/ 115038 w 2142"/>
                <a:gd name="T75" fmla="*/ 0 h 23"/>
                <a:gd name="T76" fmla="*/ 115209 w 2142"/>
                <a:gd name="T77" fmla="*/ 0 h 23"/>
                <a:gd name="T78" fmla="*/ 115421 w 2142"/>
                <a:gd name="T79" fmla="*/ 0 h 23"/>
                <a:gd name="T80" fmla="*/ 115819 w 2142"/>
                <a:gd name="T81" fmla="*/ 0 h 23"/>
                <a:gd name="T82" fmla="*/ 115994 w 2142"/>
                <a:gd name="T83" fmla="*/ 0 h 23"/>
                <a:gd name="T84" fmla="*/ 116396 w 2142"/>
                <a:gd name="T85" fmla="*/ 0 h 23"/>
                <a:gd name="T86" fmla="*/ 116630 w 2142"/>
                <a:gd name="T87" fmla="*/ 0 h 23"/>
                <a:gd name="T88" fmla="*/ 117041 w 2142"/>
                <a:gd name="T89" fmla="*/ 0 h 23"/>
                <a:gd name="T90" fmla="*/ 117180 w 2142"/>
                <a:gd name="T91" fmla="*/ 0 h 23"/>
                <a:gd name="T92" fmla="*/ 117403 w 2142"/>
                <a:gd name="T93" fmla="*/ 0 h 23"/>
                <a:gd name="T94" fmla="*/ 117569 w 2142"/>
                <a:gd name="T95" fmla="*/ 0 h 23"/>
                <a:gd name="T96" fmla="*/ 118039 w 2142"/>
                <a:gd name="T97" fmla="*/ 0 h 23"/>
                <a:gd name="T98" fmla="*/ 118178 w 2142"/>
                <a:gd name="T99" fmla="*/ 0 h 23"/>
                <a:gd name="T100" fmla="*/ 118448 w 2142"/>
                <a:gd name="T101" fmla="*/ 0 h 23"/>
                <a:gd name="T102" fmla="*/ 118585 w 2142"/>
                <a:gd name="T103" fmla="*/ 0 h 23"/>
                <a:gd name="T104" fmla="*/ 118816 w 2142"/>
                <a:gd name="T105" fmla="*/ 0 h 23"/>
                <a:gd name="T106" fmla="*/ 119199 w 2142"/>
                <a:gd name="T107" fmla="*/ 0 h 23"/>
                <a:gd name="T108" fmla="*/ 119376 w 2142"/>
                <a:gd name="T109" fmla="*/ 0 h 23"/>
                <a:gd name="T110" fmla="*/ 119635 w 2142"/>
                <a:gd name="T111" fmla="*/ 0 h 23"/>
                <a:gd name="T112" fmla="*/ 119778 w 2142"/>
                <a:gd name="T113" fmla="*/ 0 h 23"/>
                <a:gd name="T114" fmla="*/ 120013 w 2142"/>
                <a:gd name="T115" fmla="*/ 0 h 23"/>
                <a:gd name="T116" fmla="*/ 120140 w 2142"/>
                <a:gd name="T117" fmla="*/ 0 h 23"/>
                <a:gd name="T118" fmla="*/ 120564 w 2142"/>
                <a:gd name="T119" fmla="*/ 0 h 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42"/>
                <a:gd name="T181" fmla="*/ 0 h 23"/>
                <a:gd name="T182" fmla="*/ 2142 w 2142"/>
                <a:gd name="T183" fmla="*/ 23 h 2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42" h="23">
                  <a:moveTo>
                    <a:pt x="0" y="0"/>
                  </a:moveTo>
                  <a:lnTo>
                    <a:pt x="0" y="0"/>
                  </a:lnTo>
                  <a:lnTo>
                    <a:pt x="1883" y="0"/>
                  </a:lnTo>
                  <a:lnTo>
                    <a:pt x="1886" y="0"/>
                  </a:lnTo>
                  <a:lnTo>
                    <a:pt x="1890" y="0"/>
                  </a:lnTo>
                  <a:lnTo>
                    <a:pt x="1893" y="0"/>
                  </a:lnTo>
                  <a:lnTo>
                    <a:pt x="1897" y="0"/>
                  </a:lnTo>
                  <a:lnTo>
                    <a:pt x="1900" y="0"/>
                  </a:lnTo>
                  <a:lnTo>
                    <a:pt x="1904" y="0"/>
                  </a:lnTo>
                  <a:lnTo>
                    <a:pt x="1907" y="0"/>
                  </a:lnTo>
                  <a:lnTo>
                    <a:pt x="1911" y="0"/>
                  </a:lnTo>
                  <a:lnTo>
                    <a:pt x="1914" y="0"/>
                  </a:lnTo>
                  <a:lnTo>
                    <a:pt x="1918" y="0"/>
                  </a:lnTo>
                  <a:lnTo>
                    <a:pt x="1921" y="0"/>
                  </a:lnTo>
                  <a:lnTo>
                    <a:pt x="1925" y="0"/>
                  </a:lnTo>
                  <a:lnTo>
                    <a:pt x="1928" y="0"/>
                  </a:lnTo>
                  <a:lnTo>
                    <a:pt x="1932" y="0"/>
                  </a:lnTo>
                  <a:lnTo>
                    <a:pt x="1935" y="0"/>
                  </a:lnTo>
                  <a:lnTo>
                    <a:pt x="1939" y="0"/>
                  </a:lnTo>
                  <a:lnTo>
                    <a:pt x="1942" y="0"/>
                  </a:lnTo>
                  <a:lnTo>
                    <a:pt x="1946" y="0"/>
                  </a:lnTo>
                  <a:lnTo>
                    <a:pt x="1949" y="0"/>
                  </a:lnTo>
                  <a:lnTo>
                    <a:pt x="1953" y="0"/>
                  </a:lnTo>
                  <a:lnTo>
                    <a:pt x="1956" y="0"/>
                  </a:lnTo>
                  <a:lnTo>
                    <a:pt x="1960" y="0"/>
                  </a:lnTo>
                  <a:lnTo>
                    <a:pt x="1963" y="0"/>
                  </a:lnTo>
                  <a:lnTo>
                    <a:pt x="1967" y="0"/>
                  </a:lnTo>
                  <a:lnTo>
                    <a:pt x="1970" y="0"/>
                  </a:lnTo>
                  <a:lnTo>
                    <a:pt x="1974" y="0"/>
                  </a:lnTo>
                  <a:lnTo>
                    <a:pt x="1977" y="0"/>
                  </a:lnTo>
                  <a:lnTo>
                    <a:pt x="1981" y="0"/>
                  </a:lnTo>
                  <a:lnTo>
                    <a:pt x="1984" y="0"/>
                  </a:lnTo>
                  <a:lnTo>
                    <a:pt x="1984" y="2"/>
                  </a:lnTo>
                  <a:lnTo>
                    <a:pt x="1988" y="4"/>
                  </a:lnTo>
                  <a:lnTo>
                    <a:pt x="1991" y="6"/>
                  </a:lnTo>
                  <a:lnTo>
                    <a:pt x="1991" y="8"/>
                  </a:lnTo>
                  <a:lnTo>
                    <a:pt x="1995" y="13"/>
                  </a:lnTo>
                  <a:lnTo>
                    <a:pt x="1998" y="17"/>
                  </a:lnTo>
                  <a:lnTo>
                    <a:pt x="1998" y="21"/>
                  </a:lnTo>
                  <a:lnTo>
                    <a:pt x="2002" y="23"/>
                  </a:lnTo>
                  <a:lnTo>
                    <a:pt x="2005" y="23"/>
                  </a:lnTo>
                  <a:lnTo>
                    <a:pt x="2009" y="23"/>
                  </a:lnTo>
                  <a:lnTo>
                    <a:pt x="2009" y="21"/>
                  </a:lnTo>
                  <a:lnTo>
                    <a:pt x="2012" y="21"/>
                  </a:lnTo>
                  <a:lnTo>
                    <a:pt x="2016" y="19"/>
                  </a:lnTo>
                  <a:lnTo>
                    <a:pt x="2016" y="15"/>
                  </a:lnTo>
                  <a:lnTo>
                    <a:pt x="2019" y="13"/>
                  </a:lnTo>
                  <a:lnTo>
                    <a:pt x="2023" y="10"/>
                  </a:lnTo>
                  <a:lnTo>
                    <a:pt x="2023" y="8"/>
                  </a:lnTo>
                  <a:lnTo>
                    <a:pt x="2026" y="6"/>
                  </a:lnTo>
                  <a:lnTo>
                    <a:pt x="2030" y="4"/>
                  </a:lnTo>
                  <a:lnTo>
                    <a:pt x="2033" y="2"/>
                  </a:lnTo>
                  <a:lnTo>
                    <a:pt x="2037" y="2"/>
                  </a:lnTo>
                  <a:lnTo>
                    <a:pt x="2040" y="0"/>
                  </a:lnTo>
                  <a:lnTo>
                    <a:pt x="2044" y="0"/>
                  </a:lnTo>
                  <a:lnTo>
                    <a:pt x="2047" y="0"/>
                  </a:lnTo>
                  <a:lnTo>
                    <a:pt x="2051" y="0"/>
                  </a:lnTo>
                  <a:lnTo>
                    <a:pt x="2054" y="0"/>
                  </a:lnTo>
                  <a:lnTo>
                    <a:pt x="2058" y="0"/>
                  </a:lnTo>
                  <a:lnTo>
                    <a:pt x="2061" y="0"/>
                  </a:lnTo>
                  <a:lnTo>
                    <a:pt x="2065" y="0"/>
                  </a:lnTo>
                  <a:lnTo>
                    <a:pt x="2068" y="0"/>
                  </a:lnTo>
                  <a:lnTo>
                    <a:pt x="2072" y="0"/>
                  </a:lnTo>
                  <a:lnTo>
                    <a:pt x="2075" y="0"/>
                  </a:lnTo>
                  <a:lnTo>
                    <a:pt x="2079" y="0"/>
                  </a:lnTo>
                  <a:lnTo>
                    <a:pt x="2082" y="0"/>
                  </a:lnTo>
                  <a:lnTo>
                    <a:pt x="2086" y="0"/>
                  </a:lnTo>
                  <a:lnTo>
                    <a:pt x="2089" y="0"/>
                  </a:lnTo>
                  <a:lnTo>
                    <a:pt x="2093" y="0"/>
                  </a:lnTo>
                  <a:lnTo>
                    <a:pt x="2097" y="0"/>
                  </a:lnTo>
                  <a:lnTo>
                    <a:pt x="2100" y="0"/>
                  </a:lnTo>
                  <a:lnTo>
                    <a:pt x="2104" y="0"/>
                  </a:lnTo>
                  <a:lnTo>
                    <a:pt x="2107" y="0"/>
                  </a:lnTo>
                  <a:lnTo>
                    <a:pt x="2111" y="0"/>
                  </a:lnTo>
                  <a:lnTo>
                    <a:pt x="2114" y="0"/>
                  </a:lnTo>
                  <a:lnTo>
                    <a:pt x="2118" y="0"/>
                  </a:lnTo>
                  <a:lnTo>
                    <a:pt x="2121" y="0"/>
                  </a:lnTo>
                  <a:lnTo>
                    <a:pt x="2125" y="0"/>
                  </a:lnTo>
                  <a:lnTo>
                    <a:pt x="2128" y="0"/>
                  </a:lnTo>
                  <a:lnTo>
                    <a:pt x="2132" y="0"/>
                  </a:lnTo>
                  <a:lnTo>
                    <a:pt x="2135" y="0"/>
                  </a:lnTo>
                  <a:lnTo>
                    <a:pt x="2139" y="0"/>
                  </a:lnTo>
                  <a:lnTo>
                    <a:pt x="2142"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4" name="Freeform 1568"/>
            <p:cNvSpPr>
              <a:spLocks/>
            </p:cNvSpPr>
            <p:nvPr/>
          </p:nvSpPr>
          <p:spPr bwMode="auto">
            <a:xfrm>
              <a:off x="405" y="2032"/>
              <a:ext cx="2482" cy="16"/>
            </a:xfrm>
            <a:custGeom>
              <a:avLst/>
              <a:gdLst>
                <a:gd name="T0" fmla="*/ 0 w 2170"/>
                <a:gd name="T1" fmla="*/ 0 h 13"/>
                <a:gd name="T2" fmla="*/ 108502 w 2170"/>
                <a:gd name="T3" fmla="*/ 0 h 13"/>
                <a:gd name="T4" fmla="*/ 108726 w 2170"/>
                <a:gd name="T5" fmla="*/ 0 h 13"/>
                <a:gd name="T6" fmla="*/ 109120 w 2170"/>
                <a:gd name="T7" fmla="*/ 0 h 13"/>
                <a:gd name="T8" fmla="*/ 109262 w 2170"/>
                <a:gd name="T9" fmla="*/ 0 h 13"/>
                <a:gd name="T10" fmla="*/ 109548 w 2170"/>
                <a:gd name="T11" fmla="*/ 0 h 13"/>
                <a:gd name="T12" fmla="*/ 109584 w 2170"/>
                <a:gd name="T13" fmla="*/ 0 h 13"/>
                <a:gd name="T14" fmla="*/ 110076 w 2170"/>
                <a:gd name="T15" fmla="*/ 0 h 13"/>
                <a:gd name="T16" fmla="*/ 110295 w 2170"/>
                <a:gd name="T17" fmla="*/ 0 h 13"/>
                <a:gd name="T18" fmla="*/ 110440 w 2170"/>
                <a:gd name="T19" fmla="*/ 0 h 13"/>
                <a:gd name="T20" fmla="*/ 110877 w 2170"/>
                <a:gd name="T21" fmla="*/ 0 h 13"/>
                <a:gd name="T22" fmla="*/ 111109 w 2170"/>
                <a:gd name="T23" fmla="*/ 0 h 13"/>
                <a:gd name="T24" fmla="*/ 111191 w 2170"/>
                <a:gd name="T25" fmla="*/ 0 h 13"/>
                <a:gd name="T26" fmla="*/ 111534 w 2170"/>
                <a:gd name="T27" fmla="*/ 0 h 13"/>
                <a:gd name="T28" fmla="*/ 111607 w 2170"/>
                <a:gd name="T29" fmla="*/ 0 h 13"/>
                <a:gd name="T30" fmla="*/ 111995 w 2170"/>
                <a:gd name="T31" fmla="*/ 0 h 13"/>
                <a:gd name="T32" fmla="*/ 112229 w 2170"/>
                <a:gd name="T33" fmla="*/ 0 h 13"/>
                <a:gd name="T34" fmla="*/ 112432 w 2170"/>
                <a:gd name="T35" fmla="*/ 0 h 13"/>
                <a:gd name="T36" fmla="*/ 112678 w 2170"/>
                <a:gd name="T37" fmla="*/ 0 h 13"/>
                <a:gd name="T38" fmla="*/ 113034 w 2170"/>
                <a:gd name="T39" fmla="*/ 0 h 13"/>
                <a:gd name="T40" fmla="*/ 113194 w 2170"/>
                <a:gd name="T41" fmla="*/ 0 h 13"/>
                <a:gd name="T42" fmla="*/ 113429 w 2170"/>
                <a:gd name="T43" fmla="*/ 0 h 13"/>
                <a:gd name="T44" fmla="*/ 113853 w 2170"/>
                <a:gd name="T45" fmla="*/ 0 h 13"/>
                <a:gd name="T46" fmla="*/ 113979 w 2170"/>
                <a:gd name="T47" fmla="*/ 0 h 13"/>
                <a:gd name="T48" fmla="*/ 114266 w 2170"/>
                <a:gd name="T49" fmla="*/ 2 h 13"/>
                <a:gd name="T50" fmla="*/ 114349 w 2170"/>
                <a:gd name="T51" fmla="*/ 2046 h 13"/>
                <a:gd name="T52" fmla="*/ 114790 w 2170"/>
                <a:gd name="T53" fmla="*/ 5777 h 13"/>
                <a:gd name="T54" fmla="*/ 115002 w 2170"/>
                <a:gd name="T55" fmla="*/ 6818 h 13"/>
                <a:gd name="T56" fmla="*/ 115404 w 2170"/>
                <a:gd name="T57" fmla="*/ 5777 h 13"/>
                <a:gd name="T58" fmla="*/ 115538 w 2170"/>
                <a:gd name="T59" fmla="*/ 4694 h 13"/>
                <a:gd name="T60" fmla="*/ 115956 w 2170"/>
                <a:gd name="T61" fmla="*/ 2046 h 13"/>
                <a:gd name="T62" fmla="*/ 116182 w 2170"/>
                <a:gd name="T63" fmla="*/ 2 h 13"/>
                <a:gd name="T64" fmla="*/ 116353 w 2170"/>
                <a:gd name="T65" fmla="*/ 2 h 13"/>
                <a:gd name="T66" fmla="*/ 116720 w 2170"/>
                <a:gd name="T67" fmla="*/ 0 h 13"/>
                <a:gd name="T68" fmla="*/ 116965 w 2170"/>
                <a:gd name="T69" fmla="*/ 0 h 13"/>
                <a:gd name="T70" fmla="*/ 117338 w 2170"/>
                <a:gd name="T71" fmla="*/ 0 h 13"/>
                <a:gd name="T72" fmla="*/ 117506 w 2170"/>
                <a:gd name="T73" fmla="*/ 0 h 13"/>
                <a:gd name="T74" fmla="*/ 117786 w 2170"/>
                <a:gd name="T75" fmla="*/ 0 h 13"/>
                <a:gd name="T76" fmla="*/ 117989 w 2170"/>
                <a:gd name="T77" fmla="*/ 0 h 13"/>
                <a:gd name="T78" fmla="*/ 118152 w 2170"/>
                <a:gd name="T79" fmla="*/ 0 h 13"/>
                <a:gd name="T80" fmla="*/ 118555 w 2170"/>
                <a:gd name="T81" fmla="*/ 0 h 13"/>
                <a:gd name="T82" fmla="*/ 118762 w 2170"/>
                <a:gd name="T83" fmla="*/ 0 h 13"/>
                <a:gd name="T84" fmla="*/ 118998 w 2170"/>
                <a:gd name="T85" fmla="*/ 0 h 13"/>
                <a:gd name="T86" fmla="*/ 119175 w 2170"/>
                <a:gd name="T87" fmla="*/ 0 h 13"/>
                <a:gd name="T88" fmla="*/ 119366 w 2170"/>
                <a:gd name="T89" fmla="*/ 0 h 13"/>
                <a:gd name="T90" fmla="*/ 119590 w 2170"/>
                <a:gd name="T91" fmla="*/ 0 h 13"/>
                <a:gd name="T92" fmla="*/ 120002 w 2170"/>
                <a:gd name="T93" fmla="*/ 0 h 13"/>
                <a:gd name="T94" fmla="*/ 120115 w 2170"/>
                <a:gd name="T95" fmla="*/ 0 h 13"/>
                <a:gd name="T96" fmla="*/ 120369 w 2170"/>
                <a:gd name="T97" fmla="*/ 0 h 13"/>
                <a:gd name="T98" fmla="*/ 120543 w 2170"/>
                <a:gd name="T99" fmla="*/ 0 h 13"/>
                <a:gd name="T100" fmla="*/ 120784 w 2170"/>
                <a:gd name="T101" fmla="*/ 0 h 13"/>
                <a:gd name="T102" fmla="*/ 120907 w 2170"/>
                <a:gd name="T103" fmla="*/ 0 h 13"/>
                <a:gd name="T104" fmla="*/ 121151 w 2170"/>
                <a:gd name="T105" fmla="*/ 0 h 13"/>
                <a:gd name="T106" fmla="*/ 121547 w 2170"/>
                <a:gd name="T107" fmla="*/ 0 h 13"/>
                <a:gd name="T108" fmla="*/ 121710 w 2170"/>
                <a:gd name="T109" fmla="*/ 0 h 13"/>
                <a:gd name="T110" fmla="*/ 121961 w 2170"/>
                <a:gd name="T111" fmla="*/ 0 h 13"/>
                <a:gd name="T112" fmla="*/ 122116 w 2170"/>
                <a:gd name="T113" fmla="*/ 0 h 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70"/>
                <a:gd name="T172" fmla="*/ 0 h 13"/>
                <a:gd name="T173" fmla="*/ 2170 w 2170"/>
                <a:gd name="T174" fmla="*/ 13 h 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70" h="13">
                  <a:moveTo>
                    <a:pt x="0" y="0"/>
                  </a:moveTo>
                  <a:lnTo>
                    <a:pt x="0" y="0"/>
                  </a:lnTo>
                  <a:lnTo>
                    <a:pt x="1925" y="0"/>
                  </a:lnTo>
                  <a:lnTo>
                    <a:pt x="1928" y="0"/>
                  </a:lnTo>
                  <a:lnTo>
                    <a:pt x="1932" y="0"/>
                  </a:lnTo>
                  <a:lnTo>
                    <a:pt x="1935" y="0"/>
                  </a:lnTo>
                  <a:lnTo>
                    <a:pt x="1939" y="0"/>
                  </a:lnTo>
                  <a:lnTo>
                    <a:pt x="1942" y="0"/>
                  </a:lnTo>
                  <a:lnTo>
                    <a:pt x="1946" y="0"/>
                  </a:lnTo>
                  <a:lnTo>
                    <a:pt x="1949" y="0"/>
                  </a:lnTo>
                  <a:lnTo>
                    <a:pt x="1953" y="0"/>
                  </a:lnTo>
                  <a:lnTo>
                    <a:pt x="1956" y="0"/>
                  </a:lnTo>
                  <a:lnTo>
                    <a:pt x="1960" y="0"/>
                  </a:lnTo>
                  <a:lnTo>
                    <a:pt x="1963" y="0"/>
                  </a:lnTo>
                  <a:lnTo>
                    <a:pt x="1967" y="0"/>
                  </a:lnTo>
                  <a:lnTo>
                    <a:pt x="1970" y="0"/>
                  </a:lnTo>
                  <a:lnTo>
                    <a:pt x="1974" y="0"/>
                  </a:lnTo>
                  <a:lnTo>
                    <a:pt x="1977" y="0"/>
                  </a:lnTo>
                  <a:lnTo>
                    <a:pt x="1981" y="0"/>
                  </a:lnTo>
                  <a:lnTo>
                    <a:pt x="1984" y="0"/>
                  </a:lnTo>
                  <a:lnTo>
                    <a:pt x="1988" y="0"/>
                  </a:lnTo>
                  <a:lnTo>
                    <a:pt x="1991" y="0"/>
                  </a:lnTo>
                  <a:lnTo>
                    <a:pt x="1995" y="0"/>
                  </a:lnTo>
                  <a:lnTo>
                    <a:pt x="1998" y="0"/>
                  </a:lnTo>
                  <a:lnTo>
                    <a:pt x="2002" y="0"/>
                  </a:lnTo>
                  <a:lnTo>
                    <a:pt x="2005" y="0"/>
                  </a:lnTo>
                  <a:lnTo>
                    <a:pt x="2009" y="0"/>
                  </a:lnTo>
                  <a:lnTo>
                    <a:pt x="2012" y="0"/>
                  </a:lnTo>
                  <a:lnTo>
                    <a:pt x="2016" y="0"/>
                  </a:lnTo>
                  <a:lnTo>
                    <a:pt x="2019" y="0"/>
                  </a:lnTo>
                  <a:lnTo>
                    <a:pt x="2023" y="0"/>
                  </a:lnTo>
                  <a:lnTo>
                    <a:pt x="2026" y="0"/>
                  </a:lnTo>
                  <a:lnTo>
                    <a:pt x="2030" y="2"/>
                  </a:lnTo>
                  <a:lnTo>
                    <a:pt x="2033" y="4"/>
                  </a:lnTo>
                  <a:lnTo>
                    <a:pt x="2037" y="9"/>
                  </a:lnTo>
                  <a:lnTo>
                    <a:pt x="2040" y="11"/>
                  </a:lnTo>
                  <a:lnTo>
                    <a:pt x="2044" y="13"/>
                  </a:lnTo>
                  <a:lnTo>
                    <a:pt x="2047" y="13"/>
                  </a:lnTo>
                  <a:lnTo>
                    <a:pt x="2051" y="11"/>
                  </a:lnTo>
                  <a:lnTo>
                    <a:pt x="2054" y="9"/>
                  </a:lnTo>
                  <a:lnTo>
                    <a:pt x="2058" y="6"/>
                  </a:lnTo>
                  <a:lnTo>
                    <a:pt x="2061" y="4"/>
                  </a:lnTo>
                  <a:lnTo>
                    <a:pt x="2065" y="2"/>
                  </a:lnTo>
                  <a:lnTo>
                    <a:pt x="2068" y="2"/>
                  </a:lnTo>
                  <a:lnTo>
                    <a:pt x="2072" y="0"/>
                  </a:lnTo>
                  <a:lnTo>
                    <a:pt x="2075" y="0"/>
                  </a:lnTo>
                  <a:lnTo>
                    <a:pt x="2079" y="0"/>
                  </a:lnTo>
                  <a:lnTo>
                    <a:pt x="2082" y="0"/>
                  </a:lnTo>
                  <a:lnTo>
                    <a:pt x="2086" y="0"/>
                  </a:lnTo>
                  <a:lnTo>
                    <a:pt x="2089" y="0"/>
                  </a:lnTo>
                  <a:lnTo>
                    <a:pt x="2093" y="0"/>
                  </a:lnTo>
                  <a:lnTo>
                    <a:pt x="2097" y="0"/>
                  </a:lnTo>
                  <a:lnTo>
                    <a:pt x="2100" y="0"/>
                  </a:lnTo>
                  <a:lnTo>
                    <a:pt x="2104" y="0"/>
                  </a:lnTo>
                  <a:lnTo>
                    <a:pt x="2107" y="0"/>
                  </a:lnTo>
                  <a:lnTo>
                    <a:pt x="2111" y="0"/>
                  </a:lnTo>
                  <a:lnTo>
                    <a:pt x="2114" y="0"/>
                  </a:lnTo>
                  <a:lnTo>
                    <a:pt x="2118" y="0"/>
                  </a:lnTo>
                  <a:lnTo>
                    <a:pt x="2121" y="0"/>
                  </a:lnTo>
                  <a:lnTo>
                    <a:pt x="2125" y="0"/>
                  </a:lnTo>
                  <a:lnTo>
                    <a:pt x="2128" y="0"/>
                  </a:lnTo>
                  <a:lnTo>
                    <a:pt x="2132" y="0"/>
                  </a:lnTo>
                  <a:lnTo>
                    <a:pt x="2135" y="0"/>
                  </a:lnTo>
                  <a:lnTo>
                    <a:pt x="2139" y="0"/>
                  </a:lnTo>
                  <a:lnTo>
                    <a:pt x="2142" y="0"/>
                  </a:lnTo>
                  <a:lnTo>
                    <a:pt x="2146" y="0"/>
                  </a:lnTo>
                  <a:lnTo>
                    <a:pt x="2149" y="0"/>
                  </a:lnTo>
                  <a:lnTo>
                    <a:pt x="2153" y="0"/>
                  </a:lnTo>
                  <a:lnTo>
                    <a:pt x="2156" y="0"/>
                  </a:lnTo>
                  <a:lnTo>
                    <a:pt x="2160" y="0"/>
                  </a:lnTo>
                  <a:lnTo>
                    <a:pt x="2163" y="0"/>
                  </a:lnTo>
                  <a:lnTo>
                    <a:pt x="2167" y="0"/>
                  </a:lnTo>
                  <a:lnTo>
                    <a:pt x="2170"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5" name="Freeform 1569"/>
            <p:cNvSpPr>
              <a:spLocks/>
            </p:cNvSpPr>
            <p:nvPr/>
          </p:nvSpPr>
          <p:spPr bwMode="auto">
            <a:xfrm>
              <a:off x="405" y="2032"/>
              <a:ext cx="2558" cy="245"/>
            </a:xfrm>
            <a:custGeom>
              <a:avLst/>
              <a:gdLst>
                <a:gd name="T0" fmla="*/ 0 w 2237"/>
                <a:gd name="T1" fmla="*/ 0 h 211"/>
                <a:gd name="T2" fmla="*/ 110240 w 2237"/>
                <a:gd name="T3" fmla="*/ 0 h 211"/>
                <a:gd name="T4" fmla="*/ 110660 w 2237"/>
                <a:gd name="T5" fmla="*/ 0 h 211"/>
                <a:gd name="T6" fmla="*/ 110869 w 2237"/>
                <a:gd name="T7" fmla="*/ 0 h 211"/>
                <a:gd name="T8" fmla="*/ 111028 w 2237"/>
                <a:gd name="T9" fmla="*/ 0 h 211"/>
                <a:gd name="T10" fmla="*/ 111275 w 2237"/>
                <a:gd name="T11" fmla="*/ 0 h 211"/>
                <a:gd name="T12" fmla="*/ 111605 w 2237"/>
                <a:gd name="T13" fmla="*/ 0 h 211"/>
                <a:gd name="T14" fmla="*/ 111765 w 2237"/>
                <a:gd name="T15" fmla="*/ 0 h 211"/>
                <a:gd name="T16" fmla="*/ 112007 w 2237"/>
                <a:gd name="T17" fmla="*/ 0 h 211"/>
                <a:gd name="T18" fmla="*/ 112225 w 2237"/>
                <a:gd name="T19" fmla="*/ 0 h 211"/>
                <a:gd name="T20" fmla="*/ 112517 w 2237"/>
                <a:gd name="T21" fmla="*/ 2 h 211"/>
                <a:gd name="T22" fmla="*/ 112756 w 2237"/>
                <a:gd name="T23" fmla="*/ 944 h 211"/>
                <a:gd name="T24" fmla="*/ 113001 w 2237"/>
                <a:gd name="T25" fmla="*/ 2460 h 211"/>
                <a:gd name="T26" fmla="*/ 113400 w 2237"/>
                <a:gd name="T27" fmla="*/ 4578 h 211"/>
                <a:gd name="T28" fmla="*/ 113567 w 2237"/>
                <a:gd name="T29" fmla="*/ 7605 h 211"/>
                <a:gd name="T30" fmla="*/ 113731 w 2237"/>
                <a:gd name="T31" fmla="*/ 9145 h 211"/>
                <a:gd name="T32" fmla="*/ 114077 w 2237"/>
                <a:gd name="T33" fmla="*/ 9145 h 211"/>
                <a:gd name="T34" fmla="*/ 114327 w 2237"/>
                <a:gd name="T35" fmla="*/ 7605 h 211"/>
                <a:gd name="T36" fmla="*/ 114534 w 2237"/>
                <a:gd name="T37" fmla="*/ 4851 h 211"/>
                <a:gd name="T38" fmla="*/ 114944 w 2237"/>
                <a:gd name="T39" fmla="*/ 2460 h 211"/>
                <a:gd name="T40" fmla="*/ 115132 w 2237"/>
                <a:gd name="T41" fmla="*/ 700 h 211"/>
                <a:gd name="T42" fmla="*/ 115482 w 2237"/>
                <a:gd name="T43" fmla="*/ 2 h 211"/>
                <a:gd name="T44" fmla="*/ 115715 w 2237"/>
                <a:gd name="T45" fmla="*/ 2 h 211"/>
                <a:gd name="T46" fmla="*/ 116103 w 2237"/>
                <a:gd name="T47" fmla="*/ 519 h 211"/>
                <a:gd name="T48" fmla="*/ 116307 w 2237"/>
                <a:gd name="T49" fmla="*/ 2314 h 211"/>
                <a:gd name="T50" fmla="*/ 116472 w 2237"/>
                <a:gd name="T51" fmla="*/ 6550 h 211"/>
                <a:gd name="T52" fmla="*/ 116669 w 2237"/>
                <a:gd name="T53" fmla="*/ 12165 h 211"/>
                <a:gd name="T54" fmla="*/ 117101 w 2237"/>
                <a:gd name="T55" fmla="*/ 16140 h 211"/>
                <a:gd name="T56" fmla="*/ 117284 w 2237"/>
                <a:gd name="T57" fmla="*/ 18636 h 211"/>
                <a:gd name="T58" fmla="*/ 117493 w 2237"/>
                <a:gd name="T59" fmla="*/ 17566 h 211"/>
                <a:gd name="T60" fmla="*/ 117690 w 2237"/>
                <a:gd name="T61" fmla="*/ 13708 h 211"/>
                <a:gd name="T62" fmla="*/ 117874 w 2237"/>
                <a:gd name="T63" fmla="*/ 8830 h 211"/>
                <a:gd name="T64" fmla="*/ 118280 w 2237"/>
                <a:gd name="T65" fmla="*/ 5174 h 211"/>
                <a:gd name="T66" fmla="*/ 118436 w 2237"/>
                <a:gd name="T67" fmla="*/ 3205 h 211"/>
                <a:gd name="T68" fmla="*/ 118704 w 2237"/>
                <a:gd name="T69" fmla="*/ 1763 h 211"/>
                <a:gd name="T70" fmla="*/ 118800 w 2237"/>
                <a:gd name="T71" fmla="*/ 944 h 211"/>
                <a:gd name="T72" fmla="*/ 119058 w 2237"/>
                <a:gd name="T73" fmla="*/ 385 h 211"/>
                <a:gd name="T74" fmla="*/ 119223 w 2237"/>
                <a:gd name="T75" fmla="*/ 385 h 211"/>
                <a:gd name="T76" fmla="*/ 119581 w 2237"/>
                <a:gd name="T77" fmla="*/ 2 h 211"/>
                <a:gd name="T78" fmla="*/ 119834 w 2237"/>
                <a:gd name="T79" fmla="*/ 2 h 211"/>
                <a:gd name="T80" fmla="*/ 120008 w 2237"/>
                <a:gd name="T81" fmla="*/ 2 h 211"/>
                <a:gd name="T82" fmla="*/ 120249 w 2237"/>
                <a:gd name="T83" fmla="*/ 2 h 211"/>
                <a:gd name="T84" fmla="*/ 120455 w 2237"/>
                <a:gd name="T85" fmla="*/ 2 h 211"/>
                <a:gd name="T86" fmla="*/ 120619 w 2237"/>
                <a:gd name="T87" fmla="*/ 2 h 211"/>
                <a:gd name="T88" fmla="*/ 120831 w 2237"/>
                <a:gd name="T89" fmla="*/ 0 h 211"/>
                <a:gd name="T90" fmla="*/ 121045 w 2237"/>
                <a:gd name="T91" fmla="*/ 0 h 211"/>
                <a:gd name="T92" fmla="*/ 121177 w 2237"/>
                <a:gd name="T93" fmla="*/ 0 h 211"/>
                <a:gd name="T94" fmla="*/ 121558 w 2237"/>
                <a:gd name="T95" fmla="*/ 2 h 211"/>
                <a:gd name="T96" fmla="*/ 121807 w 2237"/>
                <a:gd name="T97" fmla="*/ 0 h 211"/>
                <a:gd name="T98" fmla="*/ 121986 w 2237"/>
                <a:gd name="T99" fmla="*/ 0 h 211"/>
                <a:gd name="T100" fmla="*/ 122239 w 2237"/>
                <a:gd name="T101" fmla="*/ 0 h 211"/>
                <a:gd name="T102" fmla="*/ 122328 w 2237"/>
                <a:gd name="T103" fmla="*/ 0 h 211"/>
                <a:gd name="T104" fmla="*/ 122601 w 2237"/>
                <a:gd name="T105" fmla="*/ 0 h 211"/>
                <a:gd name="T106" fmla="*/ 122968 w 2237"/>
                <a:gd name="T107" fmla="*/ 0 h 211"/>
                <a:gd name="T108" fmla="*/ 123165 w 2237"/>
                <a:gd name="T109" fmla="*/ 0 h 211"/>
                <a:gd name="T110" fmla="*/ 123390 w 2237"/>
                <a:gd name="T111" fmla="*/ 0 h 211"/>
                <a:gd name="T112" fmla="*/ 123581 w 2237"/>
                <a:gd name="T113" fmla="*/ 0 h 211"/>
                <a:gd name="T114" fmla="*/ 123892 w 2237"/>
                <a:gd name="T115" fmla="*/ 0 h 211"/>
                <a:gd name="T116" fmla="*/ 124126 w 2237"/>
                <a:gd name="T117" fmla="*/ 0 h 211"/>
                <a:gd name="T118" fmla="*/ 124307 w 2237"/>
                <a:gd name="T119" fmla="*/ 0 h 211"/>
                <a:gd name="T120" fmla="*/ 124514 w 2237"/>
                <a:gd name="T121" fmla="*/ 0 h 211"/>
                <a:gd name="T122" fmla="*/ 124964 w 2237"/>
                <a:gd name="T123" fmla="*/ 0 h 2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37"/>
                <a:gd name="T187" fmla="*/ 0 h 211"/>
                <a:gd name="T188" fmla="*/ 2237 w 2237"/>
                <a:gd name="T189" fmla="*/ 211 h 2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37" h="211">
                  <a:moveTo>
                    <a:pt x="0" y="0"/>
                  </a:moveTo>
                  <a:lnTo>
                    <a:pt x="0" y="0"/>
                  </a:lnTo>
                  <a:lnTo>
                    <a:pt x="1974" y="0"/>
                  </a:lnTo>
                  <a:lnTo>
                    <a:pt x="1977" y="0"/>
                  </a:lnTo>
                  <a:lnTo>
                    <a:pt x="1981" y="0"/>
                  </a:lnTo>
                  <a:lnTo>
                    <a:pt x="1984" y="0"/>
                  </a:lnTo>
                  <a:lnTo>
                    <a:pt x="1988" y="0"/>
                  </a:lnTo>
                  <a:lnTo>
                    <a:pt x="1991" y="0"/>
                  </a:lnTo>
                  <a:lnTo>
                    <a:pt x="1995" y="0"/>
                  </a:lnTo>
                  <a:lnTo>
                    <a:pt x="1998" y="0"/>
                  </a:lnTo>
                  <a:lnTo>
                    <a:pt x="2002" y="0"/>
                  </a:lnTo>
                  <a:lnTo>
                    <a:pt x="2005" y="0"/>
                  </a:lnTo>
                  <a:lnTo>
                    <a:pt x="2009" y="0"/>
                  </a:lnTo>
                  <a:lnTo>
                    <a:pt x="2012" y="2"/>
                  </a:lnTo>
                  <a:lnTo>
                    <a:pt x="2016" y="2"/>
                  </a:lnTo>
                  <a:lnTo>
                    <a:pt x="2016" y="6"/>
                  </a:lnTo>
                  <a:lnTo>
                    <a:pt x="2019" y="10"/>
                  </a:lnTo>
                  <a:lnTo>
                    <a:pt x="2023" y="18"/>
                  </a:lnTo>
                  <a:lnTo>
                    <a:pt x="2023" y="28"/>
                  </a:lnTo>
                  <a:lnTo>
                    <a:pt x="2026" y="38"/>
                  </a:lnTo>
                  <a:lnTo>
                    <a:pt x="2030" y="52"/>
                  </a:lnTo>
                  <a:lnTo>
                    <a:pt x="2030" y="68"/>
                  </a:lnTo>
                  <a:lnTo>
                    <a:pt x="2033" y="86"/>
                  </a:lnTo>
                  <a:lnTo>
                    <a:pt x="2033" y="98"/>
                  </a:lnTo>
                  <a:lnTo>
                    <a:pt x="2037" y="104"/>
                  </a:lnTo>
                  <a:lnTo>
                    <a:pt x="2040" y="104"/>
                  </a:lnTo>
                  <a:lnTo>
                    <a:pt x="2044" y="104"/>
                  </a:lnTo>
                  <a:lnTo>
                    <a:pt x="2044" y="98"/>
                  </a:lnTo>
                  <a:lnTo>
                    <a:pt x="2047" y="86"/>
                  </a:lnTo>
                  <a:lnTo>
                    <a:pt x="2051" y="70"/>
                  </a:lnTo>
                  <a:lnTo>
                    <a:pt x="2051" y="54"/>
                  </a:lnTo>
                  <a:lnTo>
                    <a:pt x="2054" y="40"/>
                  </a:lnTo>
                  <a:lnTo>
                    <a:pt x="2058" y="28"/>
                  </a:lnTo>
                  <a:lnTo>
                    <a:pt x="2061" y="16"/>
                  </a:lnTo>
                  <a:lnTo>
                    <a:pt x="2061" y="8"/>
                  </a:lnTo>
                  <a:lnTo>
                    <a:pt x="2065" y="4"/>
                  </a:lnTo>
                  <a:lnTo>
                    <a:pt x="2068" y="2"/>
                  </a:lnTo>
                  <a:lnTo>
                    <a:pt x="2072" y="2"/>
                  </a:lnTo>
                  <a:lnTo>
                    <a:pt x="2075" y="4"/>
                  </a:lnTo>
                  <a:lnTo>
                    <a:pt x="2079" y="6"/>
                  </a:lnTo>
                  <a:lnTo>
                    <a:pt x="2079" y="12"/>
                  </a:lnTo>
                  <a:lnTo>
                    <a:pt x="2082" y="26"/>
                  </a:lnTo>
                  <a:lnTo>
                    <a:pt x="2086" y="46"/>
                  </a:lnTo>
                  <a:lnTo>
                    <a:pt x="2086" y="74"/>
                  </a:lnTo>
                  <a:lnTo>
                    <a:pt x="2089" y="107"/>
                  </a:lnTo>
                  <a:lnTo>
                    <a:pt x="2089" y="137"/>
                  </a:lnTo>
                  <a:lnTo>
                    <a:pt x="2093" y="163"/>
                  </a:lnTo>
                  <a:lnTo>
                    <a:pt x="2097" y="183"/>
                  </a:lnTo>
                  <a:lnTo>
                    <a:pt x="2097" y="201"/>
                  </a:lnTo>
                  <a:lnTo>
                    <a:pt x="2100" y="211"/>
                  </a:lnTo>
                  <a:lnTo>
                    <a:pt x="2100" y="209"/>
                  </a:lnTo>
                  <a:lnTo>
                    <a:pt x="2104" y="199"/>
                  </a:lnTo>
                  <a:lnTo>
                    <a:pt x="2107" y="179"/>
                  </a:lnTo>
                  <a:lnTo>
                    <a:pt x="2107" y="155"/>
                  </a:lnTo>
                  <a:lnTo>
                    <a:pt x="2111" y="127"/>
                  </a:lnTo>
                  <a:lnTo>
                    <a:pt x="2111" y="100"/>
                  </a:lnTo>
                  <a:lnTo>
                    <a:pt x="2114" y="76"/>
                  </a:lnTo>
                  <a:lnTo>
                    <a:pt x="2118" y="58"/>
                  </a:lnTo>
                  <a:lnTo>
                    <a:pt x="2118" y="46"/>
                  </a:lnTo>
                  <a:lnTo>
                    <a:pt x="2121" y="36"/>
                  </a:lnTo>
                  <a:lnTo>
                    <a:pt x="2121" y="28"/>
                  </a:lnTo>
                  <a:lnTo>
                    <a:pt x="2125" y="20"/>
                  </a:lnTo>
                  <a:lnTo>
                    <a:pt x="2125" y="14"/>
                  </a:lnTo>
                  <a:lnTo>
                    <a:pt x="2128" y="10"/>
                  </a:lnTo>
                  <a:lnTo>
                    <a:pt x="2132" y="6"/>
                  </a:lnTo>
                  <a:lnTo>
                    <a:pt x="2132" y="4"/>
                  </a:lnTo>
                  <a:lnTo>
                    <a:pt x="2135" y="4"/>
                  </a:lnTo>
                  <a:lnTo>
                    <a:pt x="2139" y="2"/>
                  </a:lnTo>
                  <a:lnTo>
                    <a:pt x="2142" y="2"/>
                  </a:lnTo>
                  <a:lnTo>
                    <a:pt x="2146" y="2"/>
                  </a:lnTo>
                  <a:lnTo>
                    <a:pt x="2149" y="2"/>
                  </a:lnTo>
                  <a:lnTo>
                    <a:pt x="2153" y="2"/>
                  </a:lnTo>
                  <a:lnTo>
                    <a:pt x="2156" y="2"/>
                  </a:lnTo>
                  <a:lnTo>
                    <a:pt x="2160" y="2"/>
                  </a:lnTo>
                  <a:lnTo>
                    <a:pt x="2163" y="2"/>
                  </a:lnTo>
                  <a:lnTo>
                    <a:pt x="2163" y="0"/>
                  </a:lnTo>
                  <a:lnTo>
                    <a:pt x="2167" y="0"/>
                  </a:lnTo>
                  <a:lnTo>
                    <a:pt x="2170" y="0"/>
                  </a:lnTo>
                  <a:lnTo>
                    <a:pt x="2174" y="0"/>
                  </a:lnTo>
                  <a:lnTo>
                    <a:pt x="2177" y="2"/>
                  </a:lnTo>
                  <a:lnTo>
                    <a:pt x="2181" y="0"/>
                  </a:lnTo>
                  <a:lnTo>
                    <a:pt x="2184" y="0"/>
                  </a:lnTo>
                  <a:lnTo>
                    <a:pt x="2188" y="0"/>
                  </a:lnTo>
                  <a:lnTo>
                    <a:pt x="2191" y="0"/>
                  </a:lnTo>
                  <a:lnTo>
                    <a:pt x="2195" y="0"/>
                  </a:lnTo>
                  <a:lnTo>
                    <a:pt x="2198" y="0"/>
                  </a:lnTo>
                  <a:lnTo>
                    <a:pt x="2202" y="0"/>
                  </a:lnTo>
                  <a:lnTo>
                    <a:pt x="2205" y="0"/>
                  </a:lnTo>
                  <a:lnTo>
                    <a:pt x="2209" y="0"/>
                  </a:lnTo>
                  <a:lnTo>
                    <a:pt x="2212" y="0"/>
                  </a:lnTo>
                  <a:lnTo>
                    <a:pt x="2216" y="0"/>
                  </a:lnTo>
                  <a:lnTo>
                    <a:pt x="2219" y="0"/>
                  </a:lnTo>
                  <a:lnTo>
                    <a:pt x="2223" y="0"/>
                  </a:lnTo>
                  <a:lnTo>
                    <a:pt x="2226" y="0"/>
                  </a:lnTo>
                  <a:lnTo>
                    <a:pt x="2230" y="0"/>
                  </a:lnTo>
                  <a:lnTo>
                    <a:pt x="2233" y="0"/>
                  </a:lnTo>
                  <a:lnTo>
                    <a:pt x="2237"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6" name="Freeform 1570"/>
            <p:cNvSpPr>
              <a:spLocks/>
            </p:cNvSpPr>
            <p:nvPr/>
          </p:nvSpPr>
          <p:spPr bwMode="auto">
            <a:xfrm>
              <a:off x="405" y="2032"/>
              <a:ext cx="2606" cy="199"/>
            </a:xfrm>
            <a:custGeom>
              <a:avLst/>
              <a:gdLst>
                <a:gd name="T0" fmla="*/ 0 w 2279"/>
                <a:gd name="T1" fmla="*/ 0 h 171"/>
                <a:gd name="T2" fmla="*/ 114312 w 2279"/>
                <a:gd name="T3" fmla="*/ 0 h 171"/>
                <a:gd name="T4" fmla="*/ 114471 w 2279"/>
                <a:gd name="T5" fmla="*/ 0 h 171"/>
                <a:gd name="T6" fmla="*/ 114894 w 2279"/>
                <a:gd name="T7" fmla="*/ 0 h 171"/>
                <a:gd name="T8" fmla="*/ 115075 w 2279"/>
                <a:gd name="T9" fmla="*/ 0 h 171"/>
                <a:gd name="T10" fmla="*/ 115464 w 2279"/>
                <a:gd name="T11" fmla="*/ 0 h 171"/>
                <a:gd name="T12" fmla="*/ 115694 w 2279"/>
                <a:gd name="T13" fmla="*/ 0 h 171"/>
                <a:gd name="T14" fmla="*/ 116077 w 2279"/>
                <a:gd name="T15" fmla="*/ 0 h 171"/>
                <a:gd name="T16" fmla="*/ 116297 w 2279"/>
                <a:gd name="T17" fmla="*/ 0 h 171"/>
                <a:gd name="T18" fmla="*/ 116451 w 2279"/>
                <a:gd name="T19" fmla="*/ 0 h 171"/>
                <a:gd name="T20" fmla="*/ 116647 w 2279"/>
                <a:gd name="T21" fmla="*/ 0 h 171"/>
                <a:gd name="T22" fmla="*/ 117081 w 2279"/>
                <a:gd name="T23" fmla="*/ 0 h 171"/>
                <a:gd name="T24" fmla="*/ 117263 w 2279"/>
                <a:gd name="T25" fmla="*/ 0 h 171"/>
                <a:gd name="T26" fmla="*/ 117474 w 2279"/>
                <a:gd name="T27" fmla="*/ 0 h 171"/>
                <a:gd name="T28" fmla="*/ 117656 w 2279"/>
                <a:gd name="T29" fmla="*/ 0 h 171"/>
                <a:gd name="T30" fmla="*/ 117830 w 2279"/>
                <a:gd name="T31" fmla="*/ 0 h 171"/>
                <a:gd name="T32" fmla="*/ 118265 w 2279"/>
                <a:gd name="T33" fmla="*/ 0 h 171"/>
                <a:gd name="T34" fmla="*/ 118407 w 2279"/>
                <a:gd name="T35" fmla="*/ 0 h 171"/>
                <a:gd name="T36" fmla="*/ 118675 w 2279"/>
                <a:gd name="T37" fmla="*/ 0 h 171"/>
                <a:gd name="T38" fmla="*/ 118768 w 2279"/>
                <a:gd name="T39" fmla="*/ 0 h 171"/>
                <a:gd name="T40" fmla="*/ 119040 w 2279"/>
                <a:gd name="T41" fmla="*/ 400 h 171"/>
                <a:gd name="T42" fmla="*/ 119202 w 2279"/>
                <a:gd name="T43" fmla="*/ 1345 h 171"/>
                <a:gd name="T44" fmla="*/ 119560 w 2279"/>
                <a:gd name="T45" fmla="*/ 3808 h 171"/>
                <a:gd name="T46" fmla="*/ 119815 w 2279"/>
                <a:gd name="T47" fmla="*/ 7764 h 171"/>
                <a:gd name="T48" fmla="*/ 119971 w 2279"/>
                <a:gd name="T49" fmla="*/ 12001 h 171"/>
                <a:gd name="T50" fmla="*/ 120233 w 2279"/>
                <a:gd name="T51" fmla="*/ 14911 h 171"/>
                <a:gd name="T52" fmla="*/ 120364 w 2279"/>
                <a:gd name="T53" fmla="*/ 16189 h 171"/>
                <a:gd name="T54" fmla="*/ 120592 w 2279"/>
                <a:gd name="T55" fmla="*/ 14429 h 171"/>
                <a:gd name="T56" fmla="*/ 120763 w 2279"/>
                <a:gd name="T57" fmla="*/ 11015 h 171"/>
                <a:gd name="T58" fmla="*/ 121023 w 2279"/>
                <a:gd name="T59" fmla="*/ 7585 h 171"/>
                <a:gd name="T60" fmla="*/ 121146 w 2279"/>
                <a:gd name="T61" fmla="*/ 4399 h 171"/>
                <a:gd name="T62" fmla="*/ 121542 w 2279"/>
                <a:gd name="T63" fmla="*/ 2119 h 171"/>
                <a:gd name="T64" fmla="*/ 121788 w 2279"/>
                <a:gd name="T65" fmla="*/ 733 h 171"/>
                <a:gd name="T66" fmla="*/ 121930 w 2279"/>
                <a:gd name="T67" fmla="*/ 400 h 171"/>
                <a:gd name="T68" fmla="*/ 122184 w 2279"/>
                <a:gd name="T69" fmla="*/ 2 h 171"/>
                <a:gd name="T70" fmla="*/ 122257 w 2279"/>
                <a:gd name="T71" fmla="*/ 2 h 171"/>
                <a:gd name="T72" fmla="*/ 122563 w 2279"/>
                <a:gd name="T73" fmla="*/ 0 h 171"/>
                <a:gd name="T74" fmla="*/ 122915 w 2279"/>
                <a:gd name="T75" fmla="*/ 0 h 171"/>
                <a:gd name="T76" fmla="*/ 123128 w 2279"/>
                <a:gd name="T77" fmla="*/ 0 h 171"/>
                <a:gd name="T78" fmla="*/ 123325 w 2279"/>
                <a:gd name="T79" fmla="*/ 0 h 171"/>
                <a:gd name="T80" fmla="*/ 123536 w 2279"/>
                <a:gd name="T81" fmla="*/ 0 h 171"/>
                <a:gd name="T82" fmla="*/ 123868 w 2279"/>
                <a:gd name="T83" fmla="*/ 0 h 171"/>
                <a:gd name="T84" fmla="*/ 124110 w 2279"/>
                <a:gd name="T85" fmla="*/ 0 h 171"/>
                <a:gd name="T86" fmla="*/ 124288 w 2279"/>
                <a:gd name="T87" fmla="*/ 0 h 171"/>
                <a:gd name="T88" fmla="*/ 124475 w 2279"/>
                <a:gd name="T89" fmla="*/ 0 h 171"/>
                <a:gd name="T90" fmla="*/ 124939 w 2279"/>
                <a:gd name="T91" fmla="*/ 0 h 171"/>
                <a:gd name="T92" fmla="*/ 125006 w 2279"/>
                <a:gd name="T93" fmla="*/ 0 h 171"/>
                <a:gd name="T94" fmla="*/ 125458 w 2279"/>
                <a:gd name="T95" fmla="*/ 0 h 171"/>
                <a:gd name="T96" fmla="*/ 125651 w 2279"/>
                <a:gd name="T97" fmla="*/ 0 h 171"/>
                <a:gd name="T98" fmla="*/ 125839 w 2279"/>
                <a:gd name="T99" fmla="*/ 0 h 171"/>
                <a:gd name="T100" fmla="*/ 126230 w 2279"/>
                <a:gd name="T101" fmla="*/ 0 h 171"/>
                <a:gd name="T102" fmla="*/ 126469 w 2279"/>
                <a:gd name="T103" fmla="*/ 0 h 171"/>
                <a:gd name="T104" fmla="*/ 126560 w 2279"/>
                <a:gd name="T105" fmla="*/ 0 h 171"/>
                <a:gd name="T106" fmla="*/ 126842 w 2279"/>
                <a:gd name="T107" fmla="*/ 0 h 171"/>
                <a:gd name="T108" fmla="*/ 127258 w 2279"/>
                <a:gd name="T109" fmla="*/ 0 h 1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79"/>
                <a:gd name="T166" fmla="*/ 0 h 171"/>
                <a:gd name="T167" fmla="*/ 2279 w 2279"/>
                <a:gd name="T168" fmla="*/ 171 h 1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79" h="171">
                  <a:moveTo>
                    <a:pt x="0" y="0"/>
                  </a:moveTo>
                  <a:lnTo>
                    <a:pt x="0" y="0"/>
                  </a:lnTo>
                  <a:lnTo>
                    <a:pt x="2044" y="0"/>
                  </a:lnTo>
                  <a:lnTo>
                    <a:pt x="2047" y="0"/>
                  </a:lnTo>
                  <a:lnTo>
                    <a:pt x="2051" y="0"/>
                  </a:lnTo>
                  <a:lnTo>
                    <a:pt x="2054" y="0"/>
                  </a:lnTo>
                  <a:lnTo>
                    <a:pt x="2058" y="0"/>
                  </a:lnTo>
                  <a:lnTo>
                    <a:pt x="2061" y="0"/>
                  </a:lnTo>
                  <a:lnTo>
                    <a:pt x="2065" y="0"/>
                  </a:lnTo>
                  <a:lnTo>
                    <a:pt x="2068" y="0"/>
                  </a:lnTo>
                  <a:lnTo>
                    <a:pt x="2072" y="0"/>
                  </a:lnTo>
                  <a:lnTo>
                    <a:pt x="2075" y="0"/>
                  </a:lnTo>
                  <a:lnTo>
                    <a:pt x="2079" y="0"/>
                  </a:lnTo>
                  <a:lnTo>
                    <a:pt x="2082" y="0"/>
                  </a:lnTo>
                  <a:lnTo>
                    <a:pt x="2086" y="0"/>
                  </a:lnTo>
                  <a:lnTo>
                    <a:pt x="2089" y="0"/>
                  </a:lnTo>
                  <a:lnTo>
                    <a:pt x="2093" y="0"/>
                  </a:lnTo>
                  <a:lnTo>
                    <a:pt x="2097" y="0"/>
                  </a:lnTo>
                  <a:lnTo>
                    <a:pt x="2100" y="0"/>
                  </a:lnTo>
                  <a:lnTo>
                    <a:pt x="2104" y="0"/>
                  </a:lnTo>
                  <a:lnTo>
                    <a:pt x="2107" y="0"/>
                  </a:lnTo>
                  <a:lnTo>
                    <a:pt x="2111" y="0"/>
                  </a:lnTo>
                  <a:lnTo>
                    <a:pt x="2114" y="0"/>
                  </a:lnTo>
                  <a:lnTo>
                    <a:pt x="2118" y="0"/>
                  </a:lnTo>
                  <a:lnTo>
                    <a:pt x="2121" y="0"/>
                  </a:lnTo>
                  <a:lnTo>
                    <a:pt x="2125" y="0"/>
                  </a:lnTo>
                  <a:lnTo>
                    <a:pt x="2128" y="0"/>
                  </a:lnTo>
                  <a:lnTo>
                    <a:pt x="2132" y="2"/>
                  </a:lnTo>
                  <a:lnTo>
                    <a:pt x="2132" y="4"/>
                  </a:lnTo>
                  <a:lnTo>
                    <a:pt x="2135" y="8"/>
                  </a:lnTo>
                  <a:lnTo>
                    <a:pt x="2135" y="14"/>
                  </a:lnTo>
                  <a:lnTo>
                    <a:pt x="2139" y="26"/>
                  </a:lnTo>
                  <a:lnTo>
                    <a:pt x="2142" y="40"/>
                  </a:lnTo>
                  <a:lnTo>
                    <a:pt x="2142" y="60"/>
                  </a:lnTo>
                  <a:lnTo>
                    <a:pt x="2146" y="82"/>
                  </a:lnTo>
                  <a:lnTo>
                    <a:pt x="2146" y="107"/>
                  </a:lnTo>
                  <a:lnTo>
                    <a:pt x="2149" y="127"/>
                  </a:lnTo>
                  <a:lnTo>
                    <a:pt x="2149" y="143"/>
                  </a:lnTo>
                  <a:lnTo>
                    <a:pt x="2153" y="157"/>
                  </a:lnTo>
                  <a:lnTo>
                    <a:pt x="2153" y="167"/>
                  </a:lnTo>
                  <a:lnTo>
                    <a:pt x="2156" y="171"/>
                  </a:lnTo>
                  <a:lnTo>
                    <a:pt x="2160" y="165"/>
                  </a:lnTo>
                  <a:lnTo>
                    <a:pt x="2160" y="153"/>
                  </a:lnTo>
                  <a:lnTo>
                    <a:pt x="2163" y="135"/>
                  </a:lnTo>
                  <a:lnTo>
                    <a:pt x="2163" y="117"/>
                  </a:lnTo>
                  <a:lnTo>
                    <a:pt x="2167" y="99"/>
                  </a:lnTo>
                  <a:lnTo>
                    <a:pt x="2167" y="80"/>
                  </a:lnTo>
                  <a:lnTo>
                    <a:pt x="2170" y="62"/>
                  </a:lnTo>
                  <a:lnTo>
                    <a:pt x="2170" y="46"/>
                  </a:lnTo>
                  <a:lnTo>
                    <a:pt x="2174" y="32"/>
                  </a:lnTo>
                  <a:lnTo>
                    <a:pt x="2177" y="22"/>
                  </a:lnTo>
                  <a:lnTo>
                    <a:pt x="2177" y="14"/>
                  </a:lnTo>
                  <a:lnTo>
                    <a:pt x="2181" y="8"/>
                  </a:lnTo>
                  <a:lnTo>
                    <a:pt x="2181" y="6"/>
                  </a:lnTo>
                  <a:lnTo>
                    <a:pt x="2184" y="4"/>
                  </a:lnTo>
                  <a:lnTo>
                    <a:pt x="2188" y="4"/>
                  </a:lnTo>
                  <a:lnTo>
                    <a:pt x="2188" y="2"/>
                  </a:lnTo>
                  <a:lnTo>
                    <a:pt x="2191" y="2"/>
                  </a:lnTo>
                  <a:lnTo>
                    <a:pt x="2195" y="2"/>
                  </a:lnTo>
                  <a:lnTo>
                    <a:pt x="2195" y="0"/>
                  </a:lnTo>
                  <a:lnTo>
                    <a:pt x="2198" y="0"/>
                  </a:lnTo>
                  <a:lnTo>
                    <a:pt x="2202" y="0"/>
                  </a:lnTo>
                  <a:lnTo>
                    <a:pt x="2205" y="0"/>
                  </a:lnTo>
                  <a:lnTo>
                    <a:pt x="2209" y="0"/>
                  </a:lnTo>
                  <a:lnTo>
                    <a:pt x="2212" y="0"/>
                  </a:lnTo>
                  <a:lnTo>
                    <a:pt x="2216" y="0"/>
                  </a:lnTo>
                  <a:lnTo>
                    <a:pt x="2219" y="0"/>
                  </a:lnTo>
                  <a:lnTo>
                    <a:pt x="2223" y="0"/>
                  </a:lnTo>
                  <a:lnTo>
                    <a:pt x="2226" y="0"/>
                  </a:lnTo>
                  <a:lnTo>
                    <a:pt x="2230" y="0"/>
                  </a:lnTo>
                  <a:lnTo>
                    <a:pt x="2233" y="0"/>
                  </a:lnTo>
                  <a:lnTo>
                    <a:pt x="2237" y="0"/>
                  </a:lnTo>
                  <a:lnTo>
                    <a:pt x="2240" y="0"/>
                  </a:lnTo>
                  <a:lnTo>
                    <a:pt x="2244" y="0"/>
                  </a:lnTo>
                  <a:lnTo>
                    <a:pt x="2247" y="0"/>
                  </a:lnTo>
                  <a:lnTo>
                    <a:pt x="2251" y="0"/>
                  </a:lnTo>
                  <a:lnTo>
                    <a:pt x="2254" y="0"/>
                  </a:lnTo>
                  <a:lnTo>
                    <a:pt x="2258" y="0"/>
                  </a:lnTo>
                  <a:lnTo>
                    <a:pt x="2261" y="0"/>
                  </a:lnTo>
                  <a:lnTo>
                    <a:pt x="2265" y="0"/>
                  </a:lnTo>
                  <a:lnTo>
                    <a:pt x="2268" y="0"/>
                  </a:lnTo>
                  <a:lnTo>
                    <a:pt x="2272" y="0"/>
                  </a:lnTo>
                  <a:lnTo>
                    <a:pt x="2275" y="0"/>
                  </a:lnTo>
                  <a:lnTo>
                    <a:pt x="2279"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7" name="Freeform 1571"/>
            <p:cNvSpPr>
              <a:spLocks/>
            </p:cNvSpPr>
            <p:nvPr/>
          </p:nvSpPr>
          <p:spPr bwMode="auto">
            <a:xfrm>
              <a:off x="405" y="2032"/>
              <a:ext cx="2606" cy="43"/>
            </a:xfrm>
            <a:custGeom>
              <a:avLst/>
              <a:gdLst>
                <a:gd name="T0" fmla="*/ 0 w 2279"/>
                <a:gd name="T1" fmla="*/ 0 h 37"/>
                <a:gd name="T2" fmla="*/ 112736 w 2279"/>
                <a:gd name="T3" fmla="*/ 0 h 37"/>
                <a:gd name="T4" fmla="*/ 112916 w 2279"/>
                <a:gd name="T5" fmla="*/ 0 h 37"/>
                <a:gd name="T6" fmla="*/ 113310 w 2279"/>
                <a:gd name="T7" fmla="*/ 0 h 37"/>
                <a:gd name="T8" fmla="*/ 113522 w 2279"/>
                <a:gd name="T9" fmla="*/ 0 h 37"/>
                <a:gd name="T10" fmla="*/ 113708 w 2279"/>
                <a:gd name="T11" fmla="*/ 0 h 37"/>
                <a:gd name="T12" fmla="*/ 114059 w 2279"/>
                <a:gd name="T13" fmla="*/ 0 h 37"/>
                <a:gd name="T14" fmla="*/ 114312 w 2279"/>
                <a:gd name="T15" fmla="*/ 0 h 37"/>
                <a:gd name="T16" fmla="*/ 114471 w 2279"/>
                <a:gd name="T17" fmla="*/ 0 h 37"/>
                <a:gd name="T18" fmla="*/ 114894 w 2279"/>
                <a:gd name="T19" fmla="*/ 0 h 37"/>
                <a:gd name="T20" fmla="*/ 115075 w 2279"/>
                <a:gd name="T21" fmla="*/ 0 h 37"/>
                <a:gd name="T22" fmla="*/ 115464 w 2279"/>
                <a:gd name="T23" fmla="*/ 0 h 37"/>
                <a:gd name="T24" fmla="*/ 115694 w 2279"/>
                <a:gd name="T25" fmla="*/ 0 h 37"/>
                <a:gd name="T26" fmla="*/ 116077 w 2279"/>
                <a:gd name="T27" fmla="*/ 0 h 37"/>
                <a:gd name="T28" fmla="*/ 116297 w 2279"/>
                <a:gd name="T29" fmla="*/ 0 h 37"/>
                <a:gd name="T30" fmla="*/ 116451 w 2279"/>
                <a:gd name="T31" fmla="*/ 0 h 37"/>
                <a:gd name="T32" fmla="*/ 116647 w 2279"/>
                <a:gd name="T33" fmla="*/ 0 h 37"/>
                <a:gd name="T34" fmla="*/ 117081 w 2279"/>
                <a:gd name="T35" fmla="*/ 0 h 37"/>
                <a:gd name="T36" fmla="*/ 117263 w 2279"/>
                <a:gd name="T37" fmla="*/ 0 h 37"/>
                <a:gd name="T38" fmla="*/ 117474 w 2279"/>
                <a:gd name="T39" fmla="*/ 0 h 37"/>
                <a:gd name="T40" fmla="*/ 117656 w 2279"/>
                <a:gd name="T41" fmla="*/ 0 h 37"/>
                <a:gd name="T42" fmla="*/ 117830 w 2279"/>
                <a:gd name="T43" fmla="*/ 0 h 37"/>
                <a:gd name="T44" fmla="*/ 118265 w 2279"/>
                <a:gd name="T45" fmla="*/ 0 h 37"/>
                <a:gd name="T46" fmla="*/ 118407 w 2279"/>
                <a:gd name="T47" fmla="*/ 0 h 37"/>
                <a:gd name="T48" fmla="*/ 118675 w 2279"/>
                <a:gd name="T49" fmla="*/ 0 h 37"/>
                <a:gd name="T50" fmla="*/ 118768 w 2279"/>
                <a:gd name="T51" fmla="*/ 0 h 37"/>
                <a:gd name="T52" fmla="*/ 119040 w 2279"/>
                <a:gd name="T53" fmla="*/ 0 h 37"/>
                <a:gd name="T54" fmla="*/ 119202 w 2279"/>
                <a:gd name="T55" fmla="*/ 0 h 37"/>
                <a:gd name="T56" fmla="*/ 119560 w 2279"/>
                <a:gd name="T57" fmla="*/ 0 h 37"/>
                <a:gd name="T58" fmla="*/ 119815 w 2279"/>
                <a:gd name="T59" fmla="*/ 0 h 37"/>
                <a:gd name="T60" fmla="*/ 119971 w 2279"/>
                <a:gd name="T61" fmla="*/ 2 h 37"/>
                <a:gd name="T62" fmla="*/ 120233 w 2279"/>
                <a:gd name="T63" fmla="*/ 532 h 37"/>
                <a:gd name="T64" fmla="*/ 120364 w 2279"/>
                <a:gd name="T65" fmla="*/ 1126 h 37"/>
                <a:gd name="T66" fmla="*/ 120592 w 2279"/>
                <a:gd name="T67" fmla="*/ 2071 h 37"/>
                <a:gd name="T68" fmla="*/ 120763 w 2279"/>
                <a:gd name="T69" fmla="*/ 2954 h 37"/>
                <a:gd name="T70" fmla="*/ 121023 w 2279"/>
                <a:gd name="T71" fmla="*/ 3342 h 37"/>
                <a:gd name="T72" fmla="*/ 121146 w 2279"/>
                <a:gd name="T73" fmla="*/ 2954 h 37"/>
                <a:gd name="T74" fmla="*/ 121542 w 2279"/>
                <a:gd name="T75" fmla="*/ 2293 h 37"/>
                <a:gd name="T76" fmla="*/ 121788 w 2279"/>
                <a:gd name="T77" fmla="*/ 1521 h 37"/>
                <a:gd name="T78" fmla="*/ 121930 w 2279"/>
                <a:gd name="T79" fmla="*/ 969 h 37"/>
                <a:gd name="T80" fmla="*/ 122184 w 2279"/>
                <a:gd name="T81" fmla="*/ 532 h 37"/>
                <a:gd name="T82" fmla="*/ 122257 w 2279"/>
                <a:gd name="T83" fmla="*/ 2 h 37"/>
                <a:gd name="T84" fmla="*/ 122563 w 2279"/>
                <a:gd name="T85" fmla="*/ 2 h 37"/>
                <a:gd name="T86" fmla="*/ 122915 w 2279"/>
                <a:gd name="T87" fmla="*/ 0 h 37"/>
                <a:gd name="T88" fmla="*/ 123128 w 2279"/>
                <a:gd name="T89" fmla="*/ 0 h 37"/>
                <a:gd name="T90" fmla="*/ 123325 w 2279"/>
                <a:gd name="T91" fmla="*/ 0 h 37"/>
                <a:gd name="T92" fmla="*/ 123536 w 2279"/>
                <a:gd name="T93" fmla="*/ 0 h 37"/>
                <a:gd name="T94" fmla="*/ 123868 w 2279"/>
                <a:gd name="T95" fmla="*/ 0 h 37"/>
                <a:gd name="T96" fmla="*/ 124110 w 2279"/>
                <a:gd name="T97" fmla="*/ 0 h 37"/>
                <a:gd name="T98" fmla="*/ 124288 w 2279"/>
                <a:gd name="T99" fmla="*/ 0 h 37"/>
                <a:gd name="T100" fmla="*/ 124475 w 2279"/>
                <a:gd name="T101" fmla="*/ 0 h 37"/>
                <a:gd name="T102" fmla="*/ 124939 w 2279"/>
                <a:gd name="T103" fmla="*/ 0 h 37"/>
                <a:gd name="T104" fmla="*/ 125006 w 2279"/>
                <a:gd name="T105" fmla="*/ 0 h 37"/>
                <a:gd name="T106" fmla="*/ 125458 w 2279"/>
                <a:gd name="T107" fmla="*/ 0 h 37"/>
                <a:gd name="T108" fmla="*/ 125651 w 2279"/>
                <a:gd name="T109" fmla="*/ 0 h 37"/>
                <a:gd name="T110" fmla="*/ 125839 w 2279"/>
                <a:gd name="T111" fmla="*/ 0 h 37"/>
                <a:gd name="T112" fmla="*/ 126230 w 2279"/>
                <a:gd name="T113" fmla="*/ 0 h 37"/>
                <a:gd name="T114" fmla="*/ 126469 w 2279"/>
                <a:gd name="T115" fmla="*/ 0 h 37"/>
                <a:gd name="T116" fmla="*/ 126560 w 2279"/>
                <a:gd name="T117" fmla="*/ 0 h 37"/>
                <a:gd name="T118" fmla="*/ 126842 w 2279"/>
                <a:gd name="T119" fmla="*/ 0 h 37"/>
                <a:gd name="T120" fmla="*/ 127258 w 2279"/>
                <a:gd name="T121" fmla="*/ 0 h 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79"/>
                <a:gd name="T184" fmla="*/ 0 h 37"/>
                <a:gd name="T185" fmla="*/ 2279 w 2279"/>
                <a:gd name="T186" fmla="*/ 37 h 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79" h="37">
                  <a:moveTo>
                    <a:pt x="0" y="0"/>
                  </a:moveTo>
                  <a:lnTo>
                    <a:pt x="0" y="0"/>
                  </a:lnTo>
                  <a:lnTo>
                    <a:pt x="2016" y="0"/>
                  </a:lnTo>
                  <a:lnTo>
                    <a:pt x="2019" y="0"/>
                  </a:lnTo>
                  <a:lnTo>
                    <a:pt x="2023" y="0"/>
                  </a:lnTo>
                  <a:lnTo>
                    <a:pt x="2026" y="0"/>
                  </a:lnTo>
                  <a:lnTo>
                    <a:pt x="2030" y="0"/>
                  </a:lnTo>
                  <a:lnTo>
                    <a:pt x="2033" y="0"/>
                  </a:lnTo>
                  <a:lnTo>
                    <a:pt x="2037" y="0"/>
                  </a:lnTo>
                  <a:lnTo>
                    <a:pt x="2040" y="0"/>
                  </a:lnTo>
                  <a:lnTo>
                    <a:pt x="2044" y="0"/>
                  </a:lnTo>
                  <a:lnTo>
                    <a:pt x="2047" y="0"/>
                  </a:lnTo>
                  <a:lnTo>
                    <a:pt x="2051" y="0"/>
                  </a:lnTo>
                  <a:lnTo>
                    <a:pt x="2054" y="0"/>
                  </a:lnTo>
                  <a:lnTo>
                    <a:pt x="2058" y="0"/>
                  </a:lnTo>
                  <a:lnTo>
                    <a:pt x="2061" y="0"/>
                  </a:lnTo>
                  <a:lnTo>
                    <a:pt x="2065" y="0"/>
                  </a:lnTo>
                  <a:lnTo>
                    <a:pt x="2068" y="0"/>
                  </a:lnTo>
                  <a:lnTo>
                    <a:pt x="2072" y="0"/>
                  </a:lnTo>
                  <a:lnTo>
                    <a:pt x="2075" y="0"/>
                  </a:lnTo>
                  <a:lnTo>
                    <a:pt x="2079" y="0"/>
                  </a:lnTo>
                  <a:lnTo>
                    <a:pt x="2082" y="0"/>
                  </a:lnTo>
                  <a:lnTo>
                    <a:pt x="2086" y="0"/>
                  </a:lnTo>
                  <a:lnTo>
                    <a:pt x="2089" y="0"/>
                  </a:lnTo>
                  <a:lnTo>
                    <a:pt x="2093" y="0"/>
                  </a:lnTo>
                  <a:lnTo>
                    <a:pt x="2097" y="0"/>
                  </a:lnTo>
                  <a:lnTo>
                    <a:pt x="2100" y="0"/>
                  </a:lnTo>
                  <a:lnTo>
                    <a:pt x="2104" y="0"/>
                  </a:lnTo>
                  <a:lnTo>
                    <a:pt x="2107" y="0"/>
                  </a:lnTo>
                  <a:lnTo>
                    <a:pt x="2111" y="0"/>
                  </a:lnTo>
                  <a:lnTo>
                    <a:pt x="2114" y="0"/>
                  </a:lnTo>
                  <a:lnTo>
                    <a:pt x="2118" y="0"/>
                  </a:lnTo>
                  <a:lnTo>
                    <a:pt x="2121" y="0"/>
                  </a:lnTo>
                  <a:lnTo>
                    <a:pt x="2125" y="0"/>
                  </a:lnTo>
                  <a:lnTo>
                    <a:pt x="2128" y="0"/>
                  </a:lnTo>
                  <a:lnTo>
                    <a:pt x="2132" y="0"/>
                  </a:lnTo>
                  <a:lnTo>
                    <a:pt x="2135" y="0"/>
                  </a:lnTo>
                  <a:lnTo>
                    <a:pt x="2139" y="0"/>
                  </a:lnTo>
                  <a:lnTo>
                    <a:pt x="2142" y="0"/>
                  </a:lnTo>
                  <a:lnTo>
                    <a:pt x="2146" y="0"/>
                  </a:lnTo>
                  <a:lnTo>
                    <a:pt x="2146" y="2"/>
                  </a:lnTo>
                  <a:lnTo>
                    <a:pt x="2149" y="2"/>
                  </a:lnTo>
                  <a:lnTo>
                    <a:pt x="2149" y="4"/>
                  </a:lnTo>
                  <a:lnTo>
                    <a:pt x="2153" y="6"/>
                  </a:lnTo>
                  <a:lnTo>
                    <a:pt x="2153" y="8"/>
                  </a:lnTo>
                  <a:lnTo>
                    <a:pt x="2156" y="12"/>
                  </a:lnTo>
                  <a:lnTo>
                    <a:pt x="2160" y="16"/>
                  </a:lnTo>
                  <a:lnTo>
                    <a:pt x="2160" y="23"/>
                  </a:lnTo>
                  <a:lnTo>
                    <a:pt x="2163" y="29"/>
                  </a:lnTo>
                  <a:lnTo>
                    <a:pt x="2163" y="33"/>
                  </a:lnTo>
                  <a:lnTo>
                    <a:pt x="2167" y="37"/>
                  </a:lnTo>
                  <a:lnTo>
                    <a:pt x="2170" y="35"/>
                  </a:lnTo>
                  <a:lnTo>
                    <a:pt x="2170" y="33"/>
                  </a:lnTo>
                  <a:lnTo>
                    <a:pt x="2174" y="29"/>
                  </a:lnTo>
                  <a:lnTo>
                    <a:pt x="2177" y="25"/>
                  </a:lnTo>
                  <a:lnTo>
                    <a:pt x="2177" y="21"/>
                  </a:lnTo>
                  <a:lnTo>
                    <a:pt x="2181" y="16"/>
                  </a:lnTo>
                  <a:lnTo>
                    <a:pt x="2181" y="14"/>
                  </a:lnTo>
                  <a:lnTo>
                    <a:pt x="2184" y="10"/>
                  </a:lnTo>
                  <a:lnTo>
                    <a:pt x="2188" y="8"/>
                  </a:lnTo>
                  <a:lnTo>
                    <a:pt x="2188" y="6"/>
                  </a:lnTo>
                  <a:lnTo>
                    <a:pt x="2191" y="4"/>
                  </a:lnTo>
                  <a:lnTo>
                    <a:pt x="2191" y="2"/>
                  </a:lnTo>
                  <a:lnTo>
                    <a:pt x="2195" y="2"/>
                  </a:lnTo>
                  <a:lnTo>
                    <a:pt x="2198" y="0"/>
                  </a:lnTo>
                  <a:lnTo>
                    <a:pt x="2202" y="0"/>
                  </a:lnTo>
                  <a:lnTo>
                    <a:pt x="2205" y="0"/>
                  </a:lnTo>
                  <a:lnTo>
                    <a:pt x="2209" y="0"/>
                  </a:lnTo>
                  <a:lnTo>
                    <a:pt x="2212" y="0"/>
                  </a:lnTo>
                  <a:lnTo>
                    <a:pt x="2216" y="0"/>
                  </a:lnTo>
                  <a:lnTo>
                    <a:pt x="2219" y="0"/>
                  </a:lnTo>
                  <a:lnTo>
                    <a:pt x="2223" y="0"/>
                  </a:lnTo>
                  <a:lnTo>
                    <a:pt x="2226" y="0"/>
                  </a:lnTo>
                  <a:lnTo>
                    <a:pt x="2230" y="0"/>
                  </a:lnTo>
                  <a:lnTo>
                    <a:pt x="2233" y="0"/>
                  </a:lnTo>
                  <a:lnTo>
                    <a:pt x="2237" y="0"/>
                  </a:lnTo>
                  <a:lnTo>
                    <a:pt x="2240" y="0"/>
                  </a:lnTo>
                  <a:lnTo>
                    <a:pt x="2244" y="0"/>
                  </a:lnTo>
                  <a:lnTo>
                    <a:pt x="2247" y="0"/>
                  </a:lnTo>
                  <a:lnTo>
                    <a:pt x="2251" y="0"/>
                  </a:lnTo>
                  <a:lnTo>
                    <a:pt x="2254" y="0"/>
                  </a:lnTo>
                  <a:lnTo>
                    <a:pt x="2258" y="0"/>
                  </a:lnTo>
                  <a:lnTo>
                    <a:pt x="2261" y="0"/>
                  </a:lnTo>
                  <a:lnTo>
                    <a:pt x="2265" y="0"/>
                  </a:lnTo>
                  <a:lnTo>
                    <a:pt x="2268" y="0"/>
                  </a:lnTo>
                  <a:lnTo>
                    <a:pt x="2272" y="0"/>
                  </a:lnTo>
                  <a:lnTo>
                    <a:pt x="2275" y="0"/>
                  </a:lnTo>
                  <a:lnTo>
                    <a:pt x="2279"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8" name="Freeform 1572"/>
            <p:cNvSpPr>
              <a:spLocks/>
            </p:cNvSpPr>
            <p:nvPr/>
          </p:nvSpPr>
          <p:spPr bwMode="auto">
            <a:xfrm>
              <a:off x="405" y="2032"/>
              <a:ext cx="2606" cy="217"/>
            </a:xfrm>
            <a:custGeom>
              <a:avLst/>
              <a:gdLst>
                <a:gd name="T0" fmla="*/ 0 w 2279"/>
                <a:gd name="T1" fmla="*/ 0 h 187"/>
                <a:gd name="T2" fmla="*/ 117474 w 2279"/>
                <a:gd name="T3" fmla="*/ 0 h 187"/>
                <a:gd name="T4" fmla="*/ 117656 w 2279"/>
                <a:gd name="T5" fmla="*/ 0 h 187"/>
                <a:gd name="T6" fmla="*/ 117830 w 2279"/>
                <a:gd name="T7" fmla="*/ 0 h 187"/>
                <a:gd name="T8" fmla="*/ 118265 w 2279"/>
                <a:gd name="T9" fmla="*/ 0 h 187"/>
                <a:gd name="T10" fmla="*/ 118407 w 2279"/>
                <a:gd name="T11" fmla="*/ 0 h 187"/>
                <a:gd name="T12" fmla="*/ 118675 w 2279"/>
                <a:gd name="T13" fmla="*/ 0 h 187"/>
                <a:gd name="T14" fmla="*/ 118768 w 2279"/>
                <a:gd name="T15" fmla="*/ 2 h 187"/>
                <a:gd name="T16" fmla="*/ 119040 w 2279"/>
                <a:gd name="T17" fmla="*/ 384 h 187"/>
                <a:gd name="T18" fmla="*/ 119202 w 2279"/>
                <a:gd name="T19" fmla="*/ 1468 h 187"/>
                <a:gd name="T20" fmla="*/ 119560 w 2279"/>
                <a:gd name="T21" fmla="*/ 4002 h 187"/>
                <a:gd name="T22" fmla="*/ 119815 w 2279"/>
                <a:gd name="T23" fmla="*/ 8941 h 187"/>
                <a:gd name="T24" fmla="*/ 119971 w 2279"/>
                <a:gd name="T25" fmla="*/ 13970 h 187"/>
                <a:gd name="T26" fmla="*/ 120233 w 2279"/>
                <a:gd name="T27" fmla="*/ 16014 h 187"/>
                <a:gd name="T28" fmla="*/ 120364 w 2279"/>
                <a:gd name="T29" fmla="*/ 16211 h 187"/>
                <a:gd name="T30" fmla="*/ 120592 w 2279"/>
                <a:gd name="T31" fmla="*/ 16014 h 187"/>
                <a:gd name="T32" fmla="*/ 120763 w 2279"/>
                <a:gd name="T33" fmla="*/ 14502 h 187"/>
                <a:gd name="T34" fmla="*/ 121023 w 2279"/>
                <a:gd name="T35" fmla="*/ 10821 h 187"/>
                <a:gd name="T36" fmla="*/ 121146 w 2279"/>
                <a:gd name="T37" fmla="*/ 6465 h 187"/>
                <a:gd name="T38" fmla="*/ 121542 w 2279"/>
                <a:gd name="T39" fmla="*/ 3800 h 187"/>
                <a:gd name="T40" fmla="*/ 121788 w 2279"/>
                <a:gd name="T41" fmla="*/ 2294 h 187"/>
                <a:gd name="T42" fmla="*/ 121930 w 2279"/>
                <a:gd name="T43" fmla="*/ 1090 h 187"/>
                <a:gd name="T44" fmla="*/ 122184 w 2279"/>
                <a:gd name="T45" fmla="*/ 518 h 187"/>
                <a:gd name="T46" fmla="*/ 122257 w 2279"/>
                <a:gd name="T47" fmla="*/ 2 h 187"/>
                <a:gd name="T48" fmla="*/ 122563 w 2279"/>
                <a:gd name="T49" fmla="*/ 2 h 187"/>
                <a:gd name="T50" fmla="*/ 122915 w 2279"/>
                <a:gd name="T51" fmla="*/ 0 h 187"/>
                <a:gd name="T52" fmla="*/ 123128 w 2279"/>
                <a:gd name="T53" fmla="*/ 0 h 187"/>
                <a:gd name="T54" fmla="*/ 123325 w 2279"/>
                <a:gd name="T55" fmla="*/ 0 h 187"/>
                <a:gd name="T56" fmla="*/ 123536 w 2279"/>
                <a:gd name="T57" fmla="*/ 0 h 187"/>
                <a:gd name="T58" fmla="*/ 123868 w 2279"/>
                <a:gd name="T59" fmla="*/ 0 h 187"/>
                <a:gd name="T60" fmla="*/ 124110 w 2279"/>
                <a:gd name="T61" fmla="*/ 0 h 187"/>
                <a:gd name="T62" fmla="*/ 124288 w 2279"/>
                <a:gd name="T63" fmla="*/ 0 h 187"/>
                <a:gd name="T64" fmla="*/ 124475 w 2279"/>
                <a:gd name="T65" fmla="*/ 0 h 187"/>
                <a:gd name="T66" fmla="*/ 124939 w 2279"/>
                <a:gd name="T67" fmla="*/ 0 h 187"/>
                <a:gd name="T68" fmla="*/ 125006 w 2279"/>
                <a:gd name="T69" fmla="*/ 0 h 187"/>
                <a:gd name="T70" fmla="*/ 125458 w 2279"/>
                <a:gd name="T71" fmla="*/ 0 h 187"/>
                <a:gd name="T72" fmla="*/ 125651 w 2279"/>
                <a:gd name="T73" fmla="*/ 0 h 187"/>
                <a:gd name="T74" fmla="*/ 125839 w 2279"/>
                <a:gd name="T75" fmla="*/ 0 h 187"/>
                <a:gd name="T76" fmla="*/ 126230 w 2279"/>
                <a:gd name="T77" fmla="*/ 0 h 187"/>
                <a:gd name="T78" fmla="*/ 126469 w 2279"/>
                <a:gd name="T79" fmla="*/ 0 h 187"/>
                <a:gd name="T80" fmla="*/ 126560 w 2279"/>
                <a:gd name="T81" fmla="*/ 0 h 187"/>
                <a:gd name="T82" fmla="*/ 126842 w 2279"/>
                <a:gd name="T83" fmla="*/ 0 h 187"/>
                <a:gd name="T84" fmla="*/ 127258 w 2279"/>
                <a:gd name="T85" fmla="*/ 0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79"/>
                <a:gd name="T130" fmla="*/ 0 h 187"/>
                <a:gd name="T131" fmla="*/ 2279 w 2279"/>
                <a:gd name="T132" fmla="*/ 187 h 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79" h="187">
                  <a:moveTo>
                    <a:pt x="0" y="0"/>
                  </a:moveTo>
                  <a:lnTo>
                    <a:pt x="0" y="0"/>
                  </a:lnTo>
                  <a:lnTo>
                    <a:pt x="2100" y="0"/>
                  </a:lnTo>
                  <a:lnTo>
                    <a:pt x="2104" y="0"/>
                  </a:lnTo>
                  <a:lnTo>
                    <a:pt x="2107" y="0"/>
                  </a:lnTo>
                  <a:lnTo>
                    <a:pt x="2111" y="0"/>
                  </a:lnTo>
                  <a:lnTo>
                    <a:pt x="2114" y="0"/>
                  </a:lnTo>
                  <a:lnTo>
                    <a:pt x="2118" y="0"/>
                  </a:lnTo>
                  <a:lnTo>
                    <a:pt x="2121" y="0"/>
                  </a:lnTo>
                  <a:lnTo>
                    <a:pt x="2125" y="0"/>
                  </a:lnTo>
                  <a:lnTo>
                    <a:pt x="2128" y="2"/>
                  </a:lnTo>
                  <a:lnTo>
                    <a:pt x="2132" y="2"/>
                  </a:lnTo>
                  <a:lnTo>
                    <a:pt x="2132" y="4"/>
                  </a:lnTo>
                  <a:lnTo>
                    <a:pt x="2135" y="10"/>
                  </a:lnTo>
                  <a:lnTo>
                    <a:pt x="2135" y="16"/>
                  </a:lnTo>
                  <a:lnTo>
                    <a:pt x="2139" y="28"/>
                  </a:lnTo>
                  <a:lnTo>
                    <a:pt x="2142" y="46"/>
                  </a:lnTo>
                  <a:lnTo>
                    <a:pt x="2142" y="72"/>
                  </a:lnTo>
                  <a:lnTo>
                    <a:pt x="2146" y="103"/>
                  </a:lnTo>
                  <a:lnTo>
                    <a:pt x="2146" y="135"/>
                  </a:lnTo>
                  <a:lnTo>
                    <a:pt x="2149" y="161"/>
                  </a:lnTo>
                  <a:lnTo>
                    <a:pt x="2149" y="177"/>
                  </a:lnTo>
                  <a:lnTo>
                    <a:pt x="2153" y="185"/>
                  </a:lnTo>
                  <a:lnTo>
                    <a:pt x="2153" y="187"/>
                  </a:lnTo>
                  <a:lnTo>
                    <a:pt x="2156" y="187"/>
                  </a:lnTo>
                  <a:lnTo>
                    <a:pt x="2160" y="187"/>
                  </a:lnTo>
                  <a:lnTo>
                    <a:pt x="2160" y="185"/>
                  </a:lnTo>
                  <a:lnTo>
                    <a:pt x="2163" y="181"/>
                  </a:lnTo>
                  <a:lnTo>
                    <a:pt x="2163" y="167"/>
                  </a:lnTo>
                  <a:lnTo>
                    <a:pt x="2167" y="147"/>
                  </a:lnTo>
                  <a:lnTo>
                    <a:pt x="2167" y="125"/>
                  </a:lnTo>
                  <a:lnTo>
                    <a:pt x="2170" y="97"/>
                  </a:lnTo>
                  <a:lnTo>
                    <a:pt x="2170" y="74"/>
                  </a:lnTo>
                  <a:lnTo>
                    <a:pt x="2174" y="56"/>
                  </a:lnTo>
                  <a:lnTo>
                    <a:pt x="2177" y="44"/>
                  </a:lnTo>
                  <a:lnTo>
                    <a:pt x="2177" y="34"/>
                  </a:lnTo>
                  <a:lnTo>
                    <a:pt x="2181" y="26"/>
                  </a:lnTo>
                  <a:lnTo>
                    <a:pt x="2181" y="18"/>
                  </a:lnTo>
                  <a:lnTo>
                    <a:pt x="2184" y="12"/>
                  </a:lnTo>
                  <a:lnTo>
                    <a:pt x="2188" y="8"/>
                  </a:lnTo>
                  <a:lnTo>
                    <a:pt x="2188" y="6"/>
                  </a:lnTo>
                  <a:lnTo>
                    <a:pt x="2191" y="4"/>
                  </a:lnTo>
                  <a:lnTo>
                    <a:pt x="2191" y="2"/>
                  </a:lnTo>
                  <a:lnTo>
                    <a:pt x="2195" y="2"/>
                  </a:lnTo>
                  <a:lnTo>
                    <a:pt x="2198" y="2"/>
                  </a:lnTo>
                  <a:lnTo>
                    <a:pt x="2202" y="0"/>
                  </a:lnTo>
                  <a:lnTo>
                    <a:pt x="2205" y="0"/>
                  </a:lnTo>
                  <a:lnTo>
                    <a:pt x="2209" y="0"/>
                  </a:lnTo>
                  <a:lnTo>
                    <a:pt x="2212" y="0"/>
                  </a:lnTo>
                  <a:lnTo>
                    <a:pt x="2216" y="0"/>
                  </a:lnTo>
                  <a:lnTo>
                    <a:pt x="2219" y="0"/>
                  </a:lnTo>
                  <a:lnTo>
                    <a:pt x="2223" y="0"/>
                  </a:lnTo>
                  <a:lnTo>
                    <a:pt x="2226" y="0"/>
                  </a:lnTo>
                  <a:lnTo>
                    <a:pt x="2230" y="0"/>
                  </a:lnTo>
                  <a:lnTo>
                    <a:pt x="2233" y="0"/>
                  </a:lnTo>
                  <a:lnTo>
                    <a:pt x="2237" y="0"/>
                  </a:lnTo>
                  <a:lnTo>
                    <a:pt x="2240" y="0"/>
                  </a:lnTo>
                  <a:lnTo>
                    <a:pt x="2244" y="0"/>
                  </a:lnTo>
                  <a:lnTo>
                    <a:pt x="2247" y="0"/>
                  </a:lnTo>
                  <a:lnTo>
                    <a:pt x="2251" y="0"/>
                  </a:lnTo>
                  <a:lnTo>
                    <a:pt x="2254" y="0"/>
                  </a:lnTo>
                  <a:lnTo>
                    <a:pt x="2258" y="0"/>
                  </a:lnTo>
                  <a:lnTo>
                    <a:pt x="2261" y="0"/>
                  </a:lnTo>
                  <a:lnTo>
                    <a:pt x="2265" y="0"/>
                  </a:lnTo>
                  <a:lnTo>
                    <a:pt x="2268" y="0"/>
                  </a:lnTo>
                  <a:lnTo>
                    <a:pt x="2272" y="0"/>
                  </a:lnTo>
                  <a:lnTo>
                    <a:pt x="2275" y="0"/>
                  </a:lnTo>
                  <a:lnTo>
                    <a:pt x="2279"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29" name="Freeform 1573"/>
            <p:cNvSpPr>
              <a:spLocks/>
            </p:cNvSpPr>
            <p:nvPr/>
          </p:nvSpPr>
          <p:spPr bwMode="auto">
            <a:xfrm>
              <a:off x="405" y="2032"/>
              <a:ext cx="2702" cy="39"/>
            </a:xfrm>
            <a:custGeom>
              <a:avLst/>
              <a:gdLst>
                <a:gd name="T0" fmla="*/ 0 w 2363"/>
                <a:gd name="T1" fmla="*/ 0 h 33"/>
                <a:gd name="T2" fmla="*/ 117787 w 2363"/>
                <a:gd name="T3" fmla="*/ 0 h 33"/>
                <a:gd name="T4" fmla="*/ 118152 w 2363"/>
                <a:gd name="T5" fmla="*/ 0 h 33"/>
                <a:gd name="T6" fmla="*/ 118355 w 2363"/>
                <a:gd name="T7" fmla="*/ 0 h 33"/>
                <a:gd name="T8" fmla="*/ 118592 w 2363"/>
                <a:gd name="T9" fmla="*/ 0 h 33"/>
                <a:gd name="T10" fmla="*/ 118722 w 2363"/>
                <a:gd name="T11" fmla="*/ 0 h 33"/>
                <a:gd name="T12" fmla="*/ 118982 w 2363"/>
                <a:gd name="T13" fmla="*/ 0 h 33"/>
                <a:gd name="T14" fmla="*/ 119089 w 2363"/>
                <a:gd name="T15" fmla="*/ 0 h 33"/>
                <a:gd name="T16" fmla="*/ 119503 w 2363"/>
                <a:gd name="T17" fmla="*/ 0 h 33"/>
                <a:gd name="T18" fmla="*/ 119755 w 2363"/>
                <a:gd name="T19" fmla="*/ 0 h 33"/>
                <a:gd name="T20" fmla="*/ 119907 w 2363"/>
                <a:gd name="T21" fmla="*/ 0 h 33"/>
                <a:gd name="T22" fmla="*/ 120137 w 2363"/>
                <a:gd name="T23" fmla="*/ 0 h 33"/>
                <a:gd name="T24" fmla="*/ 120281 w 2363"/>
                <a:gd name="T25" fmla="*/ 0 h 33"/>
                <a:gd name="T26" fmla="*/ 120533 w 2363"/>
                <a:gd name="T27" fmla="*/ 0 h 33"/>
                <a:gd name="T28" fmla="*/ 120718 w 2363"/>
                <a:gd name="T29" fmla="*/ 0 h 33"/>
                <a:gd name="T30" fmla="*/ 120903 w 2363"/>
                <a:gd name="T31" fmla="*/ 0 h 33"/>
                <a:gd name="T32" fmla="*/ 121055 w 2363"/>
                <a:gd name="T33" fmla="*/ 0 h 33"/>
                <a:gd name="T34" fmla="*/ 121459 w 2363"/>
                <a:gd name="T35" fmla="*/ 0 h 33"/>
                <a:gd name="T36" fmla="*/ 121750 w 2363"/>
                <a:gd name="T37" fmla="*/ 0 h 33"/>
                <a:gd name="T38" fmla="*/ 121860 w 2363"/>
                <a:gd name="T39" fmla="*/ 0 h 33"/>
                <a:gd name="T40" fmla="*/ 122074 w 2363"/>
                <a:gd name="T41" fmla="*/ 0 h 33"/>
                <a:gd name="T42" fmla="*/ 122217 w 2363"/>
                <a:gd name="T43" fmla="*/ 0 h 33"/>
                <a:gd name="T44" fmla="*/ 122482 w 2363"/>
                <a:gd name="T45" fmla="*/ 0 h 33"/>
                <a:gd name="T46" fmla="*/ 122840 w 2363"/>
                <a:gd name="T47" fmla="*/ 0 h 33"/>
                <a:gd name="T48" fmla="*/ 123054 w 2363"/>
                <a:gd name="T49" fmla="*/ 2 h 33"/>
                <a:gd name="T50" fmla="*/ 123251 w 2363"/>
                <a:gd name="T51" fmla="*/ 586 h 33"/>
                <a:gd name="T52" fmla="*/ 123388 w 2363"/>
                <a:gd name="T53" fmla="*/ 2156 h 33"/>
                <a:gd name="T54" fmla="*/ 123775 w 2363"/>
                <a:gd name="T55" fmla="*/ 3685 h 33"/>
                <a:gd name="T56" fmla="*/ 124060 w 2363"/>
                <a:gd name="T57" fmla="*/ 4627 h 33"/>
                <a:gd name="T58" fmla="*/ 124183 w 2363"/>
                <a:gd name="T59" fmla="*/ 4970 h 33"/>
                <a:gd name="T60" fmla="*/ 124441 w 2363"/>
                <a:gd name="T61" fmla="*/ 4320 h 33"/>
                <a:gd name="T62" fmla="*/ 124879 w 2363"/>
                <a:gd name="T63" fmla="*/ 3433 h 33"/>
                <a:gd name="T64" fmla="*/ 124961 w 2363"/>
                <a:gd name="T65" fmla="*/ 2372 h 33"/>
                <a:gd name="T66" fmla="*/ 125352 w 2363"/>
                <a:gd name="T67" fmla="*/ 1543 h 33"/>
                <a:gd name="T68" fmla="*/ 125598 w 2363"/>
                <a:gd name="T69" fmla="*/ 586 h 33"/>
                <a:gd name="T70" fmla="*/ 125769 w 2363"/>
                <a:gd name="T71" fmla="*/ 2 h 33"/>
                <a:gd name="T72" fmla="*/ 126149 w 2363"/>
                <a:gd name="T73" fmla="*/ 0 h 33"/>
                <a:gd name="T74" fmla="*/ 126412 w 2363"/>
                <a:gd name="T75" fmla="*/ 0 h 33"/>
                <a:gd name="T76" fmla="*/ 126517 w 2363"/>
                <a:gd name="T77" fmla="*/ 0 h 33"/>
                <a:gd name="T78" fmla="*/ 126747 w 2363"/>
                <a:gd name="T79" fmla="*/ 0 h 33"/>
                <a:gd name="T80" fmla="*/ 127196 w 2363"/>
                <a:gd name="T81" fmla="*/ 0 h 33"/>
                <a:gd name="T82" fmla="*/ 127313 w 2363"/>
                <a:gd name="T83" fmla="*/ 0 h 33"/>
                <a:gd name="T84" fmla="*/ 127544 w 2363"/>
                <a:gd name="T85" fmla="*/ 0 h 33"/>
                <a:gd name="T86" fmla="*/ 127674 w 2363"/>
                <a:gd name="T87" fmla="*/ 0 h 33"/>
                <a:gd name="T88" fmla="*/ 127933 w 2363"/>
                <a:gd name="T89" fmla="*/ 0 h 33"/>
                <a:gd name="T90" fmla="*/ 128140 w 2363"/>
                <a:gd name="T91" fmla="*/ 0 h 33"/>
                <a:gd name="T92" fmla="*/ 128290 w 2363"/>
                <a:gd name="T93" fmla="*/ 0 h 33"/>
                <a:gd name="T94" fmla="*/ 128735 w 2363"/>
                <a:gd name="T95" fmla="*/ 0 h 33"/>
                <a:gd name="T96" fmla="*/ 128868 w 2363"/>
                <a:gd name="T97" fmla="*/ 0 h 33"/>
                <a:gd name="T98" fmla="*/ 129146 w 2363"/>
                <a:gd name="T99" fmla="*/ 0 h 33"/>
                <a:gd name="T100" fmla="*/ 129307 w 2363"/>
                <a:gd name="T101" fmla="*/ 0 h 33"/>
                <a:gd name="T102" fmla="*/ 129508 w 2363"/>
                <a:gd name="T103" fmla="*/ 0 h 33"/>
                <a:gd name="T104" fmla="*/ 129666 w 2363"/>
                <a:gd name="T105" fmla="*/ 0 h 33"/>
                <a:gd name="T106" fmla="*/ 130057 w 2363"/>
                <a:gd name="T107" fmla="*/ 0 h 33"/>
                <a:gd name="T108" fmla="*/ 130319 w 2363"/>
                <a:gd name="T109" fmla="*/ 0 h 33"/>
                <a:gd name="T110" fmla="*/ 130386 w 2363"/>
                <a:gd name="T111" fmla="*/ 0 h 33"/>
                <a:gd name="T112" fmla="*/ 130860 w 2363"/>
                <a:gd name="T113" fmla="*/ 0 h 33"/>
                <a:gd name="T114" fmla="*/ 131060 w 2363"/>
                <a:gd name="T115" fmla="*/ 0 h 33"/>
                <a:gd name="T116" fmla="*/ 131460 w 2363"/>
                <a:gd name="T117" fmla="*/ 0 h 33"/>
                <a:gd name="T118" fmla="*/ 131586 w 2363"/>
                <a:gd name="T119" fmla="*/ 0 h 33"/>
                <a:gd name="T120" fmla="*/ 131890 w 2363"/>
                <a:gd name="T121" fmla="*/ 0 h 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63"/>
                <a:gd name="T184" fmla="*/ 0 h 33"/>
                <a:gd name="T185" fmla="*/ 2363 w 2363"/>
                <a:gd name="T186" fmla="*/ 33 h 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63" h="33">
                  <a:moveTo>
                    <a:pt x="0" y="0"/>
                  </a:moveTo>
                  <a:lnTo>
                    <a:pt x="0" y="0"/>
                  </a:lnTo>
                  <a:lnTo>
                    <a:pt x="2111" y="0"/>
                  </a:lnTo>
                  <a:lnTo>
                    <a:pt x="2114" y="0"/>
                  </a:lnTo>
                  <a:lnTo>
                    <a:pt x="2118" y="0"/>
                  </a:lnTo>
                  <a:lnTo>
                    <a:pt x="2121" y="0"/>
                  </a:lnTo>
                  <a:lnTo>
                    <a:pt x="2125" y="0"/>
                  </a:lnTo>
                  <a:lnTo>
                    <a:pt x="2128" y="0"/>
                  </a:lnTo>
                  <a:lnTo>
                    <a:pt x="2132" y="0"/>
                  </a:lnTo>
                  <a:lnTo>
                    <a:pt x="2135" y="0"/>
                  </a:lnTo>
                  <a:lnTo>
                    <a:pt x="2139" y="0"/>
                  </a:lnTo>
                  <a:lnTo>
                    <a:pt x="2142" y="0"/>
                  </a:lnTo>
                  <a:lnTo>
                    <a:pt x="2146" y="0"/>
                  </a:lnTo>
                  <a:lnTo>
                    <a:pt x="2149" y="0"/>
                  </a:lnTo>
                  <a:lnTo>
                    <a:pt x="2153" y="0"/>
                  </a:lnTo>
                  <a:lnTo>
                    <a:pt x="2156" y="0"/>
                  </a:lnTo>
                  <a:lnTo>
                    <a:pt x="2160" y="0"/>
                  </a:lnTo>
                  <a:lnTo>
                    <a:pt x="2163" y="0"/>
                  </a:lnTo>
                  <a:lnTo>
                    <a:pt x="2167" y="0"/>
                  </a:lnTo>
                  <a:lnTo>
                    <a:pt x="2170" y="0"/>
                  </a:lnTo>
                  <a:lnTo>
                    <a:pt x="2174" y="0"/>
                  </a:lnTo>
                  <a:lnTo>
                    <a:pt x="2177" y="0"/>
                  </a:lnTo>
                  <a:lnTo>
                    <a:pt x="2181" y="0"/>
                  </a:lnTo>
                  <a:lnTo>
                    <a:pt x="2184" y="0"/>
                  </a:lnTo>
                  <a:lnTo>
                    <a:pt x="2188" y="0"/>
                  </a:lnTo>
                  <a:lnTo>
                    <a:pt x="2191" y="0"/>
                  </a:lnTo>
                  <a:lnTo>
                    <a:pt x="2195" y="0"/>
                  </a:lnTo>
                  <a:lnTo>
                    <a:pt x="2198" y="0"/>
                  </a:lnTo>
                  <a:lnTo>
                    <a:pt x="2202" y="0"/>
                  </a:lnTo>
                  <a:lnTo>
                    <a:pt x="2205" y="2"/>
                  </a:lnTo>
                  <a:lnTo>
                    <a:pt x="2209" y="2"/>
                  </a:lnTo>
                  <a:lnTo>
                    <a:pt x="2209" y="4"/>
                  </a:lnTo>
                  <a:lnTo>
                    <a:pt x="2212" y="8"/>
                  </a:lnTo>
                  <a:lnTo>
                    <a:pt x="2212" y="14"/>
                  </a:lnTo>
                  <a:lnTo>
                    <a:pt x="2216" y="19"/>
                  </a:lnTo>
                  <a:lnTo>
                    <a:pt x="2219" y="25"/>
                  </a:lnTo>
                  <a:lnTo>
                    <a:pt x="2219" y="29"/>
                  </a:lnTo>
                  <a:lnTo>
                    <a:pt x="2223" y="31"/>
                  </a:lnTo>
                  <a:lnTo>
                    <a:pt x="2223" y="33"/>
                  </a:lnTo>
                  <a:lnTo>
                    <a:pt x="2226" y="33"/>
                  </a:lnTo>
                  <a:lnTo>
                    <a:pt x="2230" y="33"/>
                  </a:lnTo>
                  <a:lnTo>
                    <a:pt x="2230" y="29"/>
                  </a:lnTo>
                  <a:lnTo>
                    <a:pt x="2233" y="27"/>
                  </a:lnTo>
                  <a:lnTo>
                    <a:pt x="2237" y="23"/>
                  </a:lnTo>
                  <a:lnTo>
                    <a:pt x="2240" y="21"/>
                  </a:lnTo>
                  <a:lnTo>
                    <a:pt x="2240" y="16"/>
                  </a:lnTo>
                  <a:lnTo>
                    <a:pt x="2244" y="12"/>
                  </a:lnTo>
                  <a:lnTo>
                    <a:pt x="2247" y="10"/>
                  </a:lnTo>
                  <a:lnTo>
                    <a:pt x="2247" y="6"/>
                  </a:lnTo>
                  <a:lnTo>
                    <a:pt x="2251" y="4"/>
                  </a:lnTo>
                  <a:lnTo>
                    <a:pt x="2254" y="2"/>
                  </a:lnTo>
                  <a:lnTo>
                    <a:pt x="2258" y="0"/>
                  </a:lnTo>
                  <a:lnTo>
                    <a:pt x="2261" y="0"/>
                  </a:lnTo>
                  <a:lnTo>
                    <a:pt x="2265" y="0"/>
                  </a:lnTo>
                  <a:lnTo>
                    <a:pt x="2268" y="0"/>
                  </a:lnTo>
                  <a:lnTo>
                    <a:pt x="2272" y="0"/>
                  </a:lnTo>
                  <a:lnTo>
                    <a:pt x="2275" y="0"/>
                  </a:lnTo>
                  <a:lnTo>
                    <a:pt x="2279" y="0"/>
                  </a:lnTo>
                  <a:lnTo>
                    <a:pt x="2282" y="0"/>
                  </a:lnTo>
                  <a:lnTo>
                    <a:pt x="2286" y="0"/>
                  </a:lnTo>
                  <a:lnTo>
                    <a:pt x="2289" y="0"/>
                  </a:lnTo>
                  <a:lnTo>
                    <a:pt x="2293" y="0"/>
                  </a:lnTo>
                  <a:lnTo>
                    <a:pt x="2296" y="0"/>
                  </a:lnTo>
                  <a:lnTo>
                    <a:pt x="2300" y="0"/>
                  </a:lnTo>
                  <a:lnTo>
                    <a:pt x="2303" y="0"/>
                  </a:lnTo>
                  <a:lnTo>
                    <a:pt x="2307" y="0"/>
                  </a:lnTo>
                  <a:lnTo>
                    <a:pt x="2310" y="0"/>
                  </a:lnTo>
                  <a:lnTo>
                    <a:pt x="2314" y="0"/>
                  </a:lnTo>
                  <a:lnTo>
                    <a:pt x="2317" y="0"/>
                  </a:lnTo>
                  <a:lnTo>
                    <a:pt x="2321" y="0"/>
                  </a:lnTo>
                  <a:lnTo>
                    <a:pt x="2324" y="0"/>
                  </a:lnTo>
                  <a:lnTo>
                    <a:pt x="2328" y="0"/>
                  </a:lnTo>
                  <a:lnTo>
                    <a:pt x="2331" y="0"/>
                  </a:lnTo>
                  <a:lnTo>
                    <a:pt x="2335" y="0"/>
                  </a:lnTo>
                  <a:lnTo>
                    <a:pt x="2338" y="0"/>
                  </a:lnTo>
                  <a:lnTo>
                    <a:pt x="2342" y="0"/>
                  </a:lnTo>
                  <a:lnTo>
                    <a:pt x="2345" y="0"/>
                  </a:lnTo>
                  <a:lnTo>
                    <a:pt x="2349" y="0"/>
                  </a:lnTo>
                  <a:lnTo>
                    <a:pt x="2352" y="0"/>
                  </a:lnTo>
                  <a:lnTo>
                    <a:pt x="2356" y="0"/>
                  </a:lnTo>
                  <a:lnTo>
                    <a:pt x="2359" y="0"/>
                  </a:lnTo>
                  <a:lnTo>
                    <a:pt x="2363"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0" name="Freeform 1574"/>
            <p:cNvSpPr>
              <a:spLocks/>
            </p:cNvSpPr>
            <p:nvPr/>
          </p:nvSpPr>
          <p:spPr bwMode="auto">
            <a:xfrm>
              <a:off x="405" y="2031"/>
              <a:ext cx="2750" cy="12"/>
            </a:xfrm>
            <a:custGeom>
              <a:avLst/>
              <a:gdLst>
                <a:gd name="T0" fmla="*/ 0 w 2405"/>
                <a:gd name="T1" fmla="*/ 0 h 10"/>
                <a:gd name="T2" fmla="*/ 124397 w 2405"/>
                <a:gd name="T3" fmla="*/ 0 h 10"/>
                <a:gd name="T4" fmla="*/ 124793 w 2405"/>
                <a:gd name="T5" fmla="*/ 0 h 10"/>
                <a:gd name="T6" fmla="*/ 124914 w 2405"/>
                <a:gd name="T7" fmla="*/ 0 h 10"/>
                <a:gd name="T8" fmla="*/ 125334 w 2405"/>
                <a:gd name="T9" fmla="*/ 0 h 10"/>
                <a:gd name="T10" fmla="*/ 125578 w 2405"/>
                <a:gd name="T11" fmla="*/ 0 h 10"/>
                <a:gd name="T12" fmla="*/ 125728 w 2405"/>
                <a:gd name="T13" fmla="*/ 0 h 10"/>
                <a:gd name="T14" fmla="*/ 126118 w 2405"/>
                <a:gd name="T15" fmla="*/ 0 h 10"/>
                <a:gd name="T16" fmla="*/ 126396 w 2405"/>
                <a:gd name="T17" fmla="*/ 0 h 10"/>
                <a:gd name="T18" fmla="*/ 126491 w 2405"/>
                <a:gd name="T19" fmla="*/ 2 h 10"/>
                <a:gd name="T20" fmla="*/ 126730 w 2405"/>
                <a:gd name="T21" fmla="*/ 924 h 10"/>
                <a:gd name="T22" fmla="*/ 127162 w 2405"/>
                <a:gd name="T23" fmla="*/ 1916 h 10"/>
                <a:gd name="T24" fmla="*/ 127227 w 2405"/>
                <a:gd name="T25" fmla="*/ 2299 h 10"/>
                <a:gd name="T26" fmla="*/ 127529 w 2405"/>
                <a:gd name="T27" fmla="*/ 2299 h 10"/>
                <a:gd name="T28" fmla="*/ 127651 w 2405"/>
                <a:gd name="T29" fmla="*/ 1916 h 10"/>
                <a:gd name="T30" fmla="*/ 127910 w 2405"/>
                <a:gd name="T31" fmla="*/ 1331 h 10"/>
                <a:gd name="T32" fmla="*/ 128099 w 2405"/>
                <a:gd name="T33" fmla="*/ 924 h 10"/>
                <a:gd name="T34" fmla="*/ 128262 w 2405"/>
                <a:gd name="T35" fmla="*/ 924 h 10"/>
                <a:gd name="T36" fmla="*/ 128717 w 2405"/>
                <a:gd name="T37" fmla="*/ 2 h 10"/>
                <a:gd name="T38" fmla="*/ 128823 w 2405"/>
                <a:gd name="T39" fmla="*/ 2 h 10"/>
                <a:gd name="T40" fmla="*/ 129074 w 2405"/>
                <a:gd name="T41" fmla="*/ 0 h 10"/>
                <a:gd name="T42" fmla="*/ 129264 w 2405"/>
                <a:gd name="T43" fmla="*/ 0 h 10"/>
                <a:gd name="T44" fmla="*/ 129486 w 2405"/>
                <a:gd name="T45" fmla="*/ 0 h 10"/>
                <a:gd name="T46" fmla="*/ 129630 w 2405"/>
                <a:gd name="T47" fmla="*/ 0 h 10"/>
                <a:gd name="T48" fmla="*/ 130028 w 2405"/>
                <a:gd name="T49" fmla="*/ 0 h 10"/>
                <a:gd name="T50" fmla="*/ 130285 w 2405"/>
                <a:gd name="T51" fmla="*/ 0 h 10"/>
                <a:gd name="T52" fmla="*/ 130380 w 2405"/>
                <a:gd name="T53" fmla="*/ 0 h 10"/>
                <a:gd name="T54" fmla="*/ 130837 w 2405"/>
                <a:gd name="T55" fmla="*/ 0 h 10"/>
                <a:gd name="T56" fmla="*/ 131054 w 2405"/>
                <a:gd name="T57" fmla="*/ 0 h 10"/>
                <a:gd name="T58" fmla="*/ 131428 w 2405"/>
                <a:gd name="T59" fmla="*/ 0 h 10"/>
                <a:gd name="T60" fmla="*/ 131577 w 2405"/>
                <a:gd name="T61" fmla="*/ 0 h 10"/>
                <a:gd name="T62" fmla="*/ 131877 w 2405"/>
                <a:gd name="T63" fmla="*/ 0 h 10"/>
                <a:gd name="T64" fmla="*/ 132238 w 2405"/>
                <a:gd name="T65" fmla="*/ 0 h 10"/>
                <a:gd name="T66" fmla="*/ 132361 w 2405"/>
                <a:gd name="T67" fmla="*/ 0 h 10"/>
                <a:gd name="T68" fmla="*/ 132637 w 2405"/>
                <a:gd name="T69" fmla="*/ 0 h 10"/>
                <a:gd name="T70" fmla="*/ 132971 w 2405"/>
                <a:gd name="T71" fmla="*/ 0 h 10"/>
                <a:gd name="T72" fmla="*/ 133129 w 2405"/>
                <a:gd name="T73" fmla="*/ 0 h 10"/>
                <a:gd name="T74" fmla="*/ 133339 w 2405"/>
                <a:gd name="T75" fmla="*/ 0 h 10"/>
                <a:gd name="T76" fmla="*/ 133618 w 2405"/>
                <a:gd name="T77" fmla="*/ 0 h 10"/>
                <a:gd name="T78" fmla="*/ 133759 w 2405"/>
                <a:gd name="T79" fmla="*/ 0 h 10"/>
                <a:gd name="T80" fmla="*/ 134154 w 2405"/>
                <a:gd name="T81" fmla="*/ 0 h 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05"/>
                <a:gd name="T124" fmla="*/ 0 h 10"/>
                <a:gd name="T125" fmla="*/ 2405 w 2405"/>
                <a:gd name="T126" fmla="*/ 10 h 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05" h="10">
                  <a:moveTo>
                    <a:pt x="0" y="0"/>
                  </a:moveTo>
                  <a:lnTo>
                    <a:pt x="0" y="0"/>
                  </a:lnTo>
                  <a:lnTo>
                    <a:pt x="2230" y="0"/>
                  </a:lnTo>
                  <a:lnTo>
                    <a:pt x="2233" y="0"/>
                  </a:lnTo>
                  <a:lnTo>
                    <a:pt x="2237" y="0"/>
                  </a:lnTo>
                  <a:lnTo>
                    <a:pt x="2240" y="0"/>
                  </a:lnTo>
                  <a:lnTo>
                    <a:pt x="2244" y="0"/>
                  </a:lnTo>
                  <a:lnTo>
                    <a:pt x="2247" y="0"/>
                  </a:lnTo>
                  <a:lnTo>
                    <a:pt x="2251" y="0"/>
                  </a:lnTo>
                  <a:lnTo>
                    <a:pt x="2254" y="0"/>
                  </a:lnTo>
                  <a:lnTo>
                    <a:pt x="2258" y="0"/>
                  </a:lnTo>
                  <a:lnTo>
                    <a:pt x="2261" y="0"/>
                  </a:lnTo>
                  <a:lnTo>
                    <a:pt x="2265" y="0"/>
                  </a:lnTo>
                  <a:lnTo>
                    <a:pt x="2268" y="2"/>
                  </a:lnTo>
                  <a:lnTo>
                    <a:pt x="2272" y="4"/>
                  </a:lnTo>
                  <a:lnTo>
                    <a:pt x="2275" y="6"/>
                  </a:lnTo>
                  <a:lnTo>
                    <a:pt x="2279" y="8"/>
                  </a:lnTo>
                  <a:lnTo>
                    <a:pt x="2282" y="10"/>
                  </a:lnTo>
                  <a:lnTo>
                    <a:pt x="2286" y="10"/>
                  </a:lnTo>
                  <a:lnTo>
                    <a:pt x="2286" y="8"/>
                  </a:lnTo>
                  <a:lnTo>
                    <a:pt x="2289" y="8"/>
                  </a:lnTo>
                  <a:lnTo>
                    <a:pt x="2293" y="6"/>
                  </a:lnTo>
                  <a:lnTo>
                    <a:pt x="2296" y="6"/>
                  </a:lnTo>
                  <a:lnTo>
                    <a:pt x="2296" y="4"/>
                  </a:lnTo>
                  <a:lnTo>
                    <a:pt x="2300" y="4"/>
                  </a:lnTo>
                  <a:lnTo>
                    <a:pt x="2303" y="2"/>
                  </a:lnTo>
                  <a:lnTo>
                    <a:pt x="2307" y="2"/>
                  </a:lnTo>
                  <a:lnTo>
                    <a:pt x="2310" y="2"/>
                  </a:lnTo>
                  <a:lnTo>
                    <a:pt x="2310" y="0"/>
                  </a:lnTo>
                  <a:lnTo>
                    <a:pt x="2314" y="0"/>
                  </a:lnTo>
                  <a:lnTo>
                    <a:pt x="2317" y="0"/>
                  </a:lnTo>
                  <a:lnTo>
                    <a:pt x="2321" y="0"/>
                  </a:lnTo>
                  <a:lnTo>
                    <a:pt x="2324" y="0"/>
                  </a:lnTo>
                  <a:lnTo>
                    <a:pt x="2328" y="0"/>
                  </a:lnTo>
                  <a:lnTo>
                    <a:pt x="2331" y="0"/>
                  </a:lnTo>
                  <a:lnTo>
                    <a:pt x="2335" y="0"/>
                  </a:lnTo>
                  <a:lnTo>
                    <a:pt x="2338" y="0"/>
                  </a:lnTo>
                  <a:lnTo>
                    <a:pt x="2342" y="0"/>
                  </a:lnTo>
                  <a:lnTo>
                    <a:pt x="2345" y="0"/>
                  </a:lnTo>
                  <a:lnTo>
                    <a:pt x="2349" y="0"/>
                  </a:lnTo>
                  <a:lnTo>
                    <a:pt x="2352" y="0"/>
                  </a:lnTo>
                  <a:lnTo>
                    <a:pt x="2356" y="0"/>
                  </a:lnTo>
                  <a:lnTo>
                    <a:pt x="2359" y="0"/>
                  </a:lnTo>
                  <a:lnTo>
                    <a:pt x="2363" y="0"/>
                  </a:lnTo>
                  <a:lnTo>
                    <a:pt x="2366" y="0"/>
                  </a:lnTo>
                  <a:lnTo>
                    <a:pt x="2370" y="0"/>
                  </a:lnTo>
                  <a:lnTo>
                    <a:pt x="2373" y="0"/>
                  </a:lnTo>
                  <a:lnTo>
                    <a:pt x="2377" y="0"/>
                  </a:lnTo>
                  <a:lnTo>
                    <a:pt x="2380" y="0"/>
                  </a:lnTo>
                  <a:lnTo>
                    <a:pt x="2384" y="0"/>
                  </a:lnTo>
                  <a:lnTo>
                    <a:pt x="2387" y="0"/>
                  </a:lnTo>
                  <a:lnTo>
                    <a:pt x="2391" y="0"/>
                  </a:lnTo>
                  <a:lnTo>
                    <a:pt x="2395" y="0"/>
                  </a:lnTo>
                  <a:lnTo>
                    <a:pt x="2398" y="0"/>
                  </a:lnTo>
                  <a:lnTo>
                    <a:pt x="2402" y="0"/>
                  </a:lnTo>
                  <a:lnTo>
                    <a:pt x="2405"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1" name="Freeform 1575"/>
            <p:cNvSpPr>
              <a:spLocks/>
            </p:cNvSpPr>
            <p:nvPr/>
          </p:nvSpPr>
          <p:spPr bwMode="auto">
            <a:xfrm>
              <a:off x="405" y="2032"/>
              <a:ext cx="2795" cy="48"/>
            </a:xfrm>
            <a:custGeom>
              <a:avLst/>
              <a:gdLst>
                <a:gd name="T0" fmla="*/ 0 w 2444"/>
                <a:gd name="T1" fmla="*/ 0 h 41"/>
                <a:gd name="T2" fmla="*/ 126712 w 2444"/>
                <a:gd name="T3" fmla="*/ 0 h 41"/>
                <a:gd name="T4" fmla="*/ 126851 w 2444"/>
                <a:gd name="T5" fmla="*/ 0 h 41"/>
                <a:gd name="T6" fmla="*/ 127070 w 2444"/>
                <a:gd name="T7" fmla="*/ 0 h 41"/>
                <a:gd name="T8" fmla="*/ 127309 w 2444"/>
                <a:gd name="T9" fmla="*/ 0 h 41"/>
                <a:gd name="T10" fmla="*/ 127653 w 2444"/>
                <a:gd name="T11" fmla="*/ 0 h 41"/>
                <a:gd name="T12" fmla="*/ 127875 w 2444"/>
                <a:gd name="T13" fmla="*/ 0 h 41"/>
                <a:gd name="T14" fmla="*/ 128026 w 2444"/>
                <a:gd name="T15" fmla="*/ 0 h 41"/>
                <a:gd name="T16" fmla="*/ 128260 w 2444"/>
                <a:gd name="T17" fmla="*/ 2 h 41"/>
                <a:gd name="T18" fmla="*/ 128487 w 2444"/>
                <a:gd name="T19" fmla="*/ 499 h 41"/>
                <a:gd name="T20" fmla="*/ 128647 w 2444"/>
                <a:gd name="T21" fmla="*/ 1122 h 41"/>
                <a:gd name="T22" fmla="*/ 128851 w 2444"/>
                <a:gd name="T23" fmla="*/ 2062 h 41"/>
                <a:gd name="T24" fmla="*/ 129204 w 2444"/>
                <a:gd name="T25" fmla="*/ 3413 h 41"/>
                <a:gd name="T26" fmla="*/ 129421 w 2444"/>
                <a:gd name="T27" fmla="*/ 4469 h 41"/>
                <a:gd name="T28" fmla="*/ 129629 w 2444"/>
                <a:gd name="T29" fmla="*/ 4469 h 41"/>
                <a:gd name="T30" fmla="*/ 129869 w 2444"/>
                <a:gd name="T31" fmla="*/ 3817 h 41"/>
                <a:gd name="T32" fmla="*/ 130011 w 2444"/>
                <a:gd name="T33" fmla="*/ 2826 h 41"/>
                <a:gd name="T34" fmla="*/ 130241 w 2444"/>
                <a:gd name="T35" fmla="*/ 1801 h 41"/>
                <a:gd name="T36" fmla="*/ 130651 w 2444"/>
                <a:gd name="T37" fmla="*/ 1122 h 41"/>
                <a:gd name="T38" fmla="*/ 130787 w 2444"/>
                <a:gd name="T39" fmla="*/ 499 h 41"/>
                <a:gd name="T40" fmla="*/ 130974 w 2444"/>
                <a:gd name="T41" fmla="*/ 2 h 41"/>
                <a:gd name="T42" fmla="*/ 131381 w 2444"/>
                <a:gd name="T43" fmla="*/ 0 h 41"/>
                <a:gd name="T44" fmla="*/ 131611 w 2444"/>
                <a:gd name="T45" fmla="*/ 0 h 41"/>
                <a:gd name="T46" fmla="*/ 132012 w 2444"/>
                <a:gd name="T47" fmla="*/ 0 h 41"/>
                <a:gd name="T48" fmla="*/ 132179 w 2444"/>
                <a:gd name="T49" fmla="*/ 0 h 41"/>
                <a:gd name="T50" fmla="*/ 132382 w 2444"/>
                <a:gd name="T51" fmla="*/ 0 h 41"/>
                <a:gd name="T52" fmla="*/ 132772 w 2444"/>
                <a:gd name="T53" fmla="*/ 0 h 41"/>
                <a:gd name="T54" fmla="*/ 132991 w 2444"/>
                <a:gd name="T55" fmla="*/ 0 h 41"/>
                <a:gd name="T56" fmla="*/ 133132 w 2444"/>
                <a:gd name="T57" fmla="*/ 0 h 41"/>
                <a:gd name="T58" fmla="*/ 133574 w 2444"/>
                <a:gd name="T59" fmla="*/ 0 h 41"/>
                <a:gd name="T60" fmla="*/ 133746 w 2444"/>
                <a:gd name="T61" fmla="*/ 0 h 41"/>
                <a:gd name="T62" fmla="*/ 133988 w 2444"/>
                <a:gd name="T63" fmla="*/ 0 h 41"/>
                <a:gd name="T64" fmla="*/ 134168 w 2444"/>
                <a:gd name="T65" fmla="*/ 0 h 41"/>
                <a:gd name="T66" fmla="*/ 134337 w 2444"/>
                <a:gd name="T67" fmla="*/ 0 h 41"/>
                <a:gd name="T68" fmla="*/ 134776 w 2444"/>
                <a:gd name="T69" fmla="*/ 0 h 41"/>
                <a:gd name="T70" fmla="*/ 135009 w 2444"/>
                <a:gd name="T71" fmla="*/ 0 h 41"/>
                <a:gd name="T72" fmla="*/ 135100 w 2444"/>
                <a:gd name="T73" fmla="*/ 0 h 41"/>
                <a:gd name="T74" fmla="*/ 135481 w 2444"/>
                <a:gd name="T75" fmla="*/ 0 h 41"/>
                <a:gd name="T76" fmla="*/ 135724 w 2444"/>
                <a:gd name="T77" fmla="*/ 0 h 41"/>
                <a:gd name="T78" fmla="*/ 135879 w 2444"/>
                <a:gd name="T79" fmla="*/ 0 h 41"/>
                <a:gd name="T80" fmla="*/ 136344 w 2444"/>
                <a:gd name="T81" fmla="*/ 0 h 41"/>
                <a:gd name="T82" fmla="*/ 136544 w 2444"/>
                <a:gd name="T83" fmla="*/ 0 h 41"/>
                <a:gd name="T84" fmla="*/ 136671 w 2444"/>
                <a:gd name="T85" fmla="*/ 0 h 41"/>
                <a:gd name="T86" fmla="*/ 136905 w 2444"/>
                <a:gd name="T87" fmla="*/ 0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44"/>
                <a:gd name="T133" fmla="*/ 0 h 41"/>
                <a:gd name="T134" fmla="*/ 2444 w 2444"/>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44" h="41">
                  <a:moveTo>
                    <a:pt x="0" y="0"/>
                  </a:moveTo>
                  <a:lnTo>
                    <a:pt x="0" y="0"/>
                  </a:lnTo>
                  <a:lnTo>
                    <a:pt x="2258" y="0"/>
                  </a:lnTo>
                  <a:lnTo>
                    <a:pt x="2261" y="0"/>
                  </a:lnTo>
                  <a:lnTo>
                    <a:pt x="2265" y="0"/>
                  </a:lnTo>
                  <a:lnTo>
                    <a:pt x="2268" y="0"/>
                  </a:lnTo>
                  <a:lnTo>
                    <a:pt x="2272" y="0"/>
                  </a:lnTo>
                  <a:lnTo>
                    <a:pt x="2275" y="0"/>
                  </a:lnTo>
                  <a:lnTo>
                    <a:pt x="2279" y="0"/>
                  </a:lnTo>
                  <a:lnTo>
                    <a:pt x="2282" y="0"/>
                  </a:lnTo>
                  <a:lnTo>
                    <a:pt x="2286" y="0"/>
                  </a:lnTo>
                  <a:lnTo>
                    <a:pt x="2289" y="2"/>
                  </a:lnTo>
                  <a:lnTo>
                    <a:pt x="2293" y="2"/>
                  </a:lnTo>
                  <a:lnTo>
                    <a:pt x="2293" y="4"/>
                  </a:lnTo>
                  <a:lnTo>
                    <a:pt x="2296" y="8"/>
                  </a:lnTo>
                  <a:lnTo>
                    <a:pt x="2296" y="10"/>
                  </a:lnTo>
                  <a:lnTo>
                    <a:pt x="2300" y="14"/>
                  </a:lnTo>
                  <a:lnTo>
                    <a:pt x="2300" y="18"/>
                  </a:lnTo>
                  <a:lnTo>
                    <a:pt x="2303" y="25"/>
                  </a:lnTo>
                  <a:lnTo>
                    <a:pt x="2307" y="31"/>
                  </a:lnTo>
                  <a:lnTo>
                    <a:pt x="2307" y="35"/>
                  </a:lnTo>
                  <a:lnTo>
                    <a:pt x="2310" y="39"/>
                  </a:lnTo>
                  <a:lnTo>
                    <a:pt x="2310" y="41"/>
                  </a:lnTo>
                  <a:lnTo>
                    <a:pt x="2314" y="39"/>
                  </a:lnTo>
                  <a:lnTo>
                    <a:pt x="2314" y="37"/>
                  </a:lnTo>
                  <a:lnTo>
                    <a:pt x="2317" y="33"/>
                  </a:lnTo>
                  <a:lnTo>
                    <a:pt x="2317" y="29"/>
                  </a:lnTo>
                  <a:lnTo>
                    <a:pt x="2321" y="25"/>
                  </a:lnTo>
                  <a:lnTo>
                    <a:pt x="2324" y="20"/>
                  </a:lnTo>
                  <a:lnTo>
                    <a:pt x="2324" y="16"/>
                  </a:lnTo>
                  <a:lnTo>
                    <a:pt x="2328" y="12"/>
                  </a:lnTo>
                  <a:lnTo>
                    <a:pt x="2331" y="10"/>
                  </a:lnTo>
                  <a:lnTo>
                    <a:pt x="2331" y="8"/>
                  </a:lnTo>
                  <a:lnTo>
                    <a:pt x="2335" y="4"/>
                  </a:lnTo>
                  <a:lnTo>
                    <a:pt x="2338" y="2"/>
                  </a:lnTo>
                  <a:lnTo>
                    <a:pt x="2342" y="0"/>
                  </a:lnTo>
                  <a:lnTo>
                    <a:pt x="2345" y="0"/>
                  </a:lnTo>
                  <a:lnTo>
                    <a:pt x="2349" y="0"/>
                  </a:lnTo>
                  <a:lnTo>
                    <a:pt x="2352" y="0"/>
                  </a:lnTo>
                  <a:lnTo>
                    <a:pt x="2356" y="0"/>
                  </a:lnTo>
                  <a:lnTo>
                    <a:pt x="2359" y="0"/>
                  </a:lnTo>
                  <a:lnTo>
                    <a:pt x="2363" y="0"/>
                  </a:lnTo>
                  <a:lnTo>
                    <a:pt x="2366" y="0"/>
                  </a:lnTo>
                  <a:lnTo>
                    <a:pt x="2370" y="0"/>
                  </a:lnTo>
                  <a:lnTo>
                    <a:pt x="2373" y="0"/>
                  </a:lnTo>
                  <a:lnTo>
                    <a:pt x="2377" y="0"/>
                  </a:lnTo>
                  <a:lnTo>
                    <a:pt x="2380" y="0"/>
                  </a:lnTo>
                  <a:lnTo>
                    <a:pt x="2384" y="0"/>
                  </a:lnTo>
                  <a:lnTo>
                    <a:pt x="2387" y="0"/>
                  </a:lnTo>
                  <a:lnTo>
                    <a:pt x="2391" y="0"/>
                  </a:lnTo>
                  <a:lnTo>
                    <a:pt x="2395" y="0"/>
                  </a:lnTo>
                  <a:lnTo>
                    <a:pt x="2398" y="0"/>
                  </a:lnTo>
                  <a:lnTo>
                    <a:pt x="2402" y="0"/>
                  </a:lnTo>
                  <a:lnTo>
                    <a:pt x="2405" y="0"/>
                  </a:lnTo>
                  <a:lnTo>
                    <a:pt x="2409" y="0"/>
                  </a:lnTo>
                  <a:lnTo>
                    <a:pt x="2412" y="0"/>
                  </a:lnTo>
                  <a:lnTo>
                    <a:pt x="2416" y="0"/>
                  </a:lnTo>
                  <a:lnTo>
                    <a:pt x="2419" y="0"/>
                  </a:lnTo>
                  <a:lnTo>
                    <a:pt x="2423" y="0"/>
                  </a:lnTo>
                  <a:lnTo>
                    <a:pt x="2426" y="0"/>
                  </a:lnTo>
                  <a:lnTo>
                    <a:pt x="2430" y="0"/>
                  </a:lnTo>
                  <a:lnTo>
                    <a:pt x="2433" y="0"/>
                  </a:lnTo>
                  <a:lnTo>
                    <a:pt x="2437" y="0"/>
                  </a:lnTo>
                  <a:lnTo>
                    <a:pt x="2440" y="0"/>
                  </a:lnTo>
                  <a:lnTo>
                    <a:pt x="2444"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2" name="Freeform 1576"/>
            <p:cNvSpPr>
              <a:spLocks/>
            </p:cNvSpPr>
            <p:nvPr/>
          </p:nvSpPr>
          <p:spPr bwMode="auto">
            <a:xfrm>
              <a:off x="405" y="2032"/>
              <a:ext cx="2819" cy="60"/>
            </a:xfrm>
            <a:custGeom>
              <a:avLst/>
              <a:gdLst>
                <a:gd name="T0" fmla="*/ 0 w 2465"/>
                <a:gd name="T1" fmla="*/ 0 h 51"/>
                <a:gd name="T2" fmla="*/ 123775 w 2465"/>
                <a:gd name="T3" fmla="*/ 0 h 51"/>
                <a:gd name="T4" fmla="*/ 123855 w 2465"/>
                <a:gd name="T5" fmla="*/ 0 h 51"/>
                <a:gd name="T6" fmla="*/ 124304 w 2465"/>
                <a:gd name="T7" fmla="*/ 0 h 51"/>
                <a:gd name="T8" fmla="*/ 124497 w 2465"/>
                <a:gd name="T9" fmla="*/ 0 h 51"/>
                <a:gd name="T10" fmla="*/ 124712 w 2465"/>
                <a:gd name="T11" fmla="*/ 0 h 51"/>
                <a:gd name="T12" fmla="*/ 124883 w 2465"/>
                <a:gd name="T13" fmla="*/ 0 h 51"/>
                <a:gd name="T14" fmla="*/ 125235 w 2465"/>
                <a:gd name="T15" fmla="*/ 0 h 51"/>
                <a:gd name="T16" fmla="*/ 125487 w 2465"/>
                <a:gd name="T17" fmla="*/ 0 h 51"/>
                <a:gd name="T18" fmla="*/ 125894 w 2465"/>
                <a:gd name="T19" fmla="*/ 0 h 51"/>
                <a:gd name="T20" fmla="*/ 126112 w 2465"/>
                <a:gd name="T21" fmla="*/ 0 h 51"/>
                <a:gd name="T22" fmla="*/ 126248 w 2465"/>
                <a:gd name="T23" fmla="*/ 0 h 51"/>
                <a:gd name="T24" fmla="*/ 126656 w 2465"/>
                <a:gd name="T25" fmla="*/ 0 h 51"/>
                <a:gd name="T26" fmla="*/ 126839 w 2465"/>
                <a:gd name="T27" fmla="*/ 0 h 51"/>
                <a:gd name="T28" fmla="*/ 127060 w 2465"/>
                <a:gd name="T29" fmla="*/ 0 h 51"/>
                <a:gd name="T30" fmla="*/ 127299 w 2465"/>
                <a:gd name="T31" fmla="*/ 0 h 51"/>
                <a:gd name="T32" fmla="*/ 127643 w 2465"/>
                <a:gd name="T33" fmla="*/ 0 h 51"/>
                <a:gd name="T34" fmla="*/ 127860 w 2465"/>
                <a:gd name="T35" fmla="*/ 0 h 51"/>
                <a:gd name="T36" fmla="*/ 128015 w 2465"/>
                <a:gd name="T37" fmla="*/ 0 h 51"/>
                <a:gd name="T38" fmla="*/ 128241 w 2465"/>
                <a:gd name="T39" fmla="*/ 0 h 51"/>
                <a:gd name="T40" fmla="*/ 128480 w 2465"/>
                <a:gd name="T41" fmla="*/ 0 h 51"/>
                <a:gd name="T42" fmla="*/ 128634 w 2465"/>
                <a:gd name="T43" fmla="*/ 0 h 51"/>
                <a:gd name="T44" fmla="*/ 128837 w 2465"/>
                <a:gd name="T45" fmla="*/ 0 h 51"/>
                <a:gd name="T46" fmla="*/ 129194 w 2465"/>
                <a:gd name="T47" fmla="*/ 0 h 51"/>
                <a:gd name="T48" fmla="*/ 129411 w 2465"/>
                <a:gd name="T49" fmla="*/ 0 h 51"/>
                <a:gd name="T50" fmla="*/ 129620 w 2465"/>
                <a:gd name="T51" fmla="*/ 0 h 51"/>
                <a:gd name="T52" fmla="*/ 129798 w 2465"/>
                <a:gd name="T53" fmla="*/ 535 h 51"/>
                <a:gd name="T54" fmla="*/ 129976 w 2465"/>
                <a:gd name="T55" fmla="*/ 1025 h 51"/>
                <a:gd name="T56" fmla="*/ 130236 w 2465"/>
                <a:gd name="T57" fmla="*/ 2869 h 51"/>
                <a:gd name="T58" fmla="*/ 130612 w 2465"/>
                <a:gd name="T59" fmla="*/ 5305 h 51"/>
                <a:gd name="T60" fmla="*/ 130748 w 2465"/>
                <a:gd name="T61" fmla="*/ 6727 h 51"/>
                <a:gd name="T62" fmla="*/ 130956 w 2465"/>
                <a:gd name="T63" fmla="*/ 6128 h 51"/>
                <a:gd name="T64" fmla="*/ 131376 w 2465"/>
                <a:gd name="T65" fmla="*/ 3971 h 51"/>
                <a:gd name="T66" fmla="*/ 131604 w 2465"/>
                <a:gd name="T67" fmla="*/ 1762 h 51"/>
                <a:gd name="T68" fmla="*/ 131986 w 2465"/>
                <a:gd name="T69" fmla="*/ 740 h 51"/>
                <a:gd name="T70" fmla="*/ 132150 w 2465"/>
                <a:gd name="T71" fmla="*/ 2 h 51"/>
                <a:gd name="T72" fmla="*/ 132372 w 2465"/>
                <a:gd name="T73" fmla="*/ 0 h 51"/>
                <a:gd name="T74" fmla="*/ 132753 w 2465"/>
                <a:gd name="T75" fmla="*/ 2 h 51"/>
                <a:gd name="T76" fmla="*/ 132981 w 2465"/>
                <a:gd name="T77" fmla="*/ 0 h 51"/>
                <a:gd name="T78" fmla="*/ 133114 w 2465"/>
                <a:gd name="T79" fmla="*/ 0 h 51"/>
                <a:gd name="T80" fmla="*/ 133529 w 2465"/>
                <a:gd name="T81" fmla="*/ 0 h 51"/>
                <a:gd name="T82" fmla="*/ 133734 w 2465"/>
                <a:gd name="T83" fmla="*/ 0 h 51"/>
                <a:gd name="T84" fmla="*/ 133944 w 2465"/>
                <a:gd name="T85" fmla="*/ 0 h 51"/>
                <a:gd name="T86" fmla="*/ 134155 w 2465"/>
                <a:gd name="T87" fmla="*/ 0 h 51"/>
                <a:gd name="T88" fmla="*/ 134306 w 2465"/>
                <a:gd name="T89" fmla="*/ 0 h 51"/>
                <a:gd name="T90" fmla="*/ 134768 w 2465"/>
                <a:gd name="T91" fmla="*/ 0 h 51"/>
                <a:gd name="T92" fmla="*/ 134984 w 2465"/>
                <a:gd name="T93" fmla="*/ 0 h 51"/>
                <a:gd name="T94" fmla="*/ 135083 w 2465"/>
                <a:gd name="T95" fmla="*/ 0 h 51"/>
                <a:gd name="T96" fmla="*/ 135457 w 2465"/>
                <a:gd name="T97" fmla="*/ 0 h 51"/>
                <a:gd name="T98" fmla="*/ 135718 w 2465"/>
                <a:gd name="T99" fmla="*/ 0 h 51"/>
                <a:gd name="T100" fmla="*/ 135864 w 2465"/>
                <a:gd name="T101" fmla="*/ 0 h 51"/>
                <a:gd name="T102" fmla="*/ 136328 w 2465"/>
                <a:gd name="T103" fmla="*/ 0 h 51"/>
                <a:gd name="T104" fmla="*/ 136513 w 2465"/>
                <a:gd name="T105" fmla="*/ 0 h 51"/>
                <a:gd name="T106" fmla="*/ 136658 w 2465"/>
                <a:gd name="T107" fmla="*/ 0 h 51"/>
                <a:gd name="T108" fmla="*/ 136900 w 2465"/>
                <a:gd name="T109" fmla="*/ 0 h 51"/>
                <a:gd name="T110" fmla="*/ 137083 w 2465"/>
                <a:gd name="T111" fmla="*/ 0 h 51"/>
                <a:gd name="T112" fmla="*/ 137436 w 2465"/>
                <a:gd name="T113" fmla="*/ 0 h 51"/>
                <a:gd name="T114" fmla="*/ 137733 w 2465"/>
                <a:gd name="T115" fmla="*/ 0 h 51"/>
                <a:gd name="T116" fmla="*/ 137812 w 2465"/>
                <a:gd name="T117" fmla="*/ 0 h 51"/>
                <a:gd name="T118" fmla="*/ 138045 w 2465"/>
                <a:gd name="T119" fmla="*/ 0 h 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65"/>
                <a:gd name="T181" fmla="*/ 0 h 51"/>
                <a:gd name="T182" fmla="*/ 2465 w 2465"/>
                <a:gd name="T183" fmla="*/ 51 h 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65" h="51">
                  <a:moveTo>
                    <a:pt x="0" y="0"/>
                  </a:moveTo>
                  <a:lnTo>
                    <a:pt x="0" y="0"/>
                  </a:lnTo>
                  <a:lnTo>
                    <a:pt x="2209" y="0"/>
                  </a:lnTo>
                  <a:lnTo>
                    <a:pt x="2212" y="0"/>
                  </a:lnTo>
                  <a:lnTo>
                    <a:pt x="2216" y="0"/>
                  </a:lnTo>
                  <a:lnTo>
                    <a:pt x="2219" y="0"/>
                  </a:lnTo>
                  <a:lnTo>
                    <a:pt x="2223" y="0"/>
                  </a:lnTo>
                  <a:lnTo>
                    <a:pt x="2226" y="0"/>
                  </a:lnTo>
                  <a:lnTo>
                    <a:pt x="2230" y="0"/>
                  </a:lnTo>
                  <a:lnTo>
                    <a:pt x="2233" y="0"/>
                  </a:lnTo>
                  <a:lnTo>
                    <a:pt x="2237" y="0"/>
                  </a:lnTo>
                  <a:lnTo>
                    <a:pt x="2240" y="0"/>
                  </a:lnTo>
                  <a:lnTo>
                    <a:pt x="2244" y="0"/>
                  </a:lnTo>
                  <a:lnTo>
                    <a:pt x="2247" y="0"/>
                  </a:lnTo>
                  <a:lnTo>
                    <a:pt x="2251" y="0"/>
                  </a:lnTo>
                  <a:lnTo>
                    <a:pt x="2254" y="0"/>
                  </a:lnTo>
                  <a:lnTo>
                    <a:pt x="2258" y="0"/>
                  </a:lnTo>
                  <a:lnTo>
                    <a:pt x="2261" y="0"/>
                  </a:lnTo>
                  <a:lnTo>
                    <a:pt x="2265" y="0"/>
                  </a:lnTo>
                  <a:lnTo>
                    <a:pt x="2268" y="0"/>
                  </a:lnTo>
                  <a:lnTo>
                    <a:pt x="2272" y="0"/>
                  </a:lnTo>
                  <a:lnTo>
                    <a:pt x="2275" y="0"/>
                  </a:lnTo>
                  <a:lnTo>
                    <a:pt x="2279" y="0"/>
                  </a:lnTo>
                  <a:lnTo>
                    <a:pt x="2282" y="0"/>
                  </a:lnTo>
                  <a:lnTo>
                    <a:pt x="2286" y="0"/>
                  </a:lnTo>
                  <a:lnTo>
                    <a:pt x="2289" y="0"/>
                  </a:lnTo>
                  <a:lnTo>
                    <a:pt x="2293" y="0"/>
                  </a:lnTo>
                  <a:lnTo>
                    <a:pt x="2296" y="0"/>
                  </a:lnTo>
                  <a:lnTo>
                    <a:pt x="2300" y="0"/>
                  </a:lnTo>
                  <a:lnTo>
                    <a:pt x="2303" y="0"/>
                  </a:lnTo>
                  <a:lnTo>
                    <a:pt x="2307" y="0"/>
                  </a:lnTo>
                  <a:lnTo>
                    <a:pt x="2310" y="0"/>
                  </a:lnTo>
                  <a:lnTo>
                    <a:pt x="2314" y="0"/>
                  </a:lnTo>
                  <a:lnTo>
                    <a:pt x="2314" y="2"/>
                  </a:lnTo>
                  <a:lnTo>
                    <a:pt x="2317" y="4"/>
                  </a:lnTo>
                  <a:lnTo>
                    <a:pt x="2317" y="6"/>
                  </a:lnTo>
                  <a:lnTo>
                    <a:pt x="2321" y="8"/>
                  </a:lnTo>
                  <a:lnTo>
                    <a:pt x="2324" y="14"/>
                  </a:lnTo>
                  <a:lnTo>
                    <a:pt x="2324" y="22"/>
                  </a:lnTo>
                  <a:lnTo>
                    <a:pt x="2328" y="31"/>
                  </a:lnTo>
                  <a:lnTo>
                    <a:pt x="2331" y="41"/>
                  </a:lnTo>
                  <a:lnTo>
                    <a:pt x="2331" y="49"/>
                  </a:lnTo>
                  <a:lnTo>
                    <a:pt x="2335" y="51"/>
                  </a:lnTo>
                  <a:lnTo>
                    <a:pt x="2338" y="51"/>
                  </a:lnTo>
                  <a:lnTo>
                    <a:pt x="2338" y="47"/>
                  </a:lnTo>
                  <a:lnTo>
                    <a:pt x="2342" y="39"/>
                  </a:lnTo>
                  <a:lnTo>
                    <a:pt x="2345" y="31"/>
                  </a:lnTo>
                  <a:lnTo>
                    <a:pt x="2349" y="20"/>
                  </a:lnTo>
                  <a:lnTo>
                    <a:pt x="2349" y="14"/>
                  </a:lnTo>
                  <a:lnTo>
                    <a:pt x="2352" y="10"/>
                  </a:lnTo>
                  <a:lnTo>
                    <a:pt x="2356" y="6"/>
                  </a:lnTo>
                  <a:lnTo>
                    <a:pt x="2356" y="4"/>
                  </a:lnTo>
                  <a:lnTo>
                    <a:pt x="2359" y="2"/>
                  </a:lnTo>
                  <a:lnTo>
                    <a:pt x="2363" y="0"/>
                  </a:lnTo>
                  <a:lnTo>
                    <a:pt x="2366" y="0"/>
                  </a:lnTo>
                  <a:lnTo>
                    <a:pt x="2370" y="2"/>
                  </a:lnTo>
                  <a:lnTo>
                    <a:pt x="2373" y="0"/>
                  </a:lnTo>
                  <a:lnTo>
                    <a:pt x="2377" y="0"/>
                  </a:lnTo>
                  <a:lnTo>
                    <a:pt x="2380" y="0"/>
                  </a:lnTo>
                  <a:lnTo>
                    <a:pt x="2384" y="0"/>
                  </a:lnTo>
                  <a:lnTo>
                    <a:pt x="2387" y="0"/>
                  </a:lnTo>
                  <a:lnTo>
                    <a:pt x="2391" y="0"/>
                  </a:lnTo>
                  <a:lnTo>
                    <a:pt x="2395" y="0"/>
                  </a:lnTo>
                  <a:lnTo>
                    <a:pt x="2398" y="0"/>
                  </a:lnTo>
                  <a:lnTo>
                    <a:pt x="2402" y="0"/>
                  </a:lnTo>
                  <a:lnTo>
                    <a:pt x="2405" y="0"/>
                  </a:lnTo>
                  <a:lnTo>
                    <a:pt x="2409" y="0"/>
                  </a:lnTo>
                  <a:lnTo>
                    <a:pt x="2412" y="0"/>
                  </a:lnTo>
                  <a:lnTo>
                    <a:pt x="2416" y="0"/>
                  </a:lnTo>
                  <a:lnTo>
                    <a:pt x="2419" y="0"/>
                  </a:lnTo>
                  <a:lnTo>
                    <a:pt x="2423" y="0"/>
                  </a:lnTo>
                  <a:lnTo>
                    <a:pt x="2426" y="0"/>
                  </a:lnTo>
                  <a:lnTo>
                    <a:pt x="2430" y="0"/>
                  </a:lnTo>
                  <a:lnTo>
                    <a:pt x="2433" y="0"/>
                  </a:lnTo>
                  <a:lnTo>
                    <a:pt x="2437" y="0"/>
                  </a:lnTo>
                  <a:lnTo>
                    <a:pt x="2440" y="0"/>
                  </a:lnTo>
                  <a:lnTo>
                    <a:pt x="2444" y="0"/>
                  </a:lnTo>
                  <a:lnTo>
                    <a:pt x="2447" y="0"/>
                  </a:lnTo>
                  <a:lnTo>
                    <a:pt x="2451" y="0"/>
                  </a:lnTo>
                  <a:lnTo>
                    <a:pt x="2454" y="0"/>
                  </a:lnTo>
                  <a:lnTo>
                    <a:pt x="2458" y="0"/>
                  </a:lnTo>
                  <a:lnTo>
                    <a:pt x="2461" y="0"/>
                  </a:lnTo>
                  <a:lnTo>
                    <a:pt x="2465"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3" name="Freeform 1577"/>
            <p:cNvSpPr>
              <a:spLocks/>
            </p:cNvSpPr>
            <p:nvPr/>
          </p:nvSpPr>
          <p:spPr bwMode="auto">
            <a:xfrm>
              <a:off x="405" y="2032"/>
              <a:ext cx="2827" cy="201"/>
            </a:xfrm>
            <a:custGeom>
              <a:avLst/>
              <a:gdLst>
                <a:gd name="T0" fmla="*/ 0 w 2472"/>
                <a:gd name="T1" fmla="*/ 0 h 173"/>
                <a:gd name="T2" fmla="*/ 124108 w 2472"/>
                <a:gd name="T3" fmla="*/ 0 h 173"/>
                <a:gd name="T4" fmla="*/ 124289 w 2472"/>
                <a:gd name="T5" fmla="*/ 0 h 173"/>
                <a:gd name="T6" fmla="*/ 124471 w 2472"/>
                <a:gd name="T7" fmla="*/ 0 h 173"/>
                <a:gd name="T8" fmla="*/ 124882 w 2472"/>
                <a:gd name="T9" fmla="*/ 0 h 173"/>
                <a:gd name="T10" fmla="*/ 125086 w 2472"/>
                <a:gd name="T11" fmla="*/ 0 h 173"/>
                <a:gd name="T12" fmla="*/ 125487 w 2472"/>
                <a:gd name="T13" fmla="*/ 2 h 173"/>
                <a:gd name="T14" fmla="*/ 125679 w 2472"/>
                <a:gd name="T15" fmla="*/ 394 h 173"/>
                <a:gd name="T16" fmla="*/ 125884 w 2472"/>
                <a:gd name="T17" fmla="*/ 394 h 173"/>
                <a:gd name="T18" fmla="*/ 126244 w 2472"/>
                <a:gd name="T19" fmla="*/ 394 h 173"/>
                <a:gd name="T20" fmla="*/ 126487 w 2472"/>
                <a:gd name="T21" fmla="*/ 394 h 173"/>
                <a:gd name="T22" fmla="*/ 126655 w 2472"/>
                <a:gd name="T23" fmla="*/ 394 h 173"/>
                <a:gd name="T24" fmla="*/ 127058 w 2472"/>
                <a:gd name="T25" fmla="*/ 394 h 173"/>
                <a:gd name="T26" fmla="*/ 127282 w 2472"/>
                <a:gd name="T27" fmla="*/ 394 h 173"/>
                <a:gd name="T28" fmla="*/ 127455 w 2472"/>
                <a:gd name="T29" fmla="*/ 394 h 173"/>
                <a:gd name="T30" fmla="*/ 127634 w 2472"/>
                <a:gd name="T31" fmla="*/ 394 h 173"/>
                <a:gd name="T32" fmla="*/ 127855 w 2472"/>
                <a:gd name="T33" fmla="*/ 394 h 173"/>
                <a:gd name="T34" fmla="*/ 128013 w 2472"/>
                <a:gd name="T35" fmla="*/ 394 h 173"/>
                <a:gd name="T36" fmla="*/ 128474 w 2472"/>
                <a:gd name="T37" fmla="*/ 394 h 173"/>
                <a:gd name="T38" fmla="*/ 128624 w 2472"/>
                <a:gd name="T39" fmla="*/ 394 h 173"/>
                <a:gd name="T40" fmla="*/ 128833 w 2472"/>
                <a:gd name="T41" fmla="*/ 394 h 173"/>
                <a:gd name="T42" fmla="*/ 129042 w 2472"/>
                <a:gd name="T43" fmla="*/ 532 h 173"/>
                <a:gd name="T44" fmla="*/ 129184 w 2472"/>
                <a:gd name="T45" fmla="*/ 718 h 173"/>
                <a:gd name="T46" fmla="*/ 129404 w 2472"/>
                <a:gd name="T47" fmla="*/ 1126 h 173"/>
                <a:gd name="T48" fmla="*/ 129620 w 2472"/>
                <a:gd name="T49" fmla="*/ 2384 h 173"/>
                <a:gd name="T50" fmla="*/ 129792 w 2472"/>
                <a:gd name="T51" fmla="*/ 4681 h 173"/>
                <a:gd name="T52" fmla="*/ 130233 w 2472"/>
                <a:gd name="T53" fmla="*/ 9911 h 173"/>
                <a:gd name="T54" fmla="*/ 130393 w 2472"/>
                <a:gd name="T55" fmla="*/ 14900 h 173"/>
                <a:gd name="T56" fmla="*/ 130612 w 2472"/>
                <a:gd name="T57" fmla="*/ 15348 h 173"/>
                <a:gd name="T58" fmla="*/ 130956 w 2472"/>
                <a:gd name="T59" fmla="*/ 12012 h 173"/>
                <a:gd name="T60" fmla="*/ 131194 w 2472"/>
                <a:gd name="T61" fmla="*/ 9548 h 173"/>
                <a:gd name="T62" fmla="*/ 131590 w 2472"/>
                <a:gd name="T63" fmla="*/ 7917 h 173"/>
                <a:gd name="T64" fmla="*/ 131752 w 2472"/>
                <a:gd name="T65" fmla="*/ 6319 h 173"/>
                <a:gd name="T66" fmla="*/ 131985 w 2472"/>
                <a:gd name="T67" fmla="*/ 3936 h 173"/>
                <a:gd name="T68" fmla="*/ 132362 w 2472"/>
                <a:gd name="T69" fmla="*/ 2384 h 173"/>
                <a:gd name="T70" fmla="*/ 132533 w 2472"/>
                <a:gd name="T71" fmla="*/ 1308 h 173"/>
                <a:gd name="T72" fmla="*/ 132750 w 2472"/>
                <a:gd name="T73" fmla="*/ 969 h 173"/>
                <a:gd name="T74" fmla="*/ 133105 w 2472"/>
                <a:gd name="T75" fmla="*/ 969 h 173"/>
                <a:gd name="T76" fmla="*/ 133361 w 2472"/>
                <a:gd name="T77" fmla="*/ 718 h 173"/>
                <a:gd name="T78" fmla="*/ 133528 w 2472"/>
                <a:gd name="T79" fmla="*/ 718 h 173"/>
                <a:gd name="T80" fmla="*/ 133729 w 2472"/>
                <a:gd name="T81" fmla="*/ 718 h 173"/>
                <a:gd name="T82" fmla="*/ 134152 w 2472"/>
                <a:gd name="T83" fmla="*/ 718 h 173"/>
                <a:gd name="T84" fmla="*/ 134302 w 2472"/>
                <a:gd name="T85" fmla="*/ 532 h 173"/>
                <a:gd name="T86" fmla="*/ 134543 w 2472"/>
                <a:gd name="T87" fmla="*/ 394 h 173"/>
                <a:gd name="T88" fmla="*/ 134767 w 2472"/>
                <a:gd name="T89" fmla="*/ 394 h 173"/>
                <a:gd name="T90" fmla="*/ 135082 w 2472"/>
                <a:gd name="T91" fmla="*/ 394 h 173"/>
                <a:gd name="T92" fmla="*/ 135368 w 2472"/>
                <a:gd name="T93" fmla="*/ 394 h 173"/>
                <a:gd name="T94" fmla="*/ 135457 w 2472"/>
                <a:gd name="T95" fmla="*/ 394 h 173"/>
                <a:gd name="T96" fmla="*/ 135858 w 2472"/>
                <a:gd name="T97" fmla="*/ 394 h 173"/>
                <a:gd name="T98" fmla="*/ 136129 w 2472"/>
                <a:gd name="T99" fmla="*/ 394 h 173"/>
                <a:gd name="T100" fmla="*/ 136316 w 2472"/>
                <a:gd name="T101" fmla="*/ 394 h 173"/>
                <a:gd name="T102" fmla="*/ 136501 w 2472"/>
                <a:gd name="T103" fmla="*/ 2 h 173"/>
                <a:gd name="T104" fmla="*/ 136896 w 2472"/>
                <a:gd name="T105" fmla="*/ 2 h 173"/>
                <a:gd name="T106" fmla="*/ 137081 w 2472"/>
                <a:gd name="T107" fmla="*/ 2 h 173"/>
                <a:gd name="T108" fmla="*/ 137268 w 2472"/>
                <a:gd name="T109" fmla="*/ 2 h 173"/>
                <a:gd name="T110" fmla="*/ 137435 w 2472"/>
                <a:gd name="T111" fmla="*/ 2 h 173"/>
                <a:gd name="T112" fmla="*/ 137733 w 2472"/>
                <a:gd name="T113" fmla="*/ 0 h 173"/>
                <a:gd name="T114" fmla="*/ 137811 w 2472"/>
                <a:gd name="T115" fmla="*/ 0 h 173"/>
                <a:gd name="T116" fmla="*/ 138045 w 2472"/>
                <a:gd name="T117" fmla="*/ 0 h 173"/>
                <a:gd name="T118" fmla="*/ 138206 w 2472"/>
                <a:gd name="T119" fmla="*/ 0 h 173"/>
                <a:gd name="T120" fmla="*/ 138435 w 2472"/>
                <a:gd name="T121" fmla="*/ 0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72"/>
                <a:gd name="T184" fmla="*/ 0 h 173"/>
                <a:gd name="T185" fmla="*/ 2472 w 2472"/>
                <a:gd name="T186" fmla="*/ 173 h 17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72" h="173">
                  <a:moveTo>
                    <a:pt x="0" y="0"/>
                  </a:moveTo>
                  <a:lnTo>
                    <a:pt x="0" y="0"/>
                  </a:lnTo>
                  <a:lnTo>
                    <a:pt x="2212" y="0"/>
                  </a:lnTo>
                  <a:lnTo>
                    <a:pt x="2216" y="0"/>
                  </a:lnTo>
                  <a:lnTo>
                    <a:pt x="2219" y="0"/>
                  </a:lnTo>
                  <a:lnTo>
                    <a:pt x="2223" y="0"/>
                  </a:lnTo>
                  <a:lnTo>
                    <a:pt x="2226" y="0"/>
                  </a:lnTo>
                  <a:lnTo>
                    <a:pt x="2230" y="0"/>
                  </a:lnTo>
                  <a:lnTo>
                    <a:pt x="2233" y="0"/>
                  </a:lnTo>
                  <a:lnTo>
                    <a:pt x="2237" y="2"/>
                  </a:lnTo>
                  <a:lnTo>
                    <a:pt x="2240" y="2"/>
                  </a:lnTo>
                  <a:lnTo>
                    <a:pt x="2244" y="4"/>
                  </a:lnTo>
                  <a:lnTo>
                    <a:pt x="2247" y="4"/>
                  </a:lnTo>
                  <a:lnTo>
                    <a:pt x="2251" y="4"/>
                  </a:lnTo>
                  <a:lnTo>
                    <a:pt x="2254" y="4"/>
                  </a:lnTo>
                  <a:lnTo>
                    <a:pt x="2258" y="4"/>
                  </a:lnTo>
                  <a:lnTo>
                    <a:pt x="2261" y="4"/>
                  </a:lnTo>
                  <a:lnTo>
                    <a:pt x="2265" y="4"/>
                  </a:lnTo>
                  <a:lnTo>
                    <a:pt x="2268" y="4"/>
                  </a:lnTo>
                  <a:lnTo>
                    <a:pt x="2272" y="4"/>
                  </a:lnTo>
                  <a:lnTo>
                    <a:pt x="2275" y="4"/>
                  </a:lnTo>
                  <a:lnTo>
                    <a:pt x="2279" y="4"/>
                  </a:lnTo>
                  <a:lnTo>
                    <a:pt x="2282" y="4"/>
                  </a:lnTo>
                  <a:lnTo>
                    <a:pt x="2286" y="4"/>
                  </a:lnTo>
                  <a:lnTo>
                    <a:pt x="2289" y="4"/>
                  </a:lnTo>
                  <a:lnTo>
                    <a:pt x="2293" y="4"/>
                  </a:lnTo>
                  <a:lnTo>
                    <a:pt x="2296" y="4"/>
                  </a:lnTo>
                  <a:lnTo>
                    <a:pt x="2300" y="4"/>
                  </a:lnTo>
                  <a:lnTo>
                    <a:pt x="2300" y="6"/>
                  </a:lnTo>
                  <a:lnTo>
                    <a:pt x="2303" y="6"/>
                  </a:lnTo>
                  <a:lnTo>
                    <a:pt x="2307" y="6"/>
                  </a:lnTo>
                  <a:lnTo>
                    <a:pt x="2307" y="8"/>
                  </a:lnTo>
                  <a:lnTo>
                    <a:pt x="2310" y="10"/>
                  </a:lnTo>
                  <a:lnTo>
                    <a:pt x="2310" y="12"/>
                  </a:lnTo>
                  <a:lnTo>
                    <a:pt x="2314" y="18"/>
                  </a:lnTo>
                  <a:lnTo>
                    <a:pt x="2314" y="26"/>
                  </a:lnTo>
                  <a:lnTo>
                    <a:pt x="2317" y="36"/>
                  </a:lnTo>
                  <a:lnTo>
                    <a:pt x="2317" y="52"/>
                  </a:lnTo>
                  <a:lnTo>
                    <a:pt x="2321" y="72"/>
                  </a:lnTo>
                  <a:lnTo>
                    <a:pt x="2324" y="109"/>
                  </a:lnTo>
                  <a:lnTo>
                    <a:pt x="2324" y="145"/>
                  </a:lnTo>
                  <a:lnTo>
                    <a:pt x="2328" y="165"/>
                  </a:lnTo>
                  <a:lnTo>
                    <a:pt x="2331" y="173"/>
                  </a:lnTo>
                  <a:lnTo>
                    <a:pt x="2331" y="171"/>
                  </a:lnTo>
                  <a:lnTo>
                    <a:pt x="2335" y="155"/>
                  </a:lnTo>
                  <a:lnTo>
                    <a:pt x="2338" y="133"/>
                  </a:lnTo>
                  <a:lnTo>
                    <a:pt x="2338" y="117"/>
                  </a:lnTo>
                  <a:lnTo>
                    <a:pt x="2342" y="107"/>
                  </a:lnTo>
                  <a:lnTo>
                    <a:pt x="2345" y="97"/>
                  </a:lnTo>
                  <a:lnTo>
                    <a:pt x="2349" y="89"/>
                  </a:lnTo>
                  <a:lnTo>
                    <a:pt x="2349" y="80"/>
                  </a:lnTo>
                  <a:lnTo>
                    <a:pt x="2352" y="70"/>
                  </a:lnTo>
                  <a:lnTo>
                    <a:pt x="2356" y="58"/>
                  </a:lnTo>
                  <a:lnTo>
                    <a:pt x="2356" y="44"/>
                  </a:lnTo>
                  <a:lnTo>
                    <a:pt x="2359" y="34"/>
                  </a:lnTo>
                  <a:lnTo>
                    <a:pt x="2363" y="26"/>
                  </a:lnTo>
                  <a:lnTo>
                    <a:pt x="2363" y="20"/>
                  </a:lnTo>
                  <a:lnTo>
                    <a:pt x="2366" y="14"/>
                  </a:lnTo>
                  <a:lnTo>
                    <a:pt x="2370" y="12"/>
                  </a:lnTo>
                  <a:lnTo>
                    <a:pt x="2370" y="10"/>
                  </a:lnTo>
                  <a:lnTo>
                    <a:pt x="2373" y="10"/>
                  </a:lnTo>
                  <a:lnTo>
                    <a:pt x="2377" y="10"/>
                  </a:lnTo>
                  <a:lnTo>
                    <a:pt x="2377" y="8"/>
                  </a:lnTo>
                  <a:lnTo>
                    <a:pt x="2380" y="8"/>
                  </a:lnTo>
                  <a:lnTo>
                    <a:pt x="2384" y="8"/>
                  </a:lnTo>
                  <a:lnTo>
                    <a:pt x="2387" y="8"/>
                  </a:lnTo>
                  <a:lnTo>
                    <a:pt x="2391" y="8"/>
                  </a:lnTo>
                  <a:lnTo>
                    <a:pt x="2395" y="8"/>
                  </a:lnTo>
                  <a:lnTo>
                    <a:pt x="2395" y="6"/>
                  </a:lnTo>
                  <a:lnTo>
                    <a:pt x="2398" y="6"/>
                  </a:lnTo>
                  <a:lnTo>
                    <a:pt x="2402" y="4"/>
                  </a:lnTo>
                  <a:lnTo>
                    <a:pt x="2405" y="4"/>
                  </a:lnTo>
                  <a:lnTo>
                    <a:pt x="2409" y="4"/>
                  </a:lnTo>
                  <a:lnTo>
                    <a:pt x="2412" y="4"/>
                  </a:lnTo>
                  <a:lnTo>
                    <a:pt x="2416" y="4"/>
                  </a:lnTo>
                  <a:lnTo>
                    <a:pt x="2419" y="4"/>
                  </a:lnTo>
                  <a:lnTo>
                    <a:pt x="2423" y="4"/>
                  </a:lnTo>
                  <a:lnTo>
                    <a:pt x="2426" y="4"/>
                  </a:lnTo>
                  <a:lnTo>
                    <a:pt x="2430" y="4"/>
                  </a:lnTo>
                  <a:lnTo>
                    <a:pt x="2433" y="4"/>
                  </a:lnTo>
                  <a:lnTo>
                    <a:pt x="2437" y="4"/>
                  </a:lnTo>
                  <a:lnTo>
                    <a:pt x="2437" y="2"/>
                  </a:lnTo>
                  <a:lnTo>
                    <a:pt x="2440" y="2"/>
                  </a:lnTo>
                  <a:lnTo>
                    <a:pt x="2444" y="2"/>
                  </a:lnTo>
                  <a:lnTo>
                    <a:pt x="2447" y="2"/>
                  </a:lnTo>
                  <a:lnTo>
                    <a:pt x="2451" y="2"/>
                  </a:lnTo>
                  <a:lnTo>
                    <a:pt x="2454" y="2"/>
                  </a:lnTo>
                  <a:lnTo>
                    <a:pt x="2458" y="0"/>
                  </a:lnTo>
                  <a:lnTo>
                    <a:pt x="2461" y="0"/>
                  </a:lnTo>
                  <a:lnTo>
                    <a:pt x="2465" y="0"/>
                  </a:lnTo>
                  <a:lnTo>
                    <a:pt x="2468" y="0"/>
                  </a:lnTo>
                  <a:lnTo>
                    <a:pt x="2472"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4" name="Freeform 1578"/>
            <p:cNvSpPr>
              <a:spLocks/>
            </p:cNvSpPr>
            <p:nvPr/>
          </p:nvSpPr>
          <p:spPr bwMode="auto">
            <a:xfrm>
              <a:off x="405" y="2031"/>
              <a:ext cx="2935" cy="3"/>
            </a:xfrm>
            <a:custGeom>
              <a:avLst/>
              <a:gdLst>
                <a:gd name="T0" fmla="*/ 129678 w 2566"/>
                <a:gd name="T1" fmla="*/ 0 h 2"/>
                <a:gd name="T2" fmla="*/ 130061 w 2566"/>
                <a:gd name="T3" fmla="*/ 0 h 2"/>
                <a:gd name="T4" fmla="*/ 130304 w 2566"/>
                <a:gd name="T5" fmla="*/ 0 h 2"/>
                <a:gd name="T6" fmla="*/ 130728 w 2566"/>
                <a:gd name="T7" fmla="*/ 0 h 2"/>
                <a:gd name="T8" fmla="*/ 131083 w 2566"/>
                <a:gd name="T9" fmla="*/ 0 h 2"/>
                <a:gd name="T10" fmla="*/ 131471 w 2566"/>
                <a:gd name="T11" fmla="*/ 0 h 2"/>
                <a:gd name="T12" fmla="*/ 131890 w 2566"/>
                <a:gd name="T13" fmla="*/ 0 h 2"/>
                <a:gd name="T14" fmla="*/ 132217 w 2566"/>
                <a:gd name="T15" fmla="*/ 0 h 2"/>
                <a:gd name="T16" fmla="*/ 132656 w 2566"/>
                <a:gd name="T17" fmla="*/ 0 h 2"/>
                <a:gd name="T18" fmla="*/ 133106 w 2566"/>
                <a:gd name="T19" fmla="*/ 0 h 2"/>
                <a:gd name="T20" fmla="*/ 133440 w 2566"/>
                <a:gd name="T21" fmla="*/ 0 h 2"/>
                <a:gd name="T22" fmla="*/ 133803 w 2566"/>
                <a:gd name="T23" fmla="*/ 0 h 2"/>
                <a:gd name="T24" fmla="*/ 134239 w 2566"/>
                <a:gd name="T25" fmla="*/ 0 h 2"/>
                <a:gd name="T26" fmla="*/ 134630 w 2566"/>
                <a:gd name="T27" fmla="*/ 0 h 2"/>
                <a:gd name="T28" fmla="*/ 134984 w 2566"/>
                <a:gd name="T29" fmla="*/ 0 h 2"/>
                <a:gd name="T30" fmla="*/ 135457 w 2566"/>
                <a:gd name="T31" fmla="*/ 0 h 2"/>
                <a:gd name="T32" fmla="*/ 135845 w 2566"/>
                <a:gd name="T33" fmla="*/ 0 h 2"/>
                <a:gd name="T34" fmla="*/ 136203 w 2566"/>
                <a:gd name="T35" fmla="*/ 0 h 2"/>
                <a:gd name="T36" fmla="*/ 136576 w 2566"/>
                <a:gd name="T37" fmla="*/ 0 h 2"/>
                <a:gd name="T38" fmla="*/ 137012 w 2566"/>
                <a:gd name="T39" fmla="*/ 340461 h 2"/>
                <a:gd name="T40" fmla="*/ 137186 w 2566"/>
                <a:gd name="T41" fmla="*/ 340461 h 2"/>
                <a:gd name="T42" fmla="*/ 137613 w 2566"/>
                <a:gd name="T43" fmla="*/ 340461 h 2"/>
                <a:gd name="T44" fmla="*/ 137976 w 2566"/>
                <a:gd name="T45" fmla="*/ 0 h 2"/>
                <a:gd name="T46" fmla="*/ 138351 w 2566"/>
                <a:gd name="T47" fmla="*/ 0 h 2"/>
                <a:gd name="T48" fmla="*/ 138595 w 2566"/>
                <a:gd name="T49" fmla="*/ 0 h 2"/>
                <a:gd name="T50" fmla="*/ 138960 w 2566"/>
                <a:gd name="T51" fmla="*/ 0 h 2"/>
                <a:gd name="T52" fmla="*/ 139151 w 2566"/>
                <a:gd name="T53" fmla="*/ 0 h 2"/>
                <a:gd name="T54" fmla="*/ 139376 w 2566"/>
                <a:gd name="T55" fmla="*/ 0 h 2"/>
                <a:gd name="T56" fmla="*/ 139749 w 2566"/>
                <a:gd name="T57" fmla="*/ 0 h 2"/>
                <a:gd name="T58" fmla="*/ 140156 w 2566"/>
                <a:gd name="T59" fmla="*/ 0 h 2"/>
                <a:gd name="T60" fmla="*/ 140379 w 2566"/>
                <a:gd name="T61" fmla="*/ 0 h 2"/>
                <a:gd name="T62" fmla="*/ 140772 w 2566"/>
                <a:gd name="T63" fmla="*/ 0 h 2"/>
                <a:gd name="T64" fmla="*/ 140958 w 2566"/>
                <a:gd name="T65" fmla="*/ 0 h 2"/>
                <a:gd name="T66" fmla="*/ 141358 w 2566"/>
                <a:gd name="T67" fmla="*/ 0 h 2"/>
                <a:gd name="T68" fmla="*/ 141771 w 2566"/>
                <a:gd name="T69" fmla="*/ 0 h 2"/>
                <a:gd name="T70" fmla="*/ 141980 w 2566"/>
                <a:gd name="T71" fmla="*/ 0 h 2"/>
                <a:gd name="T72" fmla="*/ 142344 w 2566"/>
                <a:gd name="T73" fmla="*/ 0 h 2"/>
                <a:gd name="T74" fmla="*/ 142789 w 2566"/>
                <a:gd name="T75" fmla="*/ 0 h 2"/>
                <a:gd name="T76" fmla="*/ 142885 w 2566"/>
                <a:gd name="T77" fmla="*/ 0 h 2"/>
                <a:gd name="T78" fmla="*/ 143349 w 2566"/>
                <a:gd name="T79" fmla="*/ 0 h 2"/>
                <a:gd name="T80" fmla="*/ 143698 w 2566"/>
                <a:gd name="T81" fmla="*/ 0 h 2"/>
                <a:gd name="T82" fmla="*/ 144060 w 2566"/>
                <a:gd name="T83" fmla="*/ 0 h 2"/>
                <a:gd name="T84" fmla="*/ 144338 w 2566"/>
                <a:gd name="T85" fmla="*/ 0 h 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66"/>
                <a:gd name="T130" fmla="*/ 0 h 2"/>
                <a:gd name="T131" fmla="*/ 2566 w 2566"/>
                <a:gd name="T132" fmla="*/ 2 h 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66" h="2">
                  <a:moveTo>
                    <a:pt x="0" y="0"/>
                  </a:moveTo>
                  <a:lnTo>
                    <a:pt x="0" y="0"/>
                  </a:lnTo>
                  <a:lnTo>
                    <a:pt x="2303" y="0"/>
                  </a:lnTo>
                  <a:lnTo>
                    <a:pt x="2307" y="0"/>
                  </a:lnTo>
                  <a:lnTo>
                    <a:pt x="2310" y="0"/>
                  </a:lnTo>
                  <a:lnTo>
                    <a:pt x="2314" y="0"/>
                  </a:lnTo>
                  <a:lnTo>
                    <a:pt x="2317" y="0"/>
                  </a:lnTo>
                  <a:lnTo>
                    <a:pt x="2321" y="0"/>
                  </a:lnTo>
                  <a:lnTo>
                    <a:pt x="2324" y="0"/>
                  </a:lnTo>
                  <a:lnTo>
                    <a:pt x="2328" y="0"/>
                  </a:lnTo>
                  <a:lnTo>
                    <a:pt x="2331" y="0"/>
                  </a:lnTo>
                  <a:lnTo>
                    <a:pt x="2335" y="0"/>
                  </a:lnTo>
                  <a:lnTo>
                    <a:pt x="2338" y="0"/>
                  </a:lnTo>
                  <a:lnTo>
                    <a:pt x="2342" y="0"/>
                  </a:lnTo>
                  <a:lnTo>
                    <a:pt x="2345" y="0"/>
                  </a:lnTo>
                  <a:lnTo>
                    <a:pt x="2349" y="0"/>
                  </a:lnTo>
                  <a:lnTo>
                    <a:pt x="2352" y="0"/>
                  </a:lnTo>
                  <a:lnTo>
                    <a:pt x="2356" y="0"/>
                  </a:lnTo>
                  <a:lnTo>
                    <a:pt x="2359" y="0"/>
                  </a:lnTo>
                  <a:lnTo>
                    <a:pt x="2363" y="0"/>
                  </a:lnTo>
                  <a:lnTo>
                    <a:pt x="2366" y="0"/>
                  </a:lnTo>
                  <a:lnTo>
                    <a:pt x="2370" y="0"/>
                  </a:lnTo>
                  <a:lnTo>
                    <a:pt x="2373" y="0"/>
                  </a:lnTo>
                  <a:lnTo>
                    <a:pt x="2377" y="0"/>
                  </a:lnTo>
                  <a:lnTo>
                    <a:pt x="2380" y="0"/>
                  </a:lnTo>
                  <a:lnTo>
                    <a:pt x="2384" y="0"/>
                  </a:lnTo>
                  <a:lnTo>
                    <a:pt x="2387" y="0"/>
                  </a:lnTo>
                  <a:lnTo>
                    <a:pt x="2391" y="0"/>
                  </a:lnTo>
                  <a:lnTo>
                    <a:pt x="2395" y="0"/>
                  </a:lnTo>
                  <a:lnTo>
                    <a:pt x="2398" y="0"/>
                  </a:lnTo>
                  <a:lnTo>
                    <a:pt x="2402" y="0"/>
                  </a:lnTo>
                  <a:lnTo>
                    <a:pt x="2405" y="0"/>
                  </a:lnTo>
                  <a:lnTo>
                    <a:pt x="2409" y="0"/>
                  </a:lnTo>
                  <a:lnTo>
                    <a:pt x="2412" y="0"/>
                  </a:lnTo>
                  <a:lnTo>
                    <a:pt x="2416" y="0"/>
                  </a:lnTo>
                  <a:lnTo>
                    <a:pt x="2419" y="0"/>
                  </a:lnTo>
                  <a:lnTo>
                    <a:pt x="2423" y="0"/>
                  </a:lnTo>
                  <a:lnTo>
                    <a:pt x="2426" y="0"/>
                  </a:lnTo>
                  <a:lnTo>
                    <a:pt x="2430" y="2"/>
                  </a:lnTo>
                  <a:lnTo>
                    <a:pt x="2433" y="2"/>
                  </a:lnTo>
                  <a:lnTo>
                    <a:pt x="2437" y="2"/>
                  </a:lnTo>
                  <a:lnTo>
                    <a:pt x="2440" y="2"/>
                  </a:lnTo>
                  <a:lnTo>
                    <a:pt x="2444" y="2"/>
                  </a:lnTo>
                  <a:lnTo>
                    <a:pt x="2447" y="0"/>
                  </a:lnTo>
                  <a:lnTo>
                    <a:pt x="2451" y="0"/>
                  </a:lnTo>
                  <a:lnTo>
                    <a:pt x="2454" y="0"/>
                  </a:lnTo>
                  <a:lnTo>
                    <a:pt x="2458" y="0"/>
                  </a:lnTo>
                  <a:lnTo>
                    <a:pt x="2461" y="0"/>
                  </a:lnTo>
                  <a:lnTo>
                    <a:pt x="2465" y="0"/>
                  </a:lnTo>
                  <a:lnTo>
                    <a:pt x="2468" y="0"/>
                  </a:lnTo>
                  <a:lnTo>
                    <a:pt x="2472" y="0"/>
                  </a:lnTo>
                  <a:lnTo>
                    <a:pt x="2475" y="0"/>
                  </a:lnTo>
                  <a:lnTo>
                    <a:pt x="2479" y="0"/>
                  </a:lnTo>
                  <a:lnTo>
                    <a:pt x="2482" y="0"/>
                  </a:lnTo>
                  <a:lnTo>
                    <a:pt x="2486" y="0"/>
                  </a:lnTo>
                  <a:lnTo>
                    <a:pt x="2489" y="0"/>
                  </a:lnTo>
                  <a:lnTo>
                    <a:pt x="2493" y="0"/>
                  </a:lnTo>
                  <a:lnTo>
                    <a:pt x="2496" y="0"/>
                  </a:lnTo>
                  <a:lnTo>
                    <a:pt x="2500" y="0"/>
                  </a:lnTo>
                  <a:lnTo>
                    <a:pt x="2503" y="0"/>
                  </a:lnTo>
                  <a:lnTo>
                    <a:pt x="2507" y="0"/>
                  </a:lnTo>
                  <a:lnTo>
                    <a:pt x="2510" y="0"/>
                  </a:lnTo>
                  <a:lnTo>
                    <a:pt x="2514" y="0"/>
                  </a:lnTo>
                  <a:lnTo>
                    <a:pt x="2517" y="0"/>
                  </a:lnTo>
                  <a:lnTo>
                    <a:pt x="2521" y="0"/>
                  </a:lnTo>
                  <a:lnTo>
                    <a:pt x="2524" y="0"/>
                  </a:lnTo>
                  <a:lnTo>
                    <a:pt x="2528" y="0"/>
                  </a:lnTo>
                  <a:lnTo>
                    <a:pt x="2531" y="0"/>
                  </a:lnTo>
                  <a:lnTo>
                    <a:pt x="2535" y="0"/>
                  </a:lnTo>
                  <a:lnTo>
                    <a:pt x="2538" y="0"/>
                  </a:lnTo>
                  <a:lnTo>
                    <a:pt x="2542" y="0"/>
                  </a:lnTo>
                  <a:lnTo>
                    <a:pt x="2545" y="0"/>
                  </a:lnTo>
                  <a:lnTo>
                    <a:pt x="2549" y="0"/>
                  </a:lnTo>
                  <a:lnTo>
                    <a:pt x="2552" y="0"/>
                  </a:lnTo>
                  <a:lnTo>
                    <a:pt x="2556" y="0"/>
                  </a:lnTo>
                  <a:lnTo>
                    <a:pt x="2559" y="0"/>
                  </a:lnTo>
                  <a:lnTo>
                    <a:pt x="2563" y="0"/>
                  </a:lnTo>
                  <a:lnTo>
                    <a:pt x="2566"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5" name="Freeform 1579"/>
            <p:cNvSpPr>
              <a:spLocks/>
            </p:cNvSpPr>
            <p:nvPr/>
          </p:nvSpPr>
          <p:spPr bwMode="auto">
            <a:xfrm>
              <a:off x="405" y="2031"/>
              <a:ext cx="2887" cy="12"/>
            </a:xfrm>
            <a:custGeom>
              <a:avLst/>
              <a:gdLst>
                <a:gd name="T0" fmla="*/ 0 w 2524"/>
                <a:gd name="T1" fmla="*/ 0 h 10"/>
                <a:gd name="T2" fmla="*/ 134883 w 2524"/>
                <a:gd name="T3" fmla="*/ 0 h 10"/>
                <a:gd name="T4" fmla="*/ 135036 w 2524"/>
                <a:gd name="T5" fmla="*/ 0 h 10"/>
                <a:gd name="T6" fmla="*/ 135505 w 2524"/>
                <a:gd name="T7" fmla="*/ 0 h 10"/>
                <a:gd name="T8" fmla="*/ 135664 w 2524"/>
                <a:gd name="T9" fmla="*/ 0 h 10"/>
                <a:gd name="T10" fmla="*/ 135885 w 2524"/>
                <a:gd name="T11" fmla="*/ 0 h 10"/>
                <a:gd name="T12" fmla="*/ 136267 w 2524"/>
                <a:gd name="T13" fmla="*/ 2 h 10"/>
                <a:gd name="T14" fmla="*/ 136458 w 2524"/>
                <a:gd name="T15" fmla="*/ 924 h 10"/>
                <a:gd name="T16" fmla="*/ 136629 w 2524"/>
                <a:gd name="T17" fmla="*/ 1331 h 10"/>
                <a:gd name="T18" fmla="*/ 137046 w 2524"/>
                <a:gd name="T19" fmla="*/ 2299 h 10"/>
                <a:gd name="T20" fmla="*/ 137232 w 2524"/>
                <a:gd name="T21" fmla="*/ 2299 h 10"/>
                <a:gd name="T22" fmla="*/ 137446 w 2524"/>
                <a:gd name="T23" fmla="*/ 2299 h 10"/>
                <a:gd name="T24" fmla="*/ 137648 w 2524"/>
                <a:gd name="T25" fmla="*/ 1916 h 10"/>
                <a:gd name="T26" fmla="*/ 137859 w 2524"/>
                <a:gd name="T27" fmla="*/ 1331 h 10"/>
                <a:gd name="T28" fmla="*/ 138231 w 2524"/>
                <a:gd name="T29" fmla="*/ 924 h 10"/>
                <a:gd name="T30" fmla="*/ 138466 w 2524"/>
                <a:gd name="T31" fmla="*/ 2 h 10"/>
                <a:gd name="T32" fmla="*/ 138650 w 2524"/>
                <a:gd name="T33" fmla="*/ 0 h 10"/>
                <a:gd name="T34" fmla="*/ 138876 w 2524"/>
                <a:gd name="T35" fmla="*/ 0 h 10"/>
                <a:gd name="T36" fmla="*/ 139000 w 2524"/>
                <a:gd name="T37" fmla="*/ 0 h 10"/>
                <a:gd name="T38" fmla="*/ 139271 w 2524"/>
                <a:gd name="T39" fmla="*/ 0 h 10"/>
                <a:gd name="T40" fmla="*/ 139271 w 2524"/>
                <a:gd name="T41" fmla="*/ 0 h 10"/>
                <a:gd name="T42" fmla="*/ 139427 w 2524"/>
                <a:gd name="T43" fmla="*/ 0 h 10"/>
                <a:gd name="T44" fmla="*/ 139692 w 2524"/>
                <a:gd name="T45" fmla="*/ 0 h 10"/>
                <a:gd name="T46" fmla="*/ 140047 w 2524"/>
                <a:gd name="T47" fmla="*/ 0 h 10"/>
                <a:gd name="T48" fmla="*/ 140208 w 2524"/>
                <a:gd name="T49" fmla="*/ 0 h 10"/>
                <a:gd name="T50" fmla="*/ 140469 w 2524"/>
                <a:gd name="T51" fmla="*/ 0 h 10"/>
                <a:gd name="T52" fmla="*/ 140629 w 2524"/>
                <a:gd name="T53" fmla="*/ 0 h 10"/>
                <a:gd name="T54" fmla="*/ 140795 w 2524"/>
                <a:gd name="T55" fmla="*/ 0 h 10"/>
                <a:gd name="T56" fmla="*/ 141004 w 2524"/>
                <a:gd name="T57" fmla="*/ 0 h 10"/>
                <a:gd name="T58" fmla="*/ 141264 w 2524"/>
                <a:gd name="T59" fmla="*/ 0 h 10"/>
                <a:gd name="T60" fmla="*/ 141401 w 2524"/>
                <a:gd name="T61" fmla="*/ 0 h 10"/>
                <a:gd name="T62" fmla="*/ 141647 w 2524"/>
                <a:gd name="T63" fmla="*/ 0 h 10"/>
                <a:gd name="T64" fmla="*/ 141796 w 2524"/>
                <a:gd name="T65" fmla="*/ 0 h 10"/>
                <a:gd name="T66" fmla="*/ 142031 w 2524"/>
                <a:gd name="T67" fmla="*/ 0 h 10"/>
                <a:gd name="T68" fmla="*/ 142197 w 2524"/>
                <a:gd name="T69" fmla="*/ 0 h 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24"/>
                <a:gd name="T106" fmla="*/ 0 h 10"/>
                <a:gd name="T107" fmla="*/ 2524 w 2524"/>
                <a:gd name="T108" fmla="*/ 10 h 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24" h="10">
                  <a:moveTo>
                    <a:pt x="0" y="0"/>
                  </a:moveTo>
                  <a:lnTo>
                    <a:pt x="0" y="0"/>
                  </a:lnTo>
                  <a:lnTo>
                    <a:pt x="2395" y="0"/>
                  </a:lnTo>
                  <a:lnTo>
                    <a:pt x="2398" y="0"/>
                  </a:lnTo>
                  <a:lnTo>
                    <a:pt x="2402" y="0"/>
                  </a:lnTo>
                  <a:lnTo>
                    <a:pt x="2405" y="0"/>
                  </a:lnTo>
                  <a:lnTo>
                    <a:pt x="2409" y="0"/>
                  </a:lnTo>
                  <a:lnTo>
                    <a:pt x="2412" y="0"/>
                  </a:lnTo>
                  <a:lnTo>
                    <a:pt x="2416" y="0"/>
                  </a:lnTo>
                  <a:lnTo>
                    <a:pt x="2419" y="2"/>
                  </a:lnTo>
                  <a:lnTo>
                    <a:pt x="2423" y="4"/>
                  </a:lnTo>
                  <a:lnTo>
                    <a:pt x="2426" y="4"/>
                  </a:lnTo>
                  <a:lnTo>
                    <a:pt x="2426" y="6"/>
                  </a:lnTo>
                  <a:lnTo>
                    <a:pt x="2430" y="8"/>
                  </a:lnTo>
                  <a:lnTo>
                    <a:pt x="2433" y="10"/>
                  </a:lnTo>
                  <a:lnTo>
                    <a:pt x="2437" y="10"/>
                  </a:lnTo>
                  <a:lnTo>
                    <a:pt x="2440" y="10"/>
                  </a:lnTo>
                  <a:lnTo>
                    <a:pt x="2444" y="10"/>
                  </a:lnTo>
                  <a:lnTo>
                    <a:pt x="2444" y="8"/>
                  </a:lnTo>
                  <a:lnTo>
                    <a:pt x="2447" y="8"/>
                  </a:lnTo>
                  <a:lnTo>
                    <a:pt x="2447" y="6"/>
                  </a:lnTo>
                  <a:lnTo>
                    <a:pt x="2451" y="4"/>
                  </a:lnTo>
                  <a:lnTo>
                    <a:pt x="2454" y="4"/>
                  </a:lnTo>
                  <a:lnTo>
                    <a:pt x="2454" y="2"/>
                  </a:lnTo>
                  <a:lnTo>
                    <a:pt x="2458" y="2"/>
                  </a:lnTo>
                  <a:lnTo>
                    <a:pt x="2461" y="0"/>
                  </a:lnTo>
                  <a:lnTo>
                    <a:pt x="2465" y="0"/>
                  </a:lnTo>
                  <a:lnTo>
                    <a:pt x="2468" y="0"/>
                  </a:lnTo>
                  <a:lnTo>
                    <a:pt x="2472" y="0"/>
                  </a:lnTo>
                  <a:lnTo>
                    <a:pt x="2475" y="0"/>
                  </a:lnTo>
                  <a:lnTo>
                    <a:pt x="2479" y="0"/>
                  </a:lnTo>
                  <a:lnTo>
                    <a:pt x="2482" y="0"/>
                  </a:lnTo>
                  <a:lnTo>
                    <a:pt x="2486" y="0"/>
                  </a:lnTo>
                  <a:lnTo>
                    <a:pt x="2489" y="0"/>
                  </a:lnTo>
                  <a:lnTo>
                    <a:pt x="2493" y="0"/>
                  </a:lnTo>
                  <a:lnTo>
                    <a:pt x="2496" y="0"/>
                  </a:lnTo>
                  <a:lnTo>
                    <a:pt x="2500" y="0"/>
                  </a:lnTo>
                  <a:lnTo>
                    <a:pt x="2503" y="0"/>
                  </a:lnTo>
                  <a:lnTo>
                    <a:pt x="2507" y="0"/>
                  </a:lnTo>
                  <a:lnTo>
                    <a:pt x="2510" y="0"/>
                  </a:lnTo>
                  <a:lnTo>
                    <a:pt x="2514" y="0"/>
                  </a:lnTo>
                  <a:lnTo>
                    <a:pt x="2517" y="0"/>
                  </a:lnTo>
                  <a:lnTo>
                    <a:pt x="2521" y="0"/>
                  </a:lnTo>
                  <a:lnTo>
                    <a:pt x="2524"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6" name="Freeform 1580"/>
            <p:cNvSpPr>
              <a:spLocks/>
            </p:cNvSpPr>
            <p:nvPr/>
          </p:nvSpPr>
          <p:spPr bwMode="auto">
            <a:xfrm>
              <a:off x="405" y="2031"/>
              <a:ext cx="2867" cy="5"/>
            </a:xfrm>
            <a:custGeom>
              <a:avLst/>
              <a:gdLst>
                <a:gd name="T0" fmla="*/ 0 w 2507"/>
                <a:gd name="T1" fmla="*/ 0 h 4"/>
                <a:gd name="T2" fmla="*/ 131537 w 2507"/>
                <a:gd name="T3" fmla="*/ 0 h 4"/>
                <a:gd name="T4" fmla="*/ 131740 w 2507"/>
                <a:gd name="T5" fmla="*/ 0 h 4"/>
                <a:gd name="T6" fmla="*/ 131938 w 2507"/>
                <a:gd name="T7" fmla="*/ 0 h 4"/>
                <a:gd name="T8" fmla="*/ 132330 w 2507"/>
                <a:gd name="T9" fmla="*/ 0 h 4"/>
                <a:gd name="T10" fmla="*/ 132513 w 2507"/>
                <a:gd name="T11" fmla="*/ 0 h 4"/>
                <a:gd name="T12" fmla="*/ 132687 w 2507"/>
                <a:gd name="T13" fmla="*/ 0 h 4"/>
                <a:gd name="T14" fmla="*/ 133056 w 2507"/>
                <a:gd name="T15" fmla="*/ 0 h 4"/>
                <a:gd name="T16" fmla="*/ 133328 w 2507"/>
                <a:gd name="T17" fmla="*/ 0 h 4"/>
                <a:gd name="T18" fmla="*/ 133459 w 2507"/>
                <a:gd name="T19" fmla="*/ 0 h 4"/>
                <a:gd name="T20" fmla="*/ 133674 w 2507"/>
                <a:gd name="T21" fmla="*/ 0 h 4"/>
                <a:gd name="T22" fmla="*/ 134127 w 2507"/>
                <a:gd name="T23" fmla="*/ 2018 h 4"/>
                <a:gd name="T24" fmla="*/ 134261 w 2507"/>
                <a:gd name="T25" fmla="*/ 2018 h 4"/>
                <a:gd name="T26" fmla="*/ 134521 w 2507"/>
                <a:gd name="T27" fmla="*/ 3154 h 4"/>
                <a:gd name="T28" fmla="*/ 134755 w 2507"/>
                <a:gd name="T29" fmla="*/ 2018 h 4"/>
                <a:gd name="T30" fmla="*/ 135060 w 2507"/>
                <a:gd name="T31" fmla="*/ 2018 h 4"/>
                <a:gd name="T32" fmla="*/ 135333 w 2507"/>
                <a:gd name="T33" fmla="*/ 2018 h 4"/>
                <a:gd name="T34" fmla="*/ 135434 w 2507"/>
                <a:gd name="T35" fmla="*/ 2018 h 4"/>
                <a:gd name="T36" fmla="*/ 135829 w 2507"/>
                <a:gd name="T37" fmla="*/ 0 h 4"/>
                <a:gd name="T38" fmla="*/ 136113 w 2507"/>
                <a:gd name="T39" fmla="*/ 0 h 4"/>
                <a:gd name="T40" fmla="*/ 136174 w 2507"/>
                <a:gd name="T41" fmla="*/ 0 h 4"/>
                <a:gd name="T42" fmla="*/ 136491 w 2507"/>
                <a:gd name="T43" fmla="*/ 0 h 4"/>
                <a:gd name="T44" fmla="*/ 136857 w 2507"/>
                <a:gd name="T45" fmla="*/ 0 h 4"/>
                <a:gd name="T46" fmla="*/ 137068 w 2507"/>
                <a:gd name="T47" fmla="*/ 0 h 4"/>
                <a:gd name="T48" fmla="*/ 137240 w 2507"/>
                <a:gd name="T49" fmla="*/ 0 h 4"/>
                <a:gd name="T50" fmla="*/ 137424 w 2507"/>
                <a:gd name="T51" fmla="*/ 0 h 4"/>
                <a:gd name="T52" fmla="*/ 137698 w 2507"/>
                <a:gd name="T53" fmla="*/ 0 h 4"/>
                <a:gd name="T54" fmla="*/ 137785 w 2507"/>
                <a:gd name="T55" fmla="*/ 0 h 4"/>
                <a:gd name="T56" fmla="*/ 138021 w 2507"/>
                <a:gd name="T57" fmla="*/ 0 h 4"/>
                <a:gd name="T58" fmla="*/ 138157 w 2507"/>
                <a:gd name="T59" fmla="*/ 0 h 4"/>
                <a:gd name="T60" fmla="*/ 138430 w 2507"/>
                <a:gd name="T61" fmla="*/ 0 h 4"/>
                <a:gd name="T62" fmla="*/ 138579 w 2507"/>
                <a:gd name="T63" fmla="*/ 0 h 4"/>
                <a:gd name="T64" fmla="*/ 138814 w 2507"/>
                <a:gd name="T65" fmla="*/ 0 h 4"/>
                <a:gd name="T66" fmla="*/ 138992 w 2507"/>
                <a:gd name="T67" fmla="*/ 0 h 4"/>
                <a:gd name="T68" fmla="*/ 139218 w 2507"/>
                <a:gd name="T69" fmla="*/ 0 h 4"/>
                <a:gd name="T70" fmla="*/ 139343 w 2507"/>
                <a:gd name="T71" fmla="*/ 0 h 4"/>
                <a:gd name="T72" fmla="*/ 139576 w 2507"/>
                <a:gd name="T73" fmla="*/ 0 h 4"/>
                <a:gd name="T74" fmla="*/ 139772 w 2507"/>
                <a:gd name="T75" fmla="*/ 0 h 4"/>
                <a:gd name="T76" fmla="*/ 140012 w 2507"/>
                <a:gd name="T77" fmla="*/ 0 h 4"/>
                <a:gd name="T78" fmla="*/ 140136 w 2507"/>
                <a:gd name="T79" fmla="*/ 0 h 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07"/>
                <a:gd name="T121" fmla="*/ 0 h 4"/>
                <a:gd name="T122" fmla="*/ 2507 w 2507"/>
                <a:gd name="T123" fmla="*/ 4 h 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07" h="4">
                  <a:moveTo>
                    <a:pt x="0" y="0"/>
                  </a:moveTo>
                  <a:lnTo>
                    <a:pt x="0" y="0"/>
                  </a:lnTo>
                  <a:lnTo>
                    <a:pt x="2345" y="0"/>
                  </a:lnTo>
                  <a:lnTo>
                    <a:pt x="2349" y="0"/>
                  </a:lnTo>
                  <a:lnTo>
                    <a:pt x="2352" y="0"/>
                  </a:lnTo>
                  <a:lnTo>
                    <a:pt x="2356" y="0"/>
                  </a:lnTo>
                  <a:lnTo>
                    <a:pt x="2359" y="0"/>
                  </a:lnTo>
                  <a:lnTo>
                    <a:pt x="2363" y="0"/>
                  </a:lnTo>
                  <a:lnTo>
                    <a:pt x="2366" y="0"/>
                  </a:lnTo>
                  <a:lnTo>
                    <a:pt x="2370" y="0"/>
                  </a:lnTo>
                  <a:lnTo>
                    <a:pt x="2373" y="0"/>
                  </a:lnTo>
                  <a:lnTo>
                    <a:pt x="2377" y="0"/>
                  </a:lnTo>
                  <a:lnTo>
                    <a:pt x="2380" y="0"/>
                  </a:lnTo>
                  <a:lnTo>
                    <a:pt x="2384" y="0"/>
                  </a:lnTo>
                  <a:lnTo>
                    <a:pt x="2387" y="0"/>
                  </a:lnTo>
                  <a:lnTo>
                    <a:pt x="2391" y="2"/>
                  </a:lnTo>
                  <a:lnTo>
                    <a:pt x="2395" y="2"/>
                  </a:lnTo>
                  <a:lnTo>
                    <a:pt x="2398" y="2"/>
                  </a:lnTo>
                  <a:lnTo>
                    <a:pt x="2402" y="4"/>
                  </a:lnTo>
                  <a:lnTo>
                    <a:pt x="2405" y="2"/>
                  </a:lnTo>
                  <a:lnTo>
                    <a:pt x="2409" y="2"/>
                  </a:lnTo>
                  <a:lnTo>
                    <a:pt x="2412" y="2"/>
                  </a:lnTo>
                  <a:lnTo>
                    <a:pt x="2416" y="2"/>
                  </a:lnTo>
                  <a:lnTo>
                    <a:pt x="2419" y="2"/>
                  </a:lnTo>
                  <a:lnTo>
                    <a:pt x="2423" y="2"/>
                  </a:lnTo>
                  <a:lnTo>
                    <a:pt x="2426" y="0"/>
                  </a:lnTo>
                  <a:lnTo>
                    <a:pt x="2430" y="0"/>
                  </a:lnTo>
                  <a:lnTo>
                    <a:pt x="2433" y="0"/>
                  </a:lnTo>
                  <a:lnTo>
                    <a:pt x="2437" y="0"/>
                  </a:lnTo>
                  <a:lnTo>
                    <a:pt x="2440" y="0"/>
                  </a:lnTo>
                  <a:lnTo>
                    <a:pt x="2444" y="0"/>
                  </a:lnTo>
                  <a:lnTo>
                    <a:pt x="2447" y="0"/>
                  </a:lnTo>
                  <a:lnTo>
                    <a:pt x="2451" y="0"/>
                  </a:lnTo>
                  <a:lnTo>
                    <a:pt x="2454" y="0"/>
                  </a:lnTo>
                  <a:lnTo>
                    <a:pt x="2458" y="0"/>
                  </a:lnTo>
                  <a:lnTo>
                    <a:pt x="2461" y="0"/>
                  </a:lnTo>
                  <a:lnTo>
                    <a:pt x="2465" y="0"/>
                  </a:lnTo>
                  <a:lnTo>
                    <a:pt x="2468" y="0"/>
                  </a:lnTo>
                  <a:lnTo>
                    <a:pt x="2472" y="0"/>
                  </a:lnTo>
                  <a:lnTo>
                    <a:pt x="2475" y="0"/>
                  </a:lnTo>
                  <a:lnTo>
                    <a:pt x="2479" y="0"/>
                  </a:lnTo>
                  <a:lnTo>
                    <a:pt x="2482" y="0"/>
                  </a:lnTo>
                  <a:lnTo>
                    <a:pt x="2486" y="0"/>
                  </a:lnTo>
                  <a:lnTo>
                    <a:pt x="2489" y="0"/>
                  </a:lnTo>
                  <a:lnTo>
                    <a:pt x="2493" y="0"/>
                  </a:lnTo>
                  <a:lnTo>
                    <a:pt x="2496" y="0"/>
                  </a:lnTo>
                  <a:lnTo>
                    <a:pt x="2500" y="0"/>
                  </a:lnTo>
                  <a:lnTo>
                    <a:pt x="2503" y="0"/>
                  </a:lnTo>
                  <a:lnTo>
                    <a:pt x="2507"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7" name="Freeform 1581"/>
            <p:cNvSpPr>
              <a:spLocks/>
            </p:cNvSpPr>
            <p:nvPr/>
          </p:nvSpPr>
          <p:spPr bwMode="auto">
            <a:xfrm>
              <a:off x="405" y="2032"/>
              <a:ext cx="3171" cy="34"/>
            </a:xfrm>
            <a:custGeom>
              <a:avLst/>
              <a:gdLst>
                <a:gd name="T0" fmla="*/ 0 w 2773"/>
                <a:gd name="T1" fmla="*/ 0 h 29"/>
                <a:gd name="T2" fmla="*/ 142439 w 2773"/>
                <a:gd name="T3" fmla="*/ 0 h 29"/>
                <a:gd name="T4" fmla="*/ 142664 w 2773"/>
                <a:gd name="T5" fmla="*/ 0 h 29"/>
                <a:gd name="T6" fmla="*/ 142894 w 2773"/>
                <a:gd name="T7" fmla="*/ 0 h 29"/>
                <a:gd name="T8" fmla="*/ 143028 w 2773"/>
                <a:gd name="T9" fmla="*/ 0 h 29"/>
                <a:gd name="T10" fmla="*/ 143299 w 2773"/>
                <a:gd name="T11" fmla="*/ 0 h 29"/>
                <a:gd name="T12" fmla="*/ 143454 w 2773"/>
                <a:gd name="T13" fmla="*/ 0 h 29"/>
                <a:gd name="T14" fmla="*/ 143661 w 2773"/>
                <a:gd name="T15" fmla="*/ 0 h 29"/>
                <a:gd name="T16" fmla="*/ 143809 w 2773"/>
                <a:gd name="T17" fmla="*/ 0 h 29"/>
                <a:gd name="T18" fmla="*/ 144049 w 2773"/>
                <a:gd name="T19" fmla="*/ 0 h 29"/>
                <a:gd name="T20" fmla="*/ 144409 w 2773"/>
                <a:gd name="T21" fmla="*/ 0 h 29"/>
                <a:gd name="T22" fmla="*/ 144626 w 2773"/>
                <a:gd name="T23" fmla="*/ 0 h 29"/>
                <a:gd name="T24" fmla="*/ 144811 w 2773"/>
                <a:gd name="T25" fmla="*/ 0 h 29"/>
                <a:gd name="T26" fmla="*/ 145028 w 2773"/>
                <a:gd name="T27" fmla="*/ 0 h 29"/>
                <a:gd name="T28" fmla="*/ 145270 w 2773"/>
                <a:gd name="T29" fmla="*/ 0 h 29"/>
                <a:gd name="T30" fmla="*/ 145357 w 2773"/>
                <a:gd name="T31" fmla="*/ 0 h 29"/>
                <a:gd name="T32" fmla="*/ 145617 w 2773"/>
                <a:gd name="T33" fmla="*/ 0 h 29"/>
                <a:gd name="T34" fmla="*/ 145757 w 2773"/>
                <a:gd name="T35" fmla="*/ 0 h 29"/>
                <a:gd name="T36" fmla="*/ 146028 w 2773"/>
                <a:gd name="T37" fmla="*/ 0 h 29"/>
                <a:gd name="T38" fmla="*/ 146168 w 2773"/>
                <a:gd name="T39" fmla="*/ 0 h 29"/>
                <a:gd name="T40" fmla="*/ 146411 w 2773"/>
                <a:gd name="T41" fmla="*/ 0 h 29"/>
                <a:gd name="T42" fmla="*/ 146528 w 2773"/>
                <a:gd name="T43" fmla="*/ 2 h 29"/>
                <a:gd name="T44" fmla="*/ 146801 w 2773"/>
                <a:gd name="T45" fmla="*/ 505 h 29"/>
                <a:gd name="T46" fmla="*/ 146910 w 2773"/>
                <a:gd name="T47" fmla="*/ 1142 h 29"/>
                <a:gd name="T48" fmla="*/ 147149 w 2773"/>
                <a:gd name="T49" fmla="*/ 2158 h 29"/>
                <a:gd name="T50" fmla="*/ 147361 w 2773"/>
                <a:gd name="T51" fmla="*/ 3331 h 29"/>
                <a:gd name="T52" fmla="*/ 147587 w 2773"/>
                <a:gd name="T53" fmla="*/ 3405 h 29"/>
                <a:gd name="T54" fmla="*/ 147722 w 2773"/>
                <a:gd name="T55" fmla="*/ 3331 h 29"/>
                <a:gd name="T56" fmla="*/ 147978 w 2773"/>
                <a:gd name="T57" fmla="*/ 2477 h 29"/>
                <a:gd name="T58" fmla="*/ 148377 w 2773"/>
                <a:gd name="T59" fmla="*/ 1339 h 29"/>
                <a:gd name="T60" fmla="*/ 148511 w 2773"/>
                <a:gd name="T61" fmla="*/ 694 h 29"/>
                <a:gd name="T62" fmla="*/ 148755 w 2773"/>
                <a:gd name="T63" fmla="*/ 2 h 29"/>
                <a:gd name="T64" fmla="*/ 149171 w 2773"/>
                <a:gd name="T65" fmla="*/ 0 h 29"/>
                <a:gd name="T66" fmla="*/ 149245 w 2773"/>
                <a:gd name="T67" fmla="*/ 0 h 29"/>
                <a:gd name="T68" fmla="*/ 149538 w 2773"/>
                <a:gd name="T69" fmla="*/ 0 h 29"/>
                <a:gd name="T70" fmla="*/ 149929 w 2773"/>
                <a:gd name="T71" fmla="*/ 0 h 29"/>
                <a:gd name="T72" fmla="*/ 150105 w 2773"/>
                <a:gd name="T73" fmla="*/ 0 h 29"/>
                <a:gd name="T74" fmla="*/ 150478 w 2773"/>
                <a:gd name="T75" fmla="*/ 0 h 29"/>
                <a:gd name="T76" fmla="*/ 150696 w 2773"/>
                <a:gd name="T77" fmla="*/ 0 h 29"/>
                <a:gd name="T78" fmla="*/ 150964 w 2773"/>
                <a:gd name="T79" fmla="*/ 0 h 29"/>
                <a:gd name="T80" fmla="*/ 151322 w 2773"/>
                <a:gd name="T81" fmla="*/ 0 h 29"/>
                <a:gd name="T82" fmla="*/ 151534 w 2773"/>
                <a:gd name="T83" fmla="*/ 0 h 29"/>
                <a:gd name="T84" fmla="*/ 151747 w 2773"/>
                <a:gd name="T85" fmla="*/ 0 h 29"/>
                <a:gd name="T86" fmla="*/ 151888 w 2773"/>
                <a:gd name="T87" fmla="*/ 0 h 29"/>
                <a:gd name="T88" fmla="*/ 152287 w 2773"/>
                <a:gd name="T89" fmla="*/ 0 h 29"/>
                <a:gd name="T90" fmla="*/ 152568 w 2773"/>
                <a:gd name="T91" fmla="*/ 0 h 29"/>
                <a:gd name="T92" fmla="*/ 152613 w 2773"/>
                <a:gd name="T93" fmla="*/ 0 h 29"/>
                <a:gd name="T94" fmla="*/ 152902 w 2773"/>
                <a:gd name="T95" fmla="*/ 0 h 29"/>
                <a:gd name="T96" fmla="*/ 153317 w 2773"/>
                <a:gd name="T97" fmla="*/ 0 h 29"/>
                <a:gd name="T98" fmla="*/ 153421 w 2773"/>
                <a:gd name="T99" fmla="*/ 0 h 29"/>
                <a:gd name="T100" fmla="*/ 153685 w 2773"/>
                <a:gd name="T101" fmla="*/ 0 h 29"/>
                <a:gd name="T102" fmla="*/ 153879 w 2773"/>
                <a:gd name="T103" fmla="*/ 0 h 29"/>
                <a:gd name="T104" fmla="*/ 154205 w 2773"/>
                <a:gd name="T105" fmla="*/ 0 h 29"/>
                <a:gd name="T106" fmla="*/ 154482 w 2773"/>
                <a:gd name="T107" fmla="*/ 0 h 29"/>
                <a:gd name="T108" fmla="*/ 154613 w 2773"/>
                <a:gd name="T109" fmla="*/ 0 h 29"/>
                <a:gd name="T110" fmla="*/ 154892 w 2773"/>
                <a:gd name="T111" fmla="*/ 0 h 29"/>
                <a:gd name="T112" fmla="*/ 154956 w 2773"/>
                <a:gd name="T113" fmla="*/ 0 h 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73"/>
                <a:gd name="T172" fmla="*/ 0 h 29"/>
                <a:gd name="T173" fmla="*/ 2773 w 2773"/>
                <a:gd name="T174" fmla="*/ 29 h 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73" h="29">
                  <a:moveTo>
                    <a:pt x="0" y="0"/>
                  </a:moveTo>
                  <a:lnTo>
                    <a:pt x="0" y="0"/>
                  </a:lnTo>
                  <a:lnTo>
                    <a:pt x="2545" y="0"/>
                  </a:lnTo>
                  <a:lnTo>
                    <a:pt x="2549" y="0"/>
                  </a:lnTo>
                  <a:lnTo>
                    <a:pt x="2552" y="0"/>
                  </a:lnTo>
                  <a:lnTo>
                    <a:pt x="2556" y="0"/>
                  </a:lnTo>
                  <a:lnTo>
                    <a:pt x="2559" y="0"/>
                  </a:lnTo>
                  <a:lnTo>
                    <a:pt x="2563" y="0"/>
                  </a:lnTo>
                  <a:lnTo>
                    <a:pt x="2566" y="0"/>
                  </a:lnTo>
                  <a:lnTo>
                    <a:pt x="2570" y="0"/>
                  </a:lnTo>
                  <a:lnTo>
                    <a:pt x="2573" y="0"/>
                  </a:lnTo>
                  <a:lnTo>
                    <a:pt x="2577" y="0"/>
                  </a:lnTo>
                  <a:lnTo>
                    <a:pt x="2580" y="0"/>
                  </a:lnTo>
                  <a:lnTo>
                    <a:pt x="2584" y="0"/>
                  </a:lnTo>
                  <a:lnTo>
                    <a:pt x="2587" y="0"/>
                  </a:lnTo>
                  <a:lnTo>
                    <a:pt x="2591" y="0"/>
                  </a:lnTo>
                  <a:lnTo>
                    <a:pt x="2594" y="0"/>
                  </a:lnTo>
                  <a:lnTo>
                    <a:pt x="2598" y="0"/>
                  </a:lnTo>
                  <a:lnTo>
                    <a:pt x="2601" y="0"/>
                  </a:lnTo>
                  <a:lnTo>
                    <a:pt x="2605" y="0"/>
                  </a:lnTo>
                  <a:lnTo>
                    <a:pt x="2608" y="0"/>
                  </a:lnTo>
                  <a:lnTo>
                    <a:pt x="2612" y="0"/>
                  </a:lnTo>
                  <a:lnTo>
                    <a:pt x="2615" y="0"/>
                  </a:lnTo>
                  <a:lnTo>
                    <a:pt x="2619" y="0"/>
                  </a:lnTo>
                  <a:lnTo>
                    <a:pt x="2622" y="2"/>
                  </a:lnTo>
                  <a:lnTo>
                    <a:pt x="2626" y="4"/>
                  </a:lnTo>
                  <a:lnTo>
                    <a:pt x="2626" y="8"/>
                  </a:lnTo>
                  <a:lnTo>
                    <a:pt x="2629" y="10"/>
                  </a:lnTo>
                  <a:lnTo>
                    <a:pt x="2629" y="14"/>
                  </a:lnTo>
                  <a:lnTo>
                    <a:pt x="2633" y="19"/>
                  </a:lnTo>
                  <a:lnTo>
                    <a:pt x="2633" y="23"/>
                  </a:lnTo>
                  <a:lnTo>
                    <a:pt x="2636" y="27"/>
                  </a:lnTo>
                  <a:lnTo>
                    <a:pt x="2636" y="29"/>
                  </a:lnTo>
                  <a:lnTo>
                    <a:pt x="2640" y="29"/>
                  </a:lnTo>
                  <a:lnTo>
                    <a:pt x="2643" y="27"/>
                  </a:lnTo>
                  <a:lnTo>
                    <a:pt x="2647" y="25"/>
                  </a:lnTo>
                  <a:lnTo>
                    <a:pt x="2647" y="21"/>
                  </a:lnTo>
                  <a:lnTo>
                    <a:pt x="2650" y="17"/>
                  </a:lnTo>
                  <a:lnTo>
                    <a:pt x="2654" y="12"/>
                  </a:lnTo>
                  <a:lnTo>
                    <a:pt x="2654" y="8"/>
                  </a:lnTo>
                  <a:lnTo>
                    <a:pt x="2657" y="6"/>
                  </a:lnTo>
                  <a:lnTo>
                    <a:pt x="2661" y="4"/>
                  </a:lnTo>
                  <a:lnTo>
                    <a:pt x="2661" y="2"/>
                  </a:lnTo>
                  <a:lnTo>
                    <a:pt x="2664" y="2"/>
                  </a:lnTo>
                  <a:lnTo>
                    <a:pt x="2668" y="0"/>
                  </a:lnTo>
                  <a:lnTo>
                    <a:pt x="2671" y="0"/>
                  </a:lnTo>
                  <a:lnTo>
                    <a:pt x="2675" y="0"/>
                  </a:lnTo>
                  <a:lnTo>
                    <a:pt x="2678" y="0"/>
                  </a:lnTo>
                  <a:lnTo>
                    <a:pt x="2682" y="0"/>
                  </a:lnTo>
                  <a:lnTo>
                    <a:pt x="2685" y="0"/>
                  </a:lnTo>
                  <a:lnTo>
                    <a:pt x="2689" y="0"/>
                  </a:lnTo>
                  <a:lnTo>
                    <a:pt x="2692" y="0"/>
                  </a:lnTo>
                  <a:lnTo>
                    <a:pt x="2696" y="0"/>
                  </a:lnTo>
                  <a:lnTo>
                    <a:pt x="2700" y="0"/>
                  </a:lnTo>
                  <a:lnTo>
                    <a:pt x="2703" y="0"/>
                  </a:lnTo>
                  <a:lnTo>
                    <a:pt x="2707" y="0"/>
                  </a:lnTo>
                  <a:lnTo>
                    <a:pt x="2710" y="0"/>
                  </a:lnTo>
                  <a:lnTo>
                    <a:pt x="2714" y="0"/>
                  </a:lnTo>
                  <a:lnTo>
                    <a:pt x="2717" y="0"/>
                  </a:lnTo>
                  <a:lnTo>
                    <a:pt x="2721" y="0"/>
                  </a:lnTo>
                  <a:lnTo>
                    <a:pt x="2724" y="0"/>
                  </a:lnTo>
                  <a:lnTo>
                    <a:pt x="2728" y="0"/>
                  </a:lnTo>
                  <a:lnTo>
                    <a:pt x="2731" y="0"/>
                  </a:lnTo>
                  <a:lnTo>
                    <a:pt x="2735" y="0"/>
                  </a:lnTo>
                  <a:lnTo>
                    <a:pt x="2738" y="0"/>
                  </a:lnTo>
                  <a:lnTo>
                    <a:pt x="2742" y="0"/>
                  </a:lnTo>
                  <a:lnTo>
                    <a:pt x="2745" y="0"/>
                  </a:lnTo>
                  <a:lnTo>
                    <a:pt x="2749" y="0"/>
                  </a:lnTo>
                  <a:lnTo>
                    <a:pt x="2752" y="0"/>
                  </a:lnTo>
                  <a:lnTo>
                    <a:pt x="2756" y="0"/>
                  </a:lnTo>
                  <a:lnTo>
                    <a:pt x="2759" y="0"/>
                  </a:lnTo>
                  <a:lnTo>
                    <a:pt x="2763" y="0"/>
                  </a:lnTo>
                  <a:lnTo>
                    <a:pt x="2766" y="0"/>
                  </a:lnTo>
                  <a:lnTo>
                    <a:pt x="2770" y="0"/>
                  </a:lnTo>
                  <a:lnTo>
                    <a:pt x="2773" y="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8" name="Freeform 1582"/>
            <p:cNvSpPr>
              <a:spLocks/>
            </p:cNvSpPr>
            <p:nvPr/>
          </p:nvSpPr>
          <p:spPr bwMode="auto">
            <a:xfrm>
              <a:off x="405" y="1635"/>
              <a:ext cx="822" cy="329"/>
            </a:xfrm>
            <a:custGeom>
              <a:avLst/>
              <a:gdLst>
                <a:gd name="T0" fmla="*/ 26435 w 719"/>
                <a:gd name="T1" fmla="*/ 23434 h 284"/>
                <a:gd name="T2" fmla="*/ 26705 w 719"/>
                <a:gd name="T3" fmla="*/ 23434 h 284"/>
                <a:gd name="T4" fmla="*/ 26831 w 719"/>
                <a:gd name="T5" fmla="*/ 23434 h 284"/>
                <a:gd name="T6" fmla="*/ 26831 w 719"/>
                <a:gd name="T7" fmla="*/ 23434 h 284"/>
                <a:gd name="T8" fmla="*/ 27211 w 719"/>
                <a:gd name="T9" fmla="*/ 23434 h 284"/>
                <a:gd name="T10" fmla="*/ 27639 w 719"/>
                <a:gd name="T11" fmla="*/ 23434 h 284"/>
                <a:gd name="T12" fmla="*/ 27802 w 719"/>
                <a:gd name="T13" fmla="*/ 23434 h 284"/>
                <a:gd name="T14" fmla="*/ 28186 w 719"/>
                <a:gd name="T15" fmla="*/ 23434 h 284"/>
                <a:gd name="T16" fmla="*/ 28427 w 719"/>
                <a:gd name="T17" fmla="*/ 23434 h 284"/>
                <a:gd name="T18" fmla="*/ 28803 w 719"/>
                <a:gd name="T19" fmla="*/ 23434 h 284"/>
                <a:gd name="T20" fmla="*/ 29132 w 719"/>
                <a:gd name="T21" fmla="*/ 23434 h 284"/>
                <a:gd name="T22" fmla="*/ 29375 w 719"/>
                <a:gd name="T23" fmla="*/ 23434 h 284"/>
                <a:gd name="T24" fmla="*/ 29745 w 719"/>
                <a:gd name="T25" fmla="*/ 23434 h 284"/>
                <a:gd name="T26" fmla="*/ 30166 w 719"/>
                <a:gd name="T27" fmla="*/ 23434 h 284"/>
                <a:gd name="T28" fmla="*/ 30373 w 719"/>
                <a:gd name="T29" fmla="*/ 23434 h 284"/>
                <a:gd name="T30" fmla="*/ 30781 w 719"/>
                <a:gd name="T31" fmla="*/ 23434 h 284"/>
                <a:gd name="T32" fmla="*/ 30906 w 719"/>
                <a:gd name="T33" fmla="*/ 23434 h 284"/>
                <a:gd name="T34" fmla="*/ 31325 w 719"/>
                <a:gd name="T35" fmla="*/ 23434 h 284"/>
                <a:gd name="T36" fmla="*/ 31716 w 719"/>
                <a:gd name="T37" fmla="*/ 23047 h 284"/>
                <a:gd name="T38" fmla="*/ 31908 w 719"/>
                <a:gd name="T39" fmla="*/ 21749 h 284"/>
                <a:gd name="T40" fmla="*/ 32273 w 719"/>
                <a:gd name="T41" fmla="*/ 17174 h 284"/>
                <a:gd name="T42" fmla="*/ 32499 w 719"/>
                <a:gd name="T43" fmla="*/ 9173 h 284"/>
                <a:gd name="T44" fmla="*/ 32888 w 719"/>
                <a:gd name="T45" fmla="*/ 2639 h 284"/>
                <a:gd name="T46" fmla="*/ 33294 w 719"/>
                <a:gd name="T47" fmla="*/ 0 h 284"/>
                <a:gd name="T48" fmla="*/ 33487 w 719"/>
                <a:gd name="T49" fmla="*/ 4988 h 284"/>
                <a:gd name="T50" fmla="*/ 33852 w 719"/>
                <a:gd name="T51" fmla="*/ 11484 h 284"/>
                <a:gd name="T52" fmla="*/ 34211 w 719"/>
                <a:gd name="T53" fmla="*/ 16950 h 284"/>
                <a:gd name="T54" fmla="*/ 34487 w 719"/>
                <a:gd name="T55" fmla="*/ 20243 h 284"/>
                <a:gd name="T56" fmla="*/ 34905 w 719"/>
                <a:gd name="T57" fmla="*/ 21985 h 284"/>
                <a:gd name="T58" fmla="*/ 34964 w 719"/>
                <a:gd name="T59" fmla="*/ 22526 h 284"/>
                <a:gd name="T60" fmla="*/ 35349 w 719"/>
                <a:gd name="T61" fmla="*/ 22890 h 284"/>
                <a:gd name="T62" fmla="*/ 35812 w 719"/>
                <a:gd name="T63" fmla="*/ 23047 h 284"/>
                <a:gd name="T64" fmla="*/ 36010 w 719"/>
                <a:gd name="T65" fmla="*/ 23292 h 284"/>
                <a:gd name="T66" fmla="*/ 36370 w 719"/>
                <a:gd name="T67" fmla="*/ 23292 h 284"/>
                <a:gd name="T68" fmla="*/ 36551 w 719"/>
                <a:gd name="T69" fmla="*/ 23292 h 284"/>
                <a:gd name="T70" fmla="*/ 36960 w 719"/>
                <a:gd name="T71" fmla="*/ 23292 h 284"/>
                <a:gd name="T72" fmla="*/ 37315 w 719"/>
                <a:gd name="T73" fmla="*/ 23434 h 284"/>
                <a:gd name="T74" fmla="*/ 37599 w 719"/>
                <a:gd name="T75" fmla="*/ 23434 h 284"/>
                <a:gd name="T76" fmla="*/ 37940 w 719"/>
                <a:gd name="T77" fmla="*/ 23434 h 284"/>
                <a:gd name="T78" fmla="*/ 38326 w 719"/>
                <a:gd name="T79" fmla="*/ 23434 h 284"/>
                <a:gd name="T80" fmla="*/ 38529 w 719"/>
                <a:gd name="T81" fmla="*/ 23434 h 284"/>
                <a:gd name="T82" fmla="*/ 38878 w 719"/>
                <a:gd name="T83" fmla="*/ 23434 h 284"/>
                <a:gd name="T84" fmla="*/ 39112 w 719"/>
                <a:gd name="T85" fmla="*/ 23434 h 284"/>
                <a:gd name="T86" fmla="*/ 39501 w 719"/>
                <a:gd name="T87" fmla="*/ 23434 h 284"/>
                <a:gd name="T88" fmla="*/ 39698 w 719"/>
                <a:gd name="T89" fmla="*/ 23434 h 284"/>
                <a:gd name="T90" fmla="*/ 39698 w 719"/>
                <a:gd name="T91" fmla="*/ 23434 h 284"/>
                <a:gd name="T92" fmla="*/ 39917 w 719"/>
                <a:gd name="T93" fmla="*/ 23434 h 2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9"/>
                <a:gd name="T142" fmla="*/ 0 h 284"/>
                <a:gd name="T143" fmla="*/ 719 w 719"/>
                <a:gd name="T144" fmla="*/ 284 h 2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9" h="284">
                  <a:moveTo>
                    <a:pt x="0" y="284"/>
                  </a:moveTo>
                  <a:lnTo>
                    <a:pt x="0" y="284"/>
                  </a:lnTo>
                  <a:lnTo>
                    <a:pt x="477" y="284"/>
                  </a:lnTo>
                  <a:lnTo>
                    <a:pt x="480" y="284"/>
                  </a:lnTo>
                  <a:lnTo>
                    <a:pt x="484" y="284"/>
                  </a:lnTo>
                  <a:lnTo>
                    <a:pt x="487" y="284"/>
                  </a:lnTo>
                  <a:lnTo>
                    <a:pt x="491" y="284"/>
                  </a:lnTo>
                  <a:lnTo>
                    <a:pt x="494" y="284"/>
                  </a:lnTo>
                  <a:lnTo>
                    <a:pt x="498" y="284"/>
                  </a:lnTo>
                  <a:lnTo>
                    <a:pt x="501" y="284"/>
                  </a:lnTo>
                  <a:lnTo>
                    <a:pt x="505" y="284"/>
                  </a:lnTo>
                  <a:lnTo>
                    <a:pt x="508" y="284"/>
                  </a:lnTo>
                  <a:lnTo>
                    <a:pt x="512" y="284"/>
                  </a:lnTo>
                  <a:lnTo>
                    <a:pt x="515" y="284"/>
                  </a:lnTo>
                  <a:lnTo>
                    <a:pt x="519" y="284"/>
                  </a:lnTo>
                  <a:lnTo>
                    <a:pt x="522" y="284"/>
                  </a:lnTo>
                  <a:lnTo>
                    <a:pt x="526" y="284"/>
                  </a:lnTo>
                  <a:lnTo>
                    <a:pt x="529" y="284"/>
                  </a:lnTo>
                  <a:lnTo>
                    <a:pt x="533" y="284"/>
                  </a:lnTo>
                  <a:lnTo>
                    <a:pt x="536" y="284"/>
                  </a:lnTo>
                  <a:lnTo>
                    <a:pt x="540" y="284"/>
                  </a:lnTo>
                  <a:lnTo>
                    <a:pt x="543" y="284"/>
                  </a:lnTo>
                  <a:lnTo>
                    <a:pt x="547" y="284"/>
                  </a:lnTo>
                  <a:lnTo>
                    <a:pt x="550" y="284"/>
                  </a:lnTo>
                  <a:lnTo>
                    <a:pt x="554" y="284"/>
                  </a:lnTo>
                  <a:lnTo>
                    <a:pt x="557" y="284"/>
                  </a:lnTo>
                  <a:lnTo>
                    <a:pt x="561" y="284"/>
                  </a:lnTo>
                  <a:lnTo>
                    <a:pt x="564" y="284"/>
                  </a:lnTo>
                  <a:lnTo>
                    <a:pt x="568" y="284"/>
                  </a:lnTo>
                  <a:lnTo>
                    <a:pt x="568" y="282"/>
                  </a:lnTo>
                  <a:lnTo>
                    <a:pt x="571" y="280"/>
                  </a:lnTo>
                  <a:lnTo>
                    <a:pt x="571" y="278"/>
                  </a:lnTo>
                  <a:lnTo>
                    <a:pt x="575" y="272"/>
                  </a:lnTo>
                  <a:lnTo>
                    <a:pt x="575" y="264"/>
                  </a:lnTo>
                  <a:lnTo>
                    <a:pt x="578" y="250"/>
                  </a:lnTo>
                  <a:lnTo>
                    <a:pt x="578" y="232"/>
                  </a:lnTo>
                  <a:lnTo>
                    <a:pt x="582" y="209"/>
                  </a:lnTo>
                  <a:lnTo>
                    <a:pt x="582" y="181"/>
                  </a:lnTo>
                  <a:lnTo>
                    <a:pt x="585" y="151"/>
                  </a:lnTo>
                  <a:lnTo>
                    <a:pt x="585" y="111"/>
                  </a:lnTo>
                  <a:lnTo>
                    <a:pt x="589" y="83"/>
                  </a:lnTo>
                  <a:lnTo>
                    <a:pt x="592" y="56"/>
                  </a:lnTo>
                  <a:lnTo>
                    <a:pt x="592" y="32"/>
                  </a:lnTo>
                  <a:lnTo>
                    <a:pt x="596" y="20"/>
                  </a:lnTo>
                  <a:lnTo>
                    <a:pt x="596" y="4"/>
                  </a:lnTo>
                  <a:lnTo>
                    <a:pt x="600" y="0"/>
                  </a:lnTo>
                  <a:lnTo>
                    <a:pt x="600" y="10"/>
                  </a:lnTo>
                  <a:lnTo>
                    <a:pt x="603" y="34"/>
                  </a:lnTo>
                  <a:lnTo>
                    <a:pt x="603" y="60"/>
                  </a:lnTo>
                  <a:lnTo>
                    <a:pt x="607" y="89"/>
                  </a:lnTo>
                  <a:lnTo>
                    <a:pt x="607" y="115"/>
                  </a:lnTo>
                  <a:lnTo>
                    <a:pt x="610" y="139"/>
                  </a:lnTo>
                  <a:lnTo>
                    <a:pt x="610" y="161"/>
                  </a:lnTo>
                  <a:lnTo>
                    <a:pt x="614" y="185"/>
                  </a:lnTo>
                  <a:lnTo>
                    <a:pt x="617" y="205"/>
                  </a:lnTo>
                  <a:lnTo>
                    <a:pt x="617" y="224"/>
                  </a:lnTo>
                  <a:lnTo>
                    <a:pt x="621" y="236"/>
                  </a:lnTo>
                  <a:lnTo>
                    <a:pt x="621" y="246"/>
                  </a:lnTo>
                  <a:lnTo>
                    <a:pt x="624" y="254"/>
                  </a:lnTo>
                  <a:lnTo>
                    <a:pt x="624" y="262"/>
                  </a:lnTo>
                  <a:lnTo>
                    <a:pt x="628" y="266"/>
                  </a:lnTo>
                  <a:lnTo>
                    <a:pt x="628" y="270"/>
                  </a:lnTo>
                  <a:lnTo>
                    <a:pt x="631" y="272"/>
                  </a:lnTo>
                  <a:lnTo>
                    <a:pt x="631" y="274"/>
                  </a:lnTo>
                  <a:lnTo>
                    <a:pt x="635" y="276"/>
                  </a:lnTo>
                  <a:lnTo>
                    <a:pt x="635" y="278"/>
                  </a:lnTo>
                  <a:lnTo>
                    <a:pt x="638" y="278"/>
                  </a:lnTo>
                  <a:lnTo>
                    <a:pt x="642" y="280"/>
                  </a:lnTo>
                  <a:lnTo>
                    <a:pt x="645" y="280"/>
                  </a:lnTo>
                  <a:lnTo>
                    <a:pt x="649" y="282"/>
                  </a:lnTo>
                  <a:lnTo>
                    <a:pt x="652" y="282"/>
                  </a:lnTo>
                  <a:lnTo>
                    <a:pt x="656" y="282"/>
                  </a:lnTo>
                  <a:lnTo>
                    <a:pt x="659" y="282"/>
                  </a:lnTo>
                  <a:lnTo>
                    <a:pt x="663" y="282"/>
                  </a:lnTo>
                  <a:lnTo>
                    <a:pt x="666" y="282"/>
                  </a:lnTo>
                  <a:lnTo>
                    <a:pt x="670" y="284"/>
                  </a:lnTo>
                  <a:lnTo>
                    <a:pt x="673" y="284"/>
                  </a:lnTo>
                  <a:lnTo>
                    <a:pt x="677" y="284"/>
                  </a:lnTo>
                  <a:lnTo>
                    <a:pt x="680" y="284"/>
                  </a:lnTo>
                  <a:lnTo>
                    <a:pt x="684" y="284"/>
                  </a:lnTo>
                  <a:lnTo>
                    <a:pt x="687" y="284"/>
                  </a:lnTo>
                  <a:lnTo>
                    <a:pt x="691" y="284"/>
                  </a:lnTo>
                  <a:lnTo>
                    <a:pt x="694" y="284"/>
                  </a:lnTo>
                  <a:lnTo>
                    <a:pt x="698" y="284"/>
                  </a:lnTo>
                  <a:lnTo>
                    <a:pt x="701" y="284"/>
                  </a:lnTo>
                  <a:lnTo>
                    <a:pt x="705" y="284"/>
                  </a:lnTo>
                  <a:lnTo>
                    <a:pt x="708" y="284"/>
                  </a:lnTo>
                  <a:lnTo>
                    <a:pt x="712" y="284"/>
                  </a:lnTo>
                  <a:lnTo>
                    <a:pt x="715" y="284"/>
                  </a:lnTo>
                  <a:lnTo>
                    <a:pt x="719" y="284"/>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39" name="Freeform 1583"/>
            <p:cNvSpPr>
              <a:spLocks/>
            </p:cNvSpPr>
            <p:nvPr/>
          </p:nvSpPr>
          <p:spPr bwMode="auto">
            <a:xfrm>
              <a:off x="405" y="1231"/>
              <a:ext cx="1219" cy="733"/>
            </a:xfrm>
            <a:custGeom>
              <a:avLst/>
              <a:gdLst>
                <a:gd name="T0" fmla="*/ 0 w 1066"/>
                <a:gd name="T1" fmla="*/ 51550 h 633"/>
                <a:gd name="T2" fmla="*/ 48776 w 1066"/>
                <a:gd name="T3" fmla="*/ 51550 h 633"/>
                <a:gd name="T4" fmla="*/ 49157 w 1066"/>
                <a:gd name="T5" fmla="*/ 51550 h 633"/>
                <a:gd name="T6" fmla="*/ 49388 w 1066"/>
                <a:gd name="T7" fmla="*/ 51550 h 633"/>
                <a:gd name="T8" fmla="*/ 49600 w 1066"/>
                <a:gd name="T9" fmla="*/ 51550 h 633"/>
                <a:gd name="T10" fmla="*/ 49782 w 1066"/>
                <a:gd name="T11" fmla="*/ 51550 h 633"/>
                <a:gd name="T12" fmla="*/ 50113 w 1066"/>
                <a:gd name="T13" fmla="*/ 51550 h 633"/>
                <a:gd name="T14" fmla="*/ 50339 w 1066"/>
                <a:gd name="T15" fmla="*/ 51550 h 633"/>
                <a:gd name="T16" fmla="*/ 50583 w 1066"/>
                <a:gd name="T17" fmla="*/ 51201 h 633"/>
                <a:gd name="T18" fmla="*/ 51017 w 1066"/>
                <a:gd name="T19" fmla="*/ 50091 h 633"/>
                <a:gd name="T20" fmla="*/ 51142 w 1066"/>
                <a:gd name="T21" fmla="*/ 46045 h 633"/>
                <a:gd name="T22" fmla="*/ 51384 w 1066"/>
                <a:gd name="T23" fmla="*/ 33882 h 633"/>
                <a:gd name="T24" fmla="*/ 51782 w 1066"/>
                <a:gd name="T25" fmla="*/ 15693 h 633"/>
                <a:gd name="T26" fmla="*/ 51930 w 1066"/>
                <a:gd name="T27" fmla="*/ 0 h 633"/>
                <a:gd name="T28" fmla="*/ 52127 w 1066"/>
                <a:gd name="T29" fmla="*/ 6868 h 633"/>
                <a:gd name="T30" fmla="*/ 52371 w 1066"/>
                <a:gd name="T31" fmla="*/ 9243 h 633"/>
                <a:gd name="T32" fmla="*/ 52719 w 1066"/>
                <a:gd name="T33" fmla="*/ 14371 h 633"/>
                <a:gd name="T34" fmla="*/ 52906 w 1066"/>
                <a:gd name="T35" fmla="*/ 29880 h 633"/>
                <a:gd name="T36" fmla="*/ 53115 w 1066"/>
                <a:gd name="T37" fmla="*/ 40219 h 633"/>
                <a:gd name="T38" fmla="*/ 53496 w 1066"/>
                <a:gd name="T39" fmla="*/ 45835 h 633"/>
                <a:gd name="T40" fmla="*/ 53716 w 1066"/>
                <a:gd name="T41" fmla="*/ 49125 h 633"/>
                <a:gd name="T42" fmla="*/ 54164 w 1066"/>
                <a:gd name="T43" fmla="*/ 50568 h 633"/>
                <a:gd name="T44" fmla="*/ 54211 w 1066"/>
                <a:gd name="T45" fmla="*/ 51097 h 633"/>
                <a:gd name="T46" fmla="*/ 54496 w 1066"/>
                <a:gd name="T47" fmla="*/ 51201 h 633"/>
                <a:gd name="T48" fmla="*/ 54887 w 1066"/>
                <a:gd name="T49" fmla="*/ 51201 h 633"/>
                <a:gd name="T50" fmla="*/ 55028 w 1066"/>
                <a:gd name="T51" fmla="*/ 51201 h 633"/>
                <a:gd name="T52" fmla="*/ 55295 w 1066"/>
                <a:gd name="T53" fmla="*/ 51403 h 633"/>
                <a:gd name="T54" fmla="*/ 55636 w 1066"/>
                <a:gd name="T55" fmla="*/ 51403 h 633"/>
                <a:gd name="T56" fmla="*/ 55794 w 1066"/>
                <a:gd name="T57" fmla="*/ 51403 h 633"/>
                <a:gd name="T58" fmla="*/ 56050 w 1066"/>
                <a:gd name="T59" fmla="*/ 51403 h 633"/>
                <a:gd name="T60" fmla="*/ 56212 w 1066"/>
                <a:gd name="T61" fmla="*/ 51403 h 633"/>
                <a:gd name="T62" fmla="*/ 56477 w 1066"/>
                <a:gd name="T63" fmla="*/ 51403 h 633"/>
                <a:gd name="T64" fmla="*/ 56567 w 1066"/>
                <a:gd name="T65" fmla="*/ 51403 h 633"/>
                <a:gd name="T66" fmla="*/ 56842 w 1066"/>
                <a:gd name="T67" fmla="*/ 51403 h 633"/>
                <a:gd name="T68" fmla="*/ 57243 w 1066"/>
                <a:gd name="T69" fmla="*/ 51403 h 633"/>
                <a:gd name="T70" fmla="*/ 57414 w 1066"/>
                <a:gd name="T71" fmla="*/ 51403 h 633"/>
                <a:gd name="T72" fmla="*/ 57574 w 1066"/>
                <a:gd name="T73" fmla="*/ 51550 h 633"/>
                <a:gd name="T74" fmla="*/ 57780 w 1066"/>
                <a:gd name="T75" fmla="*/ 51550 h 633"/>
                <a:gd name="T76" fmla="*/ 58028 w 1066"/>
                <a:gd name="T77" fmla="*/ 51550 h 633"/>
                <a:gd name="T78" fmla="*/ 58161 w 1066"/>
                <a:gd name="T79" fmla="*/ 51550 h 633"/>
                <a:gd name="T80" fmla="*/ 58368 w 1066"/>
                <a:gd name="T81" fmla="*/ 51550 h 633"/>
                <a:gd name="T82" fmla="*/ 58583 w 1066"/>
                <a:gd name="T83" fmla="*/ 51550 h 633"/>
                <a:gd name="T84" fmla="*/ 58796 w 1066"/>
                <a:gd name="T85" fmla="*/ 51550 h 633"/>
                <a:gd name="T86" fmla="*/ 58936 w 1066"/>
                <a:gd name="T87" fmla="*/ 51550 h 633"/>
                <a:gd name="T88" fmla="*/ 59214 w 1066"/>
                <a:gd name="T89" fmla="*/ 51550 h 633"/>
                <a:gd name="T90" fmla="*/ 59383 w 1066"/>
                <a:gd name="T91" fmla="*/ 51550 h 633"/>
                <a:gd name="T92" fmla="*/ 59383 w 1066"/>
                <a:gd name="T93" fmla="*/ 51550 h 6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66"/>
                <a:gd name="T142" fmla="*/ 0 h 633"/>
                <a:gd name="T143" fmla="*/ 1066 w 1066"/>
                <a:gd name="T144" fmla="*/ 633 h 6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66" h="633">
                  <a:moveTo>
                    <a:pt x="0" y="633"/>
                  </a:moveTo>
                  <a:lnTo>
                    <a:pt x="0" y="633"/>
                  </a:lnTo>
                  <a:lnTo>
                    <a:pt x="873" y="633"/>
                  </a:lnTo>
                  <a:lnTo>
                    <a:pt x="876" y="633"/>
                  </a:lnTo>
                  <a:lnTo>
                    <a:pt x="880" y="633"/>
                  </a:lnTo>
                  <a:lnTo>
                    <a:pt x="883" y="633"/>
                  </a:lnTo>
                  <a:lnTo>
                    <a:pt x="887" y="633"/>
                  </a:lnTo>
                  <a:lnTo>
                    <a:pt x="890" y="633"/>
                  </a:lnTo>
                  <a:lnTo>
                    <a:pt x="894" y="633"/>
                  </a:lnTo>
                  <a:lnTo>
                    <a:pt x="897" y="633"/>
                  </a:lnTo>
                  <a:lnTo>
                    <a:pt x="901" y="633"/>
                  </a:lnTo>
                  <a:lnTo>
                    <a:pt x="905" y="631"/>
                  </a:lnTo>
                  <a:lnTo>
                    <a:pt x="905" y="629"/>
                  </a:lnTo>
                  <a:lnTo>
                    <a:pt x="908" y="625"/>
                  </a:lnTo>
                  <a:lnTo>
                    <a:pt x="912" y="615"/>
                  </a:lnTo>
                  <a:lnTo>
                    <a:pt x="912" y="597"/>
                  </a:lnTo>
                  <a:lnTo>
                    <a:pt x="915" y="565"/>
                  </a:lnTo>
                  <a:lnTo>
                    <a:pt x="919" y="508"/>
                  </a:lnTo>
                  <a:lnTo>
                    <a:pt x="919" y="416"/>
                  </a:lnTo>
                  <a:lnTo>
                    <a:pt x="922" y="303"/>
                  </a:lnTo>
                  <a:lnTo>
                    <a:pt x="926" y="193"/>
                  </a:lnTo>
                  <a:lnTo>
                    <a:pt x="926" y="80"/>
                  </a:lnTo>
                  <a:lnTo>
                    <a:pt x="929" y="0"/>
                  </a:lnTo>
                  <a:lnTo>
                    <a:pt x="933" y="10"/>
                  </a:lnTo>
                  <a:lnTo>
                    <a:pt x="933" y="84"/>
                  </a:lnTo>
                  <a:lnTo>
                    <a:pt x="936" y="123"/>
                  </a:lnTo>
                  <a:lnTo>
                    <a:pt x="936" y="113"/>
                  </a:lnTo>
                  <a:lnTo>
                    <a:pt x="940" y="119"/>
                  </a:lnTo>
                  <a:lnTo>
                    <a:pt x="943" y="177"/>
                  </a:lnTo>
                  <a:lnTo>
                    <a:pt x="943" y="267"/>
                  </a:lnTo>
                  <a:lnTo>
                    <a:pt x="947" y="366"/>
                  </a:lnTo>
                  <a:lnTo>
                    <a:pt x="950" y="442"/>
                  </a:lnTo>
                  <a:lnTo>
                    <a:pt x="950" y="494"/>
                  </a:lnTo>
                  <a:lnTo>
                    <a:pt x="954" y="535"/>
                  </a:lnTo>
                  <a:lnTo>
                    <a:pt x="957" y="563"/>
                  </a:lnTo>
                  <a:lnTo>
                    <a:pt x="957" y="581"/>
                  </a:lnTo>
                  <a:lnTo>
                    <a:pt x="961" y="603"/>
                  </a:lnTo>
                  <a:lnTo>
                    <a:pt x="964" y="615"/>
                  </a:lnTo>
                  <a:lnTo>
                    <a:pt x="968" y="621"/>
                  </a:lnTo>
                  <a:lnTo>
                    <a:pt x="968" y="625"/>
                  </a:lnTo>
                  <a:lnTo>
                    <a:pt x="971" y="627"/>
                  </a:lnTo>
                  <a:lnTo>
                    <a:pt x="975" y="629"/>
                  </a:lnTo>
                  <a:lnTo>
                    <a:pt x="978" y="629"/>
                  </a:lnTo>
                  <a:lnTo>
                    <a:pt x="982" y="629"/>
                  </a:lnTo>
                  <a:lnTo>
                    <a:pt x="985" y="629"/>
                  </a:lnTo>
                  <a:lnTo>
                    <a:pt x="989" y="629"/>
                  </a:lnTo>
                  <a:lnTo>
                    <a:pt x="989" y="631"/>
                  </a:lnTo>
                  <a:lnTo>
                    <a:pt x="992" y="631"/>
                  </a:lnTo>
                  <a:lnTo>
                    <a:pt x="996" y="631"/>
                  </a:lnTo>
                  <a:lnTo>
                    <a:pt x="999" y="631"/>
                  </a:lnTo>
                  <a:lnTo>
                    <a:pt x="1003" y="631"/>
                  </a:lnTo>
                  <a:lnTo>
                    <a:pt x="1006" y="631"/>
                  </a:lnTo>
                  <a:lnTo>
                    <a:pt x="1010" y="631"/>
                  </a:lnTo>
                  <a:lnTo>
                    <a:pt x="1013" y="631"/>
                  </a:lnTo>
                  <a:lnTo>
                    <a:pt x="1017" y="631"/>
                  </a:lnTo>
                  <a:lnTo>
                    <a:pt x="1020" y="631"/>
                  </a:lnTo>
                  <a:lnTo>
                    <a:pt x="1024" y="631"/>
                  </a:lnTo>
                  <a:lnTo>
                    <a:pt x="1027" y="631"/>
                  </a:lnTo>
                  <a:lnTo>
                    <a:pt x="1031" y="633"/>
                  </a:lnTo>
                  <a:lnTo>
                    <a:pt x="1034" y="633"/>
                  </a:lnTo>
                  <a:lnTo>
                    <a:pt x="1038" y="633"/>
                  </a:lnTo>
                  <a:lnTo>
                    <a:pt x="1041" y="633"/>
                  </a:lnTo>
                  <a:lnTo>
                    <a:pt x="1045" y="633"/>
                  </a:lnTo>
                  <a:lnTo>
                    <a:pt x="1048" y="633"/>
                  </a:lnTo>
                  <a:lnTo>
                    <a:pt x="1052" y="633"/>
                  </a:lnTo>
                  <a:lnTo>
                    <a:pt x="1055" y="633"/>
                  </a:lnTo>
                  <a:lnTo>
                    <a:pt x="1059" y="633"/>
                  </a:lnTo>
                  <a:lnTo>
                    <a:pt x="1062" y="633"/>
                  </a:lnTo>
                  <a:lnTo>
                    <a:pt x="1066" y="633"/>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0" name="Freeform 1584"/>
            <p:cNvSpPr>
              <a:spLocks/>
            </p:cNvSpPr>
            <p:nvPr/>
          </p:nvSpPr>
          <p:spPr bwMode="auto">
            <a:xfrm>
              <a:off x="405" y="1434"/>
              <a:ext cx="1515" cy="530"/>
            </a:xfrm>
            <a:custGeom>
              <a:avLst/>
              <a:gdLst>
                <a:gd name="T0" fmla="*/ 0 w 1325"/>
                <a:gd name="T1" fmla="*/ 36540 h 458"/>
                <a:gd name="T2" fmla="*/ 60912 w 1325"/>
                <a:gd name="T3" fmla="*/ 36540 h 458"/>
                <a:gd name="T4" fmla="*/ 61097 w 1325"/>
                <a:gd name="T5" fmla="*/ 36540 h 458"/>
                <a:gd name="T6" fmla="*/ 61360 w 1325"/>
                <a:gd name="T7" fmla="*/ 36540 h 458"/>
                <a:gd name="T8" fmla="*/ 61534 w 1325"/>
                <a:gd name="T9" fmla="*/ 36540 h 458"/>
                <a:gd name="T10" fmla="*/ 61766 w 1325"/>
                <a:gd name="T11" fmla="*/ 36540 h 458"/>
                <a:gd name="T12" fmla="*/ 61849 w 1325"/>
                <a:gd name="T13" fmla="*/ 36540 h 458"/>
                <a:gd name="T14" fmla="*/ 62080 w 1325"/>
                <a:gd name="T15" fmla="*/ 36540 h 458"/>
                <a:gd name="T16" fmla="*/ 62266 w 1325"/>
                <a:gd name="T17" fmla="*/ 36540 h 458"/>
                <a:gd name="T18" fmla="*/ 62467 w 1325"/>
                <a:gd name="T19" fmla="*/ 36540 h 458"/>
                <a:gd name="T20" fmla="*/ 62649 w 1325"/>
                <a:gd name="T21" fmla="*/ 36540 h 458"/>
                <a:gd name="T22" fmla="*/ 62893 w 1325"/>
                <a:gd name="T23" fmla="*/ 36540 h 458"/>
                <a:gd name="T24" fmla="*/ 63061 w 1325"/>
                <a:gd name="T25" fmla="*/ 36540 h 458"/>
                <a:gd name="T26" fmla="*/ 63260 w 1325"/>
                <a:gd name="T27" fmla="*/ 36540 h 458"/>
                <a:gd name="T28" fmla="*/ 63436 w 1325"/>
                <a:gd name="T29" fmla="*/ 36540 h 458"/>
                <a:gd name="T30" fmla="*/ 63663 w 1325"/>
                <a:gd name="T31" fmla="*/ 36540 h 458"/>
                <a:gd name="T32" fmla="*/ 63854 w 1325"/>
                <a:gd name="T33" fmla="*/ 36540 h 458"/>
                <a:gd name="T34" fmla="*/ 64106 w 1325"/>
                <a:gd name="T35" fmla="*/ 36540 h 458"/>
                <a:gd name="T36" fmla="*/ 64193 w 1325"/>
                <a:gd name="T37" fmla="*/ 36540 h 458"/>
                <a:gd name="T38" fmla="*/ 64493 w 1325"/>
                <a:gd name="T39" fmla="*/ 36540 h 458"/>
                <a:gd name="T40" fmla="*/ 64602 w 1325"/>
                <a:gd name="T41" fmla="*/ 36433 h 458"/>
                <a:gd name="T42" fmla="*/ 64995 w 1325"/>
                <a:gd name="T43" fmla="*/ 35656 h 458"/>
                <a:gd name="T44" fmla="*/ 65226 w 1325"/>
                <a:gd name="T45" fmla="*/ 33478 h 458"/>
                <a:gd name="T46" fmla="*/ 65385 w 1325"/>
                <a:gd name="T47" fmla="*/ 27958 h 458"/>
                <a:gd name="T48" fmla="*/ 65666 w 1325"/>
                <a:gd name="T49" fmla="*/ 16646 h 458"/>
                <a:gd name="T50" fmla="*/ 65740 w 1325"/>
                <a:gd name="T51" fmla="*/ 5176 h 458"/>
                <a:gd name="T52" fmla="*/ 65993 w 1325"/>
                <a:gd name="T53" fmla="*/ 2 h 458"/>
                <a:gd name="T54" fmla="*/ 66196 w 1325"/>
                <a:gd name="T55" fmla="*/ 1436 h 458"/>
                <a:gd name="T56" fmla="*/ 66365 w 1325"/>
                <a:gd name="T57" fmla="*/ 6704 h 458"/>
                <a:gd name="T58" fmla="*/ 66564 w 1325"/>
                <a:gd name="T59" fmla="*/ 14036 h 458"/>
                <a:gd name="T60" fmla="*/ 66817 w 1325"/>
                <a:gd name="T61" fmla="*/ 21209 h 458"/>
                <a:gd name="T62" fmla="*/ 67048 w 1325"/>
                <a:gd name="T63" fmla="*/ 26270 h 458"/>
                <a:gd name="T64" fmla="*/ 67228 w 1325"/>
                <a:gd name="T65" fmla="*/ 29678 h 458"/>
                <a:gd name="T66" fmla="*/ 67426 w 1325"/>
                <a:gd name="T67" fmla="*/ 32103 h 458"/>
                <a:gd name="T68" fmla="*/ 67829 w 1325"/>
                <a:gd name="T69" fmla="*/ 34543 h 458"/>
                <a:gd name="T70" fmla="*/ 67968 w 1325"/>
                <a:gd name="T71" fmla="*/ 35702 h 458"/>
                <a:gd name="T72" fmla="*/ 68240 w 1325"/>
                <a:gd name="T73" fmla="*/ 36023 h 458"/>
                <a:gd name="T74" fmla="*/ 68369 w 1325"/>
                <a:gd name="T75" fmla="*/ 36306 h 458"/>
                <a:gd name="T76" fmla="*/ 68607 w 1325"/>
                <a:gd name="T77" fmla="*/ 36433 h 458"/>
                <a:gd name="T78" fmla="*/ 68718 w 1325"/>
                <a:gd name="T79" fmla="*/ 36433 h 458"/>
                <a:gd name="T80" fmla="*/ 69153 w 1325"/>
                <a:gd name="T81" fmla="*/ 36433 h 458"/>
                <a:gd name="T82" fmla="*/ 69346 w 1325"/>
                <a:gd name="T83" fmla="*/ 36433 h 458"/>
                <a:gd name="T84" fmla="*/ 69557 w 1325"/>
                <a:gd name="T85" fmla="*/ 36433 h 458"/>
                <a:gd name="T86" fmla="*/ 69919 w 1325"/>
                <a:gd name="T87" fmla="*/ 36540 h 458"/>
                <a:gd name="T88" fmla="*/ 70159 w 1325"/>
                <a:gd name="T89" fmla="*/ 36540 h 458"/>
                <a:gd name="T90" fmla="*/ 70514 w 1325"/>
                <a:gd name="T91" fmla="*/ 36540 h 458"/>
                <a:gd name="T92" fmla="*/ 70714 w 1325"/>
                <a:gd name="T93" fmla="*/ 36540 h 458"/>
                <a:gd name="T94" fmla="*/ 70959 w 1325"/>
                <a:gd name="T95" fmla="*/ 36540 h 458"/>
                <a:gd name="T96" fmla="*/ 71317 w 1325"/>
                <a:gd name="T97" fmla="*/ 36540 h 458"/>
                <a:gd name="T98" fmla="*/ 71425 w 1325"/>
                <a:gd name="T99" fmla="*/ 36540 h 458"/>
                <a:gd name="T100" fmla="*/ 71668 w 1325"/>
                <a:gd name="T101" fmla="*/ 36540 h 458"/>
                <a:gd name="T102" fmla="*/ 72104 w 1325"/>
                <a:gd name="T103" fmla="*/ 36540 h 458"/>
                <a:gd name="T104" fmla="*/ 72255 w 1325"/>
                <a:gd name="T105" fmla="*/ 36540 h 458"/>
                <a:gd name="T106" fmla="*/ 72498 w 1325"/>
                <a:gd name="T107" fmla="*/ 36540 h 458"/>
                <a:gd name="T108" fmla="*/ 72886 w 1325"/>
                <a:gd name="T109" fmla="*/ 36540 h 458"/>
                <a:gd name="T110" fmla="*/ 73021 w 1325"/>
                <a:gd name="T111" fmla="*/ 36540 h 458"/>
                <a:gd name="T112" fmla="*/ 73299 w 1325"/>
                <a:gd name="T113" fmla="*/ 36540 h 458"/>
                <a:gd name="T114" fmla="*/ 73398 w 1325"/>
                <a:gd name="T115" fmla="*/ 36540 h 458"/>
                <a:gd name="T116" fmla="*/ 73773 w 1325"/>
                <a:gd name="T117" fmla="*/ 36540 h 4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25"/>
                <a:gd name="T178" fmla="*/ 0 h 458"/>
                <a:gd name="T179" fmla="*/ 1325 w 1325"/>
                <a:gd name="T180" fmla="*/ 458 h 4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25" h="458">
                  <a:moveTo>
                    <a:pt x="0" y="458"/>
                  </a:moveTo>
                  <a:lnTo>
                    <a:pt x="0" y="458"/>
                  </a:lnTo>
                  <a:lnTo>
                    <a:pt x="1090" y="458"/>
                  </a:lnTo>
                  <a:lnTo>
                    <a:pt x="1094" y="458"/>
                  </a:lnTo>
                  <a:lnTo>
                    <a:pt x="1097" y="458"/>
                  </a:lnTo>
                  <a:lnTo>
                    <a:pt x="1101" y="458"/>
                  </a:lnTo>
                  <a:lnTo>
                    <a:pt x="1104" y="458"/>
                  </a:lnTo>
                  <a:lnTo>
                    <a:pt x="1108" y="458"/>
                  </a:lnTo>
                  <a:lnTo>
                    <a:pt x="1111" y="458"/>
                  </a:lnTo>
                  <a:lnTo>
                    <a:pt x="1115" y="458"/>
                  </a:lnTo>
                  <a:lnTo>
                    <a:pt x="1118" y="458"/>
                  </a:lnTo>
                  <a:lnTo>
                    <a:pt x="1122" y="458"/>
                  </a:lnTo>
                  <a:lnTo>
                    <a:pt x="1125" y="458"/>
                  </a:lnTo>
                  <a:lnTo>
                    <a:pt x="1129" y="458"/>
                  </a:lnTo>
                  <a:lnTo>
                    <a:pt x="1132" y="458"/>
                  </a:lnTo>
                  <a:lnTo>
                    <a:pt x="1136" y="458"/>
                  </a:lnTo>
                  <a:lnTo>
                    <a:pt x="1139" y="458"/>
                  </a:lnTo>
                  <a:lnTo>
                    <a:pt x="1143" y="458"/>
                  </a:lnTo>
                  <a:lnTo>
                    <a:pt x="1146" y="458"/>
                  </a:lnTo>
                  <a:lnTo>
                    <a:pt x="1150" y="458"/>
                  </a:lnTo>
                  <a:lnTo>
                    <a:pt x="1153" y="458"/>
                  </a:lnTo>
                  <a:lnTo>
                    <a:pt x="1157" y="458"/>
                  </a:lnTo>
                  <a:lnTo>
                    <a:pt x="1160" y="456"/>
                  </a:lnTo>
                  <a:lnTo>
                    <a:pt x="1164" y="452"/>
                  </a:lnTo>
                  <a:lnTo>
                    <a:pt x="1167" y="446"/>
                  </a:lnTo>
                  <a:lnTo>
                    <a:pt x="1167" y="436"/>
                  </a:lnTo>
                  <a:lnTo>
                    <a:pt x="1171" y="420"/>
                  </a:lnTo>
                  <a:lnTo>
                    <a:pt x="1171" y="396"/>
                  </a:lnTo>
                  <a:lnTo>
                    <a:pt x="1174" y="350"/>
                  </a:lnTo>
                  <a:lnTo>
                    <a:pt x="1174" y="287"/>
                  </a:lnTo>
                  <a:lnTo>
                    <a:pt x="1178" y="207"/>
                  </a:lnTo>
                  <a:lnTo>
                    <a:pt x="1178" y="123"/>
                  </a:lnTo>
                  <a:lnTo>
                    <a:pt x="1181" y="64"/>
                  </a:lnTo>
                  <a:lnTo>
                    <a:pt x="1185" y="22"/>
                  </a:lnTo>
                  <a:lnTo>
                    <a:pt x="1185" y="2"/>
                  </a:lnTo>
                  <a:lnTo>
                    <a:pt x="1185" y="0"/>
                  </a:lnTo>
                  <a:lnTo>
                    <a:pt x="1188" y="18"/>
                  </a:lnTo>
                  <a:lnTo>
                    <a:pt x="1192" y="48"/>
                  </a:lnTo>
                  <a:lnTo>
                    <a:pt x="1192" y="84"/>
                  </a:lnTo>
                  <a:lnTo>
                    <a:pt x="1192" y="123"/>
                  </a:lnTo>
                  <a:lnTo>
                    <a:pt x="1195" y="175"/>
                  </a:lnTo>
                  <a:lnTo>
                    <a:pt x="1199" y="223"/>
                  </a:lnTo>
                  <a:lnTo>
                    <a:pt x="1199" y="265"/>
                  </a:lnTo>
                  <a:lnTo>
                    <a:pt x="1203" y="301"/>
                  </a:lnTo>
                  <a:lnTo>
                    <a:pt x="1203" y="329"/>
                  </a:lnTo>
                  <a:lnTo>
                    <a:pt x="1206" y="352"/>
                  </a:lnTo>
                  <a:lnTo>
                    <a:pt x="1206" y="372"/>
                  </a:lnTo>
                  <a:lnTo>
                    <a:pt x="1210" y="388"/>
                  </a:lnTo>
                  <a:lnTo>
                    <a:pt x="1210" y="402"/>
                  </a:lnTo>
                  <a:lnTo>
                    <a:pt x="1213" y="420"/>
                  </a:lnTo>
                  <a:lnTo>
                    <a:pt x="1217" y="432"/>
                  </a:lnTo>
                  <a:lnTo>
                    <a:pt x="1217" y="442"/>
                  </a:lnTo>
                  <a:lnTo>
                    <a:pt x="1220" y="448"/>
                  </a:lnTo>
                  <a:lnTo>
                    <a:pt x="1220" y="450"/>
                  </a:lnTo>
                  <a:lnTo>
                    <a:pt x="1224" y="452"/>
                  </a:lnTo>
                  <a:lnTo>
                    <a:pt x="1227" y="454"/>
                  </a:lnTo>
                  <a:lnTo>
                    <a:pt x="1231" y="454"/>
                  </a:lnTo>
                  <a:lnTo>
                    <a:pt x="1231" y="456"/>
                  </a:lnTo>
                  <a:lnTo>
                    <a:pt x="1234" y="456"/>
                  </a:lnTo>
                  <a:lnTo>
                    <a:pt x="1238" y="456"/>
                  </a:lnTo>
                  <a:lnTo>
                    <a:pt x="1241" y="456"/>
                  </a:lnTo>
                  <a:lnTo>
                    <a:pt x="1245" y="456"/>
                  </a:lnTo>
                  <a:lnTo>
                    <a:pt x="1248" y="456"/>
                  </a:lnTo>
                  <a:lnTo>
                    <a:pt x="1252" y="458"/>
                  </a:lnTo>
                  <a:lnTo>
                    <a:pt x="1255" y="458"/>
                  </a:lnTo>
                  <a:lnTo>
                    <a:pt x="1259" y="458"/>
                  </a:lnTo>
                  <a:lnTo>
                    <a:pt x="1262" y="458"/>
                  </a:lnTo>
                  <a:lnTo>
                    <a:pt x="1266" y="458"/>
                  </a:lnTo>
                  <a:lnTo>
                    <a:pt x="1269" y="458"/>
                  </a:lnTo>
                  <a:lnTo>
                    <a:pt x="1273" y="458"/>
                  </a:lnTo>
                  <a:lnTo>
                    <a:pt x="1276" y="458"/>
                  </a:lnTo>
                  <a:lnTo>
                    <a:pt x="1280" y="458"/>
                  </a:lnTo>
                  <a:lnTo>
                    <a:pt x="1283" y="458"/>
                  </a:lnTo>
                  <a:lnTo>
                    <a:pt x="1287" y="458"/>
                  </a:lnTo>
                  <a:lnTo>
                    <a:pt x="1290" y="458"/>
                  </a:lnTo>
                  <a:lnTo>
                    <a:pt x="1294" y="458"/>
                  </a:lnTo>
                  <a:lnTo>
                    <a:pt x="1297" y="458"/>
                  </a:lnTo>
                  <a:lnTo>
                    <a:pt x="1301" y="458"/>
                  </a:lnTo>
                  <a:lnTo>
                    <a:pt x="1304" y="458"/>
                  </a:lnTo>
                  <a:lnTo>
                    <a:pt x="1308" y="458"/>
                  </a:lnTo>
                  <a:lnTo>
                    <a:pt x="1311" y="458"/>
                  </a:lnTo>
                  <a:lnTo>
                    <a:pt x="1315" y="458"/>
                  </a:lnTo>
                  <a:lnTo>
                    <a:pt x="1318" y="458"/>
                  </a:lnTo>
                  <a:lnTo>
                    <a:pt x="1322" y="458"/>
                  </a:lnTo>
                  <a:lnTo>
                    <a:pt x="1325" y="458"/>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1" name="Freeform 1585"/>
            <p:cNvSpPr>
              <a:spLocks/>
            </p:cNvSpPr>
            <p:nvPr/>
          </p:nvSpPr>
          <p:spPr bwMode="auto">
            <a:xfrm>
              <a:off x="405" y="1471"/>
              <a:ext cx="1619" cy="493"/>
            </a:xfrm>
            <a:custGeom>
              <a:avLst/>
              <a:gdLst>
                <a:gd name="T0" fmla="*/ 0 w 1416"/>
                <a:gd name="T1" fmla="*/ 34110 h 426"/>
                <a:gd name="T2" fmla="*/ 66743 w 1416"/>
                <a:gd name="T3" fmla="*/ 34110 h 426"/>
                <a:gd name="T4" fmla="*/ 66922 w 1416"/>
                <a:gd name="T5" fmla="*/ 34110 h 426"/>
                <a:gd name="T6" fmla="*/ 67122 w 1416"/>
                <a:gd name="T7" fmla="*/ 34110 h 426"/>
                <a:gd name="T8" fmla="*/ 67297 w 1416"/>
                <a:gd name="T9" fmla="*/ 34110 h 426"/>
                <a:gd name="T10" fmla="*/ 67754 w 1416"/>
                <a:gd name="T11" fmla="*/ 34110 h 426"/>
                <a:gd name="T12" fmla="*/ 67915 w 1416"/>
                <a:gd name="T13" fmla="*/ 34110 h 426"/>
                <a:gd name="T14" fmla="*/ 68113 w 1416"/>
                <a:gd name="T15" fmla="*/ 34110 h 426"/>
                <a:gd name="T16" fmla="*/ 68301 w 1416"/>
                <a:gd name="T17" fmla="*/ 34110 h 426"/>
                <a:gd name="T18" fmla="*/ 68547 w 1416"/>
                <a:gd name="T19" fmla="*/ 34110 h 426"/>
                <a:gd name="T20" fmla="*/ 68666 w 1416"/>
                <a:gd name="T21" fmla="*/ 34110 h 426"/>
                <a:gd name="T22" fmla="*/ 69101 w 1416"/>
                <a:gd name="T23" fmla="*/ 34110 h 426"/>
                <a:gd name="T24" fmla="*/ 69272 w 1416"/>
                <a:gd name="T25" fmla="*/ 34110 h 426"/>
                <a:gd name="T26" fmla="*/ 69512 w 1416"/>
                <a:gd name="T27" fmla="*/ 34110 h 426"/>
                <a:gd name="T28" fmla="*/ 69877 w 1416"/>
                <a:gd name="T29" fmla="*/ 34110 h 426"/>
                <a:gd name="T30" fmla="*/ 70061 w 1416"/>
                <a:gd name="T31" fmla="*/ 34110 h 426"/>
                <a:gd name="T32" fmla="*/ 70406 w 1416"/>
                <a:gd name="T33" fmla="*/ 33750 h 426"/>
                <a:gd name="T34" fmla="*/ 70678 w 1416"/>
                <a:gd name="T35" fmla="*/ 32032 h 426"/>
                <a:gd name="T36" fmla="*/ 70872 w 1416"/>
                <a:gd name="T37" fmla="*/ 26940 h 426"/>
                <a:gd name="T38" fmla="*/ 71270 w 1416"/>
                <a:gd name="T39" fmla="*/ 16654 h 426"/>
                <a:gd name="T40" fmla="*/ 71393 w 1416"/>
                <a:gd name="T41" fmla="*/ 3034 h 426"/>
                <a:gd name="T42" fmla="*/ 71622 w 1416"/>
                <a:gd name="T43" fmla="*/ 2 h 426"/>
                <a:gd name="T44" fmla="*/ 72056 w 1416"/>
                <a:gd name="T45" fmla="*/ 4258 h 426"/>
                <a:gd name="T46" fmla="*/ 72180 w 1416"/>
                <a:gd name="T47" fmla="*/ 10602 h 426"/>
                <a:gd name="T48" fmla="*/ 72461 w 1416"/>
                <a:gd name="T49" fmla="*/ 18349 h 426"/>
                <a:gd name="T50" fmla="*/ 72769 w 1416"/>
                <a:gd name="T51" fmla="*/ 24062 h 426"/>
                <a:gd name="T52" fmla="*/ 72994 w 1416"/>
                <a:gd name="T53" fmla="*/ 27337 h 426"/>
                <a:gd name="T54" fmla="*/ 73217 w 1416"/>
                <a:gd name="T55" fmla="*/ 30223 h 426"/>
                <a:gd name="T56" fmla="*/ 73355 w 1416"/>
                <a:gd name="T57" fmla="*/ 32139 h 426"/>
                <a:gd name="T58" fmla="*/ 73726 w 1416"/>
                <a:gd name="T59" fmla="*/ 33034 h 426"/>
                <a:gd name="T60" fmla="*/ 74005 w 1416"/>
                <a:gd name="T61" fmla="*/ 33493 h 426"/>
                <a:gd name="T62" fmla="*/ 74146 w 1416"/>
                <a:gd name="T63" fmla="*/ 33509 h 426"/>
                <a:gd name="T64" fmla="*/ 74333 w 1416"/>
                <a:gd name="T65" fmla="*/ 33750 h 426"/>
                <a:gd name="T66" fmla="*/ 74515 w 1416"/>
                <a:gd name="T67" fmla="*/ 33750 h 426"/>
                <a:gd name="T68" fmla="*/ 74747 w 1416"/>
                <a:gd name="T69" fmla="*/ 33892 h 426"/>
                <a:gd name="T70" fmla="*/ 74910 w 1416"/>
                <a:gd name="T71" fmla="*/ 33892 h 426"/>
                <a:gd name="T72" fmla="*/ 75127 w 1416"/>
                <a:gd name="T73" fmla="*/ 33892 h 426"/>
                <a:gd name="T74" fmla="*/ 75518 w 1416"/>
                <a:gd name="T75" fmla="*/ 33892 h 426"/>
                <a:gd name="T76" fmla="*/ 75676 w 1416"/>
                <a:gd name="T77" fmla="*/ 33892 h 426"/>
                <a:gd name="T78" fmla="*/ 75925 w 1416"/>
                <a:gd name="T79" fmla="*/ 33892 h 426"/>
                <a:gd name="T80" fmla="*/ 76067 w 1416"/>
                <a:gd name="T81" fmla="*/ 33892 h 426"/>
                <a:gd name="T82" fmla="*/ 76311 w 1416"/>
                <a:gd name="T83" fmla="*/ 33892 h 426"/>
                <a:gd name="T84" fmla="*/ 76434 w 1416"/>
                <a:gd name="T85" fmla="*/ 33892 h 426"/>
                <a:gd name="T86" fmla="*/ 76861 w 1416"/>
                <a:gd name="T87" fmla="*/ 33892 h 426"/>
                <a:gd name="T88" fmla="*/ 77092 w 1416"/>
                <a:gd name="T89" fmla="*/ 33892 h 426"/>
                <a:gd name="T90" fmla="*/ 77255 w 1416"/>
                <a:gd name="T91" fmla="*/ 33892 h 426"/>
                <a:gd name="T92" fmla="*/ 77472 w 1416"/>
                <a:gd name="T93" fmla="*/ 34110 h 426"/>
                <a:gd name="T94" fmla="*/ 77878 w 1416"/>
                <a:gd name="T95" fmla="*/ 34110 h 426"/>
                <a:gd name="T96" fmla="*/ 78010 w 1416"/>
                <a:gd name="T97" fmla="*/ 34110 h 426"/>
                <a:gd name="T98" fmla="*/ 78310 w 1416"/>
                <a:gd name="T99" fmla="*/ 34110 h 426"/>
                <a:gd name="T100" fmla="*/ 78419 w 1416"/>
                <a:gd name="T101" fmla="*/ 34110 h 426"/>
                <a:gd name="T102" fmla="*/ 78695 w 1416"/>
                <a:gd name="T103" fmla="*/ 34110 h 4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16"/>
                <a:gd name="T157" fmla="*/ 0 h 426"/>
                <a:gd name="T158" fmla="*/ 1416 w 1416"/>
                <a:gd name="T159" fmla="*/ 426 h 42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16" h="426">
                  <a:moveTo>
                    <a:pt x="0" y="426"/>
                  </a:moveTo>
                  <a:lnTo>
                    <a:pt x="0" y="426"/>
                  </a:lnTo>
                  <a:lnTo>
                    <a:pt x="1199" y="426"/>
                  </a:lnTo>
                  <a:lnTo>
                    <a:pt x="1203" y="426"/>
                  </a:lnTo>
                  <a:lnTo>
                    <a:pt x="1206" y="426"/>
                  </a:lnTo>
                  <a:lnTo>
                    <a:pt x="1210" y="426"/>
                  </a:lnTo>
                  <a:lnTo>
                    <a:pt x="1213" y="426"/>
                  </a:lnTo>
                  <a:lnTo>
                    <a:pt x="1217" y="426"/>
                  </a:lnTo>
                  <a:lnTo>
                    <a:pt x="1220" y="426"/>
                  </a:lnTo>
                  <a:lnTo>
                    <a:pt x="1224" y="426"/>
                  </a:lnTo>
                  <a:lnTo>
                    <a:pt x="1227" y="426"/>
                  </a:lnTo>
                  <a:lnTo>
                    <a:pt x="1231" y="426"/>
                  </a:lnTo>
                  <a:lnTo>
                    <a:pt x="1234" y="426"/>
                  </a:lnTo>
                  <a:lnTo>
                    <a:pt x="1238" y="426"/>
                  </a:lnTo>
                  <a:lnTo>
                    <a:pt x="1241" y="426"/>
                  </a:lnTo>
                  <a:lnTo>
                    <a:pt x="1245" y="426"/>
                  </a:lnTo>
                  <a:lnTo>
                    <a:pt x="1248" y="426"/>
                  </a:lnTo>
                  <a:lnTo>
                    <a:pt x="1252" y="426"/>
                  </a:lnTo>
                  <a:lnTo>
                    <a:pt x="1255" y="426"/>
                  </a:lnTo>
                  <a:lnTo>
                    <a:pt x="1259" y="426"/>
                  </a:lnTo>
                  <a:lnTo>
                    <a:pt x="1262" y="424"/>
                  </a:lnTo>
                  <a:lnTo>
                    <a:pt x="1266" y="422"/>
                  </a:lnTo>
                  <a:lnTo>
                    <a:pt x="1266" y="416"/>
                  </a:lnTo>
                  <a:lnTo>
                    <a:pt x="1269" y="400"/>
                  </a:lnTo>
                  <a:lnTo>
                    <a:pt x="1273" y="376"/>
                  </a:lnTo>
                  <a:lnTo>
                    <a:pt x="1273" y="338"/>
                  </a:lnTo>
                  <a:lnTo>
                    <a:pt x="1276" y="283"/>
                  </a:lnTo>
                  <a:lnTo>
                    <a:pt x="1280" y="207"/>
                  </a:lnTo>
                  <a:lnTo>
                    <a:pt x="1280" y="115"/>
                  </a:lnTo>
                  <a:lnTo>
                    <a:pt x="1283" y="38"/>
                  </a:lnTo>
                  <a:lnTo>
                    <a:pt x="1287" y="0"/>
                  </a:lnTo>
                  <a:lnTo>
                    <a:pt x="1287" y="2"/>
                  </a:lnTo>
                  <a:lnTo>
                    <a:pt x="1290" y="26"/>
                  </a:lnTo>
                  <a:lnTo>
                    <a:pt x="1294" y="54"/>
                  </a:lnTo>
                  <a:lnTo>
                    <a:pt x="1294" y="88"/>
                  </a:lnTo>
                  <a:lnTo>
                    <a:pt x="1297" y="133"/>
                  </a:lnTo>
                  <a:lnTo>
                    <a:pt x="1301" y="179"/>
                  </a:lnTo>
                  <a:lnTo>
                    <a:pt x="1301" y="229"/>
                  </a:lnTo>
                  <a:lnTo>
                    <a:pt x="1304" y="267"/>
                  </a:lnTo>
                  <a:lnTo>
                    <a:pt x="1308" y="301"/>
                  </a:lnTo>
                  <a:lnTo>
                    <a:pt x="1308" y="324"/>
                  </a:lnTo>
                  <a:lnTo>
                    <a:pt x="1311" y="342"/>
                  </a:lnTo>
                  <a:lnTo>
                    <a:pt x="1315" y="360"/>
                  </a:lnTo>
                  <a:lnTo>
                    <a:pt x="1315" y="378"/>
                  </a:lnTo>
                  <a:lnTo>
                    <a:pt x="1318" y="392"/>
                  </a:lnTo>
                  <a:lnTo>
                    <a:pt x="1318" y="402"/>
                  </a:lnTo>
                  <a:lnTo>
                    <a:pt x="1322" y="408"/>
                  </a:lnTo>
                  <a:lnTo>
                    <a:pt x="1325" y="412"/>
                  </a:lnTo>
                  <a:lnTo>
                    <a:pt x="1325" y="416"/>
                  </a:lnTo>
                  <a:lnTo>
                    <a:pt x="1329" y="418"/>
                  </a:lnTo>
                  <a:lnTo>
                    <a:pt x="1329" y="420"/>
                  </a:lnTo>
                  <a:lnTo>
                    <a:pt x="1332" y="420"/>
                  </a:lnTo>
                  <a:lnTo>
                    <a:pt x="1336" y="422"/>
                  </a:lnTo>
                  <a:lnTo>
                    <a:pt x="1339" y="422"/>
                  </a:lnTo>
                  <a:lnTo>
                    <a:pt x="1343" y="422"/>
                  </a:lnTo>
                  <a:lnTo>
                    <a:pt x="1343" y="424"/>
                  </a:lnTo>
                  <a:lnTo>
                    <a:pt x="1346" y="424"/>
                  </a:lnTo>
                  <a:lnTo>
                    <a:pt x="1350" y="424"/>
                  </a:lnTo>
                  <a:lnTo>
                    <a:pt x="1353" y="424"/>
                  </a:lnTo>
                  <a:lnTo>
                    <a:pt x="1357" y="424"/>
                  </a:lnTo>
                  <a:lnTo>
                    <a:pt x="1360" y="424"/>
                  </a:lnTo>
                  <a:lnTo>
                    <a:pt x="1364" y="424"/>
                  </a:lnTo>
                  <a:lnTo>
                    <a:pt x="1367" y="424"/>
                  </a:lnTo>
                  <a:lnTo>
                    <a:pt x="1371" y="424"/>
                  </a:lnTo>
                  <a:lnTo>
                    <a:pt x="1374" y="424"/>
                  </a:lnTo>
                  <a:lnTo>
                    <a:pt x="1378" y="424"/>
                  </a:lnTo>
                  <a:lnTo>
                    <a:pt x="1381" y="424"/>
                  </a:lnTo>
                  <a:lnTo>
                    <a:pt x="1385" y="424"/>
                  </a:lnTo>
                  <a:lnTo>
                    <a:pt x="1388" y="424"/>
                  </a:lnTo>
                  <a:lnTo>
                    <a:pt x="1392" y="424"/>
                  </a:lnTo>
                  <a:lnTo>
                    <a:pt x="1392" y="426"/>
                  </a:lnTo>
                  <a:lnTo>
                    <a:pt x="1395" y="426"/>
                  </a:lnTo>
                  <a:lnTo>
                    <a:pt x="1399" y="426"/>
                  </a:lnTo>
                  <a:lnTo>
                    <a:pt x="1402" y="426"/>
                  </a:lnTo>
                  <a:lnTo>
                    <a:pt x="1406" y="426"/>
                  </a:lnTo>
                  <a:lnTo>
                    <a:pt x="1409" y="426"/>
                  </a:lnTo>
                  <a:lnTo>
                    <a:pt x="1413" y="426"/>
                  </a:lnTo>
                  <a:lnTo>
                    <a:pt x="1416" y="426"/>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2" name="Freeform 1586"/>
            <p:cNvSpPr>
              <a:spLocks/>
            </p:cNvSpPr>
            <p:nvPr/>
          </p:nvSpPr>
          <p:spPr bwMode="auto">
            <a:xfrm>
              <a:off x="405" y="1447"/>
              <a:ext cx="1696" cy="517"/>
            </a:xfrm>
            <a:custGeom>
              <a:avLst/>
              <a:gdLst>
                <a:gd name="T0" fmla="*/ 0 w 1483"/>
                <a:gd name="T1" fmla="*/ 37418 h 446"/>
                <a:gd name="T2" fmla="*/ 69177 w 1483"/>
                <a:gd name="T3" fmla="*/ 37418 h 446"/>
                <a:gd name="T4" fmla="*/ 69385 w 1483"/>
                <a:gd name="T5" fmla="*/ 37418 h 446"/>
                <a:gd name="T6" fmla="*/ 69567 w 1483"/>
                <a:gd name="T7" fmla="*/ 37418 h 446"/>
                <a:gd name="T8" fmla="*/ 69958 w 1483"/>
                <a:gd name="T9" fmla="*/ 37418 h 446"/>
                <a:gd name="T10" fmla="*/ 70173 w 1483"/>
                <a:gd name="T11" fmla="*/ 37418 h 446"/>
                <a:gd name="T12" fmla="*/ 70635 w 1483"/>
                <a:gd name="T13" fmla="*/ 37418 h 446"/>
                <a:gd name="T14" fmla="*/ 70688 w 1483"/>
                <a:gd name="T15" fmla="*/ 37418 h 446"/>
                <a:gd name="T16" fmla="*/ 70972 w 1483"/>
                <a:gd name="T17" fmla="*/ 37418 h 446"/>
                <a:gd name="T18" fmla="*/ 71358 w 1483"/>
                <a:gd name="T19" fmla="*/ 37418 h 446"/>
                <a:gd name="T20" fmla="*/ 71510 w 1483"/>
                <a:gd name="T21" fmla="*/ 37418 h 446"/>
                <a:gd name="T22" fmla="*/ 71709 w 1483"/>
                <a:gd name="T23" fmla="*/ 37418 h 446"/>
                <a:gd name="T24" fmla="*/ 72135 w 1483"/>
                <a:gd name="T25" fmla="*/ 37370 h 446"/>
                <a:gd name="T26" fmla="*/ 72284 w 1483"/>
                <a:gd name="T27" fmla="*/ 37205 h 446"/>
                <a:gd name="T28" fmla="*/ 72556 w 1483"/>
                <a:gd name="T29" fmla="*/ 37205 h 446"/>
                <a:gd name="T30" fmla="*/ 72922 w 1483"/>
                <a:gd name="T31" fmla="*/ 36934 h 446"/>
                <a:gd name="T32" fmla="*/ 73076 w 1483"/>
                <a:gd name="T33" fmla="*/ 36934 h 446"/>
                <a:gd name="T34" fmla="*/ 73319 w 1483"/>
                <a:gd name="T35" fmla="*/ 37205 h 446"/>
                <a:gd name="T36" fmla="*/ 73734 w 1483"/>
                <a:gd name="T37" fmla="*/ 37370 h 446"/>
                <a:gd name="T38" fmla="*/ 73833 w 1483"/>
                <a:gd name="T39" fmla="*/ 37370 h 446"/>
                <a:gd name="T40" fmla="*/ 74092 w 1483"/>
                <a:gd name="T41" fmla="*/ 36934 h 446"/>
                <a:gd name="T42" fmla="*/ 74282 w 1483"/>
                <a:gd name="T43" fmla="*/ 35653 h 446"/>
                <a:gd name="T44" fmla="*/ 74530 w 1483"/>
                <a:gd name="T45" fmla="*/ 32420 h 446"/>
                <a:gd name="T46" fmla="*/ 74849 w 1483"/>
                <a:gd name="T47" fmla="*/ 23307 h 446"/>
                <a:gd name="T48" fmla="*/ 75033 w 1483"/>
                <a:gd name="T49" fmla="*/ 9607 h 446"/>
                <a:gd name="T50" fmla="*/ 75316 w 1483"/>
                <a:gd name="T51" fmla="*/ 1947 h 446"/>
                <a:gd name="T52" fmla="*/ 75441 w 1483"/>
                <a:gd name="T53" fmla="*/ 1488 h 446"/>
                <a:gd name="T54" fmla="*/ 75677 w 1483"/>
                <a:gd name="T55" fmla="*/ 0 h 446"/>
                <a:gd name="T56" fmla="*/ 75796 w 1483"/>
                <a:gd name="T57" fmla="*/ 3219 h 446"/>
                <a:gd name="T58" fmla="*/ 76066 w 1483"/>
                <a:gd name="T59" fmla="*/ 11040 h 446"/>
                <a:gd name="T60" fmla="*/ 76170 w 1483"/>
                <a:gd name="T61" fmla="*/ 18428 h 446"/>
                <a:gd name="T62" fmla="*/ 76417 w 1483"/>
                <a:gd name="T63" fmla="*/ 25691 h 446"/>
                <a:gd name="T64" fmla="*/ 76845 w 1483"/>
                <a:gd name="T65" fmla="*/ 30598 h 446"/>
                <a:gd name="T66" fmla="*/ 77028 w 1483"/>
                <a:gd name="T67" fmla="*/ 34616 h 446"/>
                <a:gd name="T68" fmla="*/ 77211 w 1483"/>
                <a:gd name="T69" fmla="*/ 36152 h 446"/>
                <a:gd name="T70" fmla="*/ 77394 w 1483"/>
                <a:gd name="T71" fmla="*/ 36603 h 446"/>
                <a:gd name="T72" fmla="*/ 77785 w 1483"/>
                <a:gd name="T73" fmla="*/ 36934 h 446"/>
                <a:gd name="T74" fmla="*/ 78030 w 1483"/>
                <a:gd name="T75" fmla="*/ 37205 h 446"/>
                <a:gd name="T76" fmla="*/ 78188 w 1483"/>
                <a:gd name="T77" fmla="*/ 37370 h 446"/>
                <a:gd name="T78" fmla="*/ 78439 w 1483"/>
                <a:gd name="T79" fmla="*/ 37370 h 446"/>
                <a:gd name="T80" fmla="*/ 78521 w 1483"/>
                <a:gd name="T81" fmla="*/ 37370 h 446"/>
                <a:gd name="T82" fmla="*/ 78965 w 1483"/>
                <a:gd name="T83" fmla="*/ 37370 h 446"/>
                <a:gd name="T84" fmla="*/ 79164 w 1483"/>
                <a:gd name="T85" fmla="*/ 37370 h 446"/>
                <a:gd name="T86" fmla="*/ 79351 w 1483"/>
                <a:gd name="T87" fmla="*/ 37370 h 446"/>
                <a:gd name="T88" fmla="*/ 79595 w 1483"/>
                <a:gd name="T89" fmla="*/ 37370 h 446"/>
                <a:gd name="T90" fmla="*/ 79757 w 1483"/>
                <a:gd name="T91" fmla="*/ 37370 h 446"/>
                <a:gd name="T92" fmla="*/ 80006 w 1483"/>
                <a:gd name="T93" fmla="*/ 37418 h 446"/>
                <a:gd name="T94" fmla="*/ 80126 w 1483"/>
                <a:gd name="T95" fmla="*/ 37418 h 446"/>
                <a:gd name="T96" fmla="*/ 80535 w 1483"/>
                <a:gd name="T97" fmla="*/ 37370 h 446"/>
                <a:gd name="T98" fmla="*/ 80782 w 1483"/>
                <a:gd name="T99" fmla="*/ 37418 h 446"/>
                <a:gd name="T100" fmla="*/ 80940 w 1483"/>
                <a:gd name="T101" fmla="*/ 37418 h 446"/>
                <a:gd name="T102" fmla="*/ 81166 w 1483"/>
                <a:gd name="T103" fmla="*/ 37418 h 446"/>
                <a:gd name="T104" fmla="*/ 81262 w 1483"/>
                <a:gd name="T105" fmla="*/ 37418 h 446"/>
                <a:gd name="T106" fmla="*/ 81553 w 1483"/>
                <a:gd name="T107" fmla="*/ 37418 h 446"/>
                <a:gd name="T108" fmla="*/ 81656 w 1483"/>
                <a:gd name="T109" fmla="*/ 37418 h 446"/>
                <a:gd name="T110" fmla="*/ 82101 w 1483"/>
                <a:gd name="T111" fmla="*/ 37418 h 446"/>
                <a:gd name="T112" fmla="*/ 82326 w 1483"/>
                <a:gd name="T113" fmla="*/ 37418 h 446"/>
                <a:gd name="T114" fmla="*/ 82496 w 1483"/>
                <a:gd name="T115" fmla="*/ 37418 h 446"/>
                <a:gd name="T116" fmla="*/ 82705 w 1483"/>
                <a:gd name="T117" fmla="*/ 37418 h 446"/>
                <a:gd name="T118" fmla="*/ 82881 w 1483"/>
                <a:gd name="T119" fmla="*/ 37418 h 4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83"/>
                <a:gd name="T181" fmla="*/ 0 h 446"/>
                <a:gd name="T182" fmla="*/ 1483 w 1483"/>
                <a:gd name="T183" fmla="*/ 446 h 4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83" h="446">
                  <a:moveTo>
                    <a:pt x="0" y="446"/>
                  </a:moveTo>
                  <a:lnTo>
                    <a:pt x="0" y="446"/>
                  </a:lnTo>
                  <a:lnTo>
                    <a:pt x="1231" y="446"/>
                  </a:lnTo>
                  <a:lnTo>
                    <a:pt x="1234" y="446"/>
                  </a:lnTo>
                  <a:lnTo>
                    <a:pt x="1238" y="446"/>
                  </a:lnTo>
                  <a:lnTo>
                    <a:pt x="1241" y="446"/>
                  </a:lnTo>
                  <a:lnTo>
                    <a:pt x="1245" y="446"/>
                  </a:lnTo>
                  <a:lnTo>
                    <a:pt x="1248" y="446"/>
                  </a:lnTo>
                  <a:lnTo>
                    <a:pt x="1252" y="446"/>
                  </a:lnTo>
                  <a:lnTo>
                    <a:pt x="1255" y="446"/>
                  </a:lnTo>
                  <a:lnTo>
                    <a:pt x="1259" y="446"/>
                  </a:lnTo>
                  <a:lnTo>
                    <a:pt x="1262" y="446"/>
                  </a:lnTo>
                  <a:lnTo>
                    <a:pt x="1266" y="446"/>
                  </a:lnTo>
                  <a:lnTo>
                    <a:pt x="1269" y="446"/>
                  </a:lnTo>
                  <a:lnTo>
                    <a:pt x="1273" y="446"/>
                  </a:lnTo>
                  <a:lnTo>
                    <a:pt x="1276" y="446"/>
                  </a:lnTo>
                  <a:lnTo>
                    <a:pt x="1280" y="446"/>
                  </a:lnTo>
                  <a:lnTo>
                    <a:pt x="1283" y="446"/>
                  </a:lnTo>
                  <a:lnTo>
                    <a:pt x="1287" y="444"/>
                  </a:lnTo>
                  <a:lnTo>
                    <a:pt x="1290" y="442"/>
                  </a:lnTo>
                  <a:lnTo>
                    <a:pt x="1294" y="442"/>
                  </a:lnTo>
                  <a:lnTo>
                    <a:pt x="1297" y="440"/>
                  </a:lnTo>
                  <a:lnTo>
                    <a:pt x="1301" y="440"/>
                  </a:lnTo>
                  <a:lnTo>
                    <a:pt x="1304" y="440"/>
                  </a:lnTo>
                  <a:lnTo>
                    <a:pt x="1308" y="442"/>
                  </a:lnTo>
                  <a:lnTo>
                    <a:pt x="1311" y="444"/>
                  </a:lnTo>
                  <a:lnTo>
                    <a:pt x="1315" y="444"/>
                  </a:lnTo>
                  <a:lnTo>
                    <a:pt x="1318" y="444"/>
                  </a:lnTo>
                  <a:lnTo>
                    <a:pt x="1318" y="442"/>
                  </a:lnTo>
                  <a:lnTo>
                    <a:pt x="1322" y="440"/>
                  </a:lnTo>
                  <a:lnTo>
                    <a:pt x="1325" y="434"/>
                  </a:lnTo>
                  <a:lnTo>
                    <a:pt x="1325" y="424"/>
                  </a:lnTo>
                  <a:lnTo>
                    <a:pt x="1329" y="408"/>
                  </a:lnTo>
                  <a:lnTo>
                    <a:pt x="1329" y="386"/>
                  </a:lnTo>
                  <a:lnTo>
                    <a:pt x="1332" y="344"/>
                  </a:lnTo>
                  <a:lnTo>
                    <a:pt x="1336" y="277"/>
                  </a:lnTo>
                  <a:lnTo>
                    <a:pt x="1336" y="195"/>
                  </a:lnTo>
                  <a:lnTo>
                    <a:pt x="1339" y="115"/>
                  </a:lnTo>
                  <a:lnTo>
                    <a:pt x="1339" y="52"/>
                  </a:lnTo>
                  <a:lnTo>
                    <a:pt x="1343" y="22"/>
                  </a:lnTo>
                  <a:lnTo>
                    <a:pt x="1343" y="16"/>
                  </a:lnTo>
                  <a:lnTo>
                    <a:pt x="1346" y="18"/>
                  </a:lnTo>
                  <a:lnTo>
                    <a:pt x="1346" y="12"/>
                  </a:lnTo>
                  <a:lnTo>
                    <a:pt x="1350" y="0"/>
                  </a:lnTo>
                  <a:lnTo>
                    <a:pt x="1350" y="6"/>
                  </a:lnTo>
                  <a:lnTo>
                    <a:pt x="1353" y="38"/>
                  </a:lnTo>
                  <a:lnTo>
                    <a:pt x="1357" y="84"/>
                  </a:lnTo>
                  <a:lnTo>
                    <a:pt x="1357" y="131"/>
                  </a:lnTo>
                  <a:lnTo>
                    <a:pt x="1360" y="173"/>
                  </a:lnTo>
                  <a:lnTo>
                    <a:pt x="1360" y="219"/>
                  </a:lnTo>
                  <a:lnTo>
                    <a:pt x="1364" y="267"/>
                  </a:lnTo>
                  <a:lnTo>
                    <a:pt x="1364" y="305"/>
                  </a:lnTo>
                  <a:lnTo>
                    <a:pt x="1367" y="336"/>
                  </a:lnTo>
                  <a:lnTo>
                    <a:pt x="1371" y="364"/>
                  </a:lnTo>
                  <a:lnTo>
                    <a:pt x="1371" y="390"/>
                  </a:lnTo>
                  <a:lnTo>
                    <a:pt x="1374" y="412"/>
                  </a:lnTo>
                  <a:lnTo>
                    <a:pt x="1374" y="424"/>
                  </a:lnTo>
                  <a:lnTo>
                    <a:pt x="1378" y="430"/>
                  </a:lnTo>
                  <a:lnTo>
                    <a:pt x="1381" y="434"/>
                  </a:lnTo>
                  <a:lnTo>
                    <a:pt x="1381" y="436"/>
                  </a:lnTo>
                  <a:lnTo>
                    <a:pt x="1385" y="438"/>
                  </a:lnTo>
                  <a:lnTo>
                    <a:pt x="1388" y="440"/>
                  </a:lnTo>
                  <a:lnTo>
                    <a:pt x="1388" y="442"/>
                  </a:lnTo>
                  <a:lnTo>
                    <a:pt x="1392" y="442"/>
                  </a:lnTo>
                  <a:lnTo>
                    <a:pt x="1395" y="444"/>
                  </a:lnTo>
                  <a:lnTo>
                    <a:pt x="1399" y="444"/>
                  </a:lnTo>
                  <a:lnTo>
                    <a:pt x="1402" y="444"/>
                  </a:lnTo>
                  <a:lnTo>
                    <a:pt x="1406" y="444"/>
                  </a:lnTo>
                  <a:lnTo>
                    <a:pt x="1409" y="444"/>
                  </a:lnTo>
                  <a:lnTo>
                    <a:pt x="1413" y="444"/>
                  </a:lnTo>
                  <a:lnTo>
                    <a:pt x="1416" y="444"/>
                  </a:lnTo>
                  <a:lnTo>
                    <a:pt x="1420" y="444"/>
                  </a:lnTo>
                  <a:lnTo>
                    <a:pt x="1423" y="444"/>
                  </a:lnTo>
                  <a:lnTo>
                    <a:pt x="1427" y="444"/>
                  </a:lnTo>
                  <a:lnTo>
                    <a:pt x="1427" y="446"/>
                  </a:lnTo>
                  <a:lnTo>
                    <a:pt x="1430" y="446"/>
                  </a:lnTo>
                  <a:lnTo>
                    <a:pt x="1434" y="446"/>
                  </a:lnTo>
                  <a:lnTo>
                    <a:pt x="1437" y="444"/>
                  </a:lnTo>
                  <a:lnTo>
                    <a:pt x="1441" y="446"/>
                  </a:lnTo>
                  <a:lnTo>
                    <a:pt x="1444" y="446"/>
                  </a:lnTo>
                  <a:lnTo>
                    <a:pt x="1448" y="446"/>
                  </a:lnTo>
                  <a:lnTo>
                    <a:pt x="1451" y="446"/>
                  </a:lnTo>
                  <a:lnTo>
                    <a:pt x="1455" y="446"/>
                  </a:lnTo>
                  <a:lnTo>
                    <a:pt x="1458" y="446"/>
                  </a:lnTo>
                  <a:lnTo>
                    <a:pt x="1462" y="446"/>
                  </a:lnTo>
                  <a:lnTo>
                    <a:pt x="1465" y="446"/>
                  </a:lnTo>
                  <a:lnTo>
                    <a:pt x="1469" y="446"/>
                  </a:lnTo>
                  <a:lnTo>
                    <a:pt x="1472" y="446"/>
                  </a:lnTo>
                  <a:lnTo>
                    <a:pt x="1476" y="446"/>
                  </a:lnTo>
                  <a:lnTo>
                    <a:pt x="1479" y="446"/>
                  </a:lnTo>
                  <a:lnTo>
                    <a:pt x="1483" y="446"/>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3" name="Freeform 1587"/>
            <p:cNvSpPr>
              <a:spLocks/>
            </p:cNvSpPr>
            <p:nvPr/>
          </p:nvSpPr>
          <p:spPr bwMode="auto">
            <a:xfrm>
              <a:off x="405" y="1600"/>
              <a:ext cx="1829" cy="364"/>
            </a:xfrm>
            <a:custGeom>
              <a:avLst/>
              <a:gdLst>
                <a:gd name="T0" fmla="*/ 0 w 1599"/>
                <a:gd name="T1" fmla="*/ 26424 h 314"/>
                <a:gd name="T2" fmla="*/ 76261 w 1599"/>
                <a:gd name="T3" fmla="*/ 26424 h 314"/>
                <a:gd name="T4" fmla="*/ 76463 w 1599"/>
                <a:gd name="T5" fmla="*/ 26424 h 314"/>
                <a:gd name="T6" fmla="*/ 76658 w 1599"/>
                <a:gd name="T7" fmla="*/ 26424 h 314"/>
                <a:gd name="T8" fmla="*/ 76871 w 1599"/>
                <a:gd name="T9" fmla="*/ 26424 h 314"/>
                <a:gd name="T10" fmla="*/ 77277 w 1599"/>
                <a:gd name="T11" fmla="*/ 26424 h 314"/>
                <a:gd name="T12" fmla="*/ 77453 w 1599"/>
                <a:gd name="T13" fmla="*/ 26424 h 314"/>
                <a:gd name="T14" fmla="*/ 77655 w 1599"/>
                <a:gd name="T15" fmla="*/ 26424 h 314"/>
                <a:gd name="T16" fmla="*/ 77836 w 1599"/>
                <a:gd name="T17" fmla="*/ 26424 h 314"/>
                <a:gd name="T18" fmla="*/ 78201 w 1599"/>
                <a:gd name="T19" fmla="*/ 26424 h 314"/>
                <a:gd name="T20" fmla="*/ 78451 w 1599"/>
                <a:gd name="T21" fmla="*/ 26424 h 314"/>
                <a:gd name="T22" fmla="*/ 78664 w 1599"/>
                <a:gd name="T23" fmla="*/ 26424 h 314"/>
                <a:gd name="T24" fmla="*/ 78805 w 1599"/>
                <a:gd name="T25" fmla="*/ 26424 h 314"/>
                <a:gd name="T26" fmla="*/ 79026 w 1599"/>
                <a:gd name="T27" fmla="*/ 26424 h 314"/>
                <a:gd name="T28" fmla="*/ 79415 w 1599"/>
                <a:gd name="T29" fmla="*/ 26424 h 314"/>
                <a:gd name="T30" fmla="*/ 79614 w 1599"/>
                <a:gd name="T31" fmla="*/ 26424 h 314"/>
                <a:gd name="T32" fmla="*/ 79832 w 1599"/>
                <a:gd name="T33" fmla="*/ 26424 h 314"/>
                <a:gd name="T34" fmla="*/ 80047 w 1599"/>
                <a:gd name="T35" fmla="*/ 26424 h 314"/>
                <a:gd name="T36" fmla="*/ 80184 w 1599"/>
                <a:gd name="T37" fmla="*/ 26424 h 314"/>
                <a:gd name="T38" fmla="*/ 80427 w 1599"/>
                <a:gd name="T39" fmla="*/ 26424 h 314"/>
                <a:gd name="T40" fmla="*/ 80601 w 1599"/>
                <a:gd name="T41" fmla="*/ 26424 h 314"/>
                <a:gd name="T42" fmla="*/ 80974 w 1599"/>
                <a:gd name="T43" fmla="*/ 26424 h 314"/>
                <a:gd name="T44" fmla="*/ 81213 w 1599"/>
                <a:gd name="T45" fmla="*/ 26424 h 314"/>
                <a:gd name="T46" fmla="*/ 81406 w 1599"/>
                <a:gd name="T47" fmla="*/ 26424 h 314"/>
                <a:gd name="T48" fmla="*/ 81558 w 1599"/>
                <a:gd name="T49" fmla="*/ 26424 h 314"/>
                <a:gd name="T50" fmla="*/ 81779 w 1599"/>
                <a:gd name="T51" fmla="*/ 26310 h 314"/>
                <a:gd name="T52" fmla="*/ 81985 w 1599"/>
                <a:gd name="T53" fmla="*/ 25780 h 314"/>
                <a:gd name="T54" fmla="*/ 82188 w 1599"/>
                <a:gd name="T55" fmla="*/ 24089 h 314"/>
                <a:gd name="T56" fmla="*/ 82583 w 1599"/>
                <a:gd name="T57" fmla="*/ 18762 h 314"/>
                <a:gd name="T58" fmla="*/ 82768 w 1599"/>
                <a:gd name="T59" fmla="*/ 11714 h 314"/>
                <a:gd name="T60" fmla="*/ 82941 w 1599"/>
                <a:gd name="T61" fmla="*/ 3220 h 314"/>
                <a:gd name="T62" fmla="*/ 83196 w 1599"/>
                <a:gd name="T63" fmla="*/ 0 h 314"/>
                <a:gd name="T64" fmla="*/ 83321 w 1599"/>
                <a:gd name="T65" fmla="*/ 3220 h 314"/>
                <a:gd name="T66" fmla="*/ 83568 w 1599"/>
                <a:gd name="T67" fmla="*/ 8538 h 314"/>
                <a:gd name="T68" fmla="*/ 83805 w 1599"/>
                <a:gd name="T69" fmla="*/ 12044 h 314"/>
                <a:gd name="T70" fmla="*/ 84141 w 1599"/>
                <a:gd name="T71" fmla="*/ 16248 h 314"/>
                <a:gd name="T72" fmla="*/ 84368 w 1599"/>
                <a:gd name="T73" fmla="*/ 19947 h 314"/>
                <a:gd name="T74" fmla="*/ 84608 w 1599"/>
                <a:gd name="T75" fmla="*/ 22239 h 314"/>
                <a:gd name="T76" fmla="*/ 84724 w 1599"/>
                <a:gd name="T77" fmla="*/ 24522 h 314"/>
                <a:gd name="T78" fmla="*/ 85131 w 1599"/>
                <a:gd name="T79" fmla="*/ 25780 h 314"/>
                <a:gd name="T80" fmla="*/ 85375 w 1599"/>
                <a:gd name="T81" fmla="*/ 26041 h 314"/>
                <a:gd name="T82" fmla="*/ 85587 w 1599"/>
                <a:gd name="T83" fmla="*/ 26310 h 314"/>
                <a:gd name="T84" fmla="*/ 85781 w 1599"/>
                <a:gd name="T85" fmla="*/ 26424 h 314"/>
                <a:gd name="T86" fmla="*/ 86232 w 1599"/>
                <a:gd name="T87" fmla="*/ 26424 h 314"/>
                <a:gd name="T88" fmla="*/ 86283 w 1599"/>
                <a:gd name="T89" fmla="*/ 26424 h 314"/>
                <a:gd name="T90" fmla="*/ 86592 w 1599"/>
                <a:gd name="T91" fmla="*/ 26424 h 314"/>
                <a:gd name="T92" fmla="*/ 86732 w 1599"/>
                <a:gd name="T93" fmla="*/ 26424 h 314"/>
                <a:gd name="T94" fmla="*/ 87114 w 1599"/>
                <a:gd name="T95" fmla="*/ 26424 h 314"/>
                <a:gd name="T96" fmla="*/ 87403 w 1599"/>
                <a:gd name="T97" fmla="*/ 26424 h 314"/>
                <a:gd name="T98" fmla="*/ 87473 w 1599"/>
                <a:gd name="T99" fmla="*/ 26424 h 314"/>
                <a:gd name="T100" fmla="*/ 87696 w 1599"/>
                <a:gd name="T101" fmla="*/ 26424 h 314"/>
                <a:gd name="T102" fmla="*/ 88113 w 1599"/>
                <a:gd name="T103" fmla="*/ 26424 h 314"/>
                <a:gd name="T104" fmla="*/ 88290 w 1599"/>
                <a:gd name="T105" fmla="*/ 26424 h 314"/>
                <a:gd name="T106" fmla="*/ 88519 w 1599"/>
                <a:gd name="T107" fmla="*/ 26424 h 314"/>
                <a:gd name="T108" fmla="*/ 88711 w 1599"/>
                <a:gd name="T109" fmla="*/ 26424 h 314"/>
                <a:gd name="T110" fmla="*/ 89050 w 1599"/>
                <a:gd name="T111" fmla="*/ 26424 h 314"/>
                <a:gd name="T112" fmla="*/ 89303 w 1599"/>
                <a:gd name="T113" fmla="*/ 26424 h 314"/>
                <a:gd name="T114" fmla="*/ 89449 w 1599"/>
                <a:gd name="T115" fmla="*/ 26424 h 314"/>
                <a:gd name="T116" fmla="*/ 89735 w 1599"/>
                <a:gd name="T117" fmla="*/ 26424 h 314"/>
                <a:gd name="T118" fmla="*/ 89875 w 1599"/>
                <a:gd name="T119" fmla="*/ 26424 h 3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99"/>
                <a:gd name="T181" fmla="*/ 0 h 314"/>
                <a:gd name="T182" fmla="*/ 1599 w 1599"/>
                <a:gd name="T183" fmla="*/ 314 h 3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99" h="314">
                  <a:moveTo>
                    <a:pt x="0" y="314"/>
                  </a:moveTo>
                  <a:lnTo>
                    <a:pt x="0" y="314"/>
                  </a:lnTo>
                  <a:lnTo>
                    <a:pt x="1350" y="314"/>
                  </a:lnTo>
                  <a:lnTo>
                    <a:pt x="1353" y="314"/>
                  </a:lnTo>
                  <a:lnTo>
                    <a:pt x="1357" y="314"/>
                  </a:lnTo>
                  <a:lnTo>
                    <a:pt x="1360" y="314"/>
                  </a:lnTo>
                  <a:lnTo>
                    <a:pt x="1364" y="314"/>
                  </a:lnTo>
                  <a:lnTo>
                    <a:pt x="1367" y="314"/>
                  </a:lnTo>
                  <a:lnTo>
                    <a:pt x="1371" y="314"/>
                  </a:lnTo>
                  <a:lnTo>
                    <a:pt x="1374" y="314"/>
                  </a:lnTo>
                  <a:lnTo>
                    <a:pt x="1378" y="314"/>
                  </a:lnTo>
                  <a:lnTo>
                    <a:pt x="1381" y="314"/>
                  </a:lnTo>
                  <a:lnTo>
                    <a:pt x="1385" y="314"/>
                  </a:lnTo>
                  <a:lnTo>
                    <a:pt x="1388" y="314"/>
                  </a:lnTo>
                  <a:lnTo>
                    <a:pt x="1392" y="314"/>
                  </a:lnTo>
                  <a:lnTo>
                    <a:pt x="1395" y="314"/>
                  </a:lnTo>
                  <a:lnTo>
                    <a:pt x="1399" y="314"/>
                  </a:lnTo>
                  <a:lnTo>
                    <a:pt x="1402" y="314"/>
                  </a:lnTo>
                  <a:lnTo>
                    <a:pt x="1406" y="314"/>
                  </a:lnTo>
                  <a:lnTo>
                    <a:pt x="1409" y="314"/>
                  </a:lnTo>
                  <a:lnTo>
                    <a:pt x="1413" y="314"/>
                  </a:lnTo>
                  <a:lnTo>
                    <a:pt x="1416" y="314"/>
                  </a:lnTo>
                  <a:lnTo>
                    <a:pt x="1420" y="314"/>
                  </a:lnTo>
                  <a:lnTo>
                    <a:pt x="1423" y="314"/>
                  </a:lnTo>
                  <a:lnTo>
                    <a:pt x="1427" y="314"/>
                  </a:lnTo>
                  <a:lnTo>
                    <a:pt x="1430" y="314"/>
                  </a:lnTo>
                  <a:lnTo>
                    <a:pt x="1434" y="314"/>
                  </a:lnTo>
                  <a:lnTo>
                    <a:pt x="1437" y="314"/>
                  </a:lnTo>
                  <a:lnTo>
                    <a:pt x="1441" y="314"/>
                  </a:lnTo>
                  <a:lnTo>
                    <a:pt x="1444" y="314"/>
                  </a:lnTo>
                  <a:lnTo>
                    <a:pt x="1448" y="314"/>
                  </a:lnTo>
                  <a:lnTo>
                    <a:pt x="1448" y="312"/>
                  </a:lnTo>
                  <a:lnTo>
                    <a:pt x="1451" y="312"/>
                  </a:lnTo>
                  <a:lnTo>
                    <a:pt x="1455" y="310"/>
                  </a:lnTo>
                  <a:lnTo>
                    <a:pt x="1455" y="306"/>
                  </a:lnTo>
                  <a:lnTo>
                    <a:pt x="1458" y="300"/>
                  </a:lnTo>
                  <a:lnTo>
                    <a:pt x="1458" y="286"/>
                  </a:lnTo>
                  <a:lnTo>
                    <a:pt x="1462" y="256"/>
                  </a:lnTo>
                  <a:lnTo>
                    <a:pt x="1465" y="223"/>
                  </a:lnTo>
                  <a:lnTo>
                    <a:pt x="1465" y="185"/>
                  </a:lnTo>
                  <a:lnTo>
                    <a:pt x="1469" y="139"/>
                  </a:lnTo>
                  <a:lnTo>
                    <a:pt x="1469" y="87"/>
                  </a:lnTo>
                  <a:lnTo>
                    <a:pt x="1472" y="38"/>
                  </a:lnTo>
                  <a:lnTo>
                    <a:pt x="1472" y="8"/>
                  </a:lnTo>
                  <a:lnTo>
                    <a:pt x="1476" y="0"/>
                  </a:lnTo>
                  <a:lnTo>
                    <a:pt x="1476" y="14"/>
                  </a:lnTo>
                  <a:lnTo>
                    <a:pt x="1479" y="38"/>
                  </a:lnTo>
                  <a:lnTo>
                    <a:pt x="1483" y="70"/>
                  </a:lnTo>
                  <a:lnTo>
                    <a:pt x="1483" y="101"/>
                  </a:lnTo>
                  <a:lnTo>
                    <a:pt x="1486" y="123"/>
                  </a:lnTo>
                  <a:lnTo>
                    <a:pt x="1486" y="143"/>
                  </a:lnTo>
                  <a:lnTo>
                    <a:pt x="1490" y="165"/>
                  </a:lnTo>
                  <a:lnTo>
                    <a:pt x="1493" y="193"/>
                  </a:lnTo>
                  <a:lnTo>
                    <a:pt x="1493" y="217"/>
                  </a:lnTo>
                  <a:lnTo>
                    <a:pt x="1497" y="236"/>
                  </a:lnTo>
                  <a:lnTo>
                    <a:pt x="1501" y="248"/>
                  </a:lnTo>
                  <a:lnTo>
                    <a:pt x="1501" y="264"/>
                  </a:lnTo>
                  <a:lnTo>
                    <a:pt x="1504" y="280"/>
                  </a:lnTo>
                  <a:lnTo>
                    <a:pt x="1504" y="292"/>
                  </a:lnTo>
                  <a:lnTo>
                    <a:pt x="1508" y="302"/>
                  </a:lnTo>
                  <a:lnTo>
                    <a:pt x="1511" y="306"/>
                  </a:lnTo>
                  <a:lnTo>
                    <a:pt x="1511" y="308"/>
                  </a:lnTo>
                  <a:lnTo>
                    <a:pt x="1515" y="310"/>
                  </a:lnTo>
                  <a:lnTo>
                    <a:pt x="1518" y="312"/>
                  </a:lnTo>
                  <a:lnTo>
                    <a:pt x="1522" y="312"/>
                  </a:lnTo>
                  <a:lnTo>
                    <a:pt x="1522" y="314"/>
                  </a:lnTo>
                  <a:lnTo>
                    <a:pt x="1525" y="314"/>
                  </a:lnTo>
                  <a:lnTo>
                    <a:pt x="1529" y="314"/>
                  </a:lnTo>
                  <a:lnTo>
                    <a:pt x="1532" y="314"/>
                  </a:lnTo>
                  <a:lnTo>
                    <a:pt x="1536" y="314"/>
                  </a:lnTo>
                  <a:lnTo>
                    <a:pt x="1539" y="314"/>
                  </a:lnTo>
                  <a:lnTo>
                    <a:pt x="1543" y="314"/>
                  </a:lnTo>
                  <a:lnTo>
                    <a:pt x="1546" y="314"/>
                  </a:lnTo>
                  <a:lnTo>
                    <a:pt x="1550" y="314"/>
                  </a:lnTo>
                  <a:lnTo>
                    <a:pt x="1553" y="314"/>
                  </a:lnTo>
                  <a:lnTo>
                    <a:pt x="1557" y="314"/>
                  </a:lnTo>
                  <a:lnTo>
                    <a:pt x="1560" y="314"/>
                  </a:lnTo>
                  <a:lnTo>
                    <a:pt x="1564" y="314"/>
                  </a:lnTo>
                  <a:lnTo>
                    <a:pt x="1567" y="314"/>
                  </a:lnTo>
                  <a:lnTo>
                    <a:pt x="1571" y="314"/>
                  </a:lnTo>
                  <a:lnTo>
                    <a:pt x="1574" y="314"/>
                  </a:lnTo>
                  <a:lnTo>
                    <a:pt x="1578" y="314"/>
                  </a:lnTo>
                  <a:lnTo>
                    <a:pt x="1581" y="314"/>
                  </a:lnTo>
                  <a:lnTo>
                    <a:pt x="1585" y="314"/>
                  </a:lnTo>
                  <a:lnTo>
                    <a:pt x="1588" y="314"/>
                  </a:lnTo>
                  <a:lnTo>
                    <a:pt x="1592" y="314"/>
                  </a:lnTo>
                  <a:lnTo>
                    <a:pt x="1595" y="314"/>
                  </a:lnTo>
                  <a:lnTo>
                    <a:pt x="1599" y="314"/>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4" name="Freeform 1588"/>
            <p:cNvSpPr>
              <a:spLocks/>
            </p:cNvSpPr>
            <p:nvPr/>
          </p:nvSpPr>
          <p:spPr bwMode="auto">
            <a:xfrm>
              <a:off x="405" y="1201"/>
              <a:ext cx="1845" cy="763"/>
            </a:xfrm>
            <a:custGeom>
              <a:avLst/>
              <a:gdLst>
                <a:gd name="T0" fmla="*/ 0 w 1613"/>
                <a:gd name="T1" fmla="*/ 53426 h 659"/>
                <a:gd name="T2" fmla="*/ 77254 w 1613"/>
                <a:gd name="T3" fmla="*/ 53426 h 659"/>
                <a:gd name="T4" fmla="*/ 77431 w 1613"/>
                <a:gd name="T5" fmla="*/ 53426 h 659"/>
                <a:gd name="T6" fmla="*/ 77827 w 1613"/>
                <a:gd name="T7" fmla="*/ 53426 h 659"/>
                <a:gd name="T8" fmla="*/ 78041 w 1613"/>
                <a:gd name="T9" fmla="*/ 53426 h 659"/>
                <a:gd name="T10" fmla="*/ 78193 w 1613"/>
                <a:gd name="T11" fmla="*/ 53426 h 659"/>
                <a:gd name="T12" fmla="*/ 78438 w 1613"/>
                <a:gd name="T13" fmla="*/ 53426 h 659"/>
                <a:gd name="T14" fmla="*/ 78787 w 1613"/>
                <a:gd name="T15" fmla="*/ 53426 h 659"/>
                <a:gd name="T16" fmla="*/ 79024 w 1613"/>
                <a:gd name="T17" fmla="*/ 53426 h 659"/>
                <a:gd name="T18" fmla="*/ 79223 w 1613"/>
                <a:gd name="T19" fmla="*/ 53426 h 659"/>
                <a:gd name="T20" fmla="*/ 79396 w 1613"/>
                <a:gd name="T21" fmla="*/ 53426 h 659"/>
                <a:gd name="T22" fmla="*/ 79600 w 1613"/>
                <a:gd name="T23" fmla="*/ 53426 h 659"/>
                <a:gd name="T24" fmla="*/ 79813 w 1613"/>
                <a:gd name="T25" fmla="*/ 53426 h 659"/>
                <a:gd name="T26" fmla="*/ 80179 w 1613"/>
                <a:gd name="T27" fmla="*/ 53426 h 659"/>
                <a:gd name="T28" fmla="*/ 80422 w 1613"/>
                <a:gd name="T29" fmla="*/ 53426 h 659"/>
                <a:gd name="T30" fmla="*/ 80586 w 1613"/>
                <a:gd name="T31" fmla="*/ 53426 h 659"/>
                <a:gd name="T32" fmla="*/ 80789 w 1613"/>
                <a:gd name="T33" fmla="*/ 53426 h 659"/>
                <a:gd name="T34" fmla="*/ 80967 w 1613"/>
                <a:gd name="T35" fmla="*/ 53426 h 659"/>
                <a:gd name="T36" fmla="*/ 81198 w 1613"/>
                <a:gd name="T37" fmla="*/ 53426 h 659"/>
                <a:gd name="T38" fmla="*/ 81403 w 1613"/>
                <a:gd name="T39" fmla="*/ 53426 h 659"/>
                <a:gd name="T40" fmla="*/ 81544 w 1613"/>
                <a:gd name="T41" fmla="*/ 53426 h 659"/>
                <a:gd name="T42" fmla="*/ 81980 w 1613"/>
                <a:gd name="T43" fmla="*/ 53426 h 659"/>
                <a:gd name="T44" fmla="*/ 82166 w 1613"/>
                <a:gd name="T45" fmla="*/ 53132 h 659"/>
                <a:gd name="T46" fmla="*/ 82371 w 1613"/>
                <a:gd name="T47" fmla="*/ 52361 h 659"/>
                <a:gd name="T48" fmla="*/ 82569 w 1613"/>
                <a:gd name="T49" fmla="*/ 50089 h 659"/>
                <a:gd name="T50" fmla="*/ 82763 w 1613"/>
                <a:gd name="T51" fmla="*/ 44818 h 659"/>
                <a:gd name="T52" fmla="*/ 82936 w 1613"/>
                <a:gd name="T53" fmla="*/ 33858 h 659"/>
                <a:gd name="T54" fmla="*/ 83177 w 1613"/>
                <a:gd name="T55" fmla="*/ 16901 h 659"/>
                <a:gd name="T56" fmla="*/ 83560 w 1613"/>
                <a:gd name="T57" fmla="*/ 2724 h 659"/>
                <a:gd name="T58" fmla="*/ 83799 w 1613"/>
                <a:gd name="T59" fmla="*/ 470 h 659"/>
                <a:gd name="T60" fmla="*/ 83963 w 1613"/>
                <a:gd name="T61" fmla="*/ 12561 h 659"/>
                <a:gd name="T62" fmla="*/ 84125 w 1613"/>
                <a:gd name="T63" fmla="*/ 24781 h 659"/>
                <a:gd name="T64" fmla="*/ 84599 w 1613"/>
                <a:gd name="T65" fmla="*/ 33292 h 659"/>
                <a:gd name="T66" fmla="*/ 84713 w 1613"/>
                <a:gd name="T67" fmla="*/ 40562 h 659"/>
                <a:gd name="T68" fmla="*/ 84998 w 1613"/>
                <a:gd name="T69" fmla="*/ 46144 h 659"/>
                <a:gd name="T70" fmla="*/ 85131 w 1613"/>
                <a:gd name="T71" fmla="*/ 49746 h 659"/>
                <a:gd name="T72" fmla="*/ 85568 w 1613"/>
                <a:gd name="T73" fmla="*/ 52013 h 659"/>
                <a:gd name="T74" fmla="*/ 85762 w 1613"/>
                <a:gd name="T75" fmla="*/ 52881 h 659"/>
                <a:gd name="T76" fmla="*/ 85906 w 1613"/>
                <a:gd name="T77" fmla="*/ 53132 h 659"/>
                <a:gd name="T78" fmla="*/ 86216 w 1613"/>
                <a:gd name="T79" fmla="*/ 53322 h 659"/>
                <a:gd name="T80" fmla="*/ 86583 w 1613"/>
                <a:gd name="T81" fmla="*/ 53322 h 659"/>
                <a:gd name="T82" fmla="*/ 86726 w 1613"/>
                <a:gd name="T83" fmla="*/ 53322 h 659"/>
                <a:gd name="T84" fmla="*/ 86935 w 1613"/>
                <a:gd name="T85" fmla="*/ 53322 h 659"/>
                <a:gd name="T86" fmla="*/ 87107 w 1613"/>
                <a:gd name="T87" fmla="*/ 53322 h 659"/>
                <a:gd name="T88" fmla="*/ 87462 w 1613"/>
                <a:gd name="T89" fmla="*/ 53426 h 659"/>
                <a:gd name="T90" fmla="*/ 87684 w 1613"/>
                <a:gd name="T91" fmla="*/ 53426 h 659"/>
                <a:gd name="T92" fmla="*/ 87926 w 1613"/>
                <a:gd name="T93" fmla="*/ 53426 h 659"/>
                <a:gd name="T94" fmla="*/ 88105 w 1613"/>
                <a:gd name="T95" fmla="*/ 53426 h 659"/>
                <a:gd name="T96" fmla="*/ 88511 w 1613"/>
                <a:gd name="T97" fmla="*/ 53426 h 659"/>
                <a:gd name="T98" fmla="*/ 88666 w 1613"/>
                <a:gd name="T99" fmla="*/ 53426 h 659"/>
                <a:gd name="T100" fmla="*/ 88984 w 1613"/>
                <a:gd name="T101" fmla="*/ 53322 h 659"/>
                <a:gd name="T102" fmla="*/ 89035 w 1613"/>
                <a:gd name="T103" fmla="*/ 53426 h 659"/>
                <a:gd name="T104" fmla="*/ 89287 w 1613"/>
                <a:gd name="T105" fmla="*/ 53426 h 659"/>
                <a:gd name="T106" fmla="*/ 89720 w 1613"/>
                <a:gd name="T107" fmla="*/ 53426 h 659"/>
                <a:gd name="T108" fmla="*/ 89857 w 1613"/>
                <a:gd name="T109" fmla="*/ 53426 h 659"/>
                <a:gd name="T110" fmla="*/ 90116 w 1613"/>
                <a:gd name="T111" fmla="*/ 53426 h 659"/>
                <a:gd name="T112" fmla="*/ 90222 w 1613"/>
                <a:gd name="T113" fmla="*/ 53426 h 659"/>
                <a:gd name="T114" fmla="*/ 90474 w 1613"/>
                <a:gd name="T115" fmla="*/ 53426 h 659"/>
                <a:gd name="T116" fmla="*/ 90661 w 1613"/>
                <a:gd name="T117" fmla="*/ 53426 h 659"/>
                <a:gd name="T118" fmla="*/ 90837 w 1613"/>
                <a:gd name="T119" fmla="*/ 53426 h 6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13"/>
                <a:gd name="T181" fmla="*/ 0 h 659"/>
                <a:gd name="T182" fmla="*/ 1613 w 1613"/>
                <a:gd name="T183" fmla="*/ 659 h 6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13" h="659">
                  <a:moveTo>
                    <a:pt x="0" y="659"/>
                  </a:moveTo>
                  <a:lnTo>
                    <a:pt x="0" y="659"/>
                  </a:lnTo>
                  <a:lnTo>
                    <a:pt x="1371" y="659"/>
                  </a:lnTo>
                  <a:lnTo>
                    <a:pt x="1374" y="659"/>
                  </a:lnTo>
                  <a:lnTo>
                    <a:pt x="1378" y="659"/>
                  </a:lnTo>
                  <a:lnTo>
                    <a:pt x="1381" y="659"/>
                  </a:lnTo>
                  <a:lnTo>
                    <a:pt x="1385" y="659"/>
                  </a:lnTo>
                  <a:lnTo>
                    <a:pt x="1388" y="659"/>
                  </a:lnTo>
                  <a:lnTo>
                    <a:pt x="1392" y="659"/>
                  </a:lnTo>
                  <a:lnTo>
                    <a:pt x="1395" y="659"/>
                  </a:lnTo>
                  <a:lnTo>
                    <a:pt x="1399" y="659"/>
                  </a:lnTo>
                  <a:lnTo>
                    <a:pt x="1402" y="659"/>
                  </a:lnTo>
                  <a:lnTo>
                    <a:pt x="1406" y="659"/>
                  </a:lnTo>
                  <a:lnTo>
                    <a:pt x="1409" y="659"/>
                  </a:lnTo>
                  <a:lnTo>
                    <a:pt x="1413" y="659"/>
                  </a:lnTo>
                  <a:lnTo>
                    <a:pt x="1416" y="659"/>
                  </a:lnTo>
                  <a:lnTo>
                    <a:pt x="1420" y="659"/>
                  </a:lnTo>
                  <a:lnTo>
                    <a:pt x="1423" y="659"/>
                  </a:lnTo>
                  <a:lnTo>
                    <a:pt x="1427" y="659"/>
                  </a:lnTo>
                  <a:lnTo>
                    <a:pt x="1430" y="659"/>
                  </a:lnTo>
                  <a:lnTo>
                    <a:pt x="1434" y="659"/>
                  </a:lnTo>
                  <a:lnTo>
                    <a:pt x="1437" y="659"/>
                  </a:lnTo>
                  <a:lnTo>
                    <a:pt x="1441" y="659"/>
                  </a:lnTo>
                  <a:lnTo>
                    <a:pt x="1444" y="659"/>
                  </a:lnTo>
                  <a:lnTo>
                    <a:pt x="1448" y="659"/>
                  </a:lnTo>
                  <a:lnTo>
                    <a:pt x="1451" y="659"/>
                  </a:lnTo>
                  <a:lnTo>
                    <a:pt x="1455" y="659"/>
                  </a:lnTo>
                  <a:lnTo>
                    <a:pt x="1455" y="657"/>
                  </a:lnTo>
                  <a:lnTo>
                    <a:pt x="1458" y="655"/>
                  </a:lnTo>
                  <a:lnTo>
                    <a:pt x="1458" y="653"/>
                  </a:lnTo>
                  <a:lnTo>
                    <a:pt x="1462" y="645"/>
                  </a:lnTo>
                  <a:lnTo>
                    <a:pt x="1465" y="633"/>
                  </a:lnTo>
                  <a:lnTo>
                    <a:pt x="1465" y="617"/>
                  </a:lnTo>
                  <a:lnTo>
                    <a:pt x="1469" y="591"/>
                  </a:lnTo>
                  <a:lnTo>
                    <a:pt x="1469" y="553"/>
                  </a:lnTo>
                  <a:lnTo>
                    <a:pt x="1472" y="496"/>
                  </a:lnTo>
                  <a:lnTo>
                    <a:pt x="1472" y="418"/>
                  </a:lnTo>
                  <a:lnTo>
                    <a:pt x="1476" y="317"/>
                  </a:lnTo>
                  <a:lnTo>
                    <a:pt x="1476" y="209"/>
                  </a:lnTo>
                  <a:lnTo>
                    <a:pt x="1479" y="113"/>
                  </a:lnTo>
                  <a:lnTo>
                    <a:pt x="1483" y="34"/>
                  </a:lnTo>
                  <a:lnTo>
                    <a:pt x="1483" y="0"/>
                  </a:lnTo>
                  <a:lnTo>
                    <a:pt x="1486" y="6"/>
                  </a:lnTo>
                  <a:lnTo>
                    <a:pt x="1486" y="64"/>
                  </a:lnTo>
                  <a:lnTo>
                    <a:pt x="1490" y="155"/>
                  </a:lnTo>
                  <a:lnTo>
                    <a:pt x="1493" y="243"/>
                  </a:lnTo>
                  <a:lnTo>
                    <a:pt x="1493" y="305"/>
                  </a:lnTo>
                  <a:lnTo>
                    <a:pt x="1497" y="358"/>
                  </a:lnTo>
                  <a:lnTo>
                    <a:pt x="1501" y="410"/>
                  </a:lnTo>
                  <a:lnTo>
                    <a:pt x="1501" y="460"/>
                  </a:lnTo>
                  <a:lnTo>
                    <a:pt x="1504" y="500"/>
                  </a:lnTo>
                  <a:lnTo>
                    <a:pt x="1504" y="538"/>
                  </a:lnTo>
                  <a:lnTo>
                    <a:pt x="1508" y="569"/>
                  </a:lnTo>
                  <a:lnTo>
                    <a:pt x="1511" y="593"/>
                  </a:lnTo>
                  <a:lnTo>
                    <a:pt x="1511" y="613"/>
                  </a:lnTo>
                  <a:lnTo>
                    <a:pt x="1515" y="631"/>
                  </a:lnTo>
                  <a:lnTo>
                    <a:pt x="1518" y="641"/>
                  </a:lnTo>
                  <a:lnTo>
                    <a:pt x="1518" y="649"/>
                  </a:lnTo>
                  <a:lnTo>
                    <a:pt x="1522" y="651"/>
                  </a:lnTo>
                  <a:lnTo>
                    <a:pt x="1522" y="653"/>
                  </a:lnTo>
                  <a:lnTo>
                    <a:pt x="1525" y="655"/>
                  </a:lnTo>
                  <a:lnTo>
                    <a:pt x="1529" y="655"/>
                  </a:lnTo>
                  <a:lnTo>
                    <a:pt x="1529" y="657"/>
                  </a:lnTo>
                  <a:lnTo>
                    <a:pt x="1532" y="657"/>
                  </a:lnTo>
                  <a:lnTo>
                    <a:pt x="1536" y="657"/>
                  </a:lnTo>
                  <a:lnTo>
                    <a:pt x="1539" y="657"/>
                  </a:lnTo>
                  <a:lnTo>
                    <a:pt x="1543" y="657"/>
                  </a:lnTo>
                  <a:lnTo>
                    <a:pt x="1546" y="657"/>
                  </a:lnTo>
                  <a:lnTo>
                    <a:pt x="1550" y="659"/>
                  </a:lnTo>
                  <a:lnTo>
                    <a:pt x="1553" y="659"/>
                  </a:lnTo>
                  <a:lnTo>
                    <a:pt x="1557" y="659"/>
                  </a:lnTo>
                  <a:lnTo>
                    <a:pt x="1560" y="659"/>
                  </a:lnTo>
                  <a:lnTo>
                    <a:pt x="1564" y="659"/>
                  </a:lnTo>
                  <a:lnTo>
                    <a:pt x="1567" y="659"/>
                  </a:lnTo>
                  <a:lnTo>
                    <a:pt x="1571" y="659"/>
                  </a:lnTo>
                  <a:lnTo>
                    <a:pt x="1574" y="659"/>
                  </a:lnTo>
                  <a:lnTo>
                    <a:pt x="1578" y="657"/>
                  </a:lnTo>
                  <a:lnTo>
                    <a:pt x="1581" y="659"/>
                  </a:lnTo>
                  <a:lnTo>
                    <a:pt x="1585" y="659"/>
                  </a:lnTo>
                  <a:lnTo>
                    <a:pt x="1588" y="659"/>
                  </a:lnTo>
                  <a:lnTo>
                    <a:pt x="1592" y="659"/>
                  </a:lnTo>
                  <a:lnTo>
                    <a:pt x="1595" y="659"/>
                  </a:lnTo>
                  <a:lnTo>
                    <a:pt x="1599" y="659"/>
                  </a:lnTo>
                  <a:lnTo>
                    <a:pt x="1602" y="659"/>
                  </a:lnTo>
                  <a:lnTo>
                    <a:pt x="1606" y="659"/>
                  </a:lnTo>
                  <a:lnTo>
                    <a:pt x="1609" y="659"/>
                  </a:lnTo>
                  <a:lnTo>
                    <a:pt x="1613" y="659"/>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5" name="Freeform 1589"/>
            <p:cNvSpPr>
              <a:spLocks/>
            </p:cNvSpPr>
            <p:nvPr/>
          </p:nvSpPr>
          <p:spPr bwMode="auto">
            <a:xfrm>
              <a:off x="405" y="966"/>
              <a:ext cx="1928" cy="998"/>
            </a:xfrm>
            <a:custGeom>
              <a:avLst/>
              <a:gdLst>
                <a:gd name="T0" fmla="*/ 0 w 1686"/>
                <a:gd name="T1" fmla="*/ 69819 h 862"/>
                <a:gd name="T2" fmla="*/ 79543 w 1686"/>
                <a:gd name="T3" fmla="*/ 69819 h 862"/>
                <a:gd name="T4" fmla="*/ 79771 w 1686"/>
                <a:gd name="T5" fmla="*/ 69819 h 862"/>
                <a:gd name="T6" fmla="*/ 79926 w 1686"/>
                <a:gd name="T7" fmla="*/ 69819 h 862"/>
                <a:gd name="T8" fmla="*/ 80333 w 1686"/>
                <a:gd name="T9" fmla="*/ 69819 h 862"/>
                <a:gd name="T10" fmla="*/ 80607 w 1686"/>
                <a:gd name="T11" fmla="*/ 69819 h 862"/>
                <a:gd name="T12" fmla="*/ 80713 w 1686"/>
                <a:gd name="T13" fmla="*/ 69819 h 862"/>
                <a:gd name="T14" fmla="*/ 81001 w 1686"/>
                <a:gd name="T15" fmla="*/ 69819 h 862"/>
                <a:gd name="T16" fmla="*/ 81073 w 1686"/>
                <a:gd name="T17" fmla="*/ 69819 h 862"/>
                <a:gd name="T18" fmla="*/ 81322 w 1686"/>
                <a:gd name="T19" fmla="*/ 69819 h 862"/>
                <a:gd name="T20" fmla="*/ 81511 w 1686"/>
                <a:gd name="T21" fmla="*/ 69819 h 862"/>
                <a:gd name="T22" fmla="*/ 81861 w 1686"/>
                <a:gd name="T23" fmla="*/ 69819 h 862"/>
                <a:gd name="T24" fmla="*/ 82139 w 1686"/>
                <a:gd name="T25" fmla="*/ 69819 h 862"/>
                <a:gd name="T26" fmla="*/ 82275 w 1686"/>
                <a:gd name="T27" fmla="*/ 69819 h 862"/>
                <a:gd name="T28" fmla="*/ 82503 w 1686"/>
                <a:gd name="T29" fmla="*/ 69819 h 862"/>
                <a:gd name="T30" fmla="*/ 82696 w 1686"/>
                <a:gd name="T31" fmla="*/ 69819 h 862"/>
                <a:gd name="T32" fmla="*/ 82898 w 1686"/>
                <a:gd name="T33" fmla="*/ 69687 h 862"/>
                <a:gd name="T34" fmla="*/ 83095 w 1686"/>
                <a:gd name="T35" fmla="*/ 69494 h 862"/>
                <a:gd name="T36" fmla="*/ 83443 w 1686"/>
                <a:gd name="T37" fmla="*/ 69227 h 862"/>
                <a:gd name="T38" fmla="*/ 83654 w 1686"/>
                <a:gd name="T39" fmla="*/ 69227 h 862"/>
                <a:gd name="T40" fmla="*/ 83909 w 1686"/>
                <a:gd name="T41" fmla="*/ 69089 h 862"/>
                <a:gd name="T42" fmla="*/ 84082 w 1686"/>
                <a:gd name="T43" fmla="*/ 67851 h 862"/>
                <a:gd name="T44" fmla="*/ 84471 w 1686"/>
                <a:gd name="T45" fmla="*/ 63858 h 862"/>
                <a:gd name="T46" fmla="*/ 84689 w 1686"/>
                <a:gd name="T47" fmla="*/ 51836 h 862"/>
                <a:gd name="T48" fmla="*/ 84875 w 1686"/>
                <a:gd name="T49" fmla="*/ 25749 h 862"/>
                <a:gd name="T50" fmla="*/ 85137 w 1686"/>
                <a:gd name="T51" fmla="*/ 4417 h 862"/>
                <a:gd name="T52" fmla="*/ 85480 w 1686"/>
                <a:gd name="T53" fmla="*/ 0 h 862"/>
                <a:gd name="T54" fmla="*/ 85659 w 1686"/>
                <a:gd name="T55" fmla="*/ 4228 h 862"/>
                <a:gd name="T56" fmla="*/ 85874 w 1686"/>
                <a:gd name="T57" fmla="*/ 11787 h 862"/>
                <a:gd name="T58" fmla="*/ 86058 w 1686"/>
                <a:gd name="T59" fmla="*/ 22534 h 862"/>
                <a:gd name="T60" fmla="*/ 86458 w 1686"/>
                <a:gd name="T61" fmla="*/ 35155 h 862"/>
                <a:gd name="T62" fmla="*/ 86634 w 1686"/>
                <a:gd name="T63" fmla="*/ 46062 h 862"/>
                <a:gd name="T64" fmla="*/ 86834 w 1686"/>
                <a:gd name="T65" fmla="*/ 55844 h 862"/>
                <a:gd name="T66" fmla="*/ 87010 w 1686"/>
                <a:gd name="T67" fmla="*/ 63693 h 862"/>
                <a:gd name="T68" fmla="*/ 87471 w 1686"/>
                <a:gd name="T69" fmla="*/ 67257 h 862"/>
                <a:gd name="T70" fmla="*/ 87615 w 1686"/>
                <a:gd name="T71" fmla="*/ 68708 h 862"/>
                <a:gd name="T72" fmla="*/ 87826 w 1686"/>
                <a:gd name="T73" fmla="*/ 69388 h 862"/>
                <a:gd name="T74" fmla="*/ 88002 w 1686"/>
                <a:gd name="T75" fmla="*/ 69494 h 862"/>
                <a:gd name="T76" fmla="*/ 88415 w 1686"/>
                <a:gd name="T77" fmla="*/ 69494 h 862"/>
                <a:gd name="T78" fmla="*/ 88634 w 1686"/>
                <a:gd name="T79" fmla="*/ 69494 h 862"/>
                <a:gd name="T80" fmla="*/ 88824 w 1686"/>
                <a:gd name="T81" fmla="*/ 69494 h 862"/>
                <a:gd name="T82" fmla="*/ 89016 w 1686"/>
                <a:gd name="T83" fmla="*/ 69494 h 862"/>
                <a:gd name="T84" fmla="*/ 89141 w 1686"/>
                <a:gd name="T85" fmla="*/ 69494 h 862"/>
                <a:gd name="T86" fmla="*/ 89434 w 1686"/>
                <a:gd name="T87" fmla="*/ 69494 h 862"/>
                <a:gd name="T88" fmla="*/ 89564 w 1686"/>
                <a:gd name="T89" fmla="*/ 69687 h 862"/>
                <a:gd name="T90" fmla="*/ 89961 w 1686"/>
                <a:gd name="T91" fmla="*/ 69687 h 862"/>
                <a:gd name="T92" fmla="*/ 90193 w 1686"/>
                <a:gd name="T93" fmla="*/ 69687 h 862"/>
                <a:gd name="T94" fmla="*/ 90354 w 1686"/>
                <a:gd name="T95" fmla="*/ 69687 h 862"/>
                <a:gd name="T96" fmla="*/ 90601 w 1686"/>
                <a:gd name="T97" fmla="*/ 69687 h 862"/>
                <a:gd name="T98" fmla="*/ 90960 w 1686"/>
                <a:gd name="T99" fmla="*/ 69687 h 862"/>
                <a:gd name="T100" fmla="*/ 91141 w 1686"/>
                <a:gd name="T101" fmla="*/ 69687 h 862"/>
                <a:gd name="T102" fmla="*/ 91388 w 1686"/>
                <a:gd name="T103" fmla="*/ 69687 h 862"/>
                <a:gd name="T104" fmla="*/ 91511 w 1686"/>
                <a:gd name="T105" fmla="*/ 69687 h 862"/>
                <a:gd name="T106" fmla="*/ 91960 w 1686"/>
                <a:gd name="T107" fmla="*/ 69819 h 862"/>
                <a:gd name="T108" fmla="*/ 92177 w 1686"/>
                <a:gd name="T109" fmla="*/ 69819 h 862"/>
                <a:gd name="T110" fmla="*/ 92298 w 1686"/>
                <a:gd name="T111" fmla="*/ 69819 h 862"/>
                <a:gd name="T112" fmla="*/ 92692 w 1686"/>
                <a:gd name="T113" fmla="*/ 69819 h 862"/>
                <a:gd name="T114" fmla="*/ 92975 w 1686"/>
                <a:gd name="T115" fmla="*/ 69819 h 862"/>
                <a:gd name="T116" fmla="*/ 93072 w 1686"/>
                <a:gd name="T117" fmla="*/ 69819 h 862"/>
                <a:gd name="T118" fmla="*/ 93490 w 1686"/>
                <a:gd name="T119" fmla="*/ 69819 h 862"/>
                <a:gd name="T120" fmla="*/ 93740 w 1686"/>
                <a:gd name="T121" fmla="*/ 69819 h 862"/>
                <a:gd name="T122" fmla="*/ 93868 w 1686"/>
                <a:gd name="T123" fmla="*/ 69819 h 862"/>
                <a:gd name="T124" fmla="*/ 94257 w 1686"/>
                <a:gd name="T125" fmla="*/ 69819 h 8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86"/>
                <a:gd name="T190" fmla="*/ 0 h 862"/>
                <a:gd name="T191" fmla="*/ 1686 w 1686"/>
                <a:gd name="T192" fmla="*/ 862 h 8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86" h="862">
                  <a:moveTo>
                    <a:pt x="0" y="862"/>
                  </a:moveTo>
                  <a:lnTo>
                    <a:pt x="0" y="862"/>
                  </a:lnTo>
                  <a:lnTo>
                    <a:pt x="1423" y="862"/>
                  </a:lnTo>
                  <a:lnTo>
                    <a:pt x="1427" y="862"/>
                  </a:lnTo>
                  <a:lnTo>
                    <a:pt x="1430" y="862"/>
                  </a:lnTo>
                  <a:lnTo>
                    <a:pt x="1434" y="862"/>
                  </a:lnTo>
                  <a:lnTo>
                    <a:pt x="1437" y="862"/>
                  </a:lnTo>
                  <a:lnTo>
                    <a:pt x="1441" y="862"/>
                  </a:lnTo>
                  <a:lnTo>
                    <a:pt x="1444" y="862"/>
                  </a:lnTo>
                  <a:lnTo>
                    <a:pt x="1448" y="862"/>
                  </a:lnTo>
                  <a:lnTo>
                    <a:pt x="1451" y="862"/>
                  </a:lnTo>
                  <a:lnTo>
                    <a:pt x="1455" y="862"/>
                  </a:lnTo>
                  <a:lnTo>
                    <a:pt x="1458" y="862"/>
                  </a:lnTo>
                  <a:lnTo>
                    <a:pt x="1462" y="862"/>
                  </a:lnTo>
                  <a:lnTo>
                    <a:pt x="1465" y="862"/>
                  </a:lnTo>
                  <a:lnTo>
                    <a:pt x="1469" y="862"/>
                  </a:lnTo>
                  <a:lnTo>
                    <a:pt x="1472" y="862"/>
                  </a:lnTo>
                  <a:lnTo>
                    <a:pt x="1476" y="862"/>
                  </a:lnTo>
                  <a:lnTo>
                    <a:pt x="1479" y="862"/>
                  </a:lnTo>
                  <a:lnTo>
                    <a:pt x="1483" y="862"/>
                  </a:lnTo>
                  <a:lnTo>
                    <a:pt x="1483" y="860"/>
                  </a:lnTo>
                  <a:lnTo>
                    <a:pt x="1486" y="860"/>
                  </a:lnTo>
                  <a:lnTo>
                    <a:pt x="1486" y="858"/>
                  </a:lnTo>
                  <a:lnTo>
                    <a:pt x="1490" y="856"/>
                  </a:lnTo>
                  <a:lnTo>
                    <a:pt x="1493" y="854"/>
                  </a:lnTo>
                  <a:lnTo>
                    <a:pt x="1497" y="854"/>
                  </a:lnTo>
                  <a:lnTo>
                    <a:pt x="1501" y="852"/>
                  </a:lnTo>
                  <a:lnTo>
                    <a:pt x="1504" y="848"/>
                  </a:lnTo>
                  <a:lnTo>
                    <a:pt x="1504" y="838"/>
                  </a:lnTo>
                  <a:lnTo>
                    <a:pt x="1508" y="820"/>
                  </a:lnTo>
                  <a:lnTo>
                    <a:pt x="1511" y="788"/>
                  </a:lnTo>
                  <a:lnTo>
                    <a:pt x="1511" y="733"/>
                  </a:lnTo>
                  <a:lnTo>
                    <a:pt x="1515" y="639"/>
                  </a:lnTo>
                  <a:lnTo>
                    <a:pt x="1518" y="494"/>
                  </a:lnTo>
                  <a:lnTo>
                    <a:pt x="1518" y="317"/>
                  </a:lnTo>
                  <a:lnTo>
                    <a:pt x="1522" y="157"/>
                  </a:lnTo>
                  <a:lnTo>
                    <a:pt x="1522" y="54"/>
                  </a:lnTo>
                  <a:lnTo>
                    <a:pt x="1525" y="10"/>
                  </a:lnTo>
                  <a:lnTo>
                    <a:pt x="1529" y="0"/>
                  </a:lnTo>
                  <a:lnTo>
                    <a:pt x="1529" y="16"/>
                  </a:lnTo>
                  <a:lnTo>
                    <a:pt x="1532" y="52"/>
                  </a:lnTo>
                  <a:lnTo>
                    <a:pt x="1536" y="94"/>
                  </a:lnTo>
                  <a:lnTo>
                    <a:pt x="1536" y="145"/>
                  </a:lnTo>
                  <a:lnTo>
                    <a:pt x="1539" y="205"/>
                  </a:lnTo>
                  <a:lnTo>
                    <a:pt x="1539" y="277"/>
                  </a:lnTo>
                  <a:lnTo>
                    <a:pt x="1543" y="356"/>
                  </a:lnTo>
                  <a:lnTo>
                    <a:pt x="1546" y="434"/>
                  </a:lnTo>
                  <a:lnTo>
                    <a:pt x="1546" y="504"/>
                  </a:lnTo>
                  <a:lnTo>
                    <a:pt x="1550" y="569"/>
                  </a:lnTo>
                  <a:lnTo>
                    <a:pt x="1553" y="627"/>
                  </a:lnTo>
                  <a:lnTo>
                    <a:pt x="1553" y="689"/>
                  </a:lnTo>
                  <a:lnTo>
                    <a:pt x="1557" y="743"/>
                  </a:lnTo>
                  <a:lnTo>
                    <a:pt x="1557" y="786"/>
                  </a:lnTo>
                  <a:lnTo>
                    <a:pt x="1560" y="812"/>
                  </a:lnTo>
                  <a:lnTo>
                    <a:pt x="1564" y="830"/>
                  </a:lnTo>
                  <a:lnTo>
                    <a:pt x="1564" y="840"/>
                  </a:lnTo>
                  <a:lnTo>
                    <a:pt x="1567" y="848"/>
                  </a:lnTo>
                  <a:lnTo>
                    <a:pt x="1571" y="852"/>
                  </a:lnTo>
                  <a:lnTo>
                    <a:pt x="1571" y="856"/>
                  </a:lnTo>
                  <a:lnTo>
                    <a:pt x="1574" y="858"/>
                  </a:lnTo>
                  <a:lnTo>
                    <a:pt x="1578" y="858"/>
                  </a:lnTo>
                  <a:lnTo>
                    <a:pt x="1581" y="858"/>
                  </a:lnTo>
                  <a:lnTo>
                    <a:pt x="1585" y="858"/>
                  </a:lnTo>
                  <a:lnTo>
                    <a:pt x="1588" y="858"/>
                  </a:lnTo>
                  <a:lnTo>
                    <a:pt x="1592" y="858"/>
                  </a:lnTo>
                  <a:lnTo>
                    <a:pt x="1595" y="858"/>
                  </a:lnTo>
                  <a:lnTo>
                    <a:pt x="1599" y="858"/>
                  </a:lnTo>
                  <a:lnTo>
                    <a:pt x="1602" y="858"/>
                  </a:lnTo>
                  <a:lnTo>
                    <a:pt x="1602" y="860"/>
                  </a:lnTo>
                  <a:lnTo>
                    <a:pt x="1606" y="860"/>
                  </a:lnTo>
                  <a:lnTo>
                    <a:pt x="1609" y="860"/>
                  </a:lnTo>
                  <a:lnTo>
                    <a:pt x="1613" y="860"/>
                  </a:lnTo>
                  <a:lnTo>
                    <a:pt x="1616" y="860"/>
                  </a:lnTo>
                  <a:lnTo>
                    <a:pt x="1620" y="860"/>
                  </a:lnTo>
                  <a:lnTo>
                    <a:pt x="1623" y="860"/>
                  </a:lnTo>
                  <a:lnTo>
                    <a:pt x="1627" y="860"/>
                  </a:lnTo>
                  <a:lnTo>
                    <a:pt x="1630" y="860"/>
                  </a:lnTo>
                  <a:lnTo>
                    <a:pt x="1634" y="860"/>
                  </a:lnTo>
                  <a:lnTo>
                    <a:pt x="1637" y="860"/>
                  </a:lnTo>
                  <a:lnTo>
                    <a:pt x="1641" y="862"/>
                  </a:lnTo>
                  <a:lnTo>
                    <a:pt x="1644" y="862"/>
                  </a:lnTo>
                  <a:lnTo>
                    <a:pt x="1648" y="862"/>
                  </a:lnTo>
                  <a:lnTo>
                    <a:pt x="1651" y="862"/>
                  </a:lnTo>
                  <a:lnTo>
                    <a:pt x="1655" y="862"/>
                  </a:lnTo>
                  <a:lnTo>
                    <a:pt x="1658" y="862"/>
                  </a:lnTo>
                  <a:lnTo>
                    <a:pt x="1662" y="862"/>
                  </a:lnTo>
                  <a:lnTo>
                    <a:pt x="1665" y="862"/>
                  </a:lnTo>
                  <a:lnTo>
                    <a:pt x="1669" y="862"/>
                  </a:lnTo>
                  <a:lnTo>
                    <a:pt x="1672" y="862"/>
                  </a:lnTo>
                  <a:lnTo>
                    <a:pt x="1676" y="862"/>
                  </a:lnTo>
                  <a:lnTo>
                    <a:pt x="1679" y="862"/>
                  </a:lnTo>
                  <a:lnTo>
                    <a:pt x="1683" y="862"/>
                  </a:lnTo>
                  <a:lnTo>
                    <a:pt x="1686" y="862"/>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6" name="Freeform 1590"/>
            <p:cNvSpPr>
              <a:spLocks/>
            </p:cNvSpPr>
            <p:nvPr/>
          </p:nvSpPr>
          <p:spPr bwMode="auto">
            <a:xfrm>
              <a:off x="405" y="1231"/>
              <a:ext cx="1968" cy="733"/>
            </a:xfrm>
            <a:custGeom>
              <a:avLst/>
              <a:gdLst>
                <a:gd name="T0" fmla="*/ 0 w 1721"/>
                <a:gd name="T1" fmla="*/ 51550 h 633"/>
                <a:gd name="T2" fmla="*/ 82258 w 1721"/>
                <a:gd name="T3" fmla="*/ 51550 h 633"/>
                <a:gd name="T4" fmla="*/ 82492 w 1721"/>
                <a:gd name="T5" fmla="*/ 51550 h 633"/>
                <a:gd name="T6" fmla="*/ 82850 w 1721"/>
                <a:gd name="T7" fmla="*/ 51550 h 633"/>
                <a:gd name="T8" fmla="*/ 83040 w 1721"/>
                <a:gd name="T9" fmla="*/ 51550 h 633"/>
                <a:gd name="T10" fmla="*/ 83285 w 1721"/>
                <a:gd name="T11" fmla="*/ 51550 h 633"/>
                <a:gd name="T12" fmla="*/ 83406 w 1721"/>
                <a:gd name="T13" fmla="*/ 51550 h 633"/>
                <a:gd name="T14" fmla="*/ 83889 w 1721"/>
                <a:gd name="T15" fmla="*/ 51550 h 633"/>
                <a:gd name="T16" fmla="*/ 84056 w 1721"/>
                <a:gd name="T17" fmla="*/ 51550 h 633"/>
                <a:gd name="T18" fmla="*/ 84233 w 1721"/>
                <a:gd name="T19" fmla="*/ 51550 h 633"/>
                <a:gd name="T20" fmla="*/ 84450 w 1721"/>
                <a:gd name="T21" fmla="*/ 51550 h 633"/>
                <a:gd name="T22" fmla="*/ 84860 w 1721"/>
                <a:gd name="T23" fmla="*/ 51550 h 633"/>
                <a:gd name="T24" fmla="*/ 85123 w 1721"/>
                <a:gd name="T25" fmla="*/ 51550 h 633"/>
                <a:gd name="T26" fmla="*/ 85216 w 1721"/>
                <a:gd name="T27" fmla="*/ 51403 h 633"/>
                <a:gd name="T28" fmla="*/ 85455 w 1721"/>
                <a:gd name="T29" fmla="*/ 51201 h 633"/>
                <a:gd name="T30" fmla="*/ 85844 w 1721"/>
                <a:gd name="T31" fmla="*/ 51201 h 633"/>
                <a:gd name="T32" fmla="*/ 86048 w 1721"/>
                <a:gd name="T33" fmla="*/ 51201 h 633"/>
                <a:gd name="T34" fmla="*/ 86188 w 1721"/>
                <a:gd name="T35" fmla="*/ 51201 h 633"/>
                <a:gd name="T36" fmla="*/ 86400 w 1721"/>
                <a:gd name="T37" fmla="*/ 51201 h 633"/>
                <a:gd name="T38" fmla="*/ 86782 w 1721"/>
                <a:gd name="T39" fmla="*/ 51403 h 633"/>
                <a:gd name="T40" fmla="*/ 86985 w 1721"/>
                <a:gd name="T41" fmla="*/ 51403 h 633"/>
                <a:gd name="T42" fmla="*/ 87215 w 1721"/>
                <a:gd name="T43" fmla="*/ 50740 h 633"/>
                <a:gd name="T44" fmla="*/ 87430 w 1721"/>
                <a:gd name="T45" fmla="*/ 47543 h 633"/>
                <a:gd name="T46" fmla="*/ 87787 w 1721"/>
                <a:gd name="T47" fmla="*/ 37466 h 633"/>
                <a:gd name="T48" fmla="*/ 87965 w 1721"/>
                <a:gd name="T49" fmla="*/ 20268 h 633"/>
                <a:gd name="T50" fmla="*/ 88178 w 1721"/>
                <a:gd name="T51" fmla="*/ 7259 h 633"/>
                <a:gd name="T52" fmla="*/ 88340 w 1721"/>
                <a:gd name="T53" fmla="*/ 2599 h 633"/>
                <a:gd name="T54" fmla="*/ 88543 w 1721"/>
                <a:gd name="T55" fmla="*/ 2 h 633"/>
                <a:gd name="T56" fmla="*/ 88974 w 1721"/>
                <a:gd name="T57" fmla="*/ 1133 h 633"/>
                <a:gd name="T58" fmla="*/ 89109 w 1721"/>
                <a:gd name="T59" fmla="*/ 8106 h 633"/>
                <a:gd name="T60" fmla="*/ 89344 w 1721"/>
                <a:gd name="T61" fmla="*/ 20824 h 633"/>
                <a:gd name="T62" fmla="*/ 89551 w 1721"/>
                <a:gd name="T63" fmla="*/ 33533 h 633"/>
                <a:gd name="T64" fmla="*/ 89752 w 1721"/>
                <a:gd name="T65" fmla="*/ 40397 h 633"/>
                <a:gd name="T66" fmla="*/ 89917 w 1721"/>
                <a:gd name="T67" fmla="*/ 44104 h 633"/>
                <a:gd name="T68" fmla="*/ 90155 w 1721"/>
                <a:gd name="T69" fmla="*/ 47122 h 633"/>
                <a:gd name="T70" fmla="*/ 90583 w 1721"/>
                <a:gd name="T71" fmla="*/ 49293 h 633"/>
                <a:gd name="T72" fmla="*/ 90677 w 1721"/>
                <a:gd name="T73" fmla="*/ 50439 h 633"/>
                <a:gd name="T74" fmla="*/ 90949 w 1721"/>
                <a:gd name="T75" fmla="*/ 50855 h 633"/>
                <a:gd name="T76" fmla="*/ 91119 w 1721"/>
                <a:gd name="T77" fmla="*/ 51201 h 633"/>
                <a:gd name="T78" fmla="*/ 91476 w 1721"/>
                <a:gd name="T79" fmla="*/ 51201 h 633"/>
                <a:gd name="T80" fmla="*/ 91744 w 1721"/>
                <a:gd name="T81" fmla="*/ 51403 h 633"/>
                <a:gd name="T82" fmla="*/ 91932 w 1721"/>
                <a:gd name="T83" fmla="*/ 51201 h 633"/>
                <a:gd name="T84" fmla="*/ 92272 w 1721"/>
                <a:gd name="T85" fmla="*/ 51201 h 633"/>
                <a:gd name="T86" fmla="*/ 92551 w 1721"/>
                <a:gd name="T87" fmla="*/ 51201 h 633"/>
                <a:gd name="T88" fmla="*/ 92661 w 1721"/>
                <a:gd name="T89" fmla="*/ 51403 h 633"/>
                <a:gd name="T90" fmla="*/ 92999 w 1721"/>
                <a:gd name="T91" fmla="*/ 51403 h 633"/>
                <a:gd name="T92" fmla="*/ 93309 w 1721"/>
                <a:gd name="T93" fmla="*/ 51403 h 633"/>
                <a:gd name="T94" fmla="*/ 93402 w 1721"/>
                <a:gd name="T95" fmla="*/ 51403 h 633"/>
                <a:gd name="T96" fmla="*/ 93852 w 1721"/>
                <a:gd name="T97" fmla="*/ 51403 h 633"/>
                <a:gd name="T98" fmla="*/ 94064 w 1721"/>
                <a:gd name="T99" fmla="*/ 51403 h 633"/>
                <a:gd name="T100" fmla="*/ 94240 w 1721"/>
                <a:gd name="T101" fmla="*/ 51201 h 633"/>
                <a:gd name="T102" fmla="*/ 94433 w 1721"/>
                <a:gd name="T103" fmla="*/ 50855 h 633"/>
                <a:gd name="T104" fmla="*/ 94596 w 1721"/>
                <a:gd name="T105" fmla="*/ 50091 h 633"/>
                <a:gd name="T106" fmla="*/ 95019 w 1721"/>
                <a:gd name="T107" fmla="*/ 49125 h 633"/>
                <a:gd name="T108" fmla="*/ 95238 w 1721"/>
                <a:gd name="T109" fmla="*/ 49843 h 633"/>
                <a:gd name="T110" fmla="*/ 95377 w 1721"/>
                <a:gd name="T111" fmla="*/ 51097 h 633"/>
                <a:gd name="T112" fmla="*/ 95645 w 1721"/>
                <a:gd name="T113" fmla="*/ 51550 h 633"/>
                <a:gd name="T114" fmla="*/ 95828 w 1721"/>
                <a:gd name="T115" fmla="*/ 51550 h 633"/>
                <a:gd name="T116" fmla="*/ 96012 w 1721"/>
                <a:gd name="T117" fmla="*/ 51550 h 6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1"/>
                <a:gd name="T178" fmla="*/ 0 h 633"/>
                <a:gd name="T179" fmla="*/ 1721 w 1721"/>
                <a:gd name="T180" fmla="*/ 633 h 6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1" h="633">
                  <a:moveTo>
                    <a:pt x="0" y="633"/>
                  </a:moveTo>
                  <a:lnTo>
                    <a:pt x="0" y="633"/>
                  </a:lnTo>
                  <a:lnTo>
                    <a:pt x="1472" y="633"/>
                  </a:lnTo>
                  <a:lnTo>
                    <a:pt x="1476" y="633"/>
                  </a:lnTo>
                  <a:lnTo>
                    <a:pt x="1479" y="633"/>
                  </a:lnTo>
                  <a:lnTo>
                    <a:pt x="1483" y="633"/>
                  </a:lnTo>
                  <a:lnTo>
                    <a:pt x="1486" y="633"/>
                  </a:lnTo>
                  <a:lnTo>
                    <a:pt x="1490" y="633"/>
                  </a:lnTo>
                  <a:lnTo>
                    <a:pt x="1493" y="633"/>
                  </a:lnTo>
                  <a:lnTo>
                    <a:pt x="1497" y="633"/>
                  </a:lnTo>
                  <a:lnTo>
                    <a:pt x="1501" y="633"/>
                  </a:lnTo>
                  <a:lnTo>
                    <a:pt x="1504" y="633"/>
                  </a:lnTo>
                  <a:lnTo>
                    <a:pt x="1508" y="633"/>
                  </a:lnTo>
                  <a:lnTo>
                    <a:pt x="1511" y="633"/>
                  </a:lnTo>
                  <a:lnTo>
                    <a:pt x="1515" y="633"/>
                  </a:lnTo>
                  <a:lnTo>
                    <a:pt x="1518" y="633"/>
                  </a:lnTo>
                  <a:lnTo>
                    <a:pt x="1522" y="633"/>
                  </a:lnTo>
                  <a:lnTo>
                    <a:pt x="1522" y="631"/>
                  </a:lnTo>
                  <a:lnTo>
                    <a:pt x="1525" y="631"/>
                  </a:lnTo>
                  <a:lnTo>
                    <a:pt x="1529" y="631"/>
                  </a:lnTo>
                  <a:lnTo>
                    <a:pt x="1529" y="629"/>
                  </a:lnTo>
                  <a:lnTo>
                    <a:pt x="1532" y="629"/>
                  </a:lnTo>
                  <a:lnTo>
                    <a:pt x="1536" y="629"/>
                  </a:lnTo>
                  <a:lnTo>
                    <a:pt x="1539" y="629"/>
                  </a:lnTo>
                  <a:lnTo>
                    <a:pt x="1543" y="629"/>
                  </a:lnTo>
                  <a:lnTo>
                    <a:pt x="1546" y="629"/>
                  </a:lnTo>
                  <a:lnTo>
                    <a:pt x="1550" y="629"/>
                  </a:lnTo>
                  <a:lnTo>
                    <a:pt x="1553" y="631"/>
                  </a:lnTo>
                  <a:lnTo>
                    <a:pt x="1557" y="631"/>
                  </a:lnTo>
                  <a:lnTo>
                    <a:pt x="1557" y="629"/>
                  </a:lnTo>
                  <a:lnTo>
                    <a:pt x="1560" y="623"/>
                  </a:lnTo>
                  <a:lnTo>
                    <a:pt x="1564" y="609"/>
                  </a:lnTo>
                  <a:lnTo>
                    <a:pt x="1564" y="583"/>
                  </a:lnTo>
                  <a:lnTo>
                    <a:pt x="1567" y="537"/>
                  </a:lnTo>
                  <a:lnTo>
                    <a:pt x="1571" y="460"/>
                  </a:lnTo>
                  <a:lnTo>
                    <a:pt x="1571" y="360"/>
                  </a:lnTo>
                  <a:lnTo>
                    <a:pt x="1574" y="249"/>
                  </a:lnTo>
                  <a:lnTo>
                    <a:pt x="1574" y="155"/>
                  </a:lnTo>
                  <a:lnTo>
                    <a:pt x="1578" y="90"/>
                  </a:lnTo>
                  <a:lnTo>
                    <a:pt x="1581" y="54"/>
                  </a:lnTo>
                  <a:lnTo>
                    <a:pt x="1581" y="32"/>
                  </a:lnTo>
                  <a:lnTo>
                    <a:pt x="1585" y="14"/>
                  </a:lnTo>
                  <a:lnTo>
                    <a:pt x="1585" y="2"/>
                  </a:lnTo>
                  <a:lnTo>
                    <a:pt x="1588" y="0"/>
                  </a:lnTo>
                  <a:lnTo>
                    <a:pt x="1592" y="14"/>
                  </a:lnTo>
                  <a:lnTo>
                    <a:pt x="1592" y="46"/>
                  </a:lnTo>
                  <a:lnTo>
                    <a:pt x="1595" y="100"/>
                  </a:lnTo>
                  <a:lnTo>
                    <a:pt x="1595" y="173"/>
                  </a:lnTo>
                  <a:lnTo>
                    <a:pt x="1599" y="255"/>
                  </a:lnTo>
                  <a:lnTo>
                    <a:pt x="1599" y="340"/>
                  </a:lnTo>
                  <a:lnTo>
                    <a:pt x="1602" y="412"/>
                  </a:lnTo>
                  <a:lnTo>
                    <a:pt x="1602" y="462"/>
                  </a:lnTo>
                  <a:lnTo>
                    <a:pt x="1606" y="496"/>
                  </a:lnTo>
                  <a:lnTo>
                    <a:pt x="1609" y="520"/>
                  </a:lnTo>
                  <a:lnTo>
                    <a:pt x="1609" y="541"/>
                  </a:lnTo>
                  <a:lnTo>
                    <a:pt x="1613" y="563"/>
                  </a:lnTo>
                  <a:lnTo>
                    <a:pt x="1613" y="579"/>
                  </a:lnTo>
                  <a:lnTo>
                    <a:pt x="1616" y="595"/>
                  </a:lnTo>
                  <a:lnTo>
                    <a:pt x="1620" y="605"/>
                  </a:lnTo>
                  <a:lnTo>
                    <a:pt x="1620" y="613"/>
                  </a:lnTo>
                  <a:lnTo>
                    <a:pt x="1623" y="619"/>
                  </a:lnTo>
                  <a:lnTo>
                    <a:pt x="1627" y="623"/>
                  </a:lnTo>
                  <a:lnTo>
                    <a:pt x="1627" y="625"/>
                  </a:lnTo>
                  <a:lnTo>
                    <a:pt x="1630" y="627"/>
                  </a:lnTo>
                  <a:lnTo>
                    <a:pt x="1630" y="629"/>
                  </a:lnTo>
                  <a:lnTo>
                    <a:pt x="1634" y="629"/>
                  </a:lnTo>
                  <a:lnTo>
                    <a:pt x="1637" y="629"/>
                  </a:lnTo>
                  <a:lnTo>
                    <a:pt x="1637" y="631"/>
                  </a:lnTo>
                  <a:lnTo>
                    <a:pt x="1641" y="631"/>
                  </a:lnTo>
                  <a:lnTo>
                    <a:pt x="1644" y="629"/>
                  </a:lnTo>
                  <a:lnTo>
                    <a:pt x="1648" y="629"/>
                  </a:lnTo>
                  <a:lnTo>
                    <a:pt x="1651" y="629"/>
                  </a:lnTo>
                  <a:lnTo>
                    <a:pt x="1655" y="629"/>
                  </a:lnTo>
                  <a:lnTo>
                    <a:pt x="1658" y="629"/>
                  </a:lnTo>
                  <a:lnTo>
                    <a:pt x="1658" y="631"/>
                  </a:lnTo>
                  <a:lnTo>
                    <a:pt x="1662" y="631"/>
                  </a:lnTo>
                  <a:lnTo>
                    <a:pt x="1665" y="631"/>
                  </a:lnTo>
                  <a:lnTo>
                    <a:pt x="1669" y="631"/>
                  </a:lnTo>
                  <a:lnTo>
                    <a:pt x="1672" y="631"/>
                  </a:lnTo>
                  <a:lnTo>
                    <a:pt x="1676" y="631"/>
                  </a:lnTo>
                  <a:lnTo>
                    <a:pt x="1679" y="631"/>
                  </a:lnTo>
                  <a:lnTo>
                    <a:pt x="1683" y="631"/>
                  </a:lnTo>
                  <a:lnTo>
                    <a:pt x="1686" y="631"/>
                  </a:lnTo>
                  <a:lnTo>
                    <a:pt x="1686" y="629"/>
                  </a:lnTo>
                  <a:lnTo>
                    <a:pt x="1690" y="627"/>
                  </a:lnTo>
                  <a:lnTo>
                    <a:pt x="1690" y="625"/>
                  </a:lnTo>
                  <a:lnTo>
                    <a:pt x="1693" y="621"/>
                  </a:lnTo>
                  <a:lnTo>
                    <a:pt x="1693" y="615"/>
                  </a:lnTo>
                  <a:lnTo>
                    <a:pt x="1697" y="607"/>
                  </a:lnTo>
                  <a:lnTo>
                    <a:pt x="1700" y="603"/>
                  </a:lnTo>
                  <a:lnTo>
                    <a:pt x="1704" y="611"/>
                  </a:lnTo>
                  <a:lnTo>
                    <a:pt x="1704" y="621"/>
                  </a:lnTo>
                  <a:lnTo>
                    <a:pt x="1707" y="627"/>
                  </a:lnTo>
                  <a:lnTo>
                    <a:pt x="1711" y="631"/>
                  </a:lnTo>
                  <a:lnTo>
                    <a:pt x="1711" y="633"/>
                  </a:lnTo>
                  <a:lnTo>
                    <a:pt x="1714" y="633"/>
                  </a:lnTo>
                  <a:lnTo>
                    <a:pt x="1718" y="633"/>
                  </a:lnTo>
                  <a:lnTo>
                    <a:pt x="1721" y="633"/>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7" name="Freeform 1591"/>
            <p:cNvSpPr>
              <a:spLocks/>
            </p:cNvSpPr>
            <p:nvPr/>
          </p:nvSpPr>
          <p:spPr bwMode="auto">
            <a:xfrm>
              <a:off x="405" y="618"/>
              <a:ext cx="2021" cy="1346"/>
            </a:xfrm>
            <a:custGeom>
              <a:avLst/>
              <a:gdLst>
                <a:gd name="T0" fmla="*/ 0 w 1767"/>
                <a:gd name="T1" fmla="*/ 95583 h 1162"/>
                <a:gd name="T2" fmla="*/ 88515 w 1767"/>
                <a:gd name="T3" fmla="*/ 95583 h 1162"/>
                <a:gd name="T4" fmla="*/ 88722 w 1767"/>
                <a:gd name="T5" fmla="*/ 95583 h 1162"/>
                <a:gd name="T6" fmla="*/ 88890 w 1767"/>
                <a:gd name="T7" fmla="*/ 95583 h 1162"/>
                <a:gd name="T8" fmla="*/ 89115 w 1767"/>
                <a:gd name="T9" fmla="*/ 95583 h 1162"/>
                <a:gd name="T10" fmla="*/ 89502 w 1767"/>
                <a:gd name="T11" fmla="*/ 95583 h 1162"/>
                <a:gd name="T12" fmla="*/ 89654 w 1767"/>
                <a:gd name="T13" fmla="*/ 95583 h 1162"/>
                <a:gd name="T14" fmla="*/ 89919 w 1767"/>
                <a:gd name="T15" fmla="*/ 95583 h 1162"/>
                <a:gd name="T16" fmla="*/ 90028 w 1767"/>
                <a:gd name="T17" fmla="*/ 95472 h 1162"/>
                <a:gd name="T18" fmla="*/ 90285 w 1767"/>
                <a:gd name="T19" fmla="*/ 95083 h 1162"/>
                <a:gd name="T20" fmla="*/ 90438 w 1767"/>
                <a:gd name="T21" fmla="*/ 93271 h 1162"/>
                <a:gd name="T22" fmla="*/ 90700 w 1767"/>
                <a:gd name="T23" fmla="*/ 87133 h 1162"/>
                <a:gd name="T24" fmla="*/ 91067 w 1767"/>
                <a:gd name="T25" fmla="*/ 67464 h 1162"/>
                <a:gd name="T26" fmla="*/ 91229 w 1767"/>
                <a:gd name="T27" fmla="*/ 37667 h 1162"/>
                <a:gd name="T28" fmla="*/ 91499 w 1767"/>
                <a:gd name="T29" fmla="*/ 9289 h 1162"/>
                <a:gd name="T30" fmla="*/ 91592 w 1767"/>
                <a:gd name="T31" fmla="*/ 0 h 1162"/>
                <a:gd name="T32" fmla="*/ 92044 w 1767"/>
                <a:gd name="T33" fmla="*/ 8150 h 1162"/>
                <a:gd name="T34" fmla="*/ 92272 w 1767"/>
                <a:gd name="T35" fmla="*/ 25458 h 1162"/>
                <a:gd name="T36" fmla="*/ 92390 w 1767"/>
                <a:gd name="T37" fmla="*/ 47821 h 1162"/>
                <a:gd name="T38" fmla="*/ 92776 w 1767"/>
                <a:gd name="T39" fmla="*/ 68469 h 1162"/>
                <a:gd name="T40" fmla="*/ 93054 w 1767"/>
                <a:gd name="T41" fmla="*/ 81544 h 1162"/>
                <a:gd name="T42" fmla="*/ 93252 w 1767"/>
                <a:gd name="T43" fmla="*/ 86093 h 1162"/>
                <a:gd name="T44" fmla="*/ 93618 w 1767"/>
                <a:gd name="T45" fmla="*/ 90601 h 1162"/>
                <a:gd name="T46" fmla="*/ 93838 w 1767"/>
                <a:gd name="T47" fmla="*/ 92301 h 1162"/>
                <a:gd name="T48" fmla="*/ 93987 w 1767"/>
                <a:gd name="T49" fmla="*/ 93142 h 1162"/>
                <a:gd name="T50" fmla="*/ 94371 w 1767"/>
                <a:gd name="T51" fmla="*/ 93271 h 1162"/>
                <a:gd name="T52" fmla="*/ 94670 w 1767"/>
                <a:gd name="T53" fmla="*/ 93601 h 1162"/>
                <a:gd name="T54" fmla="*/ 94773 w 1767"/>
                <a:gd name="T55" fmla="*/ 94116 h 1162"/>
                <a:gd name="T56" fmla="*/ 95044 w 1767"/>
                <a:gd name="T57" fmla="*/ 94608 h 1162"/>
                <a:gd name="T58" fmla="*/ 95138 w 1767"/>
                <a:gd name="T59" fmla="*/ 94678 h 1162"/>
                <a:gd name="T60" fmla="*/ 95581 w 1767"/>
                <a:gd name="T61" fmla="*/ 94608 h 1162"/>
                <a:gd name="T62" fmla="*/ 95762 w 1767"/>
                <a:gd name="T63" fmla="*/ 94456 h 1162"/>
                <a:gd name="T64" fmla="*/ 95948 w 1767"/>
                <a:gd name="T65" fmla="*/ 94608 h 1162"/>
                <a:gd name="T66" fmla="*/ 96206 w 1767"/>
                <a:gd name="T67" fmla="*/ 94678 h 1162"/>
                <a:gd name="T68" fmla="*/ 96373 w 1767"/>
                <a:gd name="T69" fmla="*/ 94903 h 1162"/>
                <a:gd name="T70" fmla="*/ 96544 w 1767"/>
                <a:gd name="T71" fmla="*/ 94678 h 1162"/>
                <a:gd name="T72" fmla="*/ 96957 w 1767"/>
                <a:gd name="T73" fmla="*/ 94678 h 1162"/>
                <a:gd name="T74" fmla="*/ 97135 w 1767"/>
                <a:gd name="T75" fmla="*/ 94903 h 1162"/>
                <a:gd name="T76" fmla="*/ 97381 w 1767"/>
                <a:gd name="T77" fmla="*/ 94903 h 1162"/>
                <a:gd name="T78" fmla="*/ 97500 w 1767"/>
                <a:gd name="T79" fmla="*/ 95083 h 1162"/>
                <a:gd name="T80" fmla="*/ 97772 w 1767"/>
                <a:gd name="T81" fmla="*/ 95083 h 1162"/>
                <a:gd name="T82" fmla="*/ 97862 w 1767"/>
                <a:gd name="T83" fmla="*/ 95083 h 1162"/>
                <a:gd name="T84" fmla="*/ 98119 w 1767"/>
                <a:gd name="T85" fmla="*/ 95083 h 1162"/>
                <a:gd name="T86" fmla="*/ 98320 w 1767"/>
                <a:gd name="T87" fmla="*/ 95472 h 1162"/>
                <a:gd name="T88" fmla="*/ 98546 w 1767"/>
                <a:gd name="T89" fmla="*/ 95583 h 1162"/>
                <a:gd name="T90" fmla="*/ 98932 w 1767"/>
                <a:gd name="T91" fmla="*/ 95583 h 1162"/>
                <a:gd name="T92" fmla="*/ 99103 w 1767"/>
                <a:gd name="T93" fmla="*/ 95583 h 1162"/>
                <a:gd name="T94" fmla="*/ 99353 w 1767"/>
                <a:gd name="T95" fmla="*/ 95583 h 11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67"/>
                <a:gd name="T145" fmla="*/ 0 h 1162"/>
                <a:gd name="T146" fmla="*/ 1767 w 1767"/>
                <a:gd name="T147" fmla="*/ 1162 h 116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67" h="1162">
                  <a:moveTo>
                    <a:pt x="0" y="1162"/>
                  </a:moveTo>
                  <a:lnTo>
                    <a:pt x="0" y="1162"/>
                  </a:lnTo>
                  <a:lnTo>
                    <a:pt x="1571" y="1162"/>
                  </a:lnTo>
                  <a:lnTo>
                    <a:pt x="1574" y="1162"/>
                  </a:lnTo>
                  <a:lnTo>
                    <a:pt x="1578" y="1162"/>
                  </a:lnTo>
                  <a:lnTo>
                    <a:pt x="1581" y="1162"/>
                  </a:lnTo>
                  <a:lnTo>
                    <a:pt x="1585" y="1162"/>
                  </a:lnTo>
                  <a:lnTo>
                    <a:pt x="1588" y="1162"/>
                  </a:lnTo>
                  <a:lnTo>
                    <a:pt x="1592" y="1162"/>
                  </a:lnTo>
                  <a:lnTo>
                    <a:pt x="1595" y="1162"/>
                  </a:lnTo>
                  <a:lnTo>
                    <a:pt x="1599" y="1162"/>
                  </a:lnTo>
                  <a:lnTo>
                    <a:pt x="1602" y="1160"/>
                  </a:lnTo>
                  <a:lnTo>
                    <a:pt x="1606" y="1156"/>
                  </a:lnTo>
                  <a:lnTo>
                    <a:pt x="1609" y="1148"/>
                  </a:lnTo>
                  <a:lnTo>
                    <a:pt x="1609" y="1134"/>
                  </a:lnTo>
                  <a:lnTo>
                    <a:pt x="1613" y="1108"/>
                  </a:lnTo>
                  <a:lnTo>
                    <a:pt x="1613" y="1059"/>
                  </a:lnTo>
                  <a:lnTo>
                    <a:pt x="1616" y="961"/>
                  </a:lnTo>
                  <a:lnTo>
                    <a:pt x="1620" y="820"/>
                  </a:lnTo>
                  <a:lnTo>
                    <a:pt x="1620" y="647"/>
                  </a:lnTo>
                  <a:lnTo>
                    <a:pt x="1623" y="458"/>
                  </a:lnTo>
                  <a:lnTo>
                    <a:pt x="1627" y="267"/>
                  </a:lnTo>
                  <a:lnTo>
                    <a:pt x="1627" y="113"/>
                  </a:lnTo>
                  <a:lnTo>
                    <a:pt x="1630" y="24"/>
                  </a:lnTo>
                  <a:lnTo>
                    <a:pt x="1630" y="0"/>
                  </a:lnTo>
                  <a:lnTo>
                    <a:pt x="1634" y="28"/>
                  </a:lnTo>
                  <a:lnTo>
                    <a:pt x="1637" y="99"/>
                  </a:lnTo>
                  <a:lnTo>
                    <a:pt x="1637" y="195"/>
                  </a:lnTo>
                  <a:lnTo>
                    <a:pt x="1641" y="310"/>
                  </a:lnTo>
                  <a:lnTo>
                    <a:pt x="1644" y="438"/>
                  </a:lnTo>
                  <a:lnTo>
                    <a:pt x="1644" y="581"/>
                  </a:lnTo>
                  <a:lnTo>
                    <a:pt x="1648" y="716"/>
                  </a:lnTo>
                  <a:lnTo>
                    <a:pt x="1651" y="832"/>
                  </a:lnTo>
                  <a:lnTo>
                    <a:pt x="1651" y="935"/>
                  </a:lnTo>
                  <a:lnTo>
                    <a:pt x="1655" y="991"/>
                  </a:lnTo>
                  <a:lnTo>
                    <a:pt x="1658" y="1021"/>
                  </a:lnTo>
                  <a:lnTo>
                    <a:pt x="1658" y="1047"/>
                  </a:lnTo>
                  <a:lnTo>
                    <a:pt x="1662" y="1080"/>
                  </a:lnTo>
                  <a:lnTo>
                    <a:pt x="1665" y="1102"/>
                  </a:lnTo>
                  <a:lnTo>
                    <a:pt x="1665" y="1112"/>
                  </a:lnTo>
                  <a:lnTo>
                    <a:pt x="1669" y="1122"/>
                  </a:lnTo>
                  <a:lnTo>
                    <a:pt x="1672" y="1128"/>
                  </a:lnTo>
                  <a:lnTo>
                    <a:pt x="1672" y="1132"/>
                  </a:lnTo>
                  <a:lnTo>
                    <a:pt x="1676" y="1134"/>
                  </a:lnTo>
                  <a:lnTo>
                    <a:pt x="1679" y="1134"/>
                  </a:lnTo>
                  <a:lnTo>
                    <a:pt x="1679" y="1136"/>
                  </a:lnTo>
                  <a:lnTo>
                    <a:pt x="1683" y="1138"/>
                  </a:lnTo>
                  <a:lnTo>
                    <a:pt x="1686" y="1140"/>
                  </a:lnTo>
                  <a:lnTo>
                    <a:pt x="1686" y="1144"/>
                  </a:lnTo>
                  <a:lnTo>
                    <a:pt x="1690" y="1146"/>
                  </a:lnTo>
                  <a:lnTo>
                    <a:pt x="1690" y="1150"/>
                  </a:lnTo>
                  <a:lnTo>
                    <a:pt x="1693" y="1152"/>
                  </a:lnTo>
                  <a:lnTo>
                    <a:pt x="1697" y="1150"/>
                  </a:lnTo>
                  <a:lnTo>
                    <a:pt x="1700" y="1150"/>
                  </a:lnTo>
                  <a:lnTo>
                    <a:pt x="1700" y="1148"/>
                  </a:lnTo>
                  <a:lnTo>
                    <a:pt x="1704" y="1148"/>
                  </a:lnTo>
                  <a:lnTo>
                    <a:pt x="1704" y="1150"/>
                  </a:lnTo>
                  <a:lnTo>
                    <a:pt x="1707" y="1150"/>
                  </a:lnTo>
                  <a:lnTo>
                    <a:pt x="1711" y="1152"/>
                  </a:lnTo>
                  <a:lnTo>
                    <a:pt x="1714" y="1152"/>
                  </a:lnTo>
                  <a:lnTo>
                    <a:pt x="1714" y="1154"/>
                  </a:lnTo>
                  <a:lnTo>
                    <a:pt x="1718" y="1154"/>
                  </a:lnTo>
                  <a:lnTo>
                    <a:pt x="1718" y="1152"/>
                  </a:lnTo>
                  <a:lnTo>
                    <a:pt x="1721" y="1152"/>
                  </a:lnTo>
                  <a:lnTo>
                    <a:pt x="1725" y="1152"/>
                  </a:lnTo>
                  <a:lnTo>
                    <a:pt x="1725" y="1154"/>
                  </a:lnTo>
                  <a:lnTo>
                    <a:pt x="1728" y="1154"/>
                  </a:lnTo>
                  <a:lnTo>
                    <a:pt x="1732" y="1154"/>
                  </a:lnTo>
                  <a:lnTo>
                    <a:pt x="1732" y="1156"/>
                  </a:lnTo>
                  <a:lnTo>
                    <a:pt x="1735" y="1156"/>
                  </a:lnTo>
                  <a:lnTo>
                    <a:pt x="1739" y="1156"/>
                  </a:lnTo>
                  <a:lnTo>
                    <a:pt x="1742" y="1156"/>
                  </a:lnTo>
                  <a:lnTo>
                    <a:pt x="1746" y="1156"/>
                  </a:lnTo>
                  <a:lnTo>
                    <a:pt x="1749" y="1158"/>
                  </a:lnTo>
                  <a:lnTo>
                    <a:pt x="1749" y="1160"/>
                  </a:lnTo>
                  <a:lnTo>
                    <a:pt x="1753" y="1160"/>
                  </a:lnTo>
                  <a:lnTo>
                    <a:pt x="1753" y="1162"/>
                  </a:lnTo>
                  <a:lnTo>
                    <a:pt x="1756" y="1162"/>
                  </a:lnTo>
                  <a:lnTo>
                    <a:pt x="1760" y="1162"/>
                  </a:lnTo>
                  <a:lnTo>
                    <a:pt x="1763" y="1162"/>
                  </a:lnTo>
                  <a:lnTo>
                    <a:pt x="1767" y="1162"/>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8" name="Freeform 1592"/>
            <p:cNvSpPr>
              <a:spLocks/>
            </p:cNvSpPr>
            <p:nvPr/>
          </p:nvSpPr>
          <p:spPr bwMode="auto">
            <a:xfrm>
              <a:off x="405" y="1028"/>
              <a:ext cx="2113" cy="936"/>
            </a:xfrm>
            <a:custGeom>
              <a:avLst/>
              <a:gdLst>
                <a:gd name="T0" fmla="*/ 88281 w 1848"/>
                <a:gd name="T1" fmla="*/ 66567 h 808"/>
                <a:gd name="T2" fmla="*/ 88677 w 1848"/>
                <a:gd name="T3" fmla="*/ 66567 h 808"/>
                <a:gd name="T4" fmla="*/ 89073 w 1848"/>
                <a:gd name="T5" fmla="*/ 66567 h 808"/>
                <a:gd name="T6" fmla="*/ 89229 w 1848"/>
                <a:gd name="T7" fmla="*/ 66567 h 808"/>
                <a:gd name="T8" fmla="*/ 89663 w 1848"/>
                <a:gd name="T9" fmla="*/ 66567 h 808"/>
                <a:gd name="T10" fmla="*/ 90029 w 1848"/>
                <a:gd name="T11" fmla="*/ 66567 h 808"/>
                <a:gd name="T12" fmla="*/ 90446 w 1848"/>
                <a:gd name="T13" fmla="*/ 66567 h 808"/>
                <a:gd name="T14" fmla="*/ 90817 w 1848"/>
                <a:gd name="T15" fmla="*/ 66567 h 808"/>
                <a:gd name="T16" fmla="*/ 91201 w 1848"/>
                <a:gd name="T17" fmla="*/ 66567 h 808"/>
                <a:gd name="T18" fmla="*/ 91607 w 1848"/>
                <a:gd name="T19" fmla="*/ 66567 h 808"/>
                <a:gd name="T20" fmla="*/ 92016 w 1848"/>
                <a:gd name="T21" fmla="*/ 66367 h 808"/>
                <a:gd name="T22" fmla="*/ 92353 w 1848"/>
                <a:gd name="T23" fmla="*/ 66227 h 808"/>
                <a:gd name="T24" fmla="*/ 92794 w 1848"/>
                <a:gd name="T25" fmla="*/ 66367 h 808"/>
                <a:gd name="T26" fmla="*/ 93121 w 1848"/>
                <a:gd name="T27" fmla="*/ 66367 h 808"/>
                <a:gd name="T28" fmla="*/ 93562 w 1848"/>
                <a:gd name="T29" fmla="*/ 66367 h 808"/>
                <a:gd name="T30" fmla="*/ 93883 w 1848"/>
                <a:gd name="T31" fmla="*/ 66227 h 808"/>
                <a:gd name="T32" fmla="*/ 94123 w 1848"/>
                <a:gd name="T33" fmla="*/ 64644 h 808"/>
                <a:gd name="T34" fmla="*/ 94558 w 1848"/>
                <a:gd name="T35" fmla="*/ 56278 h 808"/>
                <a:gd name="T36" fmla="*/ 94870 w 1848"/>
                <a:gd name="T37" fmla="*/ 34444 h 808"/>
                <a:gd name="T38" fmla="*/ 95291 w 1848"/>
                <a:gd name="T39" fmla="*/ 10939 h 808"/>
                <a:gd name="T40" fmla="*/ 95470 w 1848"/>
                <a:gd name="T41" fmla="*/ 0 h 808"/>
                <a:gd name="T42" fmla="*/ 95914 w 1848"/>
                <a:gd name="T43" fmla="*/ 6376 h 808"/>
                <a:gd name="T44" fmla="*/ 96240 w 1848"/>
                <a:gd name="T45" fmla="*/ 26017 h 808"/>
                <a:gd name="T46" fmla="*/ 96448 w 1848"/>
                <a:gd name="T47" fmla="*/ 48808 h 808"/>
                <a:gd name="T48" fmla="*/ 96860 w 1848"/>
                <a:gd name="T49" fmla="*/ 59822 h 808"/>
                <a:gd name="T50" fmla="*/ 97230 w 1848"/>
                <a:gd name="T51" fmla="*/ 63874 h 808"/>
                <a:gd name="T52" fmla="*/ 97474 w 1848"/>
                <a:gd name="T53" fmla="*/ 65497 h 808"/>
                <a:gd name="T54" fmla="*/ 97787 w 1848"/>
                <a:gd name="T55" fmla="*/ 65901 h 808"/>
                <a:gd name="T56" fmla="*/ 98250 w 1848"/>
                <a:gd name="T57" fmla="*/ 66056 h 808"/>
                <a:gd name="T58" fmla="*/ 98419 w 1848"/>
                <a:gd name="T59" fmla="*/ 66227 h 808"/>
                <a:gd name="T60" fmla="*/ 98830 w 1848"/>
                <a:gd name="T61" fmla="*/ 66367 h 808"/>
                <a:gd name="T62" fmla="*/ 99226 w 1848"/>
                <a:gd name="T63" fmla="*/ 66367 h 808"/>
                <a:gd name="T64" fmla="*/ 99457 w 1848"/>
                <a:gd name="T65" fmla="*/ 66367 h 808"/>
                <a:gd name="T66" fmla="*/ 99796 w 1848"/>
                <a:gd name="T67" fmla="*/ 66567 h 808"/>
                <a:gd name="T68" fmla="*/ 100231 w 1848"/>
                <a:gd name="T69" fmla="*/ 66367 h 808"/>
                <a:gd name="T70" fmla="*/ 100620 w 1848"/>
                <a:gd name="T71" fmla="*/ 66367 h 808"/>
                <a:gd name="T72" fmla="*/ 100792 w 1848"/>
                <a:gd name="T73" fmla="*/ 66567 h 808"/>
                <a:gd name="T74" fmla="*/ 101151 w 1848"/>
                <a:gd name="T75" fmla="*/ 66567 h 808"/>
                <a:gd name="T76" fmla="*/ 101555 w 1848"/>
                <a:gd name="T77" fmla="*/ 66567 h 808"/>
                <a:gd name="T78" fmla="*/ 101909 w 1848"/>
                <a:gd name="T79" fmla="*/ 66567 h 808"/>
                <a:gd name="T80" fmla="*/ 102326 w 1848"/>
                <a:gd name="T81" fmla="*/ 66567 h 808"/>
                <a:gd name="T82" fmla="*/ 102557 w 1848"/>
                <a:gd name="T83" fmla="*/ 66567 h 808"/>
                <a:gd name="T84" fmla="*/ 102939 w 1848"/>
                <a:gd name="T85" fmla="*/ 66567 h 8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48"/>
                <a:gd name="T130" fmla="*/ 0 h 808"/>
                <a:gd name="T131" fmla="*/ 1848 w 1848"/>
                <a:gd name="T132" fmla="*/ 808 h 8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48" h="808">
                  <a:moveTo>
                    <a:pt x="0" y="808"/>
                  </a:moveTo>
                  <a:lnTo>
                    <a:pt x="0" y="808"/>
                  </a:lnTo>
                  <a:lnTo>
                    <a:pt x="1585" y="808"/>
                  </a:lnTo>
                  <a:lnTo>
                    <a:pt x="1588" y="808"/>
                  </a:lnTo>
                  <a:lnTo>
                    <a:pt x="1592" y="808"/>
                  </a:lnTo>
                  <a:lnTo>
                    <a:pt x="1595" y="808"/>
                  </a:lnTo>
                  <a:lnTo>
                    <a:pt x="1599" y="808"/>
                  </a:lnTo>
                  <a:lnTo>
                    <a:pt x="1602" y="808"/>
                  </a:lnTo>
                  <a:lnTo>
                    <a:pt x="1606" y="808"/>
                  </a:lnTo>
                  <a:lnTo>
                    <a:pt x="1609" y="808"/>
                  </a:lnTo>
                  <a:lnTo>
                    <a:pt x="1613" y="808"/>
                  </a:lnTo>
                  <a:lnTo>
                    <a:pt x="1616" y="808"/>
                  </a:lnTo>
                  <a:lnTo>
                    <a:pt x="1620" y="808"/>
                  </a:lnTo>
                  <a:lnTo>
                    <a:pt x="1623" y="808"/>
                  </a:lnTo>
                  <a:lnTo>
                    <a:pt x="1627" y="808"/>
                  </a:lnTo>
                  <a:lnTo>
                    <a:pt x="1630" y="808"/>
                  </a:lnTo>
                  <a:lnTo>
                    <a:pt x="1634" y="808"/>
                  </a:lnTo>
                  <a:lnTo>
                    <a:pt x="1637" y="808"/>
                  </a:lnTo>
                  <a:lnTo>
                    <a:pt x="1641" y="808"/>
                  </a:lnTo>
                  <a:lnTo>
                    <a:pt x="1644" y="808"/>
                  </a:lnTo>
                  <a:lnTo>
                    <a:pt x="1644" y="806"/>
                  </a:lnTo>
                  <a:lnTo>
                    <a:pt x="1648" y="806"/>
                  </a:lnTo>
                  <a:lnTo>
                    <a:pt x="1651" y="806"/>
                  </a:lnTo>
                  <a:lnTo>
                    <a:pt x="1651" y="804"/>
                  </a:lnTo>
                  <a:lnTo>
                    <a:pt x="1655" y="804"/>
                  </a:lnTo>
                  <a:lnTo>
                    <a:pt x="1658" y="804"/>
                  </a:lnTo>
                  <a:lnTo>
                    <a:pt x="1662" y="806"/>
                  </a:lnTo>
                  <a:lnTo>
                    <a:pt x="1665" y="806"/>
                  </a:lnTo>
                  <a:lnTo>
                    <a:pt x="1669" y="806"/>
                  </a:lnTo>
                  <a:lnTo>
                    <a:pt x="1672" y="806"/>
                  </a:lnTo>
                  <a:lnTo>
                    <a:pt x="1676" y="806"/>
                  </a:lnTo>
                  <a:lnTo>
                    <a:pt x="1679" y="806"/>
                  </a:lnTo>
                  <a:lnTo>
                    <a:pt x="1683" y="806"/>
                  </a:lnTo>
                  <a:lnTo>
                    <a:pt x="1686" y="804"/>
                  </a:lnTo>
                  <a:lnTo>
                    <a:pt x="1686" y="802"/>
                  </a:lnTo>
                  <a:lnTo>
                    <a:pt x="1690" y="796"/>
                  </a:lnTo>
                  <a:lnTo>
                    <a:pt x="1690" y="784"/>
                  </a:lnTo>
                  <a:lnTo>
                    <a:pt x="1693" y="768"/>
                  </a:lnTo>
                  <a:lnTo>
                    <a:pt x="1693" y="736"/>
                  </a:lnTo>
                  <a:lnTo>
                    <a:pt x="1697" y="683"/>
                  </a:lnTo>
                  <a:lnTo>
                    <a:pt x="1700" y="603"/>
                  </a:lnTo>
                  <a:lnTo>
                    <a:pt x="1700" y="511"/>
                  </a:lnTo>
                  <a:lnTo>
                    <a:pt x="1704" y="418"/>
                  </a:lnTo>
                  <a:lnTo>
                    <a:pt x="1704" y="314"/>
                  </a:lnTo>
                  <a:lnTo>
                    <a:pt x="1707" y="217"/>
                  </a:lnTo>
                  <a:lnTo>
                    <a:pt x="1711" y="133"/>
                  </a:lnTo>
                  <a:lnTo>
                    <a:pt x="1711" y="70"/>
                  </a:lnTo>
                  <a:lnTo>
                    <a:pt x="1714" y="26"/>
                  </a:lnTo>
                  <a:lnTo>
                    <a:pt x="1714" y="0"/>
                  </a:lnTo>
                  <a:lnTo>
                    <a:pt x="1718" y="0"/>
                  </a:lnTo>
                  <a:lnTo>
                    <a:pt x="1718" y="28"/>
                  </a:lnTo>
                  <a:lnTo>
                    <a:pt x="1721" y="78"/>
                  </a:lnTo>
                  <a:lnTo>
                    <a:pt x="1725" y="143"/>
                  </a:lnTo>
                  <a:lnTo>
                    <a:pt x="1725" y="223"/>
                  </a:lnTo>
                  <a:lnTo>
                    <a:pt x="1728" y="316"/>
                  </a:lnTo>
                  <a:lnTo>
                    <a:pt x="1728" y="416"/>
                  </a:lnTo>
                  <a:lnTo>
                    <a:pt x="1732" y="513"/>
                  </a:lnTo>
                  <a:lnTo>
                    <a:pt x="1732" y="591"/>
                  </a:lnTo>
                  <a:lnTo>
                    <a:pt x="1735" y="649"/>
                  </a:lnTo>
                  <a:lnTo>
                    <a:pt x="1735" y="693"/>
                  </a:lnTo>
                  <a:lnTo>
                    <a:pt x="1739" y="726"/>
                  </a:lnTo>
                  <a:lnTo>
                    <a:pt x="1739" y="750"/>
                  </a:lnTo>
                  <a:lnTo>
                    <a:pt x="1742" y="766"/>
                  </a:lnTo>
                  <a:lnTo>
                    <a:pt x="1746" y="776"/>
                  </a:lnTo>
                  <a:lnTo>
                    <a:pt x="1746" y="786"/>
                  </a:lnTo>
                  <a:lnTo>
                    <a:pt x="1749" y="792"/>
                  </a:lnTo>
                  <a:lnTo>
                    <a:pt x="1749" y="794"/>
                  </a:lnTo>
                  <a:lnTo>
                    <a:pt x="1753" y="798"/>
                  </a:lnTo>
                  <a:lnTo>
                    <a:pt x="1753" y="800"/>
                  </a:lnTo>
                  <a:lnTo>
                    <a:pt x="1756" y="800"/>
                  </a:lnTo>
                  <a:lnTo>
                    <a:pt x="1760" y="802"/>
                  </a:lnTo>
                  <a:lnTo>
                    <a:pt x="1763" y="802"/>
                  </a:lnTo>
                  <a:lnTo>
                    <a:pt x="1763" y="804"/>
                  </a:lnTo>
                  <a:lnTo>
                    <a:pt x="1767" y="804"/>
                  </a:lnTo>
                  <a:lnTo>
                    <a:pt x="1770" y="804"/>
                  </a:lnTo>
                  <a:lnTo>
                    <a:pt x="1770" y="806"/>
                  </a:lnTo>
                  <a:lnTo>
                    <a:pt x="1774" y="806"/>
                  </a:lnTo>
                  <a:lnTo>
                    <a:pt x="1777" y="806"/>
                  </a:lnTo>
                  <a:lnTo>
                    <a:pt x="1781" y="806"/>
                  </a:lnTo>
                  <a:lnTo>
                    <a:pt x="1784" y="806"/>
                  </a:lnTo>
                  <a:lnTo>
                    <a:pt x="1788" y="806"/>
                  </a:lnTo>
                  <a:lnTo>
                    <a:pt x="1788" y="808"/>
                  </a:lnTo>
                  <a:lnTo>
                    <a:pt x="1791" y="808"/>
                  </a:lnTo>
                  <a:lnTo>
                    <a:pt x="1795" y="808"/>
                  </a:lnTo>
                  <a:lnTo>
                    <a:pt x="1795" y="806"/>
                  </a:lnTo>
                  <a:lnTo>
                    <a:pt x="1799" y="806"/>
                  </a:lnTo>
                  <a:lnTo>
                    <a:pt x="1802" y="806"/>
                  </a:lnTo>
                  <a:lnTo>
                    <a:pt x="1806" y="806"/>
                  </a:lnTo>
                  <a:lnTo>
                    <a:pt x="1806" y="808"/>
                  </a:lnTo>
                  <a:lnTo>
                    <a:pt x="1809" y="808"/>
                  </a:lnTo>
                  <a:lnTo>
                    <a:pt x="1813" y="808"/>
                  </a:lnTo>
                  <a:lnTo>
                    <a:pt x="1816" y="808"/>
                  </a:lnTo>
                  <a:lnTo>
                    <a:pt x="1820" y="808"/>
                  </a:lnTo>
                  <a:lnTo>
                    <a:pt x="1823" y="808"/>
                  </a:lnTo>
                  <a:lnTo>
                    <a:pt x="1827" y="808"/>
                  </a:lnTo>
                  <a:lnTo>
                    <a:pt x="1830" y="808"/>
                  </a:lnTo>
                  <a:lnTo>
                    <a:pt x="1834" y="808"/>
                  </a:lnTo>
                  <a:lnTo>
                    <a:pt x="1837" y="808"/>
                  </a:lnTo>
                  <a:lnTo>
                    <a:pt x="1841" y="808"/>
                  </a:lnTo>
                  <a:lnTo>
                    <a:pt x="1844" y="808"/>
                  </a:lnTo>
                  <a:lnTo>
                    <a:pt x="1848" y="808"/>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49" name="Freeform 1593"/>
            <p:cNvSpPr>
              <a:spLocks/>
            </p:cNvSpPr>
            <p:nvPr/>
          </p:nvSpPr>
          <p:spPr bwMode="auto">
            <a:xfrm>
              <a:off x="405" y="1242"/>
              <a:ext cx="2330" cy="722"/>
            </a:xfrm>
            <a:custGeom>
              <a:avLst/>
              <a:gdLst>
                <a:gd name="T0" fmla="*/ 0 w 2037"/>
                <a:gd name="T1" fmla="*/ 52014 h 623"/>
                <a:gd name="T2" fmla="*/ 102537 w 2037"/>
                <a:gd name="T3" fmla="*/ 52014 h 623"/>
                <a:gd name="T4" fmla="*/ 102987 w 2037"/>
                <a:gd name="T5" fmla="*/ 52014 h 623"/>
                <a:gd name="T6" fmla="*/ 103101 w 2037"/>
                <a:gd name="T7" fmla="*/ 52014 h 623"/>
                <a:gd name="T8" fmla="*/ 103392 w 2037"/>
                <a:gd name="T9" fmla="*/ 52014 h 623"/>
                <a:gd name="T10" fmla="*/ 103503 w 2037"/>
                <a:gd name="T11" fmla="*/ 52014 h 623"/>
                <a:gd name="T12" fmla="*/ 103750 w 2037"/>
                <a:gd name="T13" fmla="*/ 52014 h 623"/>
                <a:gd name="T14" fmla="*/ 104161 w 2037"/>
                <a:gd name="T15" fmla="*/ 52014 h 623"/>
                <a:gd name="T16" fmla="*/ 104284 w 2037"/>
                <a:gd name="T17" fmla="*/ 52014 h 623"/>
                <a:gd name="T18" fmla="*/ 104538 w 2037"/>
                <a:gd name="T19" fmla="*/ 52014 h 623"/>
                <a:gd name="T20" fmla="*/ 104729 w 2037"/>
                <a:gd name="T21" fmla="*/ 51822 h 623"/>
                <a:gd name="T22" fmla="*/ 104911 w 2037"/>
                <a:gd name="T23" fmla="*/ 51198 h 623"/>
                <a:gd name="T24" fmla="*/ 105075 w 2037"/>
                <a:gd name="T25" fmla="*/ 48870 h 623"/>
                <a:gd name="T26" fmla="*/ 105489 w 2037"/>
                <a:gd name="T27" fmla="*/ 42105 h 623"/>
                <a:gd name="T28" fmla="*/ 105707 w 2037"/>
                <a:gd name="T29" fmla="*/ 32060 h 623"/>
                <a:gd name="T30" fmla="*/ 105893 w 2037"/>
                <a:gd name="T31" fmla="*/ 20933 h 623"/>
                <a:gd name="T32" fmla="*/ 106136 w 2037"/>
                <a:gd name="T33" fmla="*/ 8314 h 623"/>
                <a:gd name="T34" fmla="*/ 106259 w 2037"/>
                <a:gd name="T35" fmla="*/ 636 h 623"/>
                <a:gd name="T36" fmla="*/ 106644 w 2037"/>
                <a:gd name="T37" fmla="*/ 1785 h 623"/>
                <a:gd name="T38" fmla="*/ 106867 w 2037"/>
                <a:gd name="T39" fmla="*/ 9013 h 623"/>
                <a:gd name="T40" fmla="*/ 107095 w 2037"/>
                <a:gd name="T41" fmla="*/ 17269 h 623"/>
                <a:gd name="T42" fmla="*/ 107294 w 2037"/>
                <a:gd name="T43" fmla="*/ 28872 h 623"/>
                <a:gd name="T44" fmla="*/ 107499 w 2037"/>
                <a:gd name="T45" fmla="*/ 38856 h 623"/>
                <a:gd name="T46" fmla="*/ 107838 w 2037"/>
                <a:gd name="T47" fmla="*/ 45295 h 623"/>
                <a:gd name="T48" fmla="*/ 108109 w 2037"/>
                <a:gd name="T49" fmla="*/ 48870 h 623"/>
                <a:gd name="T50" fmla="*/ 108244 w 2037"/>
                <a:gd name="T51" fmla="*/ 50314 h 623"/>
                <a:gd name="T52" fmla="*/ 108462 w 2037"/>
                <a:gd name="T53" fmla="*/ 50988 h 623"/>
                <a:gd name="T54" fmla="*/ 108928 w 2037"/>
                <a:gd name="T55" fmla="*/ 51289 h 623"/>
                <a:gd name="T56" fmla="*/ 109015 w 2037"/>
                <a:gd name="T57" fmla="*/ 51558 h 623"/>
                <a:gd name="T58" fmla="*/ 109253 w 2037"/>
                <a:gd name="T59" fmla="*/ 51635 h 623"/>
                <a:gd name="T60" fmla="*/ 109660 w 2037"/>
                <a:gd name="T61" fmla="*/ 51635 h 623"/>
                <a:gd name="T62" fmla="*/ 109868 w 2037"/>
                <a:gd name="T63" fmla="*/ 51822 h 623"/>
                <a:gd name="T64" fmla="*/ 110065 w 2037"/>
                <a:gd name="T65" fmla="*/ 51635 h 623"/>
                <a:gd name="T66" fmla="*/ 110226 w 2037"/>
                <a:gd name="T67" fmla="*/ 51635 h 623"/>
                <a:gd name="T68" fmla="*/ 110586 w 2037"/>
                <a:gd name="T69" fmla="*/ 51635 h 623"/>
                <a:gd name="T70" fmla="*/ 110851 w 2037"/>
                <a:gd name="T71" fmla="*/ 51822 h 623"/>
                <a:gd name="T72" fmla="*/ 111015 w 2037"/>
                <a:gd name="T73" fmla="*/ 51822 h 623"/>
                <a:gd name="T74" fmla="*/ 111286 w 2037"/>
                <a:gd name="T75" fmla="*/ 51822 h 623"/>
                <a:gd name="T76" fmla="*/ 111640 w 2037"/>
                <a:gd name="T77" fmla="*/ 51822 h 623"/>
                <a:gd name="T78" fmla="*/ 111776 w 2037"/>
                <a:gd name="T79" fmla="*/ 51822 h 623"/>
                <a:gd name="T80" fmla="*/ 112010 w 2037"/>
                <a:gd name="T81" fmla="*/ 51822 h 623"/>
                <a:gd name="T82" fmla="*/ 112225 w 2037"/>
                <a:gd name="T83" fmla="*/ 51822 h 623"/>
                <a:gd name="T84" fmla="*/ 112597 w 2037"/>
                <a:gd name="T85" fmla="*/ 51822 h 623"/>
                <a:gd name="T86" fmla="*/ 112836 w 2037"/>
                <a:gd name="T87" fmla="*/ 51822 h 623"/>
                <a:gd name="T88" fmla="*/ 113012 w 2037"/>
                <a:gd name="T89" fmla="*/ 52014 h 623"/>
                <a:gd name="T90" fmla="*/ 113246 w 2037"/>
                <a:gd name="T91" fmla="*/ 52014 h 623"/>
                <a:gd name="T92" fmla="*/ 113620 w 2037"/>
                <a:gd name="T93" fmla="*/ 52014 h 623"/>
                <a:gd name="T94" fmla="*/ 113763 w 2037"/>
                <a:gd name="T95" fmla="*/ 52014 h 623"/>
                <a:gd name="T96" fmla="*/ 114045 w 2037"/>
                <a:gd name="T97" fmla="*/ 52014 h 623"/>
                <a:gd name="T98" fmla="*/ 114431 w 2037"/>
                <a:gd name="T99" fmla="*/ 52014 h 623"/>
                <a:gd name="T100" fmla="*/ 114480 w 2037"/>
                <a:gd name="T101" fmla="*/ 52014 h 623"/>
                <a:gd name="T102" fmla="*/ 114738 w 2037"/>
                <a:gd name="T103" fmla="*/ 52014 h 6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37"/>
                <a:gd name="T157" fmla="*/ 0 h 623"/>
                <a:gd name="T158" fmla="*/ 2037 w 2037"/>
                <a:gd name="T159" fmla="*/ 623 h 6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37" h="623">
                  <a:moveTo>
                    <a:pt x="0" y="623"/>
                  </a:moveTo>
                  <a:lnTo>
                    <a:pt x="0" y="623"/>
                  </a:lnTo>
                  <a:lnTo>
                    <a:pt x="1820" y="623"/>
                  </a:lnTo>
                  <a:lnTo>
                    <a:pt x="1823" y="623"/>
                  </a:lnTo>
                  <a:lnTo>
                    <a:pt x="1827" y="623"/>
                  </a:lnTo>
                  <a:lnTo>
                    <a:pt x="1830" y="623"/>
                  </a:lnTo>
                  <a:lnTo>
                    <a:pt x="1834" y="623"/>
                  </a:lnTo>
                  <a:lnTo>
                    <a:pt x="1837" y="623"/>
                  </a:lnTo>
                  <a:lnTo>
                    <a:pt x="1841" y="623"/>
                  </a:lnTo>
                  <a:lnTo>
                    <a:pt x="1844" y="623"/>
                  </a:lnTo>
                  <a:lnTo>
                    <a:pt x="1848" y="623"/>
                  </a:lnTo>
                  <a:lnTo>
                    <a:pt x="1851" y="623"/>
                  </a:lnTo>
                  <a:lnTo>
                    <a:pt x="1855" y="623"/>
                  </a:lnTo>
                  <a:lnTo>
                    <a:pt x="1858" y="621"/>
                  </a:lnTo>
                  <a:lnTo>
                    <a:pt x="1862" y="619"/>
                  </a:lnTo>
                  <a:lnTo>
                    <a:pt x="1862" y="613"/>
                  </a:lnTo>
                  <a:lnTo>
                    <a:pt x="1865" y="603"/>
                  </a:lnTo>
                  <a:lnTo>
                    <a:pt x="1865" y="585"/>
                  </a:lnTo>
                  <a:lnTo>
                    <a:pt x="1869" y="553"/>
                  </a:lnTo>
                  <a:lnTo>
                    <a:pt x="1872" y="504"/>
                  </a:lnTo>
                  <a:lnTo>
                    <a:pt x="1872" y="444"/>
                  </a:lnTo>
                  <a:lnTo>
                    <a:pt x="1876" y="384"/>
                  </a:lnTo>
                  <a:lnTo>
                    <a:pt x="1879" y="322"/>
                  </a:lnTo>
                  <a:lnTo>
                    <a:pt x="1879" y="251"/>
                  </a:lnTo>
                  <a:lnTo>
                    <a:pt x="1883" y="173"/>
                  </a:lnTo>
                  <a:lnTo>
                    <a:pt x="1883" y="100"/>
                  </a:lnTo>
                  <a:lnTo>
                    <a:pt x="1886" y="44"/>
                  </a:lnTo>
                  <a:lnTo>
                    <a:pt x="1886" y="8"/>
                  </a:lnTo>
                  <a:lnTo>
                    <a:pt x="1890" y="0"/>
                  </a:lnTo>
                  <a:lnTo>
                    <a:pt x="1893" y="22"/>
                  </a:lnTo>
                  <a:lnTo>
                    <a:pt x="1893" y="62"/>
                  </a:lnTo>
                  <a:lnTo>
                    <a:pt x="1897" y="107"/>
                  </a:lnTo>
                  <a:lnTo>
                    <a:pt x="1897" y="151"/>
                  </a:lnTo>
                  <a:lnTo>
                    <a:pt x="1900" y="207"/>
                  </a:lnTo>
                  <a:lnTo>
                    <a:pt x="1904" y="273"/>
                  </a:lnTo>
                  <a:lnTo>
                    <a:pt x="1904" y="346"/>
                  </a:lnTo>
                  <a:lnTo>
                    <a:pt x="1907" y="412"/>
                  </a:lnTo>
                  <a:lnTo>
                    <a:pt x="1907" y="466"/>
                  </a:lnTo>
                  <a:lnTo>
                    <a:pt x="1911" y="510"/>
                  </a:lnTo>
                  <a:lnTo>
                    <a:pt x="1914" y="543"/>
                  </a:lnTo>
                  <a:lnTo>
                    <a:pt x="1914" y="567"/>
                  </a:lnTo>
                  <a:lnTo>
                    <a:pt x="1918" y="585"/>
                  </a:lnTo>
                  <a:lnTo>
                    <a:pt x="1921" y="595"/>
                  </a:lnTo>
                  <a:lnTo>
                    <a:pt x="1921" y="603"/>
                  </a:lnTo>
                  <a:lnTo>
                    <a:pt x="1925" y="607"/>
                  </a:lnTo>
                  <a:lnTo>
                    <a:pt x="1925" y="611"/>
                  </a:lnTo>
                  <a:lnTo>
                    <a:pt x="1928" y="613"/>
                  </a:lnTo>
                  <a:lnTo>
                    <a:pt x="1932" y="615"/>
                  </a:lnTo>
                  <a:lnTo>
                    <a:pt x="1932" y="617"/>
                  </a:lnTo>
                  <a:lnTo>
                    <a:pt x="1935" y="617"/>
                  </a:lnTo>
                  <a:lnTo>
                    <a:pt x="1939" y="617"/>
                  </a:lnTo>
                  <a:lnTo>
                    <a:pt x="1939" y="619"/>
                  </a:lnTo>
                  <a:lnTo>
                    <a:pt x="1942" y="619"/>
                  </a:lnTo>
                  <a:lnTo>
                    <a:pt x="1946" y="619"/>
                  </a:lnTo>
                  <a:lnTo>
                    <a:pt x="1949" y="621"/>
                  </a:lnTo>
                  <a:lnTo>
                    <a:pt x="1953" y="619"/>
                  </a:lnTo>
                  <a:lnTo>
                    <a:pt x="1956" y="619"/>
                  </a:lnTo>
                  <a:lnTo>
                    <a:pt x="1960" y="619"/>
                  </a:lnTo>
                  <a:lnTo>
                    <a:pt x="1963" y="619"/>
                  </a:lnTo>
                  <a:lnTo>
                    <a:pt x="1963" y="621"/>
                  </a:lnTo>
                  <a:lnTo>
                    <a:pt x="1967" y="621"/>
                  </a:lnTo>
                  <a:lnTo>
                    <a:pt x="1970" y="621"/>
                  </a:lnTo>
                  <a:lnTo>
                    <a:pt x="1974" y="621"/>
                  </a:lnTo>
                  <a:lnTo>
                    <a:pt x="1977" y="621"/>
                  </a:lnTo>
                  <a:lnTo>
                    <a:pt x="1981" y="621"/>
                  </a:lnTo>
                  <a:lnTo>
                    <a:pt x="1984" y="621"/>
                  </a:lnTo>
                  <a:lnTo>
                    <a:pt x="1988" y="621"/>
                  </a:lnTo>
                  <a:lnTo>
                    <a:pt x="1991" y="621"/>
                  </a:lnTo>
                  <a:lnTo>
                    <a:pt x="1995" y="621"/>
                  </a:lnTo>
                  <a:lnTo>
                    <a:pt x="1998" y="621"/>
                  </a:lnTo>
                  <a:lnTo>
                    <a:pt x="2002" y="621"/>
                  </a:lnTo>
                  <a:lnTo>
                    <a:pt x="2005" y="623"/>
                  </a:lnTo>
                  <a:lnTo>
                    <a:pt x="2009" y="623"/>
                  </a:lnTo>
                  <a:lnTo>
                    <a:pt x="2012" y="623"/>
                  </a:lnTo>
                  <a:lnTo>
                    <a:pt x="2016" y="623"/>
                  </a:lnTo>
                  <a:lnTo>
                    <a:pt x="2019" y="623"/>
                  </a:lnTo>
                  <a:lnTo>
                    <a:pt x="2023" y="623"/>
                  </a:lnTo>
                  <a:lnTo>
                    <a:pt x="2026" y="623"/>
                  </a:lnTo>
                  <a:lnTo>
                    <a:pt x="2030" y="623"/>
                  </a:lnTo>
                  <a:lnTo>
                    <a:pt x="2033" y="623"/>
                  </a:lnTo>
                  <a:lnTo>
                    <a:pt x="2037" y="623"/>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0" name="Freeform 1594"/>
            <p:cNvSpPr>
              <a:spLocks/>
            </p:cNvSpPr>
            <p:nvPr/>
          </p:nvSpPr>
          <p:spPr bwMode="auto">
            <a:xfrm>
              <a:off x="405" y="1407"/>
              <a:ext cx="2402" cy="557"/>
            </a:xfrm>
            <a:custGeom>
              <a:avLst/>
              <a:gdLst>
                <a:gd name="T0" fmla="*/ 0 w 2100"/>
                <a:gd name="T1" fmla="*/ 39237 h 481"/>
                <a:gd name="T2" fmla="*/ 104619 w 2100"/>
                <a:gd name="T3" fmla="*/ 39237 h 481"/>
                <a:gd name="T4" fmla="*/ 104850 w 2100"/>
                <a:gd name="T5" fmla="*/ 39237 h 481"/>
                <a:gd name="T6" fmla="*/ 105028 w 2100"/>
                <a:gd name="T7" fmla="*/ 39237 h 481"/>
                <a:gd name="T8" fmla="*/ 105420 w 2100"/>
                <a:gd name="T9" fmla="*/ 39237 h 481"/>
                <a:gd name="T10" fmla="*/ 105657 w 2100"/>
                <a:gd name="T11" fmla="*/ 39237 h 481"/>
                <a:gd name="T12" fmla="*/ 105761 w 2100"/>
                <a:gd name="T13" fmla="*/ 39237 h 481"/>
                <a:gd name="T14" fmla="*/ 106012 w 2100"/>
                <a:gd name="T15" fmla="*/ 39237 h 481"/>
                <a:gd name="T16" fmla="*/ 106211 w 2100"/>
                <a:gd name="T17" fmla="*/ 39237 h 481"/>
                <a:gd name="T18" fmla="*/ 106561 w 2100"/>
                <a:gd name="T19" fmla="*/ 39237 h 481"/>
                <a:gd name="T20" fmla="*/ 106832 w 2100"/>
                <a:gd name="T21" fmla="*/ 39237 h 481"/>
                <a:gd name="T22" fmla="*/ 106977 w 2100"/>
                <a:gd name="T23" fmla="*/ 39237 h 481"/>
                <a:gd name="T24" fmla="*/ 107240 w 2100"/>
                <a:gd name="T25" fmla="*/ 39237 h 481"/>
                <a:gd name="T26" fmla="*/ 107377 w 2100"/>
                <a:gd name="T27" fmla="*/ 39237 h 481"/>
                <a:gd name="T28" fmla="*/ 107771 w 2100"/>
                <a:gd name="T29" fmla="*/ 39237 h 481"/>
                <a:gd name="T30" fmla="*/ 108056 w 2100"/>
                <a:gd name="T31" fmla="*/ 39237 h 481"/>
                <a:gd name="T32" fmla="*/ 108165 w 2100"/>
                <a:gd name="T33" fmla="*/ 39237 h 481"/>
                <a:gd name="T34" fmla="*/ 108405 w 2100"/>
                <a:gd name="T35" fmla="*/ 39237 h 481"/>
                <a:gd name="T36" fmla="*/ 108814 w 2100"/>
                <a:gd name="T37" fmla="*/ 39237 h 481"/>
                <a:gd name="T38" fmla="*/ 108936 w 2100"/>
                <a:gd name="T39" fmla="*/ 39237 h 481"/>
                <a:gd name="T40" fmla="*/ 109170 w 2100"/>
                <a:gd name="T41" fmla="*/ 39237 h 481"/>
                <a:gd name="T42" fmla="*/ 109595 w 2100"/>
                <a:gd name="T43" fmla="*/ 39237 h 481"/>
                <a:gd name="T44" fmla="*/ 109769 w 2100"/>
                <a:gd name="T45" fmla="*/ 38846 h 481"/>
                <a:gd name="T46" fmla="*/ 109954 w 2100"/>
                <a:gd name="T47" fmla="*/ 37861 h 481"/>
                <a:gd name="T48" fmla="*/ 110127 w 2100"/>
                <a:gd name="T49" fmla="*/ 33883 h 481"/>
                <a:gd name="T50" fmla="*/ 110523 w 2100"/>
                <a:gd name="T51" fmla="*/ 23043 h 481"/>
                <a:gd name="T52" fmla="*/ 110778 w 2100"/>
                <a:gd name="T53" fmla="*/ 10707 h 481"/>
                <a:gd name="T54" fmla="*/ 110947 w 2100"/>
                <a:gd name="T55" fmla="*/ 2606 h 481"/>
                <a:gd name="T56" fmla="*/ 111176 w 2100"/>
                <a:gd name="T57" fmla="*/ 0 h 481"/>
                <a:gd name="T58" fmla="*/ 111573 w 2100"/>
                <a:gd name="T59" fmla="*/ 2132 h 481"/>
                <a:gd name="T60" fmla="*/ 111688 w 2100"/>
                <a:gd name="T61" fmla="*/ 7408 h 481"/>
                <a:gd name="T62" fmla="*/ 111948 w 2100"/>
                <a:gd name="T63" fmla="*/ 13912 h 481"/>
                <a:gd name="T64" fmla="*/ 112046 w 2100"/>
                <a:gd name="T65" fmla="*/ 21311 h 481"/>
                <a:gd name="T66" fmla="*/ 112535 w 2100"/>
                <a:gd name="T67" fmla="*/ 28509 h 481"/>
                <a:gd name="T68" fmla="*/ 112778 w 2100"/>
                <a:gd name="T69" fmla="*/ 33662 h 481"/>
                <a:gd name="T70" fmla="*/ 112861 w 2100"/>
                <a:gd name="T71" fmla="*/ 36189 h 481"/>
                <a:gd name="T72" fmla="*/ 113091 w 2100"/>
                <a:gd name="T73" fmla="*/ 37467 h 481"/>
                <a:gd name="T74" fmla="*/ 113537 w 2100"/>
                <a:gd name="T75" fmla="*/ 37614 h 481"/>
                <a:gd name="T76" fmla="*/ 113673 w 2100"/>
                <a:gd name="T77" fmla="*/ 37861 h 481"/>
                <a:gd name="T78" fmla="*/ 113951 w 2100"/>
                <a:gd name="T79" fmla="*/ 38230 h 481"/>
                <a:gd name="T80" fmla="*/ 114345 w 2100"/>
                <a:gd name="T81" fmla="*/ 38414 h 481"/>
                <a:gd name="T82" fmla="*/ 114415 w 2100"/>
                <a:gd name="T83" fmla="*/ 38414 h 481"/>
                <a:gd name="T84" fmla="*/ 114661 w 2100"/>
                <a:gd name="T85" fmla="*/ 38414 h 481"/>
                <a:gd name="T86" fmla="*/ 115110 w 2100"/>
                <a:gd name="T87" fmla="*/ 38414 h 481"/>
                <a:gd name="T88" fmla="*/ 115240 w 2100"/>
                <a:gd name="T89" fmla="*/ 38577 h 481"/>
                <a:gd name="T90" fmla="*/ 115466 w 2100"/>
                <a:gd name="T91" fmla="*/ 38751 h 481"/>
                <a:gd name="T92" fmla="*/ 115934 w 2100"/>
                <a:gd name="T93" fmla="*/ 38846 h 481"/>
                <a:gd name="T94" fmla="*/ 116049 w 2100"/>
                <a:gd name="T95" fmla="*/ 38846 h 481"/>
                <a:gd name="T96" fmla="*/ 116436 w 2100"/>
                <a:gd name="T97" fmla="*/ 38846 h 481"/>
                <a:gd name="T98" fmla="*/ 116667 w 2100"/>
                <a:gd name="T99" fmla="*/ 38846 h 481"/>
                <a:gd name="T100" fmla="*/ 117065 w 2100"/>
                <a:gd name="T101" fmla="*/ 38846 h 481"/>
                <a:gd name="T102" fmla="*/ 117211 w 2100"/>
                <a:gd name="T103" fmla="*/ 39128 h 481"/>
                <a:gd name="T104" fmla="*/ 117450 w 2100"/>
                <a:gd name="T105" fmla="*/ 39237 h 481"/>
                <a:gd name="T106" fmla="*/ 117655 w 2100"/>
                <a:gd name="T107" fmla="*/ 39237 h 481"/>
                <a:gd name="T108" fmla="*/ 118070 w 2100"/>
                <a:gd name="T109" fmla="*/ 39237 h 481"/>
                <a:gd name="T110" fmla="*/ 118237 w 2100"/>
                <a:gd name="T111" fmla="*/ 39237 h 48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00"/>
                <a:gd name="T169" fmla="*/ 0 h 481"/>
                <a:gd name="T170" fmla="*/ 2100 w 2100"/>
                <a:gd name="T171" fmla="*/ 481 h 48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00" h="481">
                  <a:moveTo>
                    <a:pt x="0" y="481"/>
                  </a:moveTo>
                  <a:lnTo>
                    <a:pt x="0" y="481"/>
                  </a:lnTo>
                  <a:lnTo>
                    <a:pt x="1855" y="481"/>
                  </a:lnTo>
                  <a:lnTo>
                    <a:pt x="1858" y="481"/>
                  </a:lnTo>
                  <a:lnTo>
                    <a:pt x="1862" y="481"/>
                  </a:lnTo>
                  <a:lnTo>
                    <a:pt x="1865" y="481"/>
                  </a:lnTo>
                  <a:lnTo>
                    <a:pt x="1869" y="481"/>
                  </a:lnTo>
                  <a:lnTo>
                    <a:pt x="1872" y="481"/>
                  </a:lnTo>
                  <a:lnTo>
                    <a:pt x="1876" y="481"/>
                  </a:lnTo>
                  <a:lnTo>
                    <a:pt x="1879" y="481"/>
                  </a:lnTo>
                  <a:lnTo>
                    <a:pt x="1883" y="481"/>
                  </a:lnTo>
                  <a:lnTo>
                    <a:pt x="1886" y="481"/>
                  </a:lnTo>
                  <a:lnTo>
                    <a:pt x="1890" y="481"/>
                  </a:lnTo>
                  <a:lnTo>
                    <a:pt x="1893" y="481"/>
                  </a:lnTo>
                  <a:lnTo>
                    <a:pt x="1897" y="481"/>
                  </a:lnTo>
                  <a:lnTo>
                    <a:pt x="1900" y="481"/>
                  </a:lnTo>
                  <a:lnTo>
                    <a:pt x="1904" y="481"/>
                  </a:lnTo>
                  <a:lnTo>
                    <a:pt x="1907" y="481"/>
                  </a:lnTo>
                  <a:lnTo>
                    <a:pt x="1911" y="481"/>
                  </a:lnTo>
                  <a:lnTo>
                    <a:pt x="1914" y="481"/>
                  </a:lnTo>
                  <a:lnTo>
                    <a:pt x="1918" y="481"/>
                  </a:lnTo>
                  <a:lnTo>
                    <a:pt x="1921" y="481"/>
                  </a:lnTo>
                  <a:lnTo>
                    <a:pt x="1925" y="481"/>
                  </a:lnTo>
                  <a:lnTo>
                    <a:pt x="1928" y="481"/>
                  </a:lnTo>
                  <a:lnTo>
                    <a:pt x="1932" y="481"/>
                  </a:lnTo>
                  <a:lnTo>
                    <a:pt x="1935" y="481"/>
                  </a:lnTo>
                  <a:lnTo>
                    <a:pt x="1939" y="481"/>
                  </a:lnTo>
                  <a:lnTo>
                    <a:pt x="1942" y="481"/>
                  </a:lnTo>
                  <a:lnTo>
                    <a:pt x="1946" y="481"/>
                  </a:lnTo>
                  <a:lnTo>
                    <a:pt x="1946" y="479"/>
                  </a:lnTo>
                  <a:lnTo>
                    <a:pt x="1949" y="477"/>
                  </a:lnTo>
                  <a:lnTo>
                    <a:pt x="1949" y="473"/>
                  </a:lnTo>
                  <a:lnTo>
                    <a:pt x="1953" y="465"/>
                  </a:lnTo>
                  <a:lnTo>
                    <a:pt x="1956" y="449"/>
                  </a:lnTo>
                  <a:lnTo>
                    <a:pt x="1956" y="415"/>
                  </a:lnTo>
                  <a:lnTo>
                    <a:pt x="1960" y="358"/>
                  </a:lnTo>
                  <a:lnTo>
                    <a:pt x="1963" y="282"/>
                  </a:lnTo>
                  <a:lnTo>
                    <a:pt x="1963" y="201"/>
                  </a:lnTo>
                  <a:lnTo>
                    <a:pt x="1967" y="131"/>
                  </a:lnTo>
                  <a:lnTo>
                    <a:pt x="1970" y="74"/>
                  </a:lnTo>
                  <a:lnTo>
                    <a:pt x="1970" y="32"/>
                  </a:lnTo>
                  <a:lnTo>
                    <a:pt x="1974" y="8"/>
                  </a:lnTo>
                  <a:lnTo>
                    <a:pt x="1974" y="0"/>
                  </a:lnTo>
                  <a:lnTo>
                    <a:pt x="1977" y="6"/>
                  </a:lnTo>
                  <a:lnTo>
                    <a:pt x="1981" y="26"/>
                  </a:lnTo>
                  <a:lnTo>
                    <a:pt x="1981" y="54"/>
                  </a:lnTo>
                  <a:lnTo>
                    <a:pt x="1984" y="91"/>
                  </a:lnTo>
                  <a:lnTo>
                    <a:pt x="1984" y="131"/>
                  </a:lnTo>
                  <a:lnTo>
                    <a:pt x="1988" y="171"/>
                  </a:lnTo>
                  <a:lnTo>
                    <a:pt x="1991" y="213"/>
                  </a:lnTo>
                  <a:lnTo>
                    <a:pt x="1991" y="262"/>
                  </a:lnTo>
                  <a:lnTo>
                    <a:pt x="1995" y="308"/>
                  </a:lnTo>
                  <a:lnTo>
                    <a:pt x="1998" y="350"/>
                  </a:lnTo>
                  <a:lnTo>
                    <a:pt x="1998" y="384"/>
                  </a:lnTo>
                  <a:lnTo>
                    <a:pt x="2002" y="413"/>
                  </a:lnTo>
                  <a:lnTo>
                    <a:pt x="2002" y="433"/>
                  </a:lnTo>
                  <a:lnTo>
                    <a:pt x="2005" y="445"/>
                  </a:lnTo>
                  <a:lnTo>
                    <a:pt x="2009" y="453"/>
                  </a:lnTo>
                  <a:lnTo>
                    <a:pt x="2009" y="459"/>
                  </a:lnTo>
                  <a:lnTo>
                    <a:pt x="2012" y="459"/>
                  </a:lnTo>
                  <a:lnTo>
                    <a:pt x="2016" y="461"/>
                  </a:lnTo>
                  <a:lnTo>
                    <a:pt x="2016" y="463"/>
                  </a:lnTo>
                  <a:lnTo>
                    <a:pt x="2019" y="465"/>
                  </a:lnTo>
                  <a:lnTo>
                    <a:pt x="2023" y="467"/>
                  </a:lnTo>
                  <a:lnTo>
                    <a:pt x="2023" y="469"/>
                  </a:lnTo>
                  <a:lnTo>
                    <a:pt x="2026" y="471"/>
                  </a:lnTo>
                  <a:lnTo>
                    <a:pt x="2030" y="471"/>
                  </a:lnTo>
                  <a:lnTo>
                    <a:pt x="2033" y="471"/>
                  </a:lnTo>
                  <a:lnTo>
                    <a:pt x="2037" y="471"/>
                  </a:lnTo>
                  <a:lnTo>
                    <a:pt x="2040" y="471"/>
                  </a:lnTo>
                  <a:lnTo>
                    <a:pt x="2044" y="471"/>
                  </a:lnTo>
                  <a:lnTo>
                    <a:pt x="2044" y="473"/>
                  </a:lnTo>
                  <a:lnTo>
                    <a:pt x="2047" y="473"/>
                  </a:lnTo>
                  <a:lnTo>
                    <a:pt x="2051" y="475"/>
                  </a:lnTo>
                  <a:lnTo>
                    <a:pt x="2054" y="477"/>
                  </a:lnTo>
                  <a:lnTo>
                    <a:pt x="2058" y="477"/>
                  </a:lnTo>
                  <a:lnTo>
                    <a:pt x="2061" y="477"/>
                  </a:lnTo>
                  <a:lnTo>
                    <a:pt x="2065" y="477"/>
                  </a:lnTo>
                  <a:lnTo>
                    <a:pt x="2068" y="477"/>
                  </a:lnTo>
                  <a:lnTo>
                    <a:pt x="2072" y="477"/>
                  </a:lnTo>
                  <a:lnTo>
                    <a:pt x="2075" y="477"/>
                  </a:lnTo>
                  <a:lnTo>
                    <a:pt x="2079" y="477"/>
                  </a:lnTo>
                  <a:lnTo>
                    <a:pt x="2082" y="479"/>
                  </a:lnTo>
                  <a:lnTo>
                    <a:pt x="2086" y="481"/>
                  </a:lnTo>
                  <a:lnTo>
                    <a:pt x="2089" y="481"/>
                  </a:lnTo>
                  <a:lnTo>
                    <a:pt x="2093" y="481"/>
                  </a:lnTo>
                  <a:lnTo>
                    <a:pt x="2097" y="481"/>
                  </a:lnTo>
                  <a:lnTo>
                    <a:pt x="2100" y="481"/>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1" name="Freeform 1595"/>
            <p:cNvSpPr>
              <a:spLocks/>
            </p:cNvSpPr>
            <p:nvPr/>
          </p:nvSpPr>
          <p:spPr bwMode="auto">
            <a:xfrm>
              <a:off x="401" y="1651"/>
              <a:ext cx="2402" cy="313"/>
            </a:xfrm>
            <a:custGeom>
              <a:avLst/>
              <a:gdLst>
                <a:gd name="T0" fmla="*/ 0 w 2100"/>
                <a:gd name="T1" fmla="*/ 22770 h 270"/>
                <a:gd name="T2" fmla="*/ 106444 w 2100"/>
                <a:gd name="T3" fmla="*/ 22770 h 270"/>
                <a:gd name="T4" fmla="*/ 106561 w 2100"/>
                <a:gd name="T5" fmla="*/ 22770 h 270"/>
                <a:gd name="T6" fmla="*/ 106832 w 2100"/>
                <a:gd name="T7" fmla="*/ 22770 h 270"/>
                <a:gd name="T8" fmla="*/ 107240 w 2100"/>
                <a:gd name="T9" fmla="*/ 22770 h 270"/>
                <a:gd name="T10" fmla="*/ 107377 w 2100"/>
                <a:gd name="T11" fmla="*/ 22770 h 270"/>
                <a:gd name="T12" fmla="*/ 107606 w 2100"/>
                <a:gd name="T13" fmla="*/ 22770 h 270"/>
                <a:gd name="T14" fmla="*/ 107771 w 2100"/>
                <a:gd name="T15" fmla="*/ 22246 h 270"/>
                <a:gd name="T16" fmla="*/ 108165 w 2100"/>
                <a:gd name="T17" fmla="*/ 20842 h 270"/>
                <a:gd name="T18" fmla="*/ 108405 w 2100"/>
                <a:gd name="T19" fmla="*/ 17207 h 270"/>
                <a:gd name="T20" fmla="*/ 108572 w 2100"/>
                <a:gd name="T21" fmla="*/ 10626 h 270"/>
                <a:gd name="T22" fmla="*/ 108814 w 2100"/>
                <a:gd name="T23" fmla="*/ 4078 h 270"/>
                <a:gd name="T24" fmla="*/ 109170 w 2100"/>
                <a:gd name="T25" fmla="*/ 2 h 270"/>
                <a:gd name="T26" fmla="*/ 109324 w 2100"/>
                <a:gd name="T27" fmla="*/ 692 h 270"/>
                <a:gd name="T28" fmla="*/ 109595 w 2100"/>
                <a:gd name="T29" fmla="*/ 4187 h 270"/>
                <a:gd name="T30" fmla="*/ 109769 w 2100"/>
                <a:gd name="T31" fmla="*/ 9393 h 270"/>
                <a:gd name="T32" fmla="*/ 110127 w 2100"/>
                <a:gd name="T33" fmla="*/ 14116 h 270"/>
                <a:gd name="T34" fmla="*/ 110372 w 2100"/>
                <a:gd name="T35" fmla="*/ 17650 h 270"/>
                <a:gd name="T36" fmla="*/ 110523 w 2100"/>
                <a:gd name="T37" fmla="*/ 19947 h 270"/>
                <a:gd name="T38" fmla="*/ 110947 w 2100"/>
                <a:gd name="T39" fmla="*/ 21272 h 270"/>
                <a:gd name="T40" fmla="*/ 111176 w 2100"/>
                <a:gd name="T41" fmla="*/ 21860 h 270"/>
                <a:gd name="T42" fmla="*/ 111343 w 2100"/>
                <a:gd name="T43" fmla="*/ 21731 h 270"/>
                <a:gd name="T44" fmla="*/ 111573 w 2100"/>
                <a:gd name="T45" fmla="*/ 20444 h 270"/>
                <a:gd name="T46" fmla="*/ 111688 w 2100"/>
                <a:gd name="T47" fmla="*/ 17979 h 270"/>
                <a:gd name="T48" fmla="*/ 112046 w 2100"/>
                <a:gd name="T49" fmla="*/ 16078 h 270"/>
                <a:gd name="T50" fmla="*/ 112312 w 2100"/>
                <a:gd name="T51" fmla="*/ 14650 h 270"/>
                <a:gd name="T52" fmla="*/ 112535 w 2100"/>
                <a:gd name="T53" fmla="*/ 14435 h 270"/>
                <a:gd name="T54" fmla="*/ 112778 w 2100"/>
                <a:gd name="T55" fmla="*/ 16851 h 270"/>
                <a:gd name="T56" fmla="*/ 113091 w 2100"/>
                <a:gd name="T57" fmla="*/ 19190 h 270"/>
                <a:gd name="T58" fmla="*/ 113307 w 2100"/>
                <a:gd name="T59" fmla="*/ 20038 h 270"/>
                <a:gd name="T60" fmla="*/ 113537 w 2100"/>
                <a:gd name="T61" fmla="*/ 20722 h 270"/>
                <a:gd name="T62" fmla="*/ 113951 w 2100"/>
                <a:gd name="T63" fmla="*/ 21731 h 270"/>
                <a:gd name="T64" fmla="*/ 114058 w 2100"/>
                <a:gd name="T65" fmla="*/ 22376 h 270"/>
                <a:gd name="T66" fmla="*/ 114345 w 2100"/>
                <a:gd name="T67" fmla="*/ 22646 h 270"/>
                <a:gd name="T68" fmla="*/ 114415 w 2100"/>
                <a:gd name="T69" fmla="*/ 22646 h 270"/>
                <a:gd name="T70" fmla="*/ 114858 w 2100"/>
                <a:gd name="T71" fmla="*/ 22376 h 270"/>
                <a:gd name="T72" fmla="*/ 115110 w 2100"/>
                <a:gd name="T73" fmla="*/ 22376 h 270"/>
                <a:gd name="T74" fmla="*/ 115466 w 2100"/>
                <a:gd name="T75" fmla="*/ 22376 h 270"/>
                <a:gd name="T76" fmla="*/ 115621 w 2100"/>
                <a:gd name="T77" fmla="*/ 22376 h 270"/>
                <a:gd name="T78" fmla="*/ 116049 w 2100"/>
                <a:gd name="T79" fmla="*/ 22646 h 270"/>
                <a:gd name="T80" fmla="*/ 116346 w 2100"/>
                <a:gd name="T81" fmla="*/ 22646 h 270"/>
                <a:gd name="T82" fmla="*/ 116436 w 2100"/>
                <a:gd name="T83" fmla="*/ 22646 h 270"/>
                <a:gd name="T84" fmla="*/ 116818 w 2100"/>
                <a:gd name="T85" fmla="*/ 22646 h 270"/>
                <a:gd name="T86" fmla="*/ 117065 w 2100"/>
                <a:gd name="T87" fmla="*/ 22770 h 270"/>
                <a:gd name="T88" fmla="*/ 117450 w 2100"/>
                <a:gd name="T89" fmla="*/ 22770 h 270"/>
                <a:gd name="T90" fmla="*/ 117655 w 2100"/>
                <a:gd name="T91" fmla="*/ 22770 h 270"/>
                <a:gd name="T92" fmla="*/ 117859 w 2100"/>
                <a:gd name="T93" fmla="*/ 22770 h 270"/>
                <a:gd name="T94" fmla="*/ 118070 w 2100"/>
                <a:gd name="T95" fmla="*/ 22770 h 270"/>
                <a:gd name="T96" fmla="*/ 118237 w 2100"/>
                <a:gd name="T97" fmla="*/ 22770 h 2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00"/>
                <a:gd name="T148" fmla="*/ 0 h 270"/>
                <a:gd name="T149" fmla="*/ 2100 w 2100"/>
                <a:gd name="T150" fmla="*/ 270 h 2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00" h="270">
                  <a:moveTo>
                    <a:pt x="0" y="270"/>
                  </a:moveTo>
                  <a:lnTo>
                    <a:pt x="0" y="270"/>
                  </a:lnTo>
                  <a:lnTo>
                    <a:pt x="1886" y="270"/>
                  </a:lnTo>
                  <a:lnTo>
                    <a:pt x="1890" y="270"/>
                  </a:lnTo>
                  <a:lnTo>
                    <a:pt x="1893" y="270"/>
                  </a:lnTo>
                  <a:lnTo>
                    <a:pt x="1897" y="270"/>
                  </a:lnTo>
                  <a:lnTo>
                    <a:pt x="1900" y="270"/>
                  </a:lnTo>
                  <a:lnTo>
                    <a:pt x="1904" y="270"/>
                  </a:lnTo>
                  <a:lnTo>
                    <a:pt x="1907" y="270"/>
                  </a:lnTo>
                  <a:lnTo>
                    <a:pt x="1911" y="270"/>
                  </a:lnTo>
                  <a:lnTo>
                    <a:pt x="1914" y="268"/>
                  </a:lnTo>
                  <a:lnTo>
                    <a:pt x="1914" y="264"/>
                  </a:lnTo>
                  <a:lnTo>
                    <a:pt x="1918" y="258"/>
                  </a:lnTo>
                  <a:lnTo>
                    <a:pt x="1921" y="248"/>
                  </a:lnTo>
                  <a:lnTo>
                    <a:pt x="1921" y="230"/>
                  </a:lnTo>
                  <a:lnTo>
                    <a:pt x="1925" y="204"/>
                  </a:lnTo>
                  <a:lnTo>
                    <a:pt x="1925" y="165"/>
                  </a:lnTo>
                  <a:lnTo>
                    <a:pt x="1928" y="127"/>
                  </a:lnTo>
                  <a:lnTo>
                    <a:pt x="1932" y="87"/>
                  </a:lnTo>
                  <a:lnTo>
                    <a:pt x="1932" y="48"/>
                  </a:lnTo>
                  <a:lnTo>
                    <a:pt x="1935" y="18"/>
                  </a:lnTo>
                  <a:lnTo>
                    <a:pt x="1939" y="2"/>
                  </a:lnTo>
                  <a:lnTo>
                    <a:pt x="1939" y="0"/>
                  </a:lnTo>
                  <a:lnTo>
                    <a:pt x="1942" y="8"/>
                  </a:lnTo>
                  <a:lnTo>
                    <a:pt x="1946" y="26"/>
                  </a:lnTo>
                  <a:lnTo>
                    <a:pt x="1946" y="50"/>
                  </a:lnTo>
                  <a:lnTo>
                    <a:pt x="1949" y="81"/>
                  </a:lnTo>
                  <a:lnTo>
                    <a:pt x="1949" y="111"/>
                  </a:lnTo>
                  <a:lnTo>
                    <a:pt x="1953" y="141"/>
                  </a:lnTo>
                  <a:lnTo>
                    <a:pt x="1956" y="167"/>
                  </a:lnTo>
                  <a:lnTo>
                    <a:pt x="1956" y="189"/>
                  </a:lnTo>
                  <a:lnTo>
                    <a:pt x="1960" y="210"/>
                  </a:lnTo>
                  <a:lnTo>
                    <a:pt x="1963" y="224"/>
                  </a:lnTo>
                  <a:lnTo>
                    <a:pt x="1963" y="236"/>
                  </a:lnTo>
                  <a:lnTo>
                    <a:pt x="1967" y="246"/>
                  </a:lnTo>
                  <a:lnTo>
                    <a:pt x="1970" y="252"/>
                  </a:lnTo>
                  <a:lnTo>
                    <a:pt x="1970" y="258"/>
                  </a:lnTo>
                  <a:lnTo>
                    <a:pt x="1974" y="260"/>
                  </a:lnTo>
                  <a:lnTo>
                    <a:pt x="1977" y="258"/>
                  </a:lnTo>
                  <a:lnTo>
                    <a:pt x="1981" y="252"/>
                  </a:lnTo>
                  <a:lnTo>
                    <a:pt x="1981" y="242"/>
                  </a:lnTo>
                  <a:lnTo>
                    <a:pt x="1984" y="228"/>
                  </a:lnTo>
                  <a:lnTo>
                    <a:pt x="1984" y="214"/>
                  </a:lnTo>
                  <a:lnTo>
                    <a:pt x="1988" y="201"/>
                  </a:lnTo>
                  <a:lnTo>
                    <a:pt x="1991" y="191"/>
                  </a:lnTo>
                  <a:lnTo>
                    <a:pt x="1991" y="183"/>
                  </a:lnTo>
                  <a:lnTo>
                    <a:pt x="1995" y="175"/>
                  </a:lnTo>
                  <a:lnTo>
                    <a:pt x="1998" y="169"/>
                  </a:lnTo>
                  <a:lnTo>
                    <a:pt x="1998" y="171"/>
                  </a:lnTo>
                  <a:lnTo>
                    <a:pt x="2002" y="181"/>
                  </a:lnTo>
                  <a:lnTo>
                    <a:pt x="2002" y="199"/>
                  </a:lnTo>
                  <a:lnTo>
                    <a:pt x="2005" y="216"/>
                  </a:lnTo>
                  <a:lnTo>
                    <a:pt x="2009" y="228"/>
                  </a:lnTo>
                  <a:lnTo>
                    <a:pt x="2009" y="234"/>
                  </a:lnTo>
                  <a:lnTo>
                    <a:pt x="2012" y="238"/>
                  </a:lnTo>
                  <a:lnTo>
                    <a:pt x="2016" y="242"/>
                  </a:lnTo>
                  <a:lnTo>
                    <a:pt x="2016" y="246"/>
                  </a:lnTo>
                  <a:lnTo>
                    <a:pt x="2019" y="252"/>
                  </a:lnTo>
                  <a:lnTo>
                    <a:pt x="2023" y="258"/>
                  </a:lnTo>
                  <a:lnTo>
                    <a:pt x="2023" y="262"/>
                  </a:lnTo>
                  <a:lnTo>
                    <a:pt x="2026" y="266"/>
                  </a:lnTo>
                  <a:lnTo>
                    <a:pt x="2030" y="266"/>
                  </a:lnTo>
                  <a:lnTo>
                    <a:pt x="2030" y="268"/>
                  </a:lnTo>
                  <a:lnTo>
                    <a:pt x="2033" y="268"/>
                  </a:lnTo>
                  <a:lnTo>
                    <a:pt x="2037" y="268"/>
                  </a:lnTo>
                  <a:lnTo>
                    <a:pt x="2040" y="266"/>
                  </a:lnTo>
                  <a:lnTo>
                    <a:pt x="2044" y="266"/>
                  </a:lnTo>
                  <a:lnTo>
                    <a:pt x="2047" y="266"/>
                  </a:lnTo>
                  <a:lnTo>
                    <a:pt x="2051" y="266"/>
                  </a:lnTo>
                  <a:lnTo>
                    <a:pt x="2054" y="266"/>
                  </a:lnTo>
                  <a:lnTo>
                    <a:pt x="2058" y="268"/>
                  </a:lnTo>
                  <a:lnTo>
                    <a:pt x="2061" y="268"/>
                  </a:lnTo>
                  <a:lnTo>
                    <a:pt x="2065" y="268"/>
                  </a:lnTo>
                  <a:lnTo>
                    <a:pt x="2068" y="268"/>
                  </a:lnTo>
                  <a:lnTo>
                    <a:pt x="2072" y="268"/>
                  </a:lnTo>
                  <a:lnTo>
                    <a:pt x="2075" y="268"/>
                  </a:lnTo>
                  <a:lnTo>
                    <a:pt x="2079" y="268"/>
                  </a:lnTo>
                  <a:lnTo>
                    <a:pt x="2079" y="270"/>
                  </a:lnTo>
                  <a:lnTo>
                    <a:pt x="2082" y="270"/>
                  </a:lnTo>
                  <a:lnTo>
                    <a:pt x="2086" y="270"/>
                  </a:lnTo>
                  <a:lnTo>
                    <a:pt x="2089" y="270"/>
                  </a:lnTo>
                  <a:lnTo>
                    <a:pt x="2093" y="270"/>
                  </a:lnTo>
                  <a:lnTo>
                    <a:pt x="2097" y="270"/>
                  </a:lnTo>
                  <a:lnTo>
                    <a:pt x="2100" y="27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2" name="Freeform 1596"/>
            <p:cNvSpPr>
              <a:spLocks/>
            </p:cNvSpPr>
            <p:nvPr/>
          </p:nvSpPr>
          <p:spPr bwMode="auto">
            <a:xfrm>
              <a:off x="405" y="1677"/>
              <a:ext cx="2478" cy="287"/>
            </a:xfrm>
            <a:custGeom>
              <a:avLst/>
              <a:gdLst>
                <a:gd name="T0" fmla="*/ 0 w 2167"/>
                <a:gd name="T1" fmla="*/ 19808 h 248"/>
                <a:gd name="T2" fmla="*/ 107222 w 2167"/>
                <a:gd name="T3" fmla="*/ 19808 h 248"/>
                <a:gd name="T4" fmla="*/ 107348 w 2167"/>
                <a:gd name="T5" fmla="*/ 19808 h 248"/>
                <a:gd name="T6" fmla="*/ 107563 w 2167"/>
                <a:gd name="T7" fmla="*/ 19808 h 248"/>
                <a:gd name="T8" fmla="*/ 107961 w 2167"/>
                <a:gd name="T9" fmla="*/ 19808 h 248"/>
                <a:gd name="T10" fmla="*/ 108150 w 2167"/>
                <a:gd name="T11" fmla="*/ 19808 h 248"/>
                <a:gd name="T12" fmla="*/ 108324 w 2167"/>
                <a:gd name="T13" fmla="*/ 19808 h 248"/>
                <a:gd name="T14" fmla="*/ 108690 w 2167"/>
                <a:gd name="T15" fmla="*/ 19808 h 248"/>
                <a:gd name="T16" fmla="*/ 108903 w 2167"/>
                <a:gd name="T17" fmla="*/ 19808 h 248"/>
                <a:gd name="T18" fmla="*/ 109093 w 2167"/>
                <a:gd name="T19" fmla="*/ 19808 h 248"/>
                <a:gd name="T20" fmla="*/ 109336 w 2167"/>
                <a:gd name="T21" fmla="*/ 19808 h 248"/>
                <a:gd name="T22" fmla="*/ 109700 w 2167"/>
                <a:gd name="T23" fmla="*/ 19808 h 248"/>
                <a:gd name="T24" fmla="*/ 109909 w 2167"/>
                <a:gd name="T25" fmla="*/ 19808 h 248"/>
                <a:gd name="T26" fmla="*/ 110111 w 2167"/>
                <a:gd name="T27" fmla="*/ 19808 h 248"/>
                <a:gd name="T28" fmla="*/ 110283 w 2167"/>
                <a:gd name="T29" fmla="*/ 19808 h 248"/>
                <a:gd name="T30" fmla="*/ 110703 w 2167"/>
                <a:gd name="T31" fmla="*/ 19808 h 248"/>
                <a:gd name="T32" fmla="*/ 110903 w 2167"/>
                <a:gd name="T33" fmla="*/ 19808 h 248"/>
                <a:gd name="T34" fmla="*/ 111091 w 2167"/>
                <a:gd name="T35" fmla="*/ 19808 h 248"/>
                <a:gd name="T36" fmla="*/ 111308 w 2167"/>
                <a:gd name="T37" fmla="*/ 19808 h 248"/>
                <a:gd name="T38" fmla="*/ 111653 w 2167"/>
                <a:gd name="T39" fmla="*/ 19808 h 248"/>
                <a:gd name="T40" fmla="*/ 111900 w 2167"/>
                <a:gd name="T41" fmla="*/ 19808 h 248"/>
                <a:gd name="T42" fmla="*/ 112037 w 2167"/>
                <a:gd name="T43" fmla="*/ 19808 h 248"/>
                <a:gd name="T44" fmla="*/ 112265 w 2167"/>
                <a:gd name="T45" fmla="*/ 19808 h 248"/>
                <a:gd name="T46" fmla="*/ 112681 w 2167"/>
                <a:gd name="T47" fmla="*/ 19443 h 248"/>
                <a:gd name="T48" fmla="*/ 112820 w 2167"/>
                <a:gd name="T49" fmla="*/ 18354 h 248"/>
                <a:gd name="T50" fmla="*/ 113042 w 2167"/>
                <a:gd name="T51" fmla="*/ 16141 h 248"/>
                <a:gd name="T52" fmla="*/ 113452 w 2167"/>
                <a:gd name="T53" fmla="*/ 11435 h 248"/>
                <a:gd name="T54" fmla="*/ 113652 w 2167"/>
                <a:gd name="T55" fmla="*/ 3881 h 248"/>
                <a:gd name="T56" fmla="*/ 113773 w 2167"/>
                <a:gd name="T57" fmla="*/ 0 h 248"/>
                <a:gd name="T58" fmla="*/ 114126 w 2167"/>
                <a:gd name="T59" fmla="*/ 2051 h 248"/>
                <a:gd name="T60" fmla="*/ 114365 w 2167"/>
                <a:gd name="T61" fmla="*/ 7607 h 248"/>
                <a:gd name="T62" fmla="*/ 114628 w 2167"/>
                <a:gd name="T63" fmla="*/ 12218 h 248"/>
                <a:gd name="T64" fmla="*/ 115018 w 2167"/>
                <a:gd name="T65" fmla="*/ 14653 h 248"/>
                <a:gd name="T66" fmla="*/ 115168 w 2167"/>
                <a:gd name="T67" fmla="*/ 17917 h 248"/>
                <a:gd name="T68" fmla="*/ 115533 w 2167"/>
                <a:gd name="T69" fmla="*/ 19271 h 248"/>
                <a:gd name="T70" fmla="*/ 115776 w 2167"/>
                <a:gd name="T71" fmla="*/ 19443 h 248"/>
                <a:gd name="T72" fmla="*/ 116144 w 2167"/>
                <a:gd name="T73" fmla="*/ 19349 h 248"/>
                <a:gd name="T74" fmla="*/ 116380 w 2167"/>
                <a:gd name="T75" fmla="*/ 18884 h 248"/>
                <a:gd name="T76" fmla="*/ 116515 w 2167"/>
                <a:gd name="T77" fmla="*/ 17380 h 248"/>
                <a:gd name="T78" fmla="*/ 116738 w 2167"/>
                <a:gd name="T79" fmla="*/ 15513 h 248"/>
                <a:gd name="T80" fmla="*/ 117217 w 2167"/>
                <a:gd name="T81" fmla="*/ 13233 h 248"/>
                <a:gd name="T82" fmla="*/ 117348 w 2167"/>
                <a:gd name="T83" fmla="*/ 12138 h 248"/>
                <a:gd name="T84" fmla="*/ 117560 w 2167"/>
                <a:gd name="T85" fmla="*/ 12740 h 248"/>
                <a:gd name="T86" fmla="*/ 117738 w 2167"/>
                <a:gd name="T87" fmla="*/ 13764 h 248"/>
                <a:gd name="T88" fmla="*/ 117921 w 2167"/>
                <a:gd name="T89" fmla="*/ 15854 h 248"/>
                <a:gd name="T90" fmla="*/ 118436 w 2167"/>
                <a:gd name="T91" fmla="*/ 17591 h 248"/>
                <a:gd name="T92" fmla="*/ 118466 w 2167"/>
                <a:gd name="T93" fmla="*/ 18679 h 248"/>
                <a:gd name="T94" fmla="*/ 118777 w 2167"/>
                <a:gd name="T95" fmla="*/ 19271 h 248"/>
                <a:gd name="T96" fmla="*/ 118915 w 2167"/>
                <a:gd name="T97" fmla="*/ 19443 h 248"/>
                <a:gd name="T98" fmla="*/ 119140 w 2167"/>
                <a:gd name="T99" fmla="*/ 19744 h 248"/>
                <a:gd name="T100" fmla="*/ 119266 w 2167"/>
                <a:gd name="T101" fmla="*/ 19744 h 248"/>
                <a:gd name="T102" fmla="*/ 119694 w 2167"/>
                <a:gd name="T103" fmla="*/ 19808 h 248"/>
                <a:gd name="T104" fmla="*/ 119964 w 2167"/>
                <a:gd name="T105" fmla="*/ 19808 h 248"/>
                <a:gd name="T106" fmla="*/ 120059 w 2167"/>
                <a:gd name="T107" fmla="*/ 19808 h 248"/>
                <a:gd name="T108" fmla="*/ 120302 w 2167"/>
                <a:gd name="T109" fmla="*/ 19808 h 248"/>
                <a:gd name="T110" fmla="*/ 120489 w 2167"/>
                <a:gd name="T111" fmla="*/ 19808 h 248"/>
                <a:gd name="T112" fmla="*/ 120667 w 2167"/>
                <a:gd name="T113" fmla="*/ 19808 h 248"/>
                <a:gd name="T114" fmla="*/ 120882 w 2167"/>
                <a:gd name="T115" fmla="*/ 19808 h 2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67"/>
                <a:gd name="T175" fmla="*/ 0 h 248"/>
                <a:gd name="T176" fmla="*/ 2167 w 2167"/>
                <a:gd name="T177" fmla="*/ 248 h 24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67" h="248">
                  <a:moveTo>
                    <a:pt x="0" y="248"/>
                  </a:moveTo>
                  <a:lnTo>
                    <a:pt x="0" y="248"/>
                  </a:lnTo>
                  <a:lnTo>
                    <a:pt x="1914" y="248"/>
                  </a:lnTo>
                  <a:lnTo>
                    <a:pt x="1918" y="248"/>
                  </a:lnTo>
                  <a:lnTo>
                    <a:pt x="1921" y="248"/>
                  </a:lnTo>
                  <a:lnTo>
                    <a:pt x="1925" y="248"/>
                  </a:lnTo>
                  <a:lnTo>
                    <a:pt x="1928" y="248"/>
                  </a:lnTo>
                  <a:lnTo>
                    <a:pt x="1932" y="248"/>
                  </a:lnTo>
                  <a:lnTo>
                    <a:pt x="1935" y="248"/>
                  </a:lnTo>
                  <a:lnTo>
                    <a:pt x="1939" y="248"/>
                  </a:lnTo>
                  <a:lnTo>
                    <a:pt x="1942" y="248"/>
                  </a:lnTo>
                  <a:lnTo>
                    <a:pt x="1946" y="248"/>
                  </a:lnTo>
                  <a:lnTo>
                    <a:pt x="1949" y="248"/>
                  </a:lnTo>
                  <a:lnTo>
                    <a:pt x="1953" y="248"/>
                  </a:lnTo>
                  <a:lnTo>
                    <a:pt x="1956" y="248"/>
                  </a:lnTo>
                  <a:lnTo>
                    <a:pt x="1960" y="248"/>
                  </a:lnTo>
                  <a:lnTo>
                    <a:pt x="1963" y="248"/>
                  </a:lnTo>
                  <a:lnTo>
                    <a:pt x="1967" y="248"/>
                  </a:lnTo>
                  <a:lnTo>
                    <a:pt x="1970" y="248"/>
                  </a:lnTo>
                  <a:lnTo>
                    <a:pt x="1974" y="248"/>
                  </a:lnTo>
                  <a:lnTo>
                    <a:pt x="1977" y="248"/>
                  </a:lnTo>
                  <a:lnTo>
                    <a:pt x="1981" y="248"/>
                  </a:lnTo>
                  <a:lnTo>
                    <a:pt x="1984" y="248"/>
                  </a:lnTo>
                  <a:lnTo>
                    <a:pt x="1988" y="248"/>
                  </a:lnTo>
                  <a:lnTo>
                    <a:pt x="1991" y="248"/>
                  </a:lnTo>
                  <a:lnTo>
                    <a:pt x="1995" y="248"/>
                  </a:lnTo>
                  <a:lnTo>
                    <a:pt x="1998" y="248"/>
                  </a:lnTo>
                  <a:lnTo>
                    <a:pt x="2002" y="248"/>
                  </a:lnTo>
                  <a:lnTo>
                    <a:pt x="2005" y="248"/>
                  </a:lnTo>
                  <a:lnTo>
                    <a:pt x="2009" y="248"/>
                  </a:lnTo>
                  <a:lnTo>
                    <a:pt x="2012" y="246"/>
                  </a:lnTo>
                  <a:lnTo>
                    <a:pt x="2016" y="244"/>
                  </a:lnTo>
                  <a:lnTo>
                    <a:pt x="2016" y="238"/>
                  </a:lnTo>
                  <a:lnTo>
                    <a:pt x="2019" y="230"/>
                  </a:lnTo>
                  <a:lnTo>
                    <a:pt x="2023" y="218"/>
                  </a:lnTo>
                  <a:lnTo>
                    <a:pt x="2023" y="202"/>
                  </a:lnTo>
                  <a:lnTo>
                    <a:pt x="2026" y="177"/>
                  </a:lnTo>
                  <a:lnTo>
                    <a:pt x="2030" y="143"/>
                  </a:lnTo>
                  <a:lnTo>
                    <a:pt x="2030" y="97"/>
                  </a:lnTo>
                  <a:lnTo>
                    <a:pt x="2033" y="48"/>
                  </a:lnTo>
                  <a:lnTo>
                    <a:pt x="2033" y="14"/>
                  </a:lnTo>
                  <a:lnTo>
                    <a:pt x="2037" y="0"/>
                  </a:lnTo>
                  <a:lnTo>
                    <a:pt x="2040" y="6"/>
                  </a:lnTo>
                  <a:lnTo>
                    <a:pt x="2044" y="26"/>
                  </a:lnTo>
                  <a:lnTo>
                    <a:pt x="2044" y="54"/>
                  </a:lnTo>
                  <a:lnTo>
                    <a:pt x="2047" y="95"/>
                  </a:lnTo>
                  <a:lnTo>
                    <a:pt x="2051" y="131"/>
                  </a:lnTo>
                  <a:lnTo>
                    <a:pt x="2051" y="153"/>
                  </a:lnTo>
                  <a:lnTo>
                    <a:pt x="2054" y="167"/>
                  </a:lnTo>
                  <a:lnTo>
                    <a:pt x="2058" y="183"/>
                  </a:lnTo>
                  <a:lnTo>
                    <a:pt x="2061" y="206"/>
                  </a:lnTo>
                  <a:lnTo>
                    <a:pt x="2061" y="224"/>
                  </a:lnTo>
                  <a:lnTo>
                    <a:pt x="2065" y="236"/>
                  </a:lnTo>
                  <a:lnTo>
                    <a:pt x="2068" y="240"/>
                  </a:lnTo>
                  <a:lnTo>
                    <a:pt x="2068" y="244"/>
                  </a:lnTo>
                  <a:lnTo>
                    <a:pt x="2072" y="244"/>
                  </a:lnTo>
                  <a:lnTo>
                    <a:pt x="2075" y="244"/>
                  </a:lnTo>
                  <a:lnTo>
                    <a:pt x="2079" y="242"/>
                  </a:lnTo>
                  <a:lnTo>
                    <a:pt x="2079" y="240"/>
                  </a:lnTo>
                  <a:lnTo>
                    <a:pt x="2082" y="236"/>
                  </a:lnTo>
                  <a:lnTo>
                    <a:pt x="2086" y="228"/>
                  </a:lnTo>
                  <a:lnTo>
                    <a:pt x="2086" y="218"/>
                  </a:lnTo>
                  <a:lnTo>
                    <a:pt x="2089" y="208"/>
                  </a:lnTo>
                  <a:lnTo>
                    <a:pt x="2089" y="194"/>
                  </a:lnTo>
                  <a:lnTo>
                    <a:pt x="2093" y="179"/>
                  </a:lnTo>
                  <a:lnTo>
                    <a:pt x="2097" y="165"/>
                  </a:lnTo>
                  <a:lnTo>
                    <a:pt x="2097" y="155"/>
                  </a:lnTo>
                  <a:lnTo>
                    <a:pt x="2100" y="151"/>
                  </a:lnTo>
                  <a:lnTo>
                    <a:pt x="2100" y="153"/>
                  </a:lnTo>
                  <a:lnTo>
                    <a:pt x="2104" y="159"/>
                  </a:lnTo>
                  <a:lnTo>
                    <a:pt x="2107" y="167"/>
                  </a:lnTo>
                  <a:lnTo>
                    <a:pt x="2107" y="173"/>
                  </a:lnTo>
                  <a:lnTo>
                    <a:pt x="2111" y="185"/>
                  </a:lnTo>
                  <a:lnTo>
                    <a:pt x="2111" y="198"/>
                  </a:lnTo>
                  <a:lnTo>
                    <a:pt x="2114" y="212"/>
                  </a:lnTo>
                  <a:lnTo>
                    <a:pt x="2118" y="220"/>
                  </a:lnTo>
                  <a:lnTo>
                    <a:pt x="2118" y="228"/>
                  </a:lnTo>
                  <a:lnTo>
                    <a:pt x="2121" y="234"/>
                  </a:lnTo>
                  <a:lnTo>
                    <a:pt x="2121" y="238"/>
                  </a:lnTo>
                  <a:lnTo>
                    <a:pt x="2125" y="240"/>
                  </a:lnTo>
                  <a:lnTo>
                    <a:pt x="2125" y="242"/>
                  </a:lnTo>
                  <a:lnTo>
                    <a:pt x="2128" y="244"/>
                  </a:lnTo>
                  <a:lnTo>
                    <a:pt x="2132" y="246"/>
                  </a:lnTo>
                  <a:lnTo>
                    <a:pt x="2135" y="246"/>
                  </a:lnTo>
                  <a:lnTo>
                    <a:pt x="2139" y="246"/>
                  </a:lnTo>
                  <a:lnTo>
                    <a:pt x="2142" y="248"/>
                  </a:lnTo>
                  <a:lnTo>
                    <a:pt x="2146" y="248"/>
                  </a:lnTo>
                  <a:lnTo>
                    <a:pt x="2149" y="248"/>
                  </a:lnTo>
                  <a:lnTo>
                    <a:pt x="2153" y="248"/>
                  </a:lnTo>
                  <a:lnTo>
                    <a:pt x="2156" y="248"/>
                  </a:lnTo>
                  <a:lnTo>
                    <a:pt x="2160" y="248"/>
                  </a:lnTo>
                  <a:lnTo>
                    <a:pt x="2163" y="248"/>
                  </a:lnTo>
                  <a:lnTo>
                    <a:pt x="2167" y="248"/>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3" name="Freeform 1597"/>
            <p:cNvSpPr>
              <a:spLocks/>
            </p:cNvSpPr>
            <p:nvPr/>
          </p:nvSpPr>
          <p:spPr bwMode="auto">
            <a:xfrm>
              <a:off x="405" y="1379"/>
              <a:ext cx="2586" cy="585"/>
            </a:xfrm>
            <a:custGeom>
              <a:avLst/>
              <a:gdLst>
                <a:gd name="T0" fmla="*/ 0 w 2261"/>
                <a:gd name="T1" fmla="*/ 41594 h 505"/>
                <a:gd name="T2" fmla="*/ 112140 w 2261"/>
                <a:gd name="T3" fmla="*/ 41594 h 505"/>
                <a:gd name="T4" fmla="*/ 112293 w 2261"/>
                <a:gd name="T5" fmla="*/ 41594 h 505"/>
                <a:gd name="T6" fmla="*/ 112522 w 2261"/>
                <a:gd name="T7" fmla="*/ 41594 h 505"/>
                <a:gd name="T8" fmla="*/ 112918 w 2261"/>
                <a:gd name="T9" fmla="*/ 41594 h 505"/>
                <a:gd name="T10" fmla="*/ 113093 w 2261"/>
                <a:gd name="T11" fmla="*/ 41594 h 505"/>
                <a:gd name="T12" fmla="*/ 113335 w 2261"/>
                <a:gd name="T13" fmla="*/ 41594 h 505"/>
                <a:gd name="T14" fmla="*/ 113726 w 2261"/>
                <a:gd name="T15" fmla="*/ 41594 h 505"/>
                <a:gd name="T16" fmla="*/ 113885 w 2261"/>
                <a:gd name="T17" fmla="*/ 41594 h 505"/>
                <a:gd name="T18" fmla="*/ 114147 w 2261"/>
                <a:gd name="T19" fmla="*/ 41594 h 505"/>
                <a:gd name="T20" fmla="*/ 114268 w 2261"/>
                <a:gd name="T21" fmla="*/ 41594 h 505"/>
                <a:gd name="T22" fmla="*/ 114680 w 2261"/>
                <a:gd name="T23" fmla="*/ 41594 h 505"/>
                <a:gd name="T24" fmla="*/ 114892 w 2261"/>
                <a:gd name="T25" fmla="*/ 41594 h 505"/>
                <a:gd name="T26" fmla="*/ 115320 w 2261"/>
                <a:gd name="T27" fmla="*/ 41594 h 505"/>
                <a:gd name="T28" fmla="*/ 115476 w 2261"/>
                <a:gd name="T29" fmla="*/ 41594 h 505"/>
                <a:gd name="T30" fmla="*/ 115870 w 2261"/>
                <a:gd name="T31" fmla="*/ 41594 h 505"/>
                <a:gd name="T32" fmla="*/ 116098 w 2261"/>
                <a:gd name="T33" fmla="*/ 41594 h 505"/>
                <a:gd name="T34" fmla="*/ 116277 w 2261"/>
                <a:gd name="T35" fmla="*/ 41594 h 505"/>
                <a:gd name="T36" fmla="*/ 116623 w 2261"/>
                <a:gd name="T37" fmla="*/ 41594 h 505"/>
                <a:gd name="T38" fmla="*/ 116870 w 2261"/>
                <a:gd name="T39" fmla="*/ 41594 h 505"/>
                <a:gd name="T40" fmla="*/ 117278 w 2261"/>
                <a:gd name="T41" fmla="*/ 41243 h 505"/>
                <a:gd name="T42" fmla="*/ 117422 w 2261"/>
                <a:gd name="T43" fmla="*/ 40115 h 505"/>
                <a:gd name="T44" fmla="*/ 117675 w 2261"/>
                <a:gd name="T45" fmla="*/ 36682 h 505"/>
                <a:gd name="T46" fmla="*/ 117898 w 2261"/>
                <a:gd name="T47" fmla="*/ 29519 h 505"/>
                <a:gd name="T48" fmla="*/ 118079 w 2261"/>
                <a:gd name="T49" fmla="*/ 20211 h 505"/>
                <a:gd name="T50" fmla="*/ 118421 w 2261"/>
                <a:gd name="T51" fmla="*/ 10388 h 505"/>
                <a:gd name="T52" fmla="*/ 118648 w 2261"/>
                <a:gd name="T53" fmla="*/ 1782 h 505"/>
                <a:gd name="T54" fmla="*/ 118856 w 2261"/>
                <a:gd name="T55" fmla="*/ 0 h 505"/>
                <a:gd name="T56" fmla="*/ 119017 w 2261"/>
                <a:gd name="T57" fmla="*/ 5689 h 505"/>
                <a:gd name="T58" fmla="*/ 119256 w 2261"/>
                <a:gd name="T59" fmla="*/ 16189 h 505"/>
                <a:gd name="T60" fmla="*/ 119430 w 2261"/>
                <a:gd name="T61" fmla="*/ 25102 h 505"/>
                <a:gd name="T62" fmla="*/ 119809 w 2261"/>
                <a:gd name="T63" fmla="*/ 29519 h 505"/>
                <a:gd name="T64" fmla="*/ 120028 w 2261"/>
                <a:gd name="T65" fmla="*/ 33237 h 505"/>
                <a:gd name="T66" fmla="*/ 120228 w 2261"/>
                <a:gd name="T67" fmla="*/ 35731 h 505"/>
                <a:gd name="T68" fmla="*/ 120427 w 2261"/>
                <a:gd name="T69" fmla="*/ 37606 h 505"/>
                <a:gd name="T70" fmla="*/ 120586 w 2261"/>
                <a:gd name="T71" fmla="*/ 39408 h 505"/>
                <a:gd name="T72" fmla="*/ 120835 w 2261"/>
                <a:gd name="T73" fmla="*/ 39832 h 505"/>
                <a:gd name="T74" fmla="*/ 121047 w 2261"/>
                <a:gd name="T75" fmla="*/ 40115 h 505"/>
                <a:gd name="T76" fmla="*/ 121384 w 2261"/>
                <a:gd name="T77" fmla="*/ 40265 h 505"/>
                <a:gd name="T78" fmla="*/ 121623 w 2261"/>
                <a:gd name="T79" fmla="*/ 40444 h 505"/>
                <a:gd name="T80" fmla="*/ 121768 w 2261"/>
                <a:gd name="T81" fmla="*/ 40623 h 505"/>
                <a:gd name="T82" fmla="*/ 122005 w 2261"/>
                <a:gd name="T83" fmla="*/ 40739 h 505"/>
                <a:gd name="T84" fmla="*/ 122168 w 2261"/>
                <a:gd name="T85" fmla="*/ 40739 h 505"/>
                <a:gd name="T86" fmla="*/ 122347 w 2261"/>
                <a:gd name="T87" fmla="*/ 40945 h 505"/>
                <a:gd name="T88" fmla="*/ 122629 w 2261"/>
                <a:gd name="T89" fmla="*/ 40945 h 505"/>
                <a:gd name="T90" fmla="*/ 123036 w 2261"/>
                <a:gd name="T91" fmla="*/ 40945 h 505"/>
                <a:gd name="T92" fmla="*/ 123144 w 2261"/>
                <a:gd name="T93" fmla="*/ 41090 h 505"/>
                <a:gd name="T94" fmla="*/ 123417 w 2261"/>
                <a:gd name="T95" fmla="*/ 41243 h 505"/>
                <a:gd name="T96" fmla="*/ 123542 w 2261"/>
                <a:gd name="T97" fmla="*/ 41243 h 505"/>
                <a:gd name="T98" fmla="*/ 123836 w 2261"/>
                <a:gd name="T99" fmla="*/ 41243 h 505"/>
                <a:gd name="T100" fmla="*/ 124153 w 2261"/>
                <a:gd name="T101" fmla="*/ 41243 h 505"/>
                <a:gd name="T102" fmla="*/ 124340 w 2261"/>
                <a:gd name="T103" fmla="*/ 41243 h 505"/>
                <a:gd name="T104" fmla="*/ 124606 w 2261"/>
                <a:gd name="T105" fmla="*/ 41243 h 505"/>
                <a:gd name="T106" fmla="*/ 124726 w 2261"/>
                <a:gd name="T107" fmla="*/ 41243 h 505"/>
                <a:gd name="T108" fmla="*/ 125019 w 2261"/>
                <a:gd name="T109" fmla="*/ 41496 h 505"/>
                <a:gd name="T110" fmla="*/ 125404 w 2261"/>
                <a:gd name="T111" fmla="*/ 41496 h 505"/>
                <a:gd name="T112" fmla="*/ 125500 w 2261"/>
                <a:gd name="T113" fmla="*/ 41496 h 505"/>
                <a:gd name="T114" fmla="*/ 125909 w 2261"/>
                <a:gd name="T115" fmla="*/ 41496 h 505"/>
                <a:gd name="T116" fmla="*/ 126170 w 2261"/>
                <a:gd name="T117" fmla="*/ 41594 h 505"/>
                <a:gd name="T118" fmla="*/ 126290 w 2261"/>
                <a:gd name="T119" fmla="*/ 41594 h 505"/>
                <a:gd name="T120" fmla="*/ 126729 w 2261"/>
                <a:gd name="T121" fmla="*/ 41594 h 505"/>
                <a:gd name="T122" fmla="*/ 126960 w 2261"/>
                <a:gd name="T123" fmla="*/ 41594 h 5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61"/>
                <a:gd name="T187" fmla="*/ 0 h 505"/>
                <a:gd name="T188" fmla="*/ 2261 w 2261"/>
                <a:gd name="T189" fmla="*/ 505 h 5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61" h="505">
                  <a:moveTo>
                    <a:pt x="0" y="505"/>
                  </a:moveTo>
                  <a:lnTo>
                    <a:pt x="0" y="505"/>
                  </a:lnTo>
                  <a:lnTo>
                    <a:pt x="1991" y="505"/>
                  </a:lnTo>
                  <a:lnTo>
                    <a:pt x="1995" y="505"/>
                  </a:lnTo>
                  <a:lnTo>
                    <a:pt x="1998" y="505"/>
                  </a:lnTo>
                  <a:lnTo>
                    <a:pt x="2002" y="505"/>
                  </a:lnTo>
                  <a:lnTo>
                    <a:pt x="2005" y="505"/>
                  </a:lnTo>
                  <a:lnTo>
                    <a:pt x="2009" y="505"/>
                  </a:lnTo>
                  <a:lnTo>
                    <a:pt x="2012" y="505"/>
                  </a:lnTo>
                  <a:lnTo>
                    <a:pt x="2016" y="505"/>
                  </a:lnTo>
                  <a:lnTo>
                    <a:pt x="2019" y="505"/>
                  </a:lnTo>
                  <a:lnTo>
                    <a:pt x="2023" y="505"/>
                  </a:lnTo>
                  <a:lnTo>
                    <a:pt x="2026" y="505"/>
                  </a:lnTo>
                  <a:lnTo>
                    <a:pt x="2030" y="505"/>
                  </a:lnTo>
                  <a:lnTo>
                    <a:pt x="2033" y="505"/>
                  </a:lnTo>
                  <a:lnTo>
                    <a:pt x="2037" y="505"/>
                  </a:lnTo>
                  <a:lnTo>
                    <a:pt x="2040" y="505"/>
                  </a:lnTo>
                  <a:lnTo>
                    <a:pt x="2044" y="505"/>
                  </a:lnTo>
                  <a:lnTo>
                    <a:pt x="2047" y="505"/>
                  </a:lnTo>
                  <a:lnTo>
                    <a:pt x="2051" y="505"/>
                  </a:lnTo>
                  <a:lnTo>
                    <a:pt x="2054" y="505"/>
                  </a:lnTo>
                  <a:lnTo>
                    <a:pt x="2058" y="505"/>
                  </a:lnTo>
                  <a:lnTo>
                    <a:pt x="2061" y="505"/>
                  </a:lnTo>
                  <a:lnTo>
                    <a:pt x="2065" y="505"/>
                  </a:lnTo>
                  <a:lnTo>
                    <a:pt x="2068" y="505"/>
                  </a:lnTo>
                  <a:lnTo>
                    <a:pt x="2072" y="505"/>
                  </a:lnTo>
                  <a:lnTo>
                    <a:pt x="2075" y="505"/>
                  </a:lnTo>
                  <a:lnTo>
                    <a:pt x="2079" y="505"/>
                  </a:lnTo>
                  <a:lnTo>
                    <a:pt x="2082" y="503"/>
                  </a:lnTo>
                  <a:lnTo>
                    <a:pt x="2086" y="501"/>
                  </a:lnTo>
                  <a:lnTo>
                    <a:pt x="2086" y="497"/>
                  </a:lnTo>
                  <a:lnTo>
                    <a:pt x="2089" y="487"/>
                  </a:lnTo>
                  <a:lnTo>
                    <a:pt x="2089" y="471"/>
                  </a:lnTo>
                  <a:lnTo>
                    <a:pt x="2093" y="445"/>
                  </a:lnTo>
                  <a:lnTo>
                    <a:pt x="2097" y="404"/>
                  </a:lnTo>
                  <a:lnTo>
                    <a:pt x="2097" y="358"/>
                  </a:lnTo>
                  <a:lnTo>
                    <a:pt x="2100" y="304"/>
                  </a:lnTo>
                  <a:lnTo>
                    <a:pt x="2100" y="245"/>
                  </a:lnTo>
                  <a:lnTo>
                    <a:pt x="2104" y="185"/>
                  </a:lnTo>
                  <a:lnTo>
                    <a:pt x="2107" y="125"/>
                  </a:lnTo>
                  <a:lnTo>
                    <a:pt x="2107" y="66"/>
                  </a:lnTo>
                  <a:lnTo>
                    <a:pt x="2111" y="22"/>
                  </a:lnTo>
                  <a:lnTo>
                    <a:pt x="2111" y="0"/>
                  </a:lnTo>
                  <a:lnTo>
                    <a:pt x="2114" y="0"/>
                  </a:lnTo>
                  <a:lnTo>
                    <a:pt x="2118" y="22"/>
                  </a:lnTo>
                  <a:lnTo>
                    <a:pt x="2118" y="68"/>
                  </a:lnTo>
                  <a:lnTo>
                    <a:pt x="2121" y="131"/>
                  </a:lnTo>
                  <a:lnTo>
                    <a:pt x="2121" y="197"/>
                  </a:lnTo>
                  <a:lnTo>
                    <a:pt x="2125" y="262"/>
                  </a:lnTo>
                  <a:lnTo>
                    <a:pt x="2125" y="304"/>
                  </a:lnTo>
                  <a:lnTo>
                    <a:pt x="2128" y="332"/>
                  </a:lnTo>
                  <a:lnTo>
                    <a:pt x="2132" y="358"/>
                  </a:lnTo>
                  <a:lnTo>
                    <a:pt x="2132" y="382"/>
                  </a:lnTo>
                  <a:lnTo>
                    <a:pt x="2135" y="404"/>
                  </a:lnTo>
                  <a:lnTo>
                    <a:pt x="2135" y="420"/>
                  </a:lnTo>
                  <a:lnTo>
                    <a:pt x="2139" y="433"/>
                  </a:lnTo>
                  <a:lnTo>
                    <a:pt x="2142" y="445"/>
                  </a:lnTo>
                  <a:lnTo>
                    <a:pt x="2142" y="457"/>
                  </a:lnTo>
                  <a:lnTo>
                    <a:pt x="2146" y="467"/>
                  </a:lnTo>
                  <a:lnTo>
                    <a:pt x="2146" y="477"/>
                  </a:lnTo>
                  <a:lnTo>
                    <a:pt x="2149" y="481"/>
                  </a:lnTo>
                  <a:lnTo>
                    <a:pt x="2149" y="483"/>
                  </a:lnTo>
                  <a:lnTo>
                    <a:pt x="2153" y="485"/>
                  </a:lnTo>
                  <a:lnTo>
                    <a:pt x="2153" y="487"/>
                  </a:lnTo>
                  <a:lnTo>
                    <a:pt x="2156" y="487"/>
                  </a:lnTo>
                  <a:lnTo>
                    <a:pt x="2160" y="489"/>
                  </a:lnTo>
                  <a:lnTo>
                    <a:pt x="2160" y="491"/>
                  </a:lnTo>
                  <a:lnTo>
                    <a:pt x="2163" y="491"/>
                  </a:lnTo>
                  <a:lnTo>
                    <a:pt x="2163" y="493"/>
                  </a:lnTo>
                  <a:lnTo>
                    <a:pt x="2167" y="493"/>
                  </a:lnTo>
                  <a:lnTo>
                    <a:pt x="2167" y="495"/>
                  </a:lnTo>
                  <a:lnTo>
                    <a:pt x="2170" y="495"/>
                  </a:lnTo>
                  <a:lnTo>
                    <a:pt x="2174" y="495"/>
                  </a:lnTo>
                  <a:lnTo>
                    <a:pt x="2177" y="495"/>
                  </a:lnTo>
                  <a:lnTo>
                    <a:pt x="2177" y="497"/>
                  </a:lnTo>
                  <a:lnTo>
                    <a:pt x="2181" y="497"/>
                  </a:lnTo>
                  <a:lnTo>
                    <a:pt x="2184" y="497"/>
                  </a:lnTo>
                  <a:lnTo>
                    <a:pt x="2188" y="497"/>
                  </a:lnTo>
                  <a:lnTo>
                    <a:pt x="2188" y="499"/>
                  </a:lnTo>
                  <a:lnTo>
                    <a:pt x="2191" y="499"/>
                  </a:lnTo>
                  <a:lnTo>
                    <a:pt x="2191" y="501"/>
                  </a:lnTo>
                  <a:lnTo>
                    <a:pt x="2195" y="501"/>
                  </a:lnTo>
                  <a:lnTo>
                    <a:pt x="2198" y="501"/>
                  </a:lnTo>
                  <a:lnTo>
                    <a:pt x="2202" y="501"/>
                  </a:lnTo>
                  <a:lnTo>
                    <a:pt x="2205" y="501"/>
                  </a:lnTo>
                  <a:lnTo>
                    <a:pt x="2209" y="501"/>
                  </a:lnTo>
                  <a:lnTo>
                    <a:pt x="2212" y="501"/>
                  </a:lnTo>
                  <a:lnTo>
                    <a:pt x="2216" y="501"/>
                  </a:lnTo>
                  <a:lnTo>
                    <a:pt x="2219" y="501"/>
                  </a:lnTo>
                  <a:lnTo>
                    <a:pt x="2223" y="503"/>
                  </a:lnTo>
                  <a:lnTo>
                    <a:pt x="2226" y="503"/>
                  </a:lnTo>
                  <a:lnTo>
                    <a:pt x="2230" y="503"/>
                  </a:lnTo>
                  <a:lnTo>
                    <a:pt x="2233" y="503"/>
                  </a:lnTo>
                  <a:lnTo>
                    <a:pt x="2237" y="503"/>
                  </a:lnTo>
                  <a:lnTo>
                    <a:pt x="2240" y="503"/>
                  </a:lnTo>
                  <a:lnTo>
                    <a:pt x="2240" y="505"/>
                  </a:lnTo>
                  <a:lnTo>
                    <a:pt x="2244" y="505"/>
                  </a:lnTo>
                  <a:lnTo>
                    <a:pt x="2247" y="505"/>
                  </a:lnTo>
                  <a:lnTo>
                    <a:pt x="2251" y="505"/>
                  </a:lnTo>
                  <a:lnTo>
                    <a:pt x="2254" y="505"/>
                  </a:lnTo>
                  <a:lnTo>
                    <a:pt x="2258" y="505"/>
                  </a:lnTo>
                  <a:lnTo>
                    <a:pt x="2261" y="505"/>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4" name="Freeform 1598"/>
            <p:cNvSpPr>
              <a:spLocks/>
            </p:cNvSpPr>
            <p:nvPr/>
          </p:nvSpPr>
          <p:spPr bwMode="auto">
            <a:xfrm>
              <a:off x="405" y="982"/>
              <a:ext cx="2630" cy="982"/>
            </a:xfrm>
            <a:custGeom>
              <a:avLst/>
              <a:gdLst>
                <a:gd name="T0" fmla="*/ 0 w 2300"/>
                <a:gd name="T1" fmla="*/ 69152 h 848"/>
                <a:gd name="T2" fmla="*/ 115051 w 2300"/>
                <a:gd name="T3" fmla="*/ 69152 h 848"/>
                <a:gd name="T4" fmla="*/ 115231 w 2300"/>
                <a:gd name="T5" fmla="*/ 69152 h 848"/>
                <a:gd name="T6" fmla="*/ 115449 w 2300"/>
                <a:gd name="T7" fmla="*/ 69152 h 848"/>
                <a:gd name="T8" fmla="*/ 115819 w 2300"/>
                <a:gd name="T9" fmla="*/ 69152 h 848"/>
                <a:gd name="T10" fmla="*/ 116062 w 2300"/>
                <a:gd name="T11" fmla="*/ 69152 h 848"/>
                <a:gd name="T12" fmla="*/ 116427 w 2300"/>
                <a:gd name="T13" fmla="*/ 69152 h 848"/>
                <a:gd name="T14" fmla="*/ 116641 w 2300"/>
                <a:gd name="T15" fmla="*/ 69152 h 848"/>
                <a:gd name="T16" fmla="*/ 116806 w 2300"/>
                <a:gd name="T17" fmla="*/ 69152 h 848"/>
                <a:gd name="T18" fmla="*/ 117052 w 2300"/>
                <a:gd name="T19" fmla="*/ 69152 h 848"/>
                <a:gd name="T20" fmla="*/ 117179 w 2300"/>
                <a:gd name="T21" fmla="*/ 69152 h 848"/>
                <a:gd name="T22" fmla="*/ 117646 w 2300"/>
                <a:gd name="T23" fmla="*/ 69152 h 848"/>
                <a:gd name="T24" fmla="*/ 117821 w 2300"/>
                <a:gd name="T25" fmla="*/ 69152 h 848"/>
                <a:gd name="T26" fmla="*/ 118060 w 2300"/>
                <a:gd name="T27" fmla="*/ 69152 h 848"/>
                <a:gd name="T28" fmla="*/ 118245 w 2300"/>
                <a:gd name="T29" fmla="*/ 69152 h 848"/>
                <a:gd name="T30" fmla="*/ 118400 w 2300"/>
                <a:gd name="T31" fmla="*/ 69152 h 848"/>
                <a:gd name="T32" fmla="*/ 118664 w 2300"/>
                <a:gd name="T33" fmla="*/ 69152 h 848"/>
                <a:gd name="T34" fmla="*/ 119035 w 2300"/>
                <a:gd name="T35" fmla="*/ 69152 h 848"/>
                <a:gd name="T36" fmla="*/ 119193 w 2300"/>
                <a:gd name="T37" fmla="*/ 69152 h 848"/>
                <a:gd name="T38" fmla="*/ 119425 w 2300"/>
                <a:gd name="T39" fmla="*/ 68814 h 848"/>
                <a:gd name="T40" fmla="*/ 119548 w 2300"/>
                <a:gd name="T41" fmla="*/ 67575 h 848"/>
                <a:gd name="T42" fmla="*/ 119809 w 2300"/>
                <a:gd name="T43" fmla="*/ 61934 h 848"/>
                <a:gd name="T44" fmla="*/ 119950 w 2300"/>
                <a:gd name="T45" fmla="*/ 49362 h 848"/>
                <a:gd name="T46" fmla="*/ 120222 w 2300"/>
                <a:gd name="T47" fmla="*/ 31830 h 848"/>
                <a:gd name="T48" fmla="*/ 120580 w 2300"/>
                <a:gd name="T49" fmla="*/ 14379 h 848"/>
                <a:gd name="T50" fmla="*/ 120747 w 2300"/>
                <a:gd name="T51" fmla="*/ 1943 h 848"/>
                <a:gd name="T52" fmla="*/ 121009 w 2300"/>
                <a:gd name="T53" fmla="*/ 2606 h 848"/>
                <a:gd name="T54" fmla="*/ 121110 w 2300"/>
                <a:gd name="T55" fmla="*/ 22346 h 848"/>
                <a:gd name="T56" fmla="*/ 121368 w 2300"/>
                <a:gd name="T57" fmla="*/ 42287 h 848"/>
                <a:gd name="T58" fmla="*/ 121527 w 2300"/>
                <a:gd name="T59" fmla="*/ 52474 h 848"/>
                <a:gd name="T60" fmla="*/ 121772 w 2300"/>
                <a:gd name="T61" fmla="*/ 59720 h 848"/>
                <a:gd name="T62" fmla="*/ 122151 w 2300"/>
                <a:gd name="T63" fmla="*/ 65076 h 848"/>
                <a:gd name="T64" fmla="*/ 122237 w 2300"/>
                <a:gd name="T65" fmla="*/ 67380 h 848"/>
                <a:gd name="T66" fmla="*/ 122557 w 2300"/>
                <a:gd name="T67" fmla="*/ 68234 h 848"/>
                <a:gd name="T68" fmla="*/ 122684 w 2300"/>
                <a:gd name="T69" fmla="*/ 68814 h 848"/>
                <a:gd name="T70" fmla="*/ 122901 w 2300"/>
                <a:gd name="T71" fmla="*/ 69078 h 848"/>
                <a:gd name="T72" fmla="*/ 123307 w 2300"/>
                <a:gd name="T73" fmla="*/ 69078 h 848"/>
                <a:gd name="T74" fmla="*/ 123422 w 2300"/>
                <a:gd name="T75" fmla="*/ 69078 h 848"/>
                <a:gd name="T76" fmla="*/ 123746 w 2300"/>
                <a:gd name="T77" fmla="*/ 69078 h 848"/>
                <a:gd name="T78" fmla="*/ 123858 w 2300"/>
                <a:gd name="T79" fmla="*/ 69078 h 848"/>
                <a:gd name="T80" fmla="*/ 124102 w 2300"/>
                <a:gd name="T81" fmla="*/ 69078 h 848"/>
                <a:gd name="T82" fmla="*/ 124469 w 2300"/>
                <a:gd name="T83" fmla="*/ 69152 h 848"/>
                <a:gd name="T84" fmla="*/ 124632 w 2300"/>
                <a:gd name="T85" fmla="*/ 69152 h 848"/>
                <a:gd name="T86" fmla="*/ 124997 w 2300"/>
                <a:gd name="T87" fmla="*/ 69152 h 848"/>
                <a:gd name="T88" fmla="*/ 125254 w 2300"/>
                <a:gd name="T89" fmla="*/ 69152 h 848"/>
                <a:gd name="T90" fmla="*/ 125442 w 2300"/>
                <a:gd name="T91" fmla="*/ 69152 h 848"/>
                <a:gd name="T92" fmla="*/ 125832 w 2300"/>
                <a:gd name="T93" fmla="*/ 69152 h 848"/>
                <a:gd name="T94" fmla="*/ 126047 w 2300"/>
                <a:gd name="T95" fmla="*/ 69152 h 848"/>
                <a:gd name="T96" fmla="*/ 126224 w 2300"/>
                <a:gd name="T97" fmla="*/ 69152 h 848"/>
                <a:gd name="T98" fmla="*/ 126536 w 2300"/>
                <a:gd name="T99" fmla="*/ 69152 h 848"/>
                <a:gd name="T100" fmla="*/ 126816 w 2300"/>
                <a:gd name="T101" fmla="*/ 69152 h 848"/>
                <a:gd name="T102" fmla="*/ 126991 w 2300"/>
                <a:gd name="T103" fmla="*/ 69152 h 848"/>
                <a:gd name="T104" fmla="*/ 127239 w 2300"/>
                <a:gd name="T105" fmla="*/ 69152 h 848"/>
                <a:gd name="T106" fmla="*/ 127375 w 2300"/>
                <a:gd name="T107" fmla="*/ 69152 h 848"/>
                <a:gd name="T108" fmla="*/ 127603 w 2300"/>
                <a:gd name="T109" fmla="*/ 69152 h 848"/>
                <a:gd name="T110" fmla="*/ 127966 w 2300"/>
                <a:gd name="T111" fmla="*/ 69152 h 848"/>
                <a:gd name="T112" fmla="*/ 128167 w 2300"/>
                <a:gd name="T113" fmla="*/ 69152 h 848"/>
                <a:gd name="T114" fmla="*/ 128349 w 2300"/>
                <a:gd name="T115" fmla="*/ 69152 h 8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00"/>
                <a:gd name="T175" fmla="*/ 0 h 848"/>
                <a:gd name="T176" fmla="*/ 2300 w 2300"/>
                <a:gd name="T177" fmla="*/ 848 h 84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00" h="848">
                  <a:moveTo>
                    <a:pt x="0" y="848"/>
                  </a:moveTo>
                  <a:lnTo>
                    <a:pt x="0" y="848"/>
                  </a:lnTo>
                  <a:lnTo>
                    <a:pt x="2058" y="848"/>
                  </a:lnTo>
                  <a:lnTo>
                    <a:pt x="2061" y="848"/>
                  </a:lnTo>
                  <a:lnTo>
                    <a:pt x="2065" y="848"/>
                  </a:lnTo>
                  <a:lnTo>
                    <a:pt x="2068" y="848"/>
                  </a:lnTo>
                  <a:lnTo>
                    <a:pt x="2072" y="848"/>
                  </a:lnTo>
                  <a:lnTo>
                    <a:pt x="2075" y="848"/>
                  </a:lnTo>
                  <a:lnTo>
                    <a:pt x="2079" y="848"/>
                  </a:lnTo>
                  <a:lnTo>
                    <a:pt x="2082" y="848"/>
                  </a:lnTo>
                  <a:lnTo>
                    <a:pt x="2086" y="848"/>
                  </a:lnTo>
                  <a:lnTo>
                    <a:pt x="2089" y="848"/>
                  </a:lnTo>
                  <a:lnTo>
                    <a:pt x="2093" y="848"/>
                  </a:lnTo>
                  <a:lnTo>
                    <a:pt x="2097" y="848"/>
                  </a:lnTo>
                  <a:lnTo>
                    <a:pt x="2100" y="848"/>
                  </a:lnTo>
                  <a:lnTo>
                    <a:pt x="2104" y="848"/>
                  </a:lnTo>
                  <a:lnTo>
                    <a:pt x="2107" y="848"/>
                  </a:lnTo>
                  <a:lnTo>
                    <a:pt x="2111" y="848"/>
                  </a:lnTo>
                  <a:lnTo>
                    <a:pt x="2114" y="848"/>
                  </a:lnTo>
                  <a:lnTo>
                    <a:pt x="2118" y="848"/>
                  </a:lnTo>
                  <a:lnTo>
                    <a:pt x="2121" y="848"/>
                  </a:lnTo>
                  <a:lnTo>
                    <a:pt x="2125" y="848"/>
                  </a:lnTo>
                  <a:lnTo>
                    <a:pt x="2128" y="848"/>
                  </a:lnTo>
                  <a:lnTo>
                    <a:pt x="2132" y="848"/>
                  </a:lnTo>
                  <a:lnTo>
                    <a:pt x="2135" y="848"/>
                  </a:lnTo>
                  <a:lnTo>
                    <a:pt x="2135" y="846"/>
                  </a:lnTo>
                  <a:lnTo>
                    <a:pt x="2139" y="844"/>
                  </a:lnTo>
                  <a:lnTo>
                    <a:pt x="2142" y="838"/>
                  </a:lnTo>
                  <a:lnTo>
                    <a:pt x="2142" y="828"/>
                  </a:lnTo>
                  <a:lnTo>
                    <a:pt x="2146" y="804"/>
                  </a:lnTo>
                  <a:lnTo>
                    <a:pt x="2146" y="760"/>
                  </a:lnTo>
                  <a:lnTo>
                    <a:pt x="2149" y="691"/>
                  </a:lnTo>
                  <a:lnTo>
                    <a:pt x="2149" y="605"/>
                  </a:lnTo>
                  <a:lnTo>
                    <a:pt x="2153" y="502"/>
                  </a:lnTo>
                  <a:lnTo>
                    <a:pt x="2153" y="390"/>
                  </a:lnTo>
                  <a:lnTo>
                    <a:pt x="2156" y="281"/>
                  </a:lnTo>
                  <a:lnTo>
                    <a:pt x="2160" y="177"/>
                  </a:lnTo>
                  <a:lnTo>
                    <a:pt x="2160" y="84"/>
                  </a:lnTo>
                  <a:lnTo>
                    <a:pt x="2163" y="24"/>
                  </a:lnTo>
                  <a:lnTo>
                    <a:pt x="2163" y="0"/>
                  </a:lnTo>
                  <a:lnTo>
                    <a:pt x="2167" y="32"/>
                  </a:lnTo>
                  <a:lnTo>
                    <a:pt x="2167" y="125"/>
                  </a:lnTo>
                  <a:lnTo>
                    <a:pt x="2170" y="275"/>
                  </a:lnTo>
                  <a:lnTo>
                    <a:pt x="2170" y="416"/>
                  </a:lnTo>
                  <a:lnTo>
                    <a:pt x="2174" y="518"/>
                  </a:lnTo>
                  <a:lnTo>
                    <a:pt x="2177" y="589"/>
                  </a:lnTo>
                  <a:lnTo>
                    <a:pt x="2177" y="643"/>
                  </a:lnTo>
                  <a:lnTo>
                    <a:pt x="2181" y="691"/>
                  </a:lnTo>
                  <a:lnTo>
                    <a:pt x="2181" y="733"/>
                  </a:lnTo>
                  <a:lnTo>
                    <a:pt x="2184" y="770"/>
                  </a:lnTo>
                  <a:lnTo>
                    <a:pt x="2188" y="798"/>
                  </a:lnTo>
                  <a:lnTo>
                    <a:pt x="2188" y="816"/>
                  </a:lnTo>
                  <a:lnTo>
                    <a:pt x="2191" y="826"/>
                  </a:lnTo>
                  <a:lnTo>
                    <a:pt x="2191" y="834"/>
                  </a:lnTo>
                  <a:lnTo>
                    <a:pt x="2195" y="838"/>
                  </a:lnTo>
                  <a:lnTo>
                    <a:pt x="2195" y="842"/>
                  </a:lnTo>
                  <a:lnTo>
                    <a:pt x="2198" y="844"/>
                  </a:lnTo>
                  <a:lnTo>
                    <a:pt x="2202" y="844"/>
                  </a:lnTo>
                  <a:lnTo>
                    <a:pt x="2202" y="846"/>
                  </a:lnTo>
                  <a:lnTo>
                    <a:pt x="2205" y="846"/>
                  </a:lnTo>
                  <a:lnTo>
                    <a:pt x="2209" y="846"/>
                  </a:lnTo>
                  <a:lnTo>
                    <a:pt x="2212" y="846"/>
                  </a:lnTo>
                  <a:lnTo>
                    <a:pt x="2216" y="846"/>
                  </a:lnTo>
                  <a:lnTo>
                    <a:pt x="2219" y="846"/>
                  </a:lnTo>
                  <a:lnTo>
                    <a:pt x="2223" y="846"/>
                  </a:lnTo>
                  <a:lnTo>
                    <a:pt x="2226" y="848"/>
                  </a:lnTo>
                  <a:lnTo>
                    <a:pt x="2230" y="848"/>
                  </a:lnTo>
                  <a:lnTo>
                    <a:pt x="2233" y="848"/>
                  </a:lnTo>
                  <a:lnTo>
                    <a:pt x="2237" y="848"/>
                  </a:lnTo>
                  <a:lnTo>
                    <a:pt x="2240" y="848"/>
                  </a:lnTo>
                  <a:lnTo>
                    <a:pt x="2244" y="848"/>
                  </a:lnTo>
                  <a:lnTo>
                    <a:pt x="2247" y="848"/>
                  </a:lnTo>
                  <a:lnTo>
                    <a:pt x="2251" y="848"/>
                  </a:lnTo>
                  <a:lnTo>
                    <a:pt x="2254" y="848"/>
                  </a:lnTo>
                  <a:lnTo>
                    <a:pt x="2258" y="848"/>
                  </a:lnTo>
                  <a:lnTo>
                    <a:pt x="2261" y="848"/>
                  </a:lnTo>
                  <a:lnTo>
                    <a:pt x="2265" y="848"/>
                  </a:lnTo>
                  <a:lnTo>
                    <a:pt x="2268" y="848"/>
                  </a:lnTo>
                  <a:lnTo>
                    <a:pt x="2272" y="848"/>
                  </a:lnTo>
                  <a:lnTo>
                    <a:pt x="2275" y="848"/>
                  </a:lnTo>
                  <a:lnTo>
                    <a:pt x="2279" y="848"/>
                  </a:lnTo>
                  <a:lnTo>
                    <a:pt x="2282" y="848"/>
                  </a:lnTo>
                  <a:lnTo>
                    <a:pt x="2286" y="848"/>
                  </a:lnTo>
                  <a:lnTo>
                    <a:pt x="2289" y="848"/>
                  </a:lnTo>
                  <a:lnTo>
                    <a:pt x="2293" y="848"/>
                  </a:lnTo>
                  <a:lnTo>
                    <a:pt x="2296" y="848"/>
                  </a:lnTo>
                  <a:lnTo>
                    <a:pt x="2300" y="848"/>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5" name="Freeform 1599"/>
            <p:cNvSpPr>
              <a:spLocks/>
            </p:cNvSpPr>
            <p:nvPr/>
          </p:nvSpPr>
          <p:spPr bwMode="auto">
            <a:xfrm>
              <a:off x="405" y="1628"/>
              <a:ext cx="2747" cy="336"/>
            </a:xfrm>
            <a:custGeom>
              <a:avLst/>
              <a:gdLst>
                <a:gd name="T0" fmla="*/ 0 w 2402"/>
                <a:gd name="T1" fmla="*/ 24010 h 290"/>
                <a:gd name="T2" fmla="*/ 123204 w 2402"/>
                <a:gd name="T3" fmla="*/ 24010 h 290"/>
                <a:gd name="T4" fmla="*/ 123465 w 2402"/>
                <a:gd name="T5" fmla="*/ 24010 h 290"/>
                <a:gd name="T6" fmla="*/ 123859 w 2402"/>
                <a:gd name="T7" fmla="*/ 24010 h 290"/>
                <a:gd name="T8" fmla="*/ 123984 w 2402"/>
                <a:gd name="T9" fmla="*/ 24010 h 290"/>
                <a:gd name="T10" fmla="*/ 124179 w 2402"/>
                <a:gd name="T11" fmla="*/ 24010 h 290"/>
                <a:gd name="T12" fmla="*/ 124412 w 2402"/>
                <a:gd name="T13" fmla="*/ 24010 h 290"/>
                <a:gd name="T14" fmla="*/ 124594 w 2402"/>
                <a:gd name="T15" fmla="*/ 24010 h 290"/>
                <a:gd name="T16" fmla="*/ 125005 w 2402"/>
                <a:gd name="T17" fmla="*/ 23732 h 290"/>
                <a:gd name="T18" fmla="*/ 125214 w 2402"/>
                <a:gd name="T19" fmla="*/ 22616 h 290"/>
                <a:gd name="T20" fmla="*/ 125532 w 2402"/>
                <a:gd name="T21" fmla="*/ 18570 h 290"/>
                <a:gd name="T22" fmla="*/ 125792 w 2402"/>
                <a:gd name="T23" fmla="*/ 12074 h 290"/>
                <a:gd name="T24" fmla="*/ 125933 w 2402"/>
                <a:gd name="T25" fmla="*/ 5792 h 290"/>
                <a:gd name="T26" fmla="*/ 126311 w 2402"/>
                <a:gd name="T27" fmla="*/ 636 h 290"/>
                <a:gd name="T28" fmla="*/ 126537 w 2402"/>
                <a:gd name="T29" fmla="*/ 854 h 290"/>
                <a:gd name="T30" fmla="*/ 126749 w 2402"/>
                <a:gd name="T31" fmla="*/ 4117 h 290"/>
                <a:gd name="T32" fmla="*/ 127120 w 2402"/>
                <a:gd name="T33" fmla="*/ 8894 h 290"/>
                <a:gd name="T34" fmla="*/ 127334 w 2402"/>
                <a:gd name="T35" fmla="*/ 14303 h 290"/>
                <a:gd name="T36" fmla="*/ 127494 w 2402"/>
                <a:gd name="T37" fmla="*/ 18348 h 290"/>
                <a:gd name="T38" fmla="*/ 127691 w 2402"/>
                <a:gd name="T39" fmla="*/ 20867 h 290"/>
                <a:gd name="T40" fmla="*/ 127921 w 2402"/>
                <a:gd name="T41" fmla="*/ 22200 h 290"/>
                <a:gd name="T42" fmla="*/ 128066 w 2402"/>
                <a:gd name="T43" fmla="*/ 22885 h 290"/>
                <a:gd name="T44" fmla="*/ 128523 w 2402"/>
                <a:gd name="T45" fmla="*/ 23448 h 290"/>
                <a:gd name="T46" fmla="*/ 128694 w 2402"/>
                <a:gd name="T47" fmla="*/ 23732 h 290"/>
                <a:gd name="T48" fmla="*/ 128875 w 2402"/>
                <a:gd name="T49" fmla="*/ 23732 h 290"/>
                <a:gd name="T50" fmla="*/ 129101 w 2402"/>
                <a:gd name="T51" fmla="*/ 23820 h 290"/>
                <a:gd name="T52" fmla="*/ 129301 w 2402"/>
                <a:gd name="T53" fmla="*/ 23820 h 290"/>
                <a:gd name="T54" fmla="*/ 129469 w 2402"/>
                <a:gd name="T55" fmla="*/ 23820 h 290"/>
                <a:gd name="T56" fmla="*/ 129663 w 2402"/>
                <a:gd name="T57" fmla="*/ 23820 h 290"/>
                <a:gd name="T58" fmla="*/ 129894 w 2402"/>
                <a:gd name="T59" fmla="*/ 23820 h 290"/>
                <a:gd name="T60" fmla="*/ 130267 w 2402"/>
                <a:gd name="T61" fmla="*/ 23820 h 290"/>
                <a:gd name="T62" fmla="*/ 130437 w 2402"/>
                <a:gd name="T63" fmla="*/ 24010 h 290"/>
                <a:gd name="T64" fmla="*/ 130685 w 2402"/>
                <a:gd name="T65" fmla="*/ 24010 h 290"/>
                <a:gd name="T66" fmla="*/ 131002 w 2402"/>
                <a:gd name="T67" fmla="*/ 24010 h 290"/>
                <a:gd name="T68" fmla="*/ 131233 w 2402"/>
                <a:gd name="T69" fmla="*/ 24010 h 290"/>
                <a:gd name="T70" fmla="*/ 131663 w 2402"/>
                <a:gd name="T71" fmla="*/ 24010 h 290"/>
                <a:gd name="T72" fmla="*/ 131819 w 2402"/>
                <a:gd name="T73" fmla="*/ 24010 h 290"/>
                <a:gd name="T74" fmla="*/ 132046 w 2402"/>
                <a:gd name="T75" fmla="*/ 24010 h 290"/>
                <a:gd name="T76" fmla="*/ 132446 w 2402"/>
                <a:gd name="T77" fmla="*/ 24010 h 290"/>
                <a:gd name="T78" fmla="*/ 132620 w 2402"/>
                <a:gd name="T79" fmla="*/ 24010 h 290"/>
                <a:gd name="T80" fmla="*/ 132801 w 2402"/>
                <a:gd name="T81" fmla="*/ 24010 h 290"/>
                <a:gd name="T82" fmla="*/ 133191 w 2402"/>
                <a:gd name="T83" fmla="*/ 24010 h 290"/>
                <a:gd name="T84" fmla="*/ 133401 w 2402"/>
                <a:gd name="T85" fmla="*/ 24010 h 290"/>
                <a:gd name="T86" fmla="*/ 133630 w 2402"/>
                <a:gd name="T87" fmla="*/ 24010 h 290"/>
                <a:gd name="T88" fmla="*/ 133766 w 2402"/>
                <a:gd name="T89" fmla="*/ 24010 h 290"/>
                <a:gd name="T90" fmla="*/ 134189 w 2402"/>
                <a:gd name="T91" fmla="*/ 24010 h 290"/>
                <a:gd name="T92" fmla="*/ 134377 w 2402"/>
                <a:gd name="T93" fmla="*/ 24010 h 290"/>
                <a:gd name="T94" fmla="*/ 134658 w 2402"/>
                <a:gd name="T95" fmla="*/ 24010 h 2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02"/>
                <a:gd name="T145" fmla="*/ 0 h 290"/>
                <a:gd name="T146" fmla="*/ 2402 w 2402"/>
                <a:gd name="T147" fmla="*/ 290 h 2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02" h="290">
                  <a:moveTo>
                    <a:pt x="0" y="290"/>
                  </a:moveTo>
                  <a:lnTo>
                    <a:pt x="0" y="290"/>
                  </a:lnTo>
                  <a:lnTo>
                    <a:pt x="2195" y="290"/>
                  </a:lnTo>
                  <a:lnTo>
                    <a:pt x="2198" y="290"/>
                  </a:lnTo>
                  <a:lnTo>
                    <a:pt x="2202" y="290"/>
                  </a:lnTo>
                  <a:lnTo>
                    <a:pt x="2205" y="290"/>
                  </a:lnTo>
                  <a:lnTo>
                    <a:pt x="2209" y="290"/>
                  </a:lnTo>
                  <a:lnTo>
                    <a:pt x="2212" y="290"/>
                  </a:lnTo>
                  <a:lnTo>
                    <a:pt x="2216" y="290"/>
                  </a:lnTo>
                  <a:lnTo>
                    <a:pt x="2219" y="290"/>
                  </a:lnTo>
                  <a:lnTo>
                    <a:pt x="2223" y="290"/>
                  </a:lnTo>
                  <a:lnTo>
                    <a:pt x="2226" y="288"/>
                  </a:lnTo>
                  <a:lnTo>
                    <a:pt x="2230" y="286"/>
                  </a:lnTo>
                  <a:lnTo>
                    <a:pt x="2230" y="282"/>
                  </a:lnTo>
                  <a:lnTo>
                    <a:pt x="2233" y="274"/>
                  </a:lnTo>
                  <a:lnTo>
                    <a:pt x="2237" y="254"/>
                  </a:lnTo>
                  <a:lnTo>
                    <a:pt x="2240" y="224"/>
                  </a:lnTo>
                  <a:lnTo>
                    <a:pt x="2240" y="187"/>
                  </a:lnTo>
                  <a:lnTo>
                    <a:pt x="2244" y="145"/>
                  </a:lnTo>
                  <a:lnTo>
                    <a:pt x="2247" y="107"/>
                  </a:lnTo>
                  <a:lnTo>
                    <a:pt x="2247" y="70"/>
                  </a:lnTo>
                  <a:lnTo>
                    <a:pt x="2251" y="36"/>
                  </a:lnTo>
                  <a:lnTo>
                    <a:pt x="2254" y="8"/>
                  </a:lnTo>
                  <a:lnTo>
                    <a:pt x="2254" y="0"/>
                  </a:lnTo>
                  <a:lnTo>
                    <a:pt x="2258" y="10"/>
                  </a:lnTo>
                  <a:lnTo>
                    <a:pt x="2261" y="30"/>
                  </a:lnTo>
                  <a:lnTo>
                    <a:pt x="2261" y="50"/>
                  </a:lnTo>
                  <a:lnTo>
                    <a:pt x="2265" y="77"/>
                  </a:lnTo>
                  <a:lnTo>
                    <a:pt x="2268" y="107"/>
                  </a:lnTo>
                  <a:lnTo>
                    <a:pt x="2268" y="139"/>
                  </a:lnTo>
                  <a:lnTo>
                    <a:pt x="2272" y="173"/>
                  </a:lnTo>
                  <a:lnTo>
                    <a:pt x="2272" y="199"/>
                  </a:lnTo>
                  <a:lnTo>
                    <a:pt x="2275" y="222"/>
                  </a:lnTo>
                  <a:lnTo>
                    <a:pt x="2279" y="240"/>
                  </a:lnTo>
                  <a:lnTo>
                    <a:pt x="2279" y="252"/>
                  </a:lnTo>
                  <a:lnTo>
                    <a:pt x="2282" y="260"/>
                  </a:lnTo>
                  <a:lnTo>
                    <a:pt x="2282" y="268"/>
                  </a:lnTo>
                  <a:lnTo>
                    <a:pt x="2286" y="272"/>
                  </a:lnTo>
                  <a:lnTo>
                    <a:pt x="2286" y="276"/>
                  </a:lnTo>
                  <a:lnTo>
                    <a:pt x="2289" y="280"/>
                  </a:lnTo>
                  <a:lnTo>
                    <a:pt x="2293" y="282"/>
                  </a:lnTo>
                  <a:lnTo>
                    <a:pt x="2293" y="284"/>
                  </a:lnTo>
                  <a:lnTo>
                    <a:pt x="2296" y="286"/>
                  </a:lnTo>
                  <a:lnTo>
                    <a:pt x="2300" y="286"/>
                  </a:lnTo>
                  <a:lnTo>
                    <a:pt x="2303" y="288"/>
                  </a:lnTo>
                  <a:lnTo>
                    <a:pt x="2307" y="288"/>
                  </a:lnTo>
                  <a:lnTo>
                    <a:pt x="2310" y="288"/>
                  </a:lnTo>
                  <a:lnTo>
                    <a:pt x="2314" y="288"/>
                  </a:lnTo>
                  <a:lnTo>
                    <a:pt x="2317" y="288"/>
                  </a:lnTo>
                  <a:lnTo>
                    <a:pt x="2321" y="288"/>
                  </a:lnTo>
                  <a:lnTo>
                    <a:pt x="2324" y="288"/>
                  </a:lnTo>
                  <a:lnTo>
                    <a:pt x="2324" y="290"/>
                  </a:lnTo>
                  <a:lnTo>
                    <a:pt x="2328" y="290"/>
                  </a:lnTo>
                  <a:lnTo>
                    <a:pt x="2331" y="290"/>
                  </a:lnTo>
                  <a:lnTo>
                    <a:pt x="2335" y="290"/>
                  </a:lnTo>
                  <a:lnTo>
                    <a:pt x="2338" y="290"/>
                  </a:lnTo>
                  <a:lnTo>
                    <a:pt x="2342" y="290"/>
                  </a:lnTo>
                  <a:lnTo>
                    <a:pt x="2345" y="290"/>
                  </a:lnTo>
                  <a:lnTo>
                    <a:pt x="2349" y="290"/>
                  </a:lnTo>
                  <a:lnTo>
                    <a:pt x="2352" y="290"/>
                  </a:lnTo>
                  <a:lnTo>
                    <a:pt x="2356" y="290"/>
                  </a:lnTo>
                  <a:lnTo>
                    <a:pt x="2359" y="290"/>
                  </a:lnTo>
                  <a:lnTo>
                    <a:pt x="2363" y="290"/>
                  </a:lnTo>
                  <a:lnTo>
                    <a:pt x="2366" y="290"/>
                  </a:lnTo>
                  <a:lnTo>
                    <a:pt x="2370" y="290"/>
                  </a:lnTo>
                  <a:lnTo>
                    <a:pt x="2373" y="290"/>
                  </a:lnTo>
                  <a:lnTo>
                    <a:pt x="2377" y="290"/>
                  </a:lnTo>
                  <a:lnTo>
                    <a:pt x="2380" y="290"/>
                  </a:lnTo>
                  <a:lnTo>
                    <a:pt x="2384" y="290"/>
                  </a:lnTo>
                  <a:lnTo>
                    <a:pt x="2387" y="290"/>
                  </a:lnTo>
                  <a:lnTo>
                    <a:pt x="2391" y="290"/>
                  </a:lnTo>
                  <a:lnTo>
                    <a:pt x="2395" y="290"/>
                  </a:lnTo>
                  <a:lnTo>
                    <a:pt x="2398" y="290"/>
                  </a:lnTo>
                  <a:lnTo>
                    <a:pt x="2402" y="290"/>
                  </a:lnTo>
                  <a:lnTo>
                    <a:pt x="0" y="290"/>
                  </a:lnTo>
                  <a:close/>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6" name="Freeform 1600"/>
            <p:cNvSpPr>
              <a:spLocks/>
            </p:cNvSpPr>
            <p:nvPr/>
          </p:nvSpPr>
          <p:spPr bwMode="auto">
            <a:xfrm>
              <a:off x="405" y="1647"/>
              <a:ext cx="2815" cy="317"/>
            </a:xfrm>
            <a:custGeom>
              <a:avLst/>
              <a:gdLst>
                <a:gd name="T0" fmla="*/ 0 w 2461"/>
                <a:gd name="T1" fmla="*/ 21739 h 274"/>
                <a:gd name="T2" fmla="*/ 124514 w 2461"/>
                <a:gd name="T3" fmla="*/ 21739 h 274"/>
                <a:gd name="T4" fmla="*/ 124665 w 2461"/>
                <a:gd name="T5" fmla="*/ 21739 h 274"/>
                <a:gd name="T6" fmla="*/ 124908 w 2461"/>
                <a:gd name="T7" fmla="*/ 21739 h 274"/>
                <a:gd name="T8" fmla="*/ 125068 w 2461"/>
                <a:gd name="T9" fmla="*/ 21739 h 274"/>
                <a:gd name="T10" fmla="*/ 125300 w 2461"/>
                <a:gd name="T11" fmla="*/ 21739 h 274"/>
                <a:gd name="T12" fmla="*/ 125712 w 2461"/>
                <a:gd name="T13" fmla="*/ 21739 h 274"/>
                <a:gd name="T14" fmla="*/ 125853 w 2461"/>
                <a:gd name="T15" fmla="*/ 21739 h 274"/>
                <a:gd name="T16" fmla="*/ 126275 w 2461"/>
                <a:gd name="T17" fmla="*/ 21739 h 274"/>
                <a:gd name="T18" fmla="*/ 126486 w 2461"/>
                <a:gd name="T19" fmla="*/ 21739 h 274"/>
                <a:gd name="T20" fmla="*/ 126629 w 2461"/>
                <a:gd name="T21" fmla="*/ 21739 h 274"/>
                <a:gd name="T22" fmla="*/ 127042 w 2461"/>
                <a:gd name="T23" fmla="*/ 21739 h 274"/>
                <a:gd name="T24" fmla="*/ 127302 w 2461"/>
                <a:gd name="T25" fmla="*/ 21739 h 274"/>
                <a:gd name="T26" fmla="*/ 127413 w 2461"/>
                <a:gd name="T27" fmla="*/ 21739 h 274"/>
                <a:gd name="T28" fmla="*/ 127839 w 2461"/>
                <a:gd name="T29" fmla="*/ 21739 h 274"/>
                <a:gd name="T30" fmla="*/ 128096 w 2461"/>
                <a:gd name="T31" fmla="*/ 21739 h 274"/>
                <a:gd name="T32" fmla="*/ 128231 w 2461"/>
                <a:gd name="T33" fmla="*/ 21739 h 274"/>
                <a:gd name="T34" fmla="*/ 128462 w 2461"/>
                <a:gd name="T35" fmla="*/ 21739 h 274"/>
                <a:gd name="T36" fmla="*/ 128593 w 2461"/>
                <a:gd name="T37" fmla="*/ 21739 h 274"/>
                <a:gd name="T38" fmla="*/ 128822 w 2461"/>
                <a:gd name="T39" fmla="*/ 21739 h 274"/>
                <a:gd name="T40" fmla="*/ 129280 w 2461"/>
                <a:gd name="T41" fmla="*/ 21739 h 274"/>
                <a:gd name="T42" fmla="*/ 129406 w 2461"/>
                <a:gd name="T43" fmla="*/ 21739 h 274"/>
                <a:gd name="T44" fmla="*/ 129651 w 2461"/>
                <a:gd name="T45" fmla="*/ 21739 h 274"/>
                <a:gd name="T46" fmla="*/ 129805 w 2461"/>
                <a:gd name="T47" fmla="*/ 21739 h 274"/>
                <a:gd name="T48" fmla="*/ 130032 w 2461"/>
                <a:gd name="T49" fmla="*/ 21739 h 274"/>
                <a:gd name="T50" fmla="*/ 130215 w 2461"/>
                <a:gd name="T51" fmla="*/ 21520 h 274"/>
                <a:gd name="T52" fmla="*/ 130468 w 2461"/>
                <a:gd name="T53" fmla="*/ 20923 h 274"/>
                <a:gd name="T54" fmla="*/ 130549 w 2461"/>
                <a:gd name="T55" fmla="*/ 19283 h 274"/>
                <a:gd name="T56" fmla="*/ 130918 w 2461"/>
                <a:gd name="T57" fmla="*/ 15138 h 274"/>
                <a:gd name="T58" fmla="*/ 131215 w 2461"/>
                <a:gd name="T59" fmla="*/ 9249 h 274"/>
                <a:gd name="T60" fmla="*/ 131405 w 2461"/>
                <a:gd name="T61" fmla="*/ 3639 h 274"/>
                <a:gd name="T62" fmla="*/ 131793 w 2461"/>
                <a:gd name="T63" fmla="*/ 0 h 274"/>
                <a:gd name="T64" fmla="*/ 132011 w 2461"/>
                <a:gd name="T65" fmla="*/ 2561 h 274"/>
                <a:gd name="T66" fmla="*/ 132455 w 2461"/>
                <a:gd name="T67" fmla="*/ 8786 h 274"/>
                <a:gd name="T68" fmla="*/ 132559 w 2461"/>
                <a:gd name="T69" fmla="*/ 14132 h 274"/>
                <a:gd name="T70" fmla="*/ 132780 w 2461"/>
                <a:gd name="T71" fmla="*/ 17749 h 274"/>
                <a:gd name="T72" fmla="*/ 133238 w 2461"/>
                <a:gd name="T73" fmla="*/ 19678 h 274"/>
                <a:gd name="T74" fmla="*/ 133299 w 2461"/>
                <a:gd name="T75" fmla="*/ 20640 h 274"/>
                <a:gd name="T76" fmla="*/ 133599 w 2461"/>
                <a:gd name="T77" fmla="*/ 21253 h 274"/>
                <a:gd name="T78" fmla="*/ 133966 w 2461"/>
                <a:gd name="T79" fmla="*/ 21440 h 274"/>
                <a:gd name="T80" fmla="*/ 134125 w 2461"/>
                <a:gd name="T81" fmla="*/ 21440 h 274"/>
                <a:gd name="T82" fmla="*/ 134343 w 2461"/>
                <a:gd name="T83" fmla="*/ 21440 h 274"/>
                <a:gd name="T84" fmla="*/ 134525 w 2461"/>
                <a:gd name="T85" fmla="*/ 21520 h 274"/>
                <a:gd name="T86" fmla="*/ 135034 w 2461"/>
                <a:gd name="T87" fmla="*/ 21520 h 274"/>
                <a:gd name="T88" fmla="*/ 135118 w 2461"/>
                <a:gd name="T89" fmla="*/ 21520 h 274"/>
                <a:gd name="T90" fmla="*/ 135361 w 2461"/>
                <a:gd name="T91" fmla="*/ 21520 h 274"/>
                <a:gd name="T92" fmla="*/ 135600 w 2461"/>
                <a:gd name="T93" fmla="*/ 21520 h 274"/>
                <a:gd name="T94" fmla="*/ 135953 w 2461"/>
                <a:gd name="T95" fmla="*/ 21520 h 274"/>
                <a:gd name="T96" fmla="*/ 136231 w 2461"/>
                <a:gd name="T97" fmla="*/ 21520 h 274"/>
                <a:gd name="T98" fmla="*/ 136336 w 2461"/>
                <a:gd name="T99" fmla="*/ 21520 h 274"/>
                <a:gd name="T100" fmla="*/ 136741 w 2461"/>
                <a:gd name="T101" fmla="*/ 21520 h 274"/>
                <a:gd name="T102" fmla="*/ 136944 w 2461"/>
                <a:gd name="T103" fmla="*/ 21520 h 274"/>
                <a:gd name="T104" fmla="*/ 137146 w 2461"/>
                <a:gd name="T105" fmla="*/ 21520 h 274"/>
                <a:gd name="T106" fmla="*/ 137378 w 2461"/>
                <a:gd name="T107" fmla="*/ 21520 h 274"/>
                <a:gd name="T108" fmla="*/ 137750 w 2461"/>
                <a:gd name="T109" fmla="*/ 21739 h 274"/>
                <a:gd name="T110" fmla="*/ 137958 w 2461"/>
                <a:gd name="T111" fmla="*/ 21739 h 274"/>
                <a:gd name="T112" fmla="*/ 138155 w 2461"/>
                <a:gd name="T113" fmla="*/ 21739 h 274"/>
                <a:gd name="T114" fmla="*/ 138303 w 2461"/>
                <a:gd name="T115" fmla="*/ 21739 h 274"/>
                <a:gd name="T116" fmla="*/ 138553 w 2461"/>
                <a:gd name="T117" fmla="*/ 21739 h 274"/>
                <a:gd name="T118" fmla="*/ 138719 w 2461"/>
                <a:gd name="T119" fmla="*/ 21739 h 2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61"/>
                <a:gd name="T181" fmla="*/ 0 h 274"/>
                <a:gd name="T182" fmla="*/ 2461 w 2461"/>
                <a:gd name="T183" fmla="*/ 274 h 2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61" h="274">
                  <a:moveTo>
                    <a:pt x="0" y="274"/>
                  </a:moveTo>
                  <a:lnTo>
                    <a:pt x="0" y="274"/>
                  </a:lnTo>
                  <a:lnTo>
                    <a:pt x="2205" y="274"/>
                  </a:lnTo>
                  <a:lnTo>
                    <a:pt x="2209" y="274"/>
                  </a:lnTo>
                  <a:lnTo>
                    <a:pt x="2212" y="274"/>
                  </a:lnTo>
                  <a:lnTo>
                    <a:pt x="2216" y="274"/>
                  </a:lnTo>
                  <a:lnTo>
                    <a:pt x="2219" y="274"/>
                  </a:lnTo>
                  <a:lnTo>
                    <a:pt x="2223" y="274"/>
                  </a:lnTo>
                  <a:lnTo>
                    <a:pt x="2226" y="274"/>
                  </a:lnTo>
                  <a:lnTo>
                    <a:pt x="2230" y="274"/>
                  </a:lnTo>
                  <a:lnTo>
                    <a:pt x="2233" y="274"/>
                  </a:lnTo>
                  <a:lnTo>
                    <a:pt x="2237" y="274"/>
                  </a:lnTo>
                  <a:lnTo>
                    <a:pt x="2240" y="274"/>
                  </a:lnTo>
                  <a:lnTo>
                    <a:pt x="2244" y="274"/>
                  </a:lnTo>
                  <a:lnTo>
                    <a:pt x="2247" y="274"/>
                  </a:lnTo>
                  <a:lnTo>
                    <a:pt x="2251" y="274"/>
                  </a:lnTo>
                  <a:lnTo>
                    <a:pt x="2254" y="274"/>
                  </a:lnTo>
                  <a:lnTo>
                    <a:pt x="2258" y="274"/>
                  </a:lnTo>
                  <a:lnTo>
                    <a:pt x="2261" y="274"/>
                  </a:lnTo>
                  <a:lnTo>
                    <a:pt x="2265" y="274"/>
                  </a:lnTo>
                  <a:lnTo>
                    <a:pt x="2268" y="274"/>
                  </a:lnTo>
                  <a:lnTo>
                    <a:pt x="2272" y="274"/>
                  </a:lnTo>
                  <a:lnTo>
                    <a:pt x="2275" y="274"/>
                  </a:lnTo>
                  <a:lnTo>
                    <a:pt x="2279" y="274"/>
                  </a:lnTo>
                  <a:lnTo>
                    <a:pt x="2282" y="274"/>
                  </a:lnTo>
                  <a:lnTo>
                    <a:pt x="2286" y="274"/>
                  </a:lnTo>
                  <a:lnTo>
                    <a:pt x="2289" y="274"/>
                  </a:lnTo>
                  <a:lnTo>
                    <a:pt x="2293" y="274"/>
                  </a:lnTo>
                  <a:lnTo>
                    <a:pt x="2296" y="274"/>
                  </a:lnTo>
                  <a:lnTo>
                    <a:pt x="2300" y="274"/>
                  </a:lnTo>
                  <a:lnTo>
                    <a:pt x="2303" y="274"/>
                  </a:lnTo>
                  <a:lnTo>
                    <a:pt x="2307" y="274"/>
                  </a:lnTo>
                  <a:lnTo>
                    <a:pt x="2310" y="272"/>
                  </a:lnTo>
                  <a:lnTo>
                    <a:pt x="2314" y="270"/>
                  </a:lnTo>
                  <a:lnTo>
                    <a:pt x="2314" y="264"/>
                  </a:lnTo>
                  <a:lnTo>
                    <a:pt x="2317" y="258"/>
                  </a:lnTo>
                  <a:lnTo>
                    <a:pt x="2317" y="244"/>
                  </a:lnTo>
                  <a:lnTo>
                    <a:pt x="2321" y="226"/>
                  </a:lnTo>
                  <a:lnTo>
                    <a:pt x="2324" y="191"/>
                  </a:lnTo>
                  <a:lnTo>
                    <a:pt x="2324" y="153"/>
                  </a:lnTo>
                  <a:lnTo>
                    <a:pt x="2328" y="117"/>
                  </a:lnTo>
                  <a:lnTo>
                    <a:pt x="2331" y="79"/>
                  </a:lnTo>
                  <a:lnTo>
                    <a:pt x="2331" y="46"/>
                  </a:lnTo>
                  <a:lnTo>
                    <a:pt x="2335" y="14"/>
                  </a:lnTo>
                  <a:lnTo>
                    <a:pt x="2338" y="0"/>
                  </a:lnTo>
                  <a:lnTo>
                    <a:pt x="2338" y="8"/>
                  </a:lnTo>
                  <a:lnTo>
                    <a:pt x="2342" y="32"/>
                  </a:lnTo>
                  <a:lnTo>
                    <a:pt x="2345" y="69"/>
                  </a:lnTo>
                  <a:lnTo>
                    <a:pt x="2349" y="111"/>
                  </a:lnTo>
                  <a:lnTo>
                    <a:pt x="2349" y="149"/>
                  </a:lnTo>
                  <a:lnTo>
                    <a:pt x="2352" y="179"/>
                  </a:lnTo>
                  <a:lnTo>
                    <a:pt x="2356" y="203"/>
                  </a:lnTo>
                  <a:lnTo>
                    <a:pt x="2356" y="224"/>
                  </a:lnTo>
                  <a:lnTo>
                    <a:pt x="2359" y="238"/>
                  </a:lnTo>
                  <a:lnTo>
                    <a:pt x="2363" y="248"/>
                  </a:lnTo>
                  <a:lnTo>
                    <a:pt x="2363" y="254"/>
                  </a:lnTo>
                  <a:lnTo>
                    <a:pt x="2366" y="260"/>
                  </a:lnTo>
                  <a:lnTo>
                    <a:pt x="2370" y="264"/>
                  </a:lnTo>
                  <a:lnTo>
                    <a:pt x="2370" y="268"/>
                  </a:lnTo>
                  <a:lnTo>
                    <a:pt x="2373" y="268"/>
                  </a:lnTo>
                  <a:lnTo>
                    <a:pt x="2377" y="270"/>
                  </a:lnTo>
                  <a:lnTo>
                    <a:pt x="2380" y="270"/>
                  </a:lnTo>
                  <a:lnTo>
                    <a:pt x="2384" y="270"/>
                  </a:lnTo>
                  <a:lnTo>
                    <a:pt x="2387" y="272"/>
                  </a:lnTo>
                  <a:lnTo>
                    <a:pt x="2391" y="272"/>
                  </a:lnTo>
                  <a:lnTo>
                    <a:pt x="2395" y="272"/>
                  </a:lnTo>
                  <a:lnTo>
                    <a:pt x="2398" y="272"/>
                  </a:lnTo>
                  <a:lnTo>
                    <a:pt x="2402" y="272"/>
                  </a:lnTo>
                  <a:lnTo>
                    <a:pt x="2405" y="272"/>
                  </a:lnTo>
                  <a:lnTo>
                    <a:pt x="2409" y="272"/>
                  </a:lnTo>
                  <a:lnTo>
                    <a:pt x="2412" y="272"/>
                  </a:lnTo>
                  <a:lnTo>
                    <a:pt x="2416" y="272"/>
                  </a:lnTo>
                  <a:lnTo>
                    <a:pt x="2419" y="272"/>
                  </a:lnTo>
                  <a:lnTo>
                    <a:pt x="2423" y="272"/>
                  </a:lnTo>
                  <a:lnTo>
                    <a:pt x="2426" y="272"/>
                  </a:lnTo>
                  <a:lnTo>
                    <a:pt x="2430" y="272"/>
                  </a:lnTo>
                  <a:lnTo>
                    <a:pt x="2433" y="272"/>
                  </a:lnTo>
                  <a:lnTo>
                    <a:pt x="2437" y="272"/>
                  </a:lnTo>
                  <a:lnTo>
                    <a:pt x="2440" y="274"/>
                  </a:lnTo>
                  <a:lnTo>
                    <a:pt x="2444" y="274"/>
                  </a:lnTo>
                  <a:lnTo>
                    <a:pt x="2447" y="274"/>
                  </a:lnTo>
                  <a:lnTo>
                    <a:pt x="2451" y="274"/>
                  </a:lnTo>
                  <a:lnTo>
                    <a:pt x="2454" y="274"/>
                  </a:lnTo>
                  <a:lnTo>
                    <a:pt x="2458" y="274"/>
                  </a:lnTo>
                  <a:lnTo>
                    <a:pt x="2461" y="274"/>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7" name="Freeform 1601"/>
            <p:cNvSpPr>
              <a:spLocks/>
            </p:cNvSpPr>
            <p:nvPr/>
          </p:nvSpPr>
          <p:spPr bwMode="auto">
            <a:xfrm>
              <a:off x="405" y="1307"/>
              <a:ext cx="2827" cy="657"/>
            </a:xfrm>
            <a:custGeom>
              <a:avLst/>
              <a:gdLst>
                <a:gd name="T0" fmla="*/ 0 w 2472"/>
                <a:gd name="T1" fmla="*/ 47088 h 567"/>
                <a:gd name="T2" fmla="*/ 127058 w 2472"/>
                <a:gd name="T3" fmla="*/ 47088 h 567"/>
                <a:gd name="T4" fmla="*/ 127282 w 2472"/>
                <a:gd name="T5" fmla="*/ 47088 h 567"/>
                <a:gd name="T6" fmla="*/ 127455 w 2472"/>
                <a:gd name="T7" fmla="*/ 47088 h 567"/>
                <a:gd name="T8" fmla="*/ 127634 w 2472"/>
                <a:gd name="T9" fmla="*/ 47088 h 567"/>
                <a:gd name="T10" fmla="*/ 127855 w 2472"/>
                <a:gd name="T11" fmla="*/ 47088 h 567"/>
                <a:gd name="T12" fmla="*/ 128013 w 2472"/>
                <a:gd name="T13" fmla="*/ 47088 h 567"/>
                <a:gd name="T14" fmla="*/ 128474 w 2472"/>
                <a:gd name="T15" fmla="*/ 47088 h 567"/>
                <a:gd name="T16" fmla="*/ 128624 w 2472"/>
                <a:gd name="T17" fmla="*/ 47088 h 567"/>
                <a:gd name="T18" fmla="*/ 128833 w 2472"/>
                <a:gd name="T19" fmla="*/ 47088 h 567"/>
                <a:gd name="T20" fmla="*/ 129042 w 2472"/>
                <a:gd name="T21" fmla="*/ 47088 h 567"/>
                <a:gd name="T22" fmla="*/ 129184 w 2472"/>
                <a:gd name="T23" fmla="*/ 47088 h 567"/>
                <a:gd name="T24" fmla="*/ 129404 w 2472"/>
                <a:gd name="T25" fmla="*/ 47088 h 567"/>
                <a:gd name="T26" fmla="*/ 129620 w 2472"/>
                <a:gd name="T27" fmla="*/ 47088 h 567"/>
                <a:gd name="T28" fmla="*/ 129792 w 2472"/>
                <a:gd name="T29" fmla="*/ 46977 h 567"/>
                <a:gd name="T30" fmla="*/ 130233 w 2472"/>
                <a:gd name="T31" fmla="*/ 46233 h 567"/>
                <a:gd name="T32" fmla="*/ 130393 w 2472"/>
                <a:gd name="T33" fmla="*/ 43919 h 567"/>
                <a:gd name="T34" fmla="*/ 130612 w 2472"/>
                <a:gd name="T35" fmla="*/ 37547 h 567"/>
                <a:gd name="T36" fmla="*/ 130956 w 2472"/>
                <a:gd name="T37" fmla="*/ 24690 h 567"/>
                <a:gd name="T38" fmla="*/ 131194 w 2472"/>
                <a:gd name="T39" fmla="*/ 9493 h 567"/>
                <a:gd name="T40" fmla="*/ 131590 w 2472"/>
                <a:gd name="T41" fmla="*/ 474 h 567"/>
                <a:gd name="T42" fmla="*/ 131752 w 2472"/>
                <a:gd name="T43" fmla="*/ 2236 h 567"/>
                <a:gd name="T44" fmla="*/ 131985 w 2472"/>
                <a:gd name="T45" fmla="*/ 9347 h 567"/>
                <a:gd name="T46" fmla="*/ 132362 w 2472"/>
                <a:gd name="T47" fmla="*/ 19474 h 567"/>
                <a:gd name="T48" fmla="*/ 132533 w 2472"/>
                <a:gd name="T49" fmla="*/ 31384 h 567"/>
                <a:gd name="T50" fmla="*/ 132750 w 2472"/>
                <a:gd name="T51" fmla="*/ 40144 h 567"/>
                <a:gd name="T52" fmla="*/ 133105 w 2472"/>
                <a:gd name="T53" fmla="*/ 44339 h 567"/>
                <a:gd name="T54" fmla="*/ 133361 w 2472"/>
                <a:gd name="T55" fmla="*/ 45951 h 567"/>
                <a:gd name="T56" fmla="*/ 133528 w 2472"/>
                <a:gd name="T57" fmla="*/ 46663 h 567"/>
                <a:gd name="T58" fmla="*/ 133729 w 2472"/>
                <a:gd name="T59" fmla="*/ 46727 h 567"/>
                <a:gd name="T60" fmla="*/ 134152 w 2472"/>
                <a:gd name="T61" fmla="*/ 46977 h 567"/>
                <a:gd name="T62" fmla="*/ 134302 w 2472"/>
                <a:gd name="T63" fmla="*/ 46977 h 567"/>
                <a:gd name="T64" fmla="*/ 134543 w 2472"/>
                <a:gd name="T65" fmla="*/ 46977 h 567"/>
                <a:gd name="T66" fmla="*/ 134767 w 2472"/>
                <a:gd name="T67" fmla="*/ 46977 h 567"/>
                <a:gd name="T68" fmla="*/ 135082 w 2472"/>
                <a:gd name="T69" fmla="*/ 46977 h 567"/>
                <a:gd name="T70" fmla="*/ 135368 w 2472"/>
                <a:gd name="T71" fmla="*/ 46977 h 567"/>
                <a:gd name="T72" fmla="*/ 135457 w 2472"/>
                <a:gd name="T73" fmla="*/ 46977 h 567"/>
                <a:gd name="T74" fmla="*/ 135858 w 2472"/>
                <a:gd name="T75" fmla="*/ 46977 h 567"/>
                <a:gd name="T76" fmla="*/ 136129 w 2472"/>
                <a:gd name="T77" fmla="*/ 46977 h 567"/>
                <a:gd name="T78" fmla="*/ 136316 w 2472"/>
                <a:gd name="T79" fmla="*/ 46977 h 567"/>
                <a:gd name="T80" fmla="*/ 136501 w 2472"/>
                <a:gd name="T81" fmla="*/ 47088 h 567"/>
                <a:gd name="T82" fmla="*/ 136896 w 2472"/>
                <a:gd name="T83" fmla="*/ 47088 h 567"/>
                <a:gd name="T84" fmla="*/ 137081 w 2472"/>
                <a:gd name="T85" fmla="*/ 47088 h 567"/>
                <a:gd name="T86" fmla="*/ 137268 w 2472"/>
                <a:gd name="T87" fmla="*/ 47088 h 567"/>
                <a:gd name="T88" fmla="*/ 137435 w 2472"/>
                <a:gd name="T89" fmla="*/ 47088 h 567"/>
                <a:gd name="T90" fmla="*/ 137733 w 2472"/>
                <a:gd name="T91" fmla="*/ 47088 h 567"/>
                <a:gd name="T92" fmla="*/ 137811 w 2472"/>
                <a:gd name="T93" fmla="*/ 47088 h 567"/>
                <a:gd name="T94" fmla="*/ 138045 w 2472"/>
                <a:gd name="T95" fmla="*/ 47088 h 567"/>
                <a:gd name="T96" fmla="*/ 138206 w 2472"/>
                <a:gd name="T97" fmla="*/ 47088 h 567"/>
                <a:gd name="T98" fmla="*/ 138435 w 2472"/>
                <a:gd name="T99" fmla="*/ 47088 h 56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2"/>
                <a:gd name="T151" fmla="*/ 0 h 567"/>
                <a:gd name="T152" fmla="*/ 2472 w 2472"/>
                <a:gd name="T153" fmla="*/ 567 h 56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2" h="567">
                  <a:moveTo>
                    <a:pt x="0" y="567"/>
                  </a:moveTo>
                  <a:lnTo>
                    <a:pt x="0" y="567"/>
                  </a:lnTo>
                  <a:lnTo>
                    <a:pt x="2265" y="567"/>
                  </a:lnTo>
                  <a:lnTo>
                    <a:pt x="2268" y="567"/>
                  </a:lnTo>
                  <a:lnTo>
                    <a:pt x="2272" y="567"/>
                  </a:lnTo>
                  <a:lnTo>
                    <a:pt x="2275" y="567"/>
                  </a:lnTo>
                  <a:lnTo>
                    <a:pt x="2279" y="567"/>
                  </a:lnTo>
                  <a:lnTo>
                    <a:pt x="2282" y="567"/>
                  </a:lnTo>
                  <a:lnTo>
                    <a:pt x="2286" y="567"/>
                  </a:lnTo>
                  <a:lnTo>
                    <a:pt x="2289" y="567"/>
                  </a:lnTo>
                  <a:lnTo>
                    <a:pt x="2293" y="567"/>
                  </a:lnTo>
                  <a:lnTo>
                    <a:pt x="2296" y="567"/>
                  </a:lnTo>
                  <a:lnTo>
                    <a:pt x="2300" y="567"/>
                  </a:lnTo>
                  <a:lnTo>
                    <a:pt x="2303" y="567"/>
                  </a:lnTo>
                  <a:lnTo>
                    <a:pt x="2307" y="567"/>
                  </a:lnTo>
                  <a:lnTo>
                    <a:pt x="2310" y="567"/>
                  </a:lnTo>
                  <a:lnTo>
                    <a:pt x="2314" y="567"/>
                  </a:lnTo>
                  <a:lnTo>
                    <a:pt x="2317" y="565"/>
                  </a:lnTo>
                  <a:lnTo>
                    <a:pt x="2321" y="563"/>
                  </a:lnTo>
                  <a:lnTo>
                    <a:pt x="2324" y="557"/>
                  </a:lnTo>
                  <a:lnTo>
                    <a:pt x="2324" y="547"/>
                  </a:lnTo>
                  <a:lnTo>
                    <a:pt x="2328" y="529"/>
                  </a:lnTo>
                  <a:lnTo>
                    <a:pt x="2331" y="495"/>
                  </a:lnTo>
                  <a:lnTo>
                    <a:pt x="2331" y="452"/>
                  </a:lnTo>
                  <a:lnTo>
                    <a:pt x="2335" y="382"/>
                  </a:lnTo>
                  <a:lnTo>
                    <a:pt x="2338" y="298"/>
                  </a:lnTo>
                  <a:lnTo>
                    <a:pt x="2338" y="203"/>
                  </a:lnTo>
                  <a:lnTo>
                    <a:pt x="2342" y="115"/>
                  </a:lnTo>
                  <a:lnTo>
                    <a:pt x="2345" y="46"/>
                  </a:lnTo>
                  <a:lnTo>
                    <a:pt x="2349" y="6"/>
                  </a:lnTo>
                  <a:lnTo>
                    <a:pt x="2349" y="0"/>
                  </a:lnTo>
                  <a:lnTo>
                    <a:pt x="2352" y="26"/>
                  </a:lnTo>
                  <a:lnTo>
                    <a:pt x="2356" y="66"/>
                  </a:lnTo>
                  <a:lnTo>
                    <a:pt x="2356" y="113"/>
                  </a:lnTo>
                  <a:lnTo>
                    <a:pt x="2359" y="167"/>
                  </a:lnTo>
                  <a:lnTo>
                    <a:pt x="2363" y="235"/>
                  </a:lnTo>
                  <a:lnTo>
                    <a:pt x="2363" y="308"/>
                  </a:lnTo>
                  <a:lnTo>
                    <a:pt x="2366" y="378"/>
                  </a:lnTo>
                  <a:lnTo>
                    <a:pt x="2370" y="438"/>
                  </a:lnTo>
                  <a:lnTo>
                    <a:pt x="2370" y="483"/>
                  </a:lnTo>
                  <a:lnTo>
                    <a:pt x="2373" y="513"/>
                  </a:lnTo>
                  <a:lnTo>
                    <a:pt x="2377" y="533"/>
                  </a:lnTo>
                  <a:lnTo>
                    <a:pt x="2377" y="545"/>
                  </a:lnTo>
                  <a:lnTo>
                    <a:pt x="2380" y="553"/>
                  </a:lnTo>
                  <a:lnTo>
                    <a:pt x="2384" y="557"/>
                  </a:lnTo>
                  <a:lnTo>
                    <a:pt x="2384" y="561"/>
                  </a:lnTo>
                  <a:lnTo>
                    <a:pt x="2387" y="563"/>
                  </a:lnTo>
                  <a:lnTo>
                    <a:pt x="2391" y="563"/>
                  </a:lnTo>
                  <a:lnTo>
                    <a:pt x="2395" y="565"/>
                  </a:lnTo>
                  <a:lnTo>
                    <a:pt x="2398" y="565"/>
                  </a:lnTo>
                  <a:lnTo>
                    <a:pt x="2402" y="565"/>
                  </a:lnTo>
                  <a:lnTo>
                    <a:pt x="2405" y="565"/>
                  </a:lnTo>
                  <a:lnTo>
                    <a:pt x="2409" y="565"/>
                  </a:lnTo>
                  <a:lnTo>
                    <a:pt x="2412" y="565"/>
                  </a:lnTo>
                  <a:lnTo>
                    <a:pt x="2416" y="565"/>
                  </a:lnTo>
                  <a:lnTo>
                    <a:pt x="2419" y="565"/>
                  </a:lnTo>
                  <a:lnTo>
                    <a:pt x="2423" y="565"/>
                  </a:lnTo>
                  <a:lnTo>
                    <a:pt x="2426" y="565"/>
                  </a:lnTo>
                  <a:lnTo>
                    <a:pt x="2430" y="565"/>
                  </a:lnTo>
                  <a:lnTo>
                    <a:pt x="2433" y="565"/>
                  </a:lnTo>
                  <a:lnTo>
                    <a:pt x="2437" y="565"/>
                  </a:lnTo>
                  <a:lnTo>
                    <a:pt x="2437" y="567"/>
                  </a:lnTo>
                  <a:lnTo>
                    <a:pt x="2440" y="567"/>
                  </a:lnTo>
                  <a:lnTo>
                    <a:pt x="2444" y="567"/>
                  </a:lnTo>
                  <a:lnTo>
                    <a:pt x="2447" y="567"/>
                  </a:lnTo>
                  <a:lnTo>
                    <a:pt x="2451" y="567"/>
                  </a:lnTo>
                  <a:lnTo>
                    <a:pt x="2454" y="567"/>
                  </a:lnTo>
                  <a:lnTo>
                    <a:pt x="2458" y="567"/>
                  </a:lnTo>
                  <a:lnTo>
                    <a:pt x="2461" y="567"/>
                  </a:lnTo>
                  <a:lnTo>
                    <a:pt x="2465" y="567"/>
                  </a:lnTo>
                  <a:lnTo>
                    <a:pt x="2468" y="567"/>
                  </a:lnTo>
                  <a:lnTo>
                    <a:pt x="2472" y="567"/>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8" name="Freeform 1602"/>
            <p:cNvSpPr>
              <a:spLocks/>
            </p:cNvSpPr>
            <p:nvPr/>
          </p:nvSpPr>
          <p:spPr bwMode="auto">
            <a:xfrm>
              <a:off x="405" y="1386"/>
              <a:ext cx="3019" cy="578"/>
            </a:xfrm>
            <a:custGeom>
              <a:avLst/>
              <a:gdLst>
                <a:gd name="T0" fmla="*/ 133542 w 2640"/>
                <a:gd name="T1" fmla="*/ 41044 h 499"/>
                <a:gd name="T2" fmla="*/ 133988 w 2640"/>
                <a:gd name="T3" fmla="*/ 41044 h 499"/>
                <a:gd name="T4" fmla="*/ 134378 w 2640"/>
                <a:gd name="T5" fmla="*/ 41044 h 499"/>
                <a:gd name="T6" fmla="*/ 134726 w 2640"/>
                <a:gd name="T7" fmla="*/ 41044 h 499"/>
                <a:gd name="T8" fmla="*/ 135185 w 2640"/>
                <a:gd name="T9" fmla="*/ 41044 h 499"/>
                <a:gd name="T10" fmla="*/ 135549 w 2640"/>
                <a:gd name="T11" fmla="*/ 41044 h 499"/>
                <a:gd name="T12" fmla="*/ 135945 w 2640"/>
                <a:gd name="T13" fmla="*/ 41044 h 499"/>
                <a:gd name="T14" fmla="*/ 136333 w 2640"/>
                <a:gd name="T15" fmla="*/ 41044 h 499"/>
                <a:gd name="T16" fmla="*/ 136732 w 2640"/>
                <a:gd name="T17" fmla="*/ 41044 h 499"/>
                <a:gd name="T18" fmla="*/ 136883 w 2640"/>
                <a:gd name="T19" fmla="*/ 41044 h 499"/>
                <a:gd name="T20" fmla="*/ 137288 w 2640"/>
                <a:gd name="T21" fmla="*/ 41044 h 499"/>
                <a:gd name="T22" fmla="*/ 137652 w 2640"/>
                <a:gd name="T23" fmla="*/ 41044 h 499"/>
                <a:gd name="T24" fmla="*/ 137918 w 2640"/>
                <a:gd name="T25" fmla="*/ 41044 h 499"/>
                <a:gd name="T26" fmla="*/ 138321 w 2640"/>
                <a:gd name="T27" fmla="*/ 40852 h 499"/>
                <a:gd name="T28" fmla="*/ 138461 w 2640"/>
                <a:gd name="T29" fmla="*/ 40852 h 499"/>
                <a:gd name="T30" fmla="*/ 138689 w 2640"/>
                <a:gd name="T31" fmla="*/ 40136 h 499"/>
                <a:gd name="T32" fmla="*/ 139087 w 2640"/>
                <a:gd name="T33" fmla="*/ 35780 h 499"/>
                <a:gd name="T34" fmla="*/ 139471 w 2640"/>
                <a:gd name="T35" fmla="*/ 21345 h 499"/>
                <a:gd name="T36" fmla="*/ 139630 w 2640"/>
                <a:gd name="T37" fmla="*/ 6637 h 499"/>
                <a:gd name="T38" fmla="*/ 140029 w 2640"/>
                <a:gd name="T39" fmla="*/ 0 h 499"/>
                <a:gd name="T40" fmla="*/ 140426 w 2640"/>
                <a:gd name="T41" fmla="*/ 9967 h 499"/>
                <a:gd name="T42" fmla="*/ 140658 w 2640"/>
                <a:gd name="T43" fmla="*/ 22408 h 499"/>
                <a:gd name="T44" fmla="*/ 141033 w 2640"/>
                <a:gd name="T45" fmla="*/ 32068 h 499"/>
                <a:gd name="T46" fmla="*/ 141206 w 2640"/>
                <a:gd name="T47" fmla="*/ 38028 h 499"/>
                <a:gd name="T48" fmla="*/ 141522 w 2640"/>
                <a:gd name="T49" fmla="*/ 39858 h 499"/>
                <a:gd name="T50" fmla="*/ 142000 w 2640"/>
                <a:gd name="T51" fmla="*/ 40490 h 499"/>
                <a:gd name="T52" fmla="*/ 142388 w 2640"/>
                <a:gd name="T53" fmla="*/ 40852 h 499"/>
                <a:gd name="T54" fmla="*/ 142589 w 2640"/>
                <a:gd name="T55" fmla="*/ 40852 h 499"/>
                <a:gd name="T56" fmla="*/ 143067 w 2640"/>
                <a:gd name="T57" fmla="*/ 40852 h 499"/>
                <a:gd name="T58" fmla="*/ 143388 w 2640"/>
                <a:gd name="T59" fmla="*/ 40852 h 499"/>
                <a:gd name="T60" fmla="*/ 143547 w 2640"/>
                <a:gd name="T61" fmla="*/ 40852 h 499"/>
                <a:gd name="T62" fmla="*/ 143897 w 2640"/>
                <a:gd name="T63" fmla="*/ 41044 h 499"/>
                <a:gd name="T64" fmla="*/ 144172 w 2640"/>
                <a:gd name="T65" fmla="*/ 41044 h 499"/>
                <a:gd name="T66" fmla="*/ 144554 w 2640"/>
                <a:gd name="T67" fmla="*/ 41044 h 499"/>
                <a:gd name="T68" fmla="*/ 144929 w 2640"/>
                <a:gd name="T69" fmla="*/ 41044 h 499"/>
                <a:gd name="T70" fmla="*/ 145112 w 2640"/>
                <a:gd name="T71" fmla="*/ 41044 h 499"/>
                <a:gd name="T72" fmla="*/ 145486 w 2640"/>
                <a:gd name="T73" fmla="*/ 41044 h 499"/>
                <a:gd name="T74" fmla="*/ 145738 w 2640"/>
                <a:gd name="T75" fmla="*/ 41044 h 499"/>
                <a:gd name="T76" fmla="*/ 146132 w 2640"/>
                <a:gd name="T77" fmla="*/ 41044 h 499"/>
                <a:gd name="T78" fmla="*/ 146258 w 2640"/>
                <a:gd name="T79" fmla="*/ 41044 h 499"/>
                <a:gd name="T80" fmla="*/ 146699 w 2640"/>
                <a:gd name="T81" fmla="*/ 41044 h 499"/>
                <a:gd name="T82" fmla="*/ 146930 w 2640"/>
                <a:gd name="T83" fmla="*/ 41044 h 499"/>
                <a:gd name="T84" fmla="*/ 147262 w 2640"/>
                <a:gd name="T85" fmla="*/ 41044 h 499"/>
                <a:gd name="T86" fmla="*/ 147467 w 2640"/>
                <a:gd name="T87" fmla="*/ 41044 h 49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40"/>
                <a:gd name="T133" fmla="*/ 0 h 499"/>
                <a:gd name="T134" fmla="*/ 2640 w 2640"/>
                <a:gd name="T135" fmla="*/ 499 h 49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40" h="499">
                  <a:moveTo>
                    <a:pt x="0" y="499"/>
                  </a:moveTo>
                  <a:lnTo>
                    <a:pt x="0" y="499"/>
                  </a:lnTo>
                  <a:lnTo>
                    <a:pt x="2387" y="499"/>
                  </a:lnTo>
                  <a:lnTo>
                    <a:pt x="2391" y="499"/>
                  </a:lnTo>
                  <a:lnTo>
                    <a:pt x="2395" y="499"/>
                  </a:lnTo>
                  <a:lnTo>
                    <a:pt x="2398" y="499"/>
                  </a:lnTo>
                  <a:lnTo>
                    <a:pt x="2402" y="499"/>
                  </a:lnTo>
                  <a:lnTo>
                    <a:pt x="2405" y="499"/>
                  </a:lnTo>
                  <a:lnTo>
                    <a:pt x="2409" y="499"/>
                  </a:lnTo>
                  <a:lnTo>
                    <a:pt x="2412" y="499"/>
                  </a:lnTo>
                  <a:lnTo>
                    <a:pt x="2416" y="499"/>
                  </a:lnTo>
                  <a:lnTo>
                    <a:pt x="2419" y="499"/>
                  </a:lnTo>
                  <a:lnTo>
                    <a:pt x="2423" y="499"/>
                  </a:lnTo>
                  <a:lnTo>
                    <a:pt x="2426" y="499"/>
                  </a:lnTo>
                  <a:lnTo>
                    <a:pt x="2430" y="499"/>
                  </a:lnTo>
                  <a:lnTo>
                    <a:pt x="2433" y="499"/>
                  </a:lnTo>
                  <a:lnTo>
                    <a:pt x="2437" y="499"/>
                  </a:lnTo>
                  <a:lnTo>
                    <a:pt x="2440" y="499"/>
                  </a:lnTo>
                  <a:lnTo>
                    <a:pt x="2444" y="499"/>
                  </a:lnTo>
                  <a:lnTo>
                    <a:pt x="2447" y="499"/>
                  </a:lnTo>
                  <a:lnTo>
                    <a:pt x="2451" y="499"/>
                  </a:lnTo>
                  <a:lnTo>
                    <a:pt x="2454" y="499"/>
                  </a:lnTo>
                  <a:lnTo>
                    <a:pt x="2458" y="499"/>
                  </a:lnTo>
                  <a:lnTo>
                    <a:pt x="2461" y="499"/>
                  </a:lnTo>
                  <a:lnTo>
                    <a:pt x="2465" y="499"/>
                  </a:lnTo>
                  <a:lnTo>
                    <a:pt x="2468" y="499"/>
                  </a:lnTo>
                  <a:lnTo>
                    <a:pt x="2472" y="497"/>
                  </a:lnTo>
                  <a:lnTo>
                    <a:pt x="2475" y="497"/>
                  </a:lnTo>
                  <a:lnTo>
                    <a:pt x="2475" y="495"/>
                  </a:lnTo>
                  <a:lnTo>
                    <a:pt x="2479" y="493"/>
                  </a:lnTo>
                  <a:lnTo>
                    <a:pt x="2479" y="489"/>
                  </a:lnTo>
                  <a:lnTo>
                    <a:pt x="2482" y="481"/>
                  </a:lnTo>
                  <a:lnTo>
                    <a:pt x="2486" y="465"/>
                  </a:lnTo>
                  <a:lnTo>
                    <a:pt x="2486" y="435"/>
                  </a:lnTo>
                  <a:lnTo>
                    <a:pt x="2489" y="388"/>
                  </a:lnTo>
                  <a:lnTo>
                    <a:pt x="2489" y="328"/>
                  </a:lnTo>
                  <a:lnTo>
                    <a:pt x="2493" y="260"/>
                  </a:lnTo>
                  <a:lnTo>
                    <a:pt x="2493" y="195"/>
                  </a:lnTo>
                  <a:lnTo>
                    <a:pt x="2496" y="135"/>
                  </a:lnTo>
                  <a:lnTo>
                    <a:pt x="2496" y="80"/>
                  </a:lnTo>
                  <a:lnTo>
                    <a:pt x="2500" y="36"/>
                  </a:lnTo>
                  <a:lnTo>
                    <a:pt x="2500" y="8"/>
                  </a:lnTo>
                  <a:lnTo>
                    <a:pt x="2503" y="0"/>
                  </a:lnTo>
                  <a:lnTo>
                    <a:pt x="2503" y="20"/>
                  </a:lnTo>
                  <a:lnTo>
                    <a:pt x="2507" y="64"/>
                  </a:lnTo>
                  <a:lnTo>
                    <a:pt x="2510" y="121"/>
                  </a:lnTo>
                  <a:lnTo>
                    <a:pt x="2510" y="177"/>
                  </a:lnTo>
                  <a:lnTo>
                    <a:pt x="2514" y="227"/>
                  </a:lnTo>
                  <a:lnTo>
                    <a:pt x="2514" y="272"/>
                  </a:lnTo>
                  <a:lnTo>
                    <a:pt x="2517" y="314"/>
                  </a:lnTo>
                  <a:lnTo>
                    <a:pt x="2517" y="354"/>
                  </a:lnTo>
                  <a:lnTo>
                    <a:pt x="2521" y="390"/>
                  </a:lnTo>
                  <a:lnTo>
                    <a:pt x="2521" y="421"/>
                  </a:lnTo>
                  <a:lnTo>
                    <a:pt x="2524" y="445"/>
                  </a:lnTo>
                  <a:lnTo>
                    <a:pt x="2524" y="463"/>
                  </a:lnTo>
                  <a:lnTo>
                    <a:pt x="2528" y="475"/>
                  </a:lnTo>
                  <a:lnTo>
                    <a:pt x="2528" y="481"/>
                  </a:lnTo>
                  <a:lnTo>
                    <a:pt x="2531" y="485"/>
                  </a:lnTo>
                  <a:lnTo>
                    <a:pt x="2535" y="489"/>
                  </a:lnTo>
                  <a:lnTo>
                    <a:pt x="2535" y="491"/>
                  </a:lnTo>
                  <a:lnTo>
                    <a:pt x="2538" y="493"/>
                  </a:lnTo>
                  <a:lnTo>
                    <a:pt x="2538" y="495"/>
                  </a:lnTo>
                  <a:lnTo>
                    <a:pt x="2542" y="495"/>
                  </a:lnTo>
                  <a:lnTo>
                    <a:pt x="2545" y="497"/>
                  </a:lnTo>
                  <a:lnTo>
                    <a:pt x="2549" y="497"/>
                  </a:lnTo>
                  <a:lnTo>
                    <a:pt x="2552" y="497"/>
                  </a:lnTo>
                  <a:lnTo>
                    <a:pt x="2556" y="497"/>
                  </a:lnTo>
                  <a:lnTo>
                    <a:pt x="2559" y="497"/>
                  </a:lnTo>
                  <a:lnTo>
                    <a:pt x="2563" y="497"/>
                  </a:lnTo>
                  <a:lnTo>
                    <a:pt x="2566" y="497"/>
                  </a:lnTo>
                  <a:lnTo>
                    <a:pt x="2570" y="499"/>
                  </a:lnTo>
                  <a:lnTo>
                    <a:pt x="2573" y="499"/>
                  </a:lnTo>
                  <a:lnTo>
                    <a:pt x="2577" y="499"/>
                  </a:lnTo>
                  <a:lnTo>
                    <a:pt x="2580" y="499"/>
                  </a:lnTo>
                  <a:lnTo>
                    <a:pt x="2584" y="499"/>
                  </a:lnTo>
                  <a:lnTo>
                    <a:pt x="2587" y="499"/>
                  </a:lnTo>
                  <a:lnTo>
                    <a:pt x="2591" y="499"/>
                  </a:lnTo>
                  <a:lnTo>
                    <a:pt x="2594" y="499"/>
                  </a:lnTo>
                  <a:lnTo>
                    <a:pt x="2598" y="499"/>
                  </a:lnTo>
                  <a:lnTo>
                    <a:pt x="2601" y="499"/>
                  </a:lnTo>
                  <a:lnTo>
                    <a:pt x="2605" y="499"/>
                  </a:lnTo>
                  <a:lnTo>
                    <a:pt x="2608" y="499"/>
                  </a:lnTo>
                  <a:lnTo>
                    <a:pt x="2612" y="499"/>
                  </a:lnTo>
                  <a:lnTo>
                    <a:pt x="2615" y="499"/>
                  </a:lnTo>
                  <a:lnTo>
                    <a:pt x="2619" y="499"/>
                  </a:lnTo>
                  <a:lnTo>
                    <a:pt x="2622" y="499"/>
                  </a:lnTo>
                  <a:lnTo>
                    <a:pt x="2626" y="499"/>
                  </a:lnTo>
                  <a:lnTo>
                    <a:pt x="2629" y="499"/>
                  </a:lnTo>
                  <a:lnTo>
                    <a:pt x="2633" y="499"/>
                  </a:lnTo>
                  <a:lnTo>
                    <a:pt x="2636" y="499"/>
                  </a:lnTo>
                  <a:lnTo>
                    <a:pt x="2640" y="499"/>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59" name="Freeform 1603"/>
            <p:cNvSpPr>
              <a:spLocks/>
            </p:cNvSpPr>
            <p:nvPr/>
          </p:nvSpPr>
          <p:spPr bwMode="auto">
            <a:xfrm>
              <a:off x="405" y="1379"/>
              <a:ext cx="3115" cy="585"/>
            </a:xfrm>
            <a:custGeom>
              <a:avLst/>
              <a:gdLst>
                <a:gd name="T0" fmla="*/ 0 w 2724"/>
                <a:gd name="T1" fmla="*/ 41594 h 505"/>
                <a:gd name="T2" fmla="*/ 141400 w 2724"/>
                <a:gd name="T3" fmla="*/ 41594 h 505"/>
                <a:gd name="T4" fmla="*/ 141482 w 2724"/>
                <a:gd name="T5" fmla="*/ 41594 h 505"/>
                <a:gd name="T6" fmla="*/ 141768 w 2724"/>
                <a:gd name="T7" fmla="*/ 41594 h 505"/>
                <a:gd name="T8" fmla="*/ 141907 w 2724"/>
                <a:gd name="T9" fmla="*/ 41594 h 505"/>
                <a:gd name="T10" fmla="*/ 142309 w 2724"/>
                <a:gd name="T11" fmla="*/ 41594 h 505"/>
                <a:gd name="T12" fmla="*/ 142500 w 2724"/>
                <a:gd name="T13" fmla="*/ 41594 h 505"/>
                <a:gd name="T14" fmla="*/ 142692 w 2724"/>
                <a:gd name="T15" fmla="*/ 41496 h 505"/>
                <a:gd name="T16" fmla="*/ 142979 w 2724"/>
                <a:gd name="T17" fmla="*/ 40623 h 505"/>
                <a:gd name="T18" fmla="*/ 143049 w 2724"/>
                <a:gd name="T19" fmla="*/ 38626 h 505"/>
                <a:gd name="T20" fmla="*/ 143322 w 2724"/>
                <a:gd name="T21" fmla="*/ 33205 h 505"/>
                <a:gd name="T22" fmla="*/ 143497 w 2724"/>
                <a:gd name="T23" fmla="*/ 23043 h 505"/>
                <a:gd name="T24" fmla="*/ 143718 w 2724"/>
                <a:gd name="T25" fmla="*/ 11130 h 505"/>
                <a:gd name="T26" fmla="*/ 143827 w 2724"/>
                <a:gd name="T27" fmla="*/ 2638 h 505"/>
                <a:gd name="T28" fmla="*/ 144105 w 2724"/>
                <a:gd name="T29" fmla="*/ 0 h 505"/>
                <a:gd name="T30" fmla="*/ 144462 w 2724"/>
                <a:gd name="T31" fmla="*/ 2993 h 505"/>
                <a:gd name="T32" fmla="*/ 144665 w 2724"/>
                <a:gd name="T33" fmla="*/ 10622 h 505"/>
                <a:gd name="T34" fmla="*/ 144841 w 2724"/>
                <a:gd name="T35" fmla="*/ 20244 h 505"/>
                <a:gd name="T36" fmla="*/ 145049 w 2724"/>
                <a:gd name="T37" fmla="*/ 28206 h 505"/>
                <a:gd name="T38" fmla="*/ 145292 w 2724"/>
                <a:gd name="T39" fmla="*/ 34019 h 505"/>
                <a:gd name="T40" fmla="*/ 145412 w 2724"/>
                <a:gd name="T41" fmla="*/ 38050 h 505"/>
                <a:gd name="T42" fmla="*/ 145649 w 2724"/>
                <a:gd name="T43" fmla="*/ 39832 h 505"/>
                <a:gd name="T44" fmla="*/ 145799 w 2724"/>
                <a:gd name="T45" fmla="*/ 40739 h 505"/>
                <a:gd name="T46" fmla="*/ 146062 w 2724"/>
                <a:gd name="T47" fmla="*/ 41090 h 505"/>
                <a:gd name="T48" fmla="*/ 146196 w 2724"/>
                <a:gd name="T49" fmla="*/ 41243 h 505"/>
                <a:gd name="T50" fmla="*/ 146447 w 2724"/>
                <a:gd name="T51" fmla="*/ 41496 h 505"/>
                <a:gd name="T52" fmla="*/ 146557 w 2724"/>
                <a:gd name="T53" fmla="*/ 41496 h 505"/>
                <a:gd name="T54" fmla="*/ 146865 w 2724"/>
                <a:gd name="T55" fmla="*/ 41496 h 505"/>
                <a:gd name="T56" fmla="*/ 146973 w 2724"/>
                <a:gd name="T57" fmla="*/ 41496 h 505"/>
                <a:gd name="T58" fmla="*/ 147204 w 2724"/>
                <a:gd name="T59" fmla="*/ 41496 h 505"/>
                <a:gd name="T60" fmla="*/ 147406 w 2724"/>
                <a:gd name="T61" fmla="*/ 41496 h 505"/>
                <a:gd name="T62" fmla="*/ 147605 w 2724"/>
                <a:gd name="T63" fmla="*/ 41594 h 505"/>
                <a:gd name="T64" fmla="*/ 147753 w 2724"/>
                <a:gd name="T65" fmla="*/ 41594 h 505"/>
                <a:gd name="T66" fmla="*/ 148023 w 2724"/>
                <a:gd name="T67" fmla="*/ 41594 h 505"/>
                <a:gd name="T68" fmla="*/ 148416 w 2724"/>
                <a:gd name="T69" fmla="*/ 41594 h 505"/>
                <a:gd name="T70" fmla="*/ 148532 w 2724"/>
                <a:gd name="T71" fmla="*/ 41594 h 505"/>
                <a:gd name="T72" fmla="*/ 148793 w 2724"/>
                <a:gd name="T73" fmla="*/ 41594 h 505"/>
                <a:gd name="T74" fmla="*/ 149190 w 2724"/>
                <a:gd name="T75" fmla="*/ 41594 h 505"/>
                <a:gd name="T76" fmla="*/ 149305 w 2724"/>
                <a:gd name="T77" fmla="*/ 41594 h 505"/>
                <a:gd name="T78" fmla="*/ 149581 w 2724"/>
                <a:gd name="T79" fmla="*/ 41594 h 505"/>
                <a:gd name="T80" fmla="*/ 149943 w 2724"/>
                <a:gd name="T81" fmla="*/ 41594 h 505"/>
                <a:gd name="T82" fmla="*/ 150141 w 2724"/>
                <a:gd name="T83" fmla="*/ 41594 h 505"/>
                <a:gd name="T84" fmla="*/ 150537 w 2724"/>
                <a:gd name="T85" fmla="*/ 41594 h 505"/>
                <a:gd name="T86" fmla="*/ 150794 w 2724"/>
                <a:gd name="T87" fmla="*/ 41594 h 505"/>
                <a:gd name="T88" fmla="*/ 151005 w 2724"/>
                <a:gd name="T89" fmla="*/ 41594 h 505"/>
                <a:gd name="T90" fmla="*/ 151370 w 2724"/>
                <a:gd name="T91" fmla="*/ 41594 h 505"/>
                <a:gd name="T92" fmla="*/ 151562 w 2724"/>
                <a:gd name="T93" fmla="*/ 41594 h 505"/>
                <a:gd name="T94" fmla="*/ 151780 w 2724"/>
                <a:gd name="T95" fmla="*/ 41594 h 505"/>
                <a:gd name="T96" fmla="*/ 151912 w 2724"/>
                <a:gd name="T97" fmla="*/ 41594 h 505"/>
                <a:gd name="T98" fmla="*/ 152309 w 2724"/>
                <a:gd name="T99" fmla="*/ 41594 h 5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24"/>
                <a:gd name="T151" fmla="*/ 0 h 505"/>
                <a:gd name="T152" fmla="*/ 2724 w 2724"/>
                <a:gd name="T153" fmla="*/ 505 h 5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24" h="505">
                  <a:moveTo>
                    <a:pt x="0" y="505"/>
                  </a:moveTo>
                  <a:lnTo>
                    <a:pt x="0" y="505"/>
                  </a:lnTo>
                  <a:lnTo>
                    <a:pt x="2524" y="505"/>
                  </a:lnTo>
                  <a:lnTo>
                    <a:pt x="2528" y="505"/>
                  </a:lnTo>
                  <a:lnTo>
                    <a:pt x="2531" y="505"/>
                  </a:lnTo>
                  <a:lnTo>
                    <a:pt x="2535" y="505"/>
                  </a:lnTo>
                  <a:lnTo>
                    <a:pt x="2538" y="505"/>
                  </a:lnTo>
                  <a:lnTo>
                    <a:pt x="2542" y="505"/>
                  </a:lnTo>
                  <a:lnTo>
                    <a:pt x="2545" y="505"/>
                  </a:lnTo>
                  <a:lnTo>
                    <a:pt x="2549" y="505"/>
                  </a:lnTo>
                  <a:lnTo>
                    <a:pt x="2552" y="503"/>
                  </a:lnTo>
                  <a:lnTo>
                    <a:pt x="2556" y="499"/>
                  </a:lnTo>
                  <a:lnTo>
                    <a:pt x="2556" y="493"/>
                  </a:lnTo>
                  <a:lnTo>
                    <a:pt x="2559" y="483"/>
                  </a:lnTo>
                  <a:lnTo>
                    <a:pt x="2559" y="469"/>
                  </a:lnTo>
                  <a:lnTo>
                    <a:pt x="2563" y="443"/>
                  </a:lnTo>
                  <a:lnTo>
                    <a:pt x="2563" y="402"/>
                  </a:lnTo>
                  <a:lnTo>
                    <a:pt x="2566" y="348"/>
                  </a:lnTo>
                  <a:lnTo>
                    <a:pt x="2566" y="280"/>
                  </a:lnTo>
                  <a:lnTo>
                    <a:pt x="2570" y="205"/>
                  </a:lnTo>
                  <a:lnTo>
                    <a:pt x="2570" y="135"/>
                  </a:lnTo>
                  <a:lnTo>
                    <a:pt x="2573" y="74"/>
                  </a:lnTo>
                  <a:lnTo>
                    <a:pt x="2573" y="32"/>
                  </a:lnTo>
                  <a:lnTo>
                    <a:pt x="2577" y="6"/>
                  </a:lnTo>
                  <a:lnTo>
                    <a:pt x="2577" y="0"/>
                  </a:lnTo>
                  <a:lnTo>
                    <a:pt x="2580" y="10"/>
                  </a:lnTo>
                  <a:lnTo>
                    <a:pt x="2584" y="36"/>
                  </a:lnTo>
                  <a:lnTo>
                    <a:pt x="2584" y="76"/>
                  </a:lnTo>
                  <a:lnTo>
                    <a:pt x="2587" y="129"/>
                  </a:lnTo>
                  <a:lnTo>
                    <a:pt x="2587" y="189"/>
                  </a:lnTo>
                  <a:lnTo>
                    <a:pt x="2591" y="247"/>
                  </a:lnTo>
                  <a:lnTo>
                    <a:pt x="2591" y="298"/>
                  </a:lnTo>
                  <a:lnTo>
                    <a:pt x="2594" y="342"/>
                  </a:lnTo>
                  <a:lnTo>
                    <a:pt x="2594" y="380"/>
                  </a:lnTo>
                  <a:lnTo>
                    <a:pt x="2598" y="412"/>
                  </a:lnTo>
                  <a:lnTo>
                    <a:pt x="2598" y="439"/>
                  </a:lnTo>
                  <a:lnTo>
                    <a:pt x="2601" y="461"/>
                  </a:lnTo>
                  <a:lnTo>
                    <a:pt x="2601" y="475"/>
                  </a:lnTo>
                  <a:lnTo>
                    <a:pt x="2605" y="483"/>
                  </a:lnTo>
                  <a:lnTo>
                    <a:pt x="2605" y="491"/>
                  </a:lnTo>
                  <a:lnTo>
                    <a:pt x="2608" y="495"/>
                  </a:lnTo>
                  <a:lnTo>
                    <a:pt x="2608" y="497"/>
                  </a:lnTo>
                  <a:lnTo>
                    <a:pt x="2612" y="499"/>
                  </a:lnTo>
                  <a:lnTo>
                    <a:pt x="2612" y="501"/>
                  </a:lnTo>
                  <a:lnTo>
                    <a:pt x="2615" y="501"/>
                  </a:lnTo>
                  <a:lnTo>
                    <a:pt x="2615" y="503"/>
                  </a:lnTo>
                  <a:lnTo>
                    <a:pt x="2619" y="503"/>
                  </a:lnTo>
                  <a:lnTo>
                    <a:pt x="2622" y="503"/>
                  </a:lnTo>
                  <a:lnTo>
                    <a:pt x="2626" y="503"/>
                  </a:lnTo>
                  <a:lnTo>
                    <a:pt x="2629" y="503"/>
                  </a:lnTo>
                  <a:lnTo>
                    <a:pt x="2633" y="503"/>
                  </a:lnTo>
                  <a:lnTo>
                    <a:pt x="2636" y="503"/>
                  </a:lnTo>
                  <a:lnTo>
                    <a:pt x="2636" y="505"/>
                  </a:lnTo>
                  <a:lnTo>
                    <a:pt x="2640" y="505"/>
                  </a:lnTo>
                  <a:lnTo>
                    <a:pt x="2643" y="505"/>
                  </a:lnTo>
                  <a:lnTo>
                    <a:pt x="2647" y="505"/>
                  </a:lnTo>
                  <a:lnTo>
                    <a:pt x="2650" y="505"/>
                  </a:lnTo>
                  <a:lnTo>
                    <a:pt x="2654" y="505"/>
                  </a:lnTo>
                  <a:lnTo>
                    <a:pt x="2657" y="505"/>
                  </a:lnTo>
                  <a:lnTo>
                    <a:pt x="2661" y="505"/>
                  </a:lnTo>
                  <a:lnTo>
                    <a:pt x="2664" y="505"/>
                  </a:lnTo>
                  <a:lnTo>
                    <a:pt x="2668" y="505"/>
                  </a:lnTo>
                  <a:lnTo>
                    <a:pt x="2671" y="505"/>
                  </a:lnTo>
                  <a:lnTo>
                    <a:pt x="2675" y="505"/>
                  </a:lnTo>
                  <a:lnTo>
                    <a:pt x="2678" y="505"/>
                  </a:lnTo>
                  <a:lnTo>
                    <a:pt x="2682" y="505"/>
                  </a:lnTo>
                  <a:lnTo>
                    <a:pt x="2685" y="505"/>
                  </a:lnTo>
                  <a:lnTo>
                    <a:pt x="2689" y="505"/>
                  </a:lnTo>
                  <a:lnTo>
                    <a:pt x="2692" y="505"/>
                  </a:lnTo>
                  <a:lnTo>
                    <a:pt x="2696" y="505"/>
                  </a:lnTo>
                  <a:lnTo>
                    <a:pt x="2700" y="505"/>
                  </a:lnTo>
                  <a:lnTo>
                    <a:pt x="2703" y="505"/>
                  </a:lnTo>
                  <a:lnTo>
                    <a:pt x="2707" y="505"/>
                  </a:lnTo>
                  <a:lnTo>
                    <a:pt x="2710" y="505"/>
                  </a:lnTo>
                  <a:lnTo>
                    <a:pt x="2714" y="505"/>
                  </a:lnTo>
                  <a:lnTo>
                    <a:pt x="2717" y="505"/>
                  </a:lnTo>
                  <a:lnTo>
                    <a:pt x="2721" y="505"/>
                  </a:lnTo>
                  <a:lnTo>
                    <a:pt x="2724" y="505"/>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60" name="Freeform 1604"/>
            <p:cNvSpPr>
              <a:spLocks/>
            </p:cNvSpPr>
            <p:nvPr/>
          </p:nvSpPr>
          <p:spPr bwMode="auto">
            <a:xfrm>
              <a:off x="405" y="1529"/>
              <a:ext cx="3184" cy="435"/>
            </a:xfrm>
            <a:custGeom>
              <a:avLst/>
              <a:gdLst>
                <a:gd name="T0" fmla="*/ 141689 w 2784"/>
                <a:gd name="T1" fmla="*/ 29784 h 376"/>
                <a:gd name="T2" fmla="*/ 142094 w 2784"/>
                <a:gd name="T3" fmla="*/ 29784 h 376"/>
                <a:gd name="T4" fmla="*/ 142453 w 2784"/>
                <a:gd name="T5" fmla="*/ 29784 h 376"/>
                <a:gd name="T6" fmla="*/ 142825 w 2784"/>
                <a:gd name="T7" fmla="*/ 29784 h 376"/>
                <a:gd name="T8" fmla="*/ 143073 w 2784"/>
                <a:gd name="T9" fmla="*/ 29784 h 376"/>
                <a:gd name="T10" fmla="*/ 143422 w 2784"/>
                <a:gd name="T11" fmla="*/ 29784 h 376"/>
                <a:gd name="T12" fmla="*/ 143847 w 2784"/>
                <a:gd name="T13" fmla="*/ 29784 h 376"/>
                <a:gd name="T14" fmla="*/ 144054 w 2784"/>
                <a:gd name="T15" fmla="*/ 29784 h 376"/>
                <a:gd name="T16" fmla="*/ 144475 w 2784"/>
                <a:gd name="T17" fmla="*/ 29784 h 376"/>
                <a:gd name="T18" fmla="*/ 144568 w 2784"/>
                <a:gd name="T19" fmla="*/ 29784 h 376"/>
                <a:gd name="T20" fmla="*/ 145010 w 2784"/>
                <a:gd name="T21" fmla="*/ 29784 h 376"/>
                <a:gd name="T22" fmla="*/ 145405 w 2784"/>
                <a:gd name="T23" fmla="*/ 29784 h 376"/>
                <a:gd name="T24" fmla="*/ 145566 w 2784"/>
                <a:gd name="T25" fmla="*/ 29784 h 376"/>
                <a:gd name="T26" fmla="*/ 145944 w 2784"/>
                <a:gd name="T27" fmla="*/ 29676 h 376"/>
                <a:gd name="T28" fmla="*/ 146204 w 2784"/>
                <a:gd name="T29" fmla="*/ 29676 h 376"/>
                <a:gd name="T30" fmla="*/ 146559 w 2784"/>
                <a:gd name="T31" fmla="*/ 29676 h 376"/>
                <a:gd name="T32" fmla="*/ 146790 w 2784"/>
                <a:gd name="T33" fmla="*/ 29291 h 376"/>
                <a:gd name="T34" fmla="*/ 147173 w 2784"/>
                <a:gd name="T35" fmla="*/ 28256 h 376"/>
                <a:gd name="T36" fmla="*/ 147298 w 2784"/>
                <a:gd name="T37" fmla="*/ 24888 h 376"/>
                <a:gd name="T38" fmla="*/ 147745 w 2784"/>
                <a:gd name="T39" fmla="*/ 16882 h 376"/>
                <a:gd name="T40" fmla="*/ 147932 w 2784"/>
                <a:gd name="T41" fmla="*/ 3966 h 376"/>
                <a:gd name="T42" fmla="*/ 148344 w 2784"/>
                <a:gd name="T43" fmla="*/ 2 h 376"/>
                <a:gd name="T44" fmla="*/ 148682 w 2784"/>
                <a:gd name="T45" fmla="*/ 7293 h 376"/>
                <a:gd name="T46" fmla="*/ 149083 w 2784"/>
                <a:gd name="T47" fmla="*/ 21266 h 376"/>
                <a:gd name="T48" fmla="*/ 149570 w 2784"/>
                <a:gd name="T49" fmla="*/ 27808 h 376"/>
                <a:gd name="T50" fmla="*/ 149900 w 2784"/>
                <a:gd name="T51" fmla="*/ 29291 h 376"/>
                <a:gd name="T52" fmla="*/ 150285 w 2784"/>
                <a:gd name="T53" fmla="*/ 29676 h 376"/>
                <a:gd name="T54" fmla="*/ 150675 w 2784"/>
                <a:gd name="T55" fmla="*/ 29676 h 376"/>
                <a:gd name="T56" fmla="*/ 151096 w 2784"/>
                <a:gd name="T57" fmla="*/ 29676 h 376"/>
                <a:gd name="T58" fmla="*/ 151521 w 2784"/>
                <a:gd name="T59" fmla="*/ 29784 h 376"/>
                <a:gd name="T60" fmla="*/ 151961 w 2784"/>
                <a:gd name="T61" fmla="*/ 29784 h 376"/>
                <a:gd name="T62" fmla="*/ 152306 w 2784"/>
                <a:gd name="T63" fmla="*/ 29784 h 376"/>
                <a:gd name="T64" fmla="*/ 152712 w 2784"/>
                <a:gd name="T65" fmla="*/ 29784 h 376"/>
                <a:gd name="T66" fmla="*/ 153089 w 2784"/>
                <a:gd name="T67" fmla="*/ 29784 h 376"/>
                <a:gd name="T68" fmla="*/ 153464 w 2784"/>
                <a:gd name="T69" fmla="*/ 29784 h 376"/>
                <a:gd name="T70" fmla="*/ 153870 w 2784"/>
                <a:gd name="T71" fmla="*/ 29784 h 376"/>
                <a:gd name="T72" fmla="*/ 154279 w 2784"/>
                <a:gd name="T73" fmla="*/ 29784 h 376"/>
                <a:gd name="T74" fmla="*/ 154361 w 2784"/>
                <a:gd name="T75" fmla="*/ 29784 h 376"/>
                <a:gd name="T76" fmla="*/ 154788 w 2784"/>
                <a:gd name="T77" fmla="*/ 29784 h 376"/>
                <a:gd name="T78" fmla="*/ 155199 w 2784"/>
                <a:gd name="T79" fmla="*/ 29784 h 376"/>
                <a:gd name="T80" fmla="*/ 155458 w 2784"/>
                <a:gd name="T81" fmla="*/ 29784 h 376"/>
                <a:gd name="T82" fmla="*/ 155858 w 2784"/>
                <a:gd name="T83" fmla="*/ 29784 h 376"/>
                <a:gd name="T84" fmla="*/ 155986 w 2784"/>
                <a:gd name="T85" fmla="*/ 29784 h 3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84"/>
                <a:gd name="T130" fmla="*/ 0 h 376"/>
                <a:gd name="T131" fmla="*/ 2784 w 2784"/>
                <a:gd name="T132" fmla="*/ 376 h 37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84" h="376">
                  <a:moveTo>
                    <a:pt x="0" y="376"/>
                  </a:moveTo>
                  <a:lnTo>
                    <a:pt x="0" y="376"/>
                  </a:lnTo>
                  <a:lnTo>
                    <a:pt x="2524" y="376"/>
                  </a:lnTo>
                  <a:lnTo>
                    <a:pt x="2528" y="376"/>
                  </a:lnTo>
                  <a:lnTo>
                    <a:pt x="2531" y="376"/>
                  </a:lnTo>
                  <a:lnTo>
                    <a:pt x="2535" y="376"/>
                  </a:lnTo>
                  <a:lnTo>
                    <a:pt x="2538" y="376"/>
                  </a:lnTo>
                  <a:lnTo>
                    <a:pt x="2542" y="376"/>
                  </a:lnTo>
                  <a:lnTo>
                    <a:pt x="2545" y="376"/>
                  </a:lnTo>
                  <a:lnTo>
                    <a:pt x="2549" y="376"/>
                  </a:lnTo>
                  <a:lnTo>
                    <a:pt x="2552" y="376"/>
                  </a:lnTo>
                  <a:lnTo>
                    <a:pt x="2556" y="376"/>
                  </a:lnTo>
                  <a:lnTo>
                    <a:pt x="2559" y="376"/>
                  </a:lnTo>
                  <a:lnTo>
                    <a:pt x="2563" y="376"/>
                  </a:lnTo>
                  <a:lnTo>
                    <a:pt x="2566" y="376"/>
                  </a:lnTo>
                  <a:lnTo>
                    <a:pt x="2570" y="376"/>
                  </a:lnTo>
                  <a:lnTo>
                    <a:pt x="2573" y="376"/>
                  </a:lnTo>
                  <a:lnTo>
                    <a:pt x="2577" y="376"/>
                  </a:lnTo>
                  <a:lnTo>
                    <a:pt x="2580" y="376"/>
                  </a:lnTo>
                  <a:lnTo>
                    <a:pt x="2584" y="376"/>
                  </a:lnTo>
                  <a:lnTo>
                    <a:pt x="2587" y="376"/>
                  </a:lnTo>
                  <a:lnTo>
                    <a:pt x="2591" y="376"/>
                  </a:lnTo>
                  <a:lnTo>
                    <a:pt x="2594" y="376"/>
                  </a:lnTo>
                  <a:lnTo>
                    <a:pt x="2598" y="376"/>
                  </a:lnTo>
                  <a:lnTo>
                    <a:pt x="2598" y="374"/>
                  </a:lnTo>
                  <a:lnTo>
                    <a:pt x="2601" y="374"/>
                  </a:lnTo>
                  <a:lnTo>
                    <a:pt x="2605" y="374"/>
                  </a:lnTo>
                  <a:lnTo>
                    <a:pt x="2608" y="374"/>
                  </a:lnTo>
                  <a:lnTo>
                    <a:pt x="2612" y="374"/>
                  </a:lnTo>
                  <a:lnTo>
                    <a:pt x="2612" y="372"/>
                  </a:lnTo>
                  <a:lnTo>
                    <a:pt x="2615" y="372"/>
                  </a:lnTo>
                  <a:lnTo>
                    <a:pt x="2615" y="370"/>
                  </a:lnTo>
                  <a:lnTo>
                    <a:pt x="2619" y="368"/>
                  </a:lnTo>
                  <a:lnTo>
                    <a:pt x="2619" y="364"/>
                  </a:lnTo>
                  <a:lnTo>
                    <a:pt x="2622" y="356"/>
                  </a:lnTo>
                  <a:lnTo>
                    <a:pt x="2622" y="346"/>
                  </a:lnTo>
                  <a:lnTo>
                    <a:pt x="2626" y="334"/>
                  </a:lnTo>
                  <a:lnTo>
                    <a:pt x="2626" y="314"/>
                  </a:lnTo>
                  <a:lnTo>
                    <a:pt x="2629" y="286"/>
                  </a:lnTo>
                  <a:lnTo>
                    <a:pt x="2629" y="253"/>
                  </a:lnTo>
                  <a:lnTo>
                    <a:pt x="2633" y="213"/>
                  </a:lnTo>
                  <a:lnTo>
                    <a:pt x="2633" y="157"/>
                  </a:lnTo>
                  <a:lnTo>
                    <a:pt x="2636" y="101"/>
                  </a:lnTo>
                  <a:lnTo>
                    <a:pt x="2636" y="50"/>
                  </a:lnTo>
                  <a:lnTo>
                    <a:pt x="2640" y="16"/>
                  </a:lnTo>
                  <a:lnTo>
                    <a:pt x="2640" y="0"/>
                  </a:lnTo>
                  <a:lnTo>
                    <a:pt x="2643" y="2"/>
                  </a:lnTo>
                  <a:lnTo>
                    <a:pt x="2647" y="16"/>
                  </a:lnTo>
                  <a:lnTo>
                    <a:pt x="2647" y="42"/>
                  </a:lnTo>
                  <a:lnTo>
                    <a:pt x="2650" y="92"/>
                  </a:lnTo>
                  <a:lnTo>
                    <a:pt x="2654" y="155"/>
                  </a:lnTo>
                  <a:lnTo>
                    <a:pt x="2654" y="219"/>
                  </a:lnTo>
                  <a:lnTo>
                    <a:pt x="2657" y="269"/>
                  </a:lnTo>
                  <a:lnTo>
                    <a:pt x="2661" y="308"/>
                  </a:lnTo>
                  <a:lnTo>
                    <a:pt x="2661" y="334"/>
                  </a:lnTo>
                  <a:lnTo>
                    <a:pt x="2664" y="350"/>
                  </a:lnTo>
                  <a:lnTo>
                    <a:pt x="2668" y="360"/>
                  </a:lnTo>
                  <a:lnTo>
                    <a:pt x="2668" y="366"/>
                  </a:lnTo>
                  <a:lnTo>
                    <a:pt x="2671" y="370"/>
                  </a:lnTo>
                  <a:lnTo>
                    <a:pt x="2675" y="372"/>
                  </a:lnTo>
                  <a:lnTo>
                    <a:pt x="2675" y="374"/>
                  </a:lnTo>
                  <a:lnTo>
                    <a:pt x="2678" y="374"/>
                  </a:lnTo>
                  <a:lnTo>
                    <a:pt x="2682" y="374"/>
                  </a:lnTo>
                  <a:lnTo>
                    <a:pt x="2685" y="374"/>
                  </a:lnTo>
                  <a:lnTo>
                    <a:pt x="2689" y="374"/>
                  </a:lnTo>
                  <a:lnTo>
                    <a:pt x="2692" y="374"/>
                  </a:lnTo>
                  <a:lnTo>
                    <a:pt x="2696" y="374"/>
                  </a:lnTo>
                  <a:lnTo>
                    <a:pt x="2700" y="374"/>
                  </a:lnTo>
                  <a:lnTo>
                    <a:pt x="2700" y="376"/>
                  </a:lnTo>
                  <a:lnTo>
                    <a:pt x="2703" y="376"/>
                  </a:lnTo>
                  <a:lnTo>
                    <a:pt x="2707" y="376"/>
                  </a:lnTo>
                  <a:lnTo>
                    <a:pt x="2710" y="376"/>
                  </a:lnTo>
                  <a:lnTo>
                    <a:pt x="2714" y="376"/>
                  </a:lnTo>
                  <a:lnTo>
                    <a:pt x="2717" y="376"/>
                  </a:lnTo>
                  <a:lnTo>
                    <a:pt x="2721" y="376"/>
                  </a:lnTo>
                  <a:lnTo>
                    <a:pt x="2724" y="376"/>
                  </a:lnTo>
                  <a:lnTo>
                    <a:pt x="2728" y="376"/>
                  </a:lnTo>
                  <a:lnTo>
                    <a:pt x="2731" y="376"/>
                  </a:lnTo>
                  <a:lnTo>
                    <a:pt x="2735" y="376"/>
                  </a:lnTo>
                  <a:lnTo>
                    <a:pt x="2738" y="376"/>
                  </a:lnTo>
                  <a:lnTo>
                    <a:pt x="2742" y="376"/>
                  </a:lnTo>
                  <a:lnTo>
                    <a:pt x="2745" y="376"/>
                  </a:lnTo>
                  <a:lnTo>
                    <a:pt x="2749" y="376"/>
                  </a:lnTo>
                  <a:lnTo>
                    <a:pt x="2752" y="376"/>
                  </a:lnTo>
                  <a:lnTo>
                    <a:pt x="2756" y="376"/>
                  </a:lnTo>
                  <a:lnTo>
                    <a:pt x="2759" y="376"/>
                  </a:lnTo>
                  <a:lnTo>
                    <a:pt x="2763" y="376"/>
                  </a:lnTo>
                  <a:lnTo>
                    <a:pt x="2766" y="376"/>
                  </a:lnTo>
                  <a:lnTo>
                    <a:pt x="2770" y="376"/>
                  </a:lnTo>
                  <a:lnTo>
                    <a:pt x="2773" y="376"/>
                  </a:lnTo>
                  <a:lnTo>
                    <a:pt x="2777" y="376"/>
                  </a:lnTo>
                  <a:lnTo>
                    <a:pt x="2780" y="376"/>
                  </a:lnTo>
                  <a:lnTo>
                    <a:pt x="2784" y="376"/>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61" name="Freeform 1605"/>
            <p:cNvSpPr>
              <a:spLocks/>
            </p:cNvSpPr>
            <p:nvPr/>
          </p:nvSpPr>
          <p:spPr bwMode="auto">
            <a:xfrm>
              <a:off x="405" y="1570"/>
              <a:ext cx="3283" cy="394"/>
            </a:xfrm>
            <a:custGeom>
              <a:avLst/>
              <a:gdLst>
                <a:gd name="T0" fmla="*/ 146094 w 2871"/>
                <a:gd name="T1" fmla="*/ 28373 h 340"/>
                <a:gd name="T2" fmla="*/ 146467 w 2871"/>
                <a:gd name="T3" fmla="*/ 28373 h 340"/>
                <a:gd name="T4" fmla="*/ 146741 w 2871"/>
                <a:gd name="T5" fmla="*/ 28373 h 340"/>
                <a:gd name="T6" fmla="*/ 147104 w 2871"/>
                <a:gd name="T7" fmla="*/ 28373 h 340"/>
                <a:gd name="T8" fmla="*/ 147287 w 2871"/>
                <a:gd name="T9" fmla="*/ 28373 h 340"/>
                <a:gd name="T10" fmla="*/ 147652 w 2871"/>
                <a:gd name="T11" fmla="*/ 28373 h 340"/>
                <a:gd name="T12" fmla="*/ 148027 w 2871"/>
                <a:gd name="T13" fmla="*/ 28373 h 340"/>
                <a:gd name="T14" fmla="*/ 148458 w 2871"/>
                <a:gd name="T15" fmla="*/ 28373 h 340"/>
                <a:gd name="T16" fmla="*/ 148853 w 2871"/>
                <a:gd name="T17" fmla="*/ 28373 h 340"/>
                <a:gd name="T18" fmla="*/ 149166 w 2871"/>
                <a:gd name="T19" fmla="*/ 28373 h 340"/>
                <a:gd name="T20" fmla="*/ 149533 w 2871"/>
                <a:gd name="T21" fmla="*/ 28373 h 340"/>
                <a:gd name="T22" fmla="*/ 149982 w 2871"/>
                <a:gd name="T23" fmla="*/ 28373 h 340"/>
                <a:gd name="T24" fmla="*/ 150413 w 2871"/>
                <a:gd name="T25" fmla="*/ 28373 h 340"/>
                <a:gd name="T26" fmla="*/ 150779 w 2871"/>
                <a:gd name="T27" fmla="*/ 28373 h 340"/>
                <a:gd name="T28" fmla="*/ 151184 w 2871"/>
                <a:gd name="T29" fmla="*/ 28373 h 340"/>
                <a:gd name="T30" fmla="*/ 151544 w 2871"/>
                <a:gd name="T31" fmla="*/ 27967 h 340"/>
                <a:gd name="T32" fmla="*/ 151942 w 2871"/>
                <a:gd name="T33" fmla="*/ 25627 h 340"/>
                <a:gd name="T34" fmla="*/ 152355 w 2871"/>
                <a:gd name="T35" fmla="*/ 14062 h 340"/>
                <a:gd name="T36" fmla="*/ 152750 w 2871"/>
                <a:gd name="T37" fmla="*/ 990 h 340"/>
                <a:gd name="T38" fmla="*/ 153164 w 2871"/>
                <a:gd name="T39" fmla="*/ 2315 h 340"/>
                <a:gd name="T40" fmla="*/ 153549 w 2871"/>
                <a:gd name="T41" fmla="*/ 14879 h 340"/>
                <a:gd name="T42" fmla="*/ 153737 w 2871"/>
                <a:gd name="T43" fmla="*/ 23516 h 340"/>
                <a:gd name="T44" fmla="*/ 154137 w 2871"/>
                <a:gd name="T45" fmla="*/ 27240 h 340"/>
                <a:gd name="T46" fmla="*/ 154572 w 2871"/>
                <a:gd name="T47" fmla="*/ 27967 h 340"/>
                <a:gd name="T48" fmla="*/ 154830 w 2871"/>
                <a:gd name="T49" fmla="*/ 28171 h 340"/>
                <a:gd name="T50" fmla="*/ 155147 w 2871"/>
                <a:gd name="T51" fmla="*/ 28171 h 340"/>
                <a:gd name="T52" fmla="*/ 155312 w 2871"/>
                <a:gd name="T53" fmla="*/ 28171 h 340"/>
                <a:gd name="T54" fmla="*/ 155678 w 2871"/>
                <a:gd name="T55" fmla="*/ 28373 h 340"/>
                <a:gd name="T56" fmla="*/ 155940 w 2871"/>
                <a:gd name="T57" fmla="*/ 28373 h 340"/>
                <a:gd name="T58" fmla="*/ 156315 w 2871"/>
                <a:gd name="T59" fmla="*/ 28373 h 340"/>
                <a:gd name="T60" fmla="*/ 156499 w 2871"/>
                <a:gd name="T61" fmla="*/ 28373 h 340"/>
                <a:gd name="T62" fmla="*/ 156893 w 2871"/>
                <a:gd name="T63" fmla="*/ 28373 h 340"/>
                <a:gd name="T64" fmla="*/ 157128 w 2871"/>
                <a:gd name="T65" fmla="*/ 28373 h 340"/>
                <a:gd name="T66" fmla="*/ 157542 w 2871"/>
                <a:gd name="T67" fmla="*/ 28373 h 340"/>
                <a:gd name="T68" fmla="*/ 157702 w 2871"/>
                <a:gd name="T69" fmla="*/ 28373 h 340"/>
                <a:gd name="T70" fmla="*/ 158054 w 2871"/>
                <a:gd name="T71" fmla="*/ 28373 h 340"/>
                <a:gd name="T72" fmla="*/ 158277 w 2871"/>
                <a:gd name="T73" fmla="*/ 28373 h 340"/>
                <a:gd name="T74" fmla="*/ 158669 w 2871"/>
                <a:gd name="T75" fmla="*/ 28373 h 340"/>
                <a:gd name="T76" fmla="*/ 158858 w 2871"/>
                <a:gd name="T77" fmla="*/ 28373 h 340"/>
                <a:gd name="T78" fmla="*/ 159252 w 2871"/>
                <a:gd name="T79" fmla="*/ 28373 h 340"/>
                <a:gd name="T80" fmla="*/ 159432 w 2871"/>
                <a:gd name="T81" fmla="*/ 28373 h 340"/>
                <a:gd name="T82" fmla="*/ 159866 w 2871"/>
                <a:gd name="T83" fmla="*/ 28373 h 340"/>
                <a:gd name="T84" fmla="*/ 159964 w 2871"/>
                <a:gd name="T85" fmla="*/ 28373 h 340"/>
                <a:gd name="T86" fmla="*/ 160204 w 2871"/>
                <a:gd name="T87" fmla="*/ 28373 h 3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871"/>
                <a:gd name="T133" fmla="*/ 0 h 340"/>
                <a:gd name="T134" fmla="*/ 2871 w 2871"/>
                <a:gd name="T135" fmla="*/ 340 h 3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871" h="340">
                  <a:moveTo>
                    <a:pt x="0" y="340"/>
                  </a:moveTo>
                  <a:lnTo>
                    <a:pt x="0" y="340"/>
                  </a:lnTo>
                  <a:lnTo>
                    <a:pt x="2615" y="340"/>
                  </a:lnTo>
                  <a:lnTo>
                    <a:pt x="2619" y="340"/>
                  </a:lnTo>
                  <a:lnTo>
                    <a:pt x="2622" y="340"/>
                  </a:lnTo>
                  <a:lnTo>
                    <a:pt x="2626" y="340"/>
                  </a:lnTo>
                  <a:lnTo>
                    <a:pt x="2629" y="340"/>
                  </a:lnTo>
                  <a:lnTo>
                    <a:pt x="2633" y="340"/>
                  </a:lnTo>
                  <a:lnTo>
                    <a:pt x="2636" y="340"/>
                  </a:lnTo>
                  <a:lnTo>
                    <a:pt x="2640" y="340"/>
                  </a:lnTo>
                  <a:lnTo>
                    <a:pt x="2643" y="340"/>
                  </a:lnTo>
                  <a:lnTo>
                    <a:pt x="2647" y="340"/>
                  </a:lnTo>
                  <a:lnTo>
                    <a:pt x="2650" y="340"/>
                  </a:lnTo>
                  <a:lnTo>
                    <a:pt x="2654" y="340"/>
                  </a:lnTo>
                  <a:lnTo>
                    <a:pt x="2657" y="340"/>
                  </a:lnTo>
                  <a:lnTo>
                    <a:pt x="2661" y="340"/>
                  </a:lnTo>
                  <a:lnTo>
                    <a:pt x="2664" y="340"/>
                  </a:lnTo>
                  <a:lnTo>
                    <a:pt x="2668" y="340"/>
                  </a:lnTo>
                  <a:lnTo>
                    <a:pt x="2671" y="340"/>
                  </a:lnTo>
                  <a:lnTo>
                    <a:pt x="2675" y="340"/>
                  </a:lnTo>
                  <a:lnTo>
                    <a:pt x="2678" y="340"/>
                  </a:lnTo>
                  <a:lnTo>
                    <a:pt x="2682" y="340"/>
                  </a:lnTo>
                  <a:lnTo>
                    <a:pt x="2685" y="340"/>
                  </a:lnTo>
                  <a:lnTo>
                    <a:pt x="2689" y="340"/>
                  </a:lnTo>
                  <a:lnTo>
                    <a:pt x="2692" y="340"/>
                  </a:lnTo>
                  <a:lnTo>
                    <a:pt x="2696" y="340"/>
                  </a:lnTo>
                  <a:lnTo>
                    <a:pt x="2700" y="340"/>
                  </a:lnTo>
                  <a:lnTo>
                    <a:pt x="2703" y="340"/>
                  </a:lnTo>
                  <a:lnTo>
                    <a:pt x="2707" y="340"/>
                  </a:lnTo>
                  <a:lnTo>
                    <a:pt x="2710" y="340"/>
                  </a:lnTo>
                  <a:lnTo>
                    <a:pt x="2714" y="338"/>
                  </a:lnTo>
                  <a:lnTo>
                    <a:pt x="2714" y="336"/>
                  </a:lnTo>
                  <a:lnTo>
                    <a:pt x="2717" y="334"/>
                  </a:lnTo>
                  <a:lnTo>
                    <a:pt x="2717" y="326"/>
                  </a:lnTo>
                  <a:lnTo>
                    <a:pt x="2721" y="308"/>
                  </a:lnTo>
                  <a:lnTo>
                    <a:pt x="2724" y="276"/>
                  </a:lnTo>
                  <a:lnTo>
                    <a:pt x="2724" y="227"/>
                  </a:lnTo>
                  <a:lnTo>
                    <a:pt x="2728" y="169"/>
                  </a:lnTo>
                  <a:lnTo>
                    <a:pt x="2731" y="101"/>
                  </a:lnTo>
                  <a:lnTo>
                    <a:pt x="2731" y="42"/>
                  </a:lnTo>
                  <a:lnTo>
                    <a:pt x="2735" y="12"/>
                  </a:lnTo>
                  <a:lnTo>
                    <a:pt x="2735" y="0"/>
                  </a:lnTo>
                  <a:lnTo>
                    <a:pt x="2738" y="6"/>
                  </a:lnTo>
                  <a:lnTo>
                    <a:pt x="2742" y="28"/>
                  </a:lnTo>
                  <a:lnTo>
                    <a:pt x="2742" y="74"/>
                  </a:lnTo>
                  <a:lnTo>
                    <a:pt x="2745" y="127"/>
                  </a:lnTo>
                  <a:lnTo>
                    <a:pt x="2749" y="179"/>
                  </a:lnTo>
                  <a:lnTo>
                    <a:pt x="2749" y="219"/>
                  </a:lnTo>
                  <a:lnTo>
                    <a:pt x="2752" y="253"/>
                  </a:lnTo>
                  <a:lnTo>
                    <a:pt x="2752" y="282"/>
                  </a:lnTo>
                  <a:lnTo>
                    <a:pt x="2756" y="306"/>
                  </a:lnTo>
                  <a:lnTo>
                    <a:pt x="2759" y="320"/>
                  </a:lnTo>
                  <a:lnTo>
                    <a:pt x="2759" y="326"/>
                  </a:lnTo>
                  <a:lnTo>
                    <a:pt x="2763" y="332"/>
                  </a:lnTo>
                  <a:lnTo>
                    <a:pt x="2763" y="334"/>
                  </a:lnTo>
                  <a:lnTo>
                    <a:pt x="2766" y="336"/>
                  </a:lnTo>
                  <a:lnTo>
                    <a:pt x="2770" y="338"/>
                  </a:lnTo>
                  <a:lnTo>
                    <a:pt x="2773" y="338"/>
                  </a:lnTo>
                  <a:lnTo>
                    <a:pt x="2777" y="338"/>
                  </a:lnTo>
                  <a:lnTo>
                    <a:pt x="2780" y="338"/>
                  </a:lnTo>
                  <a:lnTo>
                    <a:pt x="2784" y="338"/>
                  </a:lnTo>
                  <a:lnTo>
                    <a:pt x="2784" y="340"/>
                  </a:lnTo>
                  <a:lnTo>
                    <a:pt x="2787" y="340"/>
                  </a:lnTo>
                  <a:lnTo>
                    <a:pt x="2791" y="340"/>
                  </a:lnTo>
                  <a:lnTo>
                    <a:pt x="2794" y="340"/>
                  </a:lnTo>
                  <a:lnTo>
                    <a:pt x="2798" y="340"/>
                  </a:lnTo>
                  <a:lnTo>
                    <a:pt x="2801" y="340"/>
                  </a:lnTo>
                  <a:lnTo>
                    <a:pt x="2805" y="340"/>
                  </a:lnTo>
                  <a:lnTo>
                    <a:pt x="2808" y="340"/>
                  </a:lnTo>
                  <a:lnTo>
                    <a:pt x="2812" y="340"/>
                  </a:lnTo>
                  <a:lnTo>
                    <a:pt x="2815" y="340"/>
                  </a:lnTo>
                  <a:lnTo>
                    <a:pt x="2819" y="340"/>
                  </a:lnTo>
                  <a:lnTo>
                    <a:pt x="2822" y="340"/>
                  </a:lnTo>
                  <a:lnTo>
                    <a:pt x="2826" y="340"/>
                  </a:lnTo>
                  <a:lnTo>
                    <a:pt x="2829" y="340"/>
                  </a:lnTo>
                  <a:lnTo>
                    <a:pt x="2833" y="340"/>
                  </a:lnTo>
                  <a:lnTo>
                    <a:pt x="2836" y="340"/>
                  </a:lnTo>
                  <a:lnTo>
                    <a:pt x="2840" y="340"/>
                  </a:lnTo>
                  <a:lnTo>
                    <a:pt x="2843" y="340"/>
                  </a:lnTo>
                  <a:lnTo>
                    <a:pt x="2847" y="340"/>
                  </a:lnTo>
                  <a:lnTo>
                    <a:pt x="2850" y="340"/>
                  </a:lnTo>
                  <a:lnTo>
                    <a:pt x="2854" y="340"/>
                  </a:lnTo>
                  <a:lnTo>
                    <a:pt x="2857" y="340"/>
                  </a:lnTo>
                  <a:lnTo>
                    <a:pt x="2861" y="340"/>
                  </a:lnTo>
                  <a:lnTo>
                    <a:pt x="2864" y="340"/>
                  </a:lnTo>
                  <a:lnTo>
                    <a:pt x="2868" y="340"/>
                  </a:lnTo>
                  <a:lnTo>
                    <a:pt x="2871" y="34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62" name="Freeform 1606"/>
            <p:cNvSpPr>
              <a:spLocks/>
            </p:cNvSpPr>
            <p:nvPr/>
          </p:nvSpPr>
          <p:spPr bwMode="auto">
            <a:xfrm>
              <a:off x="405" y="1510"/>
              <a:ext cx="3291" cy="454"/>
            </a:xfrm>
            <a:custGeom>
              <a:avLst/>
              <a:gdLst>
                <a:gd name="T0" fmla="*/ 147284 w 2878"/>
                <a:gd name="T1" fmla="*/ 32098 h 392"/>
                <a:gd name="T2" fmla="*/ 147650 w 2878"/>
                <a:gd name="T3" fmla="*/ 32098 h 392"/>
                <a:gd name="T4" fmla="*/ 148015 w 2878"/>
                <a:gd name="T5" fmla="*/ 32098 h 392"/>
                <a:gd name="T6" fmla="*/ 148436 w 2878"/>
                <a:gd name="T7" fmla="*/ 32098 h 392"/>
                <a:gd name="T8" fmla="*/ 148853 w 2878"/>
                <a:gd name="T9" fmla="*/ 32098 h 392"/>
                <a:gd name="T10" fmla="*/ 149165 w 2878"/>
                <a:gd name="T11" fmla="*/ 32098 h 392"/>
                <a:gd name="T12" fmla="*/ 149531 w 2878"/>
                <a:gd name="T13" fmla="*/ 32098 h 392"/>
                <a:gd name="T14" fmla="*/ 149977 w 2878"/>
                <a:gd name="T15" fmla="*/ 32098 h 392"/>
                <a:gd name="T16" fmla="*/ 150405 w 2878"/>
                <a:gd name="T17" fmla="*/ 32098 h 392"/>
                <a:gd name="T18" fmla="*/ 150775 w 2878"/>
                <a:gd name="T19" fmla="*/ 32098 h 392"/>
                <a:gd name="T20" fmla="*/ 151177 w 2878"/>
                <a:gd name="T21" fmla="*/ 32098 h 392"/>
                <a:gd name="T22" fmla="*/ 151544 w 2878"/>
                <a:gd name="T23" fmla="*/ 32098 h 392"/>
                <a:gd name="T24" fmla="*/ 151939 w 2878"/>
                <a:gd name="T25" fmla="*/ 32098 h 392"/>
                <a:gd name="T26" fmla="*/ 152348 w 2878"/>
                <a:gd name="T27" fmla="*/ 31617 h 392"/>
                <a:gd name="T28" fmla="*/ 152750 w 2878"/>
                <a:gd name="T29" fmla="*/ 26733 h 392"/>
                <a:gd name="T30" fmla="*/ 153164 w 2878"/>
                <a:gd name="T31" fmla="*/ 9890 h 392"/>
                <a:gd name="T32" fmla="*/ 153546 w 2878"/>
                <a:gd name="T33" fmla="*/ 0 h 392"/>
                <a:gd name="T34" fmla="*/ 153736 w 2878"/>
                <a:gd name="T35" fmla="*/ 4695 h 392"/>
                <a:gd name="T36" fmla="*/ 154130 w 2878"/>
                <a:gd name="T37" fmla="*/ 15350 h 392"/>
                <a:gd name="T38" fmla="*/ 154550 w 2878"/>
                <a:gd name="T39" fmla="*/ 25386 h 392"/>
                <a:gd name="T40" fmla="*/ 154797 w 2878"/>
                <a:gd name="T41" fmla="*/ 29337 h 392"/>
                <a:gd name="T42" fmla="*/ 155140 w 2878"/>
                <a:gd name="T43" fmla="*/ 30074 h 392"/>
                <a:gd name="T44" fmla="*/ 155304 w 2878"/>
                <a:gd name="T45" fmla="*/ 28533 h 392"/>
                <a:gd name="T46" fmla="*/ 155678 w 2878"/>
                <a:gd name="T47" fmla="*/ 26364 h 392"/>
                <a:gd name="T48" fmla="*/ 155937 w 2878"/>
                <a:gd name="T49" fmla="*/ 26733 h 392"/>
                <a:gd name="T50" fmla="*/ 156311 w 2878"/>
                <a:gd name="T51" fmla="*/ 28533 h 392"/>
                <a:gd name="T52" fmla="*/ 156499 w 2878"/>
                <a:gd name="T53" fmla="*/ 30330 h 392"/>
                <a:gd name="T54" fmla="*/ 156853 w 2878"/>
                <a:gd name="T55" fmla="*/ 31295 h 392"/>
                <a:gd name="T56" fmla="*/ 157125 w 2878"/>
                <a:gd name="T57" fmla="*/ 31708 h 392"/>
                <a:gd name="T58" fmla="*/ 157540 w 2878"/>
                <a:gd name="T59" fmla="*/ 31987 h 392"/>
                <a:gd name="T60" fmla="*/ 157698 w 2878"/>
                <a:gd name="T61" fmla="*/ 32098 h 392"/>
                <a:gd name="T62" fmla="*/ 158046 w 2878"/>
                <a:gd name="T63" fmla="*/ 32098 h 392"/>
                <a:gd name="T64" fmla="*/ 158277 w 2878"/>
                <a:gd name="T65" fmla="*/ 32098 h 392"/>
                <a:gd name="T66" fmla="*/ 158662 w 2878"/>
                <a:gd name="T67" fmla="*/ 32098 h 392"/>
                <a:gd name="T68" fmla="*/ 158848 w 2878"/>
                <a:gd name="T69" fmla="*/ 32098 h 392"/>
                <a:gd name="T70" fmla="*/ 159251 w 2878"/>
                <a:gd name="T71" fmla="*/ 32098 h 392"/>
                <a:gd name="T72" fmla="*/ 159432 w 2878"/>
                <a:gd name="T73" fmla="*/ 32098 h 392"/>
                <a:gd name="T74" fmla="*/ 159859 w 2878"/>
                <a:gd name="T75" fmla="*/ 32098 h 392"/>
                <a:gd name="T76" fmla="*/ 159963 w 2878"/>
                <a:gd name="T77" fmla="*/ 32098 h 392"/>
                <a:gd name="T78" fmla="*/ 160202 w 2878"/>
                <a:gd name="T79" fmla="*/ 32098 h 392"/>
                <a:gd name="T80" fmla="*/ 160365 w 2878"/>
                <a:gd name="T81" fmla="*/ 32098 h 392"/>
                <a:gd name="T82" fmla="*/ 160675 w 2878"/>
                <a:gd name="T83" fmla="*/ 32098 h 392"/>
                <a:gd name="T84" fmla="*/ 160726 w 2878"/>
                <a:gd name="T85" fmla="*/ 32098 h 3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78"/>
                <a:gd name="T130" fmla="*/ 0 h 392"/>
                <a:gd name="T131" fmla="*/ 2878 w 2878"/>
                <a:gd name="T132" fmla="*/ 392 h 3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78" h="392">
                  <a:moveTo>
                    <a:pt x="0" y="392"/>
                  </a:moveTo>
                  <a:lnTo>
                    <a:pt x="0" y="392"/>
                  </a:lnTo>
                  <a:lnTo>
                    <a:pt x="2636" y="392"/>
                  </a:lnTo>
                  <a:lnTo>
                    <a:pt x="2640" y="392"/>
                  </a:lnTo>
                  <a:lnTo>
                    <a:pt x="2643" y="392"/>
                  </a:lnTo>
                  <a:lnTo>
                    <a:pt x="2647" y="392"/>
                  </a:lnTo>
                  <a:lnTo>
                    <a:pt x="2650" y="392"/>
                  </a:lnTo>
                  <a:lnTo>
                    <a:pt x="2654" y="392"/>
                  </a:lnTo>
                  <a:lnTo>
                    <a:pt x="2657" y="392"/>
                  </a:lnTo>
                  <a:lnTo>
                    <a:pt x="2661" y="392"/>
                  </a:lnTo>
                  <a:lnTo>
                    <a:pt x="2664" y="392"/>
                  </a:lnTo>
                  <a:lnTo>
                    <a:pt x="2668" y="392"/>
                  </a:lnTo>
                  <a:lnTo>
                    <a:pt x="2671" y="392"/>
                  </a:lnTo>
                  <a:lnTo>
                    <a:pt x="2675" y="392"/>
                  </a:lnTo>
                  <a:lnTo>
                    <a:pt x="2678" y="392"/>
                  </a:lnTo>
                  <a:lnTo>
                    <a:pt x="2682" y="392"/>
                  </a:lnTo>
                  <a:lnTo>
                    <a:pt x="2685" y="392"/>
                  </a:lnTo>
                  <a:lnTo>
                    <a:pt x="2689" y="392"/>
                  </a:lnTo>
                  <a:lnTo>
                    <a:pt x="2692" y="392"/>
                  </a:lnTo>
                  <a:lnTo>
                    <a:pt x="2696" y="392"/>
                  </a:lnTo>
                  <a:lnTo>
                    <a:pt x="2700" y="392"/>
                  </a:lnTo>
                  <a:lnTo>
                    <a:pt x="2703" y="392"/>
                  </a:lnTo>
                  <a:lnTo>
                    <a:pt x="2707" y="392"/>
                  </a:lnTo>
                  <a:lnTo>
                    <a:pt x="2710" y="392"/>
                  </a:lnTo>
                  <a:lnTo>
                    <a:pt x="2714" y="392"/>
                  </a:lnTo>
                  <a:lnTo>
                    <a:pt x="2717" y="392"/>
                  </a:lnTo>
                  <a:lnTo>
                    <a:pt x="2721" y="392"/>
                  </a:lnTo>
                  <a:lnTo>
                    <a:pt x="2724" y="392"/>
                  </a:lnTo>
                  <a:lnTo>
                    <a:pt x="2724" y="390"/>
                  </a:lnTo>
                  <a:lnTo>
                    <a:pt x="2728" y="386"/>
                  </a:lnTo>
                  <a:lnTo>
                    <a:pt x="2731" y="378"/>
                  </a:lnTo>
                  <a:lnTo>
                    <a:pt x="2731" y="362"/>
                  </a:lnTo>
                  <a:lnTo>
                    <a:pt x="2735" y="326"/>
                  </a:lnTo>
                  <a:lnTo>
                    <a:pt x="2735" y="275"/>
                  </a:lnTo>
                  <a:lnTo>
                    <a:pt x="2738" y="197"/>
                  </a:lnTo>
                  <a:lnTo>
                    <a:pt x="2742" y="121"/>
                  </a:lnTo>
                  <a:lnTo>
                    <a:pt x="2742" y="58"/>
                  </a:lnTo>
                  <a:lnTo>
                    <a:pt x="2745" y="12"/>
                  </a:lnTo>
                  <a:lnTo>
                    <a:pt x="2749" y="0"/>
                  </a:lnTo>
                  <a:lnTo>
                    <a:pt x="2752" y="4"/>
                  </a:lnTo>
                  <a:lnTo>
                    <a:pt x="2752" y="58"/>
                  </a:lnTo>
                  <a:lnTo>
                    <a:pt x="2756" y="127"/>
                  </a:lnTo>
                  <a:lnTo>
                    <a:pt x="2759" y="153"/>
                  </a:lnTo>
                  <a:lnTo>
                    <a:pt x="2759" y="187"/>
                  </a:lnTo>
                  <a:lnTo>
                    <a:pt x="2763" y="235"/>
                  </a:lnTo>
                  <a:lnTo>
                    <a:pt x="2763" y="277"/>
                  </a:lnTo>
                  <a:lnTo>
                    <a:pt x="2766" y="310"/>
                  </a:lnTo>
                  <a:lnTo>
                    <a:pt x="2766" y="328"/>
                  </a:lnTo>
                  <a:lnTo>
                    <a:pt x="2770" y="344"/>
                  </a:lnTo>
                  <a:lnTo>
                    <a:pt x="2770" y="358"/>
                  </a:lnTo>
                  <a:lnTo>
                    <a:pt x="2773" y="366"/>
                  </a:lnTo>
                  <a:lnTo>
                    <a:pt x="2773" y="368"/>
                  </a:lnTo>
                  <a:lnTo>
                    <a:pt x="2777" y="368"/>
                  </a:lnTo>
                  <a:lnTo>
                    <a:pt x="2777" y="362"/>
                  </a:lnTo>
                  <a:lnTo>
                    <a:pt x="2780" y="356"/>
                  </a:lnTo>
                  <a:lnTo>
                    <a:pt x="2780" y="348"/>
                  </a:lnTo>
                  <a:lnTo>
                    <a:pt x="2784" y="342"/>
                  </a:lnTo>
                  <a:lnTo>
                    <a:pt x="2784" y="330"/>
                  </a:lnTo>
                  <a:lnTo>
                    <a:pt x="2787" y="322"/>
                  </a:lnTo>
                  <a:lnTo>
                    <a:pt x="2787" y="320"/>
                  </a:lnTo>
                  <a:lnTo>
                    <a:pt x="2791" y="322"/>
                  </a:lnTo>
                  <a:lnTo>
                    <a:pt x="2791" y="326"/>
                  </a:lnTo>
                  <a:lnTo>
                    <a:pt x="2794" y="332"/>
                  </a:lnTo>
                  <a:lnTo>
                    <a:pt x="2794" y="340"/>
                  </a:lnTo>
                  <a:lnTo>
                    <a:pt x="2798" y="348"/>
                  </a:lnTo>
                  <a:lnTo>
                    <a:pt x="2798" y="356"/>
                  </a:lnTo>
                  <a:lnTo>
                    <a:pt x="2801" y="364"/>
                  </a:lnTo>
                  <a:lnTo>
                    <a:pt x="2801" y="370"/>
                  </a:lnTo>
                  <a:lnTo>
                    <a:pt x="2805" y="374"/>
                  </a:lnTo>
                  <a:lnTo>
                    <a:pt x="2805" y="378"/>
                  </a:lnTo>
                  <a:lnTo>
                    <a:pt x="2808" y="382"/>
                  </a:lnTo>
                  <a:lnTo>
                    <a:pt x="2808" y="384"/>
                  </a:lnTo>
                  <a:lnTo>
                    <a:pt x="2812" y="386"/>
                  </a:lnTo>
                  <a:lnTo>
                    <a:pt x="2812" y="388"/>
                  </a:lnTo>
                  <a:lnTo>
                    <a:pt x="2815" y="390"/>
                  </a:lnTo>
                  <a:lnTo>
                    <a:pt x="2819" y="390"/>
                  </a:lnTo>
                  <a:lnTo>
                    <a:pt x="2822" y="392"/>
                  </a:lnTo>
                  <a:lnTo>
                    <a:pt x="2826" y="392"/>
                  </a:lnTo>
                  <a:lnTo>
                    <a:pt x="2829" y="392"/>
                  </a:lnTo>
                  <a:lnTo>
                    <a:pt x="2833" y="392"/>
                  </a:lnTo>
                  <a:lnTo>
                    <a:pt x="2836" y="392"/>
                  </a:lnTo>
                  <a:lnTo>
                    <a:pt x="2840" y="392"/>
                  </a:lnTo>
                  <a:lnTo>
                    <a:pt x="2843" y="392"/>
                  </a:lnTo>
                  <a:lnTo>
                    <a:pt x="2847" y="392"/>
                  </a:lnTo>
                  <a:lnTo>
                    <a:pt x="2850" y="392"/>
                  </a:lnTo>
                  <a:lnTo>
                    <a:pt x="2854" y="392"/>
                  </a:lnTo>
                  <a:lnTo>
                    <a:pt x="2857" y="392"/>
                  </a:lnTo>
                  <a:lnTo>
                    <a:pt x="2861" y="392"/>
                  </a:lnTo>
                  <a:lnTo>
                    <a:pt x="2864" y="392"/>
                  </a:lnTo>
                  <a:lnTo>
                    <a:pt x="2868" y="392"/>
                  </a:lnTo>
                  <a:lnTo>
                    <a:pt x="2871" y="392"/>
                  </a:lnTo>
                  <a:lnTo>
                    <a:pt x="2875" y="392"/>
                  </a:lnTo>
                  <a:lnTo>
                    <a:pt x="2878" y="392"/>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63" name="Freeform 1607"/>
            <p:cNvSpPr>
              <a:spLocks/>
            </p:cNvSpPr>
            <p:nvPr/>
          </p:nvSpPr>
          <p:spPr bwMode="auto">
            <a:xfrm>
              <a:off x="405" y="1621"/>
              <a:ext cx="3291" cy="343"/>
            </a:xfrm>
            <a:custGeom>
              <a:avLst/>
              <a:gdLst>
                <a:gd name="T0" fmla="*/ 146819 w 2878"/>
                <a:gd name="T1" fmla="*/ 24628 h 296"/>
                <a:gd name="T2" fmla="*/ 147284 w 2878"/>
                <a:gd name="T3" fmla="*/ 24628 h 296"/>
                <a:gd name="T4" fmla="*/ 147445 w 2878"/>
                <a:gd name="T5" fmla="*/ 24628 h 296"/>
                <a:gd name="T6" fmla="*/ 147858 w 2878"/>
                <a:gd name="T7" fmla="*/ 24628 h 296"/>
                <a:gd name="T8" fmla="*/ 148293 w 2878"/>
                <a:gd name="T9" fmla="*/ 24628 h 296"/>
                <a:gd name="T10" fmla="*/ 148659 w 2878"/>
                <a:gd name="T11" fmla="*/ 24628 h 296"/>
                <a:gd name="T12" fmla="*/ 149078 w 2878"/>
                <a:gd name="T13" fmla="*/ 24628 h 296"/>
                <a:gd name="T14" fmla="*/ 149421 w 2878"/>
                <a:gd name="T15" fmla="*/ 24628 h 296"/>
                <a:gd name="T16" fmla="*/ 149977 w 2878"/>
                <a:gd name="T17" fmla="*/ 24628 h 296"/>
                <a:gd name="T18" fmla="*/ 150405 w 2878"/>
                <a:gd name="T19" fmla="*/ 24628 h 296"/>
                <a:gd name="T20" fmla="*/ 150775 w 2878"/>
                <a:gd name="T21" fmla="*/ 24628 h 296"/>
                <a:gd name="T22" fmla="*/ 151177 w 2878"/>
                <a:gd name="T23" fmla="*/ 24628 h 296"/>
                <a:gd name="T24" fmla="*/ 151544 w 2878"/>
                <a:gd name="T25" fmla="*/ 24628 h 296"/>
                <a:gd name="T26" fmla="*/ 151809 w 2878"/>
                <a:gd name="T27" fmla="*/ 24628 h 296"/>
                <a:gd name="T28" fmla="*/ 152158 w 2878"/>
                <a:gd name="T29" fmla="*/ 24301 h 296"/>
                <a:gd name="T30" fmla="*/ 152543 w 2878"/>
                <a:gd name="T31" fmla="*/ 23815 h 296"/>
                <a:gd name="T32" fmla="*/ 152915 w 2878"/>
                <a:gd name="T33" fmla="*/ 22586 h 296"/>
                <a:gd name="T34" fmla="*/ 153322 w 2878"/>
                <a:gd name="T35" fmla="*/ 13956 h 296"/>
                <a:gd name="T36" fmla="*/ 153736 w 2878"/>
                <a:gd name="T37" fmla="*/ 1785 h 296"/>
                <a:gd name="T38" fmla="*/ 154130 w 2878"/>
                <a:gd name="T39" fmla="*/ 2776 h 296"/>
                <a:gd name="T40" fmla="*/ 154305 w 2878"/>
                <a:gd name="T41" fmla="*/ 11880 h 296"/>
                <a:gd name="T42" fmla="*/ 154797 w 2878"/>
                <a:gd name="T43" fmla="*/ 19568 h 296"/>
                <a:gd name="T44" fmla="*/ 154894 w 2878"/>
                <a:gd name="T45" fmla="*/ 22768 h 296"/>
                <a:gd name="T46" fmla="*/ 155304 w 2878"/>
                <a:gd name="T47" fmla="*/ 23913 h 296"/>
                <a:gd name="T48" fmla="*/ 155499 w 2878"/>
                <a:gd name="T49" fmla="*/ 24475 h 296"/>
                <a:gd name="T50" fmla="*/ 155937 w 2878"/>
                <a:gd name="T51" fmla="*/ 24475 h 296"/>
                <a:gd name="T52" fmla="*/ 156033 w 2878"/>
                <a:gd name="T53" fmla="*/ 24475 h 296"/>
                <a:gd name="T54" fmla="*/ 156499 w 2878"/>
                <a:gd name="T55" fmla="*/ 24475 h 296"/>
                <a:gd name="T56" fmla="*/ 156701 w 2878"/>
                <a:gd name="T57" fmla="*/ 24628 h 296"/>
                <a:gd name="T58" fmla="*/ 157125 w 2878"/>
                <a:gd name="T59" fmla="*/ 24628 h 296"/>
                <a:gd name="T60" fmla="*/ 157256 w 2878"/>
                <a:gd name="T61" fmla="*/ 24628 h 296"/>
                <a:gd name="T62" fmla="*/ 157698 w 2878"/>
                <a:gd name="T63" fmla="*/ 24628 h 296"/>
                <a:gd name="T64" fmla="*/ 157877 w 2878"/>
                <a:gd name="T65" fmla="*/ 24628 h 296"/>
                <a:gd name="T66" fmla="*/ 158277 w 2878"/>
                <a:gd name="T67" fmla="*/ 24628 h 296"/>
                <a:gd name="T68" fmla="*/ 158416 w 2878"/>
                <a:gd name="T69" fmla="*/ 24475 h 296"/>
                <a:gd name="T70" fmla="*/ 158848 w 2878"/>
                <a:gd name="T71" fmla="*/ 24628 h 296"/>
                <a:gd name="T72" fmla="*/ 159079 w 2878"/>
                <a:gd name="T73" fmla="*/ 24628 h 296"/>
                <a:gd name="T74" fmla="*/ 159432 w 2878"/>
                <a:gd name="T75" fmla="*/ 24628 h 296"/>
                <a:gd name="T76" fmla="*/ 159615 w 2878"/>
                <a:gd name="T77" fmla="*/ 24628 h 296"/>
                <a:gd name="T78" fmla="*/ 159963 w 2878"/>
                <a:gd name="T79" fmla="*/ 24628 h 296"/>
                <a:gd name="T80" fmla="*/ 160202 w 2878"/>
                <a:gd name="T81" fmla="*/ 24628 h 296"/>
                <a:gd name="T82" fmla="*/ 160365 w 2878"/>
                <a:gd name="T83" fmla="*/ 24628 h 296"/>
                <a:gd name="T84" fmla="*/ 160675 w 2878"/>
                <a:gd name="T85" fmla="*/ 24628 h 296"/>
                <a:gd name="T86" fmla="*/ 160675 w 2878"/>
                <a:gd name="T87" fmla="*/ 24628 h 296"/>
                <a:gd name="T88" fmla="*/ 160726 w 2878"/>
                <a:gd name="T89" fmla="*/ 24628 h 2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78"/>
                <a:gd name="T136" fmla="*/ 0 h 296"/>
                <a:gd name="T137" fmla="*/ 2878 w 2878"/>
                <a:gd name="T138" fmla="*/ 296 h 29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78" h="296">
                  <a:moveTo>
                    <a:pt x="0" y="296"/>
                  </a:moveTo>
                  <a:lnTo>
                    <a:pt x="0" y="296"/>
                  </a:lnTo>
                  <a:lnTo>
                    <a:pt x="2629" y="296"/>
                  </a:lnTo>
                  <a:lnTo>
                    <a:pt x="2633" y="296"/>
                  </a:lnTo>
                  <a:lnTo>
                    <a:pt x="2636" y="296"/>
                  </a:lnTo>
                  <a:lnTo>
                    <a:pt x="2640" y="296"/>
                  </a:lnTo>
                  <a:lnTo>
                    <a:pt x="2643" y="296"/>
                  </a:lnTo>
                  <a:lnTo>
                    <a:pt x="2647" y="296"/>
                  </a:lnTo>
                  <a:lnTo>
                    <a:pt x="2650" y="296"/>
                  </a:lnTo>
                  <a:lnTo>
                    <a:pt x="2654" y="296"/>
                  </a:lnTo>
                  <a:lnTo>
                    <a:pt x="2657" y="296"/>
                  </a:lnTo>
                  <a:lnTo>
                    <a:pt x="2661" y="296"/>
                  </a:lnTo>
                  <a:lnTo>
                    <a:pt x="2664" y="296"/>
                  </a:lnTo>
                  <a:lnTo>
                    <a:pt x="2668" y="296"/>
                  </a:lnTo>
                  <a:lnTo>
                    <a:pt x="2671" y="296"/>
                  </a:lnTo>
                  <a:lnTo>
                    <a:pt x="2675" y="296"/>
                  </a:lnTo>
                  <a:lnTo>
                    <a:pt x="2678" y="296"/>
                  </a:lnTo>
                  <a:lnTo>
                    <a:pt x="2682" y="296"/>
                  </a:lnTo>
                  <a:lnTo>
                    <a:pt x="2685" y="296"/>
                  </a:lnTo>
                  <a:lnTo>
                    <a:pt x="2689" y="296"/>
                  </a:lnTo>
                  <a:lnTo>
                    <a:pt x="2692" y="296"/>
                  </a:lnTo>
                  <a:lnTo>
                    <a:pt x="2696" y="296"/>
                  </a:lnTo>
                  <a:lnTo>
                    <a:pt x="2700" y="296"/>
                  </a:lnTo>
                  <a:lnTo>
                    <a:pt x="2703" y="296"/>
                  </a:lnTo>
                  <a:lnTo>
                    <a:pt x="2707" y="296"/>
                  </a:lnTo>
                  <a:lnTo>
                    <a:pt x="2710" y="296"/>
                  </a:lnTo>
                  <a:lnTo>
                    <a:pt x="2714" y="296"/>
                  </a:lnTo>
                  <a:lnTo>
                    <a:pt x="2717" y="296"/>
                  </a:lnTo>
                  <a:lnTo>
                    <a:pt x="2721" y="294"/>
                  </a:lnTo>
                  <a:lnTo>
                    <a:pt x="2724" y="294"/>
                  </a:lnTo>
                  <a:lnTo>
                    <a:pt x="2724" y="292"/>
                  </a:lnTo>
                  <a:lnTo>
                    <a:pt x="2728" y="290"/>
                  </a:lnTo>
                  <a:lnTo>
                    <a:pt x="2731" y="288"/>
                  </a:lnTo>
                  <a:lnTo>
                    <a:pt x="2731" y="286"/>
                  </a:lnTo>
                  <a:lnTo>
                    <a:pt x="2735" y="284"/>
                  </a:lnTo>
                  <a:lnTo>
                    <a:pt x="2735" y="278"/>
                  </a:lnTo>
                  <a:lnTo>
                    <a:pt x="2738" y="272"/>
                  </a:lnTo>
                  <a:lnTo>
                    <a:pt x="2742" y="252"/>
                  </a:lnTo>
                  <a:lnTo>
                    <a:pt x="2742" y="217"/>
                  </a:lnTo>
                  <a:lnTo>
                    <a:pt x="2745" y="167"/>
                  </a:lnTo>
                  <a:lnTo>
                    <a:pt x="2749" y="121"/>
                  </a:lnTo>
                  <a:lnTo>
                    <a:pt x="2749" y="60"/>
                  </a:lnTo>
                  <a:lnTo>
                    <a:pt x="2752" y="22"/>
                  </a:lnTo>
                  <a:lnTo>
                    <a:pt x="2752" y="0"/>
                  </a:lnTo>
                  <a:lnTo>
                    <a:pt x="2756" y="40"/>
                  </a:lnTo>
                  <a:lnTo>
                    <a:pt x="2759" y="34"/>
                  </a:lnTo>
                  <a:lnTo>
                    <a:pt x="2759" y="60"/>
                  </a:lnTo>
                  <a:lnTo>
                    <a:pt x="2763" y="103"/>
                  </a:lnTo>
                  <a:lnTo>
                    <a:pt x="2763" y="143"/>
                  </a:lnTo>
                  <a:lnTo>
                    <a:pt x="2766" y="179"/>
                  </a:lnTo>
                  <a:lnTo>
                    <a:pt x="2766" y="209"/>
                  </a:lnTo>
                  <a:lnTo>
                    <a:pt x="2770" y="236"/>
                  </a:lnTo>
                  <a:lnTo>
                    <a:pt x="2770" y="252"/>
                  </a:lnTo>
                  <a:lnTo>
                    <a:pt x="2773" y="264"/>
                  </a:lnTo>
                  <a:lnTo>
                    <a:pt x="2773" y="274"/>
                  </a:lnTo>
                  <a:lnTo>
                    <a:pt x="2777" y="282"/>
                  </a:lnTo>
                  <a:lnTo>
                    <a:pt x="2777" y="286"/>
                  </a:lnTo>
                  <a:lnTo>
                    <a:pt x="2780" y="288"/>
                  </a:lnTo>
                  <a:lnTo>
                    <a:pt x="2780" y="292"/>
                  </a:lnTo>
                  <a:lnTo>
                    <a:pt x="2784" y="292"/>
                  </a:lnTo>
                  <a:lnTo>
                    <a:pt x="2784" y="294"/>
                  </a:lnTo>
                  <a:lnTo>
                    <a:pt x="2787" y="294"/>
                  </a:lnTo>
                  <a:lnTo>
                    <a:pt x="2791" y="294"/>
                  </a:lnTo>
                  <a:lnTo>
                    <a:pt x="2794" y="294"/>
                  </a:lnTo>
                  <a:lnTo>
                    <a:pt x="2798" y="294"/>
                  </a:lnTo>
                  <a:lnTo>
                    <a:pt x="2801" y="294"/>
                  </a:lnTo>
                  <a:lnTo>
                    <a:pt x="2801" y="296"/>
                  </a:lnTo>
                  <a:lnTo>
                    <a:pt x="2805" y="296"/>
                  </a:lnTo>
                  <a:lnTo>
                    <a:pt x="2808" y="296"/>
                  </a:lnTo>
                  <a:lnTo>
                    <a:pt x="2812" y="296"/>
                  </a:lnTo>
                  <a:lnTo>
                    <a:pt x="2815" y="296"/>
                  </a:lnTo>
                  <a:lnTo>
                    <a:pt x="2819" y="296"/>
                  </a:lnTo>
                  <a:lnTo>
                    <a:pt x="2822" y="296"/>
                  </a:lnTo>
                  <a:lnTo>
                    <a:pt x="2826" y="296"/>
                  </a:lnTo>
                  <a:lnTo>
                    <a:pt x="2829" y="296"/>
                  </a:lnTo>
                  <a:lnTo>
                    <a:pt x="2833" y="296"/>
                  </a:lnTo>
                  <a:lnTo>
                    <a:pt x="2833" y="294"/>
                  </a:lnTo>
                  <a:lnTo>
                    <a:pt x="2836" y="294"/>
                  </a:lnTo>
                  <a:lnTo>
                    <a:pt x="2840" y="296"/>
                  </a:lnTo>
                  <a:lnTo>
                    <a:pt x="2843" y="296"/>
                  </a:lnTo>
                  <a:lnTo>
                    <a:pt x="2847" y="296"/>
                  </a:lnTo>
                  <a:lnTo>
                    <a:pt x="2850" y="296"/>
                  </a:lnTo>
                  <a:lnTo>
                    <a:pt x="2854" y="296"/>
                  </a:lnTo>
                  <a:lnTo>
                    <a:pt x="2857" y="296"/>
                  </a:lnTo>
                  <a:lnTo>
                    <a:pt x="2861" y="296"/>
                  </a:lnTo>
                  <a:lnTo>
                    <a:pt x="2864" y="296"/>
                  </a:lnTo>
                  <a:lnTo>
                    <a:pt x="2868" y="296"/>
                  </a:lnTo>
                  <a:lnTo>
                    <a:pt x="2871" y="296"/>
                  </a:lnTo>
                  <a:lnTo>
                    <a:pt x="2875" y="296"/>
                  </a:lnTo>
                  <a:lnTo>
                    <a:pt x="2878" y="296"/>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64" name="Freeform 1608"/>
            <p:cNvSpPr>
              <a:spLocks/>
            </p:cNvSpPr>
            <p:nvPr/>
          </p:nvSpPr>
          <p:spPr bwMode="auto">
            <a:xfrm>
              <a:off x="405" y="2032"/>
              <a:ext cx="1211" cy="243"/>
            </a:xfrm>
            <a:custGeom>
              <a:avLst/>
              <a:gdLst>
                <a:gd name="T0" fmla="*/ 0 w 1059"/>
                <a:gd name="T1" fmla="*/ 0 h 209"/>
                <a:gd name="T2" fmla="*/ 48004 w 1059"/>
                <a:gd name="T3" fmla="*/ 0 h 209"/>
                <a:gd name="T4" fmla="*/ 48243 w 1059"/>
                <a:gd name="T5" fmla="*/ 0 h 209"/>
                <a:gd name="T6" fmla="*/ 48379 w 1059"/>
                <a:gd name="T7" fmla="*/ 0 h 209"/>
                <a:gd name="T8" fmla="*/ 48776 w 1059"/>
                <a:gd name="T9" fmla="*/ 0 h 209"/>
                <a:gd name="T10" fmla="*/ 48988 w 1059"/>
                <a:gd name="T11" fmla="*/ 0 h 209"/>
                <a:gd name="T12" fmla="*/ 49166 w 1059"/>
                <a:gd name="T13" fmla="*/ 0 h 209"/>
                <a:gd name="T14" fmla="*/ 49601 w 1059"/>
                <a:gd name="T15" fmla="*/ 0 h 209"/>
                <a:gd name="T16" fmla="*/ 49787 w 1059"/>
                <a:gd name="T17" fmla="*/ 0 h 209"/>
                <a:gd name="T18" fmla="*/ 49988 w 1059"/>
                <a:gd name="T19" fmla="*/ 0 h 209"/>
                <a:gd name="T20" fmla="*/ 50116 w 1059"/>
                <a:gd name="T21" fmla="*/ 0 h 209"/>
                <a:gd name="T22" fmla="*/ 50618 w 1059"/>
                <a:gd name="T23" fmla="*/ 0 h 209"/>
                <a:gd name="T24" fmla="*/ 50748 w 1059"/>
                <a:gd name="T25" fmla="*/ 0 h 209"/>
                <a:gd name="T26" fmla="*/ 51018 w 1059"/>
                <a:gd name="T27" fmla="*/ 2 h 209"/>
                <a:gd name="T28" fmla="*/ 51398 w 1059"/>
                <a:gd name="T29" fmla="*/ 975 h 209"/>
                <a:gd name="T30" fmla="*/ 51517 w 1059"/>
                <a:gd name="T31" fmla="*/ 3216 h 209"/>
                <a:gd name="T32" fmla="*/ 51785 w 1059"/>
                <a:gd name="T33" fmla="*/ 7943 h 209"/>
                <a:gd name="T34" fmla="*/ 52130 w 1059"/>
                <a:gd name="T35" fmla="*/ 15538 h 209"/>
                <a:gd name="T36" fmla="*/ 52371 w 1059"/>
                <a:gd name="T37" fmla="*/ 19268 h 209"/>
                <a:gd name="T38" fmla="*/ 52560 w 1059"/>
                <a:gd name="T39" fmla="*/ 17141 h 209"/>
                <a:gd name="T40" fmla="*/ 52726 w 1059"/>
                <a:gd name="T41" fmla="*/ 14515 h 209"/>
                <a:gd name="T42" fmla="*/ 53120 w 1059"/>
                <a:gd name="T43" fmla="*/ 11191 h 209"/>
                <a:gd name="T44" fmla="*/ 53340 w 1059"/>
                <a:gd name="T45" fmla="*/ 6132 h 209"/>
                <a:gd name="T46" fmla="*/ 53497 w 1059"/>
                <a:gd name="T47" fmla="*/ 2890 h 209"/>
                <a:gd name="T48" fmla="*/ 53900 w 1059"/>
                <a:gd name="T49" fmla="*/ 1134 h 209"/>
                <a:gd name="T50" fmla="*/ 54166 w 1059"/>
                <a:gd name="T51" fmla="*/ 534 h 209"/>
                <a:gd name="T52" fmla="*/ 54497 w 1059"/>
                <a:gd name="T53" fmla="*/ 2 h 209"/>
                <a:gd name="T54" fmla="*/ 54622 w 1059"/>
                <a:gd name="T55" fmla="*/ 2 h 209"/>
                <a:gd name="T56" fmla="*/ 54894 w 1059"/>
                <a:gd name="T57" fmla="*/ 2 h 209"/>
                <a:gd name="T58" fmla="*/ 55300 w 1059"/>
                <a:gd name="T59" fmla="*/ 2 h 209"/>
                <a:gd name="T60" fmla="*/ 55419 w 1059"/>
                <a:gd name="T61" fmla="*/ 0 h 209"/>
                <a:gd name="T62" fmla="*/ 55657 w 1059"/>
                <a:gd name="T63" fmla="*/ 0 h 209"/>
                <a:gd name="T64" fmla="*/ 55801 w 1059"/>
                <a:gd name="T65" fmla="*/ 0 h 209"/>
                <a:gd name="T66" fmla="*/ 56050 w 1059"/>
                <a:gd name="T67" fmla="*/ 0 h 209"/>
                <a:gd name="T68" fmla="*/ 56486 w 1059"/>
                <a:gd name="T69" fmla="*/ 0 h 209"/>
                <a:gd name="T70" fmla="*/ 56569 w 1059"/>
                <a:gd name="T71" fmla="*/ 0 h 209"/>
                <a:gd name="T72" fmla="*/ 56843 w 1059"/>
                <a:gd name="T73" fmla="*/ 0 h 209"/>
                <a:gd name="T74" fmla="*/ 56968 w 1059"/>
                <a:gd name="T75" fmla="*/ 0 h 209"/>
                <a:gd name="T76" fmla="*/ 57244 w 1059"/>
                <a:gd name="T77" fmla="*/ 0 h 209"/>
                <a:gd name="T78" fmla="*/ 57414 w 1059"/>
                <a:gd name="T79" fmla="*/ 0 h 209"/>
                <a:gd name="T80" fmla="*/ 57576 w 1059"/>
                <a:gd name="T81" fmla="*/ 0 h 209"/>
                <a:gd name="T82" fmla="*/ 57792 w 1059"/>
                <a:gd name="T83" fmla="*/ 0 h 209"/>
                <a:gd name="T84" fmla="*/ 58165 w 1059"/>
                <a:gd name="T85" fmla="*/ 0 h 209"/>
                <a:gd name="T86" fmla="*/ 58374 w 1059"/>
                <a:gd name="T87" fmla="*/ 0 h 209"/>
                <a:gd name="T88" fmla="*/ 58589 w 1059"/>
                <a:gd name="T89" fmla="*/ 0 h 209"/>
                <a:gd name="T90" fmla="*/ 58802 w 1059"/>
                <a:gd name="T91" fmla="*/ 0 h 209"/>
                <a:gd name="T92" fmla="*/ 58802 w 1059"/>
                <a:gd name="T93" fmla="*/ 0 h 209"/>
                <a:gd name="T94" fmla="*/ 58954 w 1059"/>
                <a:gd name="T95" fmla="*/ 0 h 209"/>
                <a:gd name="T96" fmla="*/ 0 w 1059"/>
                <a:gd name="T97" fmla="*/ 0 h 2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59"/>
                <a:gd name="T148" fmla="*/ 0 h 209"/>
                <a:gd name="T149" fmla="*/ 1059 w 1059"/>
                <a:gd name="T150" fmla="*/ 209 h 2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59" h="209">
                  <a:moveTo>
                    <a:pt x="0" y="0"/>
                  </a:moveTo>
                  <a:lnTo>
                    <a:pt x="0" y="0"/>
                  </a:lnTo>
                  <a:lnTo>
                    <a:pt x="855" y="0"/>
                  </a:lnTo>
                  <a:lnTo>
                    <a:pt x="859" y="0"/>
                  </a:lnTo>
                  <a:lnTo>
                    <a:pt x="862" y="0"/>
                  </a:lnTo>
                  <a:lnTo>
                    <a:pt x="866" y="0"/>
                  </a:lnTo>
                  <a:lnTo>
                    <a:pt x="869" y="0"/>
                  </a:lnTo>
                  <a:lnTo>
                    <a:pt x="873" y="0"/>
                  </a:lnTo>
                  <a:lnTo>
                    <a:pt x="876" y="0"/>
                  </a:lnTo>
                  <a:lnTo>
                    <a:pt x="880" y="0"/>
                  </a:lnTo>
                  <a:lnTo>
                    <a:pt x="883" y="0"/>
                  </a:lnTo>
                  <a:lnTo>
                    <a:pt x="887" y="0"/>
                  </a:lnTo>
                  <a:lnTo>
                    <a:pt x="890" y="0"/>
                  </a:lnTo>
                  <a:lnTo>
                    <a:pt x="894" y="0"/>
                  </a:lnTo>
                  <a:lnTo>
                    <a:pt x="897" y="0"/>
                  </a:lnTo>
                  <a:lnTo>
                    <a:pt x="901" y="0"/>
                  </a:lnTo>
                  <a:lnTo>
                    <a:pt x="905" y="0"/>
                  </a:lnTo>
                  <a:lnTo>
                    <a:pt x="908" y="0"/>
                  </a:lnTo>
                  <a:lnTo>
                    <a:pt x="912" y="2"/>
                  </a:lnTo>
                  <a:lnTo>
                    <a:pt x="915" y="6"/>
                  </a:lnTo>
                  <a:lnTo>
                    <a:pt x="919" y="10"/>
                  </a:lnTo>
                  <a:lnTo>
                    <a:pt x="919" y="20"/>
                  </a:lnTo>
                  <a:lnTo>
                    <a:pt x="922" y="34"/>
                  </a:lnTo>
                  <a:lnTo>
                    <a:pt x="926" y="56"/>
                  </a:lnTo>
                  <a:lnTo>
                    <a:pt x="926" y="86"/>
                  </a:lnTo>
                  <a:lnTo>
                    <a:pt x="929" y="129"/>
                  </a:lnTo>
                  <a:lnTo>
                    <a:pt x="933" y="169"/>
                  </a:lnTo>
                  <a:lnTo>
                    <a:pt x="933" y="199"/>
                  </a:lnTo>
                  <a:lnTo>
                    <a:pt x="936" y="209"/>
                  </a:lnTo>
                  <a:lnTo>
                    <a:pt x="936" y="205"/>
                  </a:lnTo>
                  <a:lnTo>
                    <a:pt x="940" y="187"/>
                  </a:lnTo>
                  <a:lnTo>
                    <a:pt x="943" y="171"/>
                  </a:lnTo>
                  <a:lnTo>
                    <a:pt x="943" y="157"/>
                  </a:lnTo>
                  <a:lnTo>
                    <a:pt x="947" y="141"/>
                  </a:lnTo>
                  <a:lnTo>
                    <a:pt x="950" y="121"/>
                  </a:lnTo>
                  <a:lnTo>
                    <a:pt x="950" y="92"/>
                  </a:lnTo>
                  <a:lnTo>
                    <a:pt x="954" y="66"/>
                  </a:lnTo>
                  <a:lnTo>
                    <a:pt x="957" y="46"/>
                  </a:lnTo>
                  <a:lnTo>
                    <a:pt x="957" y="32"/>
                  </a:lnTo>
                  <a:lnTo>
                    <a:pt x="961" y="20"/>
                  </a:lnTo>
                  <a:lnTo>
                    <a:pt x="964" y="12"/>
                  </a:lnTo>
                  <a:lnTo>
                    <a:pt x="968" y="8"/>
                  </a:lnTo>
                  <a:lnTo>
                    <a:pt x="968" y="6"/>
                  </a:lnTo>
                  <a:lnTo>
                    <a:pt x="971" y="4"/>
                  </a:lnTo>
                  <a:lnTo>
                    <a:pt x="975" y="2"/>
                  </a:lnTo>
                  <a:lnTo>
                    <a:pt x="978" y="2"/>
                  </a:lnTo>
                  <a:lnTo>
                    <a:pt x="982" y="2"/>
                  </a:lnTo>
                  <a:lnTo>
                    <a:pt x="985" y="2"/>
                  </a:lnTo>
                  <a:lnTo>
                    <a:pt x="989" y="2"/>
                  </a:lnTo>
                  <a:lnTo>
                    <a:pt x="989" y="0"/>
                  </a:lnTo>
                  <a:lnTo>
                    <a:pt x="992" y="0"/>
                  </a:lnTo>
                  <a:lnTo>
                    <a:pt x="996" y="0"/>
                  </a:lnTo>
                  <a:lnTo>
                    <a:pt x="999" y="0"/>
                  </a:lnTo>
                  <a:lnTo>
                    <a:pt x="1003" y="0"/>
                  </a:lnTo>
                  <a:lnTo>
                    <a:pt x="1006" y="0"/>
                  </a:lnTo>
                  <a:lnTo>
                    <a:pt x="1010" y="0"/>
                  </a:lnTo>
                  <a:lnTo>
                    <a:pt x="1013" y="0"/>
                  </a:lnTo>
                  <a:lnTo>
                    <a:pt x="1017" y="0"/>
                  </a:lnTo>
                  <a:lnTo>
                    <a:pt x="1020" y="0"/>
                  </a:lnTo>
                  <a:lnTo>
                    <a:pt x="1024" y="0"/>
                  </a:lnTo>
                  <a:lnTo>
                    <a:pt x="1027" y="0"/>
                  </a:lnTo>
                  <a:lnTo>
                    <a:pt x="1031" y="0"/>
                  </a:lnTo>
                  <a:lnTo>
                    <a:pt x="1034" y="0"/>
                  </a:lnTo>
                  <a:lnTo>
                    <a:pt x="1038" y="0"/>
                  </a:lnTo>
                  <a:lnTo>
                    <a:pt x="1041" y="0"/>
                  </a:lnTo>
                  <a:lnTo>
                    <a:pt x="1045" y="0"/>
                  </a:lnTo>
                  <a:lnTo>
                    <a:pt x="1048" y="0"/>
                  </a:lnTo>
                  <a:lnTo>
                    <a:pt x="1052" y="0"/>
                  </a:lnTo>
                  <a:lnTo>
                    <a:pt x="1055" y="0"/>
                  </a:lnTo>
                  <a:lnTo>
                    <a:pt x="1059" y="0"/>
                  </a:lnTo>
                  <a:lnTo>
                    <a:pt x="0" y="0"/>
                  </a:lnTo>
                  <a:close/>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165" name="Rectangle 1609"/>
            <p:cNvSpPr>
              <a:spLocks noChangeArrowheads="1"/>
            </p:cNvSpPr>
            <p:nvPr/>
          </p:nvSpPr>
          <p:spPr bwMode="auto">
            <a:xfrm rot="-5400000">
              <a:off x="479" y="2128"/>
              <a:ext cx="8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ALL</a:t>
              </a:r>
              <a:endParaRPr lang="en-GB" altLang="fr-FR" sz="600"/>
            </a:p>
          </p:txBody>
        </p:sp>
        <p:sp>
          <p:nvSpPr>
            <p:cNvPr id="166" name="Rectangle 1610"/>
            <p:cNvSpPr>
              <a:spLocks noChangeArrowheads="1"/>
            </p:cNvSpPr>
            <p:nvPr/>
          </p:nvSpPr>
          <p:spPr bwMode="auto">
            <a:xfrm rot="-5400000">
              <a:off x="531" y="2187"/>
              <a:ext cx="9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THE</a:t>
              </a:r>
              <a:endParaRPr lang="en-GB" altLang="fr-FR" sz="600"/>
            </a:p>
          </p:txBody>
        </p:sp>
        <p:sp>
          <p:nvSpPr>
            <p:cNvPr id="167" name="Rectangle 1611"/>
            <p:cNvSpPr>
              <a:spLocks noChangeArrowheads="1"/>
            </p:cNvSpPr>
            <p:nvPr/>
          </p:nvSpPr>
          <p:spPr bwMode="auto">
            <a:xfrm rot="-5400000">
              <a:off x="635" y="2181"/>
              <a:ext cx="9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HTP</a:t>
              </a:r>
              <a:endParaRPr lang="en-GB" altLang="fr-FR" sz="600"/>
            </a:p>
          </p:txBody>
        </p:sp>
        <p:sp>
          <p:nvSpPr>
            <p:cNvPr id="168" name="Rectangle 1612"/>
            <p:cNvSpPr>
              <a:spLocks noChangeArrowheads="1"/>
            </p:cNvSpPr>
            <p:nvPr/>
          </p:nvSpPr>
          <p:spPr bwMode="auto">
            <a:xfrm rot="-5400000">
              <a:off x="740" y="2181"/>
              <a:ext cx="96"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CYT</a:t>
              </a:r>
              <a:endParaRPr lang="en-GB" altLang="fr-FR" sz="600"/>
            </a:p>
          </p:txBody>
        </p:sp>
        <p:sp>
          <p:nvSpPr>
            <p:cNvPr id="169" name="Rectangle 1613"/>
            <p:cNvSpPr>
              <a:spLocks noChangeArrowheads="1"/>
            </p:cNvSpPr>
            <p:nvPr/>
          </p:nvSpPr>
          <p:spPr bwMode="auto">
            <a:xfrm rot="-5400000">
              <a:off x="1353" y="2192"/>
              <a:ext cx="10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AMY</a:t>
              </a:r>
              <a:endParaRPr lang="en-GB" altLang="fr-FR" sz="600"/>
            </a:p>
          </p:txBody>
        </p:sp>
        <p:sp>
          <p:nvSpPr>
            <p:cNvPr id="170" name="Rectangle 1614"/>
            <p:cNvSpPr>
              <a:spLocks noChangeArrowheads="1"/>
            </p:cNvSpPr>
            <p:nvPr/>
          </p:nvSpPr>
          <p:spPr bwMode="auto">
            <a:xfrm rot="-5400000">
              <a:off x="1832" y="2156"/>
              <a:ext cx="101"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EMT</a:t>
              </a:r>
              <a:endParaRPr lang="en-GB" altLang="fr-FR" sz="600"/>
            </a:p>
          </p:txBody>
        </p:sp>
        <p:sp>
          <p:nvSpPr>
            <p:cNvPr id="171" name="Rectangle 1615"/>
            <p:cNvSpPr>
              <a:spLocks noChangeArrowheads="1"/>
            </p:cNvSpPr>
            <p:nvPr/>
          </p:nvSpPr>
          <p:spPr bwMode="auto">
            <a:xfrm rot="-5400000">
              <a:off x="1666" y="2243"/>
              <a:ext cx="99"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SEN</a:t>
              </a:r>
              <a:endParaRPr lang="en-GB" altLang="fr-FR" sz="600"/>
            </a:p>
          </p:txBody>
        </p:sp>
        <p:sp>
          <p:nvSpPr>
            <p:cNvPr id="172" name="Rectangle 1616"/>
            <p:cNvSpPr>
              <a:spLocks noChangeArrowheads="1"/>
            </p:cNvSpPr>
            <p:nvPr/>
          </p:nvSpPr>
          <p:spPr bwMode="auto">
            <a:xfrm rot="-5400000">
              <a:off x="1406" y="2350"/>
              <a:ext cx="101"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SPO</a:t>
              </a:r>
              <a:endParaRPr lang="en-GB" altLang="fr-FR" sz="600"/>
            </a:p>
          </p:txBody>
        </p:sp>
        <p:sp>
          <p:nvSpPr>
            <p:cNvPr id="173" name="Rectangle 1617"/>
            <p:cNvSpPr>
              <a:spLocks noChangeArrowheads="1"/>
            </p:cNvSpPr>
            <p:nvPr/>
          </p:nvSpPr>
          <p:spPr bwMode="auto">
            <a:xfrm rot="-5400000">
              <a:off x="1501" y="2187"/>
              <a:ext cx="9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RET</a:t>
              </a:r>
              <a:endParaRPr lang="en-GB" altLang="fr-FR" sz="600"/>
            </a:p>
          </p:txBody>
        </p:sp>
        <p:sp>
          <p:nvSpPr>
            <p:cNvPr id="174" name="Rectangle 1618"/>
            <p:cNvSpPr>
              <a:spLocks noChangeArrowheads="1"/>
            </p:cNvSpPr>
            <p:nvPr/>
          </p:nvSpPr>
          <p:spPr bwMode="auto">
            <a:xfrm rot="-5400000">
              <a:off x="1778" y="2118"/>
              <a:ext cx="9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CAF</a:t>
              </a:r>
              <a:endParaRPr lang="en-GB" altLang="fr-FR" sz="600"/>
            </a:p>
          </p:txBody>
        </p:sp>
        <p:sp>
          <p:nvSpPr>
            <p:cNvPr id="175" name="Rectangle 1619"/>
            <p:cNvSpPr>
              <a:spLocks noChangeArrowheads="1"/>
            </p:cNvSpPr>
            <p:nvPr/>
          </p:nvSpPr>
          <p:spPr bwMode="auto">
            <a:xfrm rot="-5400000">
              <a:off x="1898" y="2147"/>
              <a:ext cx="8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DIM</a:t>
              </a:r>
              <a:endParaRPr lang="en-GB" altLang="fr-FR" sz="600"/>
            </a:p>
          </p:txBody>
        </p:sp>
        <p:sp>
          <p:nvSpPr>
            <p:cNvPr id="176" name="Rectangle 1620"/>
            <p:cNvSpPr>
              <a:spLocks noChangeArrowheads="1"/>
            </p:cNvSpPr>
            <p:nvPr/>
          </p:nvSpPr>
          <p:spPr bwMode="auto">
            <a:xfrm rot="-5400000">
              <a:off x="1993" y="2127"/>
              <a:ext cx="93"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SPT</a:t>
              </a:r>
              <a:endParaRPr lang="en-GB" altLang="fr-FR" sz="600"/>
            </a:p>
          </p:txBody>
        </p:sp>
        <p:sp>
          <p:nvSpPr>
            <p:cNvPr id="177" name="Rectangle 1621"/>
            <p:cNvSpPr>
              <a:spLocks noChangeArrowheads="1"/>
            </p:cNvSpPr>
            <p:nvPr/>
          </p:nvSpPr>
          <p:spPr bwMode="auto">
            <a:xfrm rot="-5400000">
              <a:off x="2077" y="2194"/>
              <a:ext cx="10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COU</a:t>
              </a:r>
              <a:endParaRPr lang="en-GB" altLang="fr-FR" sz="600"/>
            </a:p>
          </p:txBody>
        </p:sp>
        <p:sp>
          <p:nvSpPr>
            <p:cNvPr id="178" name="Rectangle 1622"/>
            <p:cNvSpPr>
              <a:spLocks noChangeArrowheads="1"/>
            </p:cNvSpPr>
            <p:nvPr/>
          </p:nvSpPr>
          <p:spPr bwMode="auto">
            <a:xfrm rot="-5400000">
              <a:off x="2136" y="2320"/>
              <a:ext cx="93"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STY</a:t>
              </a:r>
              <a:endParaRPr lang="en-GB" altLang="fr-FR" sz="600"/>
            </a:p>
          </p:txBody>
        </p:sp>
        <p:sp>
          <p:nvSpPr>
            <p:cNvPr id="179" name="Rectangle 1623"/>
            <p:cNvSpPr>
              <a:spLocks noChangeArrowheads="1"/>
            </p:cNvSpPr>
            <p:nvPr/>
          </p:nvSpPr>
          <p:spPr bwMode="auto">
            <a:xfrm rot="-5400000">
              <a:off x="2507" y="1145"/>
              <a:ext cx="10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CHE</a:t>
              </a:r>
              <a:endParaRPr lang="en-GB" altLang="fr-FR" sz="600"/>
            </a:p>
          </p:txBody>
        </p:sp>
        <p:sp>
          <p:nvSpPr>
            <p:cNvPr id="180" name="Rectangle 1624"/>
            <p:cNvSpPr>
              <a:spLocks noChangeArrowheads="1"/>
            </p:cNvSpPr>
            <p:nvPr/>
          </p:nvSpPr>
          <p:spPr bwMode="auto">
            <a:xfrm rot="-5400000">
              <a:off x="2351" y="2229"/>
              <a:ext cx="80"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DAI</a:t>
              </a:r>
              <a:endParaRPr lang="en-GB" altLang="fr-FR" sz="600"/>
            </a:p>
          </p:txBody>
        </p:sp>
        <p:sp>
          <p:nvSpPr>
            <p:cNvPr id="181" name="Rectangle 1625"/>
            <p:cNvSpPr>
              <a:spLocks noChangeArrowheads="1"/>
            </p:cNvSpPr>
            <p:nvPr/>
          </p:nvSpPr>
          <p:spPr bwMode="auto">
            <a:xfrm rot="-5400000">
              <a:off x="2412" y="2233"/>
              <a:ext cx="8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QIN</a:t>
              </a:r>
              <a:endParaRPr lang="en-GB" altLang="fr-FR" sz="600"/>
            </a:p>
          </p:txBody>
        </p:sp>
        <p:sp>
          <p:nvSpPr>
            <p:cNvPr id="182" name="Rectangle 1626"/>
            <p:cNvSpPr>
              <a:spLocks noChangeArrowheads="1"/>
            </p:cNvSpPr>
            <p:nvPr/>
          </p:nvSpPr>
          <p:spPr bwMode="auto">
            <a:xfrm rot="-5400000">
              <a:off x="2464" y="2233"/>
              <a:ext cx="8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QID</a:t>
              </a:r>
              <a:endParaRPr lang="en-GB" altLang="fr-FR" sz="600"/>
            </a:p>
          </p:txBody>
        </p:sp>
        <p:sp>
          <p:nvSpPr>
            <p:cNvPr id="183" name="Rectangle 1627"/>
            <p:cNvSpPr>
              <a:spLocks noChangeArrowheads="1"/>
            </p:cNvSpPr>
            <p:nvPr/>
          </p:nvSpPr>
          <p:spPr bwMode="auto">
            <a:xfrm rot="-5400000">
              <a:off x="2184" y="2190"/>
              <a:ext cx="101"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GKA</a:t>
              </a:r>
              <a:endParaRPr lang="en-GB" altLang="fr-FR" sz="600"/>
            </a:p>
          </p:txBody>
        </p:sp>
        <p:sp>
          <p:nvSpPr>
            <p:cNvPr id="184" name="Rectangle 1628"/>
            <p:cNvSpPr>
              <a:spLocks noChangeArrowheads="1"/>
            </p:cNvSpPr>
            <p:nvPr/>
          </p:nvSpPr>
          <p:spPr bwMode="auto">
            <a:xfrm rot="-5400000">
              <a:off x="2294" y="2131"/>
              <a:ext cx="91"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ALA</a:t>
              </a:r>
              <a:endParaRPr lang="en-GB" altLang="fr-FR" sz="600"/>
            </a:p>
          </p:txBody>
        </p:sp>
        <p:sp>
          <p:nvSpPr>
            <p:cNvPr id="185" name="Rectangle 1629"/>
            <p:cNvSpPr>
              <a:spLocks noChangeArrowheads="1"/>
            </p:cNvSpPr>
            <p:nvPr/>
          </p:nvSpPr>
          <p:spPr bwMode="auto">
            <a:xfrm rot="-5400000">
              <a:off x="2498" y="2247"/>
              <a:ext cx="10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COC</a:t>
              </a:r>
              <a:endParaRPr lang="en-GB" altLang="fr-FR" sz="600"/>
            </a:p>
          </p:txBody>
        </p:sp>
        <p:sp>
          <p:nvSpPr>
            <p:cNvPr id="186" name="Rectangle 1630"/>
            <p:cNvSpPr>
              <a:spLocks noChangeArrowheads="1"/>
            </p:cNvSpPr>
            <p:nvPr/>
          </p:nvSpPr>
          <p:spPr bwMode="auto">
            <a:xfrm rot="-5400000">
              <a:off x="2604" y="1328"/>
              <a:ext cx="10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PAM</a:t>
              </a:r>
              <a:endParaRPr lang="en-GB" altLang="fr-FR" sz="600"/>
            </a:p>
          </p:txBody>
        </p:sp>
        <p:sp>
          <p:nvSpPr>
            <p:cNvPr id="187" name="Rectangle 1631"/>
            <p:cNvSpPr>
              <a:spLocks noChangeArrowheads="1"/>
            </p:cNvSpPr>
            <p:nvPr/>
          </p:nvSpPr>
          <p:spPr bwMode="auto">
            <a:xfrm rot="-5400000">
              <a:off x="2545" y="2252"/>
              <a:ext cx="10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GEN</a:t>
              </a:r>
              <a:endParaRPr lang="en-GB" altLang="fr-FR" sz="600"/>
            </a:p>
          </p:txBody>
        </p:sp>
        <p:sp>
          <p:nvSpPr>
            <p:cNvPr id="188" name="Rectangle 1632"/>
            <p:cNvSpPr>
              <a:spLocks noChangeArrowheads="1"/>
            </p:cNvSpPr>
            <p:nvPr/>
          </p:nvSpPr>
          <p:spPr bwMode="auto">
            <a:xfrm rot="-5400000">
              <a:off x="2566" y="1569"/>
              <a:ext cx="9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LOB</a:t>
              </a:r>
              <a:endParaRPr lang="en-GB" altLang="fr-FR" sz="600"/>
            </a:p>
          </p:txBody>
        </p:sp>
        <p:sp>
          <p:nvSpPr>
            <p:cNvPr id="189" name="Rectangle 1633"/>
            <p:cNvSpPr>
              <a:spLocks noChangeArrowheads="1"/>
            </p:cNvSpPr>
            <p:nvPr/>
          </p:nvSpPr>
          <p:spPr bwMode="auto">
            <a:xfrm rot="-5400000">
              <a:off x="2631" y="1773"/>
              <a:ext cx="9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LOB</a:t>
              </a:r>
              <a:endParaRPr lang="en-GB" altLang="fr-FR" sz="600"/>
            </a:p>
          </p:txBody>
        </p:sp>
        <p:sp>
          <p:nvSpPr>
            <p:cNvPr id="190" name="Rectangle 1634"/>
            <p:cNvSpPr>
              <a:spLocks noChangeArrowheads="1"/>
            </p:cNvSpPr>
            <p:nvPr/>
          </p:nvSpPr>
          <p:spPr bwMode="auto">
            <a:xfrm rot="-5400000">
              <a:off x="2683" y="1600"/>
              <a:ext cx="98"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COL</a:t>
              </a:r>
              <a:endParaRPr lang="en-GB" altLang="fr-FR" sz="600"/>
            </a:p>
          </p:txBody>
        </p:sp>
        <p:sp>
          <p:nvSpPr>
            <p:cNvPr id="191" name="Rectangle 1635"/>
            <p:cNvSpPr>
              <a:spLocks noChangeArrowheads="1"/>
            </p:cNvSpPr>
            <p:nvPr/>
          </p:nvSpPr>
          <p:spPr bwMode="auto">
            <a:xfrm rot="-5400000">
              <a:off x="2743" y="2337"/>
              <a:ext cx="101"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FOR</a:t>
              </a:r>
              <a:endParaRPr lang="en-GB" altLang="fr-FR" sz="600"/>
            </a:p>
          </p:txBody>
        </p:sp>
        <p:sp>
          <p:nvSpPr>
            <p:cNvPr id="192" name="Rectangle 1636"/>
            <p:cNvSpPr>
              <a:spLocks noChangeArrowheads="1"/>
            </p:cNvSpPr>
            <p:nvPr/>
          </p:nvSpPr>
          <p:spPr bwMode="auto">
            <a:xfrm rot="-5400000">
              <a:off x="3035" y="1223"/>
              <a:ext cx="9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SNT</a:t>
              </a:r>
              <a:endParaRPr lang="en-GB" altLang="fr-FR" sz="600"/>
            </a:p>
          </p:txBody>
        </p:sp>
        <p:sp>
          <p:nvSpPr>
            <p:cNvPr id="193" name="Rectangle 1638"/>
            <p:cNvSpPr>
              <a:spLocks noChangeArrowheads="1"/>
            </p:cNvSpPr>
            <p:nvPr/>
          </p:nvSpPr>
          <p:spPr bwMode="auto">
            <a:xfrm rot="-5400000">
              <a:off x="2939" y="1545"/>
              <a:ext cx="80"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VIN</a:t>
              </a:r>
              <a:endParaRPr lang="en-GB" altLang="fr-FR" sz="600"/>
            </a:p>
          </p:txBody>
        </p:sp>
        <p:sp>
          <p:nvSpPr>
            <p:cNvPr id="194" name="Rectangle 1639"/>
            <p:cNvSpPr>
              <a:spLocks noChangeArrowheads="1"/>
            </p:cNvSpPr>
            <p:nvPr/>
          </p:nvSpPr>
          <p:spPr bwMode="auto">
            <a:xfrm rot="-5400000">
              <a:off x="2917" y="2131"/>
              <a:ext cx="99"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CLO</a:t>
              </a:r>
              <a:endParaRPr lang="en-GB" altLang="fr-FR" sz="600"/>
            </a:p>
          </p:txBody>
        </p:sp>
        <p:sp>
          <p:nvSpPr>
            <p:cNvPr id="195" name="Rectangle 1640"/>
            <p:cNvSpPr>
              <a:spLocks noChangeArrowheads="1"/>
            </p:cNvSpPr>
            <p:nvPr/>
          </p:nvSpPr>
          <p:spPr bwMode="auto">
            <a:xfrm rot="-5400000">
              <a:off x="2764" y="1293"/>
              <a:ext cx="9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BEB</a:t>
              </a:r>
              <a:endParaRPr lang="en-GB" altLang="fr-FR" sz="600"/>
            </a:p>
          </p:txBody>
        </p:sp>
        <p:sp>
          <p:nvSpPr>
            <p:cNvPr id="196" name="Rectangle 1641"/>
            <p:cNvSpPr>
              <a:spLocks noChangeArrowheads="1"/>
            </p:cNvSpPr>
            <p:nvPr/>
          </p:nvSpPr>
          <p:spPr bwMode="auto">
            <a:xfrm rot="-5400000">
              <a:off x="2819" y="881"/>
              <a:ext cx="99"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CAP</a:t>
              </a:r>
              <a:endParaRPr lang="en-GB" altLang="fr-FR" sz="600"/>
            </a:p>
          </p:txBody>
        </p:sp>
        <p:sp>
          <p:nvSpPr>
            <p:cNvPr id="197" name="Rectangle 1642"/>
            <p:cNvSpPr>
              <a:spLocks noChangeArrowheads="1"/>
            </p:cNvSpPr>
            <p:nvPr/>
          </p:nvSpPr>
          <p:spPr bwMode="auto">
            <a:xfrm rot="-5400000">
              <a:off x="3139" y="2132"/>
              <a:ext cx="93"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TAX</a:t>
              </a:r>
              <a:endParaRPr lang="en-GB" altLang="fr-FR" sz="600"/>
            </a:p>
          </p:txBody>
        </p:sp>
        <p:sp>
          <p:nvSpPr>
            <p:cNvPr id="198" name="Rectangle 1643"/>
            <p:cNvSpPr>
              <a:spLocks noChangeArrowheads="1"/>
            </p:cNvSpPr>
            <p:nvPr/>
          </p:nvSpPr>
          <p:spPr bwMode="auto">
            <a:xfrm rot="-5400000">
              <a:off x="3197" y="1299"/>
              <a:ext cx="10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RUC</a:t>
              </a:r>
              <a:endParaRPr lang="en-GB" altLang="fr-FR" sz="600"/>
            </a:p>
          </p:txBody>
        </p:sp>
        <p:sp>
          <p:nvSpPr>
            <p:cNvPr id="199" name="Rectangle 1644"/>
            <p:cNvSpPr>
              <a:spLocks noChangeArrowheads="1"/>
            </p:cNvSpPr>
            <p:nvPr/>
          </p:nvSpPr>
          <p:spPr bwMode="auto">
            <a:xfrm rot="-5400000">
              <a:off x="2644" y="2186"/>
              <a:ext cx="96"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SOL</a:t>
              </a:r>
              <a:endParaRPr lang="en-GB" altLang="fr-FR" sz="600"/>
            </a:p>
          </p:txBody>
        </p:sp>
        <p:sp>
          <p:nvSpPr>
            <p:cNvPr id="200" name="Rectangle 1645"/>
            <p:cNvSpPr>
              <a:spLocks noChangeArrowheads="1"/>
            </p:cNvSpPr>
            <p:nvPr/>
          </p:nvSpPr>
          <p:spPr bwMode="auto">
            <a:xfrm rot="-5400000">
              <a:off x="2712" y="2206"/>
              <a:ext cx="7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SIL</a:t>
              </a:r>
              <a:endParaRPr lang="en-GB" altLang="fr-FR" sz="600"/>
            </a:p>
          </p:txBody>
        </p:sp>
        <p:sp>
          <p:nvSpPr>
            <p:cNvPr id="201" name="Rectangle 1646"/>
            <p:cNvSpPr>
              <a:spLocks noChangeArrowheads="1"/>
            </p:cNvSpPr>
            <p:nvPr/>
          </p:nvSpPr>
          <p:spPr bwMode="auto">
            <a:xfrm rot="-5400000">
              <a:off x="3291" y="1297"/>
              <a:ext cx="10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SCH</a:t>
              </a:r>
              <a:endParaRPr lang="en-GB" altLang="fr-FR" sz="600"/>
            </a:p>
          </p:txBody>
        </p:sp>
        <p:sp>
          <p:nvSpPr>
            <p:cNvPr id="202" name="Rectangle 1647"/>
            <p:cNvSpPr>
              <a:spLocks noChangeArrowheads="1"/>
            </p:cNvSpPr>
            <p:nvPr/>
          </p:nvSpPr>
          <p:spPr bwMode="auto">
            <a:xfrm rot="-5400000">
              <a:off x="3369" y="1425"/>
              <a:ext cx="109"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GUG</a:t>
              </a:r>
              <a:endParaRPr lang="en-GB" altLang="fr-FR" sz="600"/>
            </a:p>
          </p:txBody>
        </p:sp>
        <p:sp>
          <p:nvSpPr>
            <p:cNvPr id="203" name="Rectangle 1648"/>
            <p:cNvSpPr>
              <a:spLocks noChangeArrowheads="1"/>
            </p:cNvSpPr>
            <p:nvPr/>
          </p:nvSpPr>
          <p:spPr bwMode="auto">
            <a:xfrm rot="-5400000">
              <a:off x="3428" y="1532"/>
              <a:ext cx="10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DOS</a:t>
              </a:r>
              <a:endParaRPr lang="en-GB" altLang="fr-FR" sz="600"/>
            </a:p>
          </p:txBody>
        </p:sp>
        <p:sp>
          <p:nvSpPr>
            <p:cNvPr id="204" name="Rectangle 1649"/>
            <p:cNvSpPr>
              <a:spLocks noChangeArrowheads="1"/>
            </p:cNvSpPr>
            <p:nvPr/>
          </p:nvSpPr>
          <p:spPr bwMode="auto">
            <a:xfrm rot="-5400000">
              <a:off x="2859" y="2125"/>
              <a:ext cx="99"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PAR</a:t>
              </a:r>
              <a:endParaRPr lang="en-GB" altLang="fr-FR" sz="600"/>
            </a:p>
          </p:txBody>
        </p:sp>
        <p:sp>
          <p:nvSpPr>
            <p:cNvPr id="205" name="Rectangle 1650"/>
            <p:cNvSpPr>
              <a:spLocks noChangeArrowheads="1"/>
            </p:cNvSpPr>
            <p:nvPr/>
          </p:nvSpPr>
          <p:spPr bwMode="auto">
            <a:xfrm rot="-5400000">
              <a:off x="2999" y="1618"/>
              <a:ext cx="7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VIT</a:t>
              </a:r>
              <a:endParaRPr lang="en-GB" altLang="fr-FR" sz="600"/>
            </a:p>
          </p:txBody>
        </p:sp>
        <p:sp>
          <p:nvSpPr>
            <p:cNvPr id="206" name="Rectangle 1651"/>
            <p:cNvSpPr>
              <a:spLocks noChangeArrowheads="1"/>
            </p:cNvSpPr>
            <p:nvPr/>
          </p:nvSpPr>
          <p:spPr bwMode="auto">
            <a:xfrm rot="-5400000">
              <a:off x="3499" y="1414"/>
              <a:ext cx="101"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MEZ</a:t>
              </a:r>
              <a:endParaRPr lang="en-GB" altLang="fr-FR" sz="600"/>
            </a:p>
          </p:txBody>
        </p:sp>
        <p:sp>
          <p:nvSpPr>
            <p:cNvPr id="207" name="Rectangle 1652"/>
            <p:cNvSpPr>
              <a:spLocks noChangeArrowheads="1"/>
            </p:cNvSpPr>
            <p:nvPr/>
          </p:nvSpPr>
          <p:spPr bwMode="auto">
            <a:xfrm rot="-5400000">
              <a:off x="3560" y="1637"/>
              <a:ext cx="8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SMI</a:t>
              </a:r>
              <a:endParaRPr lang="en-GB" altLang="fr-FR" sz="600"/>
            </a:p>
          </p:txBody>
        </p:sp>
        <p:sp>
          <p:nvSpPr>
            <p:cNvPr id="208" name="Rectangle 1653"/>
            <p:cNvSpPr>
              <a:spLocks noChangeArrowheads="1"/>
            </p:cNvSpPr>
            <p:nvPr/>
          </p:nvSpPr>
          <p:spPr bwMode="auto">
            <a:xfrm rot="-5400000">
              <a:off x="3586" y="1823"/>
              <a:ext cx="101"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MEZ</a:t>
              </a:r>
              <a:endParaRPr lang="en-GB" altLang="fr-FR" sz="600"/>
            </a:p>
          </p:txBody>
        </p:sp>
        <p:sp>
          <p:nvSpPr>
            <p:cNvPr id="209" name="Rectangle 1654"/>
            <p:cNvSpPr>
              <a:spLocks noChangeArrowheads="1"/>
            </p:cNvSpPr>
            <p:nvPr/>
          </p:nvSpPr>
          <p:spPr bwMode="auto">
            <a:xfrm rot="-5400000">
              <a:off x="2848" y="2283"/>
              <a:ext cx="109"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KAW</a:t>
              </a:r>
              <a:endParaRPr lang="en-GB" altLang="fr-FR" sz="600"/>
            </a:p>
          </p:txBody>
        </p:sp>
        <p:sp>
          <p:nvSpPr>
            <p:cNvPr id="210" name="Rectangle 1655"/>
            <p:cNvSpPr>
              <a:spLocks noChangeArrowheads="1"/>
            </p:cNvSpPr>
            <p:nvPr/>
          </p:nvSpPr>
          <p:spPr bwMode="auto">
            <a:xfrm rot="-5400000">
              <a:off x="3374" y="2160"/>
              <a:ext cx="10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THC</a:t>
              </a:r>
              <a:endParaRPr lang="en-GB" altLang="fr-FR" sz="600"/>
            </a:p>
          </p:txBody>
        </p:sp>
        <p:sp>
          <p:nvSpPr>
            <p:cNvPr id="211" name="Rectangle 1656"/>
            <p:cNvSpPr>
              <a:spLocks noChangeArrowheads="1"/>
            </p:cNvSpPr>
            <p:nvPr/>
          </p:nvSpPr>
          <p:spPr bwMode="auto">
            <a:xfrm rot="-5400000">
              <a:off x="2593" y="2152"/>
              <a:ext cx="103"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GUA</a:t>
              </a:r>
              <a:endParaRPr lang="en-GB" altLang="fr-FR" sz="600"/>
            </a:p>
          </p:txBody>
        </p:sp>
        <p:sp>
          <p:nvSpPr>
            <p:cNvPr id="212" name="Rectangle 1657"/>
            <p:cNvSpPr>
              <a:spLocks noChangeArrowheads="1"/>
            </p:cNvSpPr>
            <p:nvPr/>
          </p:nvSpPr>
          <p:spPr bwMode="auto">
            <a:xfrm rot="-5400000">
              <a:off x="1021" y="1498"/>
              <a:ext cx="9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EPH</a:t>
              </a:r>
              <a:endParaRPr lang="en-GB" altLang="fr-FR" sz="600"/>
            </a:p>
          </p:txBody>
        </p:sp>
        <p:sp>
          <p:nvSpPr>
            <p:cNvPr id="213" name="Rectangle 1658"/>
            <p:cNvSpPr>
              <a:spLocks noChangeArrowheads="1"/>
            </p:cNvSpPr>
            <p:nvPr/>
          </p:nvSpPr>
          <p:spPr bwMode="auto">
            <a:xfrm rot="-5400000">
              <a:off x="1385" y="1094"/>
              <a:ext cx="14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HEL</a:t>
              </a:r>
              <a:endParaRPr lang="en-GB" altLang="fr-FR" sz="600"/>
            </a:p>
          </p:txBody>
        </p:sp>
        <p:sp>
          <p:nvSpPr>
            <p:cNvPr id="214" name="Rectangle 1659"/>
            <p:cNvSpPr>
              <a:spLocks noChangeArrowheads="1"/>
            </p:cNvSpPr>
            <p:nvPr/>
          </p:nvSpPr>
          <p:spPr bwMode="auto">
            <a:xfrm rot="-5400000">
              <a:off x="1892" y="1314"/>
              <a:ext cx="9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SKK</a:t>
              </a:r>
              <a:endParaRPr lang="en-GB" altLang="fr-FR" sz="600"/>
            </a:p>
          </p:txBody>
        </p:sp>
        <p:sp>
          <p:nvSpPr>
            <p:cNvPr id="215" name="Rectangle 1660"/>
            <p:cNvSpPr>
              <a:spLocks noChangeArrowheads="1"/>
            </p:cNvSpPr>
            <p:nvPr/>
          </p:nvSpPr>
          <p:spPr bwMode="auto">
            <a:xfrm rot="-5400000">
              <a:off x="1683" y="1322"/>
              <a:ext cx="9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ATR</a:t>
              </a:r>
              <a:endParaRPr lang="en-GB" altLang="fr-FR" sz="600"/>
            </a:p>
          </p:txBody>
        </p:sp>
        <p:sp>
          <p:nvSpPr>
            <p:cNvPr id="216" name="Rectangle 1661"/>
            <p:cNvSpPr>
              <a:spLocks noChangeArrowheads="1"/>
            </p:cNvSpPr>
            <p:nvPr/>
          </p:nvSpPr>
          <p:spPr bwMode="auto">
            <a:xfrm rot="-5400000">
              <a:off x="1795" y="1362"/>
              <a:ext cx="9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BOL</a:t>
              </a:r>
              <a:endParaRPr lang="en-GB" altLang="fr-FR" sz="600"/>
            </a:p>
          </p:txBody>
        </p:sp>
        <p:sp>
          <p:nvSpPr>
            <p:cNvPr id="217" name="Rectangle 1662"/>
            <p:cNvSpPr>
              <a:spLocks noChangeArrowheads="1"/>
            </p:cNvSpPr>
            <p:nvPr/>
          </p:nvSpPr>
          <p:spPr bwMode="auto">
            <a:xfrm rot="-5400000">
              <a:off x="1989" y="1545"/>
              <a:ext cx="8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CIM</a:t>
              </a:r>
              <a:endParaRPr lang="en-GB" altLang="fr-FR" sz="600"/>
            </a:p>
          </p:txBody>
        </p:sp>
        <p:sp>
          <p:nvSpPr>
            <p:cNvPr id="218" name="Rectangle 1663"/>
            <p:cNvSpPr>
              <a:spLocks noChangeArrowheads="1"/>
            </p:cNvSpPr>
            <p:nvPr/>
          </p:nvSpPr>
          <p:spPr bwMode="auto">
            <a:xfrm rot="-5400000">
              <a:off x="2035" y="1093"/>
              <a:ext cx="101"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MET</a:t>
              </a:r>
              <a:endParaRPr lang="en-GB" altLang="fr-FR" sz="600"/>
            </a:p>
          </p:txBody>
        </p:sp>
        <p:sp>
          <p:nvSpPr>
            <p:cNvPr id="219" name="Rectangle 1664"/>
            <p:cNvSpPr>
              <a:spLocks noChangeArrowheads="1"/>
            </p:cNvSpPr>
            <p:nvPr/>
          </p:nvSpPr>
          <p:spPr bwMode="auto">
            <a:xfrm rot="-5400000">
              <a:off x="2097" y="869"/>
              <a:ext cx="91"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LAS</a:t>
              </a:r>
              <a:endParaRPr lang="en-GB" altLang="fr-FR" sz="600"/>
            </a:p>
          </p:txBody>
        </p:sp>
        <p:sp>
          <p:nvSpPr>
            <p:cNvPr id="220" name="Rectangle 1665"/>
            <p:cNvSpPr>
              <a:spLocks noChangeArrowheads="1"/>
            </p:cNvSpPr>
            <p:nvPr/>
          </p:nvSpPr>
          <p:spPr bwMode="auto">
            <a:xfrm rot="-5400000">
              <a:off x="2161" y="1141"/>
              <a:ext cx="10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YOH</a:t>
              </a:r>
              <a:endParaRPr lang="en-GB" altLang="fr-FR" sz="600"/>
            </a:p>
          </p:txBody>
        </p:sp>
        <p:sp>
          <p:nvSpPr>
            <p:cNvPr id="221" name="Rectangle 1666"/>
            <p:cNvSpPr>
              <a:spLocks noChangeArrowheads="1"/>
            </p:cNvSpPr>
            <p:nvPr/>
          </p:nvSpPr>
          <p:spPr bwMode="auto">
            <a:xfrm rot="-5400000">
              <a:off x="2322" y="921"/>
              <a:ext cx="80"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VIC</a:t>
              </a:r>
              <a:endParaRPr lang="en-GB" altLang="fr-FR" sz="600"/>
            </a:p>
          </p:txBody>
        </p:sp>
        <p:sp>
          <p:nvSpPr>
            <p:cNvPr id="222" name="Rectangle 1667"/>
            <p:cNvSpPr>
              <a:spLocks noChangeArrowheads="1"/>
            </p:cNvSpPr>
            <p:nvPr/>
          </p:nvSpPr>
          <p:spPr bwMode="auto">
            <a:xfrm rot="-5400000">
              <a:off x="2173" y="674"/>
              <a:ext cx="10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HAR</a:t>
              </a:r>
              <a:endParaRPr lang="en-GB" altLang="fr-FR" sz="600"/>
            </a:p>
          </p:txBody>
        </p:sp>
        <p:sp>
          <p:nvSpPr>
            <p:cNvPr id="223" name="Rectangle 1668"/>
            <p:cNvSpPr>
              <a:spLocks noChangeArrowheads="1"/>
            </p:cNvSpPr>
            <p:nvPr/>
          </p:nvSpPr>
          <p:spPr bwMode="auto">
            <a:xfrm rot="-5400000">
              <a:off x="2977" y="2145"/>
              <a:ext cx="9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OLE</a:t>
              </a:r>
              <a:endParaRPr lang="en-GB" altLang="fr-FR" sz="600"/>
            </a:p>
          </p:txBody>
        </p:sp>
        <p:sp>
          <p:nvSpPr>
            <p:cNvPr id="224" name="Rectangle 1669"/>
            <p:cNvSpPr>
              <a:spLocks noChangeArrowheads="1"/>
            </p:cNvSpPr>
            <p:nvPr/>
          </p:nvSpPr>
          <p:spPr bwMode="auto">
            <a:xfrm rot="-5400000">
              <a:off x="3080" y="2134"/>
              <a:ext cx="98"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ATO</a:t>
              </a:r>
              <a:endParaRPr lang="en-GB" altLang="fr-FR" sz="600"/>
            </a:p>
          </p:txBody>
        </p:sp>
        <p:sp>
          <p:nvSpPr>
            <p:cNvPr id="225" name="Rectangle 1670"/>
            <p:cNvSpPr>
              <a:spLocks noChangeArrowheads="1"/>
            </p:cNvSpPr>
            <p:nvPr/>
          </p:nvSpPr>
          <p:spPr bwMode="auto">
            <a:xfrm rot="-5400000">
              <a:off x="3015" y="2295"/>
              <a:ext cx="10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CHE</a:t>
              </a:r>
              <a:endParaRPr lang="en-GB" altLang="fr-FR" sz="600"/>
            </a:p>
          </p:txBody>
        </p:sp>
        <p:sp>
          <p:nvSpPr>
            <p:cNvPr id="226" name="Rectangle 1672"/>
            <p:cNvSpPr>
              <a:spLocks noChangeArrowheads="1"/>
            </p:cNvSpPr>
            <p:nvPr/>
          </p:nvSpPr>
          <p:spPr bwMode="auto">
            <a:xfrm rot="16200000">
              <a:off x="113" y="540"/>
              <a:ext cx="3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dirty="0">
                  <a:solidFill>
                    <a:srgbClr val="000000"/>
                  </a:solidFill>
                </a:rPr>
                <a:t>Intensity, cps</a:t>
              </a:r>
              <a:endParaRPr lang="en-GB" altLang="fr-FR" sz="800" dirty="0"/>
            </a:p>
          </p:txBody>
        </p:sp>
        <p:sp>
          <p:nvSpPr>
            <p:cNvPr id="227" name="Rectangle 1673"/>
            <p:cNvSpPr>
              <a:spLocks noChangeArrowheads="1"/>
            </p:cNvSpPr>
            <p:nvPr/>
          </p:nvSpPr>
          <p:spPr bwMode="auto">
            <a:xfrm>
              <a:off x="3873" y="1960"/>
              <a:ext cx="281"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Time, min</a:t>
              </a:r>
              <a:endParaRPr lang="en-GB" altLang="fr-FR" sz="800"/>
            </a:p>
          </p:txBody>
        </p:sp>
      </p:grpSp>
      <p:grpSp>
        <p:nvGrpSpPr>
          <p:cNvPr id="250" name="Groupe 249"/>
          <p:cNvGrpSpPr/>
          <p:nvPr/>
        </p:nvGrpSpPr>
        <p:grpSpPr>
          <a:xfrm>
            <a:off x="245900" y="3284985"/>
            <a:ext cx="7586663" cy="2891978"/>
            <a:chOff x="298450" y="3284985"/>
            <a:chExt cx="7586663" cy="2891978"/>
          </a:xfrm>
        </p:grpSpPr>
        <p:sp>
          <p:nvSpPr>
            <p:cNvPr id="6" name="Rectangle 1446"/>
            <p:cNvSpPr>
              <a:spLocks noChangeArrowheads="1"/>
            </p:cNvSpPr>
            <p:nvPr/>
          </p:nvSpPr>
          <p:spPr bwMode="auto">
            <a:xfrm>
              <a:off x="6565900" y="6053138"/>
              <a:ext cx="20161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15.0</a:t>
              </a:r>
              <a:endParaRPr lang="en-GB" altLang="fr-FR" sz="800"/>
            </a:p>
          </p:txBody>
        </p:sp>
        <p:sp>
          <p:nvSpPr>
            <p:cNvPr id="7" name="Rectangle 1447"/>
            <p:cNvSpPr>
              <a:spLocks noChangeArrowheads="1"/>
            </p:cNvSpPr>
            <p:nvPr/>
          </p:nvSpPr>
          <p:spPr bwMode="auto">
            <a:xfrm>
              <a:off x="6999288" y="6042025"/>
              <a:ext cx="4508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dirty="0">
                  <a:solidFill>
                    <a:srgbClr val="000000"/>
                  </a:solidFill>
                </a:rPr>
                <a:t>Time, min</a:t>
              </a:r>
              <a:endParaRPr lang="en-GB" altLang="fr-FR" sz="800" dirty="0"/>
            </a:p>
          </p:txBody>
        </p:sp>
        <p:sp>
          <p:nvSpPr>
            <p:cNvPr id="8" name="Line 1430"/>
            <p:cNvSpPr>
              <a:spLocks noChangeShapeType="1"/>
            </p:cNvSpPr>
            <p:nvPr/>
          </p:nvSpPr>
          <p:spPr bwMode="auto">
            <a:xfrm>
              <a:off x="659033" y="6034088"/>
              <a:ext cx="6308725"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9" name="Line 1431"/>
            <p:cNvSpPr>
              <a:spLocks noChangeShapeType="1"/>
            </p:cNvSpPr>
            <p:nvPr/>
          </p:nvSpPr>
          <p:spPr bwMode="auto">
            <a:xfrm>
              <a:off x="1096963" y="6034088"/>
              <a:ext cx="0" cy="1905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0" name="Line 1432"/>
            <p:cNvSpPr>
              <a:spLocks noChangeShapeType="1"/>
            </p:cNvSpPr>
            <p:nvPr/>
          </p:nvSpPr>
          <p:spPr bwMode="auto">
            <a:xfrm>
              <a:off x="1897063" y="6034088"/>
              <a:ext cx="0" cy="1905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1" name="Line 1433"/>
            <p:cNvSpPr>
              <a:spLocks noChangeShapeType="1"/>
            </p:cNvSpPr>
            <p:nvPr/>
          </p:nvSpPr>
          <p:spPr bwMode="auto">
            <a:xfrm>
              <a:off x="2695575" y="6034088"/>
              <a:ext cx="0" cy="1905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2" name="Line 1434"/>
            <p:cNvSpPr>
              <a:spLocks noChangeShapeType="1"/>
            </p:cNvSpPr>
            <p:nvPr/>
          </p:nvSpPr>
          <p:spPr bwMode="auto">
            <a:xfrm>
              <a:off x="3494088" y="6034088"/>
              <a:ext cx="0" cy="1905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3" name="Line 1435"/>
            <p:cNvSpPr>
              <a:spLocks noChangeShapeType="1"/>
            </p:cNvSpPr>
            <p:nvPr/>
          </p:nvSpPr>
          <p:spPr bwMode="auto">
            <a:xfrm>
              <a:off x="4300538" y="6034088"/>
              <a:ext cx="0" cy="1905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4" name="Line 1436"/>
            <p:cNvSpPr>
              <a:spLocks noChangeShapeType="1"/>
            </p:cNvSpPr>
            <p:nvPr/>
          </p:nvSpPr>
          <p:spPr bwMode="auto">
            <a:xfrm>
              <a:off x="5099050" y="6034088"/>
              <a:ext cx="0" cy="1905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5" name="Line 1437"/>
            <p:cNvSpPr>
              <a:spLocks noChangeShapeType="1"/>
            </p:cNvSpPr>
            <p:nvPr/>
          </p:nvSpPr>
          <p:spPr bwMode="auto">
            <a:xfrm>
              <a:off x="5897563" y="6034088"/>
              <a:ext cx="0" cy="1905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6" name="Line 1438"/>
            <p:cNvSpPr>
              <a:spLocks noChangeShapeType="1"/>
            </p:cNvSpPr>
            <p:nvPr/>
          </p:nvSpPr>
          <p:spPr bwMode="auto">
            <a:xfrm>
              <a:off x="6704013" y="6034088"/>
              <a:ext cx="0" cy="1905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17" name="Rectangle 1439"/>
            <p:cNvSpPr>
              <a:spLocks noChangeArrowheads="1"/>
            </p:cNvSpPr>
            <p:nvPr/>
          </p:nvSpPr>
          <p:spPr bwMode="auto">
            <a:xfrm>
              <a:off x="992188" y="6051550"/>
              <a:ext cx="1428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1.0</a:t>
              </a:r>
              <a:endParaRPr lang="en-GB" altLang="fr-FR" sz="800"/>
            </a:p>
          </p:txBody>
        </p:sp>
        <p:sp>
          <p:nvSpPr>
            <p:cNvPr id="18" name="Rectangle 1440"/>
            <p:cNvSpPr>
              <a:spLocks noChangeArrowheads="1"/>
            </p:cNvSpPr>
            <p:nvPr/>
          </p:nvSpPr>
          <p:spPr bwMode="auto">
            <a:xfrm>
              <a:off x="1792288" y="6051550"/>
              <a:ext cx="1428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3.0</a:t>
              </a:r>
              <a:endParaRPr lang="en-GB" altLang="fr-FR" sz="800"/>
            </a:p>
          </p:txBody>
        </p:sp>
        <p:sp>
          <p:nvSpPr>
            <p:cNvPr id="19" name="Rectangle 1441"/>
            <p:cNvSpPr>
              <a:spLocks noChangeArrowheads="1"/>
            </p:cNvSpPr>
            <p:nvPr/>
          </p:nvSpPr>
          <p:spPr bwMode="auto">
            <a:xfrm>
              <a:off x="2590800" y="6051550"/>
              <a:ext cx="14446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5.0</a:t>
              </a:r>
              <a:endParaRPr lang="en-GB" altLang="fr-FR" sz="800"/>
            </a:p>
          </p:txBody>
        </p:sp>
        <p:sp>
          <p:nvSpPr>
            <p:cNvPr id="20" name="Rectangle 1442"/>
            <p:cNvSpPr>
              <a:spLocks noChangeArrowheads="1"/>
            </p:cNvSpPr>
            <p:nvPr/>
          </p:nvSpPr>
          <p:spPr bwMode="auto">
            <a:xfrm>
              <a:off x="3389313" y="6051550"/>
              <a:ext cx="1428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7.0</a:t>
              </a:r>
              <a:endParaRPr lang="en-GB" altLang="fr-FR" sz="800"/>
            </a:p>
          </p:txBody>
        </p:sp>
        <p:sp>
          <p:nvSpPr>
            <p:cNvPr id="21" name="Rectangle 1443"/>
            <p:cNvSpPr>
              <a:spLocks noChangeArrowheads="1"/>
            </p:cNvSpPr>
            <p:nvPr/>
          </p:nvSpPr>
          <p:spPr bwMode="auto">
            <a:xfrm>
              <a:off x="4195763" y="6051550"/>
              <a:ext cx="1428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9.0</a:t>
              </a:r>
              <a:endParaRPr lang="en-GB" altLang="fr-FR" sz="800"/>
            </a:p>
          </p:txBody>
        </p:sp>
        <p:sp>
          <p:nvSpPr>
            <p:cNvPr id="22" name="Rectangle 1444"/>
            <p:cNvSpPr>
              <a:spLocks noChangeArrowheads="1"/>
            </p:cNvSpPr>
            <p:nvPr/>
          </p:nvSpPr>
          <p:spPr bwMode="auto">
            <a:xfrm>
              <a:off x="4960938" y="6051550"/>
              <a:ext cx="2000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11.0</a:t>
              </a:r>
              <a:endParaRPr lang="en-GB" altLang="fr-FR" sz="800"/>
            </a:p>
          </p:txBody>
        </p:sp>
        <p:sp>
          <p:nvSpPr>
            <p:cNvPr id="23" name="Rectangle 1445"/>
            <p:cNvSpPr>
              <a:spLocks noChangeArrowheads="1"/>
            </p:cNvSpPr>
            <p:nvPr/>
          </p:nvSpPr>
          <p:spPr bwMode="auto">
            <a:xfrm>
              <a:off x="5759450" y="6051550"/>
              <a:ext cx="2000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13.0</a:t>
              </a:r>
              <a:endParaRPr lang="en-GB" altLang="fr-FR" sz="800"/>
            </a:p>
          </p:txBody>
        </p:sp>
        <p:sp>
          <p:nvSpPr>
            <p:cNvPr id="24" name="Line 1448"/>
            <p:cNvSpPr>
              <a:spLocks noChangeShapeType="1"/>
            </p:cNvSpPr>
            <p:nvPr/>
          </p:nvSpPr>
          <p:spPr bwMode="auto">
            <a:xfrm flipV="1">
              <a:off x="682625" y="3500438"/>
              <a:ext cx="0" cy="253365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5" name="Line 1449"/>
            <p:cNvSpPr>
              <a:spLocks noChangeShapeType="1"/>
            </p:cNvSpPr>
            <p:nvPr/>
          </p:nvSpPr>
          <p:spPr bwMode="auto">
            <a:xfrm flipH="1">
              <a:off x="676275" y="6034088"/>
              <a:ext cx="6350"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6" name="Line 1450"/>
            <p:cNvSpPr>
              <a:spLocks noChangeShapeType="1"/>
            </p:cNvSpPr>
            <p:nvPr/>
          </p:nvSpPr>
          <p:spPr bwMode="auto">
            <a:xfrm flipH="1">
              <a:off x="676275" y="5354638"/>
              <a:ext cx="6350"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7" name="Line 1451"/>
            <p:cNvSpPr>
              <a:spLocks noChangeShapeType="1"/>
            </p:cNvSpPr>
            <p:nvPr/>
          </p:nvSpPr>
          <p:spPr bwMode="auto">
            <a:xfrm flipH="1">
              <a:off x="676275" y="4675188"/>
              <a:ext cx="6350"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8" name="Line 1452"/>
            <p:cNvSpPr>
              <a:spLocks noChangeShapeType="1"/>
            </p:cNvSpPr>
            <p:nvPr/>
          </p:nvSpPr>
          <p:spPr bwMode="auto">
            <a:xfrm flipH="1">
              <a:off x="676275" y="3990975"/>
              <a:ext cx="6350"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29" name="Line 1453"/>
            <p:cNvSpPr>
              <a:spLocks noChangeShapeType="1"/>
            </p:cNvSpPr>
            <p:nvPr/>
          </p:nvSpPr>
          <p:spPr bwMode="auto">
            <a:xfrm flipH="1">
              <a:off x="660400" y="6034088"/>
              <a:ext cx="22225"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0" name="Line 1454"/>
            <p:cNvSpPr>
              <a:spLocks noChangeShapeType="1"/>
            </p:cNvSpPr>
            <p:nvPr/>
          </p:nvSpPr>
          <p:spPr bwMode="auto">
            <a:xfrm flipH="1">
              <a:off x="660400" y="5354638"/>
              <a:ext cx="22225"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1" name="Line 1455"/>
            <p:cNvSpPr>
              <a:spLocks noChangeShapeType="1"/>
            </p:cNvSpPr>
            <p:nvPr/>
          </p:nvSpPr>
          <p:spPr bwMode="auto">
            <a:xfrm flipH="1">
              <a:off x="660400" y="4675188"/>
              <a:ext cx="22225"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2" name="Line 1456"/>
            <p:cNvSpPr>
              <a:spLocks noChangeShapeType="1"/>
            </p:cNvSpPr>
            <p:nvPr/>
          </p:nvSpPr>
          <p:spPr bwMode="auto">
            <a:xfrm flipH="1">
              <a:off x="660400" y="3990975"/>
              <a:ext cx="22225"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33" name="Rectangle 1457"/>
            <p:cNvSpPr>
              <a:spLocks noChangeArrowheads="1"/>
            </p:cNvSpPr>
            <p:nvPr/>
          </p:nvSpPr>
          <p:spPr bwMode="auto">
            <a:xfrm>
              <a:off x="430213" y="6003925"/>
              <a:ext cx="1428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0.0</a:t>
              </a:r>
              <a:endParaRPr lang="en-GB" altLang="fr-FR" sz="800"/>
            </a:p>
          </p:txBody>
        </p:sp>
        <p:sp>
          <p:nvSpPr>
            <p:cNvPr id="34" name="Rectangle 1458"/>
            <p:cNvSpPr>
              <a:spLocks noChangeArrowheads="1"/>
            </p:cNvSpPr>
            <p:nvPr/>
          </p:nvSpPr>
          <p:spPr bwMode="auto">
            <a:xfrm>
              <a:off x="298450" y="5324475"/>
              <a:ext cx="255588"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1.0e4</a:t>
              </a:r>
              <a:endParaRPr lang="en-GB" altLang="fr-FR" sz="800"/>
            </a:p>
          </p:txBody>
        </p:sp>
        <p:sp>
          <p:nvSpPr>
            <p:cNvPr id="35" name="Rectangle 1459"/>
            <p:cNvSpPr>
              <a:spLocks noChangeArrowheads="1"/>
            </p:cNvSpPr>
            <p:nvPr/>
          </p:nvSpPr>
          <p:spPr bwMode="auto">
            <a:xfrm>
              <a:off x="298450" y="4640263"/>
              <a:ext cx="25558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2.0e4</a:t>
              </a:r>
              <a:endParaRPr lang="en-GB" altLang="fr-FR" sz="800"/>
            </a:p>
          </p:txBody>
        </p:sp>
        <p:sp>
          <p:nvSpPr>
            <p:cNvPr id="36" name="Rectangle 1460"/>
            <p:cNvSpPr>
              <a:spLocks noChangeArrowheads="1"/>
            </p:cNvSpPr>
            <p:nvPr/>
          </p:nvSpPr>
          <p:spPr bwMode="auto">
            <a:xfrm>
              <a:off x="298450" y="3960813"/>
              <a:ext cx="25558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a:solidFill>
                    <a:srgbClr val="000000"/>
                  </a:solidFill>
                </a:rPr>
                <a:t>3.0e4</a:t>
              </a:r>
              <a:endParaRPr lang="en-GB" altLang="fr-FR" sz="800"/>
            </a:p>
          </p:txBody>
        </p:sp>
        <p:sp>
          <p:nvSpPr>
            <p:cNvPr id="37" name="Rectangle 1461"/>
            <p:cNvSpPr>
              <a:spLocks noChangeArrowheads="1"/>
            </p:cNvSpPr>
            <p:nvPr/>
          </p:nvSpPr>
          <p:spPr bwMode="auto">
            <a:xfrm rot="16200000">
              <a:off x="236538" y="3522316"/>
              <a:ext cx="5969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800" dirty="0">
                  <a:solidFill>
                    <a:srgbClr val="000000"/>
                  </a:solidFill>
                </a:rPr>
                <a:t>Intensity, cps</a:t>
              </a:r>
              <a:endParaRPr lang="en-GB" altLang="fr-FR" sz="800" dirty="0"/>
            </a:p>
          </p:txBody>
        </p:sp>
        <p:sp>
          <p:nvSpPr>
            <p:cNvPr id="38" name="Freeform 1462"/>
            <p:cNvSpPr>
              <a:spLocks/>
            </p:cNvSpPr>
            <p:nvPr/>
          </p:nvSpPr>
          <p:spPr bwMode="auto">
            <a:xfrm>
              <a:off x="690563" y="5910263"/>
              <a:ext cx="7194550" cy="123825"/>
            </a:xfrm>
            <a:custGeom>
              <a:avLst/>
              <a:gdLst>
                <a:gd name="T0" fmla="*/ 2147483647 w 883"/>
                <a:gd name="T1" fmla="*/ 2147483647 h 7"/>
                <a:gd name="T2" fmla="*/ 2147483647 w 883"/>
                <a:gd name="T3" fmla="*/ 2147483647 h 7"/>
                <a:gd name="T4" fmla="*/ 2147483647 w 883"/>
                <a:gd name="T5" fmla="*/ 2147483647 h 7"/>
                <a:gd name="T6" fmla="*/ 2147483647 w 883"/>
                <a:gd name="T7" fmla="*/ 2147483647 h 7"/>
                <a:gd name="T8" fmla="*/ 2147483647 w 883"/>
                <a:gd name="T9" fmla="*/ 2147483647 h 7"/>
                <a:gd name="T10" fmla="*/ 2147483647 w 883"/>
                <a:gd name="T11" fmla="*/ 2147483647 h 7"/>
                <a:gd name="T12" fmla="*/ 2147483647 w 883"/>
                <a:gd name="T13" fmla="*/ 2147483647 h 7"/>
                <a:gd name="T14" fmla="*/ 2147483647 w 883"/>
                <a:gd name="T15" fmla="*/ 2147483647 h 7"/>
                <a:gd name="T16" fmla="*/ 2147483647 w 883"/>
                <a:gd name="T17" fmla="*/ 2147483647 h 7"/>
                <a:gd name="T18" fmla="*/ 2147483647 w 883"/>
                <a:gd name="T19" fmla="*/ 2147483647 h 7"/>
                <a:gd name="T20" fmla="*/ 2147483647 w 883"/>
                <a:gd name="T21" fmla="*/ 2147483647 h 7"/>
                <a:gd name="T22" fmla="*/ 2147483647 w 883"/>
                <a:gd name="T23" fmla="*/ 2147483647 h 7"/>
                <a:gd name="T24" fmla="*/ 2147483647 w 883"/>
                <a:gd name="T25" fmla="*/ 2147483647 h 7"/>
                <a:gd name="T26" fmla="*/ 2147483647 w 883"/>
                <a:gd name="T27" fmla="*/ 2147483647 h 7"/>
                <a:gd name="T28" fmla="*/ 2147483647 w 883"/>
                <a:gd name="T29" fmla="*/ 2147483647 h 7"/>
                <a:gd name="T30" fmla="*/ 2147483647 w 883"/>
                <a:gd name="T31" fmla="*/ 2147483647 h 7"/>
                <a:gd name="T32" fmla="*/ 2147483647 w 883"/>
                <a:gd name="T33" fmla="*/ 2147483647 h 7"/>
                <a:gd name="T34" fmla="*/ 2147483647 w 883"/>
                <a:gd name="T35" fmla="*/ 2147483647 h 7"/>
                <a:gd name="T36" fmla="*/ 2147483647 w 883"/>
                <a:gd name="T37" fmla="*/ 2147483647 h 7"/>
                <a:gd name="T38" fmla="*/ 2147483647 w 883"/>
                <a:gd name="T39" fmla="*/ 2147483647 h 7"/>
                <a:gd name="T40" fmla="*/ 2147483647 w 883"/>
                <a:gd name="T41" fmla="*/ 2147483647 h 7"/>
                <a:gd name="T42" fmla="*/ 2147483647 w 883"/>
                <a:gd name="T43" fmla="*/ 2147483647 h 7"/>
                <a:gd name="T44" fmla="*/ 2147483647 w 883"/>
                <a:gd name="T45" fmla="*/ 2147483647 h 7"/>
                <a:gd name="T46" fmla="*/ 2147483647 w 883"/>
                <a:gd name="T47" fmla="*/ 2147483647 h 7"/>
                <a:gd name="T48" fmla="*/ 2147483647 w 883"/>
                <a:gd name="T49" fmla="*/ 2147483647 h 7"/>
                <a:gd name="T50" fmla="*/ 2147483647 w 883"/>
                <a:gd name="T51" fmla="*/ 2147483647 h 7"/>
                <a:gd name="T52" fmla="*/ 2147483647 w 883"/>
                <a:gd name="T53" fmla="*/ 2147483647 h 7"/>
                <a:gd name="T54" fmla="*/ 2147483647 w 883"/>
                <a:gd name="T55" fmla="*/ 2147483647 h 7"/>
                <a:gd name="T56" fmla="*/ 2147483647 w 883"/>
                <a:gd name="T57" fmla="*/ 2147483647 h 7"/>
                <a:gd name="T58" fmla="*/ 2147483647 w 883"/>
                <a:gd name="T59" fmla="*/ 2147483647 h 7"/>
                <a:gd name="T60" fmla="*/ 2147483647 w 883"/>
                <a:gd name="T61" fmla="*/ 2147483647 h 7"/>
                <a:gd name="T62" fmla="*/ 2147483647 w 883"/>
                <a:gd name="T63" fmla="*/ 2147483647 h 7"/>
                <a:gd name="T64" fmla="*/ 2147483647 w 883"/>
                <a:gd name="T65" fmla="*/ 2147483647 h 7"/>
                <a:gd name="T66" fmla="*/ 2147483647 w 883"/>
                <a:gd name="T67" fmla="*/ 2147483647 h 7"/>
                <a:gd name="T68" fmla="*/ 2147483647 w 883"/>
                <a:gd name="T69" fmla="*/ 2147483647 h 7"/>
                <a:gd name="T70" fmla="*/ 2147483647 w 883"/>
                <a:gd name="T71" fmla="*/ 2147483647 h 7"/>
                <a:gd name="T72" fmla="*/ 2147483647 w 883"/>
                <a:gd name="T73" fmla="*/ 2147483647 h 7"/>
                <a:gd name="T74" fmla="*/ 2147483647 w 883"/>
                <a:gd name="T75" fmla="*/ 2147483647 h 7"/>
                <a:gd name="T76" fmla="*/ 2147483647 w 883"/>
                <a:gd name="T77" fmla="*/ 2147483647 h 7"/>
                <a:gd name="T78" fmla="*/ 2147483647 w 883"/>
                <a:gd name="T79" fmla="*/ 2147483647 h 7"/>
                <a:gd name="T80" fmla="*/ 2147483647 w 883"/>
                <a:gd name="T81" fmla="*/ 2147483647 h 7"/>
                <a:gd name="T82" fmla="*/ 2147483647 w 883"/>
                <a:gd name="T83" fmla="*/ 2147483647 h 7"/>
                <a:gd name="T84" fmla="*/ 2147483647 w 883"/>
                <a:gd name="T85" fmla="*/ 2147483647 h 7"/>
                <a:gd name="T86" fmla="*/ 2147483647 w 883"/>
                <a:gd name="T87" fmla="*/ 2147483647 h 7"/>
                <a:gd name="T88" fmla="*/ 2147483647 w 883"/>
                <a:gd name="T89" fmla="*/ 2147483647 h 7"/>
                <a:gd name="T90" fmla="*/ 2147483647 w 883"/>
                <a:gd name="T91" fmla="*/ 2147483647 h 7"/>
                <a:gd name="T92" fmla="*/ 2147483647 w 883"/>
                <a:gd name="T93" fmla="*/ 2147483647 h 7"/>
                <a:gd name="T94" fmla="*/ 2147483647 w 883"/>
                <a:gd name="T95" fmla="*/ 2147483647 h 7"/>
                <a:gd name="T96" fmla="*/ 2147483647 w 883"/>
                <a:gd name="T97" fmla="*/ 2147483647 h 7"/>
                <a:gd name="T98" fmla="*/ 2147483647 w 883"/>
                <a:gd name="T99" fmla="*/ 2147483647 h 7"/>
                <a:gd name="T100" fmla="*/ 2147483647 w 883"/>
                <a:gd name="T101" fmla="*/ 2147483647 h 7"/>
                <a:gd name="T102" fmla="*/ 2147483647 w 883"/>
                <a:gd name="T103" fmla="*/ 2147483647 h 7"/>
                <a:gd name="T104" fmla="*/ 2147483647 w 883"/>
                <a:gd name="T105" fmla="*/ 2147483647 h 7"/>
                <a:gd name="T106" fmla="*/ 2147483647 w 883"/>
                <a:gd name="T107" fmla="*/ 2147483647 h 7"/>
                <a:gd name="T108" fmla="*/ 2147483647 w 883"/>
                <a:gd name="T109" fmla="*/ 2147483647 h 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7"/>
                <a:gd name="T167" fmla="*/ 883 w 883"/>
                <a:gd name="T168" fmla="*/ 7 h 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7">
                  <a:moveTo>
                    <a:pt x="0" y="7"/>
                  </a:moveTo>
                  <a:lnTo>
                    <a:pt x="0" y="7"/>
                  </a:lnTo>
                  <a:lnTo>
                    <a:pt x="3" y="7"/>
                  </a:lnTo>
                  <a:lnTo>
                    <a:pt x="6" y="7"/>
                  </a:lnTo>
                  <a:lnTo>
                    <a:pt x="8" y="7"/>
                  </a:lnTo>
                  <a:lnTo>
                    <a:pt x="11" y="7"/>
                  </a:lnTo>
                  <a:lnTo>
                    <a:pt x="14" y="7"/>
                  </a:lnTo>
                  <a:lnTo>
                    <a:pt x="16" y="7"/>
                  </a:lnTo>
                  <a:lnTo>
                    <a:pt x="19" y="7"/>
                  </a:lnTo>
                  <a:lnTo>
                    <a:pt x="22" y="7"/>
                  </a:lnTo>
                  <a:lnTo>
                    <a:pt x="24" y="7"/>
                  </a:lnTo>
                  <a:lnTo>
                    <a:pt x="27" y="7"/>
                  </a:lnTo>
                  <a:lnTo>
                    <a:pt x="30" y="7"/>
                  </a:lnTo>
                  <a:lnTo>
                    <a:pt x="32" y="7"/>
                  </a:lnTo>
                  <a:lnTo>
                    <a:pt x="35" y="7"/>
                  </a:lnTo>
                  <a:lnTo>
                    <a:pt x="38" y="5"/>
                  </a:lnTo>
                  <a:lnTo>
                    <a:pt x="40" y="4"/>
                  </a:lnTo>
                  <a:lnTo>
                    <a:pt x="43" y="1"/>
                  </a:lnTo>
                  <a:lnTo>
                    <a:pt x="46" y="0"/>
                  </a:lnTo>
                  <a:lnTo>
                    <a:pt x="48" y="1"/>
                  </a:lnTo>
                  <a:lnTo>
                    <a:pt x="51" y="3"/>
                  </a:lnTo>
                  <a:lnTo>
                    <a:pt x="54" y="5"/>
                  </a:lnTo>
                  <a:lnTo>
                    <a:pt x="56" y="6"/>
                  </a:lnTo>
                  <a:lnTo>
                    <a:pt x="59" y="7"/>
                  </a:lnTo>
                  <a:lnTo>
                    <a:pt x="62" y="7"/>
                  </a:lnTo>
                  <a:lnTo>
                    <a:pt x="64" y="7"/>
                  </a:lnTo>
                  <a:lnTo>
                    <a:pt x="67" y="7"/>
                  </a:lnTo>
                  <a:lnTo>
                    <a:pt x="70" y="7"/>
                  </a:lnTo>
                  <a:lnTo>
                    <a:pt x="72" y="7"/>
                  </a:lnTo>
                  <a:lnTo>
                    <a:pt x="75" y="7"/>
                  </a:lnTo>
                  <a:lnTo>
                    <a:pt x="77" y="7"/>
                  </a:lnTo>
                  <a:lnTo>
                    <a:pt x="80" y="7"/>
                  </a:lnTo>
                  <a:lnTo>
                    <a:pt x="83" y="7"/>
                  </a:lnTo>
                  <a:lnTo>
                    <a:pt x="85" y="7"/>
                  </a:lnTo>
                  <a:lnTo>
                    <a:pt x="88" y="7"/>
                  </a:lnTo>
                  <a:lnTo>
                    <a:pt x="91" y="7"/>
                  </a:lnTo>
                  <a:lnTo>
                    <a:pt x="93" y="7"/>
                  </a:lnTo>
                  <a:lnTo>
                    <a:pt x="96" y="7"/>
                  </a:lnTo>
                  <a:lnTo>
                    <a:pt x="99" y="7"/>
                  </a:lnTo>
                  <a:lnTo>
                    <a:pt x="101" y="7"/>
                  </a:lnTo>
                  <a:lnTo>
                    <a:pt x="104" y="7"/>
                  </a:lnTo>
                  <a:lnTo>
                    <a:pt x="107" y="7"/>
                  </a:lnTo>
                  <a:lnTo>
                    <a:pt x="109" y="7"/>
                  </a:lnTo>
                  <a:lnTo>
                    <a:pt x="112" y="7"/>
                  </a:lnTo>
                  <a:lnTo>
                    <a:pt x="115" y="7"/>
                  </a:lnTo>
                  <a:lnTo>
                    <a:pt x="117" y="7"/>
                  </a:lnTo>
                  <a:lnTo>
                    <a:pt x="120" y="7"/>
                  </a:lnTo>
                  <a:lnTo>
                    <a:pt x="123" y="7"/>
                  </a:lnTo>
                  <a:lnTo>
                    <a:pt x="125" y="7"/>
                  </a:lnTo>
                  <a:lnTo>
                    <a:pt x="128" y="7"/>
                  </a:lnTo>
                  <a:lnTo>
                    <a:pt x="131" y="7"/>
                  </a:lnTo>
                  <a:lnTo>
                    <a:pt x="133" y="7"/>
                  </a:lnTo>
                  <a:lnTo>
                    <a:pt x="136" y="7"/>
                  </a:lnTo>
                  <a:lnTo>
                    <a:pt x="139" y="7"/>
                  </a:lnTo>
                  <a:lnTo>
                    <a:pt x="141" y="7"/>
                  </a:lnTo>
                  <a:lnTo>
                    <a:pt x="144" y="7"/>
                  </a:lnTo>
                  <a:lnTo>
                    <a:pt x="147" y="7"/>
                  </a:lnTo>
                  <a:lnTo>
                    <a:pt x="149" y="7"/>
                  </a:lnTo>
                  <a:lnTo>
                    <a:pt x="152" y="7"/>
                  </a:lnTo>
                  <a:lnTo>
                    <a:pt x="155" y="7"/>
                  </a:lnTo>
                  <a:lnTo>
                    <a:pt x="157" y="7"/>
                  </a:lnTo>
                  <a:lnTo>
                    <a:pt x="160" y="7"/>
                  </a:lnTo>
                  <a:lnTo>
                    <a:pt x="163" y="7"/>
                  </a:lnTo>
                  <a:lnTo>
                    <a:pt x="165" y="7"/>
                  </a:lnTo>
                  <a:lnTo>
                    <a:pt x="168" y="7"/>
                  </a:lnTo>
                  <a:lnTo>
                    <a:pt x="171" y="7"/>
                  </a:lnTo>
                  <a:lnTo>
                    <a:pt x="173" y="7"/>
                  </a:lnTo>
                  <a:lnTo>
                    <a:pt x="176" y="7"/>
                  </a:lnTo>
                  <a:lnTo>
                    <a:pt x="179" y="7"/>
                  </a:lnTo>
                  <a:lnTo>
                    <a:pt x="181" y="7"/>
                  </a:lnTo>
                  <a:lnTo>
                    <a:pt x="184" y="7"/>
                  </a:lnTo>
                  <a:lnTo>
                    <a:pt x="187" y="7"/>
                  </a:lnTo>
                  <a:lnTo>
                    <a:pt x="189" y="7"/>
                  </a:lnTo>
                  <a:lnTo>
                    <a:pt x="192" y="7"/>
                  </a:lnTo>
                  <a:lnTo>
                    <a:pt x="195" y="7"/>
                  </a:lnTo>
                  <a:lnTo>
                    <a:pt x="197" y="7"/>
                  </a:lnTo>
                  <a:lnTo>
                    <a:pt x="200" y="7"/>
                  </a:lnTo>
                  <a:lnTo>
                    <a:pt x="202" y="7"/>
                  </a:lnTo>
                  <a:lnTo>
                    <a:pt x="205" y="7"/>
                  </a:lnTo>
                  <a:lnTo>
                    <a:pt x="208" y="7"/>
                  </a:lnTo>
                  <a:lnTo>
                    <a:pt x="210" y="7"/>
                  </a:lnTo>
                  <a:lnTo>
                    <a:pt x="213" y="7"/>
                  </a:lnTo>
                  <a:lnTo>
                    <a:pt x="216" y="7"/>
                  </a:lnTo>
                  <a:lnTo>
                    <a:pt x="218" y="7"/>
                  </a:lnTo>
                  <a:lnTo>
                    <a:pt x="221" y="7"/>
                  </a:lnTo>
                  <a:lnTo>
                    <a:pt x="224" y="7"/>
                  </a:lnTo>
                  <a:lnTo>
                    <a:pt x="226" y="7"/>
                  </a:lnTo>
                  <a:lnTo>
                    <a:pt x="229" y="7"/>
                  </a:lnTo>
                  <a:lnTo>
                    <a:pt x="232" y="7"/>
                  </a:lnTo>
                  <a:lnTo>
                    <a:pt x="234" y="7"/>
                  </a:lnTo>
                  <a:lnTo>
                    <a:pt x="237" y="7"/>
                  </a:lnTo>
                  <a:lnTo>
                    <a:pt x="240" y="7"/>
                  </a:lnTo>
                  <a:lnTo>
                    <a:pt x="242" y="7"/>
                  </a:lnTo>
                  <a:lnTo>
                    <a:pt x="245" y="7"/>
                  </a:lnTo>
                  <a:lnTo>
                    <a:pt x="248" y="7"/>
                  </a:lnTo>
                  <a:lnTo>
                    <a:pt x="250" y="7"/>
                  </a:lnTo>
                  <a:lnTo>
                    <a:pt x="253" y="7"/>
                  </a:lnTo>
                  <a:lnTo>
                    <a:pt x="256" y="7"/>
                  </a:lnTo>
                  <a:lnTo>
                    <a:pt x="258" y="7"/>
                  </a:lnTo>
                  <a:lnTo>
                    <a:pt x="261" y="7"/>
                  </a:lnTo>
                  <a:lnTo>
                    <a:pt x="264" y="7"/>
                  </a:lnTo>
                  <a:lnTo>
                    <a:pt x="266" y="7"/>
                  </a:lnTo>
                  <a:lnTo>
                    <a:pt x="269" y="7"/>
                  </a:lnTo>
                  <a:lnTo>
                    <a:pt x="272" y="7"/>
                  </a:lnTo>
                  <a:lnTo>
                    <a:pt x="274" y="7"/>
                  </a:lnTo>
                  <a:lnTo>
                    <a:pt x="277" y="7"/>
                  </a:lnTo>
                  <a:lnTo>
                    <a:pt x="280" y="7"/>
                  </a:lnTo>
                  <a:lnTo>
                    <a:pt x="282" y="7"/>
                  </a:lnTo>
                  <a:lnTo>
                    <a:pt x="285" y="7"/>
                  </a:lnTo>
                  <a:lnTo>
                    <a:pt x="288" y="7"/>
                  </a:lnTo>
                  <a:lnTo>
                    <a:pt x="290" y="7"/>
                  </a:lnTo>
                  <a:lnTo>
                    <a:pt x="293" y="7"/>
                  </a:lnTo>
                  <a:lnTo>
                    <a:pt x="296" y="7"/>
                  </a:lnTo>
                  <a:lnTo>
                    <a:pt x="298" y="7"/>
                  </a:lnTo>
                  <a:lnTo>
                    <a:pt x="301" y="7"/>
                  </a:lnTo>
                  <a:lnTo>
                    <a:pt x="304" y="7"/>
                  </a:lnTo>
                  <a:lnTo>
                    <a:pt x="306" y="7"/>
                  </a:lnTo>
                  <a:lnTo>
                    <a:pt x="309" y="7"/>
                  </a:lnTo>
                  <a:lnTo>
                    <a:pt x="312" y="7"/>
                  </a:lnTo>
                  <a:lnTo>
                    <a:pt x="314" y="7"/>
                  </a:lnTo>
                  <a:lnTo>
                    <a:pt x="317" y="7"/>
                  </a:lnTo>
                  <a:lnTo>
                    <a:pt x="320" y="7"/>
                  </a:lnTo>
                  <a:lnTo>
                    <a:pt x="322" y="7"/>
                  </a:lnTo>
                  <a:lnTo>
                    <a:pt x="325" y="7"/>
                  </a:lnTo>
                  <a:lnTo>
                    <a:pt x="327" y="7"/>
                  </a:lnTo>
                  <a:lnTo>
                    <a:pt x="330" y="7"/>
                  </a:lnTo>
                  <a:lnTo>
                    <a:pt x="333" y="7"/>
                  </a:lnTo>
                  <a:lnTo>
                    <a:pt x="335" y="7"/>
                  </a:lnTo>
                  <a:lnTo>
                    <a:pt x="338" y="7"/>
                  </a:lnTo>
                  <a:lnTo>
                    <a:pt x="341" y="7"/>
                  </a:lnTo>
                  <a:lnTo>
                    <a:pt x="343" y="7"/>
                  </a:lnTo>
                  <a:lnTo>
                    <a:pt x="346" y="7"/>
                  </a:lnTo>
                  <a:lnTo>
                    <a:pt x="349" y="7"/>
                  </a:lnTo>
                  <a:lnTo>
                    <a:pt x="351" y="7"/>
                  </a:lnTo>
                  <a:lnTo>
                    <a:pt x="354" y="7"/>
                  </a:lnTo>
                  <a:lnTo>
                    <a:pt x="357" y="7"/>
                  </a:lnTo>
                  <a:lnTo>
                    <a:pt x="359" y="7"/>
                  </a:lnTo>
                  <a:lnTo>
                    <a:pt x="362" y="7"/>
                  </a:lnTo>
                  <a:lnTo>
                    <a:pt x="365" y="7"/>
                  </a:lnTo>
                  <a:lnTo>
                    <a:pt x="367" y="7"/>
                  </a:lnTo>
                  <a:lnTo>
                    <a:pt x="370" y="7"/>
                  </a:lnTo>
                  <a:lnTo>
                    <a:pt x="373" y="7"/>
                  </a:lnTo>
                  <a:lnTo>
                    <a:pt x="375" y="7"/>
                  </a:lnTo>
                  <a:lnTo>
                    <a:pt x="378" y="7"/>
                  </a:lnTo>
                  <a:lnTo>
                    <a:pt x="381" y="7"/>
                  </a:lnTo>
                  <a:lnTo>
                    <a:pt x="383" y="7"/>
                  </a:lnTo>
                  <a:lnTo>
                    <a:pt x="386" y="7"/>
                  </a:lnTo>
                  <a:lnTo>
                    <a:pt x="389" y="7"/>
                  </a:lnTo>
                  <a:lnTo>
                    <a:pt x="391" y="7"/>
                  </a:lnTo>
                  <a:lnTo>
                    <a:pt x="394" y="7"/>
                  </a:lnTo>
                  <a:lnTo>
                    <a:pt x="397" y="7"/>
                  </a:lnTo>
                  <a:lnTo>
                    <a:pt x="399" y="7"/>
                  </a:lnTo>
                  <a:lnTo>
                    <a:pt x="402" y="7"/>
                  </a:lnTo>
                  <a:lnTo>
                    <a:pt x="405" y="7"/>
                  </a:lnTo>
                  <a:lnTo>
                    <a:pt x="407" y="7"/>
                  </a:lnTo>
                  <a:lnTo>
                    <a:pt x="410" y="7"/>
                  </a:lnTo>
                  <a:lnTo>
                    <a:pt x="413" y="7"/>
                  </a:lnTo>
                  <a:lnTo>
                    <a:pt x="415" y="7"/>
                  </a:lnTo>
                  <a:lnTo>
                    <a:pt x="418" y="7"/>
                  </a:lnTo>
                  <a:lnTo>
                    <a:pt x="421" y="7"/>
                  </a:lnTo>
                  <a:lnTo>
                    <a:pt x="423" y="7"/>
                  </a:lnTo>
                  <a:lnTo>
                    <a:pt x="426" y="7"/>
                  </a:lnTo>
                  <a:lnTo>
                    <a:pt x="429" y="7"/>
                  </a:lnTo>
                  <a:lnTo>
                    <a:pt x="431" y="7"/>
                  </a:lnTo>
                  <a:lnTo>
                    <a:pt x="434" y="7"/>
                  </a:lnTo>
                  <a:lnTo>
                    <a:pt x="437" y="7"/>
                  </a:lnTo>
                  <a:lnTo>
                    <a:pt x="439" y="7"/>
                  </a:lnTo>
                  <a:lnTo>
                    <a:pt x="442" y="7"/>
                  </a:lnTo>
                  <a:lnTo>
                    <a:pt x="444" y="7"/>
                  </a:lnTo>
                  <a:lnTo>
                    <a:pt x="447" y="7"/>
                  </a:lnTo>
                  <a:lnTo>
                    <a:pt x="450" y="7"/>
                  </a:lnTo>
                  <a:lnTo>
                    <a:pt x="452" y="7"/>
                  </a:lnTo>
                  <a:lnTo>
                    <a:pt x="455" y="7"/>
                  </a:lnTo>
                  <a:lnTo>
                    <a:pt x="458" y="7"/>
                  </a:lnTo>
                  <a:lnTo>
                    <a:pt x="460" y="7"/>
                  </a:lnTo>
                  <a:lnTo>
                    <a:pt x="463" y="7"/>
                  </a:lnTo>
                  <a:lnTo>
                    <a:pt x="466" y="7"/>
                  </a:lnTo>
                  <a:lnTo>
                    <a:pt x="468" y="7"/>
                  </a:lnTo>
                  <a:lnTo>
                    <a:pt x="471" y="7"/>
                  </a:lnTo>
                  <a:lnTo>
                    <a:pt x="474" y="7"/>
                  </a:lnTo>
                  <a:lnTo>
                    <a:pt x="476" y="7"/>
                  </a:lnTo>
                  <a:lnTo>
                    <a:pt x="479" y="7"/>
                  </a:lnTo>
                  <a:lnTo>
                    <a:pt x="482" y="7"/>
                  </a:lnTo>
                  <a:lnTo>
                    <a:pt x="484" y="7"/>
                  </a:lnTo>
                  <a:lnTo>
                    <a:pt x="487" y="7"/>
                  </a:lnTo>
                  <a:lnTo>
                    <a:pt x="490" y="7"/>
                  </a:lnTo>
                  <a:lnTo>
                    <a:pt x="492" y="7"/>
                  </a:lnTo>
                  <a:lnTo>
                    <a:pt x="495" y="7"/>
                  </a:lnTo>
                  <a:lnTo>
                    <a:pt x="498" y="7"/>
                  </a:lnTo>
                  <a:lnTo>
                    <a:pt x="500" y="7"/>
                  </a:lnTo>
                  <a:lnTo>
                    <a:pt x="503" y="7"/>
                  </a:lnTo>
                  <a:lnTo>
                    <a:pt x="506" y="7"/>
                  </a:lnTo>
                  <a:lnTo>
                    <a:pt x="508" y="7"/>
                  </a:lnTo>
                  <a:lnTo>
                    <a:pt x="511" y="7"/>
                  </a:lnTo>
                  <a:lnTo>
                    <a:pt x="514" y="7"/>
                  </a:lnTo>
                  <a:lnTo>
                    <a:pt x="516" y="7"/>
                  </a:lnTo>
                  <a:lnTo>
                    <a:pt x="519" y="7"/>
                  </a:lnTo>
                  <a:lnTo>
                    <a:pt x="522" y="7"/>
                  </a:lnTo>
                  <a:lnTo>
                    <a:pt x="524" y="7"/>
                  </a:lnTo>
                  <a:lnTo>
                    <a:pt x="527" y="7"/>
                  </a:lnTo>
                  <a:lnTo>
                    <a:pt x="530" y="7"/>
                  </a:lnTo>
                  <a:lnTo>
                    <a:pt x="532" y="7"/>
                  </a:lnTo>
                  <a:lnTo>
                    <a:pt x="535" y="7"/>
                  </a:lnTo>
                  <a:lnTo>
                    <a:pt x="538" y="7"/>
                  </a:lnTo>
                  <a:lnTo>
                    <a:pt x="540" y="7"/>
                  </a:lnTo>
                  <a:lnTo>
                    <a:pt x="543" y="7"/>
                  </a:lnTo>
                  <a:lnTo>
                    <a:pt x="546" y="7"/>
                  </a:lnTo>
                  <a:lnTo>
                    <a:pt x="548" y="7"/>
                  </a:lnTo>
                  <a:lnTo>
                    <a:pt x="551" y="7"/>
                  </a:lnTo>
                  <a:lnTo>
                    <a:pt x="554" y="7"/>
                  </a:lnTo>
                  <a:lnTo>
                    <a:pt x="556" y="7"/>
                  </a:lnTo>
                  <a:lnTo>
                    <a:pt x="559" y="7"/>
                  </a:lnTo>
                  <a:lnTo>
                    <a:pt x="562" y="7"/>
                  </a:lnTo>
                  <a:lnTo>
                    <a:pt x="564" y="7"/>
                  </a:lnTo>
                  <a:lnTo>
                    <a:pt x="567" y="7"/>
                  </a:lnTo>
                  <a:lnTo>
                    <a:pt x="569" y="7"/>
                  </a:lnTo>
                  <a:lnTo>
                    <a:pt x="572" y="7"/>
                  </a:lnTo>
                  <a:lnTo>
                    <a:pt x="575" y="7"/>
                  </a:lnTo>
                  <a:lnTo>
                    <a:pt x="577" y="7"/>
                  </a:lnTo>
                  <a:lnTo>
                    <a:pt x="580" y="7"/>
                  </a:lnTo>
                  <a:lnTo>
                    <a:pt x="583" y="7"/>
                  </a:lnTo>
                  <a:lnTo>
                    <a:pt x="585" y="7"/>
                  </a:lnTo>
                  <a:lnTo>
                    <a:pt x="588" y="7"/>
                  </a:lnTo>
                  <a:lnTo>
                    <a:pt x="591" y="7"/>
                  </a:lnTo>
                  <a:lnTo>
                    <a:pt x="593" y="7"/>
                  </a:lnTo>
                  <a:lnTo>
                    <a:pt x="596" y="7"/>
                  </a:lnTo>
                  <a:lnTo>
                    <a:pt x="599" y="7"/>
                  </a:lnTo>
                  <a:lnTo>
                    <a:pt x="601" y="7"/>
                  </a:lnTo>
                  <a:lnTo>
                    <a:pt x="604" y="7"/>
                  </a:lnTo>
                  <a:lnTo>
                    <a:pt x="607" y="7"/>
                  </a:lnTo>
                  <a:lnTo>
                    <a:pt x="609" y="7"/>
                  </a:lnTo>
                  <a:lnTo>
                    <a:pt x="612" y="7"/>
                  </a:lnTo>
                  <a:lnTo>
                    <a:pt x="615" y="7"/>
                  </a:lnTo>
                  <a:lnTo>
                    <a:pt x="617" y="7"/>
                  </a:lnTo>
                  <a:lnTo>
                    <a:pt x="620" y="7"/>
                  </a:lnTo>
                  <a:lnTo>
                    <a:pt x="623" y="7"/>
                  </a:lnTo>
                  <a:lnTo>
                    <a:pt x="625" y="7"/>
                  </a:lnTo>
                  <a:lnTo>
                    <a:pt x="628" y="7"/>
                  </a:lnTo>
                  <a:lnTo>
                    <a:pt x="631" y="7"/>
                  </a:lnTo>
                  <a:lnTo>
                    <a:pt x="633" y="7"/>
                  </a:lnTo>
                  <a:lnTo>
                    <a:pt x="636" y="7"/>
                  </a:lnTo>
                  <a:lnTo>
                    <a:pt x="639" y="7"/>
                  </a:lnTo>
                  <a:lnTo>
                    <a:pt x="641" y="7"/>
                  </a:lnTo>
                  <a:lnTo>
                    <a:pt x="644" y="7"/>
                  </a:lnTo>
                  <a:lnTo>
                    <a:pt x="647" y="7"/>
                  </a:lnTo>
                  <a:lnTo>
                    <a:pt x="649" y="7"/>
                  </a:lnTo>
                  <a:lnTo>
                    <a:pt x="652" y="7"/>
                  </a:lnTo>
                  <a:lnTo>
                    <a:pt x="655" y="7"/>
                  </a:lnTo>
                  <a:lnTo>
                    <a:pt x="657" y="7"/>
                  </a:lnTo>
                  <a:lnTo>
                    <a:pt x="660" y="7"/>
                  </a:lnTo>
                  <a:lnTo>
                    <a:pt x="663" y="7"/>
                  </a:lnTo>
                  <a:lnTo>
                    <a:pt x="665" y="7"/>
                  </a:lnTo>
                  <a:lnTo>
                    <a:pt x="668" y="7"/>
                  </a:lnTo>
                  <a:lnTo>
                    <a:pt x="671" y="7"/>
                  </a:lnTo>
                  <a:lnTo>
                    <a:pt x="673" y="7"/>
                  </a:lnTo>
                  <a:lnTo>
                    <a:pt x="676" y="7"/>
                  </a:lnTo>
                  <a:lnTo>
                    <a:pt x="679" y="7"/>
                  </a:lnTo>
                  <a:lnTo>
                    <a:pt x="681" y="7"/>
                  </a:lnTo>
                  <a:lnTo>
                    <a:pt x="684" y="7"/>
                  </a:lnTo>
                  <a:lnTo>
                    <a:pt x="686" y="7"/>
                  </a:lnTo>
                  <a:lnTo>
                    <a:pt x="689" y="7"/>
                  </a:lnTo>
                  <a:lnTo>
                    <a:pt x="692" y="7"/>
                  </a:lnTo>
                  <a:lnTo>
                    <a:pt x="694" y="7"/>
                  </a:lnTo>
                  <a:lnTo>
                    <a:pt x="697" y="7"/>
                  </a:lnTo>
                  <a:lnTo>
                    <a:pt x="700" y="7"/>
                  </a:lnTo>
                  <a:lnTo>
                    <a:pt x="702" y="7"/>
                  </a:lnTo>
                  <a:lnTo>
                    <a:pt x="705" y="7"/>
                  </a:lnTo>
                  <a:lnTo>
                    <a:pt x="708" y="7"/>
                  </a:lnTo>
                  <a:lnTo>
                    <a:pt x="710" y="7"/>
                  </a:lnTo>
                  <a:lnTo>
                    <a:pt x="713" y="7"/>
                  </a:lnTo>
                  <a:lnTo>
                    <a:pt x="716" y="7"/>
                  </a:lnTo>
                  <a:lnTo>
                    <a:pt x="718" y="7"/>
                  </a:lnTo>
                  <a:lnTo>
                    <a:pt x="721" y="7"/>
                  </a:lnTo>
                  <a:lnTo>
                    <a:pt x="724" y="7"/>
                  </a:lnTo>
                  <a:lnTo>
                    <a:pt x="726" y="7"/>
                  </a:lnTo>
                  <a:lnTo>
                    <a:pt x="729" y="7"/>
                  </a:lnTo>
                  <a:lnTo>
                    <a:pt x="732" y="7"/>
                  </a:lnTo>
                  <a:lnTo>
                    <a:pt x="734" y="7"/>
                  </a:lnTo>
                  <a:lnTo>
                    <a:pt x="737" y="7"/>
                  </a:lnTo>
                  <a:lnTo>
                    <a:pt x="740" y="7"/>
                  </a:lnTo>
                  <a:lnTo>
                    <a:pt x="742" y="7"/>
                  </a:lnTo>
                  <a:lnTo>
                    <a:pt x="745" y="7"/>
                  </a:lnTo>
                  <a:lnTo>
                    <a:pt x="748" y="7"/>
                  </a:lnTo>
                  <a:lnTo>
                    <a:pt x="750" y="7"/>
                  </a:lnTo>
                  <a:lnTo>
                    <a:pt x="753" y="7"/>
                  </a:lnTo>
                  <a:lnTo>
                    <a:pt x="756" y="7"/>
                  </a:lnTo>
                  <a:lnTo>
                    <a:pt x="758" y="7"/>
                  </a:lnTo>
                  <a:lnTo>
                    <a:pt x="761" y="7"/>
                  </a:lnTo>
                  <a:lnTo>
                    <a:pt x="764" y="7"/>
                  </a:lnTo>
                  <a:lnTo>
                    <a:pt x="766" y="7"/>
                  </a:lnTo>
                  <a:lnTo>
                    <a:pt x="769" y="7"/>
                  </a:lnTo>
                  <a:lnTo>
                    <a:pt x="772" y="7"/>
                  </a:lnTo>
                  <a:lnTo>
                    <a:pt x="774" y="7"/>
                  </a:lnTo>
                  <a:lnTo>
                    <a:pt x="777" y="7"/>
                  </a:lnTo>
                  <a:lnTo>
                    <a:pt x="780" y="7"/>
                  </a:lnTo>
                  <a:lnTo>
                    <a:pt x="782" y="7"/>
                  </a:lnTo>
                  <a:lnTo>
                    <a:pt x="785" y="7"/>
                  </a:lnTo>
                  <a:lnTo>
                    <a:pt x="788" y="7"/>
                  </a:lnTo>
                  <a:lnTo>
                    <a:pt x="790" y="7"/>
                  </a:lnTo>
                  <a:lnTo>
                    <a:pt x="793" y="7"/>
                  </a:lnTo>
                  <a:lnTo>
                    <a:pt x="796" y="7"/>
                  </a:lnTo>
                  <a:lnTo>
                    <a:pt x="798" y="7"/>
                  </a:lnTo>
                  <a:lnTo>
                    <a:pt x="801" y="7"/>
                  </a:lnTo>
                  <a:lnTo>
                    <a:pt x="804" y="7"/>
                  </a:lnTo>
                  <a:lnTo>
                    <a:pt x="806" y="7"/>
                  </a:lnTo>
                  <a:lnTo>
                    <a:pt x="809" y="7"/>
                  </a:lnTo>
                  <a:lnTo>
                    <a:pt x="811" y="7"/>
                  </a:lnTo>
                  <a:lnTo>
                    <a:pt x="814" y="7"/>
                  </a:lnTo>
                  <a:lnTo>
                    <a:pt x="817" y="7"/>
                  </a:lnTo>
                  <a:lnTo>
                    <a:pt x="819" y="7"/>
                  </a:lnTo>
                  <a:lnTo>
                    <a:pt x="822" y="7"/>
                  </a:lnTo>
                  <a:lnTo>
                    <a:pt x="825" y="7"/>
                  </a:lnTo>
                  <a:lnTo>
                    <a:pt x="827" y="7"/>
                  </a:lnTo>
                  <a:lnTo>
                    <a:pt x="830" y="7"/>
                  </a:lnTo>
                  <a:lnTo>
                    <a:pt x="833" y="7"/>
                  </a:lnTo>
                  <a:lnTo>
                    <a:pt x="835" y="7"/>
                  </a:lnTo>
                  <a:lnTo>
                    <a:pt x="838" y="7"/>
                  </a:lnTo>
                  <a:lnTo>
                    <a:pt x="841" y="7"/>
                  </a:lnTo>
                  <a:lnTo>
                    <a:pt x="843" y="7"/>
                  </a:lnTo>
                  <a:lnTo>
                    <a:pt x="846" y="7"/>
                  </a:lnTo>
                  <a:lnTo>
                    <a:pt x="849" y="7"/>
                  </a:lnTo>
                  <a:lnTo>
                    <a:pt x="851" y="7"/>
                  </a:lnTo>
                  <a:lnTo>
                    <a:pt x="854" y="7"/>
                  </a:lnTo>
                  <a:lnTo>
                    <a:pt x="857" y="7"/>
                  </a:lnTo>
                  <a:lnTo>
                    <a:pt x="859" y="7"/>
                  </a:lnTo>
                  <a:lnTo>
                    <a:pt x="862" y="7"/>
                  </a:lnTo>
                  <a:lnTo>
                    <a:pt x="865" y="7"/>
                  </a:lnTo>
                  <a:lnTo>
                    <a:pt x="867" y="7"/>
                  </a:lnTo>
                  <a:lnTo>
                    <a:pt x="870" y="7"/>
                  </a:lnTo>
                  <a:lnTo>
                    <a:pt x="873" y="7"/>
                  </a:lnTo>
                  <a:lnTo>
                    <a:pt x="875" y="7"/>
                  </a:lnTo>
                  <a:lnTo>
                    <a:pt x="878" y="7"/>
                  </a:lnTo>
                  <a:lnTo>
                    <a:pt x="881" y="7"/>
                  </a:lnTo>
                  <a:lnTo>
                    <a:pt x="883" y="7"/>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39" name="Freeform 1463"/>
            <p:cNvSpPr>
              <a:spLocks/>
            </p:cNvSpPr>
            <p:nvPr/>
          </p:nvSpPr>
          <p:spPr bwMode="auto">
            <a:xfrm>
              <a:off x="690563" y="4446588"/>
              <a:ext cx="7194550" cy="1587500"/>
            </a:xfrm>
            <a:custGeom>
              <a:avLst/>
              <a:gdLst>
                <a:gd name="T0" fmla="*/ 2147483647 w 883"/>
                <a:gd name="T1" fmla="*/ 2147483647 h 362"/>
                <a:gd name="T2" fmla="*/ 2147483647 w 883"/>
                <a:gd name="T3" fmla="*/ 2147483647 h 362"/>
                <a:gd name="T4" fmla="*/ 2147483647 w 883"/>
                <a:gd name="T5" fmla="*/ 2147483647 h 362"/>
                <a:gd name="T6" fmla="*/ 2147483647 w 883"/>
                <a:gd name="T7" fmla="*/ 2147483647 h 362"/>
                <a:gd name="T8" fmla="*/ 2147483647 w 883"/>
                <a:gd name="T9" fmla="*/ 2147483647 h 362"/>
                <a:gd name="T10" fmla="*/ 2147483647 w 883"/>
                <a:gd name="T11" fmla="*/ 2147483647 h 362"/>
                <a:gd name="T12" fmla="*/ 2147483647 w 883"/>
                <a:gd name="T13" fmla="*/ 2147483647 h 362"/>
                <a:gd name="T14" fmla="*/ 2147483647 w 883"/>
                <a:gd name="T15" fmla="*/ 2147483647 h 362"/>
                <a:gd name="T16" fmla="*/ 2147483647 w 883"/>
                <a:gd name="T17" fmla="*/ 2147483647 h 362"/>
                <a:gd name="T18" fmla="*/ 2147483647 w 883"/>
                <a:gd name="T19" fmla="*/ 2147483647 h 362"/>
                <a:gd name="T20" fmla="*/ 2147483647 w 883"/>
                <a:gd name="T21" fmla="*/ 2147483647 h 362"/>
                <a:gd name="T22" fmla="*/ 2147483647 w 883"/>
                <a:gd name="T23" fmla="*/ 2147483647 h 362"/>
                <a:gd name="T24" fmla="*/ 2147483647 w 883"/>
                <a:gd name="T25" fmla="*/ 2147483647 h 362"/>
                <a:gd name="T26" fmla="*/ 2147483647 w 883"/>
                <a:gd name="T27" fmla="*/ 2147483647 h 362"/>
                <a:gd name="T28" fmla="*/ 2147483647 w 883"/>
                <a:gd name="T29" fmla="*/ 2147483647 h 362"/>
                <a:gd name="T30" fmla="*/ 2147483647 w 883"/>
                <a:gd name="T31" fmla="*/ 2147483647 h 362"/>
                <a:gd name="T32" fmla="*/ 2147483647 w 883"/>
                <a:gd name="T33" fmla="*/ 2147483647 h 362"/>
                <a:gd name="T34" fmla="*/ 2147483647 w 883"/>
                <a:gd name="T35" fmla="*/ 2147483647 h 362"/>
                <a:gd name="T36" fmla="*/ 2147483647 w 883"/>
                <a:gd name="T37" fmla="*/ 2147483647 h 362"/>
                <a:gd name="T38" fmla="*/ 2147483647 w 883"/>
                <a:gd name="T39" fmla="*/ 2147483647 h 362"/>
                <a:gd name="T40" fmla="*/ 2147483647 w 883"/>
                <a:gd name="T41" fmla="*/ 2147483647 h 362"/>
                <a:gd name="T42" fmla="*/ 2147483647 w 883"/>
                <a:gd name="T43" fmla="*/ 2147483647 h 362"/>
                <a:gd name="T44" fmla="*/ 2147483647 w 883"/>
                <a:gd name="T45" fmla="*/ 2147483647 h 362"/>
                <a:gd name="T46" fmla="*/ 2147483647 w 883"/>
                <a:gd name="T47" fmla="*/ 2147483647 h 362"/>
                <a:gd name="T48" fmla="*/ 2147483647 w 883"/>
                <a:gd name="T49" fmla="*/ 2147483647 h 362"/>
                <a:gd name="T50" fmla="*/ 2147483647 w 883"/>
                <a:gd name="T51" fmla="*/ 2147483647 h 362"/>
                <a:gd name="T52" fmla="*/ 2147483647 w 883"/>
                <a:gd name="T53" fmla="*/ 2147483647 h 362"/>
                <a:gd name="T54" fmla="*/ 2147483647 w 883"/>
                <a:gd name="T55" fmla="*/ 2147483647 h 362"/>
                <a:gd name="T56" fmla="*/ 2147483647 w 883"/>
                <a:gd name="T57" fmla="*/ 2147483647 h 362"/>
                <a:gd name="T58" fmla="*/ 2147483647 w 883"/>
                <a:gd name="T59" fmla="*/ 2147483647 h 362"/>
                <a:gd name="T60" fmla="*/ 2147483647 w 883"/>
                <a:gd name="T61" fmla="*/ 2147483647 h 362"/>
                <a:gd name="T62" fmla="*/ 2147483647 w 883"/>
                <a:gd name="T63" fmla="*/ 2147483647 h 362"/>
                <a:gd name="T64" fmla="*/ 2147483647 w 883"/>
                <a:gd name="T65" fmla="*/ 2147483647 h 362"/>
                <a:gd name="T66" fmla="*/ 2147483647 w 883"/>
                <a:gd name="T67" fmla="*/ 2147483647 h 362"/>
                <a:gd name="T68" fmla="*/ 2147483647 w 883"/>
                <a:gd name="T69" fmla="*/ 2147483647 h 362"/>
                <a:gd name="T70" fmla="*/ 2147483647 w 883"/>
                <a:gd name="T71" fmla="*/ 2147483647 h 362"/>
                <a:gd name="T72" fmla="*/ 2147483647 w 883"/>
                <a:gd name="T73" fmla="*/ 2147483647 h 362"/>
                <a:gd name="T74" fmla="*/ 2147483647 w 883"/>
                <a:gd name="T75" fmla="*/ 2147483647 h 362"/>
                <a:gd name="T76" fmla="*/ 2147483647 w 883"/>
                <a:gd name="T77" fmla="*/ 2147483647 h 362"/>
                <a:gd name="T78" fmla="*/ 2147483647 w 883"/>
                <a:gd name="T79" fmla="*/ 2147483647 h 362"/>
                <a:gd name="T80" fmla="*/ 2147483647 w 883"/>
                <a:gd name="T81" fmla="*/ 2147483647 h 362"/>
                <a:gd name="T82" fmla="*/ 2147483647 w 883"/>
                <a:gd name="T83" fmla="*/ 2147483647 h 362"/>
                <a:gd name="T84" fmla="*/ 2147483647 w 883"/>
                <a:gd name="T85" fmla="*/ 2147483647 h 362"/>
                <a:gd name="T86" fmla="*/ 2147483647 w 883"/>
                <a:gd name="T87" fmla="*/ 2147483647 h 362"/>
                <a:gd name="T88" fmla="*/ 2147483647 w 883"/>
                <a:gd name="T89" fmla="*/ 2147483647 h 362"/>
                <a:gd name="T90" fmla="*/ 2147483647 w 883"/>
                <a:gd name="T91" fmla="*/ 2147483647 h 362"/>
                <a:gd name="T92" fmla="*/ 2147483647 w 883"/>
                <a:gd name="T93" fmla="*/ 2147483647 h 362"/>
                <a:gd name="T94" fmla="*/ 2147483647 w 883"/>
                <a:gd name="T95" fmla="*/ 2147483647 h 362"/>
                <a:gd name="T96" fmla="*/ 2147483647 w 883"/>
                <a:gd name="T97" fmla="*/ 2147483647 h 362"/>
                <a:gd name="T98" fmla="*/ 2147483647 w 883"/>
                <a:gd name="T99" fmla="*/ 2147483647 h 362"/>
                <a:gd name="T100" fmla="*/ 2147483647 w 883"/>
                <a:gd name="T101" fmla="*/ 2147483647 h 362"/>
                <a:gd name="T102" fmla="*/ 2147483647 w 883"/>
                <a:gd name="T103" fmla="*/ 2147483647 h 362"/>
                <a:gd name="T104" fmla="*/ 2147483647 w 883"/>
                <a:gd name="T105" fmla="*/ 2147483647 h 362"/>
                <a:gd name="T106" fmla="*/ 2147483647 w 883"/>
                <a:gd name="T107" fmla="*/ 2147483647 h 362"/>
                <a:gd name="T108" fmla="*/ 2147483647 w 883"/>
                <a:gd name="T109" fmla="*/ 2147483647 h 3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362"/>
                <a:gd name="T167" fmla="*/ 883 w 883"/>
                <a:gd name="T168" fmla="*/ 362 h 3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362">
                  <a:moveTo>
                    <a:pt x="0" y="362"/>
                  </a:moveTo>
                  <a:lnTo>
                    <a:pt x="0" y="362"/>
                  </a:lnTo>
                  <a:lnTo>
                    <a:pt x="3" y="362"/>
                  </a:lnTo>
                  <a:lnTo>
                    <a:pt x="6" y="362"/>
                  </a:lnTo>
                  <a:lnTo>
                    <a:pt x="8" y="362"/>
                  </a:lnTo>
                  <a:lnTo>
                    <a:pt x="11" y="362"/>
                  </a:lnTo>
                  <a:lnTo>
                    <a:pt x="14" y="362"/>
                  </a:lnTo>
                  <a:lnTo>
                    <a:pt x="16" y="362"/>
                  </a:lnTo>
                  <a:lnTo>
                    <a:pt x="19" y="362"/>
                  </a:lnTo>
                  <a:lnTo>
                    <a:pt x="22" y="362"/>
                  </a:lnTo>
                  <a:lnTo>
                    <a:pt x="24" y="362"/>
                  </a:lnTo>
                  <a:lnTo>
                    <a:pt x="27" y="362"/>
                  </a:lnTo>
                  <a:lnTo>
                    <a:pt x="30" y="362"/>
                  </a:lnTo>
                  <a:lnTo>
                    <a:pt x="32" y="362"/>
                  </a:lnTo>
                  <a:lnTo>
                    <a:pt x="35" y="362"/>
                  </a:lnTo>
                  <a:lnTo>
                    <a:pt x="38" y="362"/>
                  </a:lnTo>
                  <a:lnTo>
                    <a:pt x="40" y="362"/>
                  </a:lnTo>
                  <a:lnTo>
                    <a:pt x="43" y="362"/>
                  </a:lnTo>
                  <a:lnTo>
                    <a:pt x="46" y="362"/>
                  </a:lnTo>
                  <a:lnTo>
                    <a:pt x="48" y="362"/>
                  </a:lnTo>
                  <a:lnTo>
                    <a:pt x="51" y="362"/>
                  </a:lnTo>
                  <a:lnTo>
                    <a:pt x="54" y="362"/>
                  </a:lnTo>
                  <a:lnTo>
                    <a:pt x="56" y="362"/>
                  </a:lnTo>
                  <a:lnTo>
                    <a:pt x="59" y="362"/>
                  </a:lnTo>
                  <a:lnTo>
                    <a:pt x="62" y="362"/>
                  </a:lnTo>
                  <a:lnTo>
                    <a:pt x="64" y="362"/>
                  </a:lnTo>
                  <a:lnTo>
                    <a:pt x="67" y="362"/>
                  </a:lnTo>
                  <a:lnTo>
                    <a:pt x="70" y="362"/>
                  </a:lnTo>
                  <a:lnTo>
                    <a:pt x="72" y="362"/>
                  </a:lnTo>
                  <a:lnTo>
                    <a:pt x="75" y="362"/>
                  </a:lnTo>
                  <a:lnTo>
                    <a:pt x="77" y="362"/>
                  </a:lnTo>
                  <a:lnTo>
                    <a:pt x="80" y="362"/>
                  </a:lnTo>
                  <a:lnTo>
                    <a:pt x="83" y="362"/>
                  </a:lnTo>
                  <a:lnTo>
                    <a:pt x="85" y="362"/>
                  </a:lnTo>
                  <a:lnTo>
                    <a:pt x="88" y="362"/>
                  </a:lnTo>
                  <a:lnTo>
                    <a:pt x="91" y="362"/>
                  </a:lnTo>
                  <a:lnTo>
                    <a:pt x="93" y="362"/>
                  </a:lnTo>
                  <a:lnTo>
                    <a:pt x="96" y="362"/>
                  </a:lnTo>
                  <a:lnTo>
                    <a:pt x="99" y="362"/>
                  </a:lnTo>
                  <a:lnTo>
                    <a:pt x="101" y="362"/>
                  </a:lnTo>
                  <a:lnTo>
                    <a:pt x="104" y="362"/>
                  </a:lnTo>
                  <a:lnTo>
                    <a:pt x="107" y="362"/>
                  </a:lnTo>
                  <a:lnTo>
                    <a:pt x="109" y="362"/>
                  </a:lnTo>
                  <a:lnTo>
                    <a:pt x="112" y="362"/>
                  </a:lnTo>
                  <a:lnTo>
                    <a:pt x="115" y="362"/>
                  </a:lnTo>
                  <a:lnTo>
                    <a:pt x="117" y="362"/>
                  </a:lnTo>
                  <a:lnTo>
                    <a:pt x="120" y="362"/>
                  </a:lnTo>
                  <a:lnTo>
                    <a:pt x="123" y="362"/>
                  </a:lnTo>
                  <a:lnTo>
                    <a:pt x="125" y="362"/>
                  </a:lnTo>
                  <a:lnTo>
                    <a:pt x="128" y="362"/>
                  </a:lnTo>
                  <a:lnTo>
                    <a:pt x="131" y="362"/>
                  </a:lnTo>
                  <a:lnTo>
                    <a:pt x="133" y="362"/>
                  </a:lnTo>
                  <a:lnTo>
                    <a:pt x="136" y="362"/>
                  </a:lnTo>
                  <a:lnTo>
                    <a:pt x="139" y="362"/>
                  </a:lnTo>
                  <a:lnTo>
                    <a:pt x="141" y="362"/>
                  </a:lnTo>
                  <a:lnTo>
                    <a:pt x="144" y="362"/>
                  </a:lnTo>
                  <a:lnTo>
                    <a:pt x="147" y="362"/>
                  </a:lnTo>
                  <a:lnTo>
                    <a:pt x="149" y="362"/>
                  </a:lnTo>
                  <a:lnTo>
                    <a:pt x="152" y="362"/>
                  </a:lnTo>
                  <a:lnTo>
                    <a:pt x="155" y="362"/>
                  </a:lnTo>
                  <a:lnTo>
                    <a:pt x="157" y="362"/>
                  </a:lnTo>
                  <a:lnTo>
                    <a:pt x="160" y="362"/>
                  </a:lnTo>
                  <a:lnTo>
                    <a:pt x="163" y="362"/>
                  </a:lnTo>
                  <a:lnTo>
                    <a:pt x="165" y="362"/>
                  </a:lnTo>
                  <a:lnTo>
                    <a:pt x="168" y="362"/>
                  </a:lnTo>
                  <a:lnTo>
                    <a:pt x="171" y="362"/>
                  </a:lnTo>
                  <a:lnTo>
                    <a:pt x="173" y="362"/>
                  </a:lnTo>
                  <a:lnTo>
                    <a:pt x="176" y="362"/>
                  </a:lnTo>
                  <a:lnTo>
                    <a:pt x="179" y="362"/>
                  </a:lnTo>
                  <a:lnTo>
                    <a:pt x="181" y="362"/>
                  </a:lnTo>
                  <a:lnTo>
                    <a:pt x="184" y="362"/>
                  </a:lnTo>
                  <a:lnTo>
                    <a:pt x="187" y="362"/>
                  </a:lnTo>
                  <a:lnTo>
                    <a:pt x="189" y="362"/>
                  </a:lnTo>
                  <a:lnTo>
                    <a:pt x="192" y="362"/>
                  </a:lnTo>
                  <a:lnTo>
                    <a:pt x="195" y="362"/>
                  </a:lnTo>
                  <a:lnTo>
                    <a:pt x="197" y="362"/>
                  </a:lnTo>
                  <a:lnTo>
                    <a:pt x="200" y="362"/>
                  </a:lnTo>
                  <a:lnTo>
                    <a:pt x="202" y="362"/>
                  </a:lnTo>
                  <a:lnTo>
                    <a:pt x="205" y="362"/>
                  </a:lnTo>
                  <a:lnTo>
                    <a:pt x="208" y="362"/>
                  </a:lnTo>
                  <a:lnTo>
                    <a:pt x="210" y="362"/>
                  </a:lnTo>
                  <a:lnTo>
                    <a:pt x="213" y="362"/>
                  </a:lnTo>
                  <a:lnTo>
                    <a:pt x="216" y="362"/>
                  </a:lnTo>
                  <a:lnTo>
                    <a:pt x="218" y="362"/>
                  </a:lnTo>
                  <a:lnTo>
                    <a:pt x="221" y="362"/>
                  </a:lnTo>
                  <a:lnTo>
                    <a:pt x="224" y="362"/>
                  </a:lnTo>
                  <a:lnTo>
                    <a:pt x="226" y="362"/>
                  </a:lnTo>
                  <a:lnTo>
                    <a:pt x="229" y="362"/>
                  </a:lnTo>
                  <a:lnTo>
                    <a:pt x="232" y="362"/>
                  </a:lnTo>
                  <a:lnTo>
                    <a:pt x="234" y="362"/>
                  </a:lnTo>
                  <a:lnTo>
                    <a:pt x="237" y="362"/>
                  </a:lnTo>
                  <a:lnTo>
                    <a:pt x="240" y="362"/>
                  </a:lnTo>
                  <a:lnTo>
                    <a:pt x="242" y="362"/>
                  </a:lnTo>
                  <a:lnTo>
                    <a:pt x="245" y="362"/>
                  </a:lnTo>
                  <a:lnTo>
                    <a:pt x="248" y="362"/>
                  </a:lnTo>
                  <a:lnTo>
                    <a:pt x="250" y="362"/>
                  </a:lnTo>
                  <a:lnTo>
                    <a:pt x="253" y="362"/>
                  </a:lnTo>
                  <a:lnTo>
                    <a:pt x="256" y="362"/>
                  </a:lnTo>
                  <a:lnTo>
                    <a:pt x="258" y="362"/>
                  </a:lnTo>
                  <a:lnTo>
                    <a:pt x="261" y="362"/>
                  </a:lnTo>
                  <a:lnTo>
                    <a:pt x="264" y="362"/>
                  </a:lnTo>
                  <a:lnTo>
                    <a:pt x="266" y="362"/>
                  </a:lnTo>
                  <a:lnTo>
                    <a:pt x="269" y="362"/>
                  </a:lnTo>
                  <a:lnTo>
                    <a:pt x="272" y="362"/>
                  </a:lnTo>
                  <a:lnTo>
                    <a:pt x="274" y="362"/>
                  </a:lnTo>
                  <a:lnTo>
                    <a:pt x="277" y="362"/>
                  </a:lnTo>
                  <a:lnTo>
                    <a:pt x="280" y="362"/>
                  </a:lnTo>
                  <a:lnTo>
                    <a:pt x="282" y="362"/>
                  </a:lnTo>
                  <a:lnTo>
                    <a:pt x="285" y="362"/>
                  </a:lnTo>
                  <a:lnTo>
                    <a:pt x="288" y="362"/>
                  </a:lnTo>
                  <a:lnTo>
                    <a:pt x="290" y="362"/>
                  </a:lnTo>
                  <a:lnTo>
                    <a:pt x="293" y="362"/>
                  </a:lnTo>
                  <a:lnTo>
                    <a:pt x="296" y="362"/>
                  </a:lnTo>
                  <a:lnTo>
                    <a:pt x="298" y="362"/>
                  </a:lnTo>
                  <a:lnTo>
                    <a:pt x="301" y="362"/>
                  </a:lnTo>
                  <a:lnTo>
                    <a:pt x="304" y="362"/>
                  </a:lnTo>
                  <a:lnTo>
                    <a:pt x="306" y="362"/>
                  </a:lnTo>
                  <a:lnTo>
                    <a:pt x="309" y="362"/>
                  </a:lnTo>
                  <a:lnTo>
                    <a:pt x="312" y="362"/>
                  </a:lnTo>
                  <a:lnTo>
                    <a:pt x="314" y="362"/>
                  </a:lnTo>
                  <a:lnTo>
                    <a:pt x="317" y="362"/>
                  </a:lnTo>
                  <a:lnTo>
                    <a:pt x="320" y="362"/>
                  </a:lnTo>
                  <a:lnTo>
                    <a:pt x="322" y="362"/>
                  </a:lnTo>
                  <a:lnTo>
                    <a:pt x="325" y="362"/>
                  </a:lnTo>
                  <a:lnTo>
                    <a:pt x="327" y="362"/>
                  </a:lnTo>
                  <a:lnTo>
                    <a:pt x="330" y="362"/>
                  </a:lnTo>
                  <a:lnTo>
                    <a:pt x="333" y="362"/>
                  </a:lnTo>
                  <a:lnTo>
                    <a:pt x="335" y="362"/>
                  </a:lnTo>
                  <a:lnTo>
                    <a:pt x="338" y="362"/>
                  </a:lnTo>
                  <a:lnTo>
                    <a:pt x="341" y="362"/>
                  </a:lnTo>
                  <a:lnTo>
                    <a:pt x="343" y="362"/>
                  </a:lnTo>
                  <a:lnTo>
                    <a:pt x="346" y="362"/>
                  </a:lnTo>
                  <a:lnTo>
                    <a:pt x="349" y="362"/>
                  </a:lnTo>
                  <a:lnTo>
                    <a:pt x="351" y="362"/>
                  </a:lnTo>
                  <a:lnTo>
                    <a:pt x="354" y="362"/>
                  </a:lnTo>
                  <a:lnTo>
                    <a:pt x="357" y="362"/>
                  </a:lnTo>
                  <a:lnTo>
                    <a:pt x="359" y="362"/>
                  </a:lnTo>
                  <a:lnTo>
                    <a:pt x="362" y="362"/>
                  </a:lnTo>
                  <a:lnTo>
                    <a:pt x="365" y="362"/>
                  </a:lnTo>
                  <a:lnTo>
                    <a:pt x="367" y="362"/>
                  </a:lnTo>
                  <a:lnTo>
                    <a:pt x="370" y="362"/>
                  </a:lnTo>
                  <a:lnTo>
                    <a:pt x="373" y="362"/>
                  </a:lnTo>
                  <a:lnTo>
                    <a:pt x="375" y="362"/>
                  </a:lnTo>
                  <a:lnTo>
                    <a:pt x="378" y="362"/>
                  </a:lnTo>
                  <a:lnTo>
                    <a:pt x="381" y="362"/>
                  </a:lnTo>
                  <a:lnTo>
                    <a:pt x="383" y="362"/>
                  </a:lnTo>
                  <a:lnTo>
                    <a:pt x="386" y="362"/>
                  </a:lnTo>
                  <a:lnTo>
                    <a:pt x="389" y="362"/>
                  </a:lnTo>
                  <a:lnTo>
                    <a:pt x="391" y="362"/>
                  </a:lnTo>
                  <a:lnTo>
                    <a:pt x="394" y="362"/>
                  </a:lnTo>
                  <a:lnTo>
                    <a:pt x="397" y="362"/>
                  </a:lnTo>
                  <a:lnTo>
                    <a:pt x="399" y="362"/>
                  </a:lnTo>
                  <a:lnTo>
                    <a:pt x="402" y="362"/>
                  </a:lnTo>
                  <a:lnTo>
                    <a:pt x="405" y="362"/>
                  </a:lnTo>
                  <a:lnTo>
                    <a:pt x="407" y="362"/>
                  </a:lnTo>
                  <a:lnTo>
                    <a:pt x="410" y="362"/>
                  </a:lnTo>
                  <a:lnTo>
                    <a:pt x="413" y="362"/>
                  </a:lnTo>
                  <a:lnTo>
                    <a:pt x="415" y="362"/>
                  </a:lnTo>
                  <a:lnTo>
                    <a:pt x="418" y="362"/>
                  </a:lnTo>
                  <a:lnTo>
                    <a:pt x="421" y="362"/>
                  </a:lnTo>
                  <a:lnTo>
                    <a:pt x="423" y="362"/>
                  </a:lnTo>
                  <a:lnTo>
                    <a:pt x="426" y="362"/>
                  </a:lnTo>
                  <a:lnTo>
                    <a:pt x="429" y="362"/>
                  </a:lnTo>
                  <a:lnTo>
                    <a:pt x="431" y="362"/>
                  </a:lnTo>
                  <a:lnTo>
                    <a:pt x="434" y="362"/>
                  </a:lnTo>
                  <a:lnTo>
                    <a:pt x="437" y="362"/>
                  </a:lnTo>
                  <a:lnTo>
                    <a:pt x="439" y="362"/>
                  </a:lnTo>
                  <a:lnTo>
                    <a:pt x="442" y="362"/>
                  </a:lnTo>
                  <a:lnTo>
                    <a:pt x="444" y="362"/>
                  </a:lnTo>
                  <a:lnTo>
                    <a:pt x="447" y="362"/>
                  </a:lnTo>
                  <a:lnTo>
                    <a:pt x="450" y="362"/>
                  </a:lnTo>
                  <a:lnTo>
                    <a:pt x="452" y="362"/>
                  </a:lnTo>
                  <a:lnTo>
                    <a:pt x="455" y="362"/>
                  </a:lnTo>
                  <a:lnTo>
                    <a:pt x="458" y="362"/>
                  </a:lnTo>
                  <a:lnTo>
                    <a:pt x="460" y="362"/>
                  </a:lnTo>
                  <a:lnTo>
                    <a:pt x="463" y="362"/>
                  </a:lnTo>
                  <a:lnTo>
                    <a:pt x="466" y="361"/>
                  </a:lnTo>
                  <a:lnTo>
                    <a:pt x="468" y="362"/>
                  </a:lnTo>
                  <a:lnTo>
                    <a:pt x="471" y="362"/>
                  </a:lnTo>
                  <a:lnTo>
                    <a:pt x="474" y="362"/>
                  </a:lnTo>
                  <a:lnTo>
                    <a:pt x="476" y="362"/>
                  </a:lnTo>
                  <a:lnTo>
                    <a:pt x="479" y="362"/>
                  </a:lnTo>
                  <a:lnTo>
                    <a:pt x="482" y="362"/>
                  </a:lnTo>
                  <a:lnTo>
                    <a:pt x="484" y="362"/>
                  </a:lnTo>
                  <a:lnTo>
                    <a:pt x="487" y="362"/>
                  </a:lnTo>
                  <a:lnTo>
                    <a:pt x="490" y="362"/>
                  </a:lnTo>
                  <a:lnTo>
                    <a:pt x="492" y="362"/>
                  </a:lnTo>
                  <a:lnTo>
                    <a:pt x="495" y="362"/>
                  </a:lnTo>
                  <a:lnTo>
                    <a:pt x="498" y="362"/>
                  </a:lnTo>
                  <a:lnTo>
                    <a:pt x="500" y="362"/>
                  </a:lnTo>
                  <a:lnTo>
                    <a:pt x="503" y="362"/>
                  </a:lnTo>
                  <a:lnTo>
                    <a:pt x="506" y="362"/>
                  </a:lnTo>
                  <a:lnTo>
                    <a:pt x="508" y="362"/>
                  </a:lnTo>
                  <a:lnTo>
                    <a:pt x="511" y="362"/>
                  </a:lnTo>
                  <a:lnTo>
                    <a:pt x="514" y="362"/>
                  </a:lnTo>
                  <a:lnTo>
                    <a:pt x="516" y="362"/>
                  </a:lnTo>
                  <a:lnTo>
                    <a:pt x="519" y="362"/>
                  </a:lnTo>
                  <a:lnTo>
                    <a:pt x="522" y="362"/>
                  </a:lnTo>
                  <a:lnTo>
                    <a:pt x="524" y="362"/>
                  </a:lnTo>
                  <a:lnTo>
                    <a:pt x="527" y="362"/>
                  </a:lnTo>
                  <a:lnTo>
                    <a:pt x="530" y="362"/>
                  </a:lnTo>
                  <a:lnTo>
                    <a:pt x="532" y="362"/>
                  </a:lnTo>
                  <a:lnTo>
                    <a:pt x="535" y="362"/>
                  </a:lnTo>
                  <a:lnTo>
                    <a:pt x="538" y="362"/>
                  </a:lnTo>
                  <a:lnTo>
                    <a:pt x="540" y="362"/>
                  </a:lnTo>
                  <a:lnTo>
                    <a:pt x="543" y="362"/>
                  </a:lnTo>
                  <a:lnTo>
                    <a:pt x="546" y="361"/>
                  </a:lnTo>
                  <a:lnTo>
                    <a:pt x="548" y="361"/>
                  </a:lnTo>
                  <a:lnTo>
                    <a:pt x="551" y="360"/>
                  </a:lnTo>
                  <a:lnTo>
                    <a:pt x="554" y="360"/>
                  </a:lnTo>
                  <a:lnTo>
                    <a:pt x="556" y="360"/>
                  </a:lnTo>
                  <a:lnTo>
                    <a:pt x="559" y="360"/>
                  </a:lnTo>
                  <a:lnTo>
                    <a:pt x="562" y="358"/>
                  </a:lnTo>
                  <a:lnTo>
                    <a:pt x="564" y="347"/>
                  </a:lnTo>
                  <a:lnTo>
                    <a:pt x="567" y="302"/>
                  </a:lnTo>
                  <a:lnTo>
                    <a:pt x="569" y="199"/>
                  </a:lnTo>
                  <a:lnTo>
                    <a:pt x="572" y="65"/>
                  </a:lnTo>
                  <a:lnTo>
                    <a:pt x="575" y="0"/>
                  </a:lnTo>
                  <a:lnTo>
                    <a:pt x="577" y="64"/>
                  </a:lnTo>
                  <a:lnTo>
                    <a:pt x="580" y="191"/>
                  </a:lnTo>
                  <a:lnTo>
                    <a:pt x="583" y="289"/>
                  </a:lnTo>
                  <a:lnTo>
                    <a:pt x="585" y="335"/>
                  </a:lnTo>
                  <a:lnTo>
                    <a:pt x="588" y="350"/>
                  </a:lnTo>
                  <a:lnTo>
                    <a:pt x="591" y="355"/>
                  </a:lnTo>
                  <a:lnTo>
                    <a:pt x="593" y="357"/>
                  </a:lnTo>
                  <a:lnTo>
                    <a:pt x="596" y="358"/>
                  </a:lnTo>
                  <a:lnTo>
                    <a:pt x="599" y="358"/>
                  </a:lnTo>
                  <a:lnTo>
                    <a:pt x="601" y="359"/>
                  </a:lnTo>
                  <a:lnTo>
                    <a:pt x="604" y="359"/>
                  </a:lnTo>
                  <a:lnTo>
                    <a:pt x="607" y="359"/>
                  </a:lnTo>
                  <a:lnTo>
                    <a:pt x="609" y="359"/>
                  </a:lnTo>
                  <a:lnTo>
                    <a:pt x="612" y="360"/>
                  </a:lnTo>
                  <a:lnTo>
                    <a:pt x="615" y="360"/>
                  </a:lnTo>
                  <a:lnTo>
                    <a:pt x="617" y="360"/>
                  </a:lnTo>
                  <a:lnTo>
                    <a:pt x="620" y="361"/>
                  </a:lnTo>
                  <a:lnTo>
                    <a:pt x="623" y="360"/>
                  </a:lnTo>
                  <a:lnTo>
                    <a:pt x="625" y="360"/>
                  </a:lnTo>
                  <a:lnTo>
                    <a:pt x="628" y="360"/>
                  </a:lnTo>
                  <a:lnTo>
                    <a:pt x="631" y="360"/>
                  </a:lnTo>
                  <a:lnTo>
                    <a:pt x="633" y="360"/>
                  </a:lnTo>
                  <a:lnTo>
                    <a:pt x="636" y="360"/>
                  </a:lnTo>
                  <a:lnTo>
                    <a:pt x="639" y="360"/>
                  </a:lnTo>
                  <a:lnTo>
                    <a:pt x="641" y="360"/>
                  </a:lnTo>
                  <a:lnTo>
                    <a:pt x="644" y="360"/>
                  </a:lnTo>
                  <a:lnTo>
                    <a:pt x="647" y="360"/>
                  </a:lnTo>
                  <a:lnTo>
                    <a:pt x="649" y="360"/>
                  </a:lnTo>
                  <a:lnTo>
                    <a:pt x="652" y="360"/>
                  </a:lnTo>
                  <a:lnTo>
                    <a:pt x="655" y="360"/>
                  </a:lnTo>
                  <a:lnTo>
                    <a:pt x="657" y="360"/>
                  </a:lnTo>
                  <a:lnTo>
                    <a:pt x="660" y="360"/>
                  </a:lnTo>
                  <a:lnTo>
                    <a:pt x="663" y="360"/>
                  </a:lnTo>
                  <a:lnTo>
                    <a:pt x="665" y="360"/>
                  </a:lnTo>
                  <a:lnTo>
                    <a:pt x="668" y="360"/>
                  </a:lnTo>
                  <a:lnTo>
                    <a:pt x="671" y="360"/>
                  </a:lnTo>
                  <a:lnTo>
                    <a:pt x="673" y="360"/>
                  </a:lnTo>
                  <a:lnTo>
                    <a:pt x="676" y="360"/>
                  </a:lnTo>
                  <a:lnTo>
                    <a:pt x="679" y="361"/>
                  </a:lnTo>
                  <a:lnTo>
                    <a:pt x="681" y="361"/>
                  </a:lnTo>
                  <a:lnTo>
                    <a:pt x="684" y="361"/>
                  </a:lnTo>
                  <a:lnTo>
                    <a:pt x="686" y="361"/>
                  </a:lnTo>
                  <a:lnTo>
                    <a:pt x="689" y="361"/>
                  </a:lnTo>
                  <a:lnTo>
                    <a:pt x="692" y="361"/>
                  </a:lnTo>
                  <a:lnTo>
                    <a:pt x="694" y="361"/>
                  </a:lnTo>
                  <a:lnTo>
                    <a:pt x="697" y="361"/>
                  </a:lnTo>
                  <a:lnTo>
                    <a:pt x="700" y="361"/>
                  </a:lnTo>
                  <a:lnTo>
                    <a:pt x="702" y="361"/>
                  </a:lnTo>
                  <a:lnTo>
                    <a:pt x="705" y="361"/>
                  </a:lnTo>
                  <a:lnTo>
                    <a:pt x="708" y="361"/>
                  </a:lnTo>
                  <a:lnTo>
                    <a:pt x="710" y="361"/>
                  </a:lnTo>
                  <a:lnTo>
                    <a:pt x="713" y="361"/>
                  </a:lnTo>
                  <a:lnTo>
                    <a:pt x="716" y="361"/>
                  </a:lnTo>
                  <a:lnTo>
                    <a:pt x="718" y="361"/>
                  </a:lnTo>
                  <a:lnTo>
                    <a:pt x="721" y="361"/>
                  </a:lnTo>
                  <a:lnTo>
                    <a:pt x="724" y="361"/>
                  </a:lnTo>
                  <a:lnTo>
                    <a:pt x="726" y="361"/>
                  </a:lnTo>
                  <a:lnTo>
                    <a:pt x="729" y="361"/>
                  </a:lnTo>
                  <a:lnTo>
                    <a:pt x="732" y="361"/>
                  </a:lnTo>
                  <a:lnTo>
                    <a:pt x="734" y="361"/>
                  </a:lnTo>
                  <a:lnTo>
                    <a:pt x="737" y="362"/>
                  </a:lnTo>
                  <a:lnTo>
                    <a:pt x="740" y="362"/>
                  </a:lnTo>
                  <a:lnTo>
                    <a:pt x="742" y="362"/>
                  </a:lnTo>
                  <a:lnTo>
                    <a:pt x="745" y="362"/>
                  </a:lnTo>
                  <a:lnTo>
                    <a:pt x="748" y="362"/>
                  </a:lnTo>
                  <a:lnTo>
                    <a:pt x="750" y="362"/>
                  </a:lnTo>
                  <a:lnTo>
                    <a:pt x="753" y="362"/>
                  </a:lnTo>
                  <a:lnTo>
                    <a:pt x="756" y="362"/>
                  </a:lnTo>
                  <a:lnTo>
                    <a:pt x="758" y="362"/>
                  </a:lnTo>
                  <a:lnTo>
                    <a:pt x="761" y="362"/>
                  </a:lnTo>
                  <a:lnTo>
                    <a:pt x="764" y="362"/>
                  </a:lnTo>
                  <a:lnTo>
                    <a:pt x="766" y="362"/>
                  </a:lnTo>
                  <a:lnTo>
                    <a:pt x="769" y="362"/>
                  </a:lnTo>
                  <a:lnTo>
                    <a:pt x="772" y="362"/>
                  </a:lnTo>
                  <a:lnTo>
                    <a:pt x="774" y="362"/>
                  </a:lnTo>
                  <a:lnTo>
                    <a:pt x="777" y="362"/>
                  </a:lnTo>
                  <a:lnTo>
                    <a:pt x="780" y="362"/>
                  </a:lnTo>
                  <a:lnTo>
                    <a:pt x="782" y="362"/>
                  </a:lnTo>
                  <a:lnTo>
                    <a:pt x="785" y="362"/>
                  </a:lnTo>
                  <a:lnTo>
                    <a:pt x="788" y="362"/>
                  </a:lnTo>
                  <a:lnTo>
                    <a:pt x="790" y="362"/>
                  </a:lnTo>
                  <a:lnTo>
                    <a:pt x="793" y="362"/>
                  </a:lnTo>
                  <a:lnTo>
                    <a:pt x="796" y="362"/>
                  </a:lnTo>
                  <a:lnTo>
                    <a:pt x="798" y="362"/>
                  </a:lnTo>
                  <a:lnTo>
                    <a:pt x="801" y="362"/>
                  </a:lnTo>
                  <a:lnTo>
                    <a:pt x="804" y="362"/>
                  </a:lnTo>
                  <a:lnTo>
                    <a:pt x="806" y="362"/>
                  </a:lnTo>
                  <a:lnTo>
                    <a:pt x="809" y="362"/>
                  </a:lnTo>
                  <a:lnTo>
                    <a:pt x="811" y="362"/>
                  </a:lnTo>
                  <a:lnTo>
                    <a:pt x="814" y="362"/>
                  </a:lnTo>
                  <a:lnTo>
                    <a:pt x="817" y="362"/>
                  </a:lnTo>
                  <a:lnTo>
                    <a:pt x="819" y="362"/>
                  </a:lnTo>
                  <a:lnTo>
                    <a:pt x="822" y="362"/>
                  </a:lnTo>
                  <a:lnTo>
                    <a:pt x="825" y="362"/>
                  </a:lnTo>
                  <a:lnTo>
                    <a:pt x="827" y="362"/>
                  </a:lnTo>
                  <a:lnTo>
                    <a:pt x="830" y="362"/>
                  </a:lnTo>
                  <a:lnTo>
                    <a:pt x="833" y="362"/>
                  </a:lnTo>
                  <a:lnTo>
                    <a:pt x="835" y="362"/>
                  </a:lnTo>
                  <a:lnTo>
                    <a:pt x="838" y="362"/>
                  </a:lnTo>
                  <a:lnTo>
                    <a:pt x="841" y="362"/>
                  </a:lnTo>
                  <a:lnTo>
                    <a:pt x="843" y="362"/>
                  </a:lnTo>
                  <a:lnTo>
                    <a:pt x="846" y="362"/>
                  </a:lnTo>
                  <a:lnTo>
                    <a:pt x="849" y="362"/>
                  </a:lnTo>
                  <a:lnTo>
                    <a:pt x="851" y="362"/>
                  </a:lnTo>
                  <a:lnTo>
                    <a:pt x="854" y="362"/>
                  </a:lnTo>
                  <a:lnTo>
                    <a:pt x="857" y="362"/>
                  </a:lnTo>
                  <a:lnTo>
                    <a:pt x="859" y="362"/>
                  </a:lnTo>
                  <a:lnTo>
                    <a:pt x="862" y="362"/>
                  </a:lnTo>
                  <a:lnTo>
                    <a:pt x="865" y="362"/>
                  </a:lnTo>
                  <a:lnTo>
                    <a:pt x="867" y="362"/>
                  </a:lnTo>
                  <a:lnTo>
                    <a:pt x="870" y="362"/>
                  </a:lnTo>
                  <a:lnTo>
                    <a:pt x="873" y="362"/>
                  </a:lnTo>
                  <a:lnTo>
                    <a:pt x="875" y="362"/>
                  </a:lnTo>
                  <a:lnTo>
                    <a:pt x="878" y="362"/>
                  </a:lnTo>
                  <a:lnTo>
                    <a:pt x="881" y="362"/>
                  </a:lnTo>
                  <a:lnTo>
                    <a:pt x="883" y="362"/>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40" name="Freeform 1464"/>
            <p:cNvSpPr>
              <a:spLocks/>
            </p:cNvSpPr>
            <p:nvPr/>
          </p:nvSpPr>
          <p:spPr bwMode="auto">
            <a:xfrm>
              <a:off x="690563" y="5953125"/>
              <a:ext cx="7194550" cy="80963"/>
            </a:xfrm>
            <a:custGeom>
              <a:avLst/>
              <a:gdLst>
                <a:gd name="T0" fmla="*/ 2147483647 w 883"/>
                <a:gd name="T1" fmla="*/ 2147483647 h 10"/>
                <a:gd name="T2" fmla="*/ 2147483647 w 883"/>
                <a:gd name="T3" fmla="*/ 2147483647 h 10"/>
                <a:gd name="T4" fmla="*/ 2147483647 w 883"/>
                <a:gd name="T5" fmla="*/ 2147483647 h 10"/>
                <a:gd name="T6" fmla="*/ 2147483647 w 883"/>
                <a:gd name="T7" fmla="*/ 2147483647 h 10"/>
                <a:gd name="T8" fmla="*/ 2147483647 w 883"/>
                <a:gd name="T9" fmla="*/ 2147483647 h 10"/>
                <a:gd name="T10" fmla="*/ 2147483647 w 883"/>
                <a:gd name="T11" fmla="*/ 2147483647 h 10"/>
                <a:gd name="T12" fmla="*/ 2147483647 w 883"/>
                <a:gd name="T13" fmla="*/ 2147483647 h 10"/>
                <a:gd name="T14" fmla="*/ 2147483647 w 883"/>
                <a:gd name="T15" fmla="*/ 2147483647 h 10"/>
                <a:gd name="T16" fmla="*/ 2147483647 w 883"/>
                <a:gd name="T17" fmla="*/ 2147483647 h 10"/>
                <a:gd name="T18" fmla="*/ 2147483647 w 883"/>
                <a:gd name="T19" fmla="*/ 2147483647 h 10"/>
                <a:gd name="T20" fmla="*/ 2147483647 w 883"/>
                <a:gd name="T21" fmla="*/ 2147483647 h 10"/>
                <a:gd name="T22" fmla="*/ 2147483647 w 883"/>
                <a:gd name="T23" fmla="*/ 2147483647 h 10"/>
                <a:gd name="T24" fmla="*/ 2147483647 w 883"/>
                <a:gd name="T25" fmla="*/ 2147483647 h 10"/>
                <a:gd name="T26" fmla="*/ 2147483647 w 883"/>
                <a:gd name="T27" fmla="*/ 2147483647 h 10"/>
                <a:gd name="T28" fmla="*/ 2147483647 w 883"/>
                <a:gd name="T29" fmla="*/ 2147483647 h 10"/>
                <a:gd name="T30" fmla="*/ 2147483647 w 883"/>
                <a:gd name="T31" fmla="*/ 2147483647 h 10"/>
                <a:gd name="T32" fmla="*/ 2147483647 w 883"/>
                <a:gd name="T33" fmla="*/ 2147483647 h 10"/>
                <a:gd name="T34" fmla="*/ 2147483647 w 883"/>
                <a:gd name="T35" fmla="*/ 2147483647 h 10"/>
                <a:gd name="T36" fmla="*/ 2147483647 w 883"/>
                <a:gd name="T37" fmla="*/ 2147483647 h 10"/>
                <a:gd name="T38" fmla="*/ 2147483647 w 883"/>
                <a:gd name="T39" fmla="*/ 2147483647 h 10"/>
                <a:gd name="T40" fmla="*/ 2147483647 w 883"/>
                <a:gd name="T41" fmla="*/ 2147483647 h 10"/>
                <a:gd name="T42" fmla="*/ 2147483647 w 883"/>
                <a:gd name="T43" fmla="*/ 2147483647 h 10"/>
                <a:gd name="T44" fmla="*/ 2147483647 w 883"/>
                <a:gd name="T45" fmla="*/ 2147483647 h 10"/>
                <a:gd name="T46" fmla="*/ 2147483647 w 883"/>
                <a:gd name="T47" fmla="*/ 2147483647 h 10"/>
                <a:gd name="T48" fmla="*/ 2147483647 w 883"/>
                <a:gd name="T49" fmla="*/ 2147483647 h 10"/>
                <a:gd name="T50" fmla="*/ 2147483647 w 883"/>
                <a:gd name="T51" fmla="*/ 2147483647 h 10"/>
                <a:gd name="T52" fmla="*/ 2147483647 w 883"/>
                <a:gd name="T53" fmla="*/ 2147483647 h 10"/>
                <a:gd name="T54" fmla="*/ 2147483647 w 883"/>
                <a:gd name="T55" fmla="*/ 2147483647 h 10"/>
                <a:gd name="T56" fmla="*/ 2147483647 w 883"/>
                <a:gd name="T57" fmla="*/ 2147483647 h 10"/>
                <a:gd name="T58" fmla="*/ 2147483647 w 883"/>
                <a:gd name="T59" fmla="*/ 2147483647 h 10"/>
                <a:gd name="T60" fmla="*/ 2147483647 w 883"/>
                <a:gd name="T61" fmla="*/ 2147483647 h 10"/>
                <a:gd name="T62" fmla="*/ 2147483647 w 883"/>
                <a:gd name="T63" fmla="*/ 2147483647 h 10"/>
                <a:gd name="T64" fmla="*/ 2147483647 w 883"/>
                <a:gd name="T65" fmla="*/ 2147483647 h 10"/>
                <a:gd name="T66" fmla="*/ 2147483647 w 883"/>
                <a:gd name="T67" fmla="*/ 2147483647 h 10"/>
                <a:gd name="T68" fmla="*/ 2147483647 w 883"/>
                <a:gd name="T69" fmla="*/ 2147483647 h 10"/>
                <a:gd name="T70" fmla="*/ 2147483647 w 883"/>
                <a:gd name="T71" fmla="*/ 2147483647 h 10"/>
                <a:gd name="T72" fmla="*/ 2147483647 w 883"/>
                <a:gd name="T73" fmla="*/ 2147483647 h 10"/>
                <a:gd name="T74" fmla="*/ 2147483647 w 883"/>
                <a:gd name="T75" fmla="*/ 2147483647 h 10"/>
                <a:gd name="T76" fmla="*/ 2147483647 w 883"/>
                <a:gd name="T77" fmla="*/ 2147483647 h 10"/>
                <a:gd name="T78" fmla="*/ 2147483647 w 883"/>
                <a:gd name="T79" fmla="*/ 2147483647 h 10"/>
                <a:gd name="T80" fmla="*/ 2147483647 w 883"/>
                <a:gd name="T81" fmla="*/ 2147483647 h 10"/>
                <a:gd name="T82" fmla="*/ 2147483647 w 883"/>
                <a:gd name="T83" fmla="*/ 2147483647 h 10"/>
                <a:gd name="T84" fmla="*/ 2147483647 w 883"/>
                <a:gd name="T85" fmla="*/ 2147483647 h 10"/>
                <a:gd name="T86" fmla="*/ 2147483647 w 883"/>
                <a:gd name="T87" fmla="*/ 2147483647 h 10"/>
                <a:gd name="T88" fmla="*/ 2147483647 w 883"/>
                <a:gd name="T89" fmla="*/ 2147483647 h 10"/>
                <a:gd name="T90" fmla="*/ 2147483647 w 883"/>
                <a:gd name="T91" fmla="*/ 2147483647 h 10"/>
                <a:gd name="T92" fmla="*/ 2147483647 w 883"/>
                <a:gd name="T93" fmla="*/ 2147483647 h 10"/>
                <a:gd name="T94" fmla="*/ 2147483647 w 883"/>
                <a:gd name="T95" fmla="*/ 2147483647 h 10"/>
                <a:gd name="T96" fmla="*/ 2147483647 w 883"/>
                <a:gd name="T97" fmla="*/ 2147483647 h 10"/>
                <a:gd name="T98" fmla="*/ 2147483647 w 883"/>
                <a:gd name="T99" fmla="*/ 2147483647 h 10"/>
                <a:gd name="T100" fmla="*/ 2147483647 w 883"/>
                <a:gd name="T101" fmla="*/ 2147483647 h 10"/>
                <a:gd name="T102" fmla="*/ 2147483647 w 883"/>
                <a:gd name="T103" fmla="*/ 2147483647 h 10"/>
                <a:gd name="T104" fmla="*/ 2147483647 w 883"/>
                <a:gd name="T105" fmla="*/ 2147483647 h 10"/>
                <a:gd name="T106" fmla="*/ 2147483647 w 883"/>
                <a:gd name="T107" fmla="*/ 2147483647 h 10"/>
                <a:gd name="T108" fmla="*/ 2147483647 w 883"/>
                <a:gd name="T109" fmla="*/ 2147483647 h 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10"/>
                <a:gd name="T167" fmla="*/ 883 w 883"/>
                <a:gd name="T168" fmla="*/ 10 h 1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10">
                  <a:moveTo>
                    <a:pt x="0" y="10"/>
                  </a:moveTo>
                  <a:lnTo>
                    <a:pt x="0" y="10"/>
                  </a:lnTo>
                  <a:lnTo>
                    <a:pt x="3" y="10"/>
                  </a:lnTo>
                  <a:lnTo>
                    <a:pt x="6" y="10"/>
                  </a:lnTo>
                  <a:lnTo>
                    <a:pt x="8" y="10"/>
                  </a:lnTo>
                  <a:lnTo>
                    <a:pt x="11" y="10"/>
                  </a:lnTo>
                  <a:lnTo>
                    <a:pt x="14" y="10"/>
                  </a:lnTo>
                  <a:lnTo>
                    <a:pt x="16" y="10"/>
                  </a:lnTo>
                  <a:lnTo>
                    <a:pt x="19" y="10"/>
                  </a:lnTo>
                  <a:lnTo>
                    <a:pt x="22" y="10"/>
                  </a:lnTo>
                  <a:lnTo>
                    <a:pt x="24" y="10"/>
                  </a:lnTo>
                  <a:lnTo>
                    <a:pt x="27" y="10"/>
                  </a:lnTo>
                  <a:lnTo>
                    <a:pt x="30" y="10"/>
                  </a:lnTo>
                  <a:lnTo>
                    <a:pt x="32" y="10"/>
                  </a:lnTo>
                  <a:lnTo>
                    <a:pt x="35" y="10"/>
                  </a:lnTo>
                  <a:lnTo>
                    <a:pt x="38" y="10"/>
                  </a:lnTo>
                  <a:lnTo>
                    <a:pt x="40" y="10"/>
                  </a:lnTo>
                  <a:lnTo>
                    <a:pt x="43" y="10"/>
                  </a:lnTo>
                  <a:lnTo>
                    <a:pt x="46" y="10"/>
                  </a:lnTo>
                  <a:lnTo>
                    <a:pt x="48" y="10"/>
                  </a:lnTo>
                  <a:lnTo>
                    <a:pt x="51" y="10"/>
                  </a:lnTo>
                  <a:lnTo>
                    <a:pt x="54" y="10"/>
                  </a:lnTo>
                  <a:lnTo>
                    <a:pt x="56" y="10"/>
                  </a:lnTo>
                  <a:lnTo>
                    <a:pt x="59" y="10"/>
                  </a:lnTo>
                  <a:lnTo>
                    <a:pt x="62" y="10"/>
                  </a:lnTo>
                  <a:lnTo>
                    <a:pt x="64" y="10"/>
                  </a:lnTo>
                  <a:lnTo>
                    <a:pt x="67" y="10"/>
                  </a:lnTo>
                  <a:lnTo>
                    <a:pt x="70" y="10"/>
                  </a:lnTo>
                  <a:lnTo>
                    <a:pt x="72" y="10"/>
                  </a:lnTo>
                  <a:lnTo>
                    <a:pt x="75" y="10"/>
                  </a:lnTo>
                  <a:lnTo>
                    <a:pt x="77" y="10"/>
                  </a:lnTo>
                  <a:lnTo>
                    <a:pt x="80" y="10"/>
                  </a:lnTo>
                  <a:lnTo>
                    <a:pt x="83" y="10"/>
                  </a:lnTo>
                  <a:lnTo>
                    <a:pt x="85" y="10"/>
                  </a:lnTo>
                  <a:lnTo>
                    <a:pt x="88" y="10"/>
                  </a:lnTo>
                  <a:lnTo>
                    <a:pt x="91" y="10"/>
                  </a:lnTo>
                  <a:lnTo>
                    <a:pt x="93" y="10"/>
                  </a:lnTo>
                  <a:lnTo>
                    <a:pt x="96" y="10"/>
                  </a:lnTo>
                  <a:lnTo>
                    <a:pt x="99" y="10"/>
                  </a:lnTo>
                  <a:lnTo>
                    <a:pt x="101" y="10"/>
                  </a:lnTo>
                  <a:lnTo>
                    <a:pt x="104" y="10"/>
                  </a:lnTo>
                  <a:lnTo>
                    <a:pt x="107" y="10"/>
                  </a:lnTo>
                  <a:lnTo>
                    <a:pt x="109" y="10"/>
                  </a:lnTo>
                  <a:lnTo>
                    <a:pt x="112" y="10"/>
                  </a:lnTo>
                  <a:lnTo>
                    <a:pt x="115" y="10"/>
                  </a:lnTo>
                  <a:lnTo>
                    <a:pt x="117" y="10"/>
                  </a:lnTo>
                  <a:lnTo>
                    <a:pt x="120" y="10"/>
                  </a:lnTo>
                  <a:lnTo>
                    <a:pt x="123" y="10"/>
                  </a:lnTo>
                  <a:lnTo>
                    <a:pt x="125" y="10"/>
                  </a:lnTo>
                  <a:lnTo>
                    <a:pt x="128" y="10"/>
                  </a:lnTo>
                  <a:lnTo>
                    <a:pt x="131" y="10"/>
                  </a:lnTo>
                  <a:lnTo>
                    <a:pt x="133" y="10"/>
                  </a:lnTo>
                  <a:lnTo>
                    <a:pt x="136" y="10"/>
                  </a:lnTo>
                  <a:lnTo>
                    <a:pt x="139" y="10"/>
                  </a:lnTo>
                  <a:lnTo>
                    <a:pt x="141" y="10"/>
                  </a:lnTo>
                  <a:lnTo>
                    <a:pt x="144" y="10"/>
                  </a:lnTo>
                  <a:lnTo>
                    <a:pt x="147" y="10"/>
                  </a:lnTo>
                  <a:lnTo>
                    <a:pt x="149" y="10"/>
                  </a:lnTo>
                  <a:lnTo>
                    <a:pt x="152" y="10"/>
                  </a:lnTo>
                  <a:lnTo>
                    <a:pt x="155" y="10"/>
                  </a:lnTo>
                  <a:lnTo>
                    <a:pt x="157" y="10"/>
                  </a:lnTo>
                  <a:lnTo>
                    <a:pt x="160" y="10"/>
                  </a:lnTo>
                  <a:lnTo>
                    <a:pt x="163" y="10"/>
                  </a:lnTo>
                  <a:lnTo>
                    <a:pt x="165" y="10"/>
                  </a:lnTo>
                  <a:lnTo>
                    <a:pt x="168" y="10"/>
                  </a:lnTo>
                  <a:lnTo>
                    <a:pt x="171" y="10"/>
                  </a:lnTo>
                  <a:lnTo>
                    <a:pt x="173" y="10"/>
                  </a:lnTo>
                  <a:lnTo>
                    <a:pt x="176" y="10"/>
                  </a:lnTo>
                  <a:lnTo>
                    <a:pt x="179" y="10"/>
                  </a:lnTo>
                  <a:lnTo>
                    <a:pt x="181" y="10"/>
                  </a:lnTo>
                  <a:lnTo>
                    <a:pt x="184" y="10"/>
                  </a:lnTo>
                  <a:lnTo>
                    <a:pt x="187" y="10"/>
                  </a:lnTo>
                  <a:lnTo>
                    <a:pt x="189" y="10"/>
                  </a:lnTo>
                  <a:lnTo>
                    <a:pt x="192" y="10"/>
                  </a:lnTo>
                  <a:lnTo>
                    <a:pt x="195" y="10"/>
                  </a:lnTo>
                  <a:lnTo>
                    <a:pt x="197" y="10"/>
                  </a:lnTo>
                  <a:lnTo>
                    <a:pt x="200" y="10"/>
                  </a:lnTo>
                  <a:lnTo>
                    <a:pt x="202" y="10"/>
                  </a:lnTo>
                  <a:lnTo>
                    <a:pt x="205" y="10"/>
                  </a:lnTo>
                  <a:lnTo>
                    <a:pt x="208" y="10"/>
                  </a:lnTo>
                  <a:lnTo>
                    <a:pt x="210" y="10"/>
                  </a:lnTo>
                  <a:lnTo>
                    <a:pt x="213" y="10"/>
                  </a:lnTo>
                  <a:lnTo>
                    <a:pt x="216" y="10"/>
                  </a:lnTo>
                  <a:lnTo>
                    <a:pt x="218" y="10"/>
                  </a:lnTo>
                  <a:lnTo>
                    <a:pt x="221" y="10"/>
                  </a:lnTo>
                  <a:lnTo>
                    <a:pt x="224" y="10"/>
                  </a:lnTo>
                  <a:lnTo>
                    <a:pt x="226" y="10"/>
                  </a:lnTo>
                  <a:lnTo>
                    <a:pt x="229" y="10"/>
                  </a:lnTo>
                  <a:lnTo>
                    <a:pt x="232" y="10"/>
                  </a:lnTo>
                  <a:lnTo>
                    <a:pt x="234" y="10"/>
                  </a:lnTo>
                  <a:lnTo>
                    <a:pt x="237" y="10"/>
                  </a:lnTo>
                  <a:lnTo>
                    <a:pt x="240" y="10"/>
                  </a:lnTo>
                  <a:lnTo>
                    <a:pt x="242" y="10"/>
                  </a:lnTo>
                  <a:lnTo>
                    <a:pt x="245" y="10"/>
                  </a:lnTo>
                  <a:lnTo>
                    <a:pt x="248" y="10"/>
                  </a:lnTo>
                  <a:lnTo>
                    <a:pt x="250" y="10"/>
                  </a:lnTo>
                  <a:lnTo>
                    <a:pt x="253" y="10"/>
                  </a:lnTo>
                  <a:lnTo>
                    <a:pt x="256" y="10"/>
                  </a:lnTo>
                  <a:lnTo>
                    <a:pt x="258" y="10"/>
                  </a:lnTo>
                  <a:lnTo>
                    <a:pt x="261" y="10"/>
                  </a:lnTo>
                  <a:lnTo>
                    <a:pt x="264" y="10"/>
                  </a:lnTo>
                  <a:lnTo>
                    <a:pt x="266" y="10"/>
                  </a:lnTo>
                  <a:lnTo>
                    <a:pt x="269" y="10"/>
                  </a:lnTo>
                  <a:lnTo>
                    <a:pt x="272" y="10"/>
                  </a:lnTo>
                  <a:lnTo>
                    <a:pt x="274" y="10"/>
                  </a:lnTo>
                  <a:lnTo>
                    <a:pt x="277" y="10"/>
                  </a:lnTo>
                  <a:lnTo>
                    <a:pt x="280" y="10"/>
                  </a:lnTo>
                  <a:lnTo>
                    <a:pt x="282" y="10"/>
                  </a:lnTo>
                  <a:lnTo>
                    <a:pt x="285" y="10"/>
                  </a:lnTo>
                  <a:lnTo>
                    <a:pt x="288" y="10"/>
                  </a:lnTo>
                  <a:lnTo>
                    <a:pt x="290" y="10"/>
                  </a:lnTo>
                  <a:lnTo>
                    <a:pt x="293" y="10"/>
                  </a:lnTo>
                  <a:lnTo>
                    <a:pt x="296" y="10"/>
                  </a:lnTo>
                  <a:lnTo>
                    <a:pt x="298" y="10"/>
                  </a:lnTo>
                  <a:lnTo>
                    <a:pt x="301" y="10"/>
                  </a:lnTo>
                  <a:lnTo>
                    <a:pt x="304" y="10"/>
                  </a:lnTo>
                  <a:lnTo>
                    <a:pt x="306" y="10"/>
                  </a:lnTo>
                  <a:lnTo>
                    <a:pt x="309" y="10"/>
                  </a:lnTo>
                  <a:lnTo>
                    <a:pt x="312" y="10"/>
                  </a:lnTo>
                  <a:lnTo>
                    <a:pt x="314" y="10"/>
                  </a:lnTo>
                  <a:lnTo>
                    <a:pt x="317" y="10"/>
                  </a:lnTo>
                  <a:lnTo>
                    <a:pt x="320" y="10"/>
                  </a:lnTo>
                  <a:lnTo>
                    <a:pt x="322" y="10"/>
                  </a:lnTo>
                  <a:lnTo>
                    <a:pt x="325" y="10"/>
                  </a:lnTo>
                  <a:lnTo>
                    <a:pt x="327" y="10"/>
                  </a:lnTo>
                  <a:lnTo>
                    <a:pt x="330" y="10"/>
                  </a:lnTo>
                  <a:lnTo>
                    <a:pt x="333" y="10"/>
                  </a:lnTo>
                  <a:lnTo>
                    <a:pt x="335" y="10"/>
                  </a:lnTo>
                  <a:lnTo>
                    <a:pt x="338" y="10"/>
                  </a:lnTo>
                  <a:lnTo>
                    <a:pt x="341" y="10"/>
                  </a:lnTo>
                  <a:lnTo>
                    <a:pt x="343" y="10"/>
                  </a:lnTo>
                  <a:lnTo>
                    <a:pt x="346" y="10"/>
                  </a:lnTo>
                  <a:lnTo>
                    <a:pt x="349" y="10"/>
                  </a:lnTo>
                  <a:lnTo>
                    <a:pt x="351" y="10"/>
                  </a:lnTo>
                  <a:lnTo>
                    <a:pt x="354" y="10"/>
                  </a:lnTo>
                  <a:lnTo>
                    <a:pt x="357" y="10"/>
                  </a:lnTo>
                  <a:lnTo>
                    <a:pt x="359" y="10"/>
                  </a:lnTo>
                  <a:lnTo>
                    <a:pt x="362" y="10"/>
                  </a:lnTo>
                  <a:lnTo>
                    <a:pt x="365" y="10"/>
                  </a:lnTo>
                  <a:lnTo>
                    <a:pt x="367" y="10"/>
                  </a:lnTo>
                  <a:lnTo>
                    <a:pt x="370" y="10"/>
                  </a:lnTo>
                  <a:lnTo>
                    <a:pt x="373" y="10"/>
                  </a:lnTo>
                  <a:lnTo>
                    <a:pt x="375" y="10"/>
                  </a:lnTo>
                  <a:lnTo>
                    <a:pt x="378" y="10"/>
                  </a:lnTo>
                  <a:lnTo>
                    <a:pt x="381" y="10"/>
                  </a:lnTo>
                  <a:lnTo>
                    <a:pt x="383" y="10"/>
                  </a:lnTo>
                  <a:lnTo>
                    <a:pt x="386" y="10"/>
                  </a:lnTo>
                  <a:lnTo>
                    <a:pt x="389" y="10"/>
                  </a:lnTo>
                  <a:lnTo>
                    <a:pt x="391" y="10"/>
                  </a:lnTo>
                  <a:lnTo>
                    <a:pt x="394" y="10"/>
                  </a:lnTo>
                  <a:lnTo>
                    <a:pt x="397" y="10"/>
                  </a:lnTo>
                  <a:lnTo>
                    <a:pt x="399" y="10"/>
                  </a:lnTo>
                  <a:lnTo>
                    <a:pt x="402" y="10"/>
                  </a:lnTo>
                  <a:lnTo>
                    <a:pt x="405" y="10"/>
                  </a:lnTo>
                  <a:lnTo>
                    <a:pt x="407" y="10"/>
                  </a:lnTo>
                  <a:lnTo>
                    <a:pt x="410" y="10"/>
                  </a:lnTo>
                  <a:lnTo>
                    <a:pt x="413" y="10"/>
                  </a:lnTo>
                  <a:lnTo>
                    <a:pt x="415" y="10"/>
                  </a:lnTo>
                  <a:lnTo>
                    <a:pt x="418" y="10"/>
                  </a:lnTo>
                  <a:lnTo>
                    <a:pt x="421" y="10"/>
                  </a:lnTo>
                  <a:lnTo>
                    <a:pt x="423" y="10"/>
                  </a:lnTo>
                  <a:lnTo>
                    <a:pt x="426" y="10"/>
                  </a:lnTo>
                  <a:lnTo>
                    <a:pt x="429" y="10"/>
                  </a:lnTo>
                  <a:lnTo>
                    <a:pt x="431" y="10"/>
                  </a:lnTo>
                  <a:lnTo>
                    <a:pt x="434" y="10"/>
                  </a:lnTo>
                  <a:lnTo>
                    <a:pt x="437" y="10"/>
                  </a:lnTo>
                  <a:lnTo>
                    <a:pt x="439" y="10"/>
                  </a:lnTo>
                  <a:lnTo>
                    <a:pt x="442" y="10"/>
                  </a:lnTo>
                  <a:lnTo>
                    <a:pt x="444" y="10"/>
                  </a:lnTo>
                  <a:lnTo>
                    <a:pt x="447" y="10"/>
                  </a:lnTo>
                  <a:lnTo>
                    <a:pt x="450" y="10"/>
                  </a:lnTo>
                  <a:lnTo>
                    <a:pt x="452" y="10"/>
                  </a:lnTo>
                  <a:lnTo>
                    <a:pt x="455" y="9"/>
                  </a:lnTo>
                  <a:lnTo>
                    <a:pt x="458" y="8"/>
                  </a:lnTo>
                  <a:lnTo>
                    <a:pt x="460" y="6"/>
                  </a:lnTo>
                  <a:lnTo>
                    <a:pt x="463" y="3"/>
                  </a:lnTo>
                  <a:lnTo>
                    <a:pt x="466" y="1"/>
                  </a:lnTo>
                  <a:lnTo>
                    <a:pt x="468" y="0"/>
                  </a:lnTo>
                  <a:lnTo>
                    <a:pt x="471" y="2"/>
                  </a:lnTo>
                  <a:lnTo>
                    <a:pt x="474" y="4"/>
                  </a:lnTo>
                  <a:lnTo>
                    <a:pt x="476" y="6"/>
                  </a:lnTo>
                  <a:lnTo>
                    <a:pt x="479" y="8"/>
                  </a:lnTo>
                  <a:lnTo>
                    <a:pt x="482" y="8"/>
                  </a:lnTo>
                  <a:lnTo>
                    <a:pt x="484" y="9"/>
                  </a:lnTo>
                  <a:lnTo>
                    <a:pt x="487" y="9"/>
                  </a:lnTo>
                  <a:lnTo>
                    <a:pt x="490" y="9"/>
                  </a:lnTo>
                  <a:lnTo>
                    <a:pt x="492" y="10"/>
                  </a:lnTo>
                  <a:lnTo>
                    <a:pt x="495" y="10"/>
                  </a:lnTo>
                  <a:lnTo>
                    <a:pt x="498" y="10"/>
                  </a:lnTo>
                  <a:lnTo>
                    <a:pt x="500" y="10"/>
                  </a:lnTo>
                  <a:lnTo>
                    <a:pt x="503" y="10"/>
                  </a:lnTo>
                  <a:lnTo>
                    <a:pt x="506" y="10"/>
                  </a:lnTo>
                  <a:lnTo>
                    <a:pt x="508" y="10"/>
                  </a:lnTo>
                  <a:lnTo>
                    <a:pt x="511" y="10"/>
                  </a:lnTo>
                  <a:lnTo>
                    <a:pt x="514" y="10"/>
                  </a:lnTo>
                  <a:lnTo>
                    <a:pt x="516" y="10"/>
                  </a:lnTo>
                  <a:lnTo>
                    <a:pt x="519" y="10"/>
                  </a:lnTo>
                  <a:lnTo>
                    <a:pt x="522" y="10"/>
                  </a:lnTo>
                  <a:lnTo>
                    <a:pt x="524" y="10"/>
                  </a:lnTo>
                  <a:lnTo>
                    <a:pt x="527" y="10"/>
                  </a:lnTo>
                  <a:lnTo>
                    <a:pt x="530" y="10"/>
                  </a:lnTo>
                  <a:lnTo>
                    <a:pt x="532" y="10"/>
                  </a:lnTo>
                  <a:lnTo>
                    <a:pt x="535" y="10"/>
                  </a:lnTo>
                  <a:lnTo>
                    <a:pt x="538" y="10"/>
                  </a:lnTo>
                  <a:lnTo>
                    <a:pt x="540" y="10"/>
                  </a:lnTo>
                  <a:lnTo>
                    <a:pt x="543" y="10"/>
                  </a:lnTo>
                  <a:lnTo>
                    <a:pt x="546" y="10"/>
                  </a:lnTo>
                  <a:lnTo>
                    <a:pt x="548" y="10"/>
                  </a:lnTo>
                  <a:lnTo>
                    <a:pt x="551" y="10"/>
                  </a:lnTo>
                  <a:lnTo>
                    <a:pt x="554" y="10"/>
                  </a:lnTo>
                  <a:lnTo>
                    <a:pt x="556" y="10"/>
                  </a:lnTo>
                  <a:lnTo>
                    <a:pt x="559" y="10"/>
                  </a:lnTo>
                  <a:lnTo>
                    <a:pt x="562" y="10"/>
                  </a:lnTo>
                  <a:lnTo>
                    <a:pt x="564" y="9"/>
                  </a:lnTo>
                  <a:lnTo>
                    <a:pt x="567" y="10"/>
                  </a:lnTo>
                  <a:lnTo>
                    <a:pt x="569" y="10"/>
                  </a:lnTo>
                  <a:lnTo>
                    <a:pt x="572" y="10"/>
                  </a:lnTo>
                  <a:lnTo>
                    <a:pt x="575" y="10"/>
                  </a:lnTo>
                  <a:lnTo>
                    <a:pt x="577" y="10"/>
                  </a:lnTo>
                  <a:lnTo>
                    <a:pt x="580" y="10"/>
                  </a:lnTo>
                  <a:lnTo>
                    <a:pt x="583" y="10"/>
                  </a:lnTo>
                  <a:lnTo>
                    <a:pt x="585" y="10"/>
                  </a:lnTo>
                  <a:lnTo>
                    <a:pt x="588" y="10"/>
                  </a:lnTo>
                  <a:lnTo>
                    <a:pt x="591" y="10"/>
                  </a:lnTo>
                  <a:lnTo>
                    <a:pt x="593" y="10"/>
                  </a:lnTo>
                  <a:lnTo>
                    <a:pt x="596" y="10"/>
                  </a:lnTo>
                  <a:lnTo>
                    <a:pt x="599" y="10"/>
                  </a:lnTo>
                  <a:lnTo>
                    <a:pt x="601" y="10"/>
                  </a:lnTo>
                  <a:lnTo>
                    <a:pt x="604" y="10"/>
                  </a:lnTo>
                  <a:lnTo>
                    <a:pt x="607" y="10"/>
                  </a:lnTo>
                  <a:lnTo>
                    <a:pt x="609" y="10"/>
                  </a:lnTo>
                  <a:lnTo>
                    <a:pt x="612" y="10"/>
                  </a:lnTo>
                  <a:lnTo>
                    <a:pt x="615" y="10"/>
                  </a:lnTo>
                  <a:lnTo>
                    <a:pt x="617" y="10"/>
                  </a:lnTo>
                  <a:lnTo>
                    <a:pt x="620" y="10"/>
                  </a:lnTo>
                  <a:lnTo>
                    <a:pt x="623" y="10"/>
                  </a:lnTo>
                  <a:lnTo>
                    <a:pt x="625" y="10"/>
                  </a:lnTo>
                  <a:lnTo>
                    <a:pt x="628" y="10"/>
                  </a:lnTo>
                  <a:lnTo>
                    <a:pt x="631" y="10"/>
                  </a:lnTo>
                  <a:lnTo>
                    <a:pt x="633" y="10"/>
                  </a:lnTo>
                  <a:lnTo>
                    <a:pt x="636" y="10"/>
                  </a:lnTo>
                  <a:lnTo>
                    <a:pt x="639" y="10"/>
                  </a:lnTo>
                  <a:lnTo>
                    <a:pt x="641" y="10"/>
                  </a:lnTo>
                  <a:lnTo>
                    <a:pt x="644" y="10"/>
                  </a:lnTo>
                  <a:lnTo>
                    <a:pt x="647" y="10"/>
                  </a:lnTo>
                  <a:lnTo>
                    <a:pt x="649" y="10"/>
                  </a:lnTo>
                  <a:lnTo>
                    <a:pt x="652" y="10"/>
                  </a:lnTo>
                  <a:lnTo>
                    <a:pt x="655" y="10"/>
                  </a:lnTo>
                  <a:lnTo>
                    <a:pt x="657" y="10"/>
                  </a:lnTo>
                  <a:lnTo>
                    <a:pt x="660" y="10"/>
                  </a:lnTo>
                  <a:lnTo>
                    <a:pt x="663" y="10"/>
                  </a:lnTo>
                  <a:lnTo>
                    <a:pt x="665" y="10"/>
                  </a:lnTo>
                  <a:lnTo>
                    <a:pt x="668" y="10"/>
                  </a:lnTo>
                  <a:lnTo>
                    <a:pt x="671" y="10"/>
                  </a:lnTo>
                  <a:lnTo>
                    <a:pt x="673" y="10"/>
                  </a:lnTo>
                  <a:lnTo>
                    <a:pt x="676" y="10"/>
                  </a:lnTo>
                  <a:lnTo>
                    <a:pt x="679" y="10"/>
                  </a:lnTo>
                  <a:lnTo>
                    <a:pt x="681" y="10"/>
                  </a:lnTo>
                  <a:lnTo>
                    <a:pt x="684" y="10"/>
                  </a:lnTo>
                  <a:lnTo>
                    <a:pt x="686" y="10"/>
                  </a:lnTo>
                  <a:lnTo>
                    <a:pt x="689" y="10"/>
                  </a:lnTo>
                  <a:lnTo>
                    <a:pt x="692" y="10"/>
                  </a:lnTo>
                  <a:lnTo>
                    <a:pt x="694" y="10"/>
                  </a:lnTo>
                  <a:lnTo>
                    <a:pt x="697" y="10"/>
                  </a:lnTo>
                  <a:lnTo>
                    <a:pt x="700" y="10"/>
                  </a:lnTo>
                  <a:lnTo>
                    <a:pt x="702" y="10"/>
                  </a:lnTo>
                  <a:lnTo>
                    <a:pt x="705" y="10"/>
                  </a:lnTo>
                  <a:lnTo>
                    <a:pt x="708" y="10"/>
                  </a:lnTo>
                  <a:lnTo>
                    <a:pt x="710" y="10"/>
                  </a:lnTo>
                  <a:lnTo>
                    <a:pt x="713" y="9"/>
                  </a:lnTo>
                  <a:lnTo>
                    <a:pt x="716" y="10"/>
                  </a:lnTo>
                  <a:lnTo>
                    <a:pt x="718" y="10"/>
                  </a:lnTo>
                  <a:lnTo>
                    <a:pt x="721" y="10"/>
                  </a:lnTo>
                  <a:lnTo>
                    <a:pt x="724" y="10"/>
                  </a:lnTo>
                  <a:lnTo>
                    <a:pt x="726" y="10"/>
                  </a:lnTo>
                  <a:lnTo>
                    <a:pt x="729" y="10"/>
                  </a:lnTo>
                  <a:lnTo>
                    <a:pt x="732" y="10"/>
                  </a:lnTo>
                  <a:lnTo>
                    <a:pt x="734" y="10"/>
                  </a:lnTo>
                  <a:lnTo>
                    <a:pt x="737" y="10"/>
                  </a:lnTo>
                  <a:lnTo>
                    <a:pt x="740" y="10"/>
                  </a:lnTo>
                  <a:lnTo>
                    <a:pt x="742" y="10"/>
                  </a:lnTo>
                  <a:lnTo>
                    <a:pt x="745" y="10"/>
                  </a:lnTo>
                  <a:lnTo>
                    <a:pt x="748" y="10"/>
                  </a:lnTo>
                  <a:lnTo>
                    <a:pt x="750" y="10"/>
                  </a:lnTo>
                  <a:lnTo>
                    <a:pt x="753" y="10"/>
                  </a:lnTo>
                  <a:lnTo>
                    <a:pt x="756" y="10"/>
                  </a:lnTo>
                  <a:lnTo>
                    <a:pt x="758" y="10"/>
                  </a:lnTo>
                  <a:lnTo>
                    <a:pt x="761" y="10"/>
                  </a:lnTo>
                  <a:lnTo>
                    <a:pt x="764" y="10"/>
                  </a:lnTo>
                  <a:lnTo>
                    <a:pt x="766" y="10"/>
                  </a:lnTo>
                  <a:lnTo>
                    <a:pt x="769" y="10"/>
                  </a:lnTo>
                  <a:lnTo>
                    <a:pt x="772" y="10"/>
                  </a:lnTo>
                  <a:lnTo>
                    <a:pt x="774" y="10"/>
                  </a:lnTo>
                  <a:lnTo>
                    <a:pt x="777" y="10"/>
                  </a:lnTo>
                  <a:lnTo>
                    <a:pt x="780" y="10"/>
                  </a:lnTo>
                  <a:lnTo>
                    <a:pt x="782" y="10"/>
                  </a:lnTo>
                  <a:lnTo>
                    <a:pt x="785" y="10"/>
                  </a:lnTo>
                  <a:lnTo>
                    <a:pt x="788" y="10"/>
                  </a:lnTo>
                  <a:lnTo>
                    <a:pt x="790" y="10"/>
                  </a:lnTo>
                  <a:lnTo>
                    <a:pt x="793" y="10"/>
                  </a:lnTo>
                  <a:lnTo>
                    <a:pt x="796" y="10"/>
                  </a:lnTo>
                  <a:lnTo>
                    <a:pt x="798" y="10"/>
                  </a:lnTo>
                  <a:lnTo>
                    <a:pt x="801" y="10"/>
                  </a:lnTo>
                  <a:lnTo>
                    <a:pt x="804" y="10"/>
                  </a:lnTo>
                  <a:lnTo>
                    <a:pt x="806" y="10"/>
                  </a:lnTo>
                  <a:lnTo>
                    <a:pt x="809" y="10"/>
                  </a:lnTo>
                  <a:lnTo>
                    <a:pt x="811" y="10"/>
                  </a:lnTo>
                  <a:lnTo>
                    <a:pt x="814" y="10"/>
                  </a:lnTo>
                  <a:lnTo>
                    <a:pt x="817" y="10"/>
                  </a:lnTo>
                  <a:lnTo>
                    <a:pt x="819" y="10"/>
                  </a:lnTo>
                  <a:lnTo>
                    <a:pt x="822" y="10"/>
                  </a:lnTo>
                  <a:lnTo>
                    <a:pt x="825" y="10"/>
                  </a:lnTo>
                  <a:lnTo>
                    <a:pt x="827" y="10"/>
                  </a:lnTo>
                  <a:lnTo>
                    <a:pt x="830" y="10"/>
                  </a:lnTo>
                  <a:lnTo>
                    <a:pt x="833" y="10"/>
                  </a:lnTo>
                  <a:lnTo>
                    <a:pt x="835" y="10"/>
                  </a:lnTo>
                  <a:lnTo>
                    <a:pt x="838" y="10"/>
                  </a:lnTo>
                  <a:lnTo>
                    <a:pt x="841" y="10"/>
                  </a:lnTo>
                  <a:lnTo>
                    <a:pt x="843" y="10"/>
                  </a:lnTo>
                  <a:lnTo>
                    <a:pt x="846" y="10"/>
                  </a:lnTo>
                  <a:lnTo>
                    <a:pt x="849" y="10"/>
                  </a:lnTo>
                  <a:lnTo>
                    <a:pt x="851" y="10"/>
                  </a:lnTo>
                  <a:lnTo>
                    <a:pt x="854" y="10"/>
                  </a:lnTo>
                  <a:lnTo>
                    <a:pt x="857" y="10"/>
                  </a:lnTo>
                  <a:lnTo>
                    <a:pt x="859" y="10"/>
                  </a:lnTo>
                  <a:lnTo>
                    <a:pt x="862" y="10"/>
                  </a:lnTo>
                  <a:lnTo>
                    <a:pt x="865" y="10"/>
                  </a:lnTo>
                  <a:lnTo>
                    <a:pt x="867" y="10"/>
                  </a:lnTo>
                  <a:lnTo>
                    <a:pt x="870" y="10"/>
                  </a:lnTo>
                  <a:lnTo>
                    <a:pt x="873" y="10"/>
                  </a:lnTo>
                  <a:lnTo>
                    <a:pt x="875" y="10"/>
                  </a:lnTo>
                  <a:lnTo>
                    <a:pt x="878" y="10"/>
                  </a:lnTo>
                  <a:lnTo>
                    <a:pt x="881" y="10"/>
                  </a:lnTo>
                  <a:lnTo>
                    <a:pt x="883" y="1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41" name="Freeform 1465"/>
            <p:cNvSpPr>
              <a:spLocks/>
            </p:cNvSpPr>
            <p:nvPr/>
          </p:nvSpPr>
          <p:spPr bwMode="auto">
            <a:xfrm>
              <a:off x="690563" y="5953125"/>
              <a:ext cx="7194550" cy="80963"/>
            </a:xfrm>
            <a:custGeom>
              <a:avLst/>
              <a:gdLst>
                <a:gd name="T0" fmla="*/ 2147483647 w 883"/>
                <a:gd name="T1" fmla="*/ 2147483647 h 5"/>
                <a:gd name="T2" fmla="*/ 2147483647 w 883"/>
                <a:gd name="T3" fmla="*/ 2147483647 h 5"/>
                <a:gd name="T4" fmla="*/ 2147483647 w 883"/>
                <a:gd name="T5" fmla="*/ 2147483647 h 5"/>
                <a:gd name="T6" fmla="*/ 2147483647 w 883"/>
                <a:gd name="T7" fmla="*/ 2147483647 h 5"/>
                <a:gd name="T8" fmla="*/ 2147483647 w 883"/>
                <a:gd name="T9" fmla="*/ 2147483647 h 5"/>
                <a:gd name="T10" fmla="*/ 2147483647 w 883"/>
                <a:gd name="T11" fmla="*/ 2147483647 h 5"/>
                <a:gd name="T12" fmla="*/ 2147483647 w 883"/>
                <a:gd name="T13" fmla="*/ 2147483647 h 5"/>
                <a:gd name="T14" fmla="*/ 2147483647 w 883"/>
                <a:gd name="T15" fmla="*/ 2147483647 h 5"/>
                <a:gd name="T16" fmla="*/ 2147483647 w 883"/>
                <a:gd name="T17" fmla="*/ 2147483647 h 5"/>
                <a:gd name="T18" fmla="*/ 2147483647 w 883"/>
                <a:gd name="T19" fmla="*/ 2147483647 h 5"/>
                <a:gd name="T20" fmla="*/ 2147483647 w 883"/>
                <a:gd name="T21" fmla="*/ 2147483647 h 5"/>
                <a:gd name="T22" fmla="*/ 2147483647 w 883"/>
                <a:gd name="T23" fmla="*/ 2147483647 h 5"/>
                <a:gd name="T24" fmla="*/ 2147483647 w 883"/>
                <a:gd name="T25" fmla="*/ 2147483647 h 5"/>
                <a:gd name="T26" fmla="*/ 2147483647 w 883"/>
                <a:gd name="T27" fmla="*/ 2147483647 h 5"/>
                <a:gd name="T28" fmla="*/ 2147483647 w 883"/>
                <a:gd name="T29" fmla="*/ 2147483647 h 5"/>
                <a:gd name="T30" fmla="*/ 2147483647 w 883"/>
                <a:gd name="T31" fmla="*/ 2147483647 h 5"/>
                <a:gd name="T32" fmla="*/ 2147483647 w 883"/>
                <a:gd name="T33" fmla="*/ 2147483647 h 5"/>
                <a:gd name="T34" fmla="*/ 2147483647 w 883"/>
                <a:gd name="T35" fmla="*/ 2147483647 h 5"/>
                <a:gd name="T36" fmla="*/ 2147483647 w 883"/>
                <a:gd name="T37" fmla="*/ 2147483647 h 5"/>
                <a:gd name="T38" fmla="*/ 2147483647 w 883"/>
                <a:gd name="T39" fmla="*/ 2147483647 h 5"/>
                <a:gd name="T40" fmla="*/ 2147483647 w 883"/>
                <a:gd name="T41" fmla="*/ 2147483647 h 5"/>
                <a:gd name="T42" fmla="*/ 2147483647 w 883"/>
                <a:gd name="T43" fmla="*/ 2147483647 h 5"/>
                <a:gd name="T44" fmla="*/ 2147483647 w 883"/>
                <a:gd name="T45" fmla="*/ 2147483647 h 5"/>
                <a:gd name="T46" fmla="*/ 2147483647 w 883"/>
                <a:gd name="T47" fmla="*/ 2147483647 h 5"/>
                <a:gd name="T48" fmla="*/ 2147483647 w 883"/>
                <a:gd name="T49" fmla="*/ 2147483647 h 5"/>
                <a:gd name="T50" fmla="*/ 2147483647 w 883"/>
                <a:gd name="T51" fmla="*/ 2147483647 h 5"/>
                <a:gd name="T52" fmla="*/ 2147483647 w 883"/>
                <a:gd name="T53" fmla="*/ 2147483647 h 5"/>
                <a:gd name="T54" fmla="*/ 2147483647 w 883"/>
                <a:gd name="T55" fmla="*/ 2147483647 h 5"/>
                <a:gd name="T56" fmla="*/ 2147483647 w 883"/>
                <a:gd name="T57" fmla="*/ 2147483647 h 5"/>
                <a:gd name="T58" fmla="*/ 2147483647 w 883"/>
                <a:gd name="T59" fmla="*/ 2147483647 h 5"/>
                <a:gd name="T60" fmla="*/ 2147483647 w 883"/>
                <a:gd name="T61" fmla="*/ 2147483647 h 5"/>
                <a:gd name="T62" fmla="*/ 2147483647 w 883"/>
                <a:gd name="T63" fmla="*/ 2147483647 h 5"/>
                <a:gd name="T64" fmla="*/ 2147483647 w 883"/>
                <a:gd name="T65" fmla="*/ 2147483647 h 5"/>
                <a:gd name="T66" fmla="*/ 2147483647 w 883"/>
                <a:gd name="T67" fmla="*/ 2147483647 h 5"/>
                <a:gd name="T68" fmla="*/ 2147483647 w 883"/>
                <a:gd name="T69" fmla="*/ 2147483647 h 5"/>
                <a:gd name="T70" fmla="*/ 2147483647 w 883"/>
                <a:gd name="T71" fmla="*/ 2147483647 h 5"/>
                <a:gd name="T72" fmla="*/ 2147483647 w 883"/>
                <a:gd name="T73" fmla="*/ 2147483647 h 5"/>
                <a:gd name="T74" fmla="*/ 2147483647 w 883"/>
                <a:gd name="T75" fmla="*/ 2147483647 h 5"/>
                <a:gd name="T76" fmla="*/ 2147483647 w 883"/>
                <a:gd name="T77" fmla="*/ 2147483647 h 5"/>
                <a:gd name="T78" fmla="*/ 2147483647 w 883"/>
                <a:gd name="T79" fmla="*/ 2147483647 h 5"/>
                <a:gd name="T80" fmla="*/ 2147483647 w 883"/>
                <a:gd name="T81" fmla="*/ 2147483647 h 5"/>
                <a:gd name="T82" fmla="*/ 2147483647 w 883"/>
                <a:gd name="T83" fmla="*/ 2147483647 h 5"/>
                <a:gd name="T84" fmla="*/ 2147483647 w 883"/>
                <a:gd name="T85" fmla="*/ 2147483647 h 5"/>
                <a:gd name="T86" fmla="*/ 2147483647 w 883"/>
                <a:gd name="T87" fmla="*/ 2147483647 h 5"/>
                <a:gd name="T88" fmla="*/ 2147483647 w 883"/>
                <a:gd name="T89" fmla="*/ 2147483647 h 5"/>
                <a:gd name="T90" fmla="*/ 2147483647 w 883"/>
                <a:gd name="T91" fmla="*/ 2147483647 h 5"/>
                <a:gd name="T92" fmla="*/ 2147483647 w 883"/>
                <a:gd name="T93" fmla="*/ 2147483647 h 5"/>
                <a:gd name="T94" fmla="*/ 2147483647 w 883"/>
                <a:gd name="T95" fmla="*/ 2147483647 h 5"/>
                <a:gd name="T96" fmla="*/ 2147483647 w 883"/>
                <a:gd name="T97" fmla="*/ 2147483647 h 5"/>
                <a:gd name="T98" fmla="*/ 2147483647 w 883"/>
                <a:gd name="T99" fmla="*/ 2147483647 h 5"/>
                <a:gd name="T100" fmla="*/ 2147483647 w 883"/>
                <a:gd name="T101" fmla="*/ 2147483647 h 5"/>
                <a:gd name="T102" fmla="*/ 2147483647 w 883"/>
                <a:gd name="T103" fmla="*/ 2147483647 h 5"/>
                <a:gd name="T104" fmla="*/ 2147483647 w 883"/>
                <a:gd name="T105" fmla="*/ 2147483647 h 5"/>
                <a:gd name="T106" fmla="*/ 2147483647 w 883"/>
                <a:gd name="T107" fmla="*/ 2147483647 h 5"/>
                <a:gd name="T108" fmla="*/ 2147483647 w 883"/>
                <a:gd name="T109" fmla="*/ 2147483647 h 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5"/>
                <a:gd name="T167" fmla="*/ 883 w 883"/>
                <a:gd name="T168" fmla="*/ 5 h 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5">
                  <a:moveTo>
                    <a:pt x="0" y="5"/>
                  </a:moveTo>
                  <a:lnTo>
                    <a:pt x="0" y="5"/>
                  </a:lnTo>
                  <a:lnTo>
                    <a:pt x="3" y="5"/>
                  </a:lnTo>
                  <a:lnTo>
                    <a:pt x="6" y="5"/>
                  </a:lnTo>
                  <a:lnTo>
                    <a:pt x="8" y="5"/>
                  </a:lnTo>
                  <a:lnTo>
                    <a:pt x="11" y="5"/>
                  </a:lnTo>
                  <a:lnTo>
                    <a:pt x="14" y="5"/>
                  </a:lnTo>
                  <a:lnTo>
                    <a:pt x="16" y="5"/>
                  </a:lnTo>
                  <a:lnTo>
                    <a:pt x="19" y="5"/>
                  </a:lnTo>
                  <a:lnTo>
                    <a:pt x="22" y="5"/>
                  </a:lnTo>
                  <a:lnTo>
                    <a:pt x="24" y="5"/>
                  </a:lnTo>
                  <a:lnTo>
                    <a:pt x="27" y="5"/>
                  </a:lnTo>
                  <a:lnTo>
                    <a:pt x="30" y="5"/>
                  </a:lnTo>
                  <a:lnTo>
                    <a:pt x="32" y="5"/>
                  </a:lnTo>
                  <a:lnTo>
                    <a:pt x="35" y="5"/>
                  </a:lnTo>
                  <a:lnTo>
                    <a:pt x="38" y="5"/>
                  </a:lnTo>
                  <a:lnTo>
                    <a:pt x="40" y="5"/>
                  </a:lnTo>
                  <a:lnTo>
                    <a:pt x="43" y="5"/>
                  </a:lnTo>
                  <a:lnTo>
                    <a:pt x="46" y="5"/>
                  </a:lnTo>
                  <a:lnTo>
                    <a:pt x="48" y="5"/>
                  </a:lnTo>
                  <a:lnTo>
                    <a:pt x="51" y="5"/>
                  </a:lnTo>
                  <a:lnTo>
                    <a:pt x="54" y="5"/>
                  </a:lnTo>
                  <a:lnTo>
                    <a:pt x="56" y="5"/>
                  </a:lnTo>
                  <a:lnTo>
                    <a:pt x="59" y="5"/>
                  </a:lnTo>
                  <a:lnTo>
                    <a:pt x="62" y="5"/>
                  </a:lnTo>
                  <a:lnTo>
                    <a:pt x="64" y="5"/>
                  </a:lnTo>
                  <a:lnTo>
                    <a:pt x="67" y="5"/>
                  </a:lnTo>
                  <a:lnTo>
                    <a:pt x="70" y="5"/>
                  </a:lnTo>
                  <a:lnTo>
                    <a:pt x="72" y="5"/>
                  </a:lnTo>
                  <a:lnTo>
                    <a:pt x="75" y="5"/>
                  </a:lnTo>
                  <a:lnTo>
                    <a:pt x="77" y="5"/>
                  </a:lnTo>
                  <a:lnTo>
                    <a:pt x="80" y="5"/>
                  </a:lnTo>
                  <a:lnTo>
                    <a:pt x="83" y="5"/>
                  </a:lnTo>
                  <a:lnTo>
                    <a:pt x="85" y="5"/>
                  </a:lnTo>
                  <a:lnTo>
                    <a:pt x="88" y="5"/>
                  </a:lnTo>
                  <a:lnTo>
                    <a:pt x="91" y="5"/>
                  </a:lnTo>
                  <a:lnTo>
                    <a:pt x="93" y="5"/>
                  </a:lnTo>
                  <a:lnTo>
                    <a:pt x="96" y="5"/>
                  </a:lnTo>
                  <a:lnTo>
                    <a:pt x="99" y="5"/>
                  </a:lnTo>
                  <a:lnTo>
                    <a:pt x="101" y="5"/>
                  </a:lnTo>
                  <a:lnTo>
                    <a:pt x="104" y="5"/>
                  </a:lnTo>
                  <a:lnTo>
                    <a:pt x="107" y="5"/>
                  </a:lnTo>
                  <a:lnTo>
                    <a:pt x="109" y="5"/>
                  </a:lnTo>
                  <a:lnTo>
                    <a:pt x="112" y="5"/>
                  </a:lnTo>
                  <a:lnTo>
                    <a:pt x="115" y="5"/>
                  </a:lnTo>
                  <a:lnTo>
                    <a:pt x="117" y="5"/>
                  </a:lnTo>
                  <a:lnTo>
                    <a:pt x="120" y="5"/>
                  </a:lnTo>
                  <a:lnTo>
                    <a:pt x="123" y="5"/>
                  </a:lnTo>
                  <a:lnTo>
                    <a:pt x="125" y="5"/>
                  </a:lnTo>
                  <a:lnTo>
                    <a:pt x="128" y="5"/>
                  </a:lnTo>
                  <a:lnTo>
                    <a:pt x="131" y="5"/>
                  </a:lnTo>
                  <a:lnTo>
                    <a:pt x="133" y="5"/>
                  </a:lnTo>
                  <a:lnTo>
                    <a:pt x="136" y="5"/>
                  </a:lnTo>
                  <a:lnTo>
                    <a:pt x="139" y="5"/>
                  </a:lnTo>
                  <a:lnTo>
                    <a:pt x="141" y="5"/>
                  </a:lnTo>
                  <a:lnTo>
                    <a:pt x="144" y="5"/>
                  </a:lnTo>
                  <a:lnTo>
                    <a:pt x="147" y="5"/>
                  </a:lnTo>
                  <a:lnTo>
                    <a:pt x="149" y="5"/>
                  </a:lnTo>
                  <a:lnTo>
                    <a:pt x="152" y="5"/>
                  </a:lnTo>
                  <a:lnTo>
                    <a:pt x="155" y="5"/>
                  </a:lnTo>
                  <a:lnTo>
                    <a:pt x="157" y="5"/>
                  </a:lnTo>
                  <a:lnTo>
                    <a:pt x="160" y="5"/>
                  </a:lnTo>
                  <a:lnTo>
                    <a:pt x="163" y="5"/>
                  </a:lnTo>
                  <a:lnTo>
                    <a:pt x="165" y="5"/>
                  </a:lnTo>
                  <a:lnTo>
                    <a:pt x="168" y="5"/>
                  </a:lnTo>
                  <a:lnTo>
                    <a:pt x="171" y="5"/>
                  </a:lnTo>
                  <a:lnTo>
                    <a:pt x="173" y="5"/>
                  </a:lnTo>
                  <a:lnTo>
                    <a:pt x="176" y="5"/>
                  </a:lnTo>
                  <a:lnTo>
                    <a:pt x="179" y="5"/>
                  </a:lnTo>
                  <a:lnTo>
                    <a:pt x="181" y="5"/>
                  </a:lnTo>
                  <a:lnTo>
                    <a:pt x="184" y="5"/>
                  </a:lnTo>
                  <a:lnTo>
                    <a:pt x="187" y="5"/>
                  </a:lnTo>
                  <a:lnTo>
                    <a:pt x="189" y="5"/>
                  </a:lnTo>
                  <a:lnTo>
                    <a:pt x="192" y="5"/>
                  </a:lnTo>
                  <a:lnTo>
                    <a:pt x="195" y="5"/>
                  </a:lnTo>
                  <a:lnTo>
                    <a:pt x="197" y="5"/>
                  </a:lnTo>
                  <a:lnTo>
                    <a:pt x="200" y="5"/>
                  </a:lnTo>
                  <a:lnTo>
                    <a:pt x="202" y="5"/>
                  </a:lnTo>
                  <a:lnTo>
                    <a:pt x="205" y="5"/>
                  </a:lnTo>
                  <a:lnTo>
                    <a:pt x="208" y="5"/>
                  </a:lnTo>
                  <a:lnTo>
                    <a:pt x="210" y="5"/>
                  </a:lnTo>
                  <a:lnTo>
                    <a:pt x="213" y="5"/>
                  </a:lnTo>
                  <a:lnTo>
                    <a:pt x="216" y="5"/>
                  </a:lnTo>
                  <a:lnTo>
                    <a:pt x="218" y="5"/>
                  </a:lnTo>
                  <a:lnTo>
                    <a:pt x="221" y="5"/>
                  </a:lnTo>
                  <a:lnTo>
                    <a:pt x="224" y="5"/>
                  </a:lnTo>
                  <a:lnTo>
                    <a:pt x="226" y="5"/>
                  </a:lnTo>
                  <a:lnTo>
                    <a:pt x="229" y="5"/>
                  </a:lnTo>
                  <a:lnTo>
                    <a:pt x="232" y="4"/>
                  </a:lnTo>
                  <a:lnTo>
                    <a:pt x="234" y="3"/>
                  </a:lnTo>
                  <a:lnTo>
                    <a:pt x="237" y="1"/>
                  </a:lnTo>
                  <a:lnTo>
                    <a:pt x="240" y="0"/>
                  </a:lnTo>
                  <a:lnTo>
                    <a:pt x="242" y="0"/>
                  </a:lnTo>
                  <a:lnTo>
                    <a:pt x="245" y="1"/>
                  </a:lnTo>
                  <a:lnTo>
                    <a:pt x="248" y="3"/>
                  </a:lnTo>
                  <a:lnTo>
                    <a:pt x="250" y="4"/>
                  </a:lnTo>
                  <a:lnTo>
                    <a:pt x="253" y="5"/>
                  </a:lnTo>
                  <a:lnTo>
                    <a:pt x="256" y="5"/>
                  </a:lnTo>
                  <a:lnTo>
                    <a:pt x="258" y="5"/>
                  </a:lnTo>
                  <a:lnTo>
                    <a:pt x="261" y="5"/>
                  </a:lnTo>
                  <a:lnTo>
                    <a:pt x="264" y="5"/>
                  </a:lnTo>
                  <a:lnTo>
                    <a:pt x="266" y="5"/>
                  </a:lnTo>
                  <a:lnTo>
                    <a:pt x="269" y="5"/>
                  </a:lnTo>
                  <a:lnTo>
                    <a:pt x="272" y="5"/>
                  </a:lnTo>
                  <a:lnTo>
                    <a:pt x="274" y="5"/>
                  </a:lnTo>
                  <a:lnTo>
                    <a:pt x="277" y="5"/>
                  </a:lnTo>
                  <a:lnTo>
                    <a:pt x="280" y="5"/>
                  </a:lnTo>
                  <a:lnTo>
                    <a:pt x="282" y="5"/>
                  </a:lnTo>
                  <a:lnTo>
                    <a:pt x="285" y="5"/>
                  </a:lnTo>
                  <a:lnTo>
                    <a:pt x="288" y="5"/>
                  </a:lnTo>
                  <a:lnTo>
                    <a:pt x="290" y="5"/>
                  </a:lnTo>
                  <a:lnTo>
                    <a:pt x="293" y="5"/>
                  </a:lnTo>
                  <a:lnTo>
                    <a:pt x="296" y="5"/>
                  </a:lnTo>
                  <a:lnTo>
                    <a:pt x="298" y="5"/>
                  </a:lnTo>
                  <a:lnTo>
                    <a:pt x="301" y="5"/>
                  </a:lnTo>
                  <a:lnTo>
                    <a:pt x="304" y="5"/>
                  </a:lnTo>
                  <a:lnTo>
                    <a:pt x="306" y="5"/>
                  </a:lnTo>
                  <a:lnTo>
                    <a:pt x="309" y="5"/>
                  </a:lnTo>
                  <a:lnTo>
                    <a:pt x="312" y="5"/>
                  </a:lnTo>
                  <a:lnTo>
                    <a:pt x="314" y="5"/>
                  </a:lnTo>
                  <a:lnTo>
                    <a:pt x="317" y="5"/>
                  </a:lnTo>
                  <a:lnTo>
                    <a:pt x="320" y="5"/>
                  </a:lnTo>
                  <a:lnTo>
                    <a:pt x="322" y="5"/>
                  </a:lnTo>
                  <a:lnTo>
                    <a:pt x="325" y="5"/>
                  </a:lnTo>
                  <a:lnTo>
                    <a:pt x="327" y="5"/>
                  </a:lnTo>
                  <a:lnTo>
                    <a:pt x="330" y="5"/>
                  </a:lnTo>
                  <a:lnTo>
                    <a:pt x="333" y="5"/>
                  </a:lnTo>
                  <a:lnTo>
                    <a:pt x="335" y="5"/>
                  </a:lnTo>
                  <a:lnTo>
                    <a:pt x="338" y="5"/>
                  </a:lnTo>
                  <a:lnTo>
                    <a:pt x="341" y="5"/>
                  </a:lnTo>
                  <a:lnTo>
                    <a:pt x="343" y="5"/>
                  </a:lnTo>
                  <a:lnTo>
                    <a:pt x="346" y="5"/>
                  </a:lnTo>
                  <a:lnTo>
                    <a:pt x="349" y="5"/>
                  </a:lnTo>
                  <a:lnTo>
                    <a:pt x="351" y="5"/>
                  </a:lnTo>
                  <a:lnTo>
                    <a:pt x="354" y="5"/>
                  </a:lnTo>
                  <a:lnTo>
                    <a:pt x="357" y="5"/>
                  </a:lnTo>
                  <a:lnTo>
                    <a:pt x="359" y="5"/>
                  </a:lnTo>
                  <a:lnTo>
                    <a:pt x="362" y="5"/>
                  </a:lnTo>
                  <a:lnTo>
                    <a:pt x="365" y="5"/>
                  </a:lnTo>
                  <a:lnTo>
                    <a:pt x="367" y="5"/>
                  </a:lnTo>
                  <a:lnTo>
                    <a:pt x="370" y="5"/>
                  </a:lnTo>
                  <a:lnTo>
                    <a:pt x="373" y="5"/>
                  </a:lnTo>
                  <a:lnTo>
                    <a:pt x="375" y="5"/>
                  </a:lnTo>
                  <a:lnTo>
                    <a:pt x="378" y="5"/>
                  </a:lnTo>
                  <a:lnTo>
                    <a:pt x="381" y="5"/>
                  </a:lnTo>
                  <a:lnTo>
                    <a:pt x="383" y="5"/>
                  </a:lnTo>
                  <a:lnTo>
                    <a:pt x="386" y="5"/>
                  </a:lnTo>
                  <a:lnTo>
                    <a:pt x="389" y="5"/>
                  </a:lnTo>
                  <a:lnTo>
                    <a:pt x="391" y="5"/>
                  </a:lnTo>
                  <a:lnTo>
                    <a:pt x="394" y="5"/>
                  </a:lnTo>
                  <a:lnTo>
                    <a:pt x="397" y="5"/>
                  </a:lnTo>
                  <a:lnTo>
                    <a:pt x="399" y="5"/>
                  </a:lnTo>
                  <a:lnTo>
                    <a:pt x="402" y="5"/>
                  </a:lnTo>
                  <a:lnTo>
                    <a:pt x="405" y="5"/>
                  </a:lnTo>
                  <a:lnTo>
                    <a:pt x="407" y="5"/>
                  </a:lnTo>
                  <a:lnTo>
                    <a:pt x="410" y="5"/>
                  </a:lnTo>
                  <a:lnTo>
                    <a:pt x="413" y="5"/>
                  </a:lnTo>
                  <a:lnTo>
                    <a:pt x="415" y="5"/>
                  </a:lnTo>
                  <a:lnTo>
                    <a:pt x="418" y="5"/>
                  </a:lnTo>
                  <a:lnTo>
                    <a:pt x="421" y="5"/>
                  </a:lnTo>
                  <a:lnTo>
                    <a:pt x="423" y="5"/>
                  </a:lnTo>
                  <a:lnTo>
                    <a:pt x="426" y="5"/>
                  </a:lnTo>
                  <a:lnTo>
                    <a:pt x="429" y="5"/>
                  </a:lnTo>
                  <a:lnTo>
                    <a:pt x="431" y="5"/>
                  </a:lnTo>
                  <a:lnTo>
                    <a:pt x="434" y="5"/>
                  </a:lnTo>
                  <a:lnTo>
                    <a:pt x="437" y="5"/>
                  </a:lnTo>
                  <a:lnTo>
                    <a:pt x="439" y="5"/>
                  </a:lnTo>
                  <a:lnTo>
                    <a:pt x="442" y="5"/>
                  </a:lnTo>
                  <a:lnTo>
                    <a:pt x="444" y="5"/>
                  </a:lnTo>
                  <a:lnTo>
                    <a:pt x="447" y="5"/>
                  </a:lnTo>
                  <a:lnTo>
                    <a:pt x="450" y="5"/>
                  </a:lnTo>
                  <a:lnTo>
                    <a:pt x="452" y="5"/>
                  </a:lnTo>
                  <a:lnTo>
                    <a:pt x="455" y="5"/>
                  </a:lnTo>
                  <a:lnTo>
                    <a:pt x="458" y="5"/>
                  </a:lnTo>
                  <a:lnTo>
                    <a:pt x="460" y="5"/>
                  </a:lnTo>
                  <a:lnTo>
                    <a:pt x="463" y="5"/>
                  </a:lnTo>
                  <a:lnTo>
                    <a:pt x="466" y="5"/>
                  </a:lnTo>
                  <a:lnTo>
                    <a:pt x="468" y="5"/>
                  </a:lnTo>
                  <a:lnTo>
                    <a:pt x="471" y="5"/>
                  </a:lnTo>
                  <a:lnTo>
                    <a:pt x="474" y="5"/>
                  </a:lnTo>
                  <a:lnTo>
                    <a:pt x="476" y="5"/>
                  </a:lnTo>
                  <a:lnTo>
                    <a:pt x="479" y="5"/>
                  </a:lnTo>
                  <a:lnTo>
                    <a:pt x="482" y="5"/>
                  </a:lnTo>
                  <a:lnTo>
                    <a:pt x="484" y="5"/>
                  </a:lnTo>
                  <a:lnTo>
                    <a:pt x="487" y="5"/>
                  </a:lnTo>
                  <a:lnTo>
                    <a:pt x="490" y="5"/>
                  </a:lnTo>
                  <a:lnTo>
                    <a:pt x="492" y="5"/>
                  </a:lnTo>
                  <a:lnTo>
                    <a:pt x="495" y="5"/>
                  </a:lnTo>
                  <a:lnTo>
                    <a:pt x="498" y="5"/>
                  </a:lnTo>
                  <a:lnTo>
                    <a:pt x="500" y="5"/>
                  </a:lnTo>
                  <a:lnTo>
                    <a:pt x="503" y="5"/>
                  </a:lnTo>
                  <a:lnTo>
                    <a:pt x="506" y="5"/>
                  </a:lnTo>
                  <a:lnTo>
                    <a:pt x="508" y="5"/>
                  </a:lnTo>
                  <a:lnTo>
                    <a:pt x="511" y="5"/>
                  </a:lnTo>
                  <a:lnTo>
                    <a:pt x="514" y="5"/>
                  </a:lnTo>
                  <a:lnTo>
                    <a:pt x="516" y="5"/>
                  </a:lnTo>
                  <a:lnTo>
                    <a:pt x="519" y="5"/>
                  </a:lnTo>
                  <a:lnTo>
                    <a:pt x="522" y="5"/>
                  </a:lnTo>
                  <a:lnTo>
                    <a:pt x="524" y="5"/>
                  </a:lnTo>
                  <a:lnTo>
                    <a:pt x="527" y="5"/>
                  </a:lnTo>
                  <a:lnTo>
                    <a:pt x="530" y="4"/>
                  </a:lnTo>
                  <a:lnTo>
                    <a:pt x="532" y="4"/>
                  </a:lnTo>
                  <a:lnTo>
                    <a:pt x="535" y="4"/>
                  </a:lnTo>
                  <a:lnTo>
                    <a:pt x="538" y="4"/>
                  </a:lnTo>
                  <a:lnTo>
                    <a:pt x="540" y="4"/>
                  </a:lnTo>
                  <a:lnTo>
                    <a:pt x="543" y="5"/>
                  </a:lnTo>
                  <a:lnTo>
                    <a:pt x="546" y="5"/>
                  </a:lnTo>
                  <a:lnTo>
                    <a:pt x="548" y="5"/>
                  </a:lnTo>
                  <a:lnTo>
                    <a:pt x="551" y="5"/>
                  </a:lnTo>
                  <a:lnTo>
                    <a:pt x="554" y="5"/>
                  </a:lnTo>
                  <a:lnTo>
                    <a:pt x="556" y="5"/>
                  </a:lnTo>
                  <a:lnTo>
                    <a:pt x="559" y="5"/>
                  </a:lnTo>
                  <a:lnTo>
                    <a:pt x="562" y="5"/>
                  </a:lnTo>
                  <a:lnTo>
                    <a:pt x="564" y="5"/>
                  </a:lnTo>
                  <a:lnTo>
                    <a:pt x="567" y="5"/>
                  </a:lnTo>
                  <a:lnTo>
                    <a:pt x="569" y="5"/>
                  </a:lnTo>
                  <a:lnTo>
                    <a:pt x="572" y="5"/>
                  </a:lnTo>
                  <a:lnTo>
                    <a:pt x="575" y="5"/>
                  </a:lnTo>
                  <a:lnTo>
                    <a:pt x="577" y="5"/>
                  </a:lnTo>
                  <a:lnTo>
                    <a:pt x="580" y="5"/>
                  </a:lnTo>
                  <a:lnTo>
                    <a:pt x="583" y="5"/>
                  </a:lnTo>
                  <a:lnTo>
                    <a:pt x="585" y="5"/>
                  </a:lnTo>
                  <a:lnTo>
                    <a:pt x="588" y="5"/>
                  </a:lnTo>
                  <a:lnTo>
                    <a:pt x="591" y="5"/>
                  </a:lnTo>
                  <a:lnTo>
                    <a:pt x="593" y="5"/>
                  </a:lnTo>
                  <a:lnTo>
                    <a:pt x="596" y="5"/>
                  </a:lnTo>
                  <a:lnTo>
                    <a:pt x="599" y="5"/>
                  </a:lnTo>
                  <a:lnTo>
                    <a:pt x="601" y="5"/>
                  </a:lnTo>
                  <a:lnTo>
                    <a:pt x="604" y="5"/>
                  </a:lnTo>
                  <a:lnTo>
                    <a:pt x="607" y="5"/>
                  </a:lnTo>
                  <a:lnTo>
                    <a:pt x="609" y="5"/>
                  </a:lnTo>
                  <a:lnTo>
                    <a:pt x="612" y="5"/>
                  </a:lnTo>
                  <a:lnTo>
                    <a:pt x="615" y="5"/>
                  </a:lnTo>
                  <a:lnTo>
                    <a:pt x="617" y="5"/>
                  </a:lnTo>
                  <a:lnTo>
                    <a:pt x="620" y="5"/>
                  </a:lnTo>
                  <a:lnTo>
                    <a:pt x="623" y="5"/>
                  </a:lnTo>
                  <a:lnTo>
                    <a:pt x="625" y="5"/>
                  </a:lnTo>
                  <a:lnTo>
                    <a:pt x="628" y="5"/>
                  </a:lnTo>
                  <a:lnTo>
                    <a:pt x="631" y="5"/>
                  </a:lnTo>
                  <a:lnTo>
                    <a:pt x="633" y="5"/>
                  </a:lnTo>
                  <a:lnTo>
                    <a:pt x="636" y="5"/>
                  </a:lnTo>
                  <a:lnTo>
                    <a:pt x="639" y="5"/>
                  </a:lnTo>
                  <a:lnTo>
                    <a:pt x="641" y="5"/>
                  </a:lnTo>
                  <a:lnTo>
                    <a:pt x="644" y="5"/>
                  </a:lnTo>
                  <a:lnTo>
                    <a:pt x="647" y="5"/>
                  </a:lnTo>
                  <a:lnTo>
                    <a:pt x="649" y="5"/>
                  </a:lnTo>
                  <a:lnTo>
                    <a:pt x="652" y="5"/>
                  </a:lnTo>
                  <a:lnTo>
                    <a:pt x="655" y="5"/>
                  </a:lnTo>
                  <a:lnTo>
                    <a:pt x="657" y="5"/>
                  </a:lnTo>
                  <a:lnTo>
                    <a:pt x="660" y="5"/>
                  </a:lnTo>
                  <a:lnTo>
                    <a:pt x="663" y="5"/>
                  </a:lnTo>
                  <a:lnTo>
                    <a:pt x="665" y="5"/>
                  </a:lnTo>
                  <a:lnTo>
                    <a:pt x="668" y="5"/>
                  </a:lnTo>
                  <a:lnTo>
                    <a:pt x="671" y="5"/>
                  </a:lnTo>
                  <a:lnTo>
                    <a:pt x="673" y="5"/>
                  </a:lnTo>
                  <a:lnTo>
                    <a:pt x="676" y="5"/>
                  </a:lnTo>
                  <a:lnTo>
                    <a:pt x="679" y="5"/>
                  </a:lnTo>
                  <a:lnTo>
                    <a:pt x="681" y="5"/>
                  </a:lnTo>
                  <a:lnTo>
                    <a:pt x="684" y="5"/>
                  </a:lnTo>
                  <a:lnTo>
                    <a:pt x="686" y="5"/>
                  </a:lnTo>
                  <a:lnTo>
                    <a:pt x="689" y="5"/>
                  </a:lnTo>
                  <a:lnTo>
                    <a:pt x="692" y="5"/>
                  </a:lnTo>
                  <a:lnTo>
                    <a:pt x="694" y="5"/>
                  </a:lnTo>
                  <a:lnTo>
                    <a:pt x="697" y="5"/>
                  </a:lnTo>
                  <a:lnTo>
                    <a:pt x="700" y="5"/>
                  </a:lnTo>
                  <a:lnTo>
                    <a:pt x="702" y="5"/>
                  </a:lnTo>
                  <a:lnTo>
                    <a:pt x="705" y="5"/>
                  </a:lnTo>
                  <a:lnTo>
                    <a:pt x="708" y="5"/>
                  </a:lnTo>
                  <a:lnTo>
                    <a:pt x="710" y="5"/>
                  </a:lnTo>
                  <a:lnTo>
                    <a:pt x="713" y="5"/>
                  </a:lnTo>
                  <a:lnTo>
                    <a:pt x="716" y="5"/>
                  </a:lnTo>
                  <a:lnTo>
                    <a:pt x="718" y="5"/>
                  </a:lnTo>
                  <a:lnTo>
                    <a:pt x="721" y="5"/>
                  </a:lnTo>
                  <a:lnTo>
                    <a:pt x="724" y="5"/>
                  </a:lnTo>
                  <a:lnTo>
                    <a:pt x="726" y="5"/>
                  </a:lnTo>
                  <a:lnTo>
                    <a:pt x="729" y="5"/>
                  </a:lnTo>
                  <a:lnTo>
                    <a:pt x="732" y="5"/>
                  </a:lnTo>
                  <a:lnTo>
                    <a:pt x="734" y="5"/>
                  </a:lnTo>
                  <a:lnTo>
                    <a:pt x="737" y="5"/>
                  </a:lnTo>
                  <a:lnTo>
                    <a:pt x="740" y="5"/>
                  </a:lnTo>
                  <a:lnTo>
                    <a:pt x="742" y="5"/>
                  </a:lnTo>
                  <a:lnTo>
                    <a:pt x="745" y="5"/>
                  </a:lnTo>
                  <a:lnTo>
                    <a:pt x="748" y="5"/>
                  </a:lnTo>
                  <a:lnTo>
                    <a:pt x="750" y="5"/>
                  </a:lnTo>
                  <a:lnTo>
                    <a:pt x="753" y="5"/>
                  </a:lnTo>
                  <a:lnTo>
                    <a:pt x="756" y="5"/>
                  </a:lnTo>
                  <a:lnTo>
                    <a:pt x="758" y="5"/>
                  </a:lnTo>
                  <a:lnTo>
                    <a:pt x="761" y="5"/>
                  </a:lnTo>
                  <a:lnTo>
                    <a:pt x="764" y="5"/>
                  </a:lnTo>
                  <a:lnTo>
                    <a:pt x="766" y="5"/>
                  </a:lnTo>
                  <a:lnTo>
                    <a:pt x="769" y="5"/>
                  </a:lnTo>
                  <a:lnTo>
                    <a:pt x="772" y="5"/>
                  </a:lnTo>
                  <a:lnTo>
                    <a:pt x="774" y="5"/>
                  </a:lnTo>
                  <a:lnTo>
                    <a:pt x="777" y="5"/>
                  </a:lnTo>
                  <a:lnTo>
                    <a:pt x="780" y="5"/>
                  </a:lnTo>
                  <a:lnTo>
                    <a:pt x="782" y="5"/>
                  </a:lnTo>
                  <a:lnTo>
                    <a:pt x="785" y="5"/>
                  </a:lnTo>
                  <a:lnTo>
                    <a:pt x="788" y="5"/>
                  </a:lnTo>
                  <a:lnTo>
                    <a:pt x="790" y="5"/>
                  </a:lnTo>
                  <a:lnTo>
                    <a:pt x="793" y="5"/>
                  </a:lnTo>
                  <a:lnTo>
                    <a:pt x="796" y="5"/>
                  </a:lnTo>
                  <a:lnTo>
                    <a:pt x="798" y="5"/>
                  </a:lnTo>
                  <a:lnTo>
                    <a:pt x="801" y="5"/>
                  </a:lnTo>
                  <a:lnTo>
                    <a:pt x="804" y="5"/>
                  </a:lnTo>
                  <a:lnTo>
                    <a:pt x="806" y="5"/>
                  </a:lnTo>
                  <a:lnTo>
                    <a:pt x="809" y="5"/>
                  </a:lnTo>
                  <a:lnTo>
                    <a:pt x="811" y="5"/>
                  </a:lnTo>
                  <a:lnTo>
                    <a:pt x="814" y="5"/>
                  </a:lnTo>
                  <a:lnTo>
                    <a:pt x="817" y="5"/>
                  </a:lnTo>
                  <a:lnTo>
                    <a:pt x="819" y="5"/>
                  </a:lnTo>
                  <a:lnTo>
                    <a:pt x="822" y="5"/>
                  </a:lnTo>
                  <a:lnTo>
                    <a:pt x="825" y="5"/>
                  </a:lnTo>
                  <a:lnTo>
                    <a:pt x="827" y="5"/>
                  </a:lnTo>
                  <a:lnTo>
                    <a:pt x="830" y="5"/>
                  </a:lnTo>
                  <a:lnTo>
                    <a:pt x="833" y="5"/>
                  </a:lnTo>
                  <a:lnTo>
                    <a:pt x="835" y="5"/>
                  </a:lnTo>
                  <a:lnTo>
                    <a:pt x="838" y="5"/>
                  </a:lnTo>
                  <a:lnTo>
                    <a:pt x="841" y="5"/>
                  </a:lnTo>
                  <a:lnTo>
                    <a:pt x="843" y="5"/>
                  </a:lnTo>
                  <a:lnTo>
                    <a:pt x="846" y="5"/>
                  </a:lnTo>
                  <a:lnTo>
                    <a:pt x="849" y="5"/>
                  </a:lnTo>
                  <a:lnTo>
                    <a:pt x="851" y="5"/>
                  </a:lnTo>
                  <a:lnTo>
                    <a:pt x="854" y="5"/>
                  </a:lnTo>
                  <a:lnTo>
                    <a:pt x="857" y="5"/>
                  </a:lnTo>
                  <a:lnTo>
                    <a:pt x="859" y="5"/>
                  </a:lnTo>
                  <a:lnTo>
                    <a:pt x="862" y="5"/>
                  </a:lnTo>
                  <a:lnTo>
                    <a:pt x="865" y="5"/>
                  </a:lnTo>
                  <a:lnTo>
                    <a:pt x="867" y="5"/>
                  </a:lnTo>
                  <a:lnTo>
                    <a:pt x="870" y="5"/>
                  </a:lnTo>
                  <a:lnTo>
                    <a:pt x="873" y="5"/>
                  </a:lnTo>
                  <a:lnTo>
                    <a:pt x="875" y="5"/>
                  </a:lnTo>
                  <a:lnTo>
                    <a:pt x="878" y="5"/>
                  </a:lnTo>
                  <a:lnTo>
                    <a:pt x="881" y="5"/>
                  </a:lnTo>
                  <a:lnTo>
                    <a:pt x="883" y="5"/>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42" name="Freeform 1466"/>
            <p:cNvSpPr>
              <a:spLocks/>
            </p:cNvSpPr>
            <p:nvPr/>
          </p:nvSpPr>
          <p:spPr bwMode="auto">
            <a:xfrm>
              <a:off x="690563" y="6016625"/>
              <a:ext cx="7194550" cy="17463"/>
            </a:xfrm>
            <a:custGeom>
              <a:avLst/>
              <a:gdLst>
                <a:gd name="T0" fmla="*/ 2147483647 w 883"/>
                <a:gd name="T1" fmla="*/ 2147483647 h 4"/>
                <a:gd name="T2" fmla="*/ 2147483647 w 883"/>
                <a:gd name="T3" fmla="*/ 2147483647 h 4"/>
                <a:gd name="T4" fmla="*/ 2147483647 w 883"/>
                <a:gd name="T5" fmla="*/ 2147483647 h 4"/>
                <a:gd name="T6" fmla="*/ 2147483647 w 883"/>
                <a:gd name="T7" fmla="*/ 2147483647 h 4"/>
                <a:gd name="T8" fmla="*/ 2147483647 w 883"/>
                <a:gd name="T9" fmla="*/ 2147483647 h 4"/>
                <a:gd name="T10" fmla="*/ 2147483647 w 883"/>
                <a:gd name="T11" fmla="*/ 2147483647 h 4"/>
                <a:gd name="T12" fmla="*/ 2147483647 w 883"/>
                <a:gd name="T13" fmla="*/ 2147483647 h 4"/>
                <a:gd name="T14" fmla="*/ 2147483647 w 883"/>
                <a:gd name="T15" fmla="*/ 2147483647 h 4"/>
                <a:gd name="T16" fmla="*/ 2147483647 w 883"/>
                <a:gd name="T17" fmla="*/ 2147483647 h 4"/>
                <a:gd name="T18" fmla="*/ 2147483647 w 883"/>
                <a:gd name="T19" fmla="*/ 2147483647 h 4"/>
                <a:gd name="T20" fmla="*/ 2147483647 w 883"/>
                <a:gd name="T21" fmla="*/ 2147483647 h 4"/>
                <a:gd name="T22" fmla="*/ 2147483647 w 883"/>
                <a:gd name="T23" fmla="*/ 2147483647 h 4"/>
                <a:gd name="T24" fmla="*/ 2147483647 w 883"/>
                <a:gd name="T25" fmla="*/ 2147483647 h 4"/>
                <a:gd name="T26" fmla="*/ 2147483647 w 883"/>
                <a:gd name="T27" fmla="*/ 2147483647 h 4"/>
                <a:gd name="T28" fmla="*/ 2147483647 w 883"/>
                <a:gd name="T29" fmla="*/ 2147483647 h 4"/>
                <a:gd name="T30" fmla="*/ 2147483647 w 883"/>
                <a:gd name="T31" fmla="*/ 2147483647 h 4"/>
                <a:gd name="T32" fmla="*/ 2147483647 w 883"/>
                <a:gd name="T33" fmla="*/ 2147483647 h 4"/>
                <a:gd name="T34" fmla="*/ 2147483647 w 883"/>
                <a:gd name="T35" fmla="*/ 2147483647 h 4"/>
                <a:gd name="T36" fmla="*/ 2147483647 w 883"/>
                <a:gd name="T37" fmla="*/ 2147483647 h 4"/>
                <a:gd name="T38" fmla="*/ 2147483647 w 883"/>
                <a:gd name="T39" fmla="*/ 2147483647 h 4"/>
                <a:gd name="T40" fmla="*/ 2147483647 w 883"/>
                <a:gd name="T41" fmla="*/ 2147483647 h 4"/>
                <a:gd name="T42" fmla="*/ 2147483647 w 883"/>
                <a:gd name="T43" fmla="*/ 2147483647 h 4"/>
                <a:gd name="T44" fmla="*/ 2147483647 w 883"/>
                <a:gd name="T45" fmla="*/ 0 h 4"/>
                <a:gd name="T46" fmla="*/ 2147483647 w 883"/>
                <a:gd name="T47" fmla="*/ 2147483647 h 4"/>
                <a:gd name="T48" fmla="*/ 2147483647 w 883"/>
                <a:gd name="T49" fmla="*/ 2147483647 h 4"/>
                <a:gd name="T50" fmla="*/ 2147483647 w 883"/>
                <a:gd name="T51" fmla="*/ 2147483647 h 4"/>
                <a:gd name="T52" fmla="*/ 2147483647 w 883"/>
                <a:gd name="T53" fmla="*/ 2147483647 h 4"/>
                <a:gd name="T54" fmla="*/ 2147483647 w 883"/>
                <a:gd name="T55" fmla="*/ 2147483647 h 4"/>
                <a:gd name="T56" fmla="*/ 2147483647 w 883"/>
                <a:gd name="T57" fmla="*/ 2147483647 h 4"/>
                <a:gd name="T58" fmla="*/ 2147483647 w 883"/>
                <a:gd name="T59" fmla="*/ 2147483647 h 4"/>
                <a:gd name="T60" fmla="*/ 2147483647 w 883"/>
                <a:gd name="T61" fmla="*/ 2147483647 h 4"/>
                <a:gd name="T62" fmla="*/ 2147483647 w 883"/>
                <a:gd name="T63" fmla="*/ 2147483647 h 4"/>
                <a:gd name="T64" fmla="*/ 2147483647 w 883"/>
                <a:gd name="T65" fmla="*/ 2147483647 h 4"/>
                <a:gd name="T66" fmla="*/ 2147483647 w 883"/>
                <a:gd name="T67" fmla="*/ 2147483647 h 4"/>
                <a:gd name="T68" fmla="*/ 2147483647 w 883"/>
                <a:gd name="T69" fmla="*/ 2147483647 h 4"/>
                <a:gd name="T70" fmla="*/ 2147483647 w 883"/>
                <a:gd name="T71" fmla="*/ 2147483647 h 4"/>
                <a:gd name="T72" fmla="*/ 2147483647 w 883"/>
                <a:gd name="T73" fmla="*/ 2147483647 h 4"/>
                <a:gd name="T74" fmla="*/ 2147483647 w 883"/>
                <a:gd name="T75" fmla="*/ 2147483647 h 4"/>
                <a:gd name="T76" fmla="*/ 2147483647 w 883"/>
                <a:gd name="T77" fmla="*/ 2147483647 h 4"/>
                <a:gd name="T78" fmla="*/ 2147483647 w 883"/>
                <a:gd name="T79" fmla="*/ 2147483647 h 4"/>
                <a:gd name="T80" fmla="*/ 2147483647 w 883"/>
                <a:gd name="T81" fmla="*/ 2147483647 h 4"/>
                <a:gd name="T82" fmla="*/ 2147483647 w 883"/>
                <a:gd name="T83" fmla="*/ 2147483647 h 4"/>
                <a:gd name="T84" fmla="*/ 2147483647 w 883"/>
                <a:gd name="T85" fmla="*/ 2147483647 h 4"/>
                <a:gd name="T86" fmla="*/ 2147483647 w 883"/>
                <a:gd name="T87" fmla="*/ 2147483647 h 4"/>
                <a:gd name="T88" fmla="*/ 2147483647 w 883"/>
                <a:gd name="T89" fmla="*/ 2147483647 h 4"/>
                <a:gd name="T90" fmla="*/ 2147483647 w 883"/>
                <a:gd name="T91" fmla="*/ 2147483647 h 4"/>
                <a:gd name="T92" fmla="*/ 2147483647 w 883"/>
                <a:gd name="T93" fmla="*/ 2147483647 h 4"/>
                <a:gd name="T94" fmla="*/ 2147483647 w 883"/>
                <a:gd name="T95" fmla="*/ 2147483647 h 4"/>
                <a:gd name="T96" fmla="*/ 2147483647 w 883"/>
                <a:gd name="T97" fmla="*/ 2147483647 h 4"/>
                <a:gd name="T98" fmla="*/ 2147483647 w 883"/>
                <a:gd name="T99" fmla="*/ 2147483647 h 4"/>
                <a:gd name="T100" fmla="*/ 2147483647 w 883"/>
                <a:gd name="T101" fmla="*/ 2147483647 h 4"/>
                <a:gd name="T102" fmla="*/ 2147483647 w 883"/>
                <a:gd name="T103" fmla="*/ 2147483647 h 4"/>
                <a:gd name="T104" fmla="*/ 2147483647 w 883"/>
                <a:gd name="T105" fmla="*/ 2147483647 h 4"/>
                <a:gd name="T106" fmla="*/ 2147483647 w 883"/>
                <a:gd name="T107" fmla="*/ 2147483647 h 4"/>
                <a:gd name="T108" fmla="*/ 2147483647 w 883"/>
                <a:gd name="T109" fmla="*/ 2147483647 h 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4"/>
                <a:gd name="T167" fmla="*/ 883 w 883"/>
                <a:gd name="T168" fmla="*/ 4 h 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4">
                  <a:moveTo>
                    <a:pt x="0" y="4"/>
                  </a:moveTo>
                  <a:lnTo>
                    <a:pt x="0" y="4"/>
                  </a:lnTo>
                  <a:lnTo>
                    <a:pt x="3" y="4"/>
                  </a:lnTo>
                  <a:lnTo>
                    <a:pt x="6" y="4"/>
                  </a:lnTo>
                  <a:lnTo>
                    <a:pt x="8" y="4"/>
                  </a:lnTo>
                  <a:lnTo>
                    <a:pt x="11" y="4"/>
                  </a:lnTo>
                  <a:lnTo>
                    <a:pt x="14" y="4"/>
                  </a:lnTo>
                  <a:lnTo>
                    <a:pt x="16" y="4"/>
                  </a:lnTo>
                  <a:lnTo>
                    <a:pt x="19" y="4"/>
                  </a:lnTo>
                  <a:lnTo>
                    <a:pt x="22" y="4"/>
                  </a:lnTo>
                  <a:lnTo>
                    <a:pt x="24" y="4"/>
                  </a:lnTo>
                  <a:lnTo>
                    <a:pt x="27" y="4"/>
                  </a:lnTo>
                  <a:lnTo>
                    <a:pt x="30" y="4"/>
                  </a:lnTo>
                  <a:lnTo>
                    <a:pt x="32" y="4"/>
                  </a:lnTo>
                  <a:lnTo>
                    <a:pt x="35" y="4"/>
                  </a:lnTo>
                  <a:lnTo>
                    <a:pt x="38" y="4"/>
                  </a:lnTo>
                  <a:lnTo>
                    <a:pt x="40" y="4"/>
                  </a:lnTo>
                  <a:lnTo>
                    <a:pt x="43" y="4"/>
                  </a:lnTo>
                  <a:lnTo>
                    <a:pt x="46" y="4"/>
                  </a:lnTo>
                  <a:lnTo>
                    <a:pt x="48" y="4"/>
                  </a:lnTo>
                  <a:lnTo>
                    <a:pt x="51" y="4"/>
                  </a:lnTo>
                  <a:lnTo>
                    <a:pt x="54" y="4"/>
                  </a:lnTo>
                  <a:lnTo>
                    <a:pt x="56" y="4"/>
                  </a:lnTo>
                  <a:lnTo>
                    <a:pt x="59" y="4"/>
                  </a:lnTo>
                  <a:lnTo>
                    <a:pt x="62" y="4"/>
                  </a:lnTo>
                  <a:lnTo>
                    <a:pt x="64" y="4"/>
                  </a:lnTo>
                  <a:lnTo>
                    <a:pt x="67" y="4"/>
                  </a:lnTo>
                  <a:lnTo>
                    <a:pt x="70" y="4"/>
                  </a:lnTo>
                  <a:lnTo>
                    <a:pt x="72" y="4"/>
                  </a:lnTo>
                  <a:lnTo>
                    <a:pt x="75" y="4"/>
                  </a:lnTo>
                  <a:lnTo>
                    <a:pt x="77" y="4"/>
                  </a:lnTo>
                  <a:lnTo>
                    <a:pt x="80" y="4"/>
                  </a:lnTo>
                  <a:lnTo>
                    <a:pt x="83" y="4"/>
                  </a:lnTo>
                  <a:lnTo>
                    <a:pt x="85" y="4"/>
                  </a:lnTo>
                  <a:lnTo>
                    <a:pt x="88" y="4"/>
                  </a:lnTo>
                  <a:lnTo>
                    <a:pt x="91" y="4"/>
                  </a:lnTo>
                  <a:lnTo>
                    <a:pt x="93" y="4"/>
                  </a:lnTo>
                  <a:lnTo>
                    <a:pt x="96" y="4"/>
                  </a:lnTo>
                  <a:lnTo>
                    <a:pt x="99" y="4"/>
                  </a:lnTo>
                  <a:lnTo>
                    <a:pt x="101" y="4"/>
                  </a:lnTo>
                  <a:lnTo>
                    <a:pt x="104" y="4"/>
                  </a:lnTo>
                  <a:lnTo>
                    <a:pt x="107" y="4"/>
                  </a:lnTo>
                  <a:lnTo>
                    <a:pt x="109" y="4"/>
                  </a:lnTo>
                  <a:lnTo>
                    <a:pt x="112" y="4"/>
                  </a:lnTo>
                  <a:lnTo>
                    <a:pt x="115" y="4"/>
                  </a:lnTo>
                  <a:lnTo>
                    <a:pt x="117" y="4"/>
                  </a:lnTo>
                  <a:lnTo>
                    <a:pt x="120" y="4"/>
                  </a:lnTo>
                  <a:lnTo>
                    <a:pt x="123" y="4"/>
                  </a:lnTo>
                  <a:lnTo>
                    <a:pt x="125" y="4"/>
                  </a:lnTo>
                  <a:lnTo>
                    <a:pt x="128" y="4"/>
                  </a:lnTo>
                  <a:lnTo>
                    <a:pt x="131" y="4"/>
                  </a:lnTo>
                  <a:lnTo>
                    <a:pt x="133" y="4"/>
                  </a:lnTo>
                  <a:lnTo>
                    <a:pt x="136" y="4"/>
                  </a:lnTo>
                  <a:lnTo>
                    <a:pt x="139" y="4"/>
                  </a:lnTo>
                  <a:lnTo>
                    <a:pt x="141" y="4"/>
                  </a:lnTo>
                  <a:lnTo>
                    <a:pt x="144" y="4"/>
                  </a:lnTo>
                  <a:lnTo>
                    <a:pt x="147" y="4"/>
                  </a:lnTo>
                  <a:lnTo>
                    <a:pt x="149" y="4"/>
                  </a:lnTo>
                  <a:lnTo>
                    <a:pt x="152" y="4"/>
                  </a:lnTo>
                  <a:lnTo>
                    <a:pt x="155" y="4"/>
                  </a:lnTo>
                  <a:lnTo>
                    <a:pt x="157" y="4"/>
                  </a:lnTo>
                  <a:lnTo>
                    <a:pt x="160" y="4"/>
                  </a:lnTo>
                  <a:lnTo>
                    <a:pt x="163" y="4"/>
                  </a:lnTo>
                  <a:lnTo>
                    <a:pt x="165" y="4"/>
                  </a:lnTo>
                  <a:lnTo>
                    <a:pt x="168" y="4"/>
                  </a:lnTo>
                  <a:lnTo>
                    <a:pt x="171" y="4"/>
                  </a:lnTo>
                  <a:lnTo>
                    <a:pt x="173" y="4"/>
                  </a:lnTo>
                  <a:lnTo>
                    <a:pt x="176" y="4"/>
                  </a:lnTo>
                  <a:lnTo>
                    <a:pt x="179" y="4"/>
                  </a:lnTo>
                  <a:lnTo>
                    <a:pt x="181" y="4"/>
                  </a:lnTo>
                  <a:lnTo>
                    <a:pt x="184" y="4"/>
                  </a:lnTo>
                  <a:lnTo>
                    <a:pt x="187" y="4"/>
                  </a:lnTo>
                  <a:lnTo>
                    <a:pt x="189" y="4"/>
                  </a:lnTo>
                  <a:lnTo>
                    <a:pt x="192" y="4"/>
                  </a:lnTo>
                  <a:lnTo>
                    <a:pt x="195" y="4"/>
                  </a:lnTo>
                  <a:lnTo>
                    <a:pt x="197" y="4"/>
                  </a:lnTo>
                  <a:lnTo>
                    <a:pt x="200" y="4"/>
                  </a:lnTo>
                  <a:lnTo>
                    <a:pt x="202" y="4"/>
                  </a:lnTo>
                  <a:lnTo>
                    <a:pt x="205" y="4"/>
                  </a:lnTo>
                  <a:lnTo>
                    <a:pt x="208" y="4"/>
                  </a:lnTo>
                  <a:lnTo>
                    <a:pt x="210" y="4"/>
                  </a:lnTo>
                  <a:lnTo>
                    <a:pt x="213" y="4"/>
                  </a:lnTo>
                  <a:lnTo>
                    <a:pt x="216" y="4"/>
                  </a:lnTo>
                  <a:lnTo>
                    <a:pt x="218" y="4"/>
                  </a:lnTo>
                  <a:lnTo>
                    <a:pt x="221" y="4"/>
                  </a:lnTo>
                  <a:lnTo>
                    <a:pt x="224" y="4"/>
                  </a:lnTo>
                  <a:lnTo>
                    <a:pt x="226" y="4"/>
                  </a:lnTo>
                  <a:lnTo>
                    <a:pt x="229" y="4"/>
                  </a:lnTo>
                  <a:lnTo>
                    <a:pt x="232" y="4"/>
                  </a:lnTo>
                  <a:lnTo>
                    <a:pt x="234" y="4"/>
                  </a:lnTo>
                  <a:lnTo>
                    <a:pt x="237" y="4"/>
                  </a:lnTo>
                  <a:lnTo>
                    <a:pt x="240" y="4"/>
                  </a:lnTo>
                  <a:lnTo>
                    <a:pt x="242" y="4"/>
                  </a:lnTo>
                  <a:lnTo>
                    <a:pt x="245" y="4"/>
                  </a:lnTo>
                  <a:lnTo>
                    <a:pt x="248" y="4"/>
                  </a:lnTo>
                  <a:lnTo>
                    <a:pt x="250" y="4"/>
                  </a:lnTo>
                  <a:lnTo>
                    <a:pt x="253" y="4"/>
                  </a:lnTo>
                  <a:lnTo>
                    <a:pt x="256" y="4"/>
                  </a:lnTo>
                  <a:lnTo>
                    <a:pt x="258" y="4"/>
                  </a:lnTo>
                  <a:lnTo>
                    <a:pt x="261" y="4"/>
                  </a:lnTo>
                  <a:lnTo>
                    <a:pt x="264" y="4"/>
                  </a:lnTo>
                  <a:lnTo>
                    <a:pt x="266" y="4"/>
                  </a:lnTo>
                  <a:lnTo>
                    <a:pt x="269" y="4"/>
                  </a:lnTo>
                  <a:lnTo>
                    <a:pt x="272" y="4"/>
                  </a:lnTo>
                  <a:lnTo>
                    <a:pt x="274" y="4"/>
                  </a:lnTo>
                  <a:lnTo>
                    <a:pt x="277" y="4"/>
                  </a:lnTo>
                  <a:lnTo>
                    <a:pt x="280" y="4"/>
                  </a:lnTo>
                  <a:lnTo>
                    <a:pt x="282" y="4"/>
                  </a:lnTo>
                  <a:lnTo>
                    <a:pt x="285" y="4"/>
                  </a:lnTo>
                  <a:lnTo>
                    <a:pt x="288" y="4"/>
                  </a:lnTo>
                  <a:lnTo>
                    <a:pt x="290" y="4"/>
                  </a:lnTo>
                  <a:lnTo>
                    <a:pt x="293" y="4"/>
                  </a:lnTo>
                  <a:lnTo>
                    <a:pt x="296" y="4"/>
                  </a:lnTo>
                  <a:lnTo>
                    <a:pt x="298" y="4"/>
                  </a:lnTo>
                  <a:lnTo>
                    <a:pt x="301" y="4"/>
                  </a:lnTo>
                  <a:lnTo>
                    <a:pt x="304" y="4"/>
                  </a:lnTo>
                  <a:lnTo>
                    <a:pt x="306" y="4"/>
                  </a:lnTo>
                  <a:lnTo>
                    <a:pt x="309" y="4"/>
                  </a:lnTo>
                  <a:lnTo>
                    <a:pt x="312" y="4"/>
                  </a:lnTo>
                  <a:lnTo>
                    <a:pt x="314" y="4"/>
                  </a:lnTo>
                  <a:lnTo>
                    <a:pt x="317" y="4"/>
                  </a:lnTo>
                  <a:lnTo>
                    <a:pt x="320" y="4"/>
                  </a:lnTo>
                  <a:lnTo>
                    <a:pt x="322" y="4"/>
                  </a:lnTo>
                  <a:lnTo>
                    <a:pt x="325" y="4"/>
                  </a:lnTo>
                  <a:lnTo>
                    <a:pt x="327" y="4"/>
                  </a:lnTo>
                  <a:lnTo>
                    <a:pt x="330" y="4"/>
                  </a:lnTo>
                  <a:lnTo>
                    <a:pt x="333" y="4"/>
                  </a:lnTo>
                  <a:lnTo>
                    <a:pt x="335" y="4"/>
                  </a:lnTo>
                  <a:lnTo>
                    <a:pt x="338" y="4"/>
                  </a:lnTo>
                  <a:lnTo>
                    <a:pt x="341" y="4"/>
                  </a:lnTo>
                  <a:lnTo>
                    <a:pt x="343" y="4"/>
                  </a:lnTo>
                  <a:lnTo>
                    <a:pt x="346" y="4"/>
                  </a:lnTo>
                  <a:lnTo>
                    <a:pt x="349" y="4"/>
                  </a:lnTo>
                  <a:lnTo>
                    <a:pt x="351" y="4"/>
                  </a:lnTo>
                  <a:lnTo>
                    <a:pt x="354" y="4"/>
                  </a:lnTo>
                  <a:lnTo>
                    <a:pt x="357" y="3"/>
                  </a:lnTo>
                  <a:lnTo>
                    <a:pt x="359" y="1"/>
                  </a:lnTo>
                  <a:lnTo>
                    <a:pt x="362" y="0"/>
                  </a:lnTo>
                  <a:lnTo>
                    <a:pt x="365" y="0"/>
                  </a:lnTo>
                  <a:lnTo>
                    <a:pt x="367" y="1"/>
                  </a:lnTo>
                  <a:lnTo>
                    <a:pt x="370" y="2"/>
                  </a:lnTo>
                  <a:lnTo>
                    <a:pt x="373" y="3"/>
                  </a:lnTo>
                  <a:lnTo>
                    <a:pt x="375" y="4"/>
                  </a:lnTo>
                  <a:lnTo>
                    <a:pt x="378" y="4"/>
                  </a:lnTo>
                  <a:lnTo>
                    <a:pt x="381" y="4"/>
                  </a:lnTo>
                  <a:lnTo>
                    <a:pt x="383" y="4"/>
                  </a:lnTo>
                  <a:lnTo>
                    <a:pt x="386" y="4"/>
                  </a:lnTo>
                  <a:lnTo>
                    <a:pt x="389" y="4"/>
                  </a:lnTo>
                  <a:lnTo>
                    <a:pt x="391" y="4"/>
                  </a:lnTo>
                  <a:lnTo>
                    <a:pt x="394" y="4"/>
                  </a:lnTo>
                  <a:lnTo>
                    <a:pt x="397" y="4"/>
                  </a:lnTo>
                  <a:lnTo>
                    <a:pt x="399" y="4"/>
                  </a:lnTo>
                  <a:lnTo>
                    <a:pt x="402" y="4"/>
                  </a:lnTo>
                  <a:lnTo>
                    <a:pt x="405" y="4"/>
                  </a:lnTo>
                  <a:lnTo>
                    <a:pt x="407" y="4"/>
                  </a:lnTo>
                  <a:lnTo>
                    <a:pt x="410" y="4"/>
                  </a:lnTo>
                  <a:lnTo>
                    <a:pt x="413" y="4"/>
                  </a:lnTo>
                  <a:lnTo>
                    <a:pt x="415" y="4"/>
                  </a:lnTo>
                  <a:lnTo>
                    <a:pt x="418" y="4"/>
                  </a:lnTo>
                  <a:lnTo>
                    <a:pt x="421" y="4"/>
                  </a:lnTo>
                  <a:lnTo>
                    <a:pt x="423" y="4"/>
                  </a:lnTo>
                  <a:lnTo>
                    <a:pt x="426" y="4"/>
                  </a:lnTo>
                  <a:lnTo>
                    <a:pt x="429" y="4"/>
                  </a:lnTo>
                  <a:lnTo>
                    <a:pt x="431" y="4"/>
                  </a:lnTo>
                  <a:lnTo>
                    <a:pt x="434" y="4"/>
                  </a:lnTo>
                  <a:lnTo>
                    <a:pt x="437" y="4"/>
                  </a:lnTo>
                  <a:lnTo>
                    <a:pt x="439" y="4"/>
                  </a:lnTo>
                  <a:lnTo>
                    <a:pt x="442" y="4"/>
                  </a:lnTo>
                  <a:lnTo>
                    <a:pt x="444" y="4"/>
                  </a:lnTo>
                  <a:lnTo>
                    <a:pt x="447" y="4"/>
                  </a:lnTo>
                  <a:lnTo>
                    <a:pt x="450" y="4"/>
                  </a:lnTo>
                  <a:lnTo>
                    <a:pt x="452" y="4"/>
                  </a:lnTo>
                  <a:lnTo>
                    <a:pt x="455" y="4"/>
                  </a:lnTo>
                  <a:lnTo>
                    <a:pt x="458" y="4"/>
                  </a:lnTo>
                  <a:lnTo>
                    <a:pt x="460" y="4"/>
                  </a:lnTo>
                  <a:lnTo>
                    <a:pt x="463" y="4"/>
                  </a:lnTo>
                  <a:lnTo>
                    <a:pt x="466" y="4"/>
                  </a:lnTo>
                  <a:lnTo>
                    <a:pt x="468" y="4"/>
                  </a:lnTo>
                  <a:lnTo>
                    <a:pt x="471" y="4"/>
                  </a:lnTo>
                  <a:lnTo>
                    <a:pt x="474" y="4"/>
                  </a:lnTo>
                  <a:lnTo>
                    <a:pt x="476" y="4"/>
                  </a:lnTo>
                  <a:lnTo>
                    <a:pt x="479" y="4"/>
                  </a:lnTo>
                  <a:lnTo>
                    <a:pt x="482" y="4"/>
                  </a:lnTo>
                  <a:lnTo>
                    <a:pt x="484" y="4"/>
                  </a:lnTo>
                  <a:lnTo>
                    <a:pt x="487" y="4"/>
                  </a:lnTo>
                  <a:lnTo>
                    <a:pt x="490" y="4"/>
                  </a:lnTo>
                  <a:lnTo>
                    <a:pt x="492" y="4"/>
                  </a:lnTo>
                  <a:lnTo>
                    <a:pt x="495" y="4"/>
                  </a:lnTo>
                  <a:lnTo>
                    <a:pt x="498" y="4"/>
                  </a:lnTo>
                  <a:lnTo>
                    <a:pt x="500" y="4"/>
                  </a:lnTo>
                  <a:lnTo>
                    <a:pt x="503" y="4"/>
                  </a:lnTo>
                  <a:lnTo>
                    <a:pt x="506" y="4"/>
                  </a:lnTo>
                  <a:lnTo>
                    <a:pt x="508" y="4"/>
                  </a:lnTo>
                  <a:lnTo>
                    <a:pt x="511" y="4"/>
                  </a:lnTo>
                  <a:lnTo>
                    <a:pt x="514" y="4"/>
                  </a:lnTo>
                  <a:lnTo>
                    <a:pt x="516" y="4"/>
                  </a:lnTo>
                  <a:lnTo>
                    <a:pt x="519" y="4"/>
                  </a:lnTo>
                  <a:lnTo>
                    <a:pt x="522" y="4"/>
                  </a:lnTo>
                  <a:lnTo>
                    <a:pt x="524" y="4"/>
                  </a:lnTo>
                  <a:lnTo>
                    <a:pt x="527" y="4"/>
                  </a:lnTo>
                  <a:lnTo>
                    <a:pt x="530" y="4"/>
                  </a:lnTo>
                  <a:lnTo>
                    <a:pt x="532" y="4"/>
                  </a:lnTo>
                  <a:lnTo>
                    <a:pt x="535" y="4"/>
                  </a:lnTo>
                  <a:lnTo>
                    <a:pt x="538" y="4"/>
                  </a:lnTo>
                  <a:lnTo>
                    <a:pt x="540" y="4"/>
                  </a:lnTo>
                  <a:lnTo>
                    <a:pt x="543" y="4"/>
                  </a:lnTo>
                  <a:lnTo>
                    <a:pt x="546" y="4"/>
                  </a:lnTo>
                  <a:lnTo>
                    <a:pt x="548" y="4"/>
                  </a:lnTo>
                  <a:lnTo>
                    <a:pt x="551" y="4"/>
                  </a:lnTo>
                  <a:lnTo>
                    <a:pt x="554" y="4"/>
                  </a:lnTo>
                  <a:lnTo>
                    <a:pt x="556" y="4"/>
                  </a:lnTo>
                  <a:lnTo>
                    <a:pt x="559" y="4"/>
                  </a:lnTo>
                  <a:lnTo>
                    <a:pt x="562" y="4"/>
                  </a:lnTo>
                  <a:lnTo>
                    <a:pt x="564" y="4"/>
                  </a:lnTo>
                  <a:lnTo>
                    <a:pt x="567" y="4"/>
                  </a:lnTo>
                  <a:lnTo>
                    <a:pt x="569" y="4"/>
                  </a:lnTo>
                  <a:lnTo>
                    <a:pt x="572" y="4"/>
                  </a:lnTo>
                  <a:lnTo>
                    <a:pt x="575" y="4"/>
                  </a:lnTo>
                  <a:lnTo>
                    <a:pt x="577" y="4"/>
                  </a:lnTo>
                  <a:lnTo>
                    <a:pt x="580" y="4"/>
                  </a:lnTo>
                  <a:lnTo>
                    <a:pt x="583" y="4"/>
                  </a:lnTo>
                  <a:lnTo>
                    <a:pt x="585" y="4"/>
                  </a:lnTo>
                  <a:lnTo>
                    <a:pt x="588" y="4"/>
                  </a:lnTo>
                  <a:lnTo>
                    <a:pt x="591" y="4"/>
                  </a:lnTo>
                  <a:lnTo>
                    <a:pt x="593" y="4"/>
                  </a:lnTo>
                  <a:lnTo>
                    <a:pt x="596" y="4"/>
                  </a:lnTo>
                  <a:lnTo>
                    <a:pt x="599" y="4"/>
                  </a:lnTo>
                  <a:lnTo>
                    <a:pt x="601" y="4"/>
                  </a:lnTo>
                  <a:lnTo>
                    <a:pt x="604" y="4"/>
                  </a:lnTo>
                  <a:lnTo>
                    <a:pt x="607" y="4"/>
                  </a:lnTo>
                  <a:lnTo>
                    <a:pt x="609" y="4"/>
                  </a:lnTo>
                  <a:lnTo>
                    <a:pt x="612" y="4"/>
                  </a:lnTo>
                  <a:lnTo>
                    <a:pt x="615" y="4"/>
                  </a:lnTo>
                  <a:lnTo>
                    <a:pt x="617" y="4"/>
                  </a:lnTo>
                  <a:lnTo>
                    <a:pt x="620" y="4"/>
                  </a:lnTo>
                  <a:lnTo>
                    <a:pt x="623" y="4"/>
                  </a:lnTo>
                  <a:lnTo>
                    <a:pt x="625" y="4"/>
                  </a:lnTo>
                  <a:lnTo>
                    <a:pt x="628" y="4"/>
                  </a:lnTo>
                  <a:lnTo>
                    <a:pt x="631" y="4"/>
                  </a:lnTo>
                  <a:lnTo>
                    <a:pt x="633" y="4"/>
                  </a:lnTo>
                  <a:lnTo>
                    <a:pt x="636" y="4"/>
                  </a:lnTo>
                  <a:lnTo>
                    <a:pt x="639" y="4"/>
                  </a:lnTo>
                  <a:lnTo>
                    <a:pt x="641" y="4"/>
                  </a:lnTo>
                  <a:lnTo>
                    <a:pt x="644" y="4"/>
                  </a:lnTo>
                  <a:lnTo>
                    <a:pt x="647" y="4"/>
                  </a:lnTo>
                  <a:lnTo>
                    <a:pt x="649" y="4"/>
                  </a:lnTo>
                  <a:lnTo>
                    <a:pt x="652" y="4"/>
                  </a:lnTo>
                  <a:lnTo>
                    <a:pt x="655" y="4"/>
                  </a:lnTo>
                  <a:lnTo>
                    <a:pt x="657" y="4"/>
                  </a:lnTo>
                  <a:lnTo>
                    <a:pt x="660" y="4"/>
                  </a:lnTo>
                  <a:lnTo>
                    <a:pt x="663" y="4"/>
                  </a:lnTo>
                  <a:lnTo>
                    <a:pt x="665" y="4"/>
                  </a:lnTo>
                  <a:lnTo>
                    <a:pt x="668" y="4"/>
                  </a:lnTo>
                  <a:lnTo>
                    <a:pt x="671" y="4"/>
                  </a:lnTo>
                  <a:lnTo>
                    <a:pt x="673" y="4"/>
                  </a:lnTo>
                  <a:lnTo>
                    <a:pt x="676" y="4"/>
                  </a:lnTo>
                  <a:lnTo>
                    <a:pt x="679" y="4"/>
                  </a:lnTo>
                  <a:lnTo>
                    <a:pt x="681" y="4"/>
                  </a:lnTo>
                  <a:lnTo>
                    <a:pt x="684" y="4"/>
                  </a:lnTo>
                  <a:lnTo>
                    <a:pt x="686" y="4"/>
                  </a:lnTo>
                  <a:lnTo>
                    <a:pt x="689" y="4"/>
                  </a:lnTo>
                  <a:lnTo>
                    <a:pt x="692" y="4"/>
                  </a:lnTo>
                  <a:lnTo>
                    <a:pt x="694" y="4"/>
                  </a:lnTo>
                  <a:lnTo>
                    <a:pt x="697" y="4"/>
                  </a:lnTo>
                  <a:lnTo>
                    <a:pt x="700" y="4"/>
                  </a:lnTo>
                  <a:lnTo>
                    <a:pt x="702" y="4"/>
                  </a:lnTo>
                  <a:lnTo>
                    <a:pt x="705" y="4"/>
                  </a:lnTo>
                  <a:lnTo>
                    <a:pt x="708" y="4"/>
                  </a:lnTo>
                  <a:lnTo>
                    <a:pt x="710" y="4"/>
                  </a:lnTo>
                  <a:lnTo>
                    <a:pt x="713" y="4"/>
                  </a:lnTo>
                  <a:lnTo>
                    <a:pt x="716" y="4"/>
                  </a:lnTo>
                  <a:lnTo>
                    <a:pt x="718" y="4"/>
                  </a:lnTo>
                  <a:lnTo>
                    <a:pt x="721" y="4"/>
                  </a:lnTo>
                  <a:lnTo>
                    <a:pt x="724" y="4"/>
                  </a:lnTo>
                  <a:lnTo>
                    <a:pt x="726" y="4"/>
                  </a:lnTo>
                  <a:lnTo>
                    <a:pt x="729" y="4"/>
                  </a:lnTo>
                  <a:lnTo>
                    <a:pt x="732" y="4"/>
                  </a:lnTo>
                  <a:lnTo>
                    <a:pt x="734" y="4"/>
                  </a:lnTo>
                  <a:lnTo>
                    <a:pt x="737" y="4"/>
                  </a:lnTo>
                  <a:lnTo>
                    <a:pt x="740" y="4"/>
                  </a:lnTo>
                  <a:lnTo>
                    <a:pt x="742" y="4"/>
                  </a:lnTo>
                  <a:lnTo>
                    <a:pt x="745" y="4"/>
                  </a:lnTo>
                  <a:lnTo>
                    <a:pt x="748" y="4"/>
                  </a:lnTo>
                  <a:lnTo>
                    <a:pt x="750" y="4"/>
                  </a:lnTo>
                  <a:lnTo>
                    <a:pt x="753" y="4"/>
                  </a:lnTo>
                  <a:lnTo>
                    <a:pt x="756" y="4"/>
                  </a:lnTo>
                  <a:lnTo>
                    <a:pt x="758" y="4"/>
                  </a:lnTo>
                  <a:lnTo>
                    <a:pt x="761" y="4"/>
                  </a:lnTo>
                  <a:lnTo>
                    <a:pt x="764" y="4"/>
                  </a:lnTo>
                  <a:lnTo>
                    <a:pt x="766" y="4"/>
                  </a:lnTo>
                  <a:lnTo>
                    <a:pt x="769" y="4"/>
                  </a:lnTo>
                  <a:lnTo>
                    <a:pt x="772" y="4"/>
                  </a:lnTo>
                  <a:lnTo>
                    <a:pt x="774" y="4"/>
                  </a:lnTo>
                  <a:lnTo>
                    <a:pt x="777" y="4"/>
                  </a:lnTo>
                  <a:lnTo>
                    <a:pt x="780" y="4"/>
                  </a:lnTo>
                  <a:lnTo>
                    <a:pt x="782" y="4"/>
                  </a:lnTo>
                  <a:lnTo>
                    <a:pt x="785" y="4"/>
                  </a:lnTo>
                  <a:lnTo>
                    <a:pt x="788" y="4"/>
                  </a:lnTo>
                  <a:lnTo>
                    <a:pt x="790" y="4"/>
                  </a:lnTo>
                  <a:lnTo>
                    <a:pt x="793" y="4"/>
                  </a:lnTo>
                  <a:lnTo>
                    <a:pt x="796" y="4"/>
                  </a:lnTo>
                  <a:lnTo>
                    <a:pt x="798" y="4"/>
                  </a:lnTo>
                  <a:lnTo>
                    <a:pt x="801" y="4"/>
                  </a:lnTo>
                  <a:lnTo>
                    <a:pt x="804" y="4"/>
                  </a:lnTo>
                  <a:lnTo>
                    <a:pt x="806" y="4"/>
                  </a:lnTo>
                  <a:lnTo>
                    <a:pt x="809" y="4"/>
                  </a:lnTo>
                  <a:lnTo>
                    <a:pt x="811" y="4"/>
                  </a:lnTo>
                  <a:lnTo>
                    <a:pt x="814" y="4"/>
                  </a:lnTo>
                  <a:lnTo>
                    <a:pt x="817" y="4"/>
                  </a:lnTo>
                  <a:lnTo>
                    <a:pt x="819" y="4"/>
                  </a:lnTo>
                  <a:lnTo>
                    <a:pt x="822" y="4"/>
                  </a:lnTo>
                  <a:lnTo>
                    <a:pt x="825" y="4"/>
                  </a:lnTo>
                  <a:lnTo>
                    <a:pt x="827" y="4"/>
                  </a:lnTo>
                  <a:lnTo>
                    <a:pt x="830" y="4"/>
                  </a:lnTo>
                  <a:lnTo>
                    <a:pt x="833" y="4"/>
                  </a:lnTo>
                  <a:lnTo>
                    <a:pt x="835" y="4"/>
                  </a:lnTo>
                  <a:lnTo>
                    <a:pt x="838" y="4"/>
                  </a:lnTo>
                  <a:lnTo>
                    <a:pt x="841" y="4"/>
                  </a:lnTo>
                  <a:lnTo>
                    <a:pt x="843" y="4"/>
                  </a:lnTo>
                  <a:lnTo>
                    <a:pt x="846" y="4"/>
                  </a:lnTo>
                  <a:lnTo>
                    <a:pt x="849" y="4"/>
                  </a:lnTo>
                  <a:lnTo>
                    <a:pt x="851" y="4"/>
                  </a:lnTo>
                  <a:lnTo>
                    <a:pt x="854" y="4"/>
                  </a:lnTo>
                  <a:lnTo>
                    <a:pt x="857" y="4"/>
                  </a:lnTo>
                  <a:lnTo>
                    <a:pt x="859" y="4"/>
                  </a:lnTo>
                  <a:lnTo>
                    <a:pt x="862" y="4"/>
                  </a:lnTo>
                  <a:lnTo>
                    <a:pt x="865" y="4"/>
                  </a:lnTo>
                  <a:lnTo>
                    <a:pt x="867" y="4"/>
                  </a:lnTo>
                  <a:lnTo>
                    <a:pt x="870" y="4"/>
                  </a:lnTo>
                  <a:lnTo>
                    <a:pt x="873" y="4"/>
                  </a:lnTo>
                  <a:lnTo>
                    <a:pt x="875" y="4"/>
                  </a:lnTo>
                  <a:lnTo>
                    <a:pt x="878" y="4"/>
                  </a:lnTo>
                  <a:lnTo>
                    <a:pt x="881" y="4"/>
                  </a:lnTo>
                  <a:lnTo>
                    <a:pt x="883" y="4"/>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43" name="Freeform 1467"/>
            <p:cNvSpPr>
              <a:spLocks/>
            </p:cNvSpPr>
            <p:nvPr/>
          </p:nvSpPr>
          <p:spPr bwMode="auto">
            <a:xfrm>
              <a:off x="690563" y="6034088"/>
              <a:ext cx="7194550" cy="0"/>
            </a:xfrm>
            <a:custGeom>
              <a:avLst/>
              <a:gdLst>
                <a:gd name="T0" fmla="*/ 2147483647 w 883"/>
                <a:gd name="T1" fmla="*/ 2147483647 w 883"/>
                <a:gd name="T2" fmla="*/ 2147483647 w 883"/>
                <a:gd name="T3" fmla="*/ 2147483647 w 883"/>
                <a:gd name="T4" fmla="*/ 2147483647 w 883"/>
                <a:gd name="T5" fmla="*/ 2147483647 w 883"/>
                <a:gd name="T6" fmla="*/ 2147483647 w 883"/>
                <a:gd name="T7" fmla="*/ 2147483647 w 883"/>
                <a:gd name="T8" fmla="*/ 2147483647 w 883"/>
                <a:gd name="T9" fmla="*/ 2147483647 w 883"/>
                <a:gd name="T10" fmla="*/ 2147483647 w 883"/>
                <a:gd name="T11" fmla="*/ 2147483647 w 883"/>
                <a:gd name="T12" fmla="*/ 2147483647 w 883"/>
                <a:gd name="T13" fmla="*/ 2147483647 w 883"/>
                <a:gd name="T14" fmla="*/ 2147483647 w 883"/>
                <a:gd name="T15" fmla="*/ 2147483647 w 883"/>
                <a:gd name="T16" fmla="*/ 2147483647 w 883"/>
                <a:gd name="T17" fmla="*/ 2147483647 w 883"/>
                <a:gd name="T18" fmla="*/ 2147483647 w 883"/>
                <a:gd name="T19" fmla="*/ 2147483647 w 883"/>
                <a:gd name="T20" fmla="*/ 2147483647 w 883"/>
                <a:gd name="T21" fmla="*/ 2147483647 w 883"/>
                <a:gd name="T22" fmla="*/ 2147483647 w 883"/>
                <a:gd name="T23" fmla="*/ 2147483647 w 883"/>
                <a:gd name="T24" fmla="*/ 2147483647 w 883"/>
                <a:gd name="T25" fmla="*/ 2147483647 w 883"/>
                <a:gd name="T26" fmla="*/ 2147483647 w 883"/>
                <a:gd name="T27" fmla="*/ 2147483647 w 883"/>
                <a:gd name="T28" fmla="*/ 2147483647 w 883"/>
                <a:gd name="T29" fmla="*/ 2147483647 w 883"/>
                <a:gd name="T30" fmla="*/ 2147483647 w 883"/>
                <a:gd name="T31" fmla="*/ 2147483647 w 883"/>
                <a:gd name="T32" fmla="*/ 2147483647 w 883"/>
                <a:gd name="T33" fmla="*/ 2147483647 w 883"/>
                <a:gd name="T34" fmla="*/ 2147483647 w 883"/>
                <a:gd name="T35" fmla="*/ 2147483647 w 883"/>
                <a:gd name="T36" fmla="*/ 2147483647 w 883"/>
                <a:gd name="T37" fmla="*/ 2147483647 w 883"/>
                <a:gd name="T38" fmla="*/ 2147483647 w 883"/>
                <a:gd name="T39" fmla="*/ 2147483647 w 883"/>
                <a:gd name="T40" fmla="*/ 2147483647 w 883"/>
                <a:gd name="T41" fmla="*/ 2147483647 w 883"/>
                <a:gd name="T42" fmla="*/ 2147483647 w 883"/>
                <a:gd name="T43" fmla="*/ 2147483647 w 883"/>
                <a:gd name="T44" fmla="*/ 2147483647 w 883"/>
                <a:gd name="T45" fmla="*/ 2147483647 w 883"/>
                <a:gd name="T46" fmla="*/ 2147483647 w 883"/>
                <a:gd name="T47" fmla="*/ 2147483647 w 883"/>
                <a:gd name="T48" fmla="*/ 2147483647 w 883"/>
                <a:gd name="T49" fmla="*/ 2147483647 w 883"/>
                <a:gd name="T50" fmla="*/ 2147483647 w 883"/>
                <a:gd name="T51" fmla="*/ 2147483647 w 883"/>
                <a:gd name="T52" fmla="*/ 2147483647 w 883"/>
                <a:gd name="T53" fmla="*/ 2147483647 w 883"/>
                <a:gd name="T54" fmla="*/ 2147483647 w 883"/>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w 883"/>
                <a:gd name="T111" fmla="*/ 883 w 883"/>
              </a:gdLst>
              <a:ahLst/>
              <a:cxnLst>
                <a:cxn ang="T55">
                  <a:pos x="T0" y="0"/>
                </a:cxn>
                <a:cxn ang="T56">
                  <a:pos x="T1" y="0"/>
                </a:cxn>
                <a:cxn ang="T57">
                  <a:pos x="T2" y="0"/>
                </a:cxn>
                <a:cxn ang="T58">
                  <a:pos x="T3" y="0"/>
                </a:cxn>
                <a:cxn ang="T59">
                  <a:pos x="T4" y="0"/>
                </a:cxn>
                <a:cxn ang="T60">
                  <a:pos x="T5" y="0"/>
                </a:cxn>
                <a:cxn ang="T61">
                  <a:pos x="T6" y="0"/>
                </a:cxn>
                <a:cxn ang="T62">
                  <a:pos x="T7" y="0"/>
                </a:cxn>
                <a:cxn ang="T63">
                  <a:pos x="T8" y="0"/>
                </a:cxn>
                <a:cxn ang="T64">
                  <a:pos x="T9" y="0"/>
                </a:cxn>
                <a:cxn ang="T65">
                  <a:pos x="T10" y="0"/>
                </a:cxn>
                <a:cxn ang="T66">
                  <a:pos x="T11" y="0"/>
                </a:cxn>
                <a:cxn ang="T67">
                  <a:pos x="T12" y="0"/>
                </a:cxn>
                <a:cxn ang="T68">
                  <a:pos x="T13" y="0"/>
                </a:cxn>
                <a:cxn ang="T69">
                  <a:pos x="T14" y="0"/>
                </a:cxn>
                <a:cxn ang="T70">
                  <a:pos x="T15" y="0"/>
                </a:cxn>
                <a:cxn ang="T71">
                  <a:pos x="T16" y="0"/>
                </a:cxn>
                <a:cxn ang="T72">
                  <a:pos x="T17" y="0"/>
                </a:cxn>
                <a:cxn ang="T73">
                  <a:pos x="T18" y="0"/>
                </a:cxn>
                <a:cxn ang="T74">
                  <a:pos x="T19" y="0"/>
                </a:cxn>
                <a:cxn ang="T75">
                  <a:pos x="T20" y="0"/>
                </a:cxn>
                <a:cxn ang="T76">
                  <a:pos x="T21" y="0"/>
                </a:cxn>
                <a:cxn ang="T77">
                  <a:pos x="T22" y="0"/>
                </a:cxn>
                <a:cxn ang="T78">
                  <a:pos x="T23" y="0"/>
                </a:cxn>
                <a:cxn ang="T79">
                  <a:pos x="T24" y="0"/>
                </a:cxn>
                <a:cxn ang="T80">
                  <a:pos x="T25" y="0"/>
                </a:cxn>
                <a:cxn ang="T81">
                  <a:pos x="T26" y="0"/>
                </a:cxn>
                <a:cxn ang="T82">
                  <a:pos x="T27" y="0"/>
                </a:cxn>
                <a:cxn ang="T83">
                  <a:pos x="T28" y="0"/>
                </a:cxn>
                <a:cxn ang="T84">
                  <a:pos x="T29" y="0"/>
                </a:cxn>
                <a:cxn ang="T85">
                  <a:pos x="T30" y="0"/>
                </a:cxn>
                <a:cxn ang="T86">
                  <a:pos x="T31" y="0"/>
                </a:cxn>
                <a:cxn ang="T87">
                  <a:pos x="T32" y="0"/>
                </a:cxn>
                <a:cxn ang="T88">
                  <a:pos x="T33" y="0"/>
                </a:cxn>
                <a:cxn ang="T89">
                  <a:pos x="T34" y="0"/>
                </a:cxn>
                <a:cxn ang="T90">
                  <a:pos x="T35" y="0"/>
                </a:cxn>
                <a:cxn ang="T91">
                  <a:pos x="T36" y="0"/>
                </a:cxn>
                <a:cxn ang="T92">
                  <a:pos x="T37" y="0"/>
                </a:cxn>
                <a:cxn ang="T93">
                  <a:pos x="T38" y="0"/>
                </a:cxn>
                <a:cxn ang="T94">
                  <a:pos x="T39" y="0"/>
                </a:cxn>
                <a:cxn ang="T95">
                  <a:pos x="T40" y="0"/>
                </a:cxn>
                <a:cxn ang="T96">
                  <a:pos x="T41" y="0"/>
                </a:cxn>
                <a:cxn ang="T97">
                  <a:pos x="T42" y="0"/>
                </a:cxn>
                <a:cxn ang="T98">
                  <a:pos x="T43" y="0"/>
                </a:cxn>
                <a:cxn ang="T99">
                  <a:pos x="T44" y="0"/>
                </a:cxn>
                <a:cxn ang="T100">
                  <a:pos x="T45" y="0"/>
                </a:cxn>
                <a:cxn ang="T101">
                  <a:pos x="T46" y="0"/>
                </a:cxn>
                <a:cxn ang="T102">
                  <a:pos x="T47" y="0"/>
                </a:cxn>
                <a:cxn ang="T103">
                  <a:pos x="T48" y="0"/>
                </a:cxn>
                <a:cxn ang="T104">
                  <a:pos x="T49" y="0"/>
                </a:cxn>
                <a:cxn ang="T105">
                  <a:pos x="T50" y="0"/>
                </a:cxn>
                <a:cxn ang="T106">
                  <a:pos x="T51" y="0"/>
                </a:cxn>
                <a:cxn ang="T107">
                  <a:pos x="T52" y="0"/>
                </a:cxn>
                <a:cxn ang="T108">
                  <a:pos x="T53" y="0"/>
                </a:cxn>
                <a:cxn ang="T109">
                  <a:pos x="T54" y="0"/>
                </a:cxn>
              </a:cxnLst>
              <a:rect l="T110" t="0" r="T111" b="0"/>
              <a:pathLst>
                <a:path w="883">
                  <a:moveTo>
                    <a:pt x="0" y="0"/>
                  </a:moveTo>
                  <a:lnTo>
                    <a:pt x="0" y="0"/>
                  </a:lnTo>
                  <a:lnTo>
                    <a:pt x="3" y="0"/>
                  </a:lnTo>
                  <a:lnTo>
                    <a:pt x="6" y="0"/>
                  </a:lnTo>
                  <a:lnTo>
                    <a:pt x="8" y="0"/>
                  </a:lnTo>
                  <a:lnTo>
                    <a:pt x="11" y="0"/>
                  </a:lnTo>
                  <a:lnTo>
                    <a:pt x="14" y="0"/>
                  </a:lnTo>
                  <a:lnTo>
                    <a:pt x="16" y="0"/>
                  </a:lnTo>
                  <a:lnTo>
                    <a:pt x="19" y="0"/>
                  </a:lnTo>
                  <a:lnTo>
                    <a:pt x="22" y="0"/>
                  </a:lnTo>
                  <a:lnTo>
                    <a:pt x="24" y="0"/>
                  </a:lnTo>
                  <a:lnTo>
                    <a:pt x="27" y="0"/>
                  </a:lnTo>
                  <a:lnTo>
                    <a:pt x="30" y="0"/>
                  </a:lnTo>
                  <a:lnTo>
                    <a:pt x="32" y="0"/>
                  </a:lnTo>
                  <a:lnTo>
                    <a:pt x="35" y="0"/>
                  </a:lnTo>
                  <a:lnTo>
                    <a:pt x="38" y="0"/>
                  </a:lnTo>
                  <a:lnTo>
                    <a:pt x="40" y="0"/>
                  </a:lnTo>
                  <a:lnTo>
                    <a:pt x="43" y="0"/>
                  </a:lnTo>
                  <a:lnTo>
                    <a:pt x="46" y="0"/>
                  </a:lnTo>
                  <a:lnTo>
                    <a:pt x="48" y="0"/>
                  </a:lnTo>
                  <a:lnTo>
                    <a:pt x="51" y="0"/>
                  </a:lnTo>
                  <a:lnTo>
                    <a:pt x="54" y="0"/>
                  </a:lnTo>
                  <a:lnTo>
                    <a:pt x="56" y="0"/>
                  </a:lnTo>
                  <a:lnTo>
                    <a:pt x="59" y="0"/>
                  </a:lnTo>
                  <a:lnTo>
                    <a:pt x="62" y="0"/>
                  </a:lnTo>
                  <a:lnTo>
                    <a:pt x="64" y="0"/>
                  </a:lnTo>
                  <a:lnTo>
                    <a:pt x="67" y="0"/>
                  </a:lnTo>
                  <a:lnTo>
                    <a:pt x="70" y="0"/>
                  </a:lnTo>
                  <a:lnTo>
                    <a:pt x="72" y="0"/>
                  </a:lnTo>
                  <a:lnTo>
                    <a:pt x="75" y="0"/>
                  </a:lnTo>
                  <a:lnTo>
                    <a:pt x="77" y="0"/>
                  </a:lnTo>
                  <a:lnTo>
                    <a:pt x="80" y="0"/>
                  </a:lnTo>
                  <a:lnTo>
                    <a:pt x="83" y="0"/>
                  </a:lnTo>
                  <a:lnTo>
                    <a:pt x="85" y="0"/>
                  </a:lnTo>
                  <a:lnTo>
                    <a:pt x="88" y="0"/>
                  </a:lnTo>
                  <a:lnTo>
                    <a:pt x="91" y="0"/>
                  </a:lnTo>
                  <a:lnTo>
                    <a:pt x="93" y="0"/>
                  </a:lnTo>
                  <a:lnTo>
                    <a:pt x="96" y="0"/>
                  </a:lnTo>
                  <a:lnTo>
                    <a:pt x="99" y="0"/>
                  </a:lnTo>
                  <a:lnTo>
                    <a:pt x="101" y="0"/>
                  </a:lnTo>
                  <a:lnTo>
                    <a:pt x="104" y="0"/>
                  </a:lnTo>
                  <a:lnTo>
                    <a:pt x="107" y="0"/>
                  </a:lnTo>
                  <a:lnTo>
                    <a:pt x="109" y="0"/>
                  </a:lnTo>
                  <a:lnTo>
                    <a:pt x="112" y="0"/>
                  </a:lnTo>
                  <a:lnTo>
                    <a:pt x="115" y="0"/>
                  </a:lnTo>
                  <a:lnTo>
                    <a:pt x="117" y="0"/>
                  </a:lnTo>
                  <a:lnTo>
                    <a:pt x="120" y="0"/>
                  </a:lnTo>
                  <a:lnTo>
                    <a:pt x="123" y="0"/>
                  </a:lnTo>
                  <a:lnTo>
                    <a:pt x="125" y="0"/>
                  </a:lnTo>
                  <a:lnTo>
                    <a:pt x="128" y="0"/>
                  </a:lnTo>
                  <a:lnTo>
                    <a:pt x="131" y="0"/>
                  </a:lnTo>
                  <a:lnTo>
                    <a:pt x="133" y="0"/>
                  </a:lnTo>
                  <a:lnTo>
                    <a:pt x="136" y="0"/>
                  </a:lnTo>
                  <a:lnTo>
                    <a:pt x="139" y="0"/>
                  </a:lnTo>
                  <a:lnTo>
                    <a:pt x="141" y="0"/>
                  </a:lnTo>
                  <a:lnTo>
                    <a:pt x="144" y="0"/>
                  </a:lnTo>
                  <a:lnTo>
                    <a:pt x="147" y="0"/>
                  </a:lnTo>
                  <a:lnTo>
                    <a:pt x="149" y="0"/>
                  </a:lnTo>
                  <a:lnTo>
                    <a:pt x="152" y="0"/>
                  </a:lnTo>
                  <a:lnTo>
                    <a:pt x="155" y="0"/>
                  </a:lnTo>
                  <a:lnTo>
                    <a:pt x="157" y="0"/>
                  </a:lnTo>
                  <a:lnTo>
                    <a:pt x="160" y="0"/>
                  </a:lnTo>
                  <a:lnTo>
                    <a:pt x="163" y="0"/>
                  </a:lnTo>
                  <a:lnTo>
                    <a:pt x="165" y="0"/>
                  </a:lnTo>
                  <a:lnTo>
                    <a:pt x="168" y="0"/>
                  </a:lnTo>
                  <a:lnTo>
                    <a:pt x="171" y="0"/>
                  </a:lnTo>
                  <a:lnTo>
                    <a:pt x="173" y="0"/>
                  </a:lnTo>
                  <a:lnTo>
                    <a:pt x="176" y="0"/>
                  </a:lnTo>
                  <a:lnTo>
                    <a:pt x="179" y="0"/>
                  </a:lnTo>
                  <a:lnTo>
                    <a:pt x="181" y="0"/>
                  </a:lnTo>
                  <a:lnTo>
                    <a:pt x="184" y="0"/>
                  </a:lnTo>
                  <a:lnTo>
                    <a:pt x="187" y="0"/>
                  </a:lnTo>
                  <a:lnTo>
                    <a:pt x="189" y="0"/>
                  </a:lnTo>
                  <a:lnTo>
                    <a:pt x="192" y="0"/>
                  </a:lnTo>
                  <a:lnTo>
                    <a:pt x="195" y="0"/>
                  </a:lnTo>
                  <a:lnTo>
                    <a:pt x="197" y="0"/>
                  </a:lnTo>
                  <a:lnTo>
                    <a:pt x="200" y="0"/>
                  </a:lnTo>
                  <a:lnTo>
                    <a:pt x="202" y="0"/>
                  </a:lnTo>
                  <a:lnTo>
                    <a:pt x="205" y="0"/>
                  </a:lnTo>
                  <a:lnTo>
                    <a:pt x="208" y="0"/>
                  </a:lnTo>
                  <a:lnTo>
                    <a:pt x="210" y="0"/>
                  </a:lnTo>
                  <a:lnTo>
                    <a:pt x="213" y="0"/>
                  </a:lnTo>
                  <a:lnTo>
                    <a:pt x="216" y="0"/>
                  </a:lnTo>
                  <a:lnTo>
                    <a:pt x="218" y="0"/>
                  </a:lnTo>
                  <a:lnTo>
                    <a:pt x="221" y="0"/>
                  </a:lnTo>
                  <a:lnTo>
                    <a:pt x="224" y="0"/>
                  </a:lnTo>
                  <a:lnTo>
                    <a:pt x="226" y="0"/>
                  </a:lnTo>
                  <a:lnTo>
                    <a:pt x="229" y="0"/>
                  </a:lnTo>
                  <a:lnTo>
                    <a:pt x="232" y="0"/>
                  </a:lnTo>
                  <a:lnTo>
                    <a:pt x="234" y="0"/>
                  </a:lnTo>
                  <a:lnTo>
                    <a:pt x="237" y="0"/>
                  </a:lnTo>
                  <a:lnTo>
                    <a:pt x="240" y="0"/>
                  </a:lnTo>
                  <a:lnTo>
                    <a:pt x="242" y="0"/>
                  </a:lnTo>
                  <a:lnTo>
                    <a:pt x="245" y="0"/>
                  </a:lnTo>
                  <a:lnTo>
                    <a:pt x="248" y="0"/>
                  </a:lnTo>
                  <a:lnTo>
                    <a:pt x="250" y="0"/>
                  </a:lnTo>
                  <a:lnTo>
                    <a:pt x="253" y="0"/>
                  </a:lnTo>
                  <a:lnTo>
                    <a:pt x="256" y="0"/>
                  </a:lnTo>
                  <a:lnTo>
                    <a:pt x="258" y="0"/>
                  </a:lnTo>
                  <a:lnTo>
                    <a:pt x="261" y="0"/>
                  </a:lnTo>
                  <a:lnTo>
                    <a:pt x="264" y="0"/>
                  </a:lnTo>
                  <a:lnTo>
                    <a:pt x="266" y="0"/>
                  </a:lnTo>
                  <a:lnTo>
                    <a:pt x="269" y="0"/>
                  </a:lnTo>
                  <a:lnTo>
                    <a:pt x="272" y="0"/>
                  </a:lnTo>
                  <a:lnTo>
                    <a:pt x="274" y="0"/>
                  </a:lnTo>
                  <a:lnTo>
                    <a:pt x="277" y="0"/>
                  </a:lnTo>
                  <a:lnTo>
                    <a:pt x="280" y="0"/>
                  </a:lnTo>
                  <a:lnTo>
                    <a:pt x="282" y="0"/>
                  </a:lnTo>
                  <a:lnTo>
                    <a:pt x="285" y="0"/>
                  </a:lnTo>
                  <a:lnTo>
                    <a:pt x="288" y="0"/>
                  </a:lnTo>
                  <a:lnTo>
                    <a:pt x="290" y="0"/>
                  </a:lnTo>
                  <a:lnTo>
                    <a:pt x="293" y="0"/>
                  </a:lnTo>
                  <a:lnTo>
                    <a:pt x="296" y="0"/>
                  </a:lnTo>
                  <a:lnTo>
                    <a:pt x="298" y="0"/>
                  </a:lnTo>
                  <a:lnTo>
                    <a:pt x="301" y="0"/>
                  </a:lnTo>
                  <a:lnTo>
                    <a:pt x="304" y="0"/>
                  </a:lnTo>
                  <a:lnTo>
                    <a:pt x="306" y="0"/>
                  </a:lnTo>
                  <a:lnTo>
                    <a:pt x="309" y="0"/>
                  </a:lnTo>
                  <a:lnTo>
                    <a:pt x="312" y="0"/>
                  </a:lnTo>
                  <a:lnTo>
                    <a:pt x="314" y="0"/>
                  </a:lnTo>
                  <a:lnTo>
                    <a:pt x="317" y="0"/>
                  </a:lnTo>
                  <a:lnTo>
                    <a:pt x="320" y="0"/>
                  </a:lnTo>
                  <a:lnTo>
                    <a:pt x="322" y="0"/>
                  </a:lnTo>
                  <a:lnTo>
                    <a:pt x="325" y="0"/>
                  </a:lnTo>
                  <a:lnTo>
                    <a:pt x="327" y="0"/>
                  </a:lnTo>
                  <a:lnTo>
                    <a:pt x="330" y="0"/>
                  </a:lnTo>
                  <a:lnTo>
                    <a:pt x="333" y="0"/>
                  </a:lnTo>
                  <a:lnTo>
                    <a:pt x="335" y="0"/>
                  </a:lnTo>
                  <a:lnTo>
                    <a:pt x="338" y="0"/>
                  </a:lnTo>
                  <a:lnTo>
                    <a:pt x="341" y="0"/>
                  </a:lnTo>
                  <a:lnTo>
                    <a:pt x="343" y="0"/>
                  </a:lnTo>
                  <a:lnTo>
                    <a:pt x="346" y="0"/>
                  </a:lnTo>
                  <a:lnTo>
                    <a:pt x="349" y="0"/>
                  </a:lnTo>
                  <a:lnTo>
                    <a:pt x="351" y="0"/>
                  </a:lnTo>
                  <a:lnTo>
                    <a:pt x="354" y="0"/>
                  </a:lnTo>
                  <a:lnTo>
                    <a:pt x="357" y="0"/>
                  </a:lnTo>
                  <a:lnTo>
                    <a:pt x="359" y="0"/>
                  </a:lnTo>
                  <a:lnTo>
                    <a:pt x="362" y="0"/>
                  </a:lnTo>
                  <a:lnTo>
                    <a:pt x="365" y="0"/>
                  </a:lnTo>
                  <a:lnTo>
                    <a:pt x="367" y="0"/>
                  </a:lnTo>
                  <a:lnTo>
                    <a:pt x="370" y="0"/>
                  </a:lnTo>
                  <a:lnTo>
                    <a:pt x="373" y="0"/>
                  </a:lnTo>
                  <a:lnTo>
                    <a:pt x="375" y="0"/>
                  </a:lnTo>
                  <a:lnTo>
                    <a:pt x="378" y="0"/>
                  </a:lnTo>
                  <a:lnTo>
                    <a:pt x="381" y="0"/>
                  </a:lnTo>
                  <a:lnTo>
                    <a:pt x="383" y="0"/>
                  </a:lnTo>
                  <a:lnTo>
                    <a:pt x="386" y="0"/>
                  </a:lnTo>
                  <a:lnTo>
                    <a:pt x="389" y="0"/>
                  </a:lnTo>
                  <a:lnTo>
                    <a:pt x="391" y="0"/>
                  </a:lnTo>
                  <a:lnTo>
                    <a:pt x="394" y="0"/>
                  </a:lnTo>
                  <a:lnTo>
                    <a:pt x="397" y="0"/>
                  </a:lnTo>
                  <a:lnTo>
                    <a:pt x="399" y="0"/>
                  </a:lnTo>
                  <a:lnTo>
                    <a:pt x="402" y="0"/>
                  </a:lnTo>
                  <a:lnTo>
                    <a:pt x="405" y="0"/>
                  </a:lnTo>
                  <a:lnTo>
                    <a:pt x="407" y="0"/>
                  </a:lnTo>
                  <a:lnTo>
                    <a:pt x="410" y="0"/>
                  </a:lnTo>
                  <a:lnTo>
                    <a:pt x="413" y="0"/>
                  </a:lnTo>
                  <a:lnTo>
                    <a:pt x="415" y="0"/>
                  </a:lnTo>
                  <a:lnTo>
                    <a:pt x="418" y="0"/>
                  </a:lnTo>
                  <a:lnTo>
                    <a:pt x="421" y="0"/>
                  </a:lnTo>
                  <a:lnTo>
                    <a:pt x="423" y="0"/>
                  </a:lnTo>
                  <a:lnTo>
                    <a:pt x="426" y="0"/>
                  </a:lnTo>
                  <a:lnTo>
                    <a:pt x="429" y="0"/>
                  </a:lnTo>
                  <a:lnTo>
                    <a:pt x="431" y="0"/>
                  </a:lnTo>
                  <a:lnTo>
                    <a:pt x="434" y="0"/>
                  </a:lnTo>
                  <a:lnTo>
                    <a:pt x="437" y="0"/>
                  </a:lnTo>
                  <a:lnTo>
                    <a:pt x="439" y="0"/>
                  </a:lnTo>
                  <a:lnTo>
                    <a:pt x="442" y="0"/>
                  </a:lnTo>
                  <a:lnTo>
                    <a:pt x="444" y="0"/>
                  </a:lnTo>
                  <a:lnTo>
                    <a:pt x="447" y="0"/>
                  </a:lnTo>
                  <a:lnTo>
                    <a:pt x="450" y="0"/>
                  </a:lnTo>
                  <a:lnTo>
                    <a:pt x="452" y="0"/>
                  </a:lnTo>
                  <a:lnTo>
                    <a:pt x="455" y="0"/>
                  </a:lnTo>
                  <a:lnTo>
                    <a:pt x="458" y="0"/>
                  </a:lnTo>
                  <a:lnTo>
                    <a:pt x="460" y="0"/>
                  </a:lnTo>
                  <a:lnTo>
                    <a:pt x="463" y="0"/>
                  </a:lnTo>
                  <a:lnTo>
                    <a:pt x="466" y="0"/>
                  </a:lnTo>
                  <a:lnTo>
                    <a:pt x="468" y="0"/>
                  </a:lnTo>
                  <a:lnTo>
                    <a:pt x="471" y="0"/>
                  </a:lnTo>
                  <a:lnTo>
                    <a:pt x="474" y="0"/>
                  </a:lnTo>
                  <a:lnTo>
                    <a:pt x="476" y="0"/>
                  </a:lnTo>
                  <a:lnTo>
                    <a:pt x="479" y="0"/>
                  </a:lnTo>
                  <a:lnTo>
                    <a:pt x="482" y="0"/>
                  </a:lnTo>
                  <a:lnTo>
                    <a:pt x="484" y="0"/>
                  </a:lnTo>
                  <a:lnTo>
                    <a:pt x="487" y="0"/>
                  </a:lnTo>
                  <a:lnTo>
                    <a:pt x="490" y="0"/>
                  </a:lnTo>
                  <a:lnTo>
                    <a:pt x="492" y="0"/>
                  </a:lnTo>
                  <a:lnTo>
                    <a:pt x="495" y="0"/>
                  </a:lnTo>
                  <a:lnTo>
                    <a:pt x="498" y="0"/>
                  </a:lnTo>
                  <a:lnTo>
                    <a:pt x="500" y="0"/>
                  </a:lnTo>
                  <a:lnTo>
                    <a:pt x="503" y="0"/>
                  </a:lnTo>
                  <a:lnTo>
                    <a:pt x="506" y="0"/>
                  </a:lnTo>
                  <a:lnTo>
                    <a:pt x="508" y="0"/>
                  </a:lnTo>
                  <a:lnTo>
                    <a:pt x="511" y="0"/>
                  </a:lnTo>
                  <a:lnTo>
                    <a:pt x="514" y="0"/>
                  </a:lnTo>
                  <a:lnTo>
                    <a:pt x="516" y="0"/>
                  </a:lnTo>
                  <a:lnTo>
                    <a:pt x="519" y="0"/>
                  </a:lnTo>
                  <a:lnTo>
                    <a:pt x="522" y="0"/>
                  </a:lnTo>
                  <a:lnTo>
                    <a:pt x="524" y="0"/>
                  </a:lnTo>
                  <a:lnTo>
                    <a:pt x="527" y="0"/>
                  </a:lnTo>
                  <a:lnTo>
                    <a:pt x="530" y="0"/>
                  </a:lnTo>
                  <a:lnTo>
                    <a:pt x="532" y="0"/>
                  </a:lnTo>
                  <a:lnTo>
                    <a:pt x="535" y="0"/>
                  </a:lnTo>
                  <a:lnTo>
                    <a:pt x="538" y="0"/>
                  </a:lnTo>
                  <a:lnTo>
                    <a:pt x="540" y="0"/>
                  </a:lnTo>
                  <a:lnTo>
                    <a:pt x="543" y="0"/>
                  </a:lnTo>
                  <a:lnTo>
                    <a:pt x="546" y="0"/>
                  </a:lnTo>
                  <a:lnTo>
                    <a:pt x="548" y="0"/>
                  </a:lnTo>
                  <a:lnTo>
                    <a:pt x="551" y="0"/>
                  </a:lnTo>
                  <a:lnTo>
                    <a:pt x="554" y="0"/>
                  </a:lnTo>
                  <a:lnTo>
                    <a:pt x="556" y="0"/>
                  </a:lnTo>
                  <a:lnTo>
                    <a:pt x="559" y="0"/>
                  </a:lnTo>
                  <a:lnTo>
                    <a:pt x="562" y="0"/>
                  </a:lnTo>
                  <a:lnTo>
                    <a:pt x="564" y="0"/>
                  </a:lnTo>
                  <a:lnTo>
                    <a:pt x="567" y="0"/>
                  </a:lnTo>
                  <a:lnTo>
                    <a:pt x="569" y="0"/>
                  </a:lnTo>
                  <a:lnTo>
                    <a:pt x="572" y="0"/>
                  </a:lnTo>
                  <a:lnTo>
                    <a:pt x="575" y="0"/>
                  </a:lnTo>
                  <a:lnTo>
                    <a:pt x="577" y="0"/>
                  </a:lnTo>
                  <a:lnTo>
                    <a:pt x="580" y="0"/>
                  </a:lnTo>
                  <a:lnTo>
                    <a:pt x="583" y="0"/>
                  </a:lnTo>
                  <a:lnTo>
                    <a:pt x="585" y="0"/>
                  </a:lnTo>
                  <a:lnTo>
                    <a:pt x="588" y="0"/>
                  </a:lnTo>
                  <a:lnTo>
                    <a:pt x="591" y="0"/>
                  </a:lnTo>
                  <a:lnTo>
                    <a:pt x="593" y="0"/>
                  </a:lnTo>
                  <a:lnTo>
                    <a:pt x="596" y="0"/>
                  </a:lnTo>
                  <a:lnTo>
                    <a:pt x="599" y="0"/>
                  </a:lnTo>
                  <a:lnTo>
                    <a:pt x="601" y="0"/>
                  </a:lnTo>
                  <a:lnTo>
                    <a:pt x="604" y="0"/>
                  </a:lnTo>
                  <a:lnTo>
                    <a:pt x="607" y="0"/>
                  </a:lnTo>
                  <a:lnTo>
                    <a:pt x="609" y="0"/>
                  </a:lnTo>
                  <a:lnTo>
                    <a:pt x="612" y="0"/>
                  </a:lnTo>
                  <a:lnTo>
                    <a:pt x="615" y="0"/>
                  </a:lnTo>
                  <a:lnTo>
                    <a:pt x="617" y="0"/>
                  </a:lnTo>
                  <a:lnTo>
                    <a:pt x="620" y="0"/>
                  </a:lnTo>
                  <a:lnTo>
                    <a:pt x="623" y="0"/>
                  </a:lnTo>
                  <a:lnTo>
                    <a:pt x="625" y="0"/>
                  </a:lnTo>
                  <a:lnTo>
                    <a:pt x="628" y="0"/>
                  </a:lnTo>
                  <a:lnTo>
                    <a:pt x="631" y="0"/>
                  </a:lnTo>
                  <a:lnTo>
                    <a:pt x="633" y="0"/>
                  </a:lnTo>
                  <a:lnTo>
                    <a:pt x="636" y="0"/>
                  </a:lnTo>
                  <a:lnTo>
                    <a:pt x="639" y="0"/>
                  </a:lnTo>
                  <a:lnTo>
                    <a:pt x="641" y="0"/>
                  </a:lnTo>
                  <a:lnTo>
                    <a:pt x="644" y="0"/>
                  </a:lnTo>
                  <a:lnTo>
                    <a:pt x="647" y="0"/>
                  </a:lnTo>
                  <a:lnTo>
                    <a:pt x="649" y="0"/>
                  </a:lnTo>
                  <a:lnTo>
                    <a:pt x="652" y="0"/>
                  </a:lnTo>
                  <a:lnTo>
                    <a:pt x="655" y="0"/>
                  </a:lnTo>
                  <a:lnTo>
                    <a:pt x="657" y="0"/>
                  </a:lnTo>
                  <a:lnTo>
                    <a:pt x="660" y="0"/>
                  </a:lnTo>
                  <a:lnTo>
                    <a:pt x="663" y="0"/>
                  </a:lnTo>
                  <a:lnTo>
                    <a:pt x="665" y="0"/>
                  </a:lnTo>
                  <a:lnTo>
                    <a:pt x="668" y="0"/>
                  </a:lnTo>
                  <a:lnTo>
                    <a:pt x="671" y="0"/>
                  </a:lnTo>
                  <a:lnTo>
                    <a:pt x="673" y="0"/>
                  </a:lnTo>
                  <a:lnTo>
                    <a:pt x="676" y="0"/>
                  </a:lnTo>
                  <a:lnTo>
                    <a:pt x="679" y="0"/>
                  </a:lnTo>
                  <a:lnTo>
                    <a:pt x="681" y="0"/>
                  </a:lnTo>
                  <a:lnTo>
                    <a:pt x="684" y="0"/>
                  </a:lnTo>
                  <a:lnTo>
                    <a:pt x="686" y="0"/>
                  </a:lnTo>
                  <a:lnTo>
                    <a:pt x="689" y="0"/>
                  </a:lnTo>
                  <a:lnTo>
                    <a:pt x="692" y="0"/>
                  </a:lnTo>
                  <a:lnTo>
                    <a:pt x="694" y="0"/>
                  </a:lnTo>
                  <a:lnTo>
                    <a:pt x="697" y="0"/>
                  </a:lnTo>
                  <a:lnTo>
                    <a:pt x="700" y="0"/>
                  </a:lnTo>
                  <a:lnTo>
                    <a:pt x="702" y="0"/>
                  </a:lnTo>
                  <a:lnTo>
                    <a:pt x="705" y="0"/>
                  </a:lnTo>
                  <a:lnTo>
                    <a:pt x="708" y="0"/>
                  </a:lnTo>
                  <a:lnTo>
                    <a:pt x="710" y="0"/>
                  </a:lnTo>
                  <a:lnTo>
                    <a:pt x="713" y="0"/>
                  </a:lnTo>
                  <a:lnTo>
                    <a:pt x="716" y="0"/>
                  </a:lnTo>
                  <a:lnTo>
                    <a:pt x="718" y="0"/>
                  </a:lnTo>
                  <a:lnTo>
                    <a:pt x="721" y="0"/>
                  </a:lnTo>
                  <a:lnTo>
                    <a:pt x="724" y="0"/>
                  </a:lnTo>
                  <a:lnTo>
                    <a:pt x="726" y="0"/>
                  </a:lnTo>
                  <a:lnTo>
                    <a:pt x="729" y="0"/>
                  </a:lnTo>
                  <a:lnTo>
                    <a:pt x="732" y="0"/>
                  </a:lnTo>
                  <a:lnTo>
                    <a:pt x="734" y="0"/>
                  </a:lnTo>
                  <a:lnTo>
                    <a:pt x="737" y="0"/>
                  </a:lnTo>
                  <a:lnTo>
                    <a:pt x="740" y="0"/>
                  </a:lnTo>
                  <a:lnTo>
                    <a:pt x="742" y="0"/>
                  </a:lnTo>
                  <a:lnTo>
                    <a:pt x="745" y="0"/>
                  </a:lnTo>
                  <a:lnTo>
                    <a:pt x="748" y="0"/>
                  </a:lnTo>
                  <a:lnTo>
                    <a:pt x="750" y="0"/>
                  </a:lnTo>
                  <a:lnTo>
                    <a:pt x="753" y="0"/>
                  </a:lnTo>
                  <a:lnTo>
                    <a:pt x="756" y="0"/>
                  </a:lnTo>
                  <a:lnTo>
                    <a:pt x="758" y="0"/>
                  </a:lnTo>
                  <a:lnTo>
                    <a:pt x="761" y="0"/>
                  </a:lnTo>
                  <a:lnTo>
                    <a:pt x="764" y="0"/>
                  </a:lnTo>
                  <a:lnTo>
                    <a:pt x="766" y="0"/>
                  </a:lnTo>
                  <a:lnTo>
                    <a:pt x="769" y="0"/>
                  </a:lnTo>
                  <a:lnTo>
                    <a:pt x="772" y="0"/>
                  </a:lnTo>
                  <a:lnTo>
                    <a:pt x="774" y="0"/>
                  </a:lnTo>
                  <a:lnTo>
                    <a:pt x="777" y="0"/>
                  </a:lnTo>
                  <a:lnTo>
                    <a:pt x="780" y="0"/>
                  </a:lnTo>
                  <a:lnTo>
                    <a:pt x="782" y="0"/>
                  </a:lnTo>
                  <a:lnTo>
                    <a:pt x="785" y="0"/>
                  </a:lnTo>
                  <a:lnTo>
                    <a:pt x="788" y="0"/>
                  </a:lnTo>
                  <a:lnTo>
                    <a:pt x="790" y="0"/>
                  </a:lnTo>
                  <a:lnTo>
                    <a:pt x="793" y="0"/>
                  </a:lnTo>
                  <a:lnTo>
                    <a:pt x="796" y="0"/>
                  </a:lnTo>
                  <a:lnTo>
                    <a:pt x="798" y="0"/>
                  </a:lnTo>
                  <a:lnTo>
                    <a:pt x="801" y="0"/>
                  </a:lnTo>
                  <a:lnTo>
                    <a:pt x="804" y="0"/>
                  </a:lnTo>
                  <a:lnTo>
                    <a:pt x="806" y="0"/>
                  </a:lnTo>
                  <a:lnTo>
                    <a:pt x="809" y="0"/>
                  </a:lnTo>
                  <a:lnTo>
                    <a:pt x="811" y="0"/>
                  </a:lnTo>
                  <a:lnTo>
                    <a:pt x="814" y="0"/>
                  </a:lnTo>
                  <a:lnTo>
                    <a:pt x="817" y="0"/>
                  </a:lnTo>
                  <a:lnTo>
                    <a:pt x="819" y="0"/>
                  </a:lnTo>
                  <a:lnTo>
                    <a:pt x="822" y="0"/>
                  </a:lnTo>
                  <a:lnTo>
                    <a:pt x="825" y="0"/>
                  </a:lnTo>
                  <a:lnTo>
                    <a:pt x="827" y="0"/>
                  </a:lnTo>
                  <a:lnTo>
                    <a:pt x="830" y="0"/>
                  </a:lnTo>
                  <a:lnTo>
                    <a:pt x="833" y="0"/>
                  </a:lnTo>
                  <a:lnTo>
                    <a:pt x="835" y="0"/>
                  </a:lnTo>
                  <a:lnTo>
                    <a:pt x="838" y="0"/>
                  </a:lnTo>
                  <a:lnTo>
                    <a:pt x="841" y="0"/>
                  </a:lnTo>
                  <a:lnTo>
                    <a:pt x="843" y="0"/>
                  </a:lnTo>
                  <a:lnTo>
                    <a:pt x="846" y="0"/>
                  </a:lnTo>
                  <a:lnTo>
                    <a:pt x="849" y="0"/>
                  </a:lnTo>
                  <a:lnTo>
                    <a:pt x="851" y="0"/>
                  </a:lnTo>
                  <a:lnTo>
                    <a:pt x="854" y="0"/>
                  </a:lnTo>
                  <a:lnTo>
                    <a:pt x="857" y="0"/>
                  </a:lnTo>
                  <a:lnTo>
                    <a:pt x="859" y="0"/>
                  </a:lnTo>
                  <a:lnTo>
                    <a:pt x="862" y="0"/>
                  </a:lnTo>
                  <a:lnTo>
                    <a:pt x="865" y="0"/>
                  </a:lnTo>
                  <a:lnTo>
                    <a:pt x="867" y="0"/>
                  </a:lnTo>
                  <a:lnTo>
                    <a:pt x="870" y="0"/>
                  </a:lnTo>
                  <a:lnTo>
                    <a:pt x="873" y="0"/>
                  </a:lnTo>
                  <a:lnTo>
                    <a:pt x="875" y="0"/>
                  </a:lnTo>
                  <a:lnTo>
                    <a:pt x="878" y="0"/>
                  </a:lnTo>
                  <a:lnTo>
                    <a:pt x="881" y="0"/>
                  </a:lnTo>
                  <a:lnTo>
                    <a:pt x="88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44" name="Freeform 1468"/>
            <p:cNvSpPr>
              <a:spLocks/>
            </p:cNvSpPr>
            <p:nvPr/>
          </p:nvSpPr>
          <p:spPr bwMode="auto">
            <a:xfrm>
              <a:off x="690563" y="4184650"/>
              <a:ext cx="7194550" cy="1849438"/>
            </a:xfrm>
            <a:custGeom>
              <a:avLst/>
              <a:gdLst>
                <a:gd name="T0" fmla="*/ 2147483647 w 883"/>
                <a:gd name="T1" fmla="*/ 2147483647 h 422"/>
                <a:gd name="T2" fmla="*/ 2147483647 w 883"/>
                <a:gd name="T3" fmla="*/ 2147483647 h 422"/>
                <a:gd name="T4" fmla="*/ 2147483647 w 883"/>
                <a:gd name="T5" fmla="*/ 2147483647 h 422"/>
                <a:gd name="T6" fmla="*/ 2147483647 w 883"/>
                <a:gd name="T7" fmla="*/ 2147483647 h 422"/>
                <a:gd name="T8" fmla="*/ 2147483647 w 883"/>
                <a:gd name="T9" fmla="*/ 2147483647 h 422"/>
                <a:gd name="T10" fmla="*/ 2147483647 w 883"/>
                <a:gd name="T11" fmla="*/ 2147483647 h 422"/>
                <a:gd name="T12" fmla="*/ 2147483647 w 883"/>
                <a:gd name="T13" fmla="*/ 2147483647 h 422"/>
                <a:gd name="T14" fmla="*/ 2147483647 w 883"/>
                <a:gd name="T15" fmla="*/ 2147483647 h 422"/>
                <a:gd name="T16" fmla="*/ 2147483647 w 883"/>
                <a:gd name="T17" fmla="*/ 2147483647 h 422"/>
                <a:gd name="T18" fmla="*/ 2147483647 w 883"/>
                <a:gd name="T19" fmla="*/ 2147483647 h 422"/>
                <a:gd name="T20" fmla="*/ 2147483647 w 883"/>
                <a:gd name="T21" fmla="*/ 2147483647 h 422"/>
                <a:gd name="T22" fmla="*/ 2147483647 w 883"/>
                <a:gd name="T23" fmla="*/ 2147483647 h 422"/>
                <a:gd name="T24" fmla="*/ 2147483647 w 883"/>
                <a:gd name="T25" fmla="*/ 2147483647 h 422"/>
                <a:gd name="T26" fmla="*/ 2147483647 w 883"/>
                <a:gd name="T27" fmla="*/ 2147483647 h 422"/>
                <a:gd name="T28" fmla="*/ 2147483647 w 883"/>
                <a:gd name="T29" fmla="*/ 2147483647 h 422"/>
                <a:gd name="T30" fmla="*/ 2147483647 w 883"/>
                <a:gd name="T31" fmla="*/ 2147483647 h 422"/>
                <a:gd name="T32" fmla="*/ 2147483647 w 883"/>
                <a:gd name="T33" fmla="*/ 2147483647 h 422"/>
                <a:gd name="T34" fmla="*/ 2147483647 w 883"/>
                <a:gd name="T35" fmla="*/ 2147483647 h 422"/>
                <a:gd name="T36" fmla="*/ 2147483647 w 883"/>
                <a:gd name="T37" fmla="*/ 2147483647 h 422"/>
                <a:gd name="T38" fmla="*/ 2147483647 w 883"/>
                <a:gd name="T39" fmla="*/ 2147483647 h 422"/>
                <a:gd name="T40" fmla="*/ 2147483647 w 883"/>
                <a:gd name="T41" fmla="*/ 2147483647 h 422"/>
                <a:gd name="T42" fmla="*/ 2147483647 w 883"/>
                <a:gd name="T43" fmla="*/ 2147483647 h 422"/>
                <a:gd name="T44" fmla="*/ 2147483647 w 883"/>
                <a:gd name="T45" fmla="*/ 2147483647 h 422"/>
                <a:gd name="T46" fmla="*/ 2147483647 w 883"/>
                <a:gd name="T47" fmla="*/ 2147483647 h 422"/>
                <a:gd name="T48" fmla="*/ 2147483647 w 883"/>
                <a:gd name="T49" fmla="*/ 2147483647 h 422"/>
                <a:gd name="T50" fmla="*/ 2147483647 w 883"/>
                <a:gd name="T51" fmla="*/ 2147483647 h 422"/>
                <a:gd name="T52" fmla="*/ 2147483647 w 883"/>
                <a:gd name="T53" fmla="*/ 2147483647 h 422"/>
                <a:gd name="T54" fmla="*/ 2147483647 w 883"/>
                <a:gd name="T55" fmla="*/ 2147483647 h 422"/>
                <a:gd name="T56" fmla="*/ 2147483647 w 883"/>
                <a:gd name="T57" fmla="*/ 2147483647 h 422"/>
                <a:gd name="T58" fmla="*/ 2147483647 w 883"/>
                <a:gd name="T59" fmla="*/ 2147483647 h 422"/>
                <a:gd name="T60" fmla="*/ 2147483647 w 883"/>
                <a:gd name="T61" fmla="*/ 2147483647 h 422"/>
                <a:gd name="T62" fmla="*/ 2147483647 w 883"/>
                <a:gd name="T63" fmla="*/ 0 h 422"/>
                <a:gd name="T64" fmla="*/ 2147483647 w 883"/>
                <a:gd name="T65" fmla="*/ 2147483647 h 422"/>
                <a:gd name="T66" fmla="*/ 2147483647 w 883"/>
                <a:gd name="T67" fmla="*/ 2147483647 h 422"/>
                <a:gd name="T68" fmla="*/ 2147483647 w 883"/>
                <a:gd name="T69" fmla="*/ 2147483647 h 422"/>
                <a:gd name="T70" fmla="*/ 2147483647 w 883"/>
                <a:gd name="T71" fmla="*/ 2147483647 h 422"/>
                <a:gd name="T72" fmla="*/ 2147483647 w 883"/>
                <a:gd name="T73" fmla="*/ 2147483647 h 422"/>
                <a:gd name="T74" fmla="*/ 2147483647 w 883"/>
                <a:gd name="T75" fmla="*/ 2147483647 h 422"/>
                <a:gd name="T76" fmla="*/ 2147483647 w 883"/>
                <a:gd name="T77" fmla="*/ 2147483647 h 422"/>
                <a:gd name="T78" fmla="*/ 2147483647 w 883"/>
                <a:gd name="T79" fmla="*/ 2147483647 h 422"/>
                <a:gd name="T80" fmla="*/ 2147483647 w 883"/>
                <a:gd name="T81" fmla="*/ 2147483647 h 422"/>
                <a:gd name="T82" fmla="*/ 2147483647 w 883"/>
                <a:gd name="T83" fmla="*/ 2147483647 h 422"/>
                <a:gd name="T84" fmla="*/ 2147483647 w 883"/>
                <a:gd name="T85" fmla="*/ 2147483647 h 422"/>
                <a:gd name="T86" fmla="*/ 2147483647 w 883"/>
                <a:gd name="T87" fmla="*/ 2147483647 h 422"/>
                <a:gd name="T88" fmla="*/ 2147483647 w 883"/>
                <a:gd name="T89" fmla="*/ 2147483647 h 422"/>
                <a:gd name="T90" fmla="*/ 2147483647 w 883"/>
                <a:gd name="T91" fmla="*/ 2147483647 h 422"/>
                <a:gd name="T92" fmla="*/ 2147483647 w 883"/>
                <a:gd name="T93" fmla="*/ 2147483647 h 422"/>
                <a:gd name="T94" fmla="*/ 2147483647 w 883"/>
                <a:gd name="T95" fmla="*/ 2147483647 h 422"/>
                <a:gd name="T96" fmla="*/ 2147483647 w 883"/>
                <a:gd name="T97" fmla="*/ 2147483647 h 422"/>
                <a:gd name="T98" fmla="*/ 2147483647 w 883"/>
                <a:gd name="T99" fmla="*/ 2147483647 h 422"/>
                <a:gd name="T100" fmla="*/ 2147483647 w 883"/>
                <a:gd name="T101" fmla="*/ 2147483647 h 422"/>
                <a:gd name="T102" fmla="*/ 2147483647 w 883"/>
                <a:gd name="T103" fmla="*/ 2147483647 h 422"/>
                <a:gd name="T104" fmla="*/ 2147483647 w 883"/>
                <a:gd name="T105" fmla="*/ 2147483647 h 422"/>
                <a:gd name="T106" fmla="*/ 2147483647 w 883"/>
                <a:gd name="T107" fmla="*/ 2147483647 h 422"/>
                <a:gd name="T108" fmla="*/ 2147483647 w 883"/>
                <a:gd name="T109" fmla="*/ 2147483647 h 4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422"/>
                <a:gd name="T167" fmla="*/ 883 w 883"/>
                <a:gd name="T168" fmla="*/ 422 h 42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422">
                  <a:moveTo>
                    <a:pt x="0" y="422"/>
                  </a:moveTo>
                  <a:lnTo>
                    <a:pt x="0" y="422"/>
                  </a:lnTo>
                  <a:lnTo>
                    <a:pt x="3" y="422"/>
                  </a:lnTo>
                  <a:lnTo>
                    <a:pt x="6" y="422"/>
                  </a:lnTo>
                  <a:lnTo>
                    <a:pt x="8" y="422"/>
                  </a:lnTo>
                  <a:lnTo>
                    <a:pt x="11" y="422"/>
                  </a:lnTo>
                  <a:lnTo>
                    <a:pt x="14" y="422"/>
                  </a:lnTo>
                  <a:lnTo>
                    <a:pt x="16" y="422"/>
                  </a:lnTo>
                  <a:lnTo>
                    <a:pt x="19" y="422"/>
                  </a:lnTo>
                  <a:lnTo>
                    <a:pt x="22" y="422"/>
                  </a:lnTo>
                  <a:lnTo>
                    <a:pt x="24" y="422"/>
                  </a:lnTo>
                  <a:lnTo>
                    <a:pt x="27" y="422"/>
                  </a:lnTo>
                  <a:lnTo>
                    <a:pt x="30" y="422"/>
                  </a:lnTo>
                  <a:lnTo>
                    <a:pt x="32" y="422"/>
                  </a:lnTo>
                  <a:lnTo>
                    <a:pt x="35" y="422"/>
                  </a:lnTo>
                  <a:lnTo>
                    <a:pt x="38" y="422"/>
                  </a:lnTo>
                  <a:lnTo>
                    <a:pt x="40" y="422"/>
                  </a:lnTo>
                  <a:lnTo>
                    <a:pt x="43" y="422"/>
                  </a:lnTo>
                  <a:lnTo>
                    <a:pt x="46" y="422"/>
                  </a:lnTo>
                  <a:lnTo>
                    <a:pt x="48" y="422"/>
                  </a:lnTo>
                  <a:lnTo>
                    <a:pt x="51" y="422"/>
                  </a:lnTo>
                  <a:lnTo>
                    <a:pt x="54" y="422"/>
                  </a:lnTo>
                  <a:lnTo>
                    <a:pt x="56" y="422"/>
                  </a:lnTo>
                  <a:lnTo>
                    <a:pt x="59" y="422"/>
                  </a:lnTo>
                  <a:lnTo>
                    <a:pt x="62" y="422"/>
                  </a:lnTo>
                  <a:lnTo>
                    <a:pt x="64" y="422"/>
                  </a:lnTo>
                  <a:lnTo>
                    <a:pt x="67" y="422"/>
                  </a:lnTo>
                  <a:lnTo>
                    <a:pt x="70" y="422"/>
                  </a:lnTo>
                  <a:lnTo>
                    <a:pt x="72" y="422"/>
                  </a:lnTo>
                  <a:lnTo>
                    <a:pt x="75" y="422"/>
                  </a:lnTo>
                  <a:lnTo>
                    <a:pt x="77" y="422"/>
                  </a:lnTo>
                  <a:lnTo>
                    <a:pt x="80" y="422"/>
                  </a:lnTo>
                  <a:lnTo>
                    <a:pt x="83" y="422"/>
                  </a:lnTo>
                  <a:lnTo>
                    <a:pt x="85" y="422"/>
                  </a:lnTo>
                  <a:lnTo>
                    <a:pt x="88" y="422"/>
                  </a:lnTo>
                  <a:lnTo>
                    <a:pt x="91" y="422"/>
                  </a:lnTo>
                  <a:lnTo>
                    <a:pt x="93" y="422"/>
                  </a:lnTo>
                  <a:lnTo>
                    <a:pt x="96" y="422"/>
                  </a:lnTo>
                  <a:lnTo>
                    <a:pt x="99" y="422"/>
                  </a:lnTo>
                  <a:lnTo>
                    <a:pt x="101" y="422"/>
                  </a:lnTo>
                  <a:lnTo>
                    <a:pt x="104" y="422"/>
                  </a:lnTo>
                  <a:lnTo>
                    <a:pt x="107" y="422"/>
                  </a:lnTo>
                  <a:lnTo>
                    <a:pt x="109" y="422"/>
                  </a:lnTo>
                  <a:lnTo>
                    <a:pt x="112" y="422"/>
                  </a:lnTo>
                  <a:lnTo>
                    <a:pt x="115" y="422"/>
                  </a:lnTo>
                  <a:lnTo>
                    <a:pt x="117" y="422"/>
                  </a:lnTo>
                  <a:lnTo>
                    <a:pt x="120" y="422"/>
                  </a:lnTo>
                  <a:lnTo>
                    <a:pt x="123" y="422"/>
                  </a:lnTo>
                  <a:lnTo>
                    <a:pt x="125" y="422"/>
                  </a:lnTo>
                  <a:lnTo>
                    <a:pt x="128" y="422"/>
                  </a:lnTo>
                  <a:lnTo>
                    <a:pt x="131" y="422"/>
                  </a:lnTo>
                  <a:lnTo>
                    <a:pt x="133" y="422"/>
                  </a:lnTo>
                  <a:lnTo>
                    <a:pt x="136" y="422"/>
                  </a:lnTo>
                  <a:lnTo>
                    <a:pt x="139" y="422"/>
                  </a:lnTo>
                  <a:lnTo>
                    <a:pt x="141" y="422"/>
                  </a:lnTo>
                  <a:lnTo>
                    <a:pt x="144" y="422"/>
                  </a:lnTo>
                  <a:lnTo>
                    <a:pt x="147" y="422"/>
                  </a:lnTo>
                  <a:lnTo>
                    <a:pt x="149" y="422"/>
                  </a:lnTo>
                  <a:lnTo>
                    <a:pt x="152" y="422"/>
                  </a:lnTo>
                  <a:lnTo>
                    <a:pt x="155" y="422"/>
                  </a:lnTo>
                  <a:lnTo>
                    <a:pt x="157" y="422"/>
                  </a:lnTo>
                  <a:lnTo>
                    <a:pt x="160" y="422"/>
                  </a:lnTo>
                  <a:lnTo>
                    <a:pt x="163" y="422"/>
                  </a:lnTo>
                  <a:lnTo>
                    <a:pt x="165" y="422"/>
                  </a:lnTo>
                  <a:lnTo>
                    <a:pt x="168" y="422"/>
                  </a:lnTo>
                  <a:lnTo>
                    <a:pt x="171" y="422"/>
                  </a:lnTo>
                  <a:lnTo>
                    <a:pt x="173" y="422"/>
                  </a:lnTo>
                  <a:lnTo>
                    <a:pt x="176" y="422"/>
                  </a:lnTo>
                  <a:lnTo>
                    <a:pt x="179" y="422"/>
                  </a:lnTo>
                  <a:lnTo>
                    <a:pt x="181" y="422"/>
                  </a:lnTo>
                  <a:lnTo>
                    <a:pt x="184" y="422"/>
                  </a:lnTo>
                  <a:lnTo>
                    <a:pt x="187" y="422"/>
                  </a:lnTo>
                  <a:lnTo>
                    <a:pt x="189" y="422"/>
                  </a:lnTo>
                  <a:lnTo>
                    <a:pt x="192" y="422"/>
                  </a:lnTo>
                  <a:lnTo>
                    <a:pt x="195" y="422"/>
                  </a:lnTo>
                  <a:lnTo>
                    <a:pt x="197" y="422"/>
                  </a:lnTo>
                  <a:lnTo>
                    <a:pt x="200" y="422"/>
                  </a:lnTo>
                  <a:lnTo>
                    <a:pt x="202" y="422"/>
                  </a:lnTo>
                  <a:lnTo>
                    <a:pt x="205" y="422"/>
                  </a:lnTo>
                  <a:lnTo>
                    <a:pt x="208" y="422"/>
                  </a:lnTo>
                  <a:lnTo>
                    <a:pt x="210" y="422"/>
                  </a:lnTo>
                  <a:lnTo>
                    <a:pt x="213" y="422"/>
                  </a:lnTo>
                  <a:lnTo>
                    <a:pt x="216" y="422"/>
                  </a:lnTo>
                  <a:lnTo>
                    <a:pt x="218" y="422"/>
                  </a:lnTo>
                  <a:lnTo>
                    <a:pt x="221" y="422"/>
                  </a:lnTo>
                  <a:lnTo>
                    <a:pt x="224" y="422"/>
                  </a:lnTo>
                  <a:lnTo>
                    <a:pt x="226" y="422"/>
                  </a:lnTo>
                  <a:lnTo>
                    <a:pt x="229" y="422"/>
                  </a:lnTo>
                  <a:lnTo>
                    <a:pt x="232" y="422"/>
                  </a:lnTo>
                  <a:lnTo>
                    <a:pt x="234" y="422"/>
                  </a:lnTo>
                  <a:lnTo>
                    <a:pt x="237" y="422"/>
                  </a:lnTo>
                  <a:lnTo>
                    <a:pt x="240" y="422"/>
                  </a:lnTo>
                  <a:lnTo>
                    <a:pt x="242" y="422"/>
                  </a:lnTo>
                  <a:lnTo>
                    <a:pt x="245" y="422"/>
                  </a:lnTo>
                  <a:lnTo>
                    <a:pt x="248" y="422"/>
                  </a:lnTo>
                  <a:lnTo>
                    <a:pt x="250" y="422"/>
                  </a:lnTo>
                  <a:lnTo>
                    <a:pt x="253" y="422"/>
                  </a:lnTo>
                  <a:lnTo>
                    <a:pt x="256" y="422"/>
                  </a:lnTo>
                  <a:lnTo>
                    <a:pt x="258" y="422"/>
                  </a:lnTo>
                  <a:lnTo>
                    <a:pt x="261" y="422"/>
                  </a:lnTo>
                  <a:lnTo>
                    <a:pt x="264" y="422"/>
                  </a:lnTo>
                  <a:lnTo>
                    <a:pt x="266" y="422"/>
                  </a:lnTo>
                  <a:lnTo>
                    <a:pt x="269" y="422"/>
                  </a:lnTo>
                  <a:lnTo>
                    <a:pt x="272" y="422"/>
                  </a:lnTo>
                  <a:lnTo>
                    <a:pt x="274" y="422"/>
                  </a:lnTo>
                  <a:lnTo>
                    <a:pt x="277" y="422"/>
                  </a:lnTo>
                  <a:lnTo>
                    <a:pt x="280" y="422"/>
                  </a:lnTo>
                  <a:lnTo>
                    <a:pt x="282" y="422"/>
                  </a:lnTo>
                  <a:lnTo>
                    <a:pt x="285" y="422"/>
                  </a:lnTo>
                  <a:lnTo>
                    <a:pt x="288" y="422"/>
                  </a:lnTo>
                  <a:lnTo>
                    <a:pt x="290" y="422"/>
                  </a:lnTo>
                  <a:lnTo>
                    <a:pt x="293" y="422"/>
                  </a:lnTo>
                  <a:lnTo>
                    <a:pt x="296" y="422"/>
                  </a:lnTo>
                  <a:lnTo>
                    <a:pt x="298" y="422"/>
                  </a:lnTo>
                  <a:lnTo>
                    <a:pt x="301" y="422"/>
                  </a:lnTo>
                  <a:lnTo>
                    <a:pt x="304" y="422"/>
                  </a:lnTo>
                  <a:lnTo>
                    <a:pt x="306" y="422"/>
                  </a:lnTo>
                  <a:lnTo>
                    <a:pt x="309" y="422"/>
                  </a:lnTo>
                  <a:lnTo>
                    <a:pt x="312" y="422"/>
                  </a:lnTo>
                  <a:lnTo>
                    <a:pt x="314" y="422"/>
                  </a:lnTo>
                  <a:lnTo>
                    <a:pt x="317" y="422"/>
                  </a:lnTo>
                  <a:lnTo>
                    <a:pt x="320" y="422"/>
                  </a:lnTo>
                  <a:lnTo>
                    <a:pt x="322" y="422"/>
                  </a:lnTo>
                  <a:lnTo>
                    <a:pt x="325" y="422"/>
                  </a:lnTo>
                  <a:lnTo>
                    <a:pt x="327" y="422"/>
                  </a:lnTo>
                  <a:lnTo>
                    <a:pt x="330" y="422"/>
                  </a:lnTo>
                  <a:lnTo>
                    <a:pt x="333" y="422"/>
                  </a:lnTo>
                  <a:lnTo>
                    <a:pt x="335" y="422"/>
                  </a:lnTo>
                  <a:lnTo>
                    <a:pt x="338" y="422"/>
                  </a:lnTo>
                  <a:lnTo>
                    <a:pt x="341" y="422"/>
                  </a:lnTo>
                  <a:lnTo>
                    <a:pt x="343" y="422"/>
                  </a:lnTo>
                  <a:lnTo>
                    <a:pt x="346" y="422"/>
                  </a:lnTo>
                  <a:lnTo>
                    <a:pt x="349" y="422"/>
                  </a:lnTo>
                  <a:lnTo>
                    <a:pt x="351" y="422"/>
                  </a:lnTo>
                  <a:lnTo>
                    <a:pt x="354" y="422"/>
                  </a:lnTo>
                  <a:lnTo>
                    <a:pt x="357" y="422"/>
                  </a:lnTo>
                  <a:lnTo>
                    <a:pt x="359" y="422"/>
                  </a:lnTo>
                  <a:lnTo>
                    <a:pt x="362" y="422"/>
                  </a:lnTo>
                  <a:lnTo>
                    <a:pt x="365" y="422"/>
                  </a:lnTo>
                  <a:lnTo>
                    <a:pt x="367" y="422"/>
                  </a:lnTo>
                  <a:lnTo>
                    <a:pt x="370" y="422"/>
                  </a:lnTo>
                  <a:lnTo>
                    <a:pt x="373" y="422"/>
                  </a:lnTo>
                  <a:lnTo>
                    <a:pt x="375" y="422"/>
                  </a:lnTo>
                  <a:lnTo>
                    <a:pt x="378" y="422"/>
                  </a:lnTo>
                  <a:lnTo>
                    <a:pt x="381" y="422"/>
                  </a:lnTo>
                  <a:lnTo>
                    <a:pt x="383" y="422"/>
                  </a:lnTo>
                  <a:lnTo>
                    <a:pt x="386" y="422"/>
                  </a:lnTo>
                  <a:lnTo>
                    <a:pt x="389" y="422"/>
                  </a:lnTo>
                  <a:lnTo>
                    <a:pt x="391" y="422"/>
                  </a:lnTo>
                  <a:lnTo>
                    <a:pt x="394" y="422"/>
                  </a:lnTo>
                  <a:lnTo>
                    <a:pt x="397" y="422"/>
                  </a:lnTo>
                  <a:lnTo>
                    <a:pt x="399" y="422"/>
                  </a:lnTo>
                  <a:lnTo>
                    <a:pt x="402" y="422"/>
                  </a:lnTo>
                  <a:lnTo>
                    <a:pt x="405" y="422"/>
                  </a:lnTo>
                  <a:lnTo>
                    <a:pt x="407" y="422"/>
                  </a:lnTo>
                  <a:lnTo>
                    <a:pt x="410" y="422"/>
                  </a:lnTo>
                  <a:lnTo>
                    <a:pt x="413" y="422"/>
                  </a:lnTo>
                  <a:lnTo>
                    <a:pt x="415" y="422"/>
                  </a:lnTo>
                  <a:lnTo>
                    <a:pt x="418" y="422"/>
                  </a:lnTo>
                  <a:lnTo>
                    <a:pt x="421" y="422"/>
                  </a:lnTo>
                  <a:lnTo>
                    <a:pt x="423" y="422"/>
                  </a:lnTo>
                  <a:lnTo>
                    <a:pt x="426" y="422"/>
                  </a:lnTo>
                  <a:lnTo>
                    <a:pt x="429" y="422"/>
                  </a:lnTo>
                  <a:lnTo>
                    <a:pt x="431" y="422"/>
                  </a:lnTo>
                  <a:lnTo>
                    <a:pt x="434" y="422"/>
                  </a:lnTo>
                  <a:lnTo>
                    <a:pt x="437" y="422"/>
                  </a:lnTo>
                  <a:lnTo>
                    <a:pt x="439" y="422"/>
                  </a:lnTo>
                  <a:lnTo>
                    <a:pt x="442" y="422"/>
                  </a:lnTo>
                  <a:lnTo>
                    <a:pt x="444" y="422"/>
                  </a:lnTo>
                  <a:lnTo>
                    <a:pt x="447" y="422"/>
                  </a:lnTo>
                  <a:lnTo>
                    <a:pt x="450" y="422"/>
                  </a:lnTo>
                  <a:lnTo>
                    <a:pt x="452" y="422"/>
                  </a:lnTo>
                  <a:lnTo>
                    <a:pt x="455" y="422"/>
                  </a:lnTo>
                  <a:lnTo>
                    <a:pt x="458" y="422"/>
                  </a:lnTo>
                  <a:lnTo>
                    <a:pt x="460" y="422"/>
                  </a:lnTo>
                  <a:lnTo>
                    <a:pt x="463" y="422"/>
                  </a:lnTo>
                  <a:lnTo>
                    <a:pt x="466" y="422"/>
                  </a:lnTo>
                  <a:lnTo>
                    <a:pt x="468" y="422"/>
                  </a:lnTo>
                  <a:lnTo>
                    <a:pt x="471" y="422"/>
                  </a:lnTo>
                  <a:lnTo>
                    <a:pt x="474" y="422"/>
                  </a:lnTo>
                  <a:lnTo>
                    <a:pt x="476" y="422"/>
                  </a:lnTo>
                  <a:lnTo>
                    <a:pt x="479" y="422"/>
                  </a:lnTo>
                  <a:lnTo>
                    <a:pt x="482" y="422"/>
                  </a:lnTo>
                  <a:lnTo>
                    <a:pt x="484" y="422"/>
                  </a:lnTo>
                  <a:lnTo>
                    <a:pt x="487" y="422"/>
                  </a:lnTo>
                  <a:lnTo>
                    <a:pt x="490" y="422"/>
                  </a:lnTo>
                  <a:lnTo>
                    <a:pt x="492" y="420"/>
                  </a:lnTo>
                  <a:lnTo>
                    <a:pt x="495" y="408"/>
                  </a:lnTo>
                  <a:lnTo>
                    <a:pt x="498" y="362"/>
                  </a:lnTo>
                  <a:lnTo>
                    <a:pt x="500" y="251"/>
                  </a:lnTo>
                  <a:lnTo>
                    <a:pt x="503" y="94"/>
                  </a:lnTo>
                  <a:lnTo>
                    <a:pt x="506" y="0"/>
                  </a:lnTo>
                  <a:lnTo>
                    <a:pt x="508" y="56"/>
                  </a:lnTo>
                  <a:lnTo>
                    <a:pt x="511" y="205"/>
                  </a:lnTo>
                  <a:lnTo>
                    <a:pt x="514" y="332"/>
                  </a:lnTo>
                  <a:lnTo>
                    <a:pt x="516" y="395"/>
                  </a:lnTo>
                  <a:lnTo>
                    <a:pt x="519" y="416"/>
                  </a:lnTo>
                  <a:lnTo>
                    <a:pt x="522" y="420"/>
                  </a:lnTo>
                  <a:lnTo>
                    <a:pt x="524" y="421"/>
                  </a:lnTo>
                  <a:lnTo>
                    <a:pt x="527" y="422"/>
                  </a:lnTo>
                  <a:lnTo>
                    <a:pt x="530" y="422"/>
                  </a:lnTo>
                  <a:lnTo>
                    <a:pt x="532" y="422"/>
                  </a:lnTo>
                  <a:lnTo>
                    <a:pt x="535" y="422"/>
                  </a:lnTo>
                  <a:lnTo>
                    <a:pt x="538" y="422"/>
                  </a:lnTo>
                  <a:lnTo>
                    <a:pt x="540" y="422"/>
                  </a:lnTo>
                  <a:lnTo>
                    <a:pt x="543" y="422"/>
                  </a:lnTo>
                  <a:lnTo>
                    <a:pt x="546" y="422"/>
                  </a:lnTo>
                  <a:lnTo>
                    <a:pt x="548" y="422"/>
                  </a:lnTo>
                  <a:lnTo>
                    <a:pt x="551" y="422"/>
                  </a:lnTo>
                  <a:lnTo>
                    <a:pt x="554" y="422"/>
                  </a:lnTo>
                  <a:lnTo>
                    <a:pt x="556" y="422"/>
                  </a:lnTo>
                  <a:lnTo>
                    <a:pt x="559" y="422"/>
                  </a:lnTo>
                  <a:lnTo>
                    <a:pt x="562" y="422"/>
                  </a:lnTo>
                  <a:lnTo>
                    <a:pt x="564" y="422"/>
                  </a:lnTo>
                  <a:lnTo>
                    <a:pt x="567" y="422"/>
                  </a:lnTo>
                  <a:lnTo>
                    <a:pt x="569" y="422"/>
                  </a:lnTo>
                  <a:lnTo>
                    <a:pt x="572" y="422"/>
                  </a:lnTo>
                  <a:lnTo>
                    <a:pt x="575" y="422"/>
                  </a:lnTo>
                  <a:lnTo>
                    <a:pt x="577" y="422"/>
                  </a:lnTo>
                  <a:lnTo>
                    <a:pt x="580" y="422"/>
                  </a:lnTo>
                  <a:lnTo>
                    <a:pt x="583" y="422"/>
                  </a:lnTo>
                  <a:lnTo>
                    <a:pt x="585" y="422"/>
                  </a:lnTo>
                  <a:lnTo>
                    <a:pt x="588" y="422"/>
                  </a:lnTo>
                  <a:lnTo>
                    <a:pt x="591" y="422"/>
                  </a:lnTo>
                  <a:lnTo>
                    <a:pt x="593" y="422"/>
                  </a:lnTo>
                  <a:lnTo>
                    <a:pt x="596" y="422"/>
                  </a:lnTo>
                  <a:lnTo>
                    <a:pt x="599" y="422"/>
                  </a:lnTo>
                  <a:lnTo>
                    <a:pt x="601" y="422"/>
                  </a:lnTo>
                  <a:lnTo>
                    <a:pt x="604" y="422"/>
                  </a:lnTo>
                  <a:lnTo>
                    <a:pt x="607" y="422"/>
                  </a:lnTo>
                  <a:lnTo>
                    <a:pt x="609" y="422"/>
                  </a:lnTo>
                  <a:lnTo>
                    <a:pt x="612" y="422"/>
                  </a:lnTo>
                  <a:lnTo>
                    <a:pt x="615" y="422"/>
                  </a:lnTo>
                  <a:lnTo>
                    <a:pt x="617" y="422"/>
                  </a:lnTo>
                  <a:lnTo>
                    <a:pt x="620" y="422"/>
                  </a:lnTo>
                  <a:lnTo>
                    <a:pt x="623" y="422"/>
                  </a:lnTo>
                  <a:lnTo>
                    <a:pt x="625" y="422"/>
                  </a:lnTo>
                  <a:lnTo>
                    <a:pt x="628" y="422"/>
                  </a:lnTo>
                  <a:lnTo>
                    <a:pt x="631" y="422"/>
                  </a:lnTo>
                  <a:lnTo>
                    <a:pt x="633" y="422"/>
                  </a:lnTo>
                  <a:lnTo>
                    <a:pt x="636" y="422"/>
                  </a:lnTo>
                  <a:lnTo>
                    <a:pt x="639" y="422"/>
                  </a:lnTo>
                  <a:lnTo>
                    <a:pt x="641" y="422"/>
                  </a:lnTo>
                  <a:lnTo>
                    <a:pt x="644" y="422"/>
                  </a:lnTo>
                  <a:lnTo>
                    <a:pt x="647" y="422"/>
                  </a:lnTo>
                  <a:lnTo>
                    <a:pt x="649" y="422"/>
                  </a:lnTo>
                  <a:lnTo>
                    <a:pt x="652" y="422"/>
                  </a:lnTo>
                  <a:lnTo>
                    <a:pt x="655" y="422"/>
                  </a:lnTo>
                  <a:lnTo>
                    <a:pt x="657" y="422"/>
                  </a:lnTo>
                  <a:lnTo>
                    <a:pt x="660" y="422"/>
                  </a:lnTo>
                  <a:lnTo>
                    <a:pt x="663" y="422"/>
                  </a:lnTo>
                  <a:lnTo>
                    <a:pt x="665" y="422"/>
                  </a:lnTo>
                  <a:lnTo>
                    <a:pt x="668" y="422"/>
                  </a:lnTo>
                  <a:lnTo>
                    <a:pt x="671" y="422"/>
                  </a:lnTo>
                  <a:lnTo>
                    <a:pt x="673" y="422"/>
                  </a:lnTo>
                  <a:lnTo>
                    <a:pt x="676" y="422"/>
                  </a:lnTo>
                  <a:lnTo>
                    <a:pt x="679" y="422"/>
                  </a:lnTo>
                  <a:lnTo>
                    <a:pt x="681" y="422"/>
                  </a:lnTo>
                  <a:lnTo>
                    <a:pt x="684" y="422"/>
                  </a:lnTo>
                  <a:lnTo>
                    <a:pt x="686" y="422"/>
                  </a:lnTo>
                  <a:lnTo>
                    <a:pt x="689" y="422"/>
                  </a:lnTo>
                  <a:lnTo>
                    <a:pt x="692" y="422"/>
                  </a:lnTo>
                  <a:lnTo>
                    <a:pt x="694" y="422"/>
                  </a:lnTo>
                  <a:lnTo>
                    <a:pt x="697" y="422"/>
                  </a:lnTo>
                  <a:lnTo>
                    <a:pt x="700" y="422"/>
                  </a:lnTo>
                  <a:lnTo>
                    <a:pt x="702" y="422"/>
                  </a:lnTo>
                  <a:lnTo>
                    <a:pt x="705" y="422"/>
                  </a:lnTo>
                  <a:lnTo>
                    <a:pt x="708" y="422"/>
                  </a:lnTo>
                  <a:lnTo>
                    <a:pt x="710" y="422"/>
                  </a:lnTo>
                  <a:lnTo>
                    <a:pt x="713" y="422"/>
                  </a:lnTo>
                  <a:lnTo>
                    <a:pt x="716" y="422"/>
                  </a:lnTo>
                  <a:lnTo>
                    <a:pt x="718" y="422"/>
                  </a:lnTo>
                  <a:lnTo>
                    <a:pt x="721" y="422"/>
                  </a:lnTo>
                  <a:lnTo>
                    <a:pt x="724" y="422"/>
                  </a:lnTo>
                  <a:lnTo>
                    <a:pt x="726" y="422"/>
                  </a:lnTo>
                  <a:lnTo>
                    <a:pt x="729" y="422"/>
                  </a:lnTo>
                  <a:lnTo>
                    <a:pt x="732" y="422"/>
                  </a:lnTo>
                  <a:lnTo>
                    <a:pt x="734" y="422"/>
                  </a:lnTo>
                  <a:lnTo>
                    <a:pt x="737" y="422"/>
                  </a:lnTo>
                  <a:lnTo>
                    <a:pt x="740" y="422"/>
                  </a:lnTo>
                  <a:lnTo>
                    <a:pt x="742" y="422"/>
                  </a:lnTo>
                  <a:lnTo>
                    <a:pt x="745" y="422"/>
                  </a:lnTo>
                  <a:lnTo>
                    <a:pt x="748" y="422"/>
                  </a:lnTo>
                  <a:lnTo>
                    <a:pt x="750" y="422"/>
                  </a:lnTo>
                  <a:lnTo>
                    <a:pt x="753" y="422"/>
                  </a:lnTo>
                  <a:lnTo>
                    <a:pt x="756" y="422"/>
                  </a:lnTo>
                  <a:lnTo>
                    <a:pt x="758" y="422"/>
                  </a:lnTo>
                  <a:lnTo>
                    <a:pt x="761" y="422"/>
                  </a:lnTo>
                  <a:lnTo>
                    <a:pt x="764" y="422"/>
                  </a:lnTo>
                  <a:lnTo>
                    <a:pt x="766" y="422"/>
                  </a:lnTo>
                  <a:lnTo>
                    <a:pt x="769" y="422"/>
                  </a:lnTo>
                  <a:lnTo>
                    <a:pt x="772" y="422"/>
                  </a:lnTo>
                  <a:lnTo>
                    <a:pt x="774" y="422"/>
                  </a:lnTo>
                  <a:lnTo>
                    <a:pt x="777" y="422"/>
                  </a:lnTo>
                  <a:lnTo>
                    <a:pt x="780" y="422"/>
                  </a:lnTo>
                  <a:lnTo>
                    <a:pt x="782" y="422"/>
                  </a:lnTo>
                  <a:lnTo>
                    <a:pt x="785" y="422"/>
                  </a:lnTo>
                  <a:lnTo>
                    <a:pt x="788" y="422"/>
                  </a:lnTo>
                  <a:lnTo>
                    <a:pt x="790" y="422"/>
                  </a:lnTo>
                  <a:lnTo>
                    <a:pt x="793" y="422"/>
                  </a:lnTo>
                  <a:lnTo>
                    <a:pt x="796" y="422"/>
                  </a:lnTo>
                  <a:lnTo>
                    <a:pt x="798" y="422"/>
                  </a:lnTo>
                  <a:lnTo>
                    <a:pt x="801" y="422"/>
                  </a:lnTo>
                  <a:lnTo>
                    <a:pt x="804" y="422"/>
                  </a:lnTo>
                  <a:lnTo>
                    <a:pt x="806" y="422"/>
                  </a:lnTo>
                  <a:lnTo>
                    <a:pt x="809" y="422"/>
                  </a:lnTo>
                  <a:lnTo>
                    <a:pt x="811" y="422"/>
                  </a:lnTo>
                  <a:lnTo>
                    <a:pt x="814" y="422"/>
                  </a:lnTo>
                  <a:lnTo>
                    <a:pt x="817" y="422"/>
                  </a:lnTo>
                  <a:lnTo>
                    <a:pt x="819" y="422"/>
                  </a:lnTo>
                  <a:lnTo>
                    <a:pt x="822" y="422"/>
                  </a:lnTo>
                  <a:lnTo>
                    <a:pt x="825" y="422"/>
                  </a:lnTo>
                  <a:lnTo>
                    <a:pt x="827" y="422"/>
                  </a:lnTo>
                  <a:lnTo>
                    <a:pt x="830" y="422"/>
                  </a:lnTo>
                  <a:lnTo>
                    <a:pt x="833" y="422"/>
                  </a:lnTo>
                  <a:lnTo>
                    <a:pt x="835" y="422"/>
                  </a:lnTo>
                  <a:lnTo>
                    <a:pt x="838" y="422"/>
                  </a:lnTo>
                  <a:lnTo>
                    <a:pt x="841" y="422"/>
                  </a:lnTo>
                  <a:lnTo>
                    <a:pt x="843" y="422"/>
                  </a:lnTo>
                  <a:lnTo>
                    <a:pt x="846" y="422"/>
                  </a:lnTo>
                  <a:lnTo>
                    <a:pt x="849" y="422"/>
                  </a:lnTo>
                  <a:lnTo>
                    <a:pt x="851" y="422"/>
                  </a:lnTo>
                  <a:lnTo>
                    <a:pt x="854" y="422"/>
                  </a:lnTo>
                  <a:lnTo>
                    <a:pt x="857" y="422"/>
                  </a:lnTo>
                  <a:lnTo>
                    <a:pt x="859" y="422"/>
                  </a:lnTo>
                  <a:lnTo>
                    <a:pt x="862" y="422"/>
                  </a:lnTo>
                  <a:lnTo>
                    <a:pt x="865" y="422"/>
                  </a:lnTo>
                  <a:lnTo>
                    <a:pt x="867" y="422"/>
                  </a:lnTo>
                  <a:lnTo>
                    <a:pt x="870" y="422"/>
                  </a:lnTo>
                  <a:lnTo>
                    <a:pt x="873" y="422"/>
                  </a:lnTo>
                  <a:lnTo>
                    <a:pt x="875" y="422"/>
                  </a:lnTo>
                  <a:lnTo>
                    <a:pt x="878" y="422"/>
                  </a:lnTo>
                  <a:lnTo>
                    <a:pt x="881" y="422"/>
                  </a:lnTo>
                  <a:lnTo>
                    <a:pt x="883" y="422"/>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45" name="Freeform 1469"/>
            <p:cNvSpPr>
              <a:spLocks/>
            </p:cNvSpPr>
            <p:nvPr/>
          </p:nvSpPr>
          <p:spPr bwMode="auto">
            <a:xfrm>
              <a:off x="690563" y="5859463"/>
              <a:ext cx="7194550" cy="174625"/>
            </a:xfrm>
            <a:custGeom>
              <a:avLst/>
              <a:gdLst>
                <a:gd name="T0" fmla="*/ 2147483647 w 883"/>
                <a:gd name="T1" fmla="*/ 2147483647 h 40"/>
                <a:gd name="T2" fmla="*/ 2147483647 w 883"/>
                <a:gd name="T3" fmla="*/ 2147483647 h 40"/>
                <a:gd name="T4" fmla="*/ 2147483647 w 883"/>
                <a:gd name="T5" fmla="*/ 2147483647 h 40"/>
                <a:gd name="T6" fmla="*/ 2147483647 w 883"/>
                <a:gd name="T7" fmla="*/ 2147483647 h 40"/>
                <a:gd name="T8" fmla="*/ 2147483647 w 883"/>
                <a:gd name="T9" fmla="*/ 2147483647 h 40"/>
                <a:gd name="T10" fmla="*/ 2147483647 w 883"/>
                <a:gd name="T11" fmla="*/ 2147483647 h 40"/>
                <a:gd name="T12" fmla="*/ 2147483647 w 883"/>
                <a:gd name="T13" fmla="*/ 2147483647 h 40"/>
                <a:gd name="T14" fmla="*/ 2147483647 w 883"/>
                <a:gd name="T15" fmla="*/ 2147483647 h 40"/>
                <a:gd name="T16" fmla="*/ 2147483647 w 883"/>
                <a:gd name="T17" fmla="*/ 2147483647 h 40"/>
                <a:gd name="T18" fmla="*/ 2147483647 w 883"/>
                <a:gd name="T19" fmla="*/ 2147483647 h 40"/>
                <a:gd name="T20" fmla="*/ 2147483647 w 883"/>
                <a:gd name="T21" fmla="*/ 2147483647 h 40"/>
                <a:gd name="T22" fmla="*/ 2147483647 w 883"/>
                <a:gd name="T23" fmla="*/ 2147483647 h 40"/>
                <a:gd name="T24" fmla="*/ 2147483647 w 883"/>
                <a:gd name="T25" fmla="*/ 2147483647 h 40"/>
                <a:gd name="T26" fmla="*/ 2147483647 w 883"/>
                <a:gd name="T27" fmla="*/ 2147483647 h 40"/>
                <a:gd name="T28" fmla="*/ 2147483647 w 883"/>
                <a:gd name="T29" fmla="*/ 2147483647 h 40"/>
                <a:gd name="T30" fmla="*/ 2147483647 w 883"/>
                <a:gd name="T31" fmla="*/ 2147483647 h 40"/>
                <a:gd name="T32" fmla="*/ 2147483647 w 883"/>
                <a:gd name="T33" fmla="*/ 2147483647 h 40"/>
                <a:gd name="T34" fmla="*/ 2147483647 w 883"/>
                <a:gd name="T35" fmla="*/ 2147483647 h 40"/>
                <a:gd name="T36" fmla="*/ 2147483647 w 883"/>
                <a:gd name="T37" fmla="*/ 2147483647 h 40"/>
                <a:gd name="T38" fmla="*/ 2147483647 w 883"/>
                <a:gd name="T39" fmla="*/ 2147483647 h 40"/>
                <a:gd name="T40" fmla="*/ 2147483647 w 883"/>
                <a:gd name="T41" fmla="*/ 2147483647 h 40"/>
                <a:gd name="T42" fmla="*/ 2147483647 w 883"/>
                <a:gd name="T43" fmla="*/ 2147483647 h 40"/>
                <a:gd name="T44" fmla="*/ 2147483647 w 883"/>
                <a:gd name="T45" fmla="*/ 2147483647 h 40"/>
                <a:gd name="T46" fmla="*/ 2147483647 w 883"/>
                <a:gd name="T47" fmla="*/ 2147483647 h 40"/>
                <a:gd name="T48" fmla="*/ 2147483647 w 883"/>
                <a:gd name="T49" fmla="*/ 2147483647 h 40"/>
                <a:gd name="T50" fmla="*/ 2147483647 w 883"/>
                <a:gd name="T51" fmla="*/ 2147483647 h 40"/>
                <a:gd name="T52" fmla="*/ 2147483647 w 883"/>
                <a:gd name="T53" fmla="*/ 2147483647 h 40"/>
                <a:gd name="T54" fmla="*/ 2147483647 w 883"/>
                <a:gd name="T55" fmla="*/ 2147483647 h 40"/>
                <a:gd name="T56" fmla="*/ 2147483647 w 883"/>
                <a:gd name="T57" fmla="*/ 2147483647 h 40"/>
                <a:gd name="T58" fmla="*/ 2147483647 w 883"/>
                <a:gd name="T59" fmla="*/ 2147483647 h 40"/>
                <a:gd name="T60" fmla="*/ 2147483647 w 883"/>
                <a:gd name="T61" fmla="*/ 2147483647 h 40"/>
                <a:gd name="T62" fmla="*/ 2147483647 w 883"/>
                <a:gd name="T63" fmla="*/ 2147483647 h 40"/>
                <a:gd name="T64" fmla="*/ 2147483647 w 883"/>
                <a:gd name="T65" fmla="*/ 2147483647 h 40"/>
                <a:gd name="T66" fmla="*/ 2147483647 w 883"/>
                <a:gd name="T67" fmla="*/ 2147483647 h 40"/>
                <a:gd name="T68" fmla="*/ 2147483647 w 883"/>
                <a:gd name="T69" fmla="*/ 2147483647 h 40"/>
                <a:gd name="T70" fmla="*/ 2147483647 w 883"/>
                <a:gd name="T71" fmla="*/ 2147483647 h 40"/>
                <a:gd name="T72" fmla="*/ 2147483647 w 883"/>
                <a:gd name="T73" fmla="*/ 2147483647 h 40"/>
                <a:gd name="T74" fmla="*/ 2147483647 w 883"/>
                <a:gd name="T75" fmla="*/ 2147483647 h 40"/>
                <a:gd name="T76" fmla="*/ 2147483647 w 883"/>
                <a:gd name="T77" fmla="*/ 2147483647 h 40"/>
                <a:gd name="T78" fmla="*/ 2147483647 w 883"/>
                <a:gd name="T79" fmla="*/ 2147483647 h 40"/>
                <a:gd name="T80" fmla="*/ 2147483647 w 883"/>
                <a:gd name="T81" fmla="*/ 2147483647 h 40"/>
                <a:gd name="T82" fmla="*/ 2147483647 w 883"/>
                <a:gd name="T83" fmla="*/ 2147483647 h 40"/>
                <a:gd name="T84" fmla="*/ 2147483647 w 883"/>
                <a:gd name="T85" fmla="*/ 2147483647 h 40"/>
                <a:gd name="T86" fmla="*/ 2147483647 w 883"/>
                <a:gd name="T87" fmla="*/ 2147483647 h 40"/>
                <a:gd name="T88" fmla="*/ 2147483647 w 883"/>
                <a:gd name="T89" fmla="*/ 2147483647 h 40"/>
                <a:gd name="T90" fmla="*/ 2147483647 w 883"/>
                <a:gd name="T91" fmla="*/ 2147483647 h 40"/>
                <a:gd name="T92" fmla="*/ 2147483647 w 883"/>
                <a:gd name="T93" fmla="*/ 2147483647 h 40"/>
                <a:gd name="T94" fmla="*/ 2147483647 w 883"/>
                <a:gd name="T95" fmla="*/ 2147483647 h 40"/>
                <a:gd name="T96" fmla="*/ 2147483647 w 883"/>
                <a:gd name="T97" fmla="*/ 2147483647 h 40"/>
                <a:gd name="T98" fmla="*/ 2147483647 w 883"/>
                <a:gd name="T99" fmla="*/ 2147483647 h 40"/>
                <a:gd name="T100" fmla="*/ 2147483647 w 883"/>
                <a:gd name="T101" fmla="*/ 2147483647 h 40"/>
                <a:gd name="T102" fmla="*/ 2147483647 w 883"/>
                <a:gd name="T103" fmla="*/ 2147483647 h 40"/>
                <a:gd name="T104" fmla="*/ 2147483647 w 883"/>
                <a:gd name="T105" fmla="*/ 2147483647 h 40"/>
                <a:gd name="T106" fmla="*/ 2147483647 w 883"/>
                <a:gd name="T107" fmla="*/ 2147483647 h 40"/>
                <a:gd name="T108" fmla="*/ 2147483647 w 883"/>
                <a:gd name="T109" fmla="*/ 2147483647 h 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40"/>
                <a:gd name="T167" fmla="*/ 883 w 883"/>
                <a:gd name="T168" fmla="*/ 40 h 4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40">
                  <a:moveTo>
                    <a:pt x="0" y="40"/>
                  </a:moveTo>
                  <a:lnTo>
                    <a:pt x="0" y="40"/>
                  </a:lnTo>
                  <a:lnTo>
                    <a:pt x="3" y="40"/>
                  </a:lnTo>
                  <a:lnTo>
                    <a:pt x="6" y="40"/>
                  </a:lnTo>
                  <a:lnTo>
                    <a:pt x="8" y="40"/>
                  </a:lnTo>
                  <a:lnTo>
                    <a:pt x="11" y="40"/>
                  </a:lnTo>
                  <a:lnTo>
                    <a:pt x="14" y="40"/>
                  </a:lnTo>
                  <a:lnTo>
                    <a:pt x="16" y="40"/>
                  </a:lnTo>
                  <a:lnTo>
                    <a:pt x="19" y="40"/>
                  </a:lnTo>
                  <a:lnTo>
                    <a:pt x="22" y="40"/>
                  </a:lnTo>
                  <a:lnTo>
                    <a:pt x="24" y="40"/>
                  </a:lnTo>
                  <a:lnTo>
                    <a:pt x="27" y="40"/>
                  </a:lnTo>
                  <a:lnTo>
                    <a:pt x="30" y="40"/>
                  </a:lnTo>
                  <a:lnTo>
                    <a:pt x="32" y="40"/>
                  </a:lnTo>
                  <a:lnTo>
                    <a:pt x="35" y="40"/>
                  </a:lnTo>
                  <a:lnTo>
                    <a:pt x="38" y="40"/>
                  </a:lnTo>
                  <a:lnTo>
                    <a:pt x="40" y="40"/>
                  </a:lnTo>
                  <a:lnTo>
                    <a:pt x="43" y="40"/>
                  </a:lnTo>
                  <a:lnTo>
                    <a:pt x="46" y="40"/>
                  </a:lnTo>
                  <a:lnTo>
                    <a:pt x="48" y="40"/>
                  </a:lnTo>
                  <a:lnTo>
                    <a:pt x="51" y="40"/>
                  </a:lnTo>
                  <a:lnTo>
                    <a:pt x="54" y="40"/>
                  </a:lnTo>
                  <a:lnTo>
                    <a:pt x="56" y="40"/>
                  </a:lnTo>
                  <a:lnTo>
                    <a:pt x="59" y="40"/>
                  </a:lnTo>
                  <a:lnTo>
                    <a:pt x="62" y="40"/>
                  </a:lnTo>
                  <a:lnTo>
                    <a:pt x="64" y="40"/>
                  </a:lnTo>
                  <a:lnTo>
                    <a:pt x="67" y="40"/>
                  </a:lnTo>
                  <a:lnTo>
                    <a:pt x="70" y="40"/>
                  </a:lnTo>
                  <a:lnTo>
                    <a:pt x="72" y="40"/>
                  </a:lnTo>
                  <a:lnTo>
                    <a:pt x="75" y="40"/>
                  </a:lnTo>
                  <a:lnTo>
                    <a:pt x="77" y="40"/>
                  </a:lnTo>
                  <a:lnTo>
                    <a:pt x="80" y="40"/>
                  </a:lnTo>
                  <a:lnTo>
                    <a:pt x="83" y="40"/>
                  </a:lnTo>
                  <a:lnTo>
                    <a:pt x="85" y="40"/>
                  </a:lnTo>
                  <a:lnTo>
                    <a:pt x="88" y="40"/>
                  </a:lnTo>
                  <a:lnTo>
                    <a:pt x="91" y="40"/>
                  </a:lnTo>
                  <a:lnTo>
                    <a:pt x="93" y="40"/>
                  </a:lnTo>
                  <a:lnTo>
                    <a:pt x="96" y="40"/>
                  </a:lnTo>
                  <a:lnTo>
                    <a:pt x="99" y="40"/>
                  </a:lnTo>
                  <a:lnTo>
                    <a:pt x="101" y="40"/>
                  </a:lnTo>
                  <a:lnTo>
                    <a:pt x="104" y="40"/>
                  </a:lnTo>
                  <a:lnTo>
                    <a:pt x="107" y="40"/>
                  </a:lnTo>
                  <a:lnTo>
                    <a:pt x="109" y="40"/>
                  </a:lnTo>
                  <a:lnTo>
                    <a:pt x="112" y="40"/>
                  </a:lnTo>
                  <a:lnTo>
                    <a:pt x="115" y="40"/>
                  </a:lnTo>
                  <a:lnTo>
                    <a:pt x="117" y="40"/>
                  </a:lnTo>
                  <a:lnTo>
                    <a:pt x="120" y="40"/>
                  </a:lnTo>
                  <a:lnTo>
                    <a:pt x="123" y="40"/>
                  </a:lnTo>
                  <a:lnTo>
                    <a:pt x="125" y="40"/>
                  </a:lnTo>
                  <a:lnTo>
                    <a:pt x="128" y="40"/>
                  </a:lnTo>
                  <a:lnTo>
                    <a:pt x="131" y="40"/>
                  </a:lnTo>
                  <a:lnTo>
                    <a:pt x="133" y="40"/>
                  </a:lnTo>
                  <a:lnTo>
                    <a:pt x="136" y="40"/>
                  </a:lnTo>
                  <a:lnTo>
                    <a:pt x="139" y="40"/>
                  </a:lnTo>
                  <a:lnTo>
                    <a:pt x="141" y="40"/>
                  </a:lnTo>
                  <a:lnTo>
                    <a:pt x="144" y="40"/>
                  </a:lnTo>
                  <a:lnTo>
                    <a:pt x="147" y="40"/>
                  </a:lnTo>
                  <a:lnTo>
                    <a:pt x="149" y="40"/>
                  </a:lnTo>
                  <a:lnTo>
                    <a:pt x="152" y="40"/>
                  </a:lnTo>
                  <a:lnTo>
                    <a:pt x="155" y="40"/>
                  </a:lnTo>
                  <a:lnTo>
                    <a:pt x="157" y="40"/>
                  </a:lnTo>
                  <a:lnTo>
                    <a:pt x="160" y="40"/>
                  </a:lnTo>
                  <a:lnTo>
                    <a:pt x="163" y="40"/>
                  </a:lnTo>
                  <a:lnTo>
                    <a:pt x="165" y="40"/>
                  </a:lnTo>
                  <a:lnTo>
                    <a:pt x="168" y="40"/>
                  </a:lnTo>
                  <a:lnTo>
                    <a:pt x="171" y="40"/>
                  </a:lnTo>
                  <a:lnTo>
                    <a:pt x="173" y="40"/>
                  </a:lnTo>
                  <a:lnTo>
                    <a:pt x="176" y="40"/>
                  </a:lnTo>
                  <a:lnTo>
                    <a:pt x="179" y="40"/>
                  </a:lnTo>
                  <a:lnTo>
                    <a:pt x="181" y="40"/>
                  </a:lnTo>
                  <a:lnTo>
                    <a:pt x="184" y="40"/>
                  </a:lnTo>
                  <a:lnTo>
                    <a:pt x="187" y="40"/>
                  </a:lnTo>
                  <a:lnTo>
                    <a:pt x="189" y="40"/>
                  </a:lnTo>
                  <a:lnTo>
                    <a:pt x="192" y="40"/>
                  </a:lnTo>
                  <a:lnTo>
                    <a:pt x="195" y="40"/>
                  </a:lnTo>
                  <a:lnTo>
                    <a:pt x="197" y="40"/>
                  </a:lnTo>
                  <a:lnTo>
                    <a:pt x="200" y="40"/>
                  </a:lnTo>
                  <a:lnTo>
                    <a:pt x="202" y="40"/>
                  </a:lnTo>
                  <a:lnTo>
                    <a:pt x="205" y="40"/>
                  </a:lnTo>
                  <a:lnTo>
                    <a:pt x="208" y="40"/>
                  </a:lnTo>
                  <a:lnTo>
                    <a:pt x="210" y="40"/>
                  </a:lnTo>
                  <a:lnTo>
                    <a:pt x="213" y="40"/>
                  </a:lnTo>
                  <a:lnTo>
                    <a:pt x="216" y="40"/>
                  </a:lnTo>
                  <a:lnTo>
                    <a:pt x="218" y="40"/>
                  </a:lnTo>
                  <a:lnTo>
                    <a:pt x="221" y="40"/>
                  </a:lnTo>
                  <a:lnTo>
                    <a:pt x="224" y="40"/>
                  </a:lnTo>
                  <a:lnTo>
                    <a:pt x="226" y="40"/>
                  </a:lnTo>
                  <a:lnTo>
                    <a:pt x="229" y="40"/>
                  </a:lnTo>
                  <a:lnTo>
                    <a:pt x="232" y="40"/>
                  </a:lnTo>
                  <a:lnTo>
                    <a:pt x="234" y="40"/>
                  </a:lnTo>
                  <a:lnTo>
                    <a:pt x="237" y="40"/>
                  </a:lnTo>
                  <a:lnTo>
                    <a:pt x="240" y="40"/>
                  </a:lnTo>
                  <a:lnTo>
                    <a:pt x="242" y="40"/>
                  </a:lnTo>
                  <a:lnTo>
                    <a:pt x="245" y="40"/>
                  </a:lnTo>
                  <a:lnTo>
                    <a:pt x="248" y="40"/>
                  </a:lnTo>
                  <a:lnTo>
                    <a:pt x="250" y="40"/>
                  </a:lnTo>
                  <a:lnTo>
                    <a:pt x="253" y="40"/>
                  </a:lnTo>
                  <a:lnTo>
                    <a:pt x="256" y="40"/>
                  </a:lnTo>
                  <a:lnTo>
                    <a:pt x="258" y="40"/>
                  </a:lnTo>
                  <a:lnTo>
                    <a:pt x="261" y="40"/>
                  </a:lnTo>
                  <a:lnTo>
                    <a:pt x="264" y="40"/>
                  </a:lnTo>
                  <a:lnTo>
                    <a:pt x="266" y="40"/>
                  </a:lnTo>
                  <a:lnTo>
                    <a:pt x="269" y="40"/>
                  </a:lnTo>
                  <a:lnTo>
                    <a:pt x="272" y="40"/>
                  </a:lnTo>
                  <a:lnTo>
                    <a:pt x="274" y="40"/>
                  </a:lnTo>
                  <a:lnTo>
                    <a:pt x="277" y="40"/>
                  </a:lnTo>
                  <a:lnTo>
                    <a:pt x="280" y="40"/>
                  </a:lnTo>
                  <a:lnTo>
                    <a:pt x="282" y="40"/>
                  </a:lnTo>
                  <a:lnTo>
                    <a:pt x="285" y="40"/>
                  </a:lnTo>
                  <a:lnTo>
                    <a:pt x="288" y="40"/>
                  </a:lnTo>
                  <a:lnTo>
                    <a:pt x="290" y="39"/>
                  </a:lnTo>
                  <a:lnTo>
                    <a:pt x="293" y="36"/>
                  </a:lnTo>
                  <a:lnTo>
                    <a:pt x="296" y="29"/>
                  </a:lnTo>
                  <a:lnTo>
                    <a:pt x="298" y="18"/>
                  </a:lnTo>
                  <a:lnTo>
                    <a:pt x="301" y="6"/>
                  </a:lnTo>
                  <a:lnTo>
                    <a:pt x="304" y="0"/>
                  </a:lnTo>
                  <a:lnTo>
                    <a:pt x="306" y="2"/>
                  </a:lnTo>
                  <a:lnTo>
                    <a:pt x="309" y="9"/>
                  </a:lnTo>
                  <a:lnTo>
                    <a:pt x="312" y="16"/>
                  </a:lnTo>
                  <a:lnTo>
                    <a:pt x="314" y="20"/>
                  </a:lnTo>
                  <a:lnTo>
                    <a:pt x="317" y="23"/>
                  </a:lnTo>
                  <a:lnTo>
                    <a:pt x="320" y="26"/>
                  </a:lnTo>
                  <a:lnTo>
                    <a:pt x="322" y="29"/>
                  </a:lnTo>
                  <a:lnTo>
                    <a:pt x="325" y="32"/>
                  </a:lnTo>
                  <a:lnTo>
                    <a:pt x="327" y="34"/>
                  </a:lnTo>
                  <a:lnTo>
                    <a:pt x="330" y="35"/>
                  </a:lnTo>
                  <a:lnTo>
                    <a:pt x="333" y="35"/>
                  </a:lnTo>
                  <a:lnTo>
                    <a:pt x="335" y="36"/>
                  </a:lnTo>
                  <a:lnTo>
                    <a:pt x="338" y="36"/>
                  </a:lnTo>
                  <a:lnTo>
                    <a:pt x="341" y="36"/>
                  </a:lnTo>
                  <a:lnTo>
                    <a:pt x="343" y="36"/>
                  </a:lnTo>
                  <a:lnTo>
                    <a:pt x="346" y="37"/>
                  </a:lnTo>
                  <a:lnTo>
                    <a:pt x="349" y="37"/>
                  </a:lnTo>
                  <a:lnTo>
                    <a:pt x="351" y="38"/>
                  </a:lnTo>
                  <a:lnTo>
                    <a:pt x="354" y="38"/>
                  </a:lnTo>
                  <a:lnTo>
                    <a:pt x="357" y="38"/>
                  </a:lnTo>
                  <a:lnTo>
                    <a:pt x="359" y="38"/>
                  </a:lnTo>
                  <a:lnTo>
                    <a:pt x="362" y="39"/>
                  </a:lnTo>
                  <a:lnTo>
                    <a:pt x="365" y="39"/>
                  </a:lnTo>
                  <a:lnTo>
                    <a:pt x="367" y="39"/>
                  </a:lnTo>
                  <a:lnTo>
                    <a:pt x="370" y="38"/>
                  </a:lnTo>
                  <a:lnTo>
                    <a:pt x="373" y="38"/>
                  </a:lnTo>
                  <a:lnTo>
                    <a:pt x="375" y="38"/>
                  </a:lnTo>
                  <a:lnTo>
                    <a:pt x="378" y="38"/>
                  </a:lnTo>
                  <a:lnTo>
                    <a:pt x="381" y="38"/>
                  </a:lnTo>
                  <a:lnTo>
                    <a:pt x="383" y="38"/>
                  </a:lnTo>
                  <a:lnTo>
                    <a:pt x="386" y="38"/>
                  </a:lnTo>
                  <a:lnTo>
                    <a:pt x="389" y="38"/>
                  </a:lnTo>
                  <a:lnTo>
                    <a:pt x="391" y="38"/>
                  </a:lnTo>
                  <a:lnTo>
                    <a:pt x="394" y="38"/>
                  </a:lnTo>
                  <a:lnTo>
                    <a:pt x="397" y="38"/>
                  </a:lnTo>
                  <a:lnTo>
                    <a:pt x="399" y="38"/>
                  </a:lnTo>
                  <a:lnTo>
                    <a:pt x="402" y="39"/>
                  </a:lnTo>
                  <a:lnTo>
                    <a:pt x="405" y="39"/>
                  </a:lnTo>
                  <a:lnTo>
                    <a:pt x="407" y="39"/>
                  </a:lnTo>
                  <a:lnTo>
                    <a:pt x="410" y="39"/>
                  </a:lnTo>
                  <a:lnTo>
                    <a:pt x="413" y="39"/>
                  </a:lnTo>
                  <a:lnTo>
                    <a:pt x="415" y="39"/>
                  </a:lnTo>
                  <a:lnTo>
                    <a:pt x="418" y="38"/>
                  </a:lnTo>
                  <a:lnTo>
                    <a:pt x="421" y="38"/>
                  </a:lnTo>
                  <a:lnTo>
                    <a:pt x="423" y="38"/>
                  </a:lnTo>
                  <a:lnTo>
                    <a:pt x="426" y="38"/>
                  </a:lnTo>
                  <a:lnTo>
                    <a:pt x="429" y="39"/>
                  </a:lnTo>
                  <a:lnTo>
                    <a:pt x="431" y="39"/>
                  </a:lnTo>
                  <a:lnTo>
                    <a:pt x="434" y="39"/>
                  </a:lnTo>
                  <a:lnTo>
                    <a:pt x="437" y="39"/>
                  </a:lnTo>
                  <a:lnTo>
                    <a:pt x="439" y="39"/>
                  </a:lnTo>
                  <a:lnTo>
                    <a:pt x="442" y="39"/>
                  </a:lnTo>
                  <a:lnTo>
                    <a:pt x="444" y="38"/>
                  </a:lnTo>
                  <a:lnTo>
                    <a:pt x="447" y="38"/>
                  </a:lnTo>
                  <a:lnTo>
                    <a:pt x="450" y="38"/>
                  </a:lnTo>
                  <a:lnTo>
                    <a:pt x="452" y="38"/>
                  </a:lnTo>
                  <a:lnTo>
                    <a:pt x="455" y="38"/>
                  </a:lnTo>
                  <a:lnTo>
                    <a:pt x="458" y="39"/>
                  </a:lnTo>
                  <a:lnTo>
                    <a:pt x="460" y="39"/>
                  </a:lnTo>
                  <a:lnTo>
                    <a:pt x="463" y="39"/>
                  </a:lnTo>
                  <a:lnTo>
                    <a:pt x="466" y="39"/>
                  </a:lnTo>
                  <a:lnTo>
                    <a:pt x="468" y="39"/>
                  </a:lnTo>
                  <a:lnTo>
                    <a:pt x="471" y="38"/>
                  </a:lnTo>
                  <a:lnTo>
                    <a:pt x="474" y="38"/>
                  </a:lnTo>
                  <a:lnTo>
                    <a:pt x="476" y="39"/>
                  </a:lnTo>
                  <a:lnTo>
                    <a:pt x="479" y="39"/>
                  </a:lnTo>
                  <a:lnTo>
                    <a:pt x="482" y="39"/>
                  </a:lnTo>
                  <a:lnTo>
                    <a:pt x="484" y="39"/>
                  </a:lnTo>
                  <a:lnTo>
                    <a:pt x="487" y="39"/>
                  </a:lnTo>
                  <a:lnTo>
                    <a:pt x="490" y="39"/>
                  </a:lnTo>
                  <a:lnTo>
                    <a:pt x="492" y="39"/>
                  </a:lnTo>
                  <a:lnTo>
                    <a:pt x="495" y="39"/>
                  </a:lnTo>
                  <a:lnTo>
                    <a:pt x="498" y="39"/>
                  </a:lnTo>
                  <a:lnTo>
                    <a:pt x="500" y="39"/>
                  </a:lnTo>
                  <a:lnTo>
                    <a:pt x="503" y="39"/>
                  </a:lnTo>
                  <a:lnTo>
                    <a:pt x="506" y="39"/>
                  </a:lnTo>
                  <a:lnTo>
                    <a:pt x="508" y="39"/>
                  </a:lnTo>
                  <a:lnTo>
                    <a:pt x="511" y="39"/>
                  </a:lnTo>
                  <a:lnTo>
                    <a:pt x="514" y="39"/>
                  </a:lnTo>
                  <a:lnTo>
                    <a:pt x="516" y="39"/>
                  </a:lnTo>
                  <a:lnTo>
                    <a:pt x="519" y="39"/>
                  </a:lnTo>
                  <a:lnTo>
                    <a:pt x="522" y="39"/>
                  </a:lnTo>
                  <a:lnTo>
                    <a:pt x="524" y="39"/>
                  </a:lnTo>
                  <a:lnTo>
                    <a:pt x="527" y="39"/>
                  </a:lnTo>
                  <a:lnTo>
                    <a:pt x="530" y="39"/>
                  </a:lnTo>
                  <a:lnTo>
                    <a:pt x="532" y="39"/>
                  </a:lnTo>
                  <a:lnTo>
                    <a:pt x="535" y="39"/>
                  </a:lnTo>
                  <a:lnTo>
                    <a:pt x="538" y="39"/>
                  </a:lnTo>
                  <a:lnTo>
                    <a:pt x="540" y="39"/>
                  </a:lnTo>
                  <a:lnTo>
                    <a:pt x="543" y="39"/>
                  </a:lnTo>
                  <a:lnTo>
                    <a:pt x="546" y="39"/>
                  </a:lnTo>
                  <a:lnTo>
                    <a:pt x="548" y="38"/>
                  </a:lnTo>
                  <a:lnTo>
                    <a:pt x="551" y="38"/>
                  </a:lnTo>
                  <a:lnTo>
                    <a:pt x="554" y="39"/>
                  </a:lnTo>
                  <a:lnTo>
                    <a:pt x="556" y="39"/>
                  </a:lnTo>
                  <a:lnTo>
                    <a:pt x="559" y="39"/>
                  </a:lnTo>
                  <a:lnTo>
                    <a:pt x="562" y="39"/>
                  </a:lnTo>
                  <a:lnTo>
                    <a:pt x="564" y="39"/>
                  </a:lnTo>
                  <a:lnTo>
                    <a:pt x="567" y="39"/>
                  </a:lnTo>
                  <a:lnTo>
                    <a:pt x="569" y="39"/>
                  </a:lnTo>
                  <a:lnTo>
                    <a:pt x="572" y="39"/>
                  </a:lnTo>
                  <a:lnTo>
                    <a:pt x="575" y="39"/>
                  </a:lnTo>
                  <a:lnTo>
                    <a:pt x="577" y="39"/>
                  </a:lnTo>
                  <a:lnTo>
                    <a:pt x="580" y="39"/>
                  </a:lnTo>
                  <a:lnTo>
                    <a:pt x="583" y="39"/>
                  </a:lnTo>
                  <a:lnTo>
                    <a:pt x="585" y="39"/>
                  </a:lnTo>
                  <a:lnTo>
                    <a:pt x="588" y="39"/>
                  </a:lnTo>
                  <a:lnTo>
                    <a:pt x="591" y="39"/>
                  </a:lnTo>
                  <a:lnTo>
                    <a:pt x="593" y="39"/>
                  </a:lnTo>
                  <a:lnTo>
                    <a:pt x="596" y="39"/>
                  </a:lnTo>
                  <a:lnTo>
                    <a:pt x="599" y="39"/>
                  </a:lnTo>
                  <a:lnTo>
                    <a:pt x="601" y="39"/>
                  </a:lnTo>
                  <a:lnTo>
                    <a:pt x="604" y="39"/>
                  </a:lnTo>
                  <a:lnTo>
                    <a:pt x="607" y="39"/>
                  </a:lnTo>
                  <a:lnTo>
                    <a:pt x="609" y="39"/>
                  </a:lnTo>
                  <a:lnTo>
                    <a:pt x="612" y="39"/>
                  </a:lnTo>
                  <a:lnTo>
                    <a:pt x="615" y="39"/>
                  </a:lnTo>
                  <a:lnTo>
                    <a:pt x="617" y="39"/>
                  </a:lnTo>
                  <a:lnTo>
                    <a:pt x="620" y="39"/>
                  </a:lnTo>
                  <a:lnTo>
                    <a:pt x="623" y="39"/>
                  </a:lnTo>
                  <a:lnTo>
                    <a:pt x="625" y="39"/>
                  </a:lnTo>
                  <a:lnTo>
                    <a:pt x="628" y="38"/>
                  </a:lnTo>
                  <a:lnTo>
                    <a:pt x="631" y="38"/>
                  </a:lnTo>
                  <a:lnTo>
                    <a:pt x="633" y="38"/>
                  </a:lnTo>
                  <a:lnTo>
                    <a:pt x="636" y="38"/>
                  </a:lnTo>
                  <a:lnTo>
                    <a:pt x="639" y="39"/>
                  </a:lnTo>
                  <a:lnTo>
                    <a:pt x="641" y="39"/>
                  </a:lnTo>
                  <a:lnTo>
                    <a:pt x="644" y="39"/>
                  </a:lnTo>
                  <a:lnTo>
                    <a:pt x="647" y="39"/>
                  </a:lnTo>
                  <a:lnTo>
                    <a:pt x="649" y="40"/>
                  </a:lnTo>
                  <a:lnTo>
                    <a:pt x="652" y="40"/>
                  </a:lnTo>
                  <a:lnTo>
                    <a:pt x="655" y="39"/>
                  </a:lnTo>
                  <a:lnTo>
                    <a:pt x="657" y="39"/>
                  </a:lnTo>
                  <a:lnTo>
                    <a:pt x="660" y="39"/>
                  </a:lnTo>
                  <a:lnTo>
                    <a:pt x="663" y="39"/>
                  </a:lnTo>
                  <a:lnTo>
                    <a:pt x="665" y="39"/>
                  </a:lnTo>
                  <a:lnTo>
                    <a:pt x="668" y="39"/>
                  </a:lnTo>
                  <a:lnTo>
                    <a:pt x="671" y="38"/>
                  </a:lnTo>
                  <a:lnTo>
                    <a:pt x="673" y="38"/>
                  </a:lnTo>
                  <a:lnTo>
                    <a:pt x="676" y="39"/>
                  </a:lnTo>
                  <a:lnTo>
                    <a:pt x="679" y="39"/>
                  </a:lnTo>
                  <a:lnTo>
                    <a:pt x="681" y="39"/>
                  </a:lnTo>
                  <a:lnTo>
                    <a:pt x="684" y="39"/>
                  </a:lnTo>
                  <a:lnTo>
                    <a:pt x="686" y="39"/>
                  </a:lnTo>
                  <a:lnTo>
                    <a:pt x="689" y="39"/>
                  </a:lnTo>
                  <a:lnTo>
                    <a:pt x="692" y="39"/>
                  </a:lnTo>
                  <a:lnTo>
                    <a:pt x="694" y="39"/>
                  </a:lnTo>
                  <a:lnTo>
                    <a:pt x="697" y="39"/>
                  </a:lnTo>
                  <a:lnTo>
                    <a:pt x="700" y="39"/>
                  </a:lnTo>
                  <a:lnTo>
                    <a:pt x="702" y="39"/>
                  </a:lnTo>
                  <a:lnTo>
                    <a:pt x="705" y="39"/>
                  </a:lnTo>
                  <a:lnTo>
                    <a:pt x="708" y="39"/>
                  </a:lnTo>
                  <a:lnTo>
                    <a:pt x="710" y="39"/>
                  </a:lnTo>
                  <a:lnTo>
                    <a:pt x="713" y="39"/>
                  </a:lnTo>
                  <a:lnTo>
                    <a:pt x="716" y="39"/>
                  </a:lnTo>
                  <a:lnTo>
                    <a:pt x="718" y="39"/>
                  </a:lnTo>
                  <a:lnTo>
                    <a:pt x="721" y="38"/>
                  </a:lnTo>
                  <a:lnTo>
                    <a:pt x="724" y="38"/>
                  </a:lnTo>
                  <a:lnTo>
                    <a:pt x="726" y="39"/>
                  </a:lnTo>
                  <a:lnTo>
                    <a:pt x="729" y="39"/>
                  </a:lnTo>
                  <a:lnTo>
                    <a:pt x="732" y="39"/>
                  </a:lnTo>
                  <a:lnTo>
                    <a:pt x="734" y="39"/>
                  </a:lnTo>
                  <a:lnTo>
                    <a:pt x="737" y="40"/>
                  </a:lnTo>
                  <a:lnTo>
                    <a:pt x="740" y="40"/>
                  </a:lnTo>
                  <a:lnTo>
                    <a:pt x="742" y="40"/>
                  </a:lnTo>
                  <a:lnTo>
                    <a:pt x="745" y="40"/>
                  </a:lnTo>
                  <a:lnTo>
                    <a:pt x="748" y="40"/>
                  </a:lnTo>
                  <a:lnTo>
                    <a:pt x="750" y="40"/>
                  </a:lnTo>
                  <a:lnTo>
                    <a:pt x="753" y="40"/>
                  </a:lnTo>
                  <a:lnTo>
                    <a:pt x="756" y="40"/>
                  </a:lnTo>
                  <a:lnTo>
                    <a:pt x="758" y="40"/>
                  </a:lnTo>
                  <a:lnTo>
                    <a:pt x="761" y="40"/>
                  </a:lnTo>
                  <a:lnTo>
                    <a:pt x="764" y="40"/>
                  </a:lnTo>
                  <a:lnTo>
                    <a:pt x="766" y="40"/>
                  </a:lnTo>
                  <a:lnTo>
                    <a:pt x="769" y="40"/>
                  </a:lnTo>
                  <a:lnTo>
                    <a:pt x="772" y="40"/>
                  </a:lnTo>
                  <a:lnTo>
                    <a:pt x="774" y="40"/>
                  </a:lnTo>
                  <a:lnTo>
                    <a:pt x="777" y="40"/>
                  </a:lnTo>
                  <a:lnTo>
                    <a:pt x="780" y="40"/>
                  </a:lnTo>
                  <a:lnTo>
                    <a:pt x="782" y="40"/>
                  </a:lnTo>
                  <a:lnTo>
                    <a:pt x="785" y="40"/>
                  </a:lnTo>
                  <a:lnTo>
                    <a:pt x="788" y="40"/>
                  </a:lnTo>
                  <a:lnTo>
                    <a:pt x="790" y="40"/>
                  </a:lnTo>
                  <a:lnTo>
                    <a:pt x="793" y="40"/>
                  </a:lnTo>
                  <a:lnTo>
                    <a:pt x="796" y="40"/>
                  </a:lnTo>
                  <a:lnTo>
                    <a:pt x="798" y="40"/>
                  </a:lnTo>
                  <a:lnTo>
                    <a:pt x="801" y="40"/>
                  </a:lnTo>
                  <a:lnTo>
                    <a:pt x="804" y="40"/>
                  </a:lnTo>
                  <a:lnTo>
                    <a:pt x="806" y="40"/>
                  </a:lnTo>
                  <a:lnTo>
                    <a:pt x="809" y="40"/>
                  </a:lnTo>
                  <a:lnTo>
                    <a:pt x="811" y="40"/>
                  </a:lnTo>
                  <a:lnTo>
                    <a:pt x="814" y="40"/>
                  </a:lnTo>
                  <a:lnTo>
                    <a:pt x="817" y="40"/>
                  </a:lnTo>
                  <a:lnTo>
                    <a:pt x="819" y="40"/>
                  </a:lnTo>
                  <a:lnTo>
                    <a:pt x="822" y="40"/>
                  </a:lnTo>
                  <a:lnTo>
                    <a:pt x="825" y="40"/>
                  </a:lnTo>
                  <a:lnTo>
                    <a:pt x="827" y="40"/>
                  </a:lnTo>
                  <a:lnTo>
                    <a:pt x="830" y="40"/>
                  </a:lnTo>
                  <a:lnTo>
                    <a:pt x="833" y="40"/>
                  </a:lnTo>
                  <a:lnTo>
                    <a:pt x="835" y="40"/>
                  </a:lnTo>
                  <a:lnTo>
                    <a:pt x="838" y="40"/>
                  </a:lnTo>
                  <a:lnTo>
                    <a:pt x="841" y="40"/>
                  </a:lnTo>
                  <a:lnTo>
                    <a:pt x="843" y="40"/>
                  </a:lnTo>
                  <a:lnTo>
                    <a:pt x="846" y="40"/>
                  </a:lnTo>
                  <a:lnTo>
                    <a:pt x="849" y="40"/>
                  </a:lnTo>
                  <a:lnTo>
                    <a:pt x="851" y="40"/>
                  </a:lnTo>
                  <a:lnTo>
                    <a:pt x="854" y="40"/>
                  </a:lnTo>
                  <a:lnTo>
                    <a:pt x="857" y="40"/>
                  </a:lnTo>
                  <a:lnTo>
                    <a:pt x="859" y="40"/>
                  </a:lnTo>
                  <a:lnTo>
                    <a:pt x="862" y="40"/>
                  </a:lnTo>
                  <a:lnTo>
                    <a:pt x="865" y="40"/>
                  </a:lnTo>
                  <a:lnTo>
                    <a:pt x="867" y="40"/>
                  </a:lnTo>
                  <a:lnTo>
                    <a:pt x="870" y="40"/>
                  </a:lnTo>
                  <a:lnTo>
                    <a:pt x="873" y="40"/>
                  </a:lnTo>
                  <a:lnTo>
                    <a:pt x="875" y="40"/>
                  </a:lnTo>
                  <a:lnTo>
                    <a:pt x="878" y="40"/>
                  </a:lnTo>
                  <a:lnTo>
                    <a:pt x="881" y="40"/>
                  </a:lnTo>
                  <a:lnTo>
                    <a:pt x="883" y="4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46" name="Freeform 1470"/>
            <p:cNvSpPr>
              <a:spLocks/>
            </p:cNvSpPr>
            <p:nvPr/>
          </p:nvSpPr>
          <p:spPr bwMode="auto">
            <a:xfrm>
              <a:off x="690563" y="5354638"/>
              <a:ext cx="7194550" cy="679450"/>
            </a:xfrm>
            <a:custGeom>
              <a:avLst/>
              <a:gdLst>
                <a:gd name="T0" fmla="*/ 2147483647 w 883"/>
                <a:gd name="T1" fmla="*/ 2147483647 h 155"/>
                <a:gd name="T2" fmla="*/ 2147483647 w 883"/>
                <a:gd name="T3" fmla="*/ 2147483647 h 155"/>
                <a:gd name="T4" fmla="*/ 2147483647 w 883"/>
                <a:gd name="T5" fmla="*/ 2147483647 h 155"/>
                <a:gd name="T6" fmla="*/ 2147483647 w 883"/>
                <a:gd name="T7" fmla="*/ 2147483647 h 155"/>
                <a:gd name="T8" fmla="*/ 2147483647 w 883"/>
                <a:gd name="T9" fmla="*/ 2147483647 h 155"/>
                <a:gd name="T10" fmla="*/ 2147483647 w 883"/>
                <a:gd name="T11" fmla="*/ 2147483647 h 155"/>
                <a:gd name="T12" fmla="*/ 2147483647 w 883"/>
                <a:gd name="T13" fmla="*/ 2147483647 h 155"/>
                <a:gd name="T14" fmla="*/ 2147483647 w 883"/>
                <a:gd name="T15" fmla="*/ 2147483647 h 155"/>
                <a:gd name="T16" fmla="*/ 2147483647 w 883"/>
                <a:gd name="T17" fmla="*/ 2147483647 h 155"/>
                <a:gd name="T18" fmla="*/ 2147483647 w 883"/>
                <a:gd name="T19" fmla="*/ 2147483647 h 155"/>
                <a:gd name="T20" fmla="*/ 2147483647 w 883"/>
                <a:gd name="T21" fmla="*/ 2147483647 h 155"/>
                <a:gd name="T22" fmla="*/ 2147483647 w 883"/>
                <a:gd name="T23" fmla="*/ 2147483647 h 155"/>
                <a:gd name="T24" fmla="*/ 2147483647 w 883"/>
                <a:gd name="T25" fmla="*/ 2147483647 h 155"/>
                <a:gd name="T26" fmla="*/ 2147483647 w 883"/>
                <a:gd name="T27" fmla="*/ 2147483647 h 155"/>
                <a:gd name="T28" fmla="*/ 2147483647 w 883"/>
                <a:gd name="T29" fmla="*/ 2147483647 h 155"/>
                <a:gd name="T30" fmla="*/ 2147483647 w 883"/>
                <a:gd name="T31" fmla="*/ 2147483647 h 155"/>
                <a:gd name="T32" fmla="*/ 2147483647 w 883"/>
                <a:gd name="T33" fmla="*/ 2147483647 h 155"/>
                <a:gd name="T34" fmla="*/ 2147483647 w 883"/>
                <a:gd name="T35" fmla="*/ 2147483647 h 155"/>
                <a:gd name="T36" fmla="*/ 2147483647 w 883"/>
                <a:gd name="T37" fmla="*/ 2147483647 h 155"/>
                <a:gd name="T38" fmla="*/ 2147483647 w 883"/>
                <a:gd name="T39" fmla="*/ 2147483647 h 155"/>
                <a:gd name="T40" fmla="*/ 2147483647 w 883"/>
                <a:gd name="T41" fmla="*/ 2147483647 h 155"/>
                <a:gd name="T42" fmla="*/ 2147483647 w 883"/>
                <a:gd name="T43" fmla="*/ 2147483647 h 155"/>
                <a:gd name="T44" fmla="*/ 2147483647 w 883"/>
                <a:gd name="T45" fmla="*/ 2147483647 h 155"/>
                <a:gd name="T46" fmla="*/ 2147483647 w 883"/>
                <a:gd name="T47" fmla="*/ 2147483647 h 155"/>
                <a:gd name="T48" fmla="*/ 2147483647 w 883"/>
                <a:gd name="T49" fmla="*/ 2147483647 h 155"/>
                <a:gd name="T50" fmla="*/ 2147483647 w 883"/>
                <a:gd name="T51" fmla="*/ 2147483647 h 155"/>
                <a:gd name="T52" fmla="*/ 2147483647 w 883"/>
                <a:gd name="T53" fmla="*/ 2147483647 h 155"/>
                <a:gd name="T54" fmla="*/ 2147483647 w 883"/>
                <a:gd name="T55" fmla="*/ 2147483647 h 155"/>
                <a:gd name="T56" fmla="*/ 2147483647 w 883"/>
                <a:gd name="T57" fmla="*/ 2147483647 h 155"/>
                <a:gd name="T58" fmla="*/ 2147483647 w 883"/>
                <a:gd name="T59" fmla="*/ 2147483647 h 155"/>
                <a:gd name="T60" fmla="*/ 2147483647 w 883"/>
                <a:gd name="T61" fmla="*/ 2147483647 h 155"/>
                <a:gd name="T62" fmla="*/ 2147483647 w 883"/>
                <a:gd name="T63" fmla="*/ 2147483647 h 155"/>
                <a:gd name="T64" fmla="*/ 2147483647 w 883"/>
                <a:gd name="T65" fmla="*/ 2147483647 h 155"/>
                <a:gd name="T66" fmla="*/ 2147483647 w 883"/>
                <a:gd name="T67" fmla="*/ 2147483647 h 155"/>
                <a:gd name="T68" fmla="*/ 2147483647 w 883"/>
                <a:gd name="T69" fmla="*/ 2147483647 h 155"/>
                <a:gd name="T70" fmla="*/ 2147483647 w 883"/>
                <a:gd name="T71" fmla="*/ 2147483647 h 155"/>
                <a:gd name="T72" fmla="*/ 2147483647 w 883"/>
                <a:gd name="T73" fmla="*/ 2147483647 h 155"/>
                <a:gd name="T74" fmla="*/ 2147483647 w 883"/>
                <a:gd name="T75" fmla="*/ 2147483647 h 155"/>
                <a:gd name="T76" fmla="*/ 2147483647 w 883"/>
                <a:gd name="T77" fmla="*/ 2147483647 h 155"/>
                <a:gd name="T78" fmla="*/ 2147483647 w 883"/>
                <a:gd name="T79" fmla="*/ 2147483647 h 155"/>
                <a:gd name="T80" fmla="*/ 2147483647 w 883"/>
                <a:gd name="T81" fmla="*/ 2147483647 h 155"/>
                <a:gd name="T82" fmla="*/ 2147483647 w 883"/>
                <a:gd name="T83" fmla="*/ 2147483647 h 155"/>
                <a:gd name="T84" fmla="*/ 2147483647 w 883"/>
                <a:gd name="T85" fmla="*/ 2147483647 h 155"/>
                <a:gd name="T86" fmla="*/ 2147483647 w 883"/>
                <a:gd name="T87" fmla="*/ 2147483647 h 155"/>
                <a:gd name="T88" fmla="*/ 2147483647 w 883"/>
                <a:gd name="T89" fmla="*/ 2147483647 h 155"/>
                <a:gd name="T90" fmla="*/ 2147483647 w 883"/>
                <a:gd name="T91" fmla="*/ 2147483647 h 155"/>
                <a:gd name="T92" fmla="*/ 2147483647 w 883"/>
                <a:gd name="T93" fmla="*/ 2147483647 h 155"/>
                <a:gd name="T94" fmla="*/ 2147483647 w 883"/>
                <a:gd name="T95" fmla="*/ 2147483647 h 155"/>
                <a:gd name="T96" fmla="*/ 2147483647 w 883"/>
                <a:gd name="T97" fmla="*/ 2147483647 h 155"/>
                <a:gd name="T98" fmla="*/ 2147483647 w 883"/>
                <a:gd name="T99" fmla="*/ 2147483647 h 155"/>
                <a:gd name="T100" fmla="*/ 2147483647 w 883"/>
                <a:gd name="T101" fmla="*/ 2147483647 h 155"/>
                <a:gd name="T102" fmla="*/ 2147483647 w 883"/>
                <a:gd name="T103" fmla="*/ 2147483647 h 155"/>
                <a:gd name="T104" fmla="*/ 2147483647 w 883"/>
                <a:gd name="T105" fmla="*/ 2147483647 h 155"/>
                <a:gd name="T106" fmla="*/ 2147483647 w 883"/>
                <a:gd name="T107" fmla="*/ 2147483647 h 155"/>
                <a:gd name="T108" fmla="*/ 2147483647 w 883"/>
                <a:gd name="T109" fmla="*/ 2147483647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155"/>
                <a:gd name="T167" fmla="*/ 883 w 883"/>
                <a:gd name="T168" fmla="*/ 155 h 1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155">
                  <a:moveTo>
                    <a:pt x="0" y="155"/>
                  </a:moveTo>
                  <a:lnTo>
                    <a:pt x="0" y="155"/>
                  </a:lnTo>
                  <a:lnTo>
                    <a:pt x="3" y="155"/>
                  </a:lnTo>
                  <a:lnTo>
                    <a:pt x="6" y="155"/>
                  </a:lnTo>
                  <a:lnTo>
                    <a:pt x="8" y="155"/>
                  </a:lnTo>
                  <a:lnTo>
                    <a:pt x="11" y="155"/>
                  </a:lnTo>
                  <a:lnTo>
                    <a:pt x="14" y="155"/>
                  </a:lnTo>
                  <a:lnTo>
                    <a:pt x="16" y="155"/>
                  </a:lnTo>
                  <a:lnTo>
                    <a:pt x="19" y="155"/>
                  </a:lnTo>
                  <a:lnTo>
                    <a:pt x="22" y="155"/>
                  </a:lnTo>
                  <a:lnTo>
                    <a:pt x="24" y="155"/>
                  </a:lnTo>
                  <a:lnTo>
                    <a:pt x="27" y="155"/>
                  </a:lnTo>
                  <a:lnTo>
                    <a:pt x="30" y="155"/>
                  </a:lnTo>
                  <a:lnTo>
                    <a:pt x="32" y="155"/>
                  </a:lnTo>
                  <a:lnTo>
                    <a:pt x="35" y="155"/>
                  </a:lnTo>
                  <a:lnTo>
                    <a:pt x="38" y="155"/>
                  </a:lnTo>
                  <a:lnTo>
                    <a:pt x="40" y="155"/>
                  </a:lnTo>
                  <a:lnTo>
                    <a:pt x="43" y="155"/>
                  </a:lnTo>
                  <a:lnTo>
                    <a:pt x="46" y="155"/>
                  </a:lnTo>
                  <a:lnTo>
                    <a:pt x="48" y="155"/>
                  </a:lnTo>
                  <a:lnTo>
                    <a:pt x="51" y="155"/>
                  </a:lnTo>
                  <a:lnTo>
                    <a:pt x="54" y="155"/>
                  </a:lnTo>
                  <a:lnTo>
                    <a:pt x="56" y="155"/>
                  </a:lnTo>
                  <a:lnTo>
                    <a:pt x="59" y="155"/>
                  </a:lnTo>
                  <a:lnTo>
                    <a:pt x="62" y="155"/>
                  </a:lnTo>
                  <a:lnTo>
                    <a:pt x="64" y="155"/>
                  </a:lnTo>
                  <a:lnTo>
                    <a:pt x="67" y="155"/>
                  </a:lnTo>
                  <a:lnTo>
                    <a:pt x="70" y="155"/>
                  </a:lnTo>
                  <a:lnTo>
                    <a:pt x="72" y="155"/>
                  </a:lnTo>
                  <a:lnTo>
                    <a:pt x="75" y="155"/>
                  </a:lnTo>
                  <a:lnTo>
                    <a:pt x="77" y="155"/>
                  </a:lnTo>
                  <a:lnTo>
                    <a:pt x="80" y="155"/>
                  </a:lnTo>
                  <a:lnTo>
                    <a:pt x="83" y="155"/>
                  </a:lnTo>
                  <a:lnTo>
                    <a:pt x="85" y="155"/>
                  </a:lnTo>
                  <a:lnTo>
                    <a:pt x="88" y="155"/>
                  </a:lnTo>
                  <a:lnTo>
                    <a:pt x="91" y="155"/>
                  </a:lnTo>
                  <a:lnTo>
                    <a:pt x="93" y="155"/>
                  </a:lnTo>
                  <a:lnTo>
                    <a:pt x="96" y="155"/>
                  </a:lnTo>
                  <a:lnTo>
                    <a:pt x="99" y="155"/>
                  </a:lnTo>
                  <a:lnTo>
                    <a:pt x="101" y="155"/>
                  </a:lnTo>
                  <a:lnTo>
                    <a:pt x="104" y="155"/>
                  </a:lnTo>
                  <a:lnTo>
                    <a:pt x="107" y="155"/>
                  </a:lnTo>
                  <a:lnTo>
                    <a:pt x="109" y="155"/>
                  </a:lnTo>
                  <a:lnTo>
                    <a:pt x="112" y="155"/>
                  </a:lnTo>
                  <a:lnTo>
                    <a:pt x="115" y="155"/>
                  </a:lnTo>
                  <a:lnTo>
                    <a:pt x="117" y="155"/>
                  </a:lnTo>
                  <a:lnTo>
                    <a:pt x="120" y="155"/>
                  </a:lnTo>
                  <a:lnTo>
                    <a:pt x="123" y="155"/>
                  </a:lnTo>
                  <a:lnTo>
                    <a:pt x="125" y="155"/>
                  </a:lnTo>
                  <a:lnTo>
                    <a:pt x="128" y="155"/>
                  </a:lnTo>
                  <a:lnTo>
                    <a:pt x="131" y="155"/>
                  </a:lnTo>
                  <a:lnTo>
                    <a:pt x="133" y="155"/>
                  </a:lnTo>
                  <a:lnTo>
                    <a:pt x="136" y="155"/>
                  </a:lnTo>
                  <a:lnTo>
                    <a:pt x="139" y="155"/>
                  </a:lnTo>
                  <a:lnTo>
                    <a:pt x="141" y="155"/>
                  </a:lnTo>
                  <a:lnTo>
                    <a:pt x="144" y="155"/>
                  </a:lnTo>
                  <a:lnTo>
                    <a:pt x="147" y="155"/>
                  </a:lnTo>
                  <a:lnTo>
                    <a:pt x="149" y="155"/>
                  </a:lnTo>
                  <a:lnTo>
                    <a:pt x="152" y="155"/>
                  </a:lnTo>
                  <a:lnTo>
                    <a:pt x="155" y="155"/>
                  </a:lnTo>
                  <a:lnTo>
                    <a:pt x="157" y="155"/>
                  </a:lnTo>
                  <a:lnTo>
                    <a:pt x="160" y="155"/>
                  </a:lnTo>
                  <a:lnTo>
                    <a:pt x="163" y="155"/>
                  </a:lnTo>
                  <a:lnTo>
                    <a:pt x="165" y="155"/>
                  </a:lnTo>
                  <a:lnTo>
                    <a:pt x="168" y="155"/>
                  </a:lnTo>
                  <a:lnTo>
                    <a:pt x="171" y="155"/>
                  </a:lnTo>
                  <a:lnTo>
                    <a:pt x="173" y="155"/>
                  </a:lnTo>
                  <a:lnTo>
                    <a:pt x="176" y="155"/>
                  </a:lnTo>
                  <a:lnTo>
                    <a:pt x="179" y="155"/>
                  </a:lnTo>
                  <a:lnTo>
                    <a:pt x="181" y="155"/>
                  </a:lnTo>
                  <a:lnTo>
                    <a:pt x="184" y="155"/>
                  </a:lnTo>
                  <a:lnTo>
                    <a:pt x="187" y="155"/>
                  </a:lnTo>
                  <a:lnTo>
                    <a:pt x="189" y="155"/>
                  </a:lnTo>
                  <a:lnTo>
                    <a:pt x="192" y="155"/>
                  </a:lnTo>
                  <a:lnTo>
                    <a:pt x="195" y="155"/>
                  </a:lnTo>
                  <a:lnTo>
                    <a:pt x="197" y="155"/>
                  </a:lnTo>
                  <a:lnTo>
                    <a:pt x="200" y="155"/>
                  </a:lnTo>
                  <a:lnTo>
                    <a:pt x="202" y="155"/>
                  </a:lnTo>
                  <a:lnTo>
                    <a:pt x="205" y="155"/>
                  </a:lnTo>
                  <a:lnTo>
                    <a:pt x="208" y="155"/>
                  </a:lnTo>
                  <a:lnTo>
                    <a:pt x="210" y="155"/>
                  </a:lnTo>
                  <a:lnTo>
                    <a:pt x="213" y="155"/>
                  </a:lnTo>
                  <a:lnTo>
                    <a:pt x="216" y="155"/>
                  </a:lnTo>
                  <a:lnTo>
                    <a:pt x="218" y="155"/>
                  </a:lnTo>
                  <a:lnTo>
                    <a:pt x="221" y="155"/>
                  </a:lnTo>
                  <a:lnTo>
                    <a:pt x="224" y="155"/>
                  </a:lnTo>
                  <a:lnTo>
                    <a:pt x="226" y="155"/>
                  </a:lnTo>
                  <a:lnTo>
                    <a:pt x="229" y="155"/>
                  </a:lnTo>
                  <a:lnTo>
                    <a:pt x="232" y="155"/>
                  </a:lnTo>
                  <a:lnTo>
                    <a:pt x="234" y="155"/>
                  </a:lnTo>
                  <a:lnTo>
                    <a:pt x="237" y="155"/>
                  </a:lnTo>
                  <a:lnTo>
                    <a:pt x="240" y="155"/>
                  </a:lnTo>
                  <a:lnTo>
                    <a:pt x="242" y="155"/>
                  </a:lnTo>
                  <a:lnTo>
                    <a:pt x="245" y="155"/>
                  </a:lnTo>
                  <a:lnTo>
                    <a:pt x="248" y="155"/>
                  </a:lnTo>
                  <a:lnTo>
                    <a:pt x="250" y="155"/>
                  </a:lnTo>
                  <a:lnTo>
                    <a:pt x="253" y="155"/>
                  </a:lnTo>
                  <a:lnTo>
                    <a:pt x="256" y="155"/>
                  </a:lnTo>
                  <a:lnTo>
                    <a:pt x="258" y="155"/>
                  </a:lnTo>
                  <a:lnTo>
                    <a:pt x="261" y="155"/>
                  </a:lnTo>
                  <a:lnTo>
                    <a:pt x="264" y="155"/>
                  </a:lnTo>
                  <a:lnTo>
                    <a:pt x="266" y="155"/>
                  </a:lnTo>
                  <a:lnTo>
                    <a:pt x="269" y="155"/>
                  </a:lnTo>
                  <a:lnTo>
                    <a:pt x="272" y="155"/>
                  </a:lnTo>
                  <a:lnTo>
                    <a:pt x="274" y="155"/>
                  </a:lnTo>
                  <a:lnTo>
                    <a:pt x="277" y="155"/>
                  </a:lnTo>
                  <a:lnTo>
                    <a:pt x="280" y="155"/>
                  </a:lnTo>
                  <a:lnTo>
                    <a:pt x="282" y="155"/>
                  </a:lnTo>
                  <a:lnTo>
                    <a:pt x="285" y="155"/>
                  </a:lnTo>
                  <a:lnTo>
                    <a:pt x="288" y="155"/>
                  </a:lnTo>
                  <a:lnTo>
                    <a:pt x="290" y="155"/>
                  </a:lnTo>
                  <a:lnTo>
                    <a:pt x="293" y="155"/>
                  </a:lnTo>
                  <a:lnTo>
                    <a:pt x="296" y="155"/>
                  </a:lnTo>
                  <a:lnTo>
                    <a:pt x="298" y="155"/>
                  </a:lnTo>
                  <a:lnTo>
                    <a:pt x="301" y="155"/>
                  </a:lnTo>
                  <a:lnTo>
                    <a:pt x="304" y="155"/>
                  </a:lnTo>
                  <a:lnTo>
                    <a:pt x="306" y="155"/>
                  </a:lnTo>
                  <a:lnTo>
                    <a:pt x="309" y="155"/>
                  </a:lnTo>
                  <a:lnTo>
                    <a:pt x="312" y="155"/>
                  </a:lnTo>
                  <a:lnTo>
                    <a:pt x="314" y="155"/>
                  </a:lnTo>
                  <a:lnTo>
                    <a:pt x="317" y="155"/>
                  </a:lnTo>
                  <a:lnTo>
                    <a:pt x="320" y="155"/>
                  </a:lnTo>
                  <a:lnTo>
                    <a:pt x="322" y="155"/>
                  </a:lnTo>
                  <a:lnTo>
                    <a:pt x="325" y="155"/>
                  </a:lnTo>
                  <a:lnTo>
                    <a:pt x="327" y="155"/>
                  </a:lnTo>
                  <a:lnTo>
                    <a:pt x="330" y="155"/>
                  </a:lnTo>
                  <a:lnTo>
                    <a:pt x="333" y="155"/>
                  </a:lnTo>
                  <a:lnTo>
                    <a:pt x="335" y="155"/>
                  </a:lnTo>
                  <a:lnTo>
                    <a:pt x="338" y="155"/>
                  </a:lnTo>
                  <a:lnTo>
                    <a:pt x="341" y="155"/>
                  </a:lnTo>
                  <a:lnTo>
                    <a:pt x="343" y="155"/>
                  </a:lnTo>
                  <a:lnTo>
                    <a:pt x="346" y="155"/>
                  </a:lnTo>
                  <a:lnTo>
                    <a:pt x="349" y="155"/>
                  </a:lnTo>
                  <a:lnTo>
                    <a:pt x="351" y="155"/>
                  </a:lnTo>
                  <a:lnTo>
                    <a:pt x="354" y="155"/>
                  </a:lnTo>
                  <a:lnTo>
                    <a:pt x="357" y="155"/>
                  </a:lnTo>
                  <a:lnTo>
                    <a:pt x="359" y="154"/>
                  </a:lnTo>
                  <a:lnTo>
                    <a:pt x="362" y="151"/>
                  </a:lnTo>
                  <a:lnTo>
                    <a:pt x="365" y="137"/>
                  </a:lnTo>
                  <a:lnTo>
                    <a:pt x="367" y="106"/>
                  </a:lnTo>
                  <a:lnTo>
                    <a:pt x="370" y="59"/>
                  </a:lnTo>
                  <a:lnTo>
                    <a:pt x="373" y="16"/>
                  </a:lnTo>
                  <a:lnTo>
                    <a:pt x="375" y="0"/>
                  </a:lnTo>
                  <a:lnTo>
                    <a:pt x="378" y="19"/>
                  </a:lnTo>
                  <a:lnTo>
                    <a:pt x="381" y="56"/>
                  </a:lnTo>
                  <a:lnTo>
                    <a:pt x="383" y="92"/>
                  </a:lnTo>
                  <a:lnTo>
                    <a:pt x="386" y="117"/>
                  </a:lnTo>
                  <a:lnTo>
                    <a:pt x="389" y="131"/>
                  </a:lnTo>
                  <a:lnTo>
                    <a:pt x="391" y="139"/>
                  </a:lnTo>
                  <a:lnTo>
                    <a:pt x="394" y="142"/>
                  </a:lnTo>
                  <a:lnTo>
                    <a:pt x="397" y="145"/>
                  </a:lnTo>
                  <a:lnTo>
                    <a:pt x="399" y="147"/>
                  </a:lnTo>
                  <a:lnTo>
                    <a:pt x="402" y="148"/>
                  </a:lnTo>
                  <a:lnTo>
                    <a:pt x="405" y="150"/>
                  </a:lnTo>
                  <a:lnTo>
                    <a:pt x="407" y="151"/>
                  </a:lnTo>
                  <a:lnTo>
                    <a:pt x="410" y="152"/>
                  </a:lnTo>
                  <a:lnTo>
                    <a:pt x="413" y="152"/>
                  </a:lnTo>
                  <a:lnTo>
                    <a:pt x="415" y="152"/>
                  </a:lnTo>
                  <a:lnTo>
                    <a:pt x="418" y="152"/>
                  </a:lnTo>
                  <a:lnTo>
                    <a:pt x="421" y="152"/>
                  </a:lnTo>
                  <a:lnTo>
                    <a:pt x="423" y="151"/>
                  </a:lnTo>
                  <a:lnTo>
                    <a:pt x="426" y="151"/>
                  </a:lnTo>
                  <a:lnTo>
                    <a:pt x="429" y="152"/>
                  </a:lnTo>
                  <a:lnTo>
                    <a:pt x="431" y="152"/>
                  </a:lnTo>
                  <a:lnTo>
                    <a:pt x="434" y="153"/>
                  </a:lnTo>
                  <a:lnTo>
                    <a:pt x="437" y="153"/>
                  </a:lnTo>
                  <a:lnTo>
                    <a:pt x="439" y="153"/>
                  </a:lnTo>
                  <a:lnTo>
                    <a:pt x="442" y="154"/>
                  </a:lnTo>
                  <a:lnTo>
                    <a:pt x="444" y="154"/>
                  </a:lnTo>
                  <a:lnTo>
                    <a:pt x="447" y="153"/>
                  </a:lnTo>
                  <a:lnTo>
                    <a:pt x="450" y="153"/>
                  </a:lnTo>
                  <a:lnTo>
                    <a:pt x="452" y="153"/>
                  </a:lnTo>
                  <a:lnTo>
                    <a:pt x="455" y="154"/>
                  </a:lnTo>
                  <a:lnTo>
                    <a:pt x="458" y="154"/>
                  </a:lnTo>
                  <a:lnTo>
                    <a:pt x="460" y="154"/>
                  </a:lnTo>
                  <a:lnTo>
                    <a:pt x="463" y="153"/>
                  </a:lnTo>
                  <a:lnTo>
                    <a:pt x="466" y="153"/>
                  </a:lnTo>
                  <a:lnTo>
                    <a:pt x="468" y="153"/>
                  </a:lnTo>
                  <a:lnTo>
                    <a:pt x="471" y="153"/>
                  </a:lnTo>
                  <a:lnTo>
                    <a:pt x="474" y="153"/>
                  </a:lnTo>
                  <a:lnTo>
                    <a:pt x="476" y="153"/>
                  </a:lnTo>
                  <a:lnTo>
                    <a:pt x="479" y="154"/>
                  </a:lnTo>
                  <a:lnTo>
                    <a:pt x="482" y="154"/>
                  </a:lnTo>
                  <a:lnTo>
                    <a:pt x="484" y="154"/>
                  </a:lnTo>
                  <a:lnTo>
                    <a:pt x="487" y="154"/>
                  </a:lnTo>
                  <a:lnTo>
                    <a:pt x="490" y="155"/>
                  </a:lnTo>
                  <a:lnTo>
                    <a:pt x="492" y="155"/>
                  </a:lnTo>
                  <a:lnTo>
                    <a:pt x="495" y="155"/>
                  </a:lnTo>
                  <a:lnTo>
                    <a:pt x="498" y="155"/>
                  </a:lnTo>
                  <a:lnTo>
                    <a:pt x="500" y="155"/>
                  </a:lnTo>
                  <a:lnTo>
                    <a:pt x="503" y="154"/>
                  </a:lnTo>
                  <a:lnTo>
                    <a:pt x="506" y="154"/>
                  </a:lnTo>
                  <a:lnTo>
                    <a:pt x="508" y="154"/>
                  </a:lnTo>
                  <a:lnTo>
                    <a:pt x="511" y="154"/>
                  </a:lnTo>
                  <a:lnTo>
                    <a:pt x="514" y="154"/>
                  </a:lnTo>
                  <a:lnTo>
                    <a:pt x="516" y="154"/>
                  </a:lnTo>
                  <a:lnTo>
                    <a:pt x="519" y="154"/>
                  </a:lnTo>
                  <a:lnTo>
                    <a:pt x="522" y="154"/>
                  </a:lnTo>
                  <a:lnTo>
                    <a:pt x="524" y="154"/>
                  </a:lnTo>
                  <a:lnTo>
                    <a:pt x="527" y="154"/>
                  </a:lnTo>
                  <a:lnTo>
                    <a:pt x="530" y="154"/>
                  </a:lnTo>
                  <a:lnTo>
                    <a:pt x="532" y="154"/>
                  </a:lnTo>
                  <a:lnTo>
                    <a:pt x="535" y="154"/>
                  </a:lnTo>
                  <a:lnTo>
                    <a:pt x="538" y="154"/>
                  </a:lnTo>
                  <a:lnTo>
                    <a:pt x="540" y="154"/>
                  </a:lnTo>
                  <a:lnTo>
                    <a:pt x="543" y="154"/>
                  </a:lnTo>
                  <a:lnTo>
                    <a:pt x="546" y="154"/>
                  </a:lnTo>
                  <a:lnTo>
                    <a:pt x="548" y="154"/>
                  </a:lnTo>
                  <a:lnTo>
                    <a:pt x="551" y="154"/>
                  </a:lnTo>
                  <a:lnTo>
                    <a:pt x="554" y="154"/>
                  </a:lnTo>
                  <a:lnTo>
                    <a:pt x="556" y="154"/>
                  </a:lnTo>
                  <a:lnTo>
                    <a:pt x="559" y="154"/>
                  </a:lnTo>
                  <a:lnTo>
                    <a:pt x="562" y="155"/>
                  </a:lnTo>
                  <a:lnTo>
                    <a:pt x="564" y="155"/>
                  </a:lnTo>
                  <a:lnTo>
                    <a:pt x="567" y="155"/>
                  </a:lnTo>
                  <a:lnTo>
                    <a:pt x="569" y="155"/>
                  </a:lnTo>
                  <a:lnTo>
                    <a:pt x="572" y="155"/>
                  </a:lnTo>
                  <a:lnTo>
                    <a:pt x="575" y="155"/>
                  </a:lnTo>
                  <a:lnTo>
                    <a:pt x="577" y="155"/>
                  </a:lnTo>
                  <a:lnTo>
                    <a:pt x="580" y="154"/>
                  </a:lnTo>
                  <a:lnTo>
                    <a:pt x="583" y="154"/>
                  </a:lnTo>
                  <a:lnTo>
                    <a:pt x="585" y="154"/>
                  </a:lnTo>
                  <a:lnTo>
                    <a:pt x="588" y="154"/>
                  </a:lnTo>
                  <a:lnTo>
                    <a:pt x="591" y="154"/>
                  </a:lnTo>
                  <a:lnTo>
                    <a:pt x="593" y="154"/>
                  </a:lnTo>
                  <a:lnTo>
                    <a:pt x="596" y="154"/>
                  </a:lnTo>
                  <a:lnTo>
                    <a:pt x="599" y="154"/>
                  </a:lnTo>
                  <a:lnTo>
                    <a:pt x="601" y="154"/>
                  </a:lnTo>
                  <a:lnTo>
                    <a:pt x="604" y="155"/>
                  </a:lnTo>
                  <a:lnTo>
                    <a:pt x="607" y="155"/>
                  </a:lnTo>
                  <a:lnTo>
                    <a:pt x="609" y="154"/>
                  </a:lnTo>
                  <a:lnTo>
                    <a:pt x="612" y="154"/>
                  </a:lnTo>
                  <a:lnTo>
                    <a:pt x="615" y="154"/>
                  </a:lnTo>
                  <a:lnTo>
                    <a:pt x="617" y="154"/>
                  </a:lnTo>
                  <a:lnTo>
                    <a:pt x="620" y="154"/>
                  </a:lnTo>
                  <a:lnTo>
                    <a:pt x="623" y="154"/>
                  </a:lnTo>
                  <a:lnTo>
                    <a:pt x="625" y="154"/>
                  </a:lnTo>
                  <a:lnTo>
                    <a:pt x="628" y="154"/>
                  </a:lnTo>
                  <a:lnTo>
                    <a:pt x="631" y="154"/>
                  </a:lnTo>
                  <a:lnTo>
                    <a:pt x="633" y="154"/>
                  </a:lnTo>
                  <a:lnTo>
                    <a:pt x="636" y="155"/>
                  </a:lnTo>
                  <a:lnTo>
                    <a:pt x="639" y="155"/>
                  </a:lnTo>
                  <a:lnTo>
                    <a:pt x="641" y="155"/>
                  </a:lnTo>
                  <a:lnTo>
                    <a:pt x="644" y="155"/>
                  </a:lnTo>
                  <a:lnTo>
                    <a:pt x="647" y="155"/>
                  </a:lnTo>
                  <a:lnTo>
                    <a:pt x="649" y="155"/>
                  </a:lnTo>
                  <a:lnTo>
                    <a:pt x="652" y="155"/>
                  </a:lnTo>
                  <a:lnTo>
                    <a:pt x="655" y="154"/>
                  </a:lnTo>
                  <a:lnTo>
                    <a:pt x="657" y="154"/>
                  </a:lnTo>
                  <a:lnTo>
                    <a:pt x="660" y="154"/>
                  </a:lnTo>
                  <a:lnTo>
                    <a:pt x="663" y="154"/>
                  </a:lnTo>
                  <a:lnTo>
                    <a:pt x="665" y="154"/>
                  </a:lnTo>
                  <a:lnTo>
                    <a:pt x="668" y="154"/>
                  </a:lnTo>
                  <a:lnTo>
                    <a:pt x="671" y="154"/>
                  </a:lnTo>
                  <a:lnTo>
                    <a:pt x="673" y="154"/>
                  </a:lnTo>
                  <a:lnTo>
                    <a:pt x="676" y="154"/>
                  </a:lnTo>
                  <a:lnTo>
                    <a:pt x="679" y="154"/>
                  </a:lnTo>
                  <a:lnTo>
                    <a:pt x="681" y="154"/>
                  </a:lnTo>
                  <a:lnTo>
                    <a:pt x="684" y="154"/>
                  </a:lnTo>
                  <a:lnTo>
                    <a:pt x="686" y="154"/>
                  </a:lnTo>
                  <a:lnTo>
                    <a:pt x="689" y="154"/>
                  </a:lnTo>
                  <a:lnTo>
                    <a:pt x="692" y="154"/>
                  </a:lnTo>
                  <a:lnTo>
                    <a:pt x="694" y="154"/>
                  </a:lnTo>
                  <a:lnTo>
                    <a:pt x="697" y="155"/>
                  </a:lnTo>
                  <a:lnTo>
                    <a:pt x="700" y="155"/>
                  </a:lnTo>
                  <a:lnTo>
                    <a:pt x="702" y="155"/>
                  </a:lnTo>
                  <a:lnTo>
                    <a:pt x="705" y="155"/>
                  </a:lnTo>
                  <a:lnTo>
                    <a:pt x="708" y="155"/>
                  </a:lnTo>
                  <a:lnTo>
                    <a:pt x="710" y="155"/>
                  </a:lnTo>
                  <a:lnTo>
                    <a:pt x="713" y="154"/>
                  </a:lnTo>
                  <a:lnTo>
                    <a:pt x="716" y="154"/>
                  </a:lnTo>
                  <a:lnTo>
                    <a:pt x="718" y="154"/>
                  </a:lnTo>
                  <a:lnTo>
                    <a:pt x="721" y="154"/>
                  </a:lnTo>
                  <a:lnTo>
                    <a:pt x="724" y="155"/>
                  </a:lnTo>
                  <a:lnTo>
                    <a:pt x="726" y="155"/>
                  </a:lnTo>
                  <a:lnTo>
                    <a:pt x="729" y="155"/>
                  </a:lnTo>
                  <a:lnTo>
                    <a:pt x="732" y="155"/>
                  </a:lnTo>
                  <a:lnTo>
                    <a:pt x="734" y="155"/>
                  </a:lnTo>
                  <a:lnTo>
                    <a:pt x="737" y="155"/>
                  </a:lnTo>
                  <a:lnTo>
                    <a:pt x="740" y="155"/>
                  </a:lnTo>
                  <a:lnTo>
                    <a:pt x="742" y="155"/>
                  </a:lnTo>
                  <a:lnTo>
                    <a:pt x="745" y="155"/>
                  </a:lnTo>
                  <a:lnTo>
                    <a:pt x="748" y="155"/>
                  </a:lnTo>
                  <a:lnTo>
                    <a:pt x="750" y="155"/>
                  </a:lnTo>
                  <a:lnTo>
                    <a:pt x="753" y="155"/>
                  </a:lnTo>
                  <a:lnTo>
                    <a:pt x="756" y="155"/>
                  </a:lnTo>
                  <a:lnTo>
                    <a:pt x="758" y="155"/>
                  </a:lnTo>
                  <a:lnTo>
                    <a:pt x="761" y="155"/>
                  </a:lnTo>
                  <a:lnTo>
                    <a:pt x="764" y="155"/>
                  </a:lnTo>
                  <a:lnTo>
                    <a:pt x="766" y="155"/>
                  </a:lnTo>
                  <a:lnTo>
                    <a:pt x="769" y="155"/>
                  </a:lnTo>
                  <a:lnTo>
                    <a:pt x="772" y="155"/>
                  </a:lnTo>
                  <a:lnTo>
                    <a:pt x="774" y="155"/>
                  </a:lnTo>
                  <a:lnTo>
                    <a:pt x="777" y="155"/>
                  </a:lnTo>
                  <a:lnTo>
                    <a:pt x="780" y="155"/>
                  </a:lnTo>
                  <a:lnTo>
                    <a:pt x="782" y="155"/>
                  </a:lnTo>
                  <a:lnTo>
                    <a:pt x="785" y="155"/>
                  </a:lnTo>
                  <a:lnTo>
                    <a:pt x="788" y="155"/>
                  </a:lnTo>
                  <a:lnTo>
                    <a:pt x="790" y="155"/>
                  </a:lnTo>
                  <a:lnTo>
                    <a:pt x="793" y="155"/>
                  </a:lnTo>
                  <a:lnTo>
                    <a:pt x="796" y="155"/>
                  </a:lnTo>
                  <a:lnTo>
                    <a:pt x="798" y="155"/>
                  </a:lnTo>
                  <a:lnTo>
                    <a:pt x="801" y="155"/>
                  </a:lnTo>
                  <a:lnTo>
                    <a:pt x="804" y="155"/>
                  </a:lnTo>
                  <a:lnTo>
                    <a:pt x="806" y="155"/>
                  </a:lnTo>
                  <a:lnTo>
                    <a:pt x="809" y="155"/>
                  </a:lnTo>
                  <a:lnTo>
                    <a:pt x="811" y="155"/>
                  </a:lnTo>
                  <a:lnTo>
                    <a:pt x="814" y="155"/>
                  </a:lnTo>
                  <a:lnTo>
                    <a:pt x="817" y="155"/>
                  </a:lnTo>
                  <a:lnTo>
                    <a:pt x="819" y="155"/>
                  </a:lnTo>
                  <a:lnTo>
                    <a:pt x="822" y="155"/>
                  </a:lnTo>
                  <a:lnTo>
                    <a:pt x="825" y="155"/>
                  </a:lnTo>
                  <a:lnTo>
                    <a:pt x="827" y="155"/>
                  </a:lnTo>
                  <a:lnTo>
                    <a:pt x="830" y="155"/>
                  </a:lnTo>
                  <a:lnTo>
                    <a:pt x="833" y="155"/>
                  </a:lnTo>
                  <a:lnTo>
                    <a:pt x="835" y="155"/>
                  </a:lnTo>
                  <a:lnTo>
                    <a:pt x="838" y="155"/>
                  </a:lnTo>
                  <a:lnTo>
                    <a:pt x="841" y="155"/>
                  </a:lnTo>
                  <a:lnTo>
                    <a:pt x="843" y="155"/>
                  </a:lnTo>
                  <a:lnTo>
                    <a:pt x="846" y="155"/>
                  </a:lnTo>
                  <a:lnTo>
                    <a:pt x="849" y="155"/>
                  </a:lnTo>
                  <a:lnTo>
                    <a:pt x="851" y="155"/>
                  </a:lnTo>
                  <a:lnTo>
                    <a:pt x="854" y="155"/>
                  </a:lnTo>
                  <a:lnTo>
                    <a:pt x="857" y="155"/>
                  </a:lnTo>
                  <a:lnTo>
                    <a:pt x="859" y="155"/>
                  </a:lnTo>
                  <a:lnTo>
                    <a:pt x="862" y="155"/>
                  </a:lnTo>
                  <a:lnTo>
                    <a:pt x="865" y="155"/>
                  </a:lnTo>
                  <a:lnTo>
                    <a:pt x="867" y="155"/>
                  </a:lnTo>
                  <a:lnTo>
                    <a:pt x="870" y="155"/>
                  </a:lnTo>
                  <a:lnTo>
                    <a:pt x="873" y="155"/>
                  </a:lnTo>
                  <a:lnTo>
                    <a:pt x="875" y="155"/>
                  </a:lnTo>
                  <a:lnTo>
                    <a:pt x="878" y="155"/>
                  </a:lnTo>
                  <a:lnTo>
                    <a:pt x="881" y="155"/>
                  </a:lnTo>
                  <a:lnTo>
                    <a:pt x="883" y="155"/>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47" name="Freeform 1471"/>
            <p:cNvSpPr>
              <a:spLocks/>
            </p:cNvSpPr>
            <p:nvPr/>
          </p:nvSpPr>
          <p:spPr bwMode="auto">
            <a:xfrm>
              <a:off x="690563" y="5897563"/>
              <a:ext cx="7194550" cy="136525"/>
            </a:xfrm>
            <a:custGeom>
              <a:avLst/>
              <a:gdLst>
                <a:gd name="T0" fmla="*/ 2147483647 w 883"/>
                <a:gd name="T1" fmla="*/ 2147483647 h 31"/>
                <a:gd name="T2" fmla="*/ 2147483647 w 883"/>
                <a:gd name="T3" fmla="*/ 2147483647 h 31"/>
                <a:gd name="T4" fmla="*/ 2147483647 w 883"/>
                <a:gd name="T5" fmla="*/ 2147483647 h 31"/>
                <a:gd name="T6" fmla="*/ 2147483647 w 883"/>
                <a:gd name="T7" fmla="*/ 2147483647 h 31"/>
                <a:gd name="T8" fmla="*/ 2147483647 w 883"/>
                <a:gd name="T9" fmla="*/ 2147483647 h 31"/>
                <a:gd name="T10" fmla="*/ 2147483647 w 883"/>
                <a:gd name="T11" fmla="*/ 2147483647 h 31"/>
                <a:gd name="T12" fmla="*/ 2147483647 w 883"/>
                <a:gd name="T13" fmla="*/ 2147483647 h 31"/>
                <a:gd name="T14" fmla="*/ 2147483647 w 883"/>
                <a:gd name="T15" fmla="*/ 2147483647 h 31"/>
                <a:gd name="T16" fmla="*/ 2147483647 w 883"/>
                <a:gd name="T17" fmla="*/ 2147483647 h 31"/>
                <a:gd name="T18" fmla="*/ 2147483647 w 883"/>
                <a:gd name="T19" fmla="*/ 2147483647 h 31"/>
                <a:gd name="T20" fmla="*/ 2147483647 w 883"/>
                <a:gd name="T21" fmla="*/ 2147483647 h 31"/>
                <a:gd name="T22" fmla="*/ 2147483647 w 883"/>
                <a:gd name="T23" fmla="*/ 2147483647 h 31"/>
                <a:gd name="T24" fmla="*/ 2147483647 w 883"/>
                <a:gd name="T25" fmla="*/ 2147483647 h 31"/>
                <a:gd name="T26" fmla="*/ 2147483647 w 883"/>
                <a:gd name="T27" fmla="*/ 2147483647 h 31"/>
                <a:gd name="T28" fmla="*/ 2147483647 w 883"/>
                <a:gd name="T29" fmla="*/ 2147483647 h 31"/>
                <a:gd name="T30" fmla="*/ 2147483647 w 883"/>
                <a:gd name="T31" fmla="*/ 2147483647 h 31"/>
                <a:gd name="T32" fmla="*/ 2147483647 w 883"/>
                <a:gd name="T33" fmla="*/ 2147483647 h 31"/>
                <a:gd name="T34" fmla="*/ 2147483647 w 883"/>
                <a:gd name="T35" fmla="*/ 2147483647 h 31"/>
                <a:gd name="T36" fmla="*/ 2147483647 w 883"/>
                <a:gd name="T37" fmla="*/ 2147483647 h 31"/>
                <a:gd name="T38" fmla="*/ 2147483647 w 883"/>
                <a:gd name="T39" fmla="*/ 2147483647 h 31"/>
                <a:gd name="T40" fmla="*/ 2147483647 w 883"/>
                <a:gd name="T41" fmla="*/ 2147483647 h 31"/>
                <a:gd name="T42" fmla="*/ 2147483647 w 883"/>
                <a:gd name="T43" fmla="*/ 2147483647 h 31"/>
                <a:gd name="T44" fmla="*/ 2147483647 w 883"/>
                <a:gd name="T45" fmla="*/ 2147483647 h 31"/>
                <a:gd name="T46" fmla="*/ 2147483647 w 883"/>
                <a:gd name="T47" fmla="*/ 2147483647 h 31"/>
                <a:gd name="T48" fmla="*/ 2147483647 w 883"/>
                <a:gd name="T49" fmla="*/ 2147483647 h 31"/>
                <a:gd name="T50" fmla="*/ 2147483647 w 883"/>
                <a:gd name="T51" fmla="*/ 2147483647 h 31"/>
                <a:gd name="T52" fmla="*/ 2147483647 w 883"/>
                <a:gd name="T53" fmla="*/ 2147483647 h 31"/>
                <a:gd name="T54" fmla="*/ 2147483647 w 883"/>
                <a:gd name="T55" fmla="*/ 2147483647 h 31"/>
                <a:gd name="T56" fmla="*/ 2147483647 w 883"/>
                <a:gd name="T57" fmla="*/ 2147483647 h 31"/>
                <a:gd name="T58" fmla="*/ 2147483647 w 883"/>
                <a:gd name="T59" fmla="*/ 2147483647 h 31"/>
                <a:gd name="T60" fmla="*/ 2147483647 w 883"/>
                <a:gd name="T61" fmla="*/ 2147483647 h 31"/>
                <a:gd name="T62" fmla="*/ 2147483647 w 883"/>
                <a:gd name="T63" fmla="*/ 2147483647 h 31"/>
                <a:gd name="T64" fmla="*/ 2147483647 w 883"/>
                <a:gd name="T65" fmla="*/ 2147483647 h 31"/>
                <a:gd name="T66" fmla="*/ 2147483647 w 883"/>
                <a:gd name="T67" fmla="*/ 2147483647 h 31"/>
                <a:gd name="T68" fmla="*/ 2147483647 w 883"/>
                <a:gd name="T69" fmla="*/ 2147483647 h 31"/>
                <a:gd name="T70" fmla="*/ 2147483647 w 883"/>
                <a:gd name="T71" fmla="*/ 2147483647 h 31"/>
                <a:gd name="T72" fmla="*/ 2147483647 w 883"/>
                <a:gd name="T73" fmla="*/ 2147483647 h 31"/>
                <a:gd name="T74" fmla="*/ 2147483647 w 883"/>
                <a:gd name="T75" fmla="*/ 2147483647 h 31"/>
                <a:gd name="T76" fmla="*/ 2147483647 w 883"/>
                <a:gd name="T77" fmla="*/ 2147483647 h 31"/>
                <a:gd name="T78" fmla="*/ 2147483647 w 883"/>
                <a:gd name="T79" fmla="*/ 2147483647 h 31"/>
                <a:gd name="T80" fmla="*/ 2147483647 w 883"/>
                <a:gd name="T81" fmla="*/ 2147483647 h 31"/>
                <a:gd name="T82" fmla="*/ 2147483647 w 883"/>
                <a:gd name="T83" fmla="*/ 2147483647 h 31"/>
                <a:gd name="T84" fmla="*/ 2147483647 w 883"/>
                <a:gd name="T85" fmla="*/ 2147483647 h 31"/>
                <a:gd name="T86" fmla="*/ 2147483647 w 883"/>
                <a:gd name="T87" fmla="*/ 2147483647 h 31"/>
                <a:gd name="T88" fmla="*/ 2147483647 w 883"/>
                <a:gd name="T89" fmla="*/ 2147483647 h 31"/>
                <a:gd name="T90" fmla="*/ 2147483647 w 883"/>
                <a:gd name="T91" fmla="*/ 2147483647 h 31"/>
                <a:gd name="T92" fmla="*/ 2147483647 w 883"/>
                <a:gd name="T93" fmla="*/ 2147483647 h 31"/>
                <a:gd name="T94" fmla="*/ 2147483647 w 883"/>
                <a:gd name="T95" fmla="*/ 2147483647 h 31"/>
                <a:gd name="T96" fmla="*/ 2147483647 w 883"/>
                <a:gd name="T97" fmla="*/ 2147483647 h 31"/>
                <a:gd name="T98" fmla="*/ 2147483647 w 883"/>
                <a:gd name="T99" fmla="*/ 2147483647 h 31"/>
                <a:gd name="T100" fmla="*/ 2147483647 w 883"/>
                <a:gd name="T101" fmla="*/ 2147483647 h 31"/>
                <a:gd name="T102" fmla="*/ 2147483647 w 883"/>
                <a:gd name="T103" fmla="*/ 2147483647 h 31"/>
                <a:gd name="T104" fmla="*/ 2147483647 w 883"/>
                <a:gd name="T105" fmla="*/ 2147483647 h 31"/>
                <a:gd name="T106" fmla="*/ 2147483647 w 883"/>
                <a:gd name="T107" fmla="*/ 2147483647 h 31"/>
                <a:gd name="T108" fmla="*/ 2147483647 w 883"/>
                <a:gd name="T109" fmla="*/ 2147483647 h 3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31"/>
                <a:gd name="T167" fmla="*/ 883 w 883"/>
                <a:gd name="T168" fmla="*/ 31 h 3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31">
                  <a:moveTo>
                    <a:pt x="0" y="31"/>
                  </a:moveTo>
                  <a:lnTo>
                    <a:pt x="0" y="31"/>
                  </a:lnTo>
                  <a:lnTo>
                    <a:pt x="3" y="31"/>
                  </a:lnTo>
                  <a:lnTo>
                    <a:pt x="6" y="31"/>
                  </a:lnTo>
                  <a:lnTo>
                    <a:pt x="8" y="31"/>
                  </a:lnTo>
                  <a:lnTo>
                    <a:pt x="11" y="31"/>
                  </a:lnTo>
                  <a:lnTo>
                    <a:pt x="14" y="31"/>
                  </a:lnTo>
                  <a:lnTo>
                    <a:pt x="16" y="31"/>
                  </a:lnTo>
                  <a:lnTo>
                    <a:pt x="19" y="31"/>
                  </a:lnTo>
                  <a:lnTo>
                    <a:pt x="22" y="31"/>
                  </a:lnTo>
                  <a:lnTo>
                    <a:pt x="24" y="31"/>
                  </a:lnTo>
                  <a:lnTo>
                    <a:pt x="27" y="31"/>
                  </a:lnTo>
                  <a:lnTo>
                    <a:pt x="30" y="31"/>
                  </a:lnTo>
                  <a:lnTo>
                    <a:pt x="32" y="31"/>
                  </a:lnTo>
                  <a:lnTo>
                    <a:pt x="35" y="31"/>
                  </a:lnTo>
                  <a:lnTo>
                    <a:pt x="38" y="31"/>
                  </a:lnTo>
                  <a:lnTo>
                    <a:pt x="40" y="31"/>
                  </a:lnTo>
                  <a:lnTo>
                    <a:pt x="43" y="31"/>
                  </a:lnTo>
                  <a:lnTo>
                    <a:pt x="46" y="31"/>
                  </a:lnTo>
                  <a:lnTo>
                    <a:pt x="48" y="31"/>
                  </a:lnTo>
                  <a:lnTo>
                    <a:pt x="51" y="31"/>
                  </a:lnTo>
                  <a:lnTo>
                    <a:pt x="54" y="31"/>
                  </a:lnTo>
                  <a:lnTo>
                    <a:pt x="56" y="31"/>
                  </a:lnTo>
                  <a:lnTo>
                    <a:pt x="59" y="31"/>
                  </a:lnTo>
                  <a:lnTo>
                    <a:pt x="62" y="31"/>
                  </a:lnTo>
                  <a:lnTo>
                    <a:pt x="64" y="31"/>
                  </a:lnTo>
                  <a:lnTo>
                    <a:pt x="67" y="31"/>
                  </a:lnTo>
                  <a:lnTo>
                    <a:pt x="70" y="31"/>
                  </a:lnTo>
                  <a:lnTo>
                    <a:pt x="72" y="31"/>
                  </a:lnTo>
                  <a:lnTo>
                    <a:pt x="75" y="31"/>
                  </a:lnTo>
                  <a:lnTo>
                    <a:pt x="77" y="31"/>
                  </a:lnTo>
                  <a:lnTo>
                    <a:pt x="80" y="31"/>
                  </a:lnTo>
                  <a:lnTo>
                    <a:pt x="83" y="31"/>
                  </a:lnTo>
                  <a:lnTo>
                    <a:pt x="85" y="31"/>
                  </a:lnTo>
                  <a:lnTo>
                    <a:pt x="88" y="31"/>
                  </a:lnTo>
                  <a:lnTo>
                    <a:pt x="91" y="31"/>
                  </a:lnTo>
                  <a:lnTo>
                    <a:pt x="93" y="31"/>
                  </a:lnTo>
                  <a:lnTo>
                    <a:pt x="96" y="31"/>
                  </a:lnTo>
                  <a:lnTo>
                    <a:pt x="99" y="31"/>
                  </a:lnTo>
                  <a:lnTo>
                    <a:pt x="101" y="31"/>
                  </a:lnTo>
                  <a:lnTo>
                    <a:pt x="104" y="31"/>
                  </a:lnTo>
                  <a:lnTo>
                    <a:pt x="107" y="31"/>
                  </a:lnTo>
                  <a:lnTo>
                    <a:pt x="109" y="31"/>
                  </a:lnTo>
                  <a:lnTo>
                    <a:pt x="112" y="31"/>
                  </a:lnTo>
                  <a:lnTo>
                    <a:pt x="115" y="31"/>
                  </a:lnTo>
                  <a:lnTo>
                    <a:pt x="117" y="31"/>
                  </a:lnTo>
                  <a:lnTo>
                    <a:pt x="120" y="31"/>
                  </a:lnTo>
                  <a:lnTo>
                    <a:pt x="123" y="31"/>
                  </a:lnTo>
                  <a:lnTo>
                    <a:pt x="125" y="31"/>
                  </a:lnTo>
                  <a:lnTo>
                    <a:pt x="128" y="31"/>
                  </a:lnTo>
                  <a:lnTo>
                    <a:pt x="131" y="31"/>
                  </a:lnTo>
                  <a:lnTo>
                    <a:pt x="133" y="31"/>
                  </a:lnTo>
                  <a:lnTo>
                    <a:pt x="136" y="31"/>
                  </a:lnTo>
                  <a:lnTo>
                    <a:pt x="139" y="31"/>
                  </a:lnTo>
                  <a:lnTo>
                    <a:pt x="141" y="31"/>
                  </a:lnTo>
                  <a:lnTo>
                    <a:pt x="144" y="31"/>
                  </a:lnTo>
                  <a:lnTo>
                    <a:pt x="147" y="31"/>
                  </a:lnTo>
                  <a:lnTo>
                    <a:pt x="149" y="31"/>
                  </a:lnTo>
                  <a:lnTo>
                    <a:pt x="152" y="31"/>
                  </a:lnTo>
                  <a:lnTo>
                    <a:pt x="155" y="31"/>
                  </a:lnTo>
                  <a:lnTo>
                    <a:pt x="157" y="31"/>
                  </a:lnTo>
                  <a:lnTo>
                    <a:pt x="160" y="31"/>
                  </a:lnTo>
                  <a:lnTo>
                    <a:pt x="163" y="31"/>
                  </a:lnTo>
                  <a:lnTo>
                    <a:pt x="165" y="31"/>
                  </a:lnTo>
                  <a:lnTo>
                    <a:pt x="168" y="31"/>
                  </a:lnTo>
                  <a:lnTo>
                    <a:pt x="171" y="31"/>
                  </a:lnTo>
                  <a:lnTo>
                    <a:pt x="173" y="31"/>
                  </a:lnTo>
                  <a:lnTo>
                    <a:pt x="176" y="31"/>
                  </a:lnTo>
                  <a:lnTo>
                    <a:pt x="179" y="31"/>
                  </a:lnTo>
                  <a:lnTo>
                    <a:pt x="181" y="31"/>
                  </a:lnTo>
                  <a:lnTo>
                    <a:pt x="184" y="31"/>
                  </a:lnTo>
                  <a:lnTo>
                    <a:pt x="187" y="31"/>
                  </a:lnTo>
                  <a:lnTo>
                    <a:pt x="189" y="31"/>
                  </a:lnTo>
                  <a:lnTo>
                    <a:pt x="192" y="31"/>
                  </a:lnTo>
                  <a:lnTo>
                    <a:pt x="195" y="31"/>
                  </a:lnTo>
                  <a:lnTo>
                    <a:pt x="197" y="31"/>
                  </a:lnTo>
                  <a:lnTo>
                    <a:pt x="200" y="31"/>
                  </a:lnTo>
                  <a:lnTo>
                    <a:pt x="202" y="31"/>
                  </a:lnTo>
                  <a:lnTo>
                    <a:pt x="205" y="31"/>
                  </a:lnTo>
                  <a:lnTo>
                    <a:pt x="208" y="31"/>
                  </a:lnTo>
                  <a:lnTo>
                    <a:pt x="210" y="31"/>
                  </a:lnTo>
                  <a:lnTo>
                    <a:pt x="213" y="31"/>
                  </a:lnTo>
                  <a:lnTo>
                    <a:pt x="216" y="31"/>
                  </a:lnTo>
                  <a:lnTo>
                    <a:pt x="218" y="31"/>
                  </a:lnTo>
                  <a:lnTo>
                    <a:pt x="221" y="31"/>
                  </a:lnTo>
                  <a:lnTo>
                    <a:pt x="224" y="31"/>
                  </a:lnTo>
                  <a:lnTo>
                    <a:pt x="226" y="31"/>
                  </a:lnTo>
                  <a:lnTo>
                    <a:pt x="229" y="31"/>
                  </a:lnTo>
                  <a:lnTo>
                    <a:pt x="232" y="31"/>
                  </a:lnTo>
                  <a:lnTo>
                    <a:pt x="234" y="31"/>
                  </a:lnTo>
                  <a:lnTo>
                    <a:pt x="237" y="31"/>
                  </a:lnTo>
                  <a:lnTo>
                    <a:pt x="240" y="31"/>
                  </a:lnTo>
                  <a:lnTo>
                    <a:pt x="242" y="31"/>
                  </a:lnTo>
                  <a:lnTo>
                    <a:pt x="245" y="31"/>
                  </a:lnTo>
                  <a:lnTo>
                    <a:pt x="248" y="31"/>
                  </a:lnTo>
                  <a:lnTo>
                    <a:pt x="250" y="31"/>
                  </a:lnTo>
                  <a:lnTo>
                    <a:pt x="253" y="31"/>
                  </a:lnTo>
                  <a:lnTo>
                    <a:pt x="256" y="31"/>
                  </a:lnTo>
                  <a:lnTo>
                    <a:pt x="258" y="31"/>
                  </a:lnTo>
                  <a:lnTo>
                    <a:pt x="261" y="31"/>
                  </a:lnTo>
                  <a:lnTo>
                    <a:pt x="264" y="31"/>
                  </a:lnTo>
                  <a:lnTo>
                    <a:pt x="266" y="31"/>
                  </a:lnTo>
                  <a:lnTo>
                    <a:pt x="269" y="31"/>
                  </a:lnTo>
                  <a:lnTo>
                    <a:pt x="272" y="31"/>
                  </a:lnTo>
                  <a:lnTo>
                    <a:pt x="274" y="31"/>
                  </a:lnTo>
                  <a:lnTo>
                    <a:pt x="277" y="31"/>
                  </a:lnTo>
                  <a:lnTo>
                    <a:pt x="280" y="31"/>
                  </a:lnTo>
                  <a:lnTo>
                    <a:pt x="282" y="31"/>
                  </a:lnTo>
                  <a:lnTo>
                    <a:pt x="285" y="31"/>
                  </a:lnTo>
                  <a:lnTo>
                    <a:pt x="288" y="31"/>
                  </a:lnTo>
                  <a:lnTo>
                    <a:pt x="290" y="31"/>
                  </a:lnTo>
                  <a:lnTo>
                    <a:pt x="293" y="30"/>
                  </a:lnTo>
                  <a:lnTo>
                    <a:pt x="296" y="27"/>
                  </a:lnTo>
                  <a:lnTo>
                    <a:pt x="298" y="20"/>
                  </a:lnTo>
                  <a:lnTo>
                    <a:pt x="301" y="8"/>
                  </a:lnTo>
                  <a:lnTo>
                    <a:pt x="304" y="0"/>
                  </a:lnTo>
                  <a:lnTo>
                    <a:pt x="306" y="2"/>
                  </a:lnTo>
                  <a:lnTo>
                    <a:pt x="309" y="11"/>
                  </a:lnTo>
                  <a:lnTo>
                    <a:pt x="312" y="21"/>
                  </a:lnTo>
                  <a:lnTo>
                    <a:pt x="314" y="27"/>
                  </a:lnTo>
                  <a:lnTo>
                    <a:pt x="317" y="30"/>
                  </a:lnTo>
                  <a:lnTo>
                    <a:pt x="320" y="31"/>
                  </a:lnTo>
                  <a:lnTo>
                    <a:pt x="322" y="31"/>
                  </a:lnTo>
                  <a:lnTo>
                    <a:pt x="325" y="31"/>
                  </a:lnTo>
                  <a:lnTo>
                    <a:pt x="327" y="31"/>
                  </a:lnTo>
                  <a:lnTo>
                    <a:pt x="330" y="31"/>
                  </a:lnTo>
                  <a:lnTo>
                    <a:pt x="333" y="31"/>
                  </a:lnTo>
                  <a:lnTo>
                    <a:pt x="335" y="31"/>
                  </a:lnTo>
                  <a:lnTo>
                    <a:pt x="338" y="31"/>
                  </a:lnTo>
                  <a:lnTo>
                    <a:pt x="341" y="31"/>
                  </a:lnTo>
                  <a:lnTo>
                    <a:pt x="343" y="31"/>
                  </a:lnTo>
                  <a:lnTo>
                    <a:pt x="346" y="31"/>
                  </a:lnTo>
                  <a:lnTo>
                    <a:pt x="349" y="31"/>
                  </a:lnTo>
                  <a:lnTo>
                    <a:pt x="351" y="31"/>
                  </a:lnTo>
                  <a:lnTo>
                    <a:pt x="354" y="31"/>
                  </a:lnTo>
                  <a:lnTo>
                    <a:pt x="357" y="31"/>
                  </a:lnTo>
                  <a:lnTo>
                    <a:pt x="359" y="31"/>
                  </a:lnTo>
                  <a:lnTo>
                    <a:pt x="362" y="31"/>
                  </a:lnTo>
                  <a:lnTo>
                    <a:pt x="365" y="31"/>
                  </a:lnTo>
                  <a:lnTo>
                    <a:pt x="367" y="31"/>
                  </a:lnTo>
                  <a:lnTo>
                    <a:pt x="370" y="31"/>
                  </a:lnTo>
                  <a:lnTo>
                    <a:pt x="373" y="31"/>
                  </a:lnTo>
                  <a:lnTo>
                    <a:pt x="375" y="31"/>
                  </a:lnTo>
                  <a:lnTo>
                    <a:pt x="378" y="31"/>
                  </a:lnTo>
                  <a:lnTo>
                    <a:pt x="381" y="31"/>
                  </a:lnTo>
                  <a:lnTo>
                    <a:pt x="383" y="31"/>
                  </a:lnTo>
                  <a:lnTo>
                    <a:pt x="386" y="31"/>
                  </a:lnTo>
                  <a:lnTo>
                    <a:pt x="389" y="31"/>
                  </a:lnTo>
                  <a:lnTo>
                    <a:pt x="391" y="31"/>
                  </a:lnTo>
                  <a:lnTo>
                    <a:pt x="394" y="31"/>
                  </a:lnTo>
                  <a:lnTo>
                    <a:pt x="397" y="31"/>
                  </a:lnTo>
                  <a:lnTo>
                    <a:pt x="399" y="31"/>
                  </a:lnTo>
                  <a:lnTo>
                    <a:pt x="402" y="31"/>
                  </a:lnTo>
                  <a:lnTo>
                    <a:pt x="405" y="31"/>
                  </a:lnTo>
                  <a:lnTo>
                    <a:pt x="407" y="31"/>
                  </a:lnTo>
                  <a:lnTo>
                    <a:pt x="410" y="31"/>
                  </a:lnTo>
                  <a:lnTo>
                    <a:pt x="413" y="31"/>
                  </a:lnTo>
                  <a:lnTo>
                    <a:pt x="415" y="31"/>
                  </a:lnTo>
                  <a:lnTo>
                    <a:pt x="418" y="31"/>
                  </a:lnTo>
                  <a:lnTo>
                    <a:pt x="421" y="31"/>
                  </a:lnTo>
                  <a:lnTo>
                    <a:pt x="423" y="31"/>
                  </a:lnTo>
                  <a:lnTo>
                    <a:pt x="426" y="31"/>
                  </a:lnTo>
                  <a:lnTo>
                    <a:pt x="429" y="31"/>
                  </a:lnTo>
                  <a:lnTo>
                    <a:pt x="431" y="31"/>
                  </a:lnTo>
                  <a:lnTo>
                    <a:pt x="434" y="31"/>
                  </a:lnTo>
                  <a:lnTo>
                    <a:pt x="437" y="31"/>
                  </a:lnTo>
                  <a:lnTo>
                    <a:pt x="439" y="31"/>
                  </a:lnTo>
                  <a:lnTo>
                    <a:pt x="442" y="31"/>
                  </a:lnTo>
                  <a:lnTo>
                    <a:pt x="444" y="31"/>
                  </a:lnTo>
                  <a:lnTo>
                    <a:pt x="447" y="31"/>
                  </a:lnTo>
                  <a:lnTo>
                    <a:pt x="450" y="31"/>
                  </a:lnTo>
                  <a:lnTo>
                    <a:pt x="452" y="31"/>
                  </a:lnTo>
                  <a:lnTo>
                    <a:pt x="455" y="31"/>
                  </a:lnTo>
                  <a:lnTo>
                    <a:pt x="458" y="31"/>
                  </a:lnTo>
                  <a:lnTo>
                    <a:pt x="460" y="31"/>
                  </a:lnTo>
                  <a:lnTo>
                    <a:pt x="463" y="31"/>
                  </a:lnTo>
                  <a:lnTo>
                    <a:pt x="466" y="31"/>
                  </a:lnTo>
                  <a:lnTo>
                    <a:pt x="468" y="31"/>
                  </a:lnTo>
                  <a:lnTo>
                    <a:pt x="471" y="31"/>
                  </a:lnTo>
                  <a:lnTo>
                    <a:pt x="474" y="31"/>
                  </a:lnTo>
                  <a:lnTo>
                    <a:pt x="476" y="31"/>
                  </a:lnTo>
                  <a:lnTo>
                    <a:pt x="479" y="31"/>
                  </a:lnTo>
                  <a:lnTo>
                    <a:pt x="482" y="31"/>
                  </a:lnTo>
                  <a:lnTo>
                    <a:pt x="484" y="31"/>
                  </a:lnTo>
                  <a:lnTo>
                    <a:pt x="487" y="31"/>
                  </a:lnTo>
                  <a:lnTo>
                    <a:pt x="490" y="31"/>
                  </a:lnTo>
                  <a:lnTo>
                    <a:pt x="492" y="31"/>
                  </a:lnTo>
                  <a:lnTo>
                    <a:pt x="495" y="31"/>
                  </a:lnTo>
                  <a:lnTo>
                    <a:pt x="498" y="31"/>
                  </a:lnTo>
                  <a:lnTo>
                    <a:pt x="500" y="31"/>
                  </a:lnTo>
                  <a:lnTo>
                    <a:pt x="503" y="31"/>
                  </a:lnTo>
                  <a:lnTo>
                    <a:pt x="506" y="31"/>
                  </a:lnTo>
                  <a:lnTo>
                    <a:pt x="508" y="31"/>
                  </a:lnTo>
                  <a:lnTo>
                    <a:pt x="511" y="31"/>
                  </a:lnTo>
                  <a:lnTo>
                    <a:pt x="514" y="31"/>
                  </a:lnTo>
                  <a:lnTo>
                    <a:pt x="516" y="31"/>
                  </a:lnTo>
                  <a:lnTo>
                    <a:pt x="519" y="31"/>
                  </a:lnTo>
                  <a:lnTo>
                    <a:pt x="522" y="31"/>
                  </a:lnTo>
                  <a:lnTo>
                    <a:pt x="524" y="31"/>
                  </a:lnTo>
                  <a:lnTo>
                    <a:pt x="527" y="31"/>
                  </a:lnTo>
                  <a:lnTo>
                    <a:pt x="530" y="31"/>
                  </a:lnTo>
                  <a:lnTo>
                    <a:pt x="532" y="31"/>
                  </a:lnTo>
                  <a:lnTo>
                    <a:pt x="535" y="31"/>
                  </a:lnTo>
                  <a:lnTo>
                    <a:pt x="538" y="31"/>
                  </a:lnTo>
                  <a:lnTo>
                    <a:pt x="540" y="31"/>
                  </a:lnTo>
                  <a:lnTo>
                    <a:pt x="543" y="31"/>
                  </a:lnTo>
                  <a:lnTo>
                    <a:pt x="546" y="31"/>
                  </a:lnTo>
                  <a:lnTo>
                    <a:pt x="548" y="31"/>
                  </a:lnTo>
                  <a:lnTo>
                    <a:pt x="551" y="31"/>
                  </a:lnTo>
                  <a:lnTo>
                    <a:pt x="554" y="31"/>
                  </a:lnTo>
                  <a:lnTo>
                    <a:pt x="556" y="31"/>
                  </a:lnTo>
                  <a:lnTo>
                    <a:pt x="559" y="31"/>
                  </a:lnTo>
                  <a:lnTo>
                    <a:pt x="562" y="31"/>
                  </a:lnTo>
                  <a:lnTo>
                    <a:pt x="564" y="31"/>
                  </a:lnTo>
                  <a:lnTo>
                    <a:pt x="567" y="31"/>
                  </a:lnTo>
                  <a:lnTo>
                    <a:pt x="569" y="31"/>
                  </a:lnTo>
                  <a:lnTo>
                    <a:pt x="572" y="31"/>
                  </a:lnTo>
                  <a:lnTo>
                    <a:pt x="575" y="31"/>
                  </a:lnTo>
                  <a:lnTo>
                    <a:pt x="577" y="31"/>
                  </a:lnTo>
                  <a:lnTo>
                    <a:pt x="580" y="31"/>
                  </a:lnTo>
                  <a:lnTo>
                    <a:pt x="583" y="31"/>
                  </a:lnTo>
                  <a:lnTo>
                    <a:pt x="585" y="31"/>
                  </a:lnTo>
                  <a:lnTo>
                    <a:pt x="588" y="31"/>
                  </a:lnTo>
                  <a:lnTo>
                    <a:pt x="591" y="31"/>
                  </a:lnTo>
                  <a:lnTo>
                    <a:pt x="593" y="31"/>
                  </a:lnTo>
                  <a:lnTo>
                    <a:pt x="596" y="31"/>
                  </a:lnTo>
                  <a:lnTo>
                    <a:pt x="599" y="31"/>
                  </a:lnTo>
                  <a:lnTo>
                    <a:pt x="601" y="31"/>
                  </a:lnTo>
                  <a:lnTo>
                    <a:pt x="604" y="31"/>
                  </a:lnTo>
                  <a:lnTo>
                    <a:pt x="607" y="31"/>
                  </a:lnTo>
                  <a:lnTo>
                    <a:pt x="609" y="31"/>
                  </a:lnTo>
                  <a:lnTo>
                    <a:pt x="612" y="31"/>
                  </a:lnTo>
                  <a:lnTo>
                    <a:pt x="615" y="31"/>
                  </a:lnTo>
                  <a:lnTo>
                    <a:pt x="617" y="31"/>
                  </a:lnTo>
                  <a:lnTo>
                    <a:pt x="620" y="31"/>
                  </a:lnTo>
                  <a:lnTo>
                    <a:pt x="623" y="31"/>
                  </a:lnTo>
                  <a:lnTo>
                    <a:pt x="625" y="31"/>
                  </a:lnTo>
                  <a:lnTo>
                    <a:pt x="628" y="31"/>
                  </a:lnTo>
                  <a:lnTo>
                    <a:pt x="631" y="31"/>
                  </a:lnTo>
                  <a:lnTo>
                    <a:pt x="633" y="31"/>
                  </a:lnTo>
                  <a:lnTo>
                    <a:pt x="636" y="31"/>
                  </a:lnTo>
                  <a:lnTo>
                    <a:pt x="639" y="31"/>
                  </a:lnTo>
                  <a:lnTo>
                    <a:pt x="641" y="31"/>
                  </a:lnTo>
                  <a:lnTo>
                    <a:pt x="644" y="31"/>
                  </a:lnTo>
                  <a:lnTo>
                    <a:pt x="647" y="31"/>
                  </a:lnTo>
                  <a:lnTo>
                    <a:pt x="649" y="31"/>
                  </a:lnTo>
                  <a:lnTo>
                    <a:pt x="652" y="31"/>
                  </a:lnTo>
                  <a:lnTo>
                    <a:pt x="655" y="31"/>
                  </a:lnTo>
                  <a:lnTo>
                    <a:pt x="657" y="31"/>
                  </a:lnTo>
                  <a:lnTo>
                    <a:pt x="660" y="31"/>
                  </a:lnTo>
                  <a:lnTo>
                    <a:pt x="663" y="31"/>
                  </a:lnTo>
                  <a:lnTo>
                    <a:pt x="665" y="31"/>
                  </a:lnTo>
                  <a:lnTo>
                    <a:pt x="668" y="31"/>
                  </a:lnTo>
                  <a:lnTo>
                    <a:pt x="671" y="31"/>
                  </a:lnTo>
                  <a:lnTo>
                    <a:pt x="673" y="31"/>
                  </a:lnTo>
                  <a:lnTo>
                    <a:pt x="676" y="31"/>
                  </a:lnTo>
                  <a:lnTo>
                    <a:pt x="679" y="31"/>
                  </a:lnTo>
                  <a:lnTo>
                    <a:pt x="681" y="31"/>
                  </a:lnTo>
                  <a:lnTo>
                    <a:pt x="684" y="31"/>
                  </a:lnTo>
                  <a:lnTo>
                    <a:pt x="686" y="31"/>
                  </a:lnTo>
                  <a:lnTo>
                    <a:pt x="689" y="31"/>
                  </a:lnTo>
                  <a:lnTo>
                    <a:pt x="692" y="31"/>
                  </a:lnTo>
                  <a:lnTo>
                    <a:pt x="694" y="31"/>
                  </a:lnTo>
                  <a:lnTo>
                    <a:pt x="697" y="31"/>
                  </a:lnTo>
                  <a:lnTo>
                    <a:pt x="700" y="31"/>
                  </a:lnTo>
                  <a:lnTo>
                    <a:pt x="702" y="31"/>
                  </a:lnTo>
                  <a:lnTo>
                    <a:pt x="705" y="31"/>
                  </a:lnTo>
                  <a:lnTo>
                    <a:pt x="708" y="31"/>
                  </a:lnTo>
                  <a:lnTo>
                    <a:pt x="710" y="31"/>
                  </a:lnTo>
                  <a:lnTo>
                    <a:pt x="713" y="31"/>
                  </a:lnTo>
                  <a:lnTo>
                    <a:pt x="716" y="31"/>
                  </a:lnTo>
                  <a:lnTo>
                    <a:pt x="718" y="31"/>
                  </a:lnTo>
                  <a:lnTo>
                    <a:pt x="721" y="31"/>
                  </a:lnTo>
                  <a:lnTo>
                    <a:pt x="724" y="31"/>
                  </a:lnTo>
                  <a:lnTo>
                    <a:pt x="726" y="31"/>
                  </a:lnTo>
                  <a:lnTo>
                    <a:pt x="729" y="31"/>
                  </a:lnTo>
                  <a:lnTo>
                    <a:pt x="732" y="31"/>
                  </a:lnTo>
                  <a:lnTo>
                    <a:pt x="734" y="31"/>
                  </a:lnTo>
                  <a:lnTo>
                    <a:pt x="737" y="31"/>
                  </a:lnTo>
                  <a:lnTo>
                    <a:pt x="740" y="31"/>
                  </a:lnTo>
                  <a:lnTo>
                    <a:pt x="742" y="31"/>
                  </a:lnTo>
                  <a:lnTo>
                    <a:pt x="745" y="31"/>
                  </a:lnTo>
                  <a:lnTo>
                    <a:pt x="748" y="31"/>
                  </a:lnTo>
                  <a:lnTo>
                    <a:pt x="750" y="31"/>
                  </a:lnTo>
                  <a:lnTo>
                    <a:pt x="753" y="31"/>
                  </a:lnTo>
                  <a:lnTo>
                    <a:pt x="756" y="31"/>
                  </a:lnTo>
                  <a:lnTo>
                    <a:pt x="758" y="31"/>
                  </a:lnTo>
                  <a:lnTo>
                    <a:pt x="761" y="31"/>
                  </a:lnTo>
                  <a:lnTo>
                    <a:pt x="764" y="31"/>
                  </a:lnTo>
                  <a:lnTo>
                    <a:pt x="766" y="31"/>
                  </a:lnTo>
                  <a:lnTo>
                    <a:pt x="769" y="31"/>
                  </a:lnTo>
                  <a:lnTo>
                    <a:pt x="772" y="31"/>
                  </a:lnTo>
                  <a:lnTo>
                    <a:pt x="774" y="31"/>
                  </a:lnTo>
                  <a:lnTo>
                    <a:pt x="777" y="31"/>
                  </a:lnTo>
                  <a:lnTo>
                    <a:pt x="780" y="31"/>
                  </a:lnTo>
                  <a:lnTo>
                    <a:pt x="782" y="31"/>
                  </a:lnTo>
                  <a:lnTo>
                    <a:pt x="785" y="31"/>
                  </a:lnTo>
                  <a:lnTo>
                    <a:pt x="788" y="31"/>
                  </a:lnTo>
                  <a:lnTo>
                    <a:pt x="790" y="31"/>
                  </a:lnTo>
                  <a:lnTo>
                    <a:pt x="793" y="31"/>
                  </a:lnTo>
                  <a:lnTo>
                    <a:pt x="796" y="31"/>
                  </a:lnTo>
                  <a:lnTo>
                    <a:pt x="798" y="31"/>
                  </a:lnTo>
                  <a:lnTo>
                    <a:pt x="801" y="31"/>
                  </a:lnTo>
                  <a:lnTo>
                    <a:pt x="804" y="31"/>
                  </a:lnTo>
                  <a:lnTo>
                    <a:pt x="806" y="31"/>
                  </a:lnTo>
                  <a:lnTo>
                    <a:pt x="809" y="31"/>
                  </a:lnTo>
                  <a:lnTo>
                    <a:pt x="811" y="31"/>
                  </a:lnTo>
                  <a:lnTo>
                    <a:pt x="814" y="31"/>
                  </a:lnTo>
                  <a:lnTo>
                    <a:pt x="817" y="31"/>
                  </a:lnTo>
                  <a:lnTo>
                    <a:pt x="819" y="31"/>
                  </a:lnTo>
                  <a:lnTo>
                    <a:pt x="822" y="31"/>
                  </a:lnTo>
                  <a:lnTo>
                    <a:pt x="825" y="31"/>
                  </a:lnTo>
                  <a:lnTo>
                    <a:pt x="827" y="31"/>
                  </a:lnTo>
                  <a:lnTo>
                    <a:pt x="830" y="31"/>
                  </a:lnTo>
                  <a:lnTo>
                    <a:pt x="833" y="31"/>
                  </a:lnTo>
                  <a:lnTo>
                    <a:pt x="835" y="31"/>
                  </a:lnTo>
                  <a:lnTo>
                    <a:pt x="838" y="31"/>
                  </a:lnTo>
                  <a:lnTo>
                    <a:pt x="841" y="31"/>
                  </a:lnTo>
                  <a:lnTo>
                    <a:pt x="843" y="31"/>
                  </a:lnTo>
                  <a:lnTo>
                    <a:pt x="846" y="31"/>
                  </a:lnTo>
                  <a:lnTo>
                    <a:pt x="849" y="31"/>
                  </a:lnTo>
                  <a:lnTo>
                    <a:pt x="851" y="31"/>
                  </a:lnTo>
                  <a:lnTo>
                    <a:pt x="854" y="31"/>
                  </a:lnTo>
                  <a:lnTo>
                    <a:pt x="857" y="31"/>
                  </a:lnTo>
                  <a:lnTo>
                    <a:pt x="859" y="31"/>
                  </a:lnTo>
                  <a:lnTo>
                    <a:pt x="862" y="31"/>
                  </a:lnTo>
                  <a:lnTo>
                    <a:pt x="865" y="31"/>
                  </a:lnTo>
                  <a:lnTo>
                    <a:pt x="867" y="31"/>
                  </a:lnTo>
                  <a:lnTo>
                    <a:pt x="870" y="31"/>
                  </a:lnTo>
                  <a:lnTo>
                    <a:pt x="873" y="31"/>
                  </a:lnTo>
                  <a:lnTo>
                    <a:pt x="875" y="31"/>
                  </a:lnTo>
                  <a:lnTo>
                    <a:pt x="878" y="31"/>
                  </a:lnTo>
                  <a:lnTo>
                    <a:pt x="881" y="31"/>
                  </a:lnTo>
                  <a:lnTo>
                    <a:pt x="883" y="31"/>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48" name="Freeform 1472"/>
            <p:cNvSpPr>
              <a:spLocks/>
            </p:cNvSpPr>
            <p:nvPr/>
          </p:nvSpPr>
          <p:spPr bwMode="auto">
            <a:xfrm>
              <a:off x="690563" y="6016625"/>
              <a:ext cx="7194550" cy="17463"/>
            </a:xfrm>
            <a:custGeom>
              <a:avLst/>
              <a:gdLst>
                <a:gd name="T0" fmla="*/ 2147483647 w 883"/>
                <a:gd name="T1" fmla="*/ 2147483647 h 4"/>
                <a:gd name="T2" fmla="*/ 2147483647 w 883"/>
                <a:gd name="T3" fmla="*/ 2147483647 h 4"/>
                <a:gd name="T4" fmla="*/ 2147483647 w 883"/>
                <a:gd name="T5" fmla="*/ 2147483647 h 4"/>
                <a:gd name="T6" fmla="*/ 2147483647 w 883"/>
                <a:gd name="T7" fmla="*/ 2147483647 h 4"/>
                <a:gd name="T8" fmla="*/ 2147483647 w 883"/>
                <a:gd name="T9" fmla="*/ 2147483647 h 4"/>
                <a:gd name="T10" fmla="*/ 2147483647 w 883"/>
                <a:gd name="T11" fmla="*/ 2147483647 h 4"/>
                <a:gd name="T12" fmla="*/ 2147483647 w 883"/>
                <a:gd name="T13" fmla="*/ 2147483647 h 4"/>
                <a:gd name="T14" fmla="*/ 2147483647 w 883"/>
                <a:gd name="T15" fmla="*/ 2147483647 h 4"/>
                <a:gd name="T16" fmla="*/ 2147483647 w 883"/>
                <a:gd name="T17" fmla="*/ 0 h 4"/>
                <a:gd name="T18" fmla="*/ 2147483647 w 883"/>
                <a:gd name="T19" fmla="*/ 2147483647 h 4"/>
                <a:gd name="T20" fmla="*/ 2147483647 w 883"/>
                <a:gd name="T21" fmla="*/ 2147483647 h 4"/>
                <a:gd name="T22" fmla="*/ 2147483647 w 883"/>
                <a:gd name="T23" fmla="*/ 2147483647 h 4"/>
                <a:gd name="T24" fmla="*/ 2147483647 w 883"/>
                <a:gd name="T25" fmla="*/ 2147483647 h 4"/>
                <a:gd name="T26" fmla="*/ 2147483647 w 883"/>
                <a:gd name="T27" fmla="*/ 2147483647 h 4"/>
                <a:gd name="T28" fmla="*/ 2147483647 w 883"/>
                <a:gd name="T29" fmla="*/ 2147483647 h 4"/>
                <a:gd name="T30" fmla="*/ 2147483647 w 883"/>
                <a:gd name="T31" fmla="*/ 2147483647 h 4"/>
                <a:gd name="T32" fmla="*/ 2147483647 w 883"/>
                <a:gd name="T33" fmla="*/ 2147483647 h 4"/>
                <a:gd name="T34" fmla="*/ 2147483647 w 883"/>
                <a:gd name="T35" fmla="*/ 2147483647 h 4"/>
                <a:gd name="T36" fmla="*/ 2147483647 w 883"/>
                <a:gd name="T37" fmla="*/ 2147483647 h 4"/>
                <a:gd name="T38" fmla="*/ 2147483647 w 883"/>
                <a:gd name="T39" fmla="*/ 2147483647 h 4"/>
                <a:gd name="T40" fmla="*/ 2147483647 w 883"/>
                <a:gd name="T41" fmla="*/ 2147483647 h 4"/>
                <a:gd name="T42" fmla="*/ 2147483647 w 883"/>
                <a:gd name="T43" fmla="*/ 2147483647 h 4"/>
                <a:gd name="T44" fmla="*/ 2147483647 w 883"/>
                <a:gd name="T45" fmla="*/ 2147483647 h 4"/>
                <a:gd name="T46" fmla="*/ 2147483647 w 883"/>
                <a:gd name="T47" fmla="*/ 2147483647 h 4"/>
                <a:gd name="T48" fmla="*/ 2147483647 w 883"/>
                <a:gd name="T49" fmla="*/ 2147483647 h 4"/>
                <a:gd name="T50" fmla="*/ 2147483647 w 883"/>
                <a:gd name="T51" fmla="*/ 2147483647 h 4"/>
                <a:gd name="T52" fmla="*/ 2147483647 w 883"/>
                <a:gd name="T53" fmla="*/ 2147483647 h 4"/>
                <a:gd name="T54" fmla="*/ 2147483647 w 883"/>
                <a:gd name="T55" fmla="*/ 2147483647 h 4"/>
                <a:gd name="T56" fmla="*/ 2147483647 w 883"/>
                <a:gd name="T57" fmla="*/ 2147483647 h 4"/>
                <a:gd name="T58" fmla="*/ 2147483647 w 883"/>
                <a:gd name="T59" fmla="*/ 2147483647 h 4"/>
                <a:gd name="T60" fmla="*/ 2147483647 w 883"/>
                <a:gd name="T61" fmla="*/ 2147483647 h 4"/>
                <a:gd name="T62" fmla="*/ 2147483647 w 883"/>
                <a:gd name="T63" fmla="*/ 2147483647 h 4"/>
                <a:gd name="T64" fmla="*/ 2147483647 w 883"/>
                <a:gd name="T65" fmla="*/ 2147483647 h 4"/>
                <a:gd name="T66" fmla="*/ 2147483647 w 883"/>
                <a:gd name="T67" fmla="*/ 2147483647 h 4"/>
                <a:gd name="T68" fmla="*/ 2147483647 w 883"/>
                <a:gd name="T69" fmla="*/ 2147483647 h 4"/>
                <a:gd name="T70" fmla="*/ 2147483647 w 883"/>
                <a:gd name="T71" fmla="*/ 2147483647 h 4"/>
                <a:gd name="T72" fmla="*/ 2147483647 w 883"/>
                <a:gd name="T73" fmla="*/ 2147483647 h 4"/>
                <a:gd name="T74" fmla="*/ 2147483647 w 883"/>
                <a:gd name="T75" fmla="*/ 2147483647 h 4"/>
                <a:gd name="T76" fmla="*/ 2147483647 w 883"/>
                <a:gd name="T77" fmla="*/ 2147483647 h 4"/>
                <a:gd name="T78" fmla="*/ 2147483647 w 883"/>
                <a:gd name="T79" fmla="*/ 2147483647 h 4"/>
                <a:gd name="T80" fmla="*/ 2147483647 w 883"/>
                <a:gd name="T81" fmla="*/ 2147483647 h 4"/>
                <a:gd name="T82" fmla="*/ 2147483647 w 883"/>
                <a:gd name="T83" fmla="*/ 2147483647 h 4"/>
                <a:gd name="T84" fmla="*/ 2147483647 w 883"/>
                <a:gd name="T85" fmla="*/ 2147483647 h 4"/>
                <a:gd name="T86" fmla="*/ 2147483647 w 883"/>
                <a:gd name="T87" fmla="*/ 2147483647 h 4"/>
                <a:gd name="T88" fmla="*/ 2147483647 w 883"/>
                <a:gd name="T89" fmla="*/ 2147483647 h 4"/>
                <a:gd name="T90" fmla="*/ 2147483647 w 883"/>
                <a:gd name="T91" fmla="*/ 2147483647 h 4"/>
                <a:gd name="T92" fmla="*/ 2147483647 w 883"/>
                <a:gd name="T93" fmla="*/ 2147483647 h 4"/>
                <a:gd name="T94" fmla="*/ 2147483647 w 883"/>
                <a:gd name="T95" fmla="*/ 2147483647 h 4"/>
                <a:gd name="T96" fmla="*/ 2147483647 w 883"/>
                <a:gd name="T97" fmla="*/ 2147483647 h 4"/>
                <a:gd name="T98" fmla="*/ 2147483647 w 883"/>
                <a:gd name="T99" fmla="*/ 2147483647 h 4"/>
                <a:gd name="T100" fmla="*/ 2147483647 w 883"/>
                <a:gd name="T101" fmla="*/ 2147483647 h 4"/>
                <a:gd name="T102" fmla="*/ 2147483647 w 883"/>
                <a:gd name="T103" fmla="*/ 2147483647 h 4"/>
                <a:gd name="T104" fmla="*/ 2147483647 w 883"/>
                <a:gd name="T105" fmla="*/ 2147483647 h 4"/>
                <a:gd name="T106" fmla="*/ 2147483647 w 883"/>
                <a:gd name="T107" fmla="*/ 2147483647 h 4"/>
                <a:gd name="T108" fmla="*/ 2147483647 w 883"/>
                <a:gd name="T109" fmla="*/ 2147483647 h 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4"/>
                <a:gd name="T167" fmla="*/ 883 w 883"/>
                <a:gd name="T168" fmla="*/ 4 h 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4">
                  <a:moveTo>
                    <a:pt x="0" y="4"/>
                  </a:moveTo>
                  <a:lnTo>
                    <a:pt x="0" y="4"/>
                  </a:lnTo>
                  <a:lnTo>
                    <a:pt x="3" y="4"/>
                  </a:lnTo>
                  <a:lnTo>
                    <a:pt x="6" y="4"/>
                  </a:lnTo>
                  <a:lnTo>
                    <a:pt x="8" y="4"/>
                  </a:lnTo>
                  <a:lnTo>
                    <a:pt x="11" y="4"/>
                  </a:lnTo>
                  <a:lnTo>
                    <a:pt x="14" y="4"/>
                  </a:lnTo>
                  <a:lnTo>
                    <a:pt x="16" y="4"/>
                  </a:lnTo>
                  <a:lnTo>
                    <a:pt x="19" y="4"/>
                  </a:lnTo>
                  <a:lnTo>
                    <a:pt x="22" y="4"/>
                  </a:lnTo>
                  <a:lnTo>
                    <a:pt x="24" y="4"/>
                  </a:lnTo>
                  <a:lnTo>
                    <a:pt x="27" y="4"/>
                  </a:lnTo>
                  <a:lnTo>
                    <a:pt x="30" y="4"/>
                  </a:lnTo>
                  <a:lnTo>
                    <a:pt x="32" y="4"/>
                  </a:lnTo>
                  <a:lnTo>
                    <a:pt x="35" y="4"/>
                  </a:lnTo>
                  <a:lnTo>
                    <a:pt x="38" y="4"/>
                  </a:lnTo>
                  <a:lnTo>
                    <a:pt x="40" y="4"/>
                  </a:lnTo>
                  <a:lnTo>
                    <a:pt x="43" y="4"/>
                  </a:lnTo>
                  <a:lnTo>
                    <a:pt x="46" y="4"/>
                  </a:lnTo>
                  <a:lnTo>
                    <a:pt x="48" y="4"/>
                  </a:lnTo>
                  <a:lnTo>
                    <a:pt x="51" y="4"/>
                  </a:lnTo>
                  <a:lnTo>
                    <a:pt x="54" y="4"/>
                  </a:lnTo>
                  <a:lnTo>
                    <a:pt x="56" y="4"/>
                  </a:lnTo>
                  <a:lnTo>
                    <a:pt x="59" y="4"/>
                  </a:lnTo>
                  <a:lnTo>
                    <a:pt x="62" y="4"/>
                  </a:lnTo>
                  <a:lnTo>
                    <a:pt x="64" y="4"/>
                  </a:lnTo>
                  <a:lnTo>
                    <a:pt x="67" y="4"/>
                  </a:lnTo>
                  <a:lnTo>
                    <a:pt x="70" y="4"/>
                  </a:lnTo>
                  <a:lnTo>
                    <a:pt x="72" y="4"/>
                  </a:lnTo>
                  <a:lnTo>
                    <a:pt x="75" y="4"/>
                  </a:lnTo>
                  <a:lnTo>
                    <a:pt x="77" y="4"/>
                  </a:lnTo>
                  <a:lnTo>
                    <a:pt x="80" y="4"/>
                  </a:lnTo>
                  <a:lnTo>
                    <a:pt x="83" y="4"/>
                  </a:lnTo>
                  <a:lnTo>
                    <a:pt x="85" y="4"/>
                  </a:lnTo>
                  <a:lnTo>
                    <a:pt x="88" y="4"/>
                  </a:lnTo>
                  <a:lnTo>
                    <a:pt x="91" y="4"/>
                  </a:lnTo>
                  <a:lnTo>
                    <a:pt x="93" y="4"/>
                  </a:lnTo>
                  <a:lnTo>
                    <a:pt x="96" y="4"/>
                  </a:lnTo>
                  <a:lnTo>
                    <a:pt x="99" y="4"/>
                  </a:lnTo>
                  <a:lnTo>
                    <a:pt x="101" y="4"/>
                  </a:lnTo>
                  <a:lnTo>
                    <a:pt x="104" y="4"/>
                  </a:lnTo>
                  <a:lnTo>
                    <a:pt x="107" y="4"/>
                  </a:lnTo>
                  <a:lnTo>
                    <a:pt x="109" y="4"/>
                  </a:lnTo>
                  <a:lnTo>
                    <a:pt x="112" y="4"/>
                  </a:lnTo>
                  <a:lnTo>
                    <a:pt x="115" y="4"/>
                  </a:lnTo>
                  <a:lnTo>
                    <a:pt x="117" y="3"/>
                  </a:lnTo>
                  <a:lnTo>
                    <a:pt x="120" y="3"/>
                  </a:lnTo>
                  <a:lnTo>
                    <a:pt x="123" y="3"/>
                  </a:lnTo>
                  <a:lnTo>
                    <a:pt x="125" y="2"/>
                  </a:lnTo>
                  <a:lnTo>
                    <a:pt x="128" y="1"/>
                  </a:lnTo>
                  <a:lnTo>
                    <a:pt x="131" y="1"/>
                  </a:lnTo>
                  <a:lnTo>
                    <a:pt x="133" y="0"/>
                  </a:lnTo>
                  <a:lnTo>
                    <a:pt x="136" y="0"/>
                  </a:lnTo>
                  <a:lnTo>
                    <a:pt x="139" y="0"/>
                  </a:lnTo>
                  <a:lnTo>
                    <a:pt x="141" y="0"/>
                  </a:lnTo>
                  <a:lnTo>
                    <a:pt x="144" y="0"/>
                  </a:lnTo>
                  <a:lnTo>
                    <a:pt x="147" y="0"/>
                  </a:lnTo>
                  <a:lnTo>
                    <a:pt x="149" y="0"/>
                  </a:lnTo>
                  <a:lnTo>
                    <a:pt x="152" y="0"/>
                  </a:lnTo>
                  <a:lnTo>
                    <a:pt x="155" y="1"/>
                  </a:lnTo>
                  <a:lnTo>
                    <a:pt x="157" y="1"/>
                  </a:lnTo>
                  <a:lnTo>
                    <a:pt x="160" y="1"/>
                  </a:lnTo>
                  <a:lnTo>
                    <a:pt x="163" y="2"/>
                  </a:lnTo>
                  <a:lnTo>
                    <a:pt x="165" y="2"/>
                  </a:lnTo>
                  <a:lnTo>
                    <a:pt x="168" y="2"/>
                  </a:lnTo>
                  <a:lnTo>
                    <a:pt x="171" y="3"/>
                  </a:lnTo>
                  <a:lnTo>
                    <a:pt x="173" y="3"/>
                  </a:lnTo>
                  <a:lnTo>
                    <a:pt x="176" y="3"/>
                  </a:lnTo>
                  <a:lnTo>
                    <a:pt x="179" y="3"/>
                  </a:lnTo>
                  <a:lnTo>
                    <a:pt x="181" y="4"/>
                  </a:lnTo>
                  <a:lnTo>
                    <a:pt x="184" y="4"/>
                  </a:lnTo>
                  <a:lnTo>
                    <a:pt x="187" y="4"/>
                  </a:lnTo>
                  <a:lnTo>
                    <a:pt x="189" y="4"/>
                  </a:lnTo>
                  <a:lnTo>
                    <a:pt x="192" y="4"/>
                  </a:lnTo>
                  <a:lnTo>
                    <a:pt x="195" y="4"/>
                  </a:lnTo>
                  <a:lnTo>
                    <a:pt x="197" y="4"/>
                  </a:lnTo>
                  <a:lnTo>
                    <a:pt x="200" y="4"/>
                  </a:lnTo>
                  <a:lnTo>
                    <a:pt x="202" y="4"/>
                  </a:lnTo>
                  <a:lnTo>
                    <a:pt x="205" y="4"/>
                  </a:lnTo>
                  <a:lnTo>
                    <a:pt x="208" y="4"/>
                  </a:lnTo>
                  <a:lnTo>
                    <a:pt x="210" y="4"/>
                  </a:lnTo>
                  <a:lnTo>
                    <a:pt x="213" y="4"/>
                  </a:lnTo>
                  <a:lnTo>
                    <a:pt x="216" y="4"/>
                  </a:lnTo>
                  <a:lnTo>
                    <a:pt x="218" y="4"/>
                  </a:lnTo>
                  <a:lnTo>
                    <a:pt x="221" y="4"/>
                  </a:lnTo>
                  <a:lnTo>
                    <a:pt x="224" y="4"/>
                  </a:lnTo>
                  <a:lnTo>
                    <a:pt x="226" y="4"/>
                  </a:lnTo>
                  <a:lnTo>
                    <a:pt x="229" y="4"/>
                  </a:lnTo>
                  <a:lnTo>
                    <a:pt x="232" y="4"/>
                  </a:lnTo>
                  <a:lnTo>
                    <a:pt x="234" y="4"/>
                  </a:lnTo>
                  <a:lnTo>
                    <a:pt x="237" y="4"/>
                  </a:lnTo>
                  <a:lnTo>
                    <a:pt x="240" y="4"/>
                  </a:lnTo>
                  <a:lnTo>
                    <a:pt x="242" y="4"/>
                  </a:lnTo>
                  <a:lnTo>
                    <a:pt x="245" y="4"/>
                  </a:lnTo>
                  <a:lnTo>
                    <a:pt x="248" y="4"/>
                  </a:lnTo>
                  <a:lnTo>
                    <a:pt x="250" y="4"/>
                  </a:lnTo>
                  <a:lnTo>
                    <a:pt x="253" y="3"/>
                  </a:lnTo>
                  <a:lnTo>
                    <a:pt x="256" y="4"/>
                  </a:lnTo>
                  <a:lnTo>
                    <a:pt x="258" y="4"/>
                  </a:lnTo>
                  <a:lnTo>
                    <a:pt x="261" y="4"/>
                  </a:lnTo>
                  <a:lnTo>
                    <a:pt x="264" y="4"/>
                  </a:lnTo>
                  <a:lnTo>
                    <a:pt x="266" y="4"/>
                  </a:lnTo>
                  <a:lnTo>
                    <a:pt x="269" y="4"/>
                  </a:lnTo>
                  <a:lnTo>
                    <a:pt x="272" y="4"/>
                  </a:lnTo>
                  <a:lnTo>
                    <a:pt x="274" y="4"/>
                  </a:lnTo>
                  <a:lnTo>
                    <a:pt x="277" y="4"/>
                  </a:lnTo>
                  <a:lnTo>
                    <a:pt x="280" y="4"/>
                  </a:lnTo>
                  <a:lnTo>
                    <a:pt x="282" y="4"/>
                  </a:lnTo>
                  <a:lnTo>
                    <a:pt x="285" y="4"/>
                  </a:lnTo>
                  <a:lnTo>
                    <a:pt x="288" y="4"/>
                  </a:lnTo>
                  <a:lnTo>
                    <a:pt x="290" y="4"/>
                  </a:lnTo>
                  <a:lnTo>
                    <a:pt x="293" y="4"/>
                  </a:lnTo>
                  <a:lnTo>
                    <a:pt x="296" y="4"/>
                  </a:lnTo>
                  <a:lnTo>
                    <a:pt x="298" y="4"/>
                  </a:lnTo>
                  <a:lnTo>
                    <a:pt x="301" y="4"/>
                  </a:lnTo>
                  <a:lnTo>
                    <a:pt x="304" y="4"/>
                  </a:lnTo>
                  <a:lnTo>
                    <a:pt x="306" y="4"/>
                  </a:lnTo>
                  <a:lnTo>
                    <a:pt x="309" y="4"/>
                  </a:lnTo>
                  <a:lnTo>
                    <a:pt x="312" y="4"/>
                  </a:lnTo>
                  <a:lnTo>
                    <a:pt x="314" y="4"/>
                  </a:lnTo>
                  <a:lnTo>
                    <a:pt x="317" y="4"/>
                  </a:lnTo>
                  <a:lnTo>
                    <a:pt x="320" y="4"/>
                  </a:lnTo>
                  <a:lnTo>
                    <a:pt x="322" y="4"/>
                  </a:lnTo>
                  <a:lnTo>
                    <a:pt x="325" y="4"/>
                  </a:lnTo>
                  <a:lnTo>
                    <a:pt x="327" y="4"/>
                  </a:lnTo>
                  <a:lnTo>
                    <a:pt x="330" y="4"/>
                  </a:lnTo>
                  <a:lnTo>
                    <a:pt x="333" y="4"/>
                  </a:lnTo>
                  <a:lnTo>
                    <a:pt x="335" y="4"/>
                  </a:lnTo>
                  <a:lnTo>
                    <a:pt x="338" y="4"/>
                  </a:lnTo>
                  <a:lnTo>
                    <a:pt x="341" y="4"/>
                  </a:lnTo>
                  <a:lnTo>
                    <a:pt x="343" y="4"/>
                  </a:lnTo>
                  <a:lnTo>
                    <a:pt x="346" y="4"/>
                  </a:lnTo>
                  <a:lnTo>
                    <a:pt x="349" y="4"/>
                  </a:lnTo>
                  <a:lnTo>
                    <a:pt x="351" y="4"/>
                  </a:lnTo>
                  <a:lnTo>
                    <a:pt x="354" y="4"/>
                  </a:lnTo>
                  <a:lnTo>
                    <a:pt x="357" y="4"/>
                  </a:lnTo>
                  <a:lnTo>
                    <a:pt x="359" y="4"/>
                  </a:lnTo>
                  <a:lnTo>
                    <a:pt x="362" y="4"/>
                  </a:lnTo>
                  <a:lnTo>
                    <a:pt x="365" y="4"/>
                  </a:lnTo>
                  <a:lnTo>
                    <a:pt x="367" y="4"/>
                  </a:lnTo>
                  <a:lnTo>
                    <a:pt x="370" y="4"/>
                  </a:lnTo>
                  <a:lnTo>
                    <a:pt x="373" y="4"/>
                  </a:lnTo>
                  <a:lnTo>
                    <a:pt x="375" y="4"/>
                  </a:lnTo>
                  <a:lnTo>
                    <a:pt x="378" y="4"/>
                  </a:lnTo>
                  <a:lnTo>
                    <a:pt x="381" y="4"/>
                  </a:lnTo>
                  <a:lnTo>
                    <a:pt x="383" y="4"/>
                  </a:lnTo>
                  <a:lnTo>
                    <a:pt x="386" y="4"/>
                  </a:lnTo>
                  <a:lnTo>
                    <a:pt x="389" y="4"/>
                  </a:lnTo>
                  <a:lnTo>
                    <a:pt x="391" y="4"/>
                  </a:lnTo>
                  <a:lnTo>
                    <a:pt x="394" y="4"/>
                  </a:lnTo>
                  <a:lnTo>
                    <a:pt x="397" y="4"/>
                  </a:lnTo>
                  <a:lnTo>
                    <a:pt x="399" y="4"/>
                  </a:lnTo>
                  <a:lnTo>
                    <a:pt x="402" y="4"/>
                  </a:lnTo>
                  <a:lnTo>
                    <a:pt x="405" y="4"/>
                  </a:lnTo>
                  <a:lnTo>
                    <a:pt x="407" y="4"/>
                  </a:lnTo>
                  <a:lnTo>
                    <a:pt x="410" y="4"/>
                  </a:lnTo>
                  <a:lnTo>
                    <a:pt x="413" y="4"/>
                  </a:lnTo>
                  <a:lnTo>
                    <a:pt x="415" y="4"/>
                  </a:lnTo>
                  <a:lnTo>
                    <a:pt x="418" y="4"/>
                  </a:lnTo>
                  <a:lnTo>
                    <a:pt x="421" y="4"/>
                  </a:lnTo>
                  <a:lnTo>
                    <a:pt x="423" y="4"/>
                  </a:lnTo>
                  <a:lnTo>
                    <a:pt x="426" y="4"/>
                  </a:lnTo>
                  <a:lnTo>
                    <a:pt x="429" y="4"/>
                  </a:lnTo>
                  <a:lnTo>
                    <a:pt x="431" y="4"/>
                  </a:lnTo>
                  <a:lnTo>
                    <a:pt x="434" y="4"/>
                  </a:lnTo>
                  <a:lnTo>
                    <a:pt x="437" y="4"/>
                  </a:lnTo>
                  <a:lnTo>
                    <a:pt x="439" y="4"/>
                  </a:lnTo>
                  <a:lnTo>
                    <a:pt x="442" y="4"/>
                  </a:lnTo>
                  <a:lnTo>
                    <a:pt x="444" y="4"/>
                  </a:lnTo>
                  <a:lnTo>
                    <a:pt x="447" y="4"/>
                  </a:lnTo>
                  <a:lnTo>
                    <a:pt x="450" y="4"/>
                  </a:lnTo>
                  <a:lnTo>
                    <a:pt x="452" y="4"/>
                  </a:lnTo>
                  <a:lnTo>
                    <a:pt x="455" y="4"/>
                  </a:lnTo>
                  <a:lnTo>
                    <a:pt x="458" y="4"/>
                  </a:lnTo>
                  <a:lnTo>
                    <a:pt x="460" y="4"/>
                  </a:lnTo>
                  <a:lnTo>
                    <a:pt x="463" y="4"/>
                  </a:lnTo>
                  <a:lnTo>
                    <a:pt x="466" y="4"/>
                  </a:lnTo>
                  <a:lnTo>
                    <a:pt x="468" y="4"/>
                  </a:lnTo>
                  <a:lnTo>
                    <a:pt x="471" y="4"/>
                  </a:lnTo>
                  <a:lnTo>
                    <a:pt x="474" y="4"/>
                  </a:lnTo>
                  <a:lnTo>
                    <a:pt x="476" y="4"/>
                  </a:lnTo>
                  <a:lnTo>
                    <a:pt x="479" y="4"/>
                  </a:lnTo>
                  <a:lnTo>
                    <a:pt x="482" y="4"/>
                  </a:lnTo>
                  <a:lnTo>
                    <a:pt x="484" y="4"/>
                  </a:lnTo>
                  <a:lnTo>
                    <a:pt x="487" y="4"/>
                  </a:lnTo>
                  <a:lnTo>
                    <a:pt x="490" y="4"/>
                  </a:lnTo>
                  <a:lnTo>
                    <a:pt x="492" y="4"/>
                  </a:lnTo>
                  <a:lnTo>
                    <a:pt x="495" y="4"/>
                  </a:lnTo>
                  <a:lnTo>
                    <a:pt x="498" y="4"/>
                  </a:lnTo>
                  <a:lnTo>
                    <a:pt x="500" y="4"/>
                  </a:lnTo>
                  <a:lnTo>
                    <a:pt x="503" y="4"/>
                  </a:lnTo>
                  <a:lnTo>
                    <a:pt x="506" y="4"/>
                  </a:lnTo>
                  <a:lnTo>
                    <a:pt x="508" y="4"/>
                  </a:lnTo>
                  <a:lnTo>
                    <a:pt x="511" y="4"/>
                  </a:lnTo>
                  <a:lnTo>
                    <a:pt x="514" y="4"/>
                  </a:lnTo>
                  <a:lnTo>
                    <a:pt x="516" y="4"/>
                  </a:lnTo>
                  <a:lnTo>
                    <a:pt x="519" y="4"/>
                  </a:lnTo>
                  <a:lnTo>
                    <a:pt x="522" y="4"/>
                  </a:lnTo>
                  <a:lnTo>
                    <a:pt x="524" y="4"/>
                  </a:lnTo>
                  <a:lnTo>
                    <a:pt x="527" y="4"/>
                  </a:lnTo>
                  <a:lnTo>
                    <a:pt x="530" y="4"/>
                  </a:lnTo>
                  <a:lnTo>
                    <a:pt x="532" y="4"/>
                  </a:lnTo>
                  <a:lnTo>
                    <a:pt x="535" y="4"/>
                  </a:lnTo>
                  <a:lnTo>
                    <a:pt x="538" y="4"/>
                  </a:lnTo>
                  <a:lnTo>
                    <a:pt x="540" y="4"/>
                  </a:lnTo>
                  <a:lnTo>
                    <a:pt x="543" y="4"/>
                  </a:lnTo>
                  <a:lnTo>
                    <a:pt x="546" y="4"/>
                  </a:lnTo>
                  <a:lnTo>
                    <a:pt x="548" y="4"/>
                  </a:lnTo>
                  <a:lnTo>
                    <a:pt x="551" y="4"/>
                  </a:lnTo>
                  <a:lnTo>
                    <a:pt x="554" y="4"/>
                  </a:lnTo>
                  <a:lnTo>
                    <a:pt x="556" y="4"/>
                  </a:lnTo>
                  <a:lnTo>
                    <a:pt x="559" y="4"/>
                  </a:lnTo>
                  <a:lnTo>
                    <a:pt x="562" y="4"/>
                  </a:lnTo>
                  <a:lnTo>
                    <a:pt x="564" y="4"/>
                  </a:lnTo>
                  <a:lnTo>
                    <a:pt x="567" y="4"/>
                  </a:lnTo>
                  <a:lnTo>
                    <a:pt x="569" y="4"/>
                  </a:lnTo>
                  <a:lnTo>
                    <a:pt x="572" y="4"/>
                  </a:lnTo>
                  <a:lnTo>
                    <a:pt x="575" y="4"/>
                  </a:lnTo>
                  <a:lnTo>
                    <a:pt x="577" y="4"/>
                  </a:lnTo>
                  <a:lnTo>
                    <a:pt x="580" y="4"/>
                  </a:lnTo>
                  <a:lnTo>
                    <a:pt x="583" y="4"/>
                  </a:lnTo>
                  <a:lnTo>
                    <a:pt x="585" y="4"/>
                  </a:lnTo>
                  <a:lnTo>
                    <a:pt x="588" y="4"/>
                  </a:lnTo>
                  <a:lnTo>
                    <a:pt x="591" y="4"/>
                  </a:lnTo>
                  <a:lnTo>
                    <a:pt x="593" y="4"/>
                  </a:lnTo>
                  <a:lnTo>
                    <a:pt x="596" y="4"/>
                  </a:lnTo>
                  <a:lnTo>
                    <a:pt x="599" y="4"/>
                  </a:lnTo>
                  <a:lnTo>
                    <a:pt x="601" y="4"/>
                  </a:lnTo>
                  <a:lnTo>
                    <a:pt x="604" y="4"/>
                  </a:lnTo>
                  <a:lnTo>
                    <a:pt x="607" y="4"/>
                  </a:lnTo>
                  <a:lnTo>
                    <a:pt x="609" y="4"/>
                  </a:lnTo>
                  <a:lnTo>
                    <a:pt x="612" y="4"/>
                  </a:lnTo>
                  <a:lnTo>
                    <a:pt x="615" y="4"/>
                  </a:lnTo>
                  <a:lnTo>
                    <a:pt x="617" y="4"/>
                  </a:lnTo>
                  <a:lnTo>
                    <a:pt x="620" y="4"/>
                  </a:lnTo>
                  <a:lnTo>
                    <a:pt x="623" y="4"/>
                  </a:lnTo>
                  <a:lnTo>
                    <a:pt x="625" y="4"/>
                  </a:lnTo>
                  <a:lnTo>
                    <a:pt x="628" y="4"/>
                  </a:lnTo>
                  <a:lnTo>
                    <a:pt x="631" y="4"/>
                  </a:lnTo>
                  <a:lnTo>
                    <a:pt x="633" y="4"/>
                  </a:lnTo>
                  <a:lnTo>
                    <a:pt x="636" y="4"/>
                  </a:lnTo>
                  <a:lnTo>
                    <a:pt x="639" y="4"/>
                  </a:lnTo>
                  <a:lnTo>
                    <a:pt x="641" y="4"/>
                  </a:lnTo>
                  <a:lnTo>
                    <a:pt x="644" y="4"/>
                  </a:lnTo>
                  <a:lnTo>
                    <a:pt x="647" y="4"/>
                  </a:lnTo>
                  <a:lnTo>
                    <a:pt x="649" y="4"/>
                  </a:lnTo>
                  <a:lnTo>
                    <a:pt x="652" y="4"/>
                  </a:lnTo>
                  <a:lnTo>
                    <a:pt x="655" y="4"/>
                  </a:lnTo>
                  <a:lnTo>
                    <a:pt x="657" y="4"/>
                  </a:lnTo>
                  <a:lnTo>
                    <a:pt x="660" y="4"/>
                  </a:lnTo>
                  <a:lnTo>
                    <a:pt x="663" y="4"/>
                  </a:lnTo>
                  <a:lnTo>
                    <a:pt x="665" y="4"/>
                  </a:lnTo>
                  <a:lnTo>
                    <a:pt x="668" y="4"/>
                  </a:lnTo>
                  <a:lnTo>
                    <a:pt x="671" y="4"/>
                  </a:lnTo>
                  <a:lnTo>
                    <a:pt x="673" y="4"/>
                  </a:lnTo>
                  <a:lnTo>
                    <a:pt x="676" y="4"/>
                  </a:lnTo>
                  <a:lnTo>
                    <a:pt x="679" y="4"/>
                  </a:lnTo>
                  <a:lnTo>
                    <a:pt x="681" y="4"/>
                  </a:lnTo>
                  <a:lnTo>
                    <a:pt x="684" y="4"/>
                  </a:lnTo>
                  <a:lnTo>
                    <a:pt x="686" y="4"/>
                  </a:lnTo>
                  <a:lnTo>
                    <a:pt x="689" y="4"/>
                  </a:lnTo>
                  <a:lnTo>
                    <a:pt x="692" y="4"/>
                  </a:lnTo>
                  <a:lnTo>
                    <a:pt x="694" y="4"/>
                  </a:lnTo>
                  <a:lnTo>
                    <a:pt x="697" y="4"/>
                  </a:lnTo>
                  <a:lnTo>
                    <a:pt x="700" y="4"/>
                  </a:lnTo>
                  <a:lnTo>
                    <a:pt x="702" y="4"/>
                  </a:lnTo>
                  <a:lnTo>
                    <a:pt x="705" y="4"/>
                  </a:lnTo>
                  <a:lnTo>
                    <a:pt x="708" y="4"/>
                  </a:lnTo>
                  <a:lnTo>
                    <a:pt x="710" y="4"/>
                  </a:lnTo>
                  <a:lnTo>
                    <a:pt x="713" y="4"/>
                  </a:lnTo>
                  <a:lnTo>
                    <a:pt x="716" y="4"/>
                  </a:lnTo>
                  <a:lnTo>
                    <a:pt x="718" y="4"/>
                  </a:lnTo>
                  <a:lnTo>
                    <a:pt x="721" y="4"/>
                  </a:lnTo>
                  <a:lnTo>
                    <a:pt x="724" y="4"/>
                  </a:lnTo>
                  <a:lnTo>
                    <a:pt x="726" y="4"/>
                  </a:lnTo>
                  <a:lnTo>
                    <a:pt x="729" y="4"/>
                  </a:lnTo>
                  <a:lnTo>
                    <a:pt x="732" y="4"/>
                  </a:lnTo>
                  <a:lnTo>
                    <a:pt x="734" y="4"/>
                  </a:lnTo>
                  <a:lnTo>
                    <a:pt x="737" y="4"/>
                  </a:lnTo>
                  <a:lnTo>
                    <a:pt x="740" y="4"/>
                  </a:lnTo>
                  <a:lnTo>
                    <a:pt x="742" y="4"/>
                  </a:lnTo>
                  <a:lnTo>
                    <a:pt x="745" y="4"/>
                  </a:lnTo>
                  <a:lnTo>
                    <a:pt x="748" y="4"/>
                  </a:lnTo>
                  <a:lnTo>
                    <a:pt x="750" y="4"/>
                  </a:lnTo>
                  <a:lnTo>
                    <a:pt x="753" y="4"/>
                  </a:lnTo>
                  <a:lnTo>
                    <a:pt x="756" y="4"/>
                  </a:lnTo>
                  <a:lnTo>
                    <a:pt x="758" y="4"/>
                  </a:lnTo>
                  <a:lnTo>
                    <a:pt x="761" y="4"/>
                  </a:lnTo>
                  <a:lnTo>
                    <a:pt x="764" y="4"/>
                  </a:lnTo>
                  <a:lnTo>
                    <a:pt x="766" y="4"/>
                  </a:lnTo>
                  <a:lnTo>
                    <a:pt x="769" y="4"/>
                  </a:lnTo>
                  <a:lnTo>
                    <a:pt x="772" y="4"/>
                  </a:lnTo>
                  <a:lnTo>
                    <a:pt x="774" y="4"/>
                  </a:lnTo>
                  <a:lnTo>
                    <a:pt x="777" y="4"/>
                  </a:lnTo>
                  <a:lnTo>
                    <a:pt x="780" y="4"/>
                  </a:lnTo>
                  <a:lnTo>
                    <a:pt x="782" y="4"/>
                  </a:lnTo>
                  <a:lnTo>
                    <a:pt x="785" y="4"/>
                  </a:lnTo>
                  <a:lnTo>
                    <a:pt x="788" y="4"/>
                  </a:lnTo>
                  <a:lnTo>
                    <a:pt x="790" y="4"/>
                  </a:lnTo>
                  <a:lnTo>
                    <a:pt x="793" y="4"/>
                  </a:lnTo>
                  <a:lnTo>
                    <a:pt x="796" y="4"/>
                  </a:lnTo>
                  <a:lnTo>
                    <a:pt x="798" y="4"/>
                  </a:lnTo>
                  <a:lnTo>
                    <a:pt x="801" y="4"/>
                  </a:lnTo>
                  <a:lnTo>
                    <a:pt x="804" y="4"/>
                  </a:lnTo>
                  <a:lnTo>
                    <a:pt x="806" y="4"/>
                  </a:lnTo>
                  <a:lnTo>
                    <a:pt x="809" y="4"/>
                  </a:lnTo>
                  <a:lnTo>
                    <a:pt x="811" y="4"/>
                  </a:lnTo>
                  <a:lnTo>
                    <a:pt x="814" y="4"/>
                  </a:lnTo>
                  <a:lnTo>
                    <a:pt x="817" y="4"/>
                  </a:lnTo>
                  <a:lnTo>
                    <a:pt x="819" y="4"/>
                  </a:lnTo>
                  <a:lnTo>
                    <a:pt x="822" y="4"/>
                  </a:lnTo>
                  <a:lnTo>
                    <a:pt x="825" y="4"/>
                  </a:lnTo>
                  <a:lnTo>
                    <a:pt x="827" y="4"/>
                  </a:lnTo>
                  <a:lnTo>
                    <a:pt x="830" y="4"/>
                  </a:lnTo>
                  <a:lnTo>
                    <a:pt x="833" y="4"/>
                  </a:lnTo>
                  <a:lnTo>
                    <a:pt x="835" y="4"/>
                  </a:lnTo>
                  <a:lnTo>
                    <a:pt x="838" y="4"/>
                  </a:lnTo>
                  <a:lnTo>
                    <a:pt x="841" y="4"/>
                  </a:lnTo>
                  <a:lnTo>
                    <a:pt x="843" y="4"/>
                  </a:lnTo>
                  <a:lnTo>
                    <a:pt x="846" y="4"/>
                  </a:lnTo>
                  <a:lnTo>
                    <a:pt x="849" y="4"/>
                  </a:lnTo>
                  <a:lnTo>
                    <a:pt x="851" y="4"/>
                  </a:lnTo>
                  <a:lnTo>
                    <a:pt x="854" y="4"/>
                  </a:lnTo>
                  <a:lnTo>
                    <a:pt x="857" y="4"/>
                  </a:lnTo>
                  <a:lnTo>
                    <a:pt x="859" y="4"/>
                  </a:lnTo>
                  <a:lnTo>
                    <a:pt x="862" y="4"/>
                  </a:lnTo>
                  <a:lnTo>
                    <a:pt x="865" y="4"/>
                  </a:lnTo>
                  <a:lnTo>
                    <a:pt x="867" y="4"/>
                  </a:lnTo>
                  <a:lnTo>
                    <a:pt x="870" y="4"/>
                  </a:lnTo>
                  <a:lnTo>
                    <a:pt x="873" y="4"/>
                  </a:lnTo>
                  <a:lnTo>
                    <a:pt x="875" y="4"/>
                  </a:lnTo>
                  <a:lnTo>
                    <a:pt x="878" y="4"/>
                  </a:lnTo>
                  <a:lnTo>
                    <a:pt x="881" y="4"/>
                  </a:lnTo>
                  <a:lnTo>
                    <a:pt x="883" y="4"/>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49" name="Freeform 1473"/>
            <p:cNvSpPr>
              <a:spLocks/>
            </p:cNvSpPr>
            <p:nvPr/>
          </p:nvSpPr>
          <p:spPr bwMode="auto">
            <a:xfrm>
              <a:off x="690563" y="5451475"/>
              <a:ext cx="7194550" cy="582613"/>
            </a:xfrm>
            <a:custGeom>
              <a:avLst/>
              <a:gdLst>
                <a:gd name="T0" fmla="*/ 2147483647 w 883"/>
                <a:gd name="T1" fmla="*/ 2147483647 h 133"/>
                <a:gd name="T2" fmla="*/ 2147483647 w 883"/>
                <a:gd name="T3" fmla="*/ 2147483647 h 133"/>
                <a:gd name="T4" fmla="*/ 2147483647 w 883"/>
                <a:gd name="T5" fmla="*/ 2147483647 h 133"/>
                <a:gd name="T6" fmla="*/ 2147483647 w 883"/>
                <a:gd name="T7" fmla="*/ 2147483647 h 133"/>
                <a:gd name="T8" fmla="*/ 2147483647 w 883"/>
                <a:gd name="T9" fmla="*/ 2147483647 h 133"/>
                <a:gd name="T10" fmla="*/ 2147483647 w 883"/>
                <a:gd name="T11" fmla="*/ 2147483647 h 133"/>
                <a:gd name="T12" fmla="*/ 2147483647 w 883"/>
                <a:gd name="T13" fmla="*/ 2147483647 h 133"/>
                <a:gd name="T14" fmla="*/ 2147483647 w 883"/>
                <a:gd name="T15" fmla="*/ 2147483647 h 133"/>
                <a:gd name="T16" fmla="*/ 2147483647 w 883"/>
                <a:gd name="T17" fmla="*/ 2147483647 h 133"/>
                <a:gd name="T18" fmla="*/ 2147483647 w 883"/>
                <a:gd name="T19" fmla="*/ 2147483647 h 133"/>
                <a:gd name="T20" fmla="*/ 2147483647 w 883"/>
                <a:gd name="T21" fmla="*/ 2147483647 h 133"/>
                <a:gd name="T22" fmla="*/ 2147483647 w 883"/>
                <a:gd name="T23" fmla="*/ 2147483647 h 133"/>
                <a:gd name="T24" fmla="*/ 2147483647 w 883"/>
                <a:gd name="T25" fmla="*/ 2147483647 h 133"/>
                <a:gd name="T26" fmla="*/ 2147483647 w 883"/>
                <a:gd name="T27" fmla="*/ 2147483647 h 133"/>
                <a:gd name="T28" fmla="*/ 2147483647 w 883"/>
                <a:gd name="T29" fmla="*/ 2147483647 h 133"/>
                <a:gd name="T30" fmla="*/ 2147483647 w 883"/>
                <a:gd name="T31" fmla="*/ 2147483647 h 133"/>
                <a:gd name="T32" fmla="*/ 2147483647 w 883"/>
                <a:gd name="T33" fmla="*/ 2147483647 h 133"/>
                <a:gd name="T34" fmla="*/ 2147483647 w 883"/>
                <a:gd name="T35" fmla="*/ 2147483647 h 133"/>
                <a:gd name="T36" fmla="*/ 2147483647 w 883"/>
                <a:gd name="T37" fmla="*/ 2147483647 h 133"/>
                <a:gd name="T38" fmla="*/ 2147483647 w 883"/>
                <a:gd name="T39" fmla="*/ 2147483647 h 133"/>
                <a:gd name="T40" fmla="*/ 2147483647 w 883"/>
                <a:gd name="T41" fmla="*/ 2147483647 h 133"/>
                <a:gd name="T42" fmla="*/ 2147483647 w 883"/>
                <a:gd name="T43" fmla="*/ 2147483647 h 133"/>
                <a:gd name="T44" fmla="*/ 2147483647 w 883"/>
                <a:gd name="T45" fmla="*/ 2147483647 h 133"/>
                <a:gd name="T46" fmla="*/ 2147483647 w 883"/>
                <a:gd name="T47" fmla="*/ 2147483647 h 133"/>
                <a:gd name="T48" fmla="*/ 2147483647 w 883"/>
                <a:gd name="T49" fmla="*/ 2147483647 h 133"/>
                <a:gd name="T50" fmla="*/ 2147483647 w 883"/>
                <a:gd name="T51" fmla="*/ 2147483647 h 133"/>
                <a:gd name="T52" fmla="*/ 2147483647 w 883"/>
                <a:gd name="T53" fmla="*/ 2147483647 h 133"/>
                <a:gd name="T54" fmla="*/ 2147483647 w 883"/>
                <a:gd name="T55" fmla="*/ 2147483647 h 133"/>
                <a:gd name="T56" fmla="*/ 2147483647 w 883"/>
                <a:gd name="T57" fmla="*/ 2147483647 h 133"/>
                <a:gd name="T58" fmla="*/ 2147483647 w 883"/>
                <a:gd name="T59" fmla="*/ 2147483647 h 133"/>
                <a:gd name="T60" fmla="*/ 2147483647 w 883"/>
                <a:gd name="T61" fmla="*/ 2147483647 h 133"/>
                <a:gd name="T62" fmla="*/ 2147483647 w 883"/>
                <a:gd name="T63" fmla="*/ 2147483647 h 133"/>
                <a:gd name="T64" fmla="*/ 2147483647 w 883"/>
                <a:gd name="T65" fmla="*/ 2147483647 h 133"/>
                <a:gd name="T66" fmla="*/ 2147483647 w 883"/>
                <a:gd name="T67" fmla="*/ 2147483647 h 133"/>
                <a:gd name="T68" fmla="*/ 2147483647 w 883"/>
                <a:gd name="T69" fmla="*/ 2147483647 h 133"/>
                <a:gd name="T70" fmla="*/ 2147483647 w 883"/>
                <a:gd name="T71" fmla="*/ 2147483647 h 133"/>
                <a:gd name="T72" fmla="*/ 2147483647 w 883"/>
                <a:gd name="T73" fmla="*/ 2147483647 h 133"/>
                <a:gd name="T74" fmla="*/ 2147483647 w 883"/>
                <a:gd name="T75" fmla="*/ 2147483647 h 133"/>
                <a:gd name="T76" fmla="*/ 2147483647 w 883"/>
                <a:gd name="T77" fmla="*/ 0 h 133"/>
                <a:gd name="T78" fmla="*/ 2147483647 w 883"/>
                <a:gd name="T79" fmla="*/ 2147483647 h 133"/>
                <a:gd name="T80" fmla="*/ 2147483647 w 883"/>
                <a:gd name="T81" fmla="*/ 2147483647 h 133"/>
                <a:gd name="T82" fmla="*/ 2147483647 w 883"/>
                <a:gd name="T83" fmla="*/ 2147483647 h 133"/>
                <a:gd name="T84" fmla="*/ 2147483647 w 883"/>
                <a:gd name="T85" fmla="*/ 2147483647 h 133"/>
                <a:gd name="T86" fmla="*/ 2147483647 w 883"/>
                <a:gd name="T87" fmla="*/ 2147483647 h 133"/>
                <a:gd name="T88" fmla="*/ 2147483647 w 883"/>
                <a:gd name="T89" fmla="*/ 2147483647 h 133"/>
                <a:gd name="T90" fmla="*/ 2147483647 w 883"/>
                <a:gd name="T91" fmla="*/ 2147483647 h 133"/>
                <a:gd name="T92" fmla="*/ 2147483647 w 883"/>
                <a:gd name="T93" fmla="*/ 2147483647 h 133"/>
                <a:gd name="T94" fmla="*/ 2147483647 w 883"/>
                <a:gd name="T95" fmla="*/ 2147483647 h 133"/>
                <a:gd name="T96" fmla="*/ 2147483647 w 883"/>
                <a:gd name="T97" fmla="*/ 2147483647 h 133"/>
                <a:gd name="T98" fmla="*/ 2147483647 w 883"/>
                <a:gd name="T99" fmla="*/ 2147483647 h 133"/>
                <a:gd name="T100" fmla="*/ 2147483647 w 883"/>
                <a:gd name="T101" fmla="*/ 2147483647 h 133"/>
                <a:gd name="T102" fmla="*/ 2147483647 w 883"/>
                <a:gd name="T103" fmla="*/ 2147483647 h 133"/>
                <a:gd name="T104" fmla="*/ 2147483647 w 883"/>
                <a:gd name="T105" fmla="*/ 2147483647 h 133"/>
                <a:gd name="T106" fmla="*/ 2147483647 w 883"/>
                <a:gd name="T107" fmla="*/ 2147483647 h 133"/>
                <a:gd name="T108" fmla="*/ 2147483647 w 883"/>
                <a:gd name="T109" fmla="*/ 2147483647 h 1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133"/>
                <a:gd name="T167" fmla="*/ 883 w 883"/>
                <a:gd name="T168" fmla="*/ 133 h 1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133">
                  <a:moveTo>
                    <a:pt x="0" y="133"/>
                  </a:moveTo>
                  <a:lnTo>
                    <a:pt x="0" y="133"/>
                  </a:lnTo>
                  <a:lnTo>
                    <a:pt x="3" y="133"/>
                  </a:lnTo>
                  <a:lnTo>
                    <a:pt x="6" y="133"/>
                  </a:lnTo>
                  <a:lnTo>
                    <a:pt x="8" y="133"/>
                  </a:lnTo>
                  <a:lnTo>
                    <a:pt x="11" y="133"/>
                  </a:lnTo>
                  <a:lnTo>
                    <a:pt x="14" y="133"/>
                  </a:lnTo>
                  <a:lnTo>
                    <a:pt x="16" y="133"/>
                  </a:lnTo>
                  <a:lnTo>
                    <a:pt x="19" y="133"/>
                  </a:lnTo>
                  <a:lnTo>
                    <a:pt x="22" y="133"/>
                  </a:lnTo>
                  <a:lnTo>
                    <a:pt x="24" y="133"/>
                  </a:lnTo>
                  <a:lnTo>
                    <a:pt x="27" y="133"/>
                  </a:lnTo>
                  <a:lnTo>
                    <a:pt x="30" y="133"/>
                  </a:lnTo>
                  <a:lnTo>
                    <a:pt x="32" y="133"/>
                  </a:lnTo>
                  <a:lnTo>
                    <a:pt x="35" y="133"/>
                  </a:lnTo>
                  <a:lnTo>
                    <a:pt x="38" y="133"/>
                  </a:lnTo>
                  <a:lnTo>
                    <a:pt x="40" y="133"/>
                  </a:lnTo>
                  <a:lnTo>
                    <a:pt x="43" y="133"/>
                  </a:lnTo>
                  <a:lnTo>
                    <a:pt x="46" y="133"/>
                  </a:lnTo>
                  <a:lnTo>
                    <a:pt x="48" y="133"/>
                  </a:lnTo>
                  <a:lnTo>
                    <a:pt x="51" y="133"/>
                  </a:lnTo>
                  <a:lnTo>
                    <a:pt x="54" y="133"/>
                  </a:lnTo>
                  <a:lnTo>
                    <a:pt x="56" y="133"/>
                  </a:lnTo>
                  <a:lnTo>
                    <a:pt x="59" y="133"/>
                  </a:lnTo>
                  <a:lnTo>
                    <a:pt x="62" y="133"/>
                  </a:lnTo>
                  <a:lnTo>
                    <a:pt x="64" y="133"/>
                  </a:lnTo>
                  <a:lnTo>
                    <a:pt x="67" y="133"/>
                  </a:lnTo>
                  <a:lnTo>
                    <a:pt x="70" y="133"/>
                  </a:lnTo>
                  <a:lnTo>
                    <a:pt x="72" y="133"/>
                  </a:lnTo>
                  <a:lnTo>
                    <a:pt x="75" y="133"/>
                  </a:lnTo>
                  <a:lnTo>
                    <a:pt x="77" y="133"/>
                  </a:lnTo>
                  <a:lnTo>
                    <a:pt x="80" y="133"/>
                  </a:lnTo>
                  <a:lnTo>
                    <a:pt x="83" y="133"/>
                  </a:lnTo>
                  <a:lnTo>
                    <a:pt x="85" y="133"/>
                  </a:lnTo>
                  <a:lnTo>
                    <a:pt x="88" y="133"/>
                  </a:lnTo>
                  <a:lnTo>
                    <a:pt x="91" y="133"/>
                  </a:lnTo>
                  <a:lnTo>
                    <a:pt x="93" y="133"/>
                  </a:lnTo>
                  <a:lnTo>
                    <a:pt x="96" y="133"/>
                  </a:lnTo>
                  <a:lnTo>
                    <a:pt x="99" y="133"/>
                  </a:lnTo>
                  <a:lnTo>
                    <a:pt x="101" y="133"/>
                  </a:lnTo>
                  <a:lnTo>
                    <a:pt x="104" y="133"/>
                  </a:lnTo>
                  <a:lnTo>
                    <a:pt x="107" y="133"/>
                  </a:lnTo>
                  <a:lnTo>
                    <a:pt x="109" y="133"/>
                  </a:lnTo>
                  <a:lnTo>
                    <a:pt x="112" y="133"/>
                  </a:lnTo>
                  <a:lnTo>
                    <a:pt x="115" y="133"/>
                  </a:lnTo>
                  <a:lnTo>
                    <a:pt x="117" y="133"/>
                  </a:lnTo>
                  <a:lnTo>
                    <a:pt x="120" y="133"/>
                  </a:lnTo>
                  <a:lnTo>
                    <a:pt x="123" y="133"/>
                  </a:lnTo>
                  <a:lnTo>
                    <a:pt x="125" y="133"/>
                  </a:lnTo>
                  <a:lnTo>
                    <a:pt x="128" y="133"/>
                  </a:lnTo>
                  <a:lnTo>
                    <a:pt x="131" y="133"/>
                  </a:lnTo>
                  <a:lnTo>
                    <a:pt x="133" y="133"/>
                  </a:lnTo>
                  <a:lnTo>
                    <a:pt x="136" y="133"/>
                  </a:lnTo>
                  <a:lnTo>
                    <a:pt x="139" y="133"/>
                  </a:lnTo>
                  <a:lnTo>
                    <a:pt x="141" y="133"/>
                  </a:lnTo>
                  <a:lnTo>
                    <a:pt x="144" y="133"/>
                  </a:lnTo>
                  <a:lnTo>
                    <a:pt x="147" y="133"/>
                  </a:lnTo>
                  <a:lnTo>
                    <a:pt x="149" y="133"/>
                  </a:lnTo>
                  <a:lnTo>
                    <a:pt x="152" y="133"/>
                  </a:lnTo>
                  <a:lnTo>
                    <a:pt x="155" y="133"/>
                  </a:lnTo>
                  <a:lnTo>
                    <a:pt x="157" y="133"/>
                  </a:lnTo>
                  <a:lnTo>
                    <a:pt x="160" y="133"/>
                  </a:lnTo>
                  <a:lnTo>
                    <a:pt x="163" y="133"/>
                  </a:lnTo>
                  <a:lnTo>
                    <a:pt x="165" y="133"/>
                  </a:lnTo>
                  <a:lnTo>
                    <a:pt x="168" y="133"/>
                  </a:lnTo>
                  <a:lnTo>
                    <a:pt x="171" y="133"/>
                  </a:lnTo>
                  <a:lnTo>
                    <a:pt x="173" y="133"/>
                  </a:lnTo>
                  <a:lnTo>
                    <a:pt x="176" y="133"/>
                  </a:lnTo>
                  <a:lnTo>
                    <a:pt x="179" y="133"/>
                  </a:lnTo>
                  <a:lnTo>
                    <a:pt x="181" y="133"/>
                  </a:lnTo>
                  <a:lnTo>
                    <a:pt x="184" y="133"/>
                  </a:lnTo>
                  <a:lnTo>
                    <a:pt x="187" y="133"/>
                  </a:lnTo>
                  <a:lnTo>
                    <a:pt x="189" y="133"/>
                  </a:lnTo>
                  <a:lnTo>
                    <a:pt x="192" y="133"/>
                  </a:lnTo>
                  <a:lnTo>
                    <a:pt x="195" y="133"/>
                  </a:lnTo>
                  <a:lnTo>
                    <a:pt x="197" y="133"/>
                  </a:lnTo>
                  <a:lnTo>
                    <a:pt x="200" y="133"/>
                  </a:lnTo>
                  <a:lnTo>
                    <a:pt x="202" y="133"/>
                  </a:lnTo>
                  <a:lnTo>
                    <a:pt x="205" y="133"/>
                  </a:lnTo>
                  <a:lnTo>
                    <a:pt x="208" y="133"/>
                  </a:lnTo>
                  <a:lnTo>
                    <a:pt x="210" y="133"/>
                  </a:lnTo>
                  <a:lnTo>
                    <a:pt x="213" y="133"/>
                  </a:lnTo>
                  <a:lnTo>
                    <a:pt x="216" y="133"/>
                  </a:lnTo>
                  <a:lnTo>
                    <a:pt x="218" y="133"/>
                  </a:lnTo>
                  <a:lnTo>
                    <a:pt x="221" y="133"/>
                  </a:lnTo>
                  <a:lnTo>
                    <a:pt x="224" y="133"/>
                  </a:lnTo>
                  <a:lnTo>
                    <a:pt x="226" y="133"/>
                  </a:lnTo>
                  <a:lnTo>
                    <a:pt x="229" y="133"/>
                  </a:lnTo>
                  <a:lnTo>
                    <a:pt x="232" y="133"/>
                  </a:lnTo>
                  <a:lnTo>
                    <a:pt x="234" y="133"/>
                  </a:lnTo>
                  <a:lnTo>
                    <a:pt x="237" y="133"/>
                  </a:lnTo>
                  <a:lnTo>
                    <a:pt x="240" y="133"/>
                  </a:lnTo>
                  <a:lnTo>
                    <a:pt x="242" y="133"/>
                  </a:lnTo>
                  <a:lnTo>
                    <a:pt x="245" y="133"/>
                  </a:lnTo>
                  <a:lnTo>
                    <a:pt x="248" y="133"/>
                  </a:lnTo>
                  <a:lnTo>
                    <a:pt x="250" y="133"/>
                  </a:lnTo>
                  <a:lnTo>
                    <a:pt x="253" y="133"/>
                  </a:lnTo>
                  <a:lnTo>
                    <a:pt x="256" y="133"/>
                  </a:lnTo>
                  <a:lnTo>
                    <a:pt x="258" y="133"/>
                  </a:lnTo>
                  <a:lnTo>
                    <a:pt x="261" y="133"/>
                  </a:lnTo>
                  <a:lnTo>
                    <a:pt x="264" y="133"/>
                  </a:lnTo>
                  <a:lnTo>
                    <a:pt x="266" y="133"/>
                  </a:lnTo>
                  <a:lnTo>
                    <a:pt x="269" y="133"/>
                  </a:lnTo>
                  <a:lnTo>
                    <a:pt x="272" y="133"/>
                  </a:lnTo>
                  <a:lnTo>
                    <a:pt x="274" y="133"/>
                  </a:lnTo>
                  <a:lnTo>
                    <a:pt x="277" y="133"/>
                  </a:lnTo>
                  <a:lnTo>
                    <a:pt x="280" y="133"/>
                  </a:lnTo>
                  <a:lnTo>
                    <a:pt x="282" y="133"/>
                  </a:lnTo>
                  <a:lnTo>
                    <a:pt x="285" y="133"/>
                  </a:lnTo>
                  <a:lnTo>
                    <a:pt x="288" y="133"/>
                  </a:lnTo>
                  <a:lnTo>
                    <a:pt x="290" y="133"/>
                  </a:lnTo>
                  <a:lnTo>
                    <a:pt x="293" y="133"/>
                  </a:lnTo>
                  <a:lnTo>
                    <a:pt x="296" y="133"/>
                  </a:lnTo>
                  <a:lnTo>
                    <a:pt x="298" y="133"/>
                  </a:lnTo>
                  <a:lnTo>
                    <a:pt x="301" y="133"/>
                  </a:lnTo>
                  <a:lnTo>
                    <a:pt x="304" y="133"/>
                  </a:lnTo>
                  <a:lnTo>
                    <a:pt x="306" y="133"/>
                  </a:lnTo>
                  <a:lnTo>
                    <a:pt x="309" y="133"/>
                  </a:lnTo>
                  <a:lnTo>
                    <a:pt x="312" y="133"/>
                  </a:lnTo>
                  <a:lnTo>
                    <a:pt x="314" y="133"/>
                  </a:lnTo>
                  <a:lnTo>
                    <a:pt x="317" y="133"/>
                  </a:lnTo>
                  <a:lnTo>
                    <a:pt x="320" y="133"/>
                  </a:lnTo>
                  <a:lnTo>
                    <a:pt x="322" y="133"/>
                  </a:lnTo>
                  <a:lnTo>
                    <a:pt x="325" y="133"/>
                  </a:lnTo>
                  <a:lnTo>
                    <a:pt x="327" y="133"/>
                  </a:lnTo>
                  <a:lnTo>
                    <a:pt x="330" y="133"/>
                  </a:lnTo>
                  <a:lnTo>
                    <a:pt x="333" y="133"/>
                  </a:lnTo>
                  <a:lnTo>
                    <a:pt x="335" y="133"/>
                  </a:lnTo>
                  <a:lnTo>
                    <a:pt x="338" y="133"/>
                  </a:lnTo>
                  <a:lnTo>
                    <a:pt x="341" y="133"/>
                  </a:lnTo>
                  <a:lnTo>
                    <a:pt x="343" y="133"/>
                  </a:lnTo>
                  <a:lnTo>
                    <a:pt x="346" y="133"/>
                  </a:lnTo>
                  <a:lnTo>
                    <a:pt x="349" y="133"/>
                  </a:lnTo>
                  <a:lnTo>
                    <a:pt x="351" y="133"/>
                  </a:lnTo>
                  <a:lnTo>
                    <a:pt x="354" y="133"/>
                  </a:lnTo>
                  <a:lnTo>
                    <a:pt x="357" y="133"/>
                  </a:lnTo>
                  <a:lnTo>
                    <a:pt x="359" y="133"/>
                  </a:lnTo>
                  <a:lnTo>
                    <a:pt x="362" y="133"/>
                  </a:lnTo>
                  <a:lnTo>
                    <a:pt x="365" y="133"/>
                  </a:lnTo>
                  <a:lnTo>
                    <a:pt x="367" y="133"/>
                  </a:lnTo>
                  <a:lnTo>
                    <a:pt x="370" y="133"/>
                  </a:lnTo>
                  <a:lnTo>
                    <a:pt x="373" y="133"/>
                  </a:lnTo>
                  <a:lnTo>
                    <a:pt x="375" y="133"/>
                  </a:lnTo>
                  <a:lnTo>
                    <a:pt x="378" y="133"/>
                  </a:lnTo>
                  <a:lnTo>
                    <a:pt x="381" y="133"/>
                  </a:lnTo>
                  <a:lnTo>
                    <a:pt x="383" y="133"/>
                  </a:lnTo>
                  <a:lnTo>
                    <a:pt x="386" y="133"/>
                  </a:lnTo>
                  <a:lnTo>
                    <a:pt x="389" y="133"/>
                  </a:lnTo>
                  <a:lnTo>
                    <a:pt x="391" y="133"/>
                  </a:lnTo>
                  <a:lnTo>
                    <a:pt x="394" y="133"/>
                  </a:lnTo>
                  <a:lnTo>
                    <a:pt x="397" y="133"/>
                  </a:lnTo>
                  <a:lnTo>
                    <a:pt x="399" y="133"/>
                  </a:lnTo>
                  <a:lnTo>
                    <a:pt x="402" y="133"/>
                  </a:lnTo>
                  <a:lnTo>
                    <a:pt x="405" y="133"/>
                  </a:lnTo>
                  <a:lnTo>
                    <a:pt x="407" y="133"/>
                  </a:lnTo>
                  <a:lnTo>
                    <a:pt x="410" y="133"/>
                  </a:lnTo>
                  <a:lnTo>
                    <a:pt x="413" y="133"/>
                  </a:lnTo>
                  <a:lnTo>
                    <a:pt x="415" y="133"/>
                  </a:lnTo>
                  <a:lnTo>
                    <a:pt x="418" y="133"/>
                  </a:lnTo>
                  <a:lnTo>
                    <a:pt x="421" y="133"/>
                  </a:lnTo>
                  <a:lnTo>
                    <a:pt x="423" y="133"/>
                  </a:lnTo>
                  <a:lnTo>
                    <a:pt x="426" y="133"/>
                  </a:lnTo>
                  <a:lnTo>
                    <a:pt x="429" y="133"/>
                  </a:lnTo>
                  <a:lnTo>
                    <a:pt x="431" y="133"/>
                  </a:lnTo>
                  <a:lnTo>
                    <a:pt x="434" y="133"/>
                  </a:lnTo>
                  <a:lnTo>
                    <a:pt x="437" y="133"/>
                  </a:lnTo>
                  <a:lnTo>
                    <a:pt x="439" y="133"/>
                  </a:lnTo>
                  <a:lnTo>
                    <a:pt x="442" y="133"/>
                  </a:lnTo>
                  <a:lnTo>
                    <a:pt x="444" y="133"/>
                  </a:lnTo>
                  <a:lnTo>
                    <a:pt x="447" y="133"/>
                  </a:lnTo>
                  <a:lnTo>
                    <a:pt x="450" y="133"/>
                  </a:lnTo>
                  <a:lnTo>
                    <a:pt x="452" y="133"/>
                  </a:lnTo>
                  <a:lnTo>
                    <a:pt x="455" y="133"/>
                  </a:lnTo>
                  <a:lnTo>
                    <a:pt x="458" y="133"/>
                  </a:lnTo>
                  <a:lnTo>
                    <a:pt x="460" y="133"/>
                  </a:lnTo>
                  <a:lnTo>
                    <a:pt x="463" y="133"/>
                  </a:lnTo>
                  <a:lnTo>
                    <a:pt x="466" y="133"/>
                  </a:lnTo>
                  <a:lnTo>
                    <a:pt x="468" y="133"/>
                  </a:lnTo>
                  <a:lnTo>
                    <a:pt x="471" y="133"/>
                  </a:lnTo>
                  <a:lnTo>
                    <a:pt x="474" y="133"/>
                  </a:lnTo>
                  <a:lnTo>
                    <a:pt x="476" y="133"/>
                  </a:lnTo>
                  <a:lnTo>
                    <a:pt x="479" y="133"/>
                  </a:lnTo>
                  <a:lnTo>
                    <a:pt x="482" y="133"/>
                  </a:lnTo>
                  <a:lnTo>
                    <a:pt x="484" y="133"/>
                  </a:lnTo>
                  <a:lnTo>
                    <a:pt x="487" y="133"/>
                  </a:lnTo>
                  <a:lnTo>
                    <a:pt x="490" y="133"/>
                  </a:lnTo>
                  <a:lnTo>
                    <a:pt x="492" y="133"/>
                  </a:lnTo>
                  <a:lnTo>
                    <a:pt x="495" y="133"/>
                  </a:lnTo>
                  <a:lnTo>
                    <a:pt x="498" y="133"/>
                  </a:lnTo>
                  <a:lnTo>
                    <a:pt x="500" y="133"/>
                  </a:lnTo>
                  <a:lnTo>
                    <a:pt x="503" y="133"/>
                  </a:lnTo>
                  <a:lnTo>
                    <a:pt x="506" y="133"/>
                  </a:lnTo>
                  <a:lnTo>
                    <a:pt x="508" y="133"/>
                  </a:lnTo>
                  <a:lnTo>
                    <a:pt x="511" y="133"/>
                  </a:lnTo>
                  <a:lnTo>
                    <a:pt x="514" y="133"/>
                  </a:lnTo>
                  <a:lnTo>
                    <a:pt x="516" y="133"/>
                  </a:lnTo>
                  <a:lnTo>
                    <a:pt x="519" y="133"/>
                  </a:lnTo>
                  <a:lnTo>
                    <a:pt x="522" y="133"/>
                  </a:lnTo>
                  <a:lnTo>
                    <a:pt x="524" y="133"/>
                  </a:lnTo>
                  <a:lnTo>
                    <a:pt x="527" y="133"/>
                  </a:lnTo>
                  <a:lnTo>
                    <a:pt x="530" y="133"/>
                  </a:lnTo>
                  <a:lnTo>
                    <a:pt x="532" y="133"/>
                  </a:lnTo>
                  <a:lnTo>
                    <a:pt x="535" y="133"/>
                  </a:lnTo>
                  <a:lnTo>
                    <a:pt x="538" y="133"/>
                  </a:lnTo>
                  <a:lnTo>
                    <a:pt x="540" y="133"/>
                  </a:lnTo>
                  <a:lnTo>
                    <a:pt x="543" y="133"/>
                  </a:lnTo>
                  <a:lnTo>
                    <a:pt x="546" y="133"/>
                  </a:lnTo>
                  <a:lnTo>
                    <a:pt x="548" y="133"/>
                  </a:lnTo>
                  <a:lnTo>
                    <a:pt x="551" y="133"/>
                  </a:lnTo>
                  <a:lnTo>
                    <a:pt x="554" y="133"/>
                  </a:lnTo>
                  <a:lnTo>
                    <a:pt x="556" y="133"/>
                  </a:lnTo>
                  <a:lnTo>
                    <a:pt x="559" y="133"/>
                  </a:lnTo>
                  <a:lnTo>
                    <a:pt x="562" y="133"/>
                  </a:lnTo>
                  <a:lnTo>
                    <a:pt x="564" y="133"/>
                  </a:lnTo>
                  <a:lnTo>
                    <a:pt x="567" y="133"/>
                  </a:lnTo>
                  <a:lnTo>
                    <a:pt x="569" y="133"/>
                  </a:lnTo>
                  <a:lnTo>
                    <a:pt x="572" y="133"/>
                  </a:lnTo>
                  <a:lnTo>
                    <a:pt x="575" y="133"/>
                  </a:lnTo>
                  <a:lnTo>
                    <a:pt x="577" y="133"/>
                  </a:lnTo>
                  <a:lnTo>
                    <a:pt x="580" y="133"/>
                  </a:lnTo>
                  <a:lnTo>
                    <a:pt x="583" y="133"/>
                  </a:lnTo>
                  <a:lnTo>
                    <a:pt x="585" y="133"/>
                  </a:lnTo>
                  <a:lnTo>
                    <a:pt x="588" y="133"/>
                  </a:lnTo>
                  <a:lnTo>
                    <a:pt x="591" y="133"/>
                  </a:lnTo>
                  <a:lnTo>
                    <a:pt x="593" y="133"/>
                  </a:lnTo>
                  <a:lnTo>
                    <a:pt x="596" y="133"/>
                  </a:lnTo>
                  <a:lnTo>
                    <a:pt x="599" y="132"/>
                  </a:lnTo>
                  <a:lnTo>
                    <a:pt x="601" y="129"/>
                  </a:lnTo>
                  <a:lnTo>
                    <a:pt x="604" y="120"/>
                  </a:lnTo>
                  <a:lnTo>
                    <a:pt x="607" y="99"/>
                  </a:lnTo>
                  <a:lnTo>
                    <a:pt x="609" y="64"/>
                  </a:lnTo>
                  <a:lnTo>
                    <a:pt x="612" y="26"/>
                  </a:lnTo>
                  <a:lnTo>
                    <a:pt x="615" y="1"/>
                  </a:lnTo>
                  <a:lnTo>
                    <a:pt x="617" y="0"/>
                  </a:lnTo>
                  <a:lnTo>
                    <a:pt x="620" y="20"/>
                  </a:lnTo>
                  <a:lnTo>
                    <a:pt x="623" y="48"/>
                  </a:lnTo>
                  <a:lnTo>
                    <a:pt x="625" y="75"/>
                  </a:lnTo>
                  <a:lnTo>
                    <a:pt x="628" y="96"/>
                  </a:lnTo>
                  <a:lnTo>
                    <a:pt x="631" y="111"/>
                  </a:lnTo>
                  <a:lnTo>
                    <a:pt x="633" y="121"/>
                  </a:lnTo>
                  <a:lnTo>
                    <a:pt x="636" y="126"/>
                  </a:lnTo>
                  <a:lnTo>
                    <a:pt x="639" y="130"/>
                  </a:lnTo>
                  <a:lnTo>
                    <a:pt x="641" y="131"/>
                  </a:lnTo>
                  <a:lnTo>
                    <a:pt x="644" y="132"/>
                  </a:lnTo>
                  <a:lnTo>
                    <a:pt x="647" y="132"/>
                  </a:lnTo>
                  <a:lnTo>
                    <a:pt x="649" y="133"/>
                  </a:lnTo>
                  <a:lnTo>
                    <a:pt x="652" y="133"/>
                  </a:lnTo>
                  <a:lnTo>
                    <a:pt x="655" y="133"/>
                  </a:lnTo>
                  <a:lnTo>
                    <a:pt x="657" y="133"/>
                  </a:lnTo>
                  <a:lnTo>
                    <a:pt x="660" y="133"/>
                  </a:lnTo>
                  <a:lnTo>
                    <a:pt x="663" y="133"/>
                  </a:lnTo>
                  <a:lnTo>
                    <a:pt x="665" y="133"/>
                  </a:lnTo>
                  <a:lnTo>
                    <a:pt x="668" y="133"/>
                  </a:lnTo>
                  <a:lnTo>
                    <a:pt x="671" y="133"/>
                  </a:lnTo>
                  <a:lnTo>
                    <a:pt x="673" y="133"/>
                  </a:lnTo>
                  <a:lnTo>
                    <a:pt x="676" y="133"/>
                  </a:lnTo>
                  <a:lnTo>
                    <a:pt x="679" y="133"/>
                  </a:lnTo>
                  <a:lnTo>
                    <a:pt x="681" y="133"/>
                  </a:lnTo>
                  <a:lnTo>
                    <a:pt x="684" y="133"/>
                  </a:lnTo>
                  <a:lnTo>
                    <a:pt x="686" y="133"/>
                  </a:lnTo>
                  <a:lnTo>
                    <a:pt x="689" y="133"/>
                  </a:lnTo>
                  <a:lnTo>
                    <a:pt x="692" y="133"/>
                  </a:lnTo>
                  <a:lnTo>
                    <a:pt x="694" y="133"/>
                  </a:lnTo>
                  <a:lnTo>
                    <a:pt x="697" y="133"/>
                  </a:lnTo>
                  <a:lnTo>
                    <a:pt x="700" y="133"/>
                  </a:lnTo>
                  <a:lnTo>
                    <a:pt x="702" y="133"/>
                  </a:lnTo>
                  <a:lnTo>
                    <a:pt x="705" y="133"/>
                  </a:lnTo>
                  <a:lnTo>
                    <a:pt x="708" y="133"/>
                  </a:lnTo>
                  <a:lnTo>
                    <a:pt x="710" y="133"/>
                  </a:lnTo>
                  <a:lnTo>
                    <a:pt x="713" y="133"/>
                  </a:lnTo>
                  <a:lnTo>
                    <a:pt x="716" y="133"/>
                  </a:lnTo>
                  <a:lnTo>
                    <a:pt x="718" y="133"/>
                  </a:lnTo>
                  <a:lnTo>
                    <a:pt x="721" y="133"/>
                  </a:lnTo>
                  <a:lnTo>
                    <a:pt x="724" y="133"/>
                  </a:lnTo>
                  <a:lnTo>
                    <a:pt x="726" y="133"/>
                  </a:lnTo>
                  <a:lnTo>
                    <a:pt x="729" y="133"/>
                  </a:lnTo>
                  <a:lnTo>
                    <a:pt x="732" y="133"/>
                  </a:lnTo>
                  <a:lnTo>
                    <a:pt x="734" y="133"/>
                  </a:lnTo>
                  <a:lnTo>
                    <a:pt x="737" y="133"/>
                  </a:lnTo>
                  <a:lnTo>
                    <a:pt x="740" y="133"/>
                  </a:lnTo>
                  <a:lnTo>
                    <a:pt x="742" y="133"/>
                  </a:lnTo>
                  <a:lnTo>
                    <a:pt x="745" y="133"/>
                  </a:lnTo>
                  <a:lnTo>
                    <a:pt x="748" y="133"/>
                  </a:lnTo>
                  <a:lnTo>
                    <a:pt x="750" y="133"/>
                  </a:lnTo>
                  <a:lnTo>
                    <a:pt x="753" y="133"/>
                  </a:lnTo>
                  <a:lnTo>
                    <a:pt x="756" y="133"/>
                  </a:lnTo>
                  <a:lnTo>
                    <a:pt x="758" y="133"/>
                  </a:lnTo>
                  <a:lnTo>
                    <a:pt x="761" y="133"/>
                  </a:lnTo>
                  <a:lnTo>
                    <a:pt x="764" y="133"/>
                  </a:lnTo>
                  <a:lnTo>
                    <a:pt x="766" y="133"/>
                  </a:lnTo>
                  <a:lnTo>
                    <a:pt x="769" y="133"/>
                  </a:lnTo>
                  <a:lnTo>
                    <a:pt x="772" y="133"/>
                  </a:lnTo>
                  <a:lnTo>
                    <a:pt x="774" y="133"/>
                  </a:lnTo>
                  <a:lnTo>
                    <a:pt x="777" y="133"/>
                  </a:lnTo>
                  <a:lnTo>
                    <a:pt x="780" y="133"/>
                  </a:lnTo>
                  <a:lnTo>
                    <a:pt x="782" y="133"/>
                  </a:lnTo>
                  <a:lnTo>
                    <a:pt x="785" y="133"/>
                  </a:lnTo>
                  <a:lnTo>
                    <a:pt x="788" y="133"/>
                  </a:lnTo>
                  <a:lnTo>
                    <a:pt x="790" y="133"/>
                  </a:lnTo>
                  <a:lnTo>
                    <a:pt x="793" y="133"/>
                  </a:lnTo>
                  <a:lnTo>
                    <a:pt x="796" y="133"/>
                  </a:lnTo>
                  <a:lnTo>
                    <a:pt x="798" y="133"/>
                  </a:lnTo>
                  <a:lnTo>
                    <a:pt x="801" y="133"/>
                  </a:lnTo>
                  <a:lnTo>
                    <a:pt x="804" y="133"/>
                  </a:lnTo>
                  <a:lnTo>
                    <a:pt x="806" y="133"/>
                  </a:lnTo>
                  <a:lnTo>
                    <a:pt x="809" y="133"/>
                  </a:lnTo>
                  <a:lnTo>
                    <a:pt x="811" y="133"/>
                  </a:lnTo>
                  <a:lnTo>
                    <a:pt x="814" y="133"/>
                  </a:lnTo>
                  <a:lnTo>
                    <a:pt x="817" y="133"/>
                  </a:lnTo>
                  <a:lnTo>
                    <a:pt x="819" y="133"/>
                  </a:lnTo>
                  <a:lnTo>
                    <a:pt x="822" y="133"/>
                  </a:lnTo>
                  <a:lnTo>
                    <a:pt x="825" y="133"/>
                  </a:lnTo>
                  <a:lnTo>
                    <a:pt x="827" y="133"/>
                  </a:lnTo>
                  <a:lnTo>
                    <a:pt x="830" y="133"/>
                  </a:lnTo>
                  <a:lnTo>
                    <a:pt x="833" y="133"/>
                  </a:lnTo>
                  <a:lnTo>
                    <a:pt x="835" y="133"/>
                  </a:lnTo>
                  <a:lnTo>
                    <a:pt x="838" y="133"/>
                  </a:lnTo>
                  <a:lnTo>
                    <a:pt x="841" y="133"/>
                  </a:lnTo>
                  <a:lnTo>
                    <a:pt x="843" y="133"/>
                  </a:lnTo>
                  <a:lnTo>
                    <a:pt x="846" y="133"/>
                  </a:lnTo>
                  <a:lnTo>
                    <a:pt x="849" y="133"/>
                  </a:lnTo>
                  <a:lnTo>
                    <a:pt x="851" y="133"/>
                  </a:lnTo>
                  <a:lnTo>
                    <a:pt x="854" y="133"/>
                  </a:lnTo>
                  <a:lnTo>
                    <a:pt x="857" y="133"/>
                  </a:lnTo>
                  <a:lnTo>
                    <a:pt x="859" y="133"/>
                  </a:lnTo>
                  <a:lnTo>
                    <a:pt x="862" y="133"/>
                  </a:lnTo>
                  <a:lnTo>
                    <a:pt x="865" y="133"/>
                  </a:lnTo>
                  <a:lnTo>
                    <a:pt x="867" y="133"/>
                  </a:lnTo>
                  <a:lnTo>
                    <a:pt x="870" y="133"/>
                  </a:lnTo>
                  <a:lnTo>
                    <a:pt x="873" y="133"/>
                  </a:lnTo>
                  <a:lnTo>
                    <a:pt x="875" y="133"/>
                  </a:lnTo>
                  <a:lnTo>
                    <a:pt x="878" y="133"/>
                  </a:lnTo>
                  <a:lnTo>
                    <a:pt x="881" y="133"/>
                  </a:lnTo>
                  <a:lnTo>
                    <a:pt x="883" y="133"/>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50" name="Freeform 1474"/>
            <p:cNvSpPr>
              <a:spLocks/>
            </p:cNvSpPr>
            <p:nvPr/>
          </p:nvSpPr>
          <p:spPr bwMode="auto">
            <a:xfrm>
              <a:off x="690563" y="3500438"/>
              <a:ext cx="7194550" cy="2533650"/>
            </a:xfrm>
            <a:custGeom>
              <a:avLst/>
              <a:gdLst>
                <a:gd name="T0" fmla="*/ 2147483647 w 883"/>
                <a:gd name="T1" fmla="*/ 2147483647 h 578"/>
                <a:gd name="T2" fmla="*/ 2147483647 w 883"/>
                <a:gd name="T3" fmla="*/ 2147483647 h 578"/>
                <a:gd name="T4" fmla="*/ 2147483647 w 883"/>
                <a:gd name="T5" fmla="*/ 2147483647 h 578"/>
                <a:gd name="T6" fmla="*/ 2147483647 w 883"/>
                <a:gd name="T7" fmla="*/ 2147483647 h 578"/>
                <a:gd name="T8" fmla="*/ 2147483647 w 883"/>
                <a:gd name="T9" fmla="*/ 2147483647 h 578"/>
                <a:gd name="T10" fmla="*/ 2147483647 w 883"/>
                <a:gd name="T11" fmla="*/ 2147483647 h 578"/>
                <a:gd name="T12" fmla="*/ 2147483647 w 883"/>
                <a:gd name="T13" fmla="*/ 2147483647 h 578"/>
                <a:gd name="T14" fmla="*/ 2147483647 w 883"/>
                <a:gd name="T15" fmla="*/ 2147483647 h 578"/>
                <a:gd name="T16" fmla="*/ 2147483647 w 883"/>
                <a:gd name="T17" fmla="*/ 2147483647 h 578"/>
                <a:gd name="T18" fmla="*/ 2147483647 w 883"/>
                <a:gd name="T19" fmla="*/ 2147483647 h 578"/>
                <a:gd name="T20" fmla="*/ 2147483647 w 883"/>
                <a:gd name="T21" fmla="*/ 2147483647 h 578"/>
                <a:gd name="T22" fmla="*/ 2147483647 w 883"/>
                <a:gd name="T23" fmla="*/ 2147483647 h 578"/>
                <a:gd name="T24" fmla="*/ 2147483647 w 883"/>
                <a:gd name="T25" fmla="*/ 2147483647 h 578"/>
                <a:gd name="T26" fmla="*/ 2147483647 w 883"/>
                <a:gd name="T27" fmla="*/ 2147483647 h 578"/>
                <a:gd name="T28" fmla="*/ 2147483647 w 883"/>
                <a:gd name="T29" fmla="*/ 2147483647 h 578"/>
                <a:gd name="T30" fmla="*/ 2147483647 w 883"/>
                <a:gd name="T31" fmla="*/ 2147483647 h 578"/>
                <a:gd name="T32" fmla="*/ 2147483647 w 883"/>
                <a:gd name="T33" fmla="*/ 2147483647 h 578"/>
                <a:gd name="T34" fmla="*/ 2147483647 w 883"/>
                <a:gd name="T35" fmla="*/ 2147483647 h 578"/>
                <a:gd name="T36" fmla="*/ 2147483647 w 883"/>
                <a:gd name="T37" fmla="*/ 2147483647 h 578"/>
                <a:gd name="T38" fmla="*/ 2147483647 w 883"/>
                <a:gd name="T39" fmla="*/ 2147483647 h 578"/>
                <a:gd name="T40" fmla="*/ 2147483647 w 883"/>
                <a:gd name="T41" fmla="*/ 2147483647 h 578"/>
                <a:gd name="T42" fmla="*/ 2147483647 w 883"/>
                <a:gd name="T43" fmla="*/ 2147483647 h 578"/>
                <a:gd name="T44" fmla="*/ 2147483647 w 883"/>
                <a:gd name="T45" fmla="*/ 2147483647 h 578"/>
                <a:gd name="T46" fmla="*/ 2147483647 w 883"/>
                <a:gd name="T47" fmla="*/ 2147483647 h 578"/>
                <a:gd name="T48" fmla="*/ 2147483647 w 883"/>
                <a:gd name="T49" fmla="*/ 2147483647 h 578"/>
                <a:gd name="T50" fmla="*/ 2147483647 w 883"/>
                <a:gd name="T51" fmla="*/ 2147483647 h 578"/>
                <a:gd name="T52" fmla="*/ 2147483647 w 883"/>
                <a:gd name="T53" fmla="*/ 2147483647 h 578"/>
                <a:gd name="T54" fmla="*/ 2147483647 w 883"/>
                <a:gd name="T55" fmla="*/ 2147483647 h 578"/>
                <a:gd name="T56" fmla="*/ 2147483647 w 883"/>
                <a:gd name="T57" fmla="*/ 2147483647 h 578"/>
                <a:gd name="T58" fmla="*/ 2147483647 w 883"/>
                <a:gd name="T59" fmla="*/ 2147483647 h 578"/>
                <a:gd name="T60" fmla="*/ 2147483647 w 883"/>
                <a:gd name="T61" fmla="*/ 2147483647 h 578"/>
                <a:gd name="T62" fmla="*/ 2147483647 w 883"/>
                <a:gd name="T63" fmla="*/ 2147483647 h 578"/>
                <a:gd name="T64" fmla="*/ 2147483647 w 883"/>
                <a:gd name="T65" fmla="*/ 2147483647 h 578"/>
                <a:gd name="T66" fmla="*/ 2147483647 w 883"/>
                <a:gd name="T67" fmla="*/ 2147483647 h 578"/>
                <a:gd name="T68" fmla="*/ 2147483647 w 883"/>
                <a:gd name="T69" fmla="*/ 2147483647 h 578"/>
                <a:gd name="T70" fmla="*/ 2147483647 w 883"/>
                <a:gd name="T71" fmla="*/ 2147483647 h 578"/>
                <a:gd name="T72" fmla="*/ 2147483647 w 883"/>
                <a:gd name="T73" fmla="*/ 2147483647 h 578"/>
                <a:gd name="T74" fmla="*/ 2147483647 w 883"/>
                <a:gd name="T75" fmla="*/ 2147483647 h 578"/>
                <a:gd name="T76" fmla="*/ 2147483647 w 883"/>
                <a:gd name="T77" fmla="*/ 2147483647 h 578"/>
                <a:gd name="T78" fmla="*/ 2147483647 w 883"/>
                <a:gd name="T79" fmla="*/ 0 h 578"/>
                <a:gd name="T80" fmla="*/ 2147483647 w 883"/>
                <a:gd name="T81" fmla="*/ 2147483647 h 578"/>
                <a:gd name="T82" fmla="*/ 2147483647 w 883"/>
                <a:gd name="T83" fmla="*/ 2147483647 h 578"/>
                <a:gd name="T84" fmla="*/ 2147483647 w 883"/>
                <a:gd name="T85" fmla="*/ 2147483647 h 578"/>
                <a:gd name="T86" fmla="*/ 2147483647 w 883"/>
                <a:gd name="T87" fmla="*/ 2147483647 h 578"/>
                <a:gd name="T88" fmla="*/ 2147483647 w 883"/>
                <a:gd name="T89" fmla="*/ 2147483647 h 578"/>
                <a:gd name="T90" fmla="*/ 2147483647 w 883"/>
                <a:gd name="T91" fmla="*/ 2147483647 h 578"/>
                <a:gd name="T92" fmla="*/ 2147483647 w 883"/>
                <a:gd name="T93" fmla="*/ 2147483647 h 578"/>
                <a:gd name="T94" fmla="*/ 2147483647 w 883"/>
                <a:gd name="T95" fmla="*/ 2147483647 h 578"/>
                <a:gd name="T96" fmla="*/ 2147483647 w 883"/>
                <a:gd name="T97" fmla="*/ 2147483647 h 578"/>
                <a:gd name="T98" fmla="*/ 2147483647 w 883"/>
                <a:gd name="T99" fmla="*/ 2147483647 h 578"/>
                <a:gd name="T100" fmla="*/ 2147483647 w 883"/>
                <a:gd name="T101" fmla="*/ 2147483647 h 578"/>
                <a:gd name="T102" fmla="*/ 2147483647 w 883"/>
                <a:gd name="T103" fmla="*/ 2147483647 h 578"/>
                <a:gd name="T104" fmla="*/ 2147483647 w 883"/>
                <a:gd name="T105" fmla="*/ 2147483647 h 578"/>
                <a:gd name="T106" fmla="*/ 2147483647 w 883"/>
                <a:gd name="T107" fmla="*/ 2147483647 h 578"/>
                <a:gd name="T108" fmla="*/ 2147483647 w 883"/>
                <a:gd name="T109" fmla="*/ 2147483647 h 5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578"/>
                <a:gd name="T167" fmla="*/ 883 w 883"/>
                <a:gd name="T168" fmla="*/ 578 h 57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578">
                  <a:moveTo>
                    <a:pt x="0" y="578"/>
                  </a:moveTo>
                  <a:lnTo>
                    <a:pt x="0" y="578"/>
                  </a:lnTo>
                  <a:lnTo>
                    <a:pt x="3" y="578"/>
                  </a:lnTo>
                  <a:lnTo>
                    <a:pt x="6" y="578"/>
                  </a:lnTo>
                  <a:lnTo>
                    <a:pt x="8" y="578"/>
                  </a:lnTo>
                  <a:lnTo>
                    <a:pt x="11" y="578"/>
                  </a:lnTo>
                  <a:lnTo>
                    <a:pt x="14" y="578"/>
                  </a:lnTo>
                  <a:lnTo>
                    <a:pt x="16" y="578"/>
                  </a:lnTo>
                  <a:lnTo>
                    <a:pt x="19" y="578"/>
                  </a:lnTo>
                  <a:lnTo>
                    <a:pt x="22" y="578"/>
                  </a:lnTo>
                  <a:lnTo>
                    <a:pt x="24" y="578"/>
                  </a:lnTo>
                  <a:lnTo>
                    <a:pt x="27" y="578"/>
                  </a:lnTo>
                  <a:lnTo>
                    <a:pt x="30" y="578"/>
                  </a:lnTo>
                  <a:lnTo>
                    <a:pt x="32" y="578"/>
                  </a:lnTo>
                  <a:lnTo>
                    <a:pt x="35" y="578"/>
                  </a:lnTo>
                  <a:lnTo>
                    <a:pt x="38" y="578"/>
                  </a:lnTo>
                  <a:lnTo>
                    <a:pt x="40" y="578"/>
                  </a:lnTo>
                  <a:lnTo>
                    <a:pt x="43" y="578"/>
                  </a:lnTo>
                  <a:lnTo>
                    <a:pt x="46" y="578"/>
                  </a:lnTo>
                  <a:lnTo>
                    <a:pt x="48" y="578"/>
                  </a:lnTo>
                  <a:lnTo>
                    <a:pt x="51" y="578"/>
                  </a:lnTo>
                  <a:lnTo>
                    <a:pt x="54" y="578"/>
                  </a:lnTo>
                  <a:lnTo>
                    <a:pt x="56" y="578"/>
                  </a:lnTo>
                  <a:lnTo>
                    <a:pt x="59" y="578"/>
                  </a:lnTo>
                  <a:lnTo>
                    <a:pt x="62" y="578"/>
                  </a:lnTo>
                  <a:lnTo>
                    <a:pt x="64" y="578"/>
                  </a:lnTo>
                  <a:lnTo>
                    <a:pt x="67" y="578"/>
                  </a:lnTo>
                  <a:lnTo>
                    <a:pt x="70" y="578"/>
                  </a:lnTo>
                  <a:lnTo>
                    <a:pt x="72" y="578"/>
                  </a:lnTo>
                  <a:lnTo>
                    <a:pt x="75" y="578"/>
                  </a:lnTo>
                  <a:lnTo>
                    <a:pt x="77" y="578"/>
                  </a:lnTo>
                  <a:lnTo>
                    <a:pt x="80" y="578"/>
                  </a:lnTo>
                  <a:lnTo>
                    <a:pt x="83" y="578"/>
                  </a:lnTo>
                  <a:lnTo>
                    <a:pt x="85" y="578"/>
                  </a:lnTo>
                  <a:lnTo>
                    <a:pt x="88" y="578"/>
                  </a:lnTo>
                  <a:lnTo>
                    <a:pt x="91" y="578"/>
                  </a:lnTo>
                  <a:lnTo>
                    <a:pt x="93" y="578"/>
                  </a:lnTo>
                  <a:lnTo>
                    <a:pt x="96" y="578"/>
                  </a:lnTo>
                  <a:lnTo>
                    <a:pt x="99" y="578"/>
                  </a:lnTo>
                  <a:lnTo>
                    <a:pt x="101" y="578"/>
                  </a:lnTo>
                  <a:lnTo>
                    <a:pt x="104" y="578"/>
                  </a:lnTo>
                  <a:lnTo>
                    <a:pt x="107" y="578"/>
                  </a:lnTo>
                  <a:lnTo>
                    <a:pt x="109" y="578"/>
                  </a:lnTo>
                  <a:lnTo>
                    <a:pt x="112" y="578"/>
                  </a:lnTo>
                  <a:lnTo>
                    <a:pt x="115" y="578"/>
                  </a:lnTo>
                  <a:lnTo>
                    <a:pt x="117" y="578"/>
                  </a:lnTo>
                  <a:lnTo>
                    <a:pt x="120" y="578"/>
                  </a:lnTo>
                  <a:lnTo>
                    <a:pt x="123" y="578"/>
                  </a:lnTo>
                  <a:lnTo>
                    <a:pt x="125" y="578"/>
                  </a:lnTo>
                  <a:lnTo>
                    <a:pt x="128" y="578"/>
                  </a:lnTo>
                  <a:lnTo>
                    <a:pt x="131" y="578"/>
                  </a:lnTo>
                  <a:lnTo>
                    <a:pt x="133" y="578"/>
                  </a:lnTo>
                  <a:lnTo>
                    <a:pt x="136" y="578"/>
                  </a:lnTo>
                  <a:lnTo>
                    <a:pt x="139" y="578"/>
                  </a:lnTo>
                  <a:lnTo>
                    <a:pt x="141" y="578"/>
                  </a:lnTo>
                  <a:lnTo>
                    <a:pt x="144" y="578"/>
                  </a:lnTo>
                  <a:lnTo>
                    <a:pt x="147" y="578"/>
                  </a:lnTo>
                  <a:lnTo>
                    <a:pt x="149" y="578"/>
                  </a:lnTo>
                  <a:lnTo>
                    <a:pt x="152" y="578"/>
                  </a:lnTo>
                  <a:lnTo>
                    <a:pt x="155" y="578"/>
                  </a:lnTo>
                  <a:lnTo>
                    <a:pt x="157" y="578"/>
                  </a:lnTo>
                  <a:lnTo>
                    <a:pt x="160" y="578"/>
                  </a:lnTo>
                  <a:lnTo>
                    <a:pt x="163" y="578"/>
                  </a:lnTo>
                  <a:lnTo>
                    <a:pt x="165" y="578"/>
                  </a:lnTo>
                  <a:lnTo>
                    <a:pt x="168" y="578"/>
                  </a:lnTo>
                  <a:lnTo>
                    <a:pt x="171" y="578"/>
                  </a:lnTo>
                  <a:lnTo>
                    <a:pt x="173" y="578"/>
                  </a:lnTo>
                  <a:lnTo>
                    <a:pt x="176" y="578"/>
                  </a:lnTo>
                  <a:lnTo>
                    <a:pt x="179" y="578"/>
                  </a:lnTo>
                  <a:lnTo>
                    <a:pt x="181" y="578"/>
                  </a:lnTo>
                  <a:lnTo>
                    <a:pt x="184" y="578"/>
                  </a:lnTo>
                  <a:lnTo>
                    <a:pt x="187" y="578"/>
                  </a:lnTo>
                  <a:lnTo>
                    <a:pt x="189" y="578"/>
                  </a:lnTo>
                  <a:lnTo>
                    <a:pt x="192" y="578"/>
                  </a:lnTo>
                  <a:lnTo>
                    <a:pt x="195" y="578"/>
                  </a:lnTo>
                  <a:lnTo>
                    <a:pt x="197" y="578"/>
                  </a:lnTo>
                  <a:lnTo>
                    <a:pt x="200" y="578"/>
                  </a:lnTo>
                  <a:lnTo>
                    <a:pt x="202" y="578"/>
                  </a:lnTo>
                  <a:lnTo>
                    <a:pt x="205" y="578"/>
                  </a:lnTo>
                  <a:lnTo>
                    <a:pt x="208" y="578"/>
                  </a:lnTo>
                  <a:lnTo>
                    <a:pt x="210" y="578"/>
                  </a:lnTo>
                  <a:lnTo>
                    <a:pt x="213" y="578"/>
                  </a:lnTo>
                  <a:lnTo>
                    <a:pt x="216" y="578"/>
                  </a:lnTo>
                  <a:lnTo>
                    <a:pt x="218" y="578"/>
                  </a:lnTo>
                  <a:lnTo>
                    <a:pt x="221" y="578"/>
                  </a:lnTo>
                  <a:lnTo>
                    <a:pt x="224" y="578"/>
                  </a:lnTo>
                  <a:lnTo>
                    <a:pt x="226" y="578"/>
                  </a:lnTo>
                  <a:lnTo>
                    <a:pt x="229" y="578"/>
                  </a:lnTo>
                  <a:lnTo>
                    <a:pt x="232" y="578"/>
                  </a:lnTo>
                  <a:lnTo>
                    <a:pt x="234" y="578"/>
                  </a:lnTo>
                  <a:lnTo>
                    <a:pt x="237" y="578"/>
                  </a:lnTo>
                  <a:lnTo>
                    <a:pt x="240" y="578"/>
                  </a:lnTo>
                  <a:lnTo>
                    <a:pt x="242" y="578"/>
                  </a:lnTo>
                  <a:lnTo>
                    <a:pt x="245" y="578"/>
                  </a:lnTo>
                  <a:lnTo>
                    <a:pt x="248" y="578"/>
                  </a:lnTo>
                  <a:lnTo>
                    <a:pt x="250" y="578"/>
                  </a:lnTo>
                  <a:lnTo>
                    <a:pt x="253" y="578"/>
                  </a:lnTo>
                  <a:lnTo>
                    <a:pt x="256" y="578"/>
                  </a:lnTo>
                  <a:lnTo>
                    <a:pt x="258" y="578"/>
                  </a:lnTo>
                  <a:lnTo>
                    <a:pt x="261" y="578"/>
                  </a:lnTo>
                  <a:lnTo>
                    <a:pt x="264" y="578"/>
                  </a:lnTo>
                  <a:lnTo>
                    <a:pt x="266" y="578"/>
                  </a:lnTo>
                  <a:lnTo>
                    <a:pt x="269" y="578"/>
                  </a:lnTo>
                  <a:lnTo>
                    <a:pt x="272" y="578"/>
                  </a:lnTo>
                  <a:lnTo>
                    <a:pt x="274" y="578"/>
                  </a:lnTo>
                  <a:lnTo>
                    <a:pt x="277" y="578"/>
                  </a:lnTo>
                  <a:lnTo>
                    <a:pt x="280" y="578"/>
                  </a:lnTo>
                  <a:lnTo>
                    <a:pt x="282" y="578"/>
                  </a:lnTo>
                  <a:lnTo>
                    <a:pt x="285" y="578"/>
                  </a:lnTo>
                  <a:lnTo>
                    <a:pt x="288" y="578"/>
                  </a:lnTo>
                  <a:lnTo>
                    <a:pt x="290" y="578"/>
                  </a:lnTo>
                  <a:lnTo>
                    <a:pt x="293" y="578"/>
                  </a:lnTo>
                  <a:lnTo>
                    <a:pt x="296" y="578"/>
                  </a:lnTo>
                  <a:lnTo>
                    <a:pt x="298" y="578"/>
                  </a:lnTo>
                  <a:lnTo>
                    <a:pt x="301" y="578"/>
                  </a:lnTo>
                  <a:lnTo>
                    <a:pt x="304" y="578"/>
                  </a:lnTo>
                  <a:lnTo>
                    <a:pt x="306" y="578"/>
                  </a:lnTo>
                  <a:lnTo>
                    <a:pt x="309" y="578"/>
                  </a:lnTo>
                  <a:lnTo>
                    <a:pt x="312" y="578"/>
                  </a:lnTo>
                  <a:lnTo>
                    <a:pt x="314" y="578"/>
                  </a:lnTo>
                  <a:lnTo>
                    <a:pt x="317" y="578"/>
                  </a:lnTo>
                  <a:lnTo>
                    <a:pt x="320" y="578"/>
                  </a:lnTo>
                  <a:lnTo>
                    <a:pt x="322" y="578"/>
                  </a:lnTo>
                  <a:lnTo>
                    <a:pt x="325" y="578"/>
                  </a:lnTo>
                  <a:lnTo>
                    <a:pt x="327" y="578"/>
                  </a:lnTo>
                  <a:lnTo>
                    <a:pt x="330" y="578"/>
                  </a:lnTo>
                  <a:lnTo>
                    <a:pt x="333" y="578"/>
                  </a:lnTo>
                  <a:lnTo>
                    <a:pt x="335" y="578"/>
                  </a:lnTo>
                  <a:lnTo>
                    <a:pt x="338" y="578"/>
                  </a:lnTo>
                  <a:lnTo>
                    <a:pt x="341" y="578"/>
                  </a:lnTo>
                  <a:lnTo>
                    <a:pt x="343" y="578"/>
                  </a:lnTo>
                  <a:lnTo>
                    <a:pt x="346" y="578"/>
                  </a:lnTo>
                  <a:lnTo>
                    <a:pt x="349" y="578"/>
                  </a:lnTo>
                  <a:lnTo>
                    <a:pt x="351" y="578"/>
                  </a:lnTo>
                  <a:lnTo>
                    <a:pt x="354" y="578"/>
                  </a:lnTo>
                  <a:lnTo>
                    <a:pt x="357" y="578"/>
                  </a:lnTo>
                  <a:lnTo>
                    <a:pt x="359" y="578"/>
                  </a:lnTo>
                  <a:lnTo>
                    <a:pt x="362" y="578"/>
                  </a:lnTo>
                  <a:lnTo>
                    <a:pt x="365" y="578"/>
                  </a:lnTo>
                  <a:lnTo>
                    <a:pt x="367" y="578"/>
                  </a:lnTo>
                  <a:lnTo>
                    <a:pt x="370" y="578"/>
                  </a:lnTo>
                  <a:lnTo>
                    <a:pt x="373" y="578"/>
                  </a:lnTo>
                  <a:lnTo>
                    <a:pt x="375" y="578"/>
                  </a:lnTo>
                  <a:lnTo>
                    <a:pt x="378" y="578"/>
                  </a:lnTo>
                  <a:lnTo>
                    <a:pt x="381" y="578"/>
                  </a:lnTo>
                  <a:lnTo>
                    <a:pt x="383" y="578"/>
                  </a:lnTo>
                  <a:lnTo>
                    <a:pt x="386" y="578"/>
                  </a:lnTo>
                  <a:lnTo>
                    <a:pt x="389" y="578"/>
                  </a:lnTo>
                  <a:lnTo>
                    <a:pt x="391" y="578"/>
                  </a:lnTo>
                  <a:lnTo>
                    <a:pt x="394" y="578"/>
                  </a:lnTo>
                  <a:lnTo>
                    <a:pt x="397" y="578"/>
                  </a:lnTo>
                  <a:lnTo>
                    <a:pt x="399" y="578"/>
                  </a:lnTo>
                  <a:lnTo>
                    <a:pt x="402" y="578"/>
                  </a:lnTo>
                  <a:lnTo>
                    <a:pt x="405" y="578"/>
                  </a:lnTo>
                  <a:lnTo>
                    <a:pt x="407" y="578"/>
                  </a:lnTo>
                  <a:lnTo>
                    <a:pt x="410" y="578"/>
                  </a:lnTo>
                  <a:lnTo>
                    <a:pt x="413" y="578"/>
                  </a:lnTo>
                  <a:lnTo>
                    <a:pt x="415" y="578"/>
                  </a:lnTo>
                  <a:lnTo>
                    <a:pt x="418" y="578"/>
                  </a:lnTo>
                  <a:lnTo>
                    <a:pt x="421" y="578"/>
                  </a:lnTo>
                  <a:lnTo>
                    <a:pt x="423" y="578"/>
                  </a:lnTo>
                  <a:lnTo>
                    <a:pt x="426" y="578"/>
                  </a:lnTo>
                  <a:lnTo>
                    <a:pt x="429" y="578"/>
                  </a:lnTo>
                  <a:lnTo>
                    <a:pt x="431" y="578"/>
                  </a:lnTo>
                  <a:lnTo>
                    <a:pt x="434" y="578"/>
                  </a:lnTo>
                  <a:lnTo>
                    <a:pt x="437" y="578"/>
                  </a:lnTo>
                  <a:lnTo>
                    <a:pt x="439" y="578"/>
                  </a:lnTo>
                  <a:lnTo>
                    <a:pt x="442" y="578"/>
                  </a:lnTo>
                  <a:lnTo>
                    <a:pt x="444" y="578"/>
                  </a:lnTo>
                  <a:lnTo>
                    <a:pt x="447" y="578"/>
                  </a:lnTo>
                  <a:lnTo>
                    <a:pt x="450" y="578"/>
                  </a:lnTo>
                  <a:lnTo>
                    <a:pt x="452" y="578"/>
                  </a:lnTo>
                  <a:lnTo>
                    <a:pt x="455" y="578"/>
                  </a:lnTo>
                  <a:lnTo>
                    <a:pt x="458" y="578"/>
                  </a:lnTo>
                  <a:lnTo>
                    <a:pt x="460" y="578"/>
                  </a:lnTo>
                  <a:lnTo>
                    <a:pt x="463" y="578"/>
                  </a:lnTo>
                  <a:lnTo>
                    <a:pt x="466" y="578"/>
                  </a:lnTo>
                  <a:lnTo>
                    <a:pt x="468" y="578"/>
                  </a:lnTo>
                  <a:lnTo>
                    <a:pt x="471" y="578"/>
                  </a:lnTo>
                  <a:lnTo>
                    <a:pt x="474" y="578"/>
                  </a:lnTo>
                  <a:lnTo>
                    <a:pt x="476" y="578"/>
                  </a:lnTo>
                  <a:lnTo>
                    <a:pt x="479" y="578"/>
                  </a:lnTo>
                  <a:lnTo>
                    <a:pt x="482" y="578"/>
                  </a:lnTo>
                  <a:lnTo>
                    <a:pt x="484" y="578"/>
                  </a:lnTo>
                  <a:lnTo>
                    <a:pt x="487" y="578"/>
                  </a:lnTo>
                  <a:lnTo>
                    <a:pt x="490" y="578"/>
                  </a:lnTo>
                  <a:lnTo>
                    <a:pt x="492" y="578"/>
                  </a:lnTo>
                  <a:lnTo>
                    <a:pt x="495" y="578"/>
                  </a:lnTo>
                  <a:lnTo>
                    <a:pt x="498" y="578"/>
                  </a:lnTo>
                  <a:lnTo>
                    <a:pt x="500" y="578"/>
                  </a:lnTo>
                  <a:lnTo>
                    <a:pt x="503" y="578"/>
                  </a:lnTo>
                  <a:lnTo>
                    <a:pt x="506" y="578"/>
                  </a:lnTo>
                  <a:lnTo>
                    <a:pt x="508" y="578"/>
                  </a:lnTo>
                  <a:lnTo>
                    <a:pt x="511" y="578"/>
                  </a:lnTo>
                  <a:lnTo>
                    <a:pt x="514" y="578"/>
                  </a:lnTo>
                  <a:lnTo>
                    <a:pt x="516" y="578"/>
                  </a:lnTo>
                  <a:lnTo>
                    <a:pt x="519" y="578"/>
                  </a:lnTo>
                  <a:lnTo>
                    <a:pt x="522" y="578"/>
                  </a:lnTo>
                  <a:lnTo>
                    <a:pt x="524" y="578"/>
                  </a:lnTo>
                  <a:lnTo>
                    <a:pt x="527" y="578"/>
                  </a:lnTo>
                  <a:lnTo>
                    <a:pt x="530" y="578"/>
                  </a:lnTo>
                  <a:lnTo>
                    <a:pt x="532" y="578"/>
                  </a:lnTo>
                  <a:lnTo>
                    <a:pt x="535" y="578"/>
                  </a:lnTo>
                  <a:lnTo>
                    <a:pt x="538" y="578"/>
                  </a:lnTo>
                  <a:lnTo>
                    <a:pt x="540" y="578"/>
                  </a:lnTo>
                  <a:lnTo>
                    <a:pt x="543" y="578"/>
                  </a:lnTo>
                  <a:lnTo>
                    <a:pt x="546" y="578"/>
                  </a:lnTo>
                  <a:lnTo>
                    <a:pt x="548" y="578"/>
                  </a:lnTo>
                  <a:lnTo>
                    <a:pt x="551" y="578"/>
                  </a:lnTo>
                  <a:lnTo>
                    <a:pt x="554" y="578"/>
                  </a:lnTo>
                  <a:lnTo>
                    <a:pt x="556" y="578"/>
                  </a:lnTo>
                  <a:lnTo>
                    <a:pt x="559" y="578"/>
                  </a:lnTo>
                  <a:lnTo>
                    <a:pt x="562" y="578"/>
                  </a:lnTo>
                  <a:lnTo>
                    <a:pt x="564" y="578"/>
                  </a:lnTo>
                  <a:lnTo>
                    <a:pt x="567" y="578"/>
                  </a:lnTo>
                  <a:lnTo>
                    <a:pt x="569" y="578"/>
                  </a:lnTo>
                  <a:lnTo>
                    <a:pt x="572" y="578"/>
                  </a:lnTo>
                  <a:lnTo>
                    <a:pt x="575" y="578"/>
                  </a:lnTo>
                  <a:lnTo>
                    <a:pt x="577" y="578"/>
                  </a:lnTo>
                  <a:lnTo>
                    <a:pt x="580" y="578"/>
                  </a:lnTo>
                  <a:lnTo>
                    <a:pt x="583" y="578"/>
                  </a:lnTo>
                  <a:lnTo>
                    <a:pt x="585" y="578"/>
                  </a:lnTo>
                  <a:lnTo>
                    <a:pt x="588" y="578"/>
                  </a:lnTo>
                  <a:lnTo>
                    <a:pt x="591" y="578"/>
                  </a:lnTo>
                  <a:lnTo>
                    <a:pt x="593" y="578"/>
                  </a:lnTo>
                  <a:lnTo>
                    <a:pt x="596" y="578"/>
                  </a:lnTo>
                  <a:lnTo>
                    <a:pt x="599" y="578"/>
                  </a:lnTo>
                  <a:lnTo>
                    <a:pt x="601" y="577"/>
                  </a:lnTo>
                  <a:lnTo>
                    <a:pt x="604" y="577"/>
                  </a:lnTo>
                  <a:lnTo>
                    <a:pt x="607" y="576"/>
                  </a:lnTo>
                  <a:lnTo>
                    <a:pt x="609" y="576"/>
                  </a:lnTo>
                  <a:lnTo>
                    <a:pt x="612" y="575"/>
                  </a:lnTo>
                  <a:lnTo>
                    <a:pt x="615" y="574"/>
                  </a:lnTo>
                  <a:lnTo>
                    <a:pt x="617" y="571"/>
                  </a:lnTo>
                  <a:lnTo>
                    <a:pt x="620" y="559"/>
                  </a:lnTo>
                  <a:lnTo>
                    <a:pt x="623" y="511"/>
                  </a:lnTo>
                  <a:lnTo>
                    <a:pt x="625" y="391"/>
                  </a:lnTo>
                  <a:lnTo>
                    <a:pt x="628" y="201"/>
                  </a:lnTo>
                  <a:lnTo>
                    <a:pt x="631" y="33"/>
                  </a:lnTo>
                  <a:lnTo>
                    <a:pt x="633" y="0"/>
                  </a:lnTo>
                  <a:lnTo>
                    <a:pt x="636" y="110"/>
                  </a:lnTo>
                  <a:lnTo>
                    <a:pt x="639" y="272"/>
                  </a:lnTo>
                  <a:lnTo>
                    <a:pt x="641" y="402"/>
                  </a:lnTo>
                  <a:lnTo>
                    <a:pt x="644" y="477"/>
                  </a:lnTo>
                  <a:lnTo>
                    <a:pt x="647" y="513"/>
                  </a:lnTo>
                  <a:lnTo>
                    <a:pt x="649" y="531"/>
                  </a:lnTo>
                  <a:lnTo>
                    <a:pt x="652" y="541"/>
                  </a:lnTo>
                  <a:lnTo>
                    <a:pt x="655" y="547"/>
                  </a:lnTo>
                  <a:lnTo>
                    <a:pt x="657" y="552"/>
                  </a:lnTo>
                  <a:lnTo>
                    <a:pt x="660" y="557"/>
                  </a:lnTo>
                  <a:lnTo>
                    <a:pt x="663" y="561"/>
                  </a:lnTo>
                  <a:lnTo>
                    <a:pt x="665" y="564"/>
                  </a:lnTo>
                  <a:lnTo>
                    <a:pt x="668" y="565"/>
                  </a:lnTo>
                  <a:lnTo>
                    <a:pt x="671" y="566"/>
                  </a:lnTo>
                  <a:lnTo>
                    <a:pt x="673" y="566"/>
                  </a:lnTo>
                  <a:lnTo>
                    <a:pt x="676" y="567"/>
                  </a:lnTo>
                  <a:lnTo>
                    <a:pt x="679" y="569"/>
                  </a:lnTo>
                  <a:lnTo>
                    <a:pt x="681" y="569"/>
                  </a:lnTo>
                  <a:lnTo>
                    <a:pt x="684" y="570"/>
                  </a:lnTo>
                  <a:lnTo>
                    <a:pt x="686" y="571"/>
                  </a:lnTo>
                  <a:lnTo>
                    <a:pt x="689" y="571"/>
                  </a:lnTo>
                  <a:lnTo>
                    <a:pt x="692" y="571"/>
                  </a:lnTo>
                  <a:lnTo>
                    <a:pt x="694" y="572"/>
                  </a:lnTo>
                  <a:lnTo>
                    <a:pt x="697" y="572"/>
                  </a:lnTo>
                  <a:lnTo>
                    <a:pt x="700" y="572"/>
                  </a:lnTo>
                  <a:lnTo>
                    <a:pt x="702" y="572"/>
                  </a:lnTo>
                  <a:lnTo>
                    <a:pt x="705" y="572"/>
                  </a:lnTo>
                  <a:lnTo>
                    <a:pt x="708" y="572"/>
                  </a:lnTo>
                  <a:lnTo>
                    <a:pt x="710" y="573"/>
                  </a:lnTo>
                  <a:lnTo>
                    <a:pt x="713" y="573"/>
                  </a:lnTo>
                  <a:lnTo>
                    <a:pt x="716" y="574"/>
                  </a:lnTo>
                  <a:lnTo>
                    <a:pt x="718" y="574"/>
                  </a:lnTo>
                  <a:lnTo>
                    <a:pt x="721" y="575"/>
                  </a:lnTo>
                  <a:lnTo>
                    <a:pt x="724" y="575"/>
                  </a:lnTo>
                  <a:lnTo>
                    <a:pt x="726" y="575"/>
                  </a:lnTo>
                  <a:lnTo>
                    <a:pt x="729" y="575"/>
                  </a:lnTo>
                  <a:lnTo>
                    <a:pt x="732" y="575"/>
                  </a:lnTo>
                  <a:lnTo>
                    <a:pt x="734" y="576"/>
                  </a:lnTo>
                  <a:lnTo>
                    <a:pt x="737" y="577"/>
                  </a:lnTo>
                  <a:lnTo>
                    <a:pt x="740" y="577"/>
                  </a:lnTo>
                  <a:lnTo>
                    <a:pt x="742" y="578"/>
                  </a:lnTo>
                  <a:lnTo>
                    <a:pt x="745" y="578"/>
                  </a:lnTo>
                  <a:lnTo>
                    <a:pt x="748" y="578"/>
                  </a:lnTo>
                  <a:lnTo>
                    <a:pt x="750" y="578"/>
                  </a:lnTo>
                  <a:lnTo>
                    <a:pt x="753" y="578"/>
                  </a:lnTo>
                  <a:lnTo>
                    <a:pt x="756" y="578"/>
                  </a:lnTo>
                  <a:lnTo>
                    <a:pt x="758" y="578"/>
                  </a:lnTo>
                  <a:lnTo>
                    <a:pt x="761" y="578"/>
                  </a:lnTo>
                  <a:lnTo>
                    <a:pt x="764" y="578"/>
                  </a:lnTo>
                  <a:lnTo>
                    <a:pt x="766" y="578"/>
                  </a:lnTo>
                  <a:lnTo>
                    <a:pt x="769" y="578"/>
                  </a:lnTo>
                  <a:lnTo>
                    <a:pt x="772" y="578"/>
                  </a:lnTo>
                  <a:lnTo>
                    <a:pt x="774" y="578"/>
                  </a:lnTo>
                  <a:lnTo>
                    <a:pt x="777" y="578"/>
                  </a:lnTo>
                  <a:lnTo>
                    <a:pt x="780" y="578"/>
                  </a:lnTo>
                  <a:lnTo>
                    <a:pt x="782" y="578"/>
                  </a:lnTo>
                  <a:lnTo>
                    <a:pt x="785" y="578"/>
                  </a:lnTo>
                  <a:lnTo>
                    <a:pt x="788" y="578"/>
                  </a:lnTo>
                  <a:lnTo>
                    <a:pt x="790" y="578"/>
                  </a:lnTo>
                  <a:lnTo>
                    <a:pt x="793" y="578"/>
                  </a:lnTo>
                  <a:lnTo>
                    <a:pt x="796" y="578"/>
                  </a:lnTo>
                  <a:lnTo>
                    <a:pt x="798" y="578"/>
                  </a:lnTo>
                  <a:lnTo>
                    <a:pt x="801" y="578"/>
                  </a:lnTo>
                  <a:lnTo>
                    <a:pt x="804" y="578"/>
                  </a:lnTo>
                  <a:lnTo>
                    <a:pt x="806" y="578"/>
                  </a:lnTo>
                  <a:lnTo>
                    <a:pt x="809" y="578"/>
                  </a:lnTo>
                  <a:lnTo>
                    <a:pt x="811" y="578"/>
                  </a:lnTo>
                  <a:lnTo>
                    <a:pt x="814" y="578"/>
                  </a:lnTo>
                  <a:lnTo>
                    <a:pt x="817" y="578"/>
                  </a:lnTo>
                  <a:lnTo>
                    <a:pt x="819" y="578"/>
                  </a:lnTo>
                  <a:lnTo>
                    <a:pt x="822" y="578"/>
                  </a:lnTo>
                  <a:lnTo>
                    <a:pt x="825" y="578"/>
                  </a:lnTo>
                  <a:lnTo>
                    <a:pt x="827" y="578"/>
                  </a:lnTo>
                  <a:lnTo>
                    <a:pt x="830" y="578"/>
                  </a:lnTo>
                  <a:lnTo>
                    <a:pt x="833" y="578"/>
                  </a:lnTo>
                  <a:lnTo>
                    <a:pt x="835" y="578"/>
                  </a:lnTo>
                  <a:lnTo>
                    <a:pt x="838" y="578"/>
                  </a:lnTo>
                  <a:lnTo>
                    <a:pt x="841" y="578"/>
                  </a:lnTo>
                  <a:lnTo>
                    <a:pt x="843" y="578"/>
                  </a:lnTo>
                  <a:lnTo>
                    <a:pt x="846" y="578"/>
                  </a:lnTo>
                  <a:lnTo>
                    <a:pt x="849" y="578"/>
                  </a:lnTo>
                  <a:lnTo>
                    <a:pt x="851" y="578"/>
                  </a:lnTo>
                  <a:lnTo>
                    <a:pt x="854" y="578"/>
                  </a:lnTo>
                  <a:lnTo>
                    <a:pt x="857" y="578"/>
                  </a:lnTo>
                  <a:lnTo>
                    <a:pt x="859" y="578"/>
                  </a:lnTo>
                  <a:lnTo>
                    <a:pt x="862" y="578"/>
                  </a:lnTo>
                  <a:lnTo>
                    <a:pt x="865" y="578"/>
                  </a:lnTo>
                  <a:lnTo>
                    <a:pt x="867" y="578"/>
                  </a:lnTo>
                  <a:lnTo>
                    <a:pt x="870" y="578"/>
                  </a:lnTo>
                  <a:lnTo>
                    <a:pt x="873" y="578"/>
                  </a:lnTo>
                  <a:lnTo>
                    <a:pt x="875" y="578"/>
                  </a:lnTo>
                  <a:lnTo>
                    <a:pt x="878" y="578"/>
                  </a:lnTo>
                  <a:lnTo>
                    <a:pt x="881" y="578"/>
                  </a:lnTo>
                  <a:lnTo>
                    <a:pt x="883" y="578"/>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51" name="Freeform 1475"/>
            <p:cNvSpPr>
              <a:spLocks/>
            </p:cNvSpPr>
            <p:nvPr/>
          </p:nvSpPr>
          <p:spPr bwMode="auto">
            <a:xfrm>
              <a:off x="690563" y="5907088"/>
              <a:ext cx="7194550" cy="127000"/>
            </a:xfrm>
            <a:custGeom>
              <a:avLst/>
              <a:gdLst>
                <a:gd name="T0" fmla="*/ 2147483647 w 883"/>
                <a:gd name="T1" fmla="*/ 2147483647 h 29"/>
                <a:gd name="T2" fmla="*/ 2147483647 w 883"/>
                <a:gd name="T3" fmla="*/ 2147483647 h 29"/>
                <a:gd name="T4" fmla="*/ 2147483647 w 883"/>
                <a:gd name="T5" fmla="*/ 2147483647 h 29"/>
                <a:gd name="T6" fmla="*/ 2147483647 w 883"/>
                <a:gd name="T7" fmla="*/ 2147483647 h 29"/>
                <a:gd name="T8" fmla="*/ 2147483647 w 883"/>
                <a:gd name="T9" fmla="*/ 2147483647 h 29"/>
                <a:gd name="T10" fmla="*/ 2147483647 w 883"/>
                <a:gd name="T11" fmla="*/ 2147483647 h 29"/>
                <a:gd name="T12" fmla="*/ 2147483647 w 883"/>
                <a:gd name="T13" fmla="*/ 2147483647 h 29"/>
                <a:gd name="T14" fmla="*/ 2147483647 w 883"/>
                <a:gd name="T15" fmla="*/ 2147483647 h 29"/>
                <a:gd name="T16" fmla="*/ 2147483647 w 883"/>
                <a:gd name="T17" fmla="*/ 2147483647 h 29"/>
                <a:gd name="T18" fmla="*/ 2147483647 w 883"/>
                <a:gd name="T19" fmla="*/ 2147483647 h 29"/>
                <a:gd name="T20" fmla="*/ 2147483647 w 883"/>
                <a:gd name="T21" fmla="*/ 2147483647 h 29"/>
                <a:gd name="T22" fmla="*/ 2147483647 w 883"/>
                <a:gd name="T23" fmla="*/ 2147483647 h 29"/>
                <a:gd name="T24" fmla="*/ 2147483647 w 883"/>
                <a:gd name="T25" fmla="*/ 2147483647 h 29"/>
                <a:gd name="T26" fmla="*/ 2147483647 w 883"/>
                <a:gd name="T27" fmla="*/ 2147483647 h 29"/>
                <a:gd name="T28" fmla="*/ 2147483647 w 883"/>
                <a:gd name="T29" fmla="*/ 2147483647 h 29"/>
                <a:gd name="T30" fmla="*/ 2147483647 w 883"/>
                <a:gd name="T31" fmla="*/ 2147483647 h 29"/>
                <a:gd name="T32" fmla="*/ 2147483647 w 883"/>
                <a:gd name="T33" fmla="*/ 2147483647 h 29"/>
                <a:gd name="T34" fmla="*/ 2147483647 w 883"/>
                <a:gd name="T35" fmla="*/ 2147483647 h 29"/>
                <a:gd name="T36" fmla="*/ 2147483647 w 883"/>
                <a:gd name="T37" fmla="*/ 2147483647 h 29"/>
                <a:gd name="T38" fmla="*/ 2147483647 w 883"/>
                <a:gd name="T39" fmla="*/ 2147483647 h 29"/>
                <a:gd name="T40" fmla="*/ 2147483647 w 883"/>
                <a:gd name="T41" fmla="*/ 2147483647 h 29"/>
                <a:gd name="T42" fmla="*/ 2147483647 w 883"/>
                <a:gd name="T43" fmla="*/ 2147483647 h 29"/>
                <a:gd name="T44" fmla="*/ 2147483647 w 883"/>
                <a:gd name="T45" fmla="*/ 2147483647 h 29"/>
                <a:gd name="T46" fmla="*/ 2147483647 w 883"/>
                <a:gd name="T47" fmla="*/ 2147483647 h 29"/>
                <a:gd name="T48" fmla="*/ 2147483647 w 883"/>
                <a:gd name="T49" fmla="*/ 2147483647 h 29"/>
                <a:gd name="T50" fmla="*/ 2147483647 w 883"/>
                <a:gd name="T51" fmla="*/ 2147483647 h 29"/>
                <a:gd name="T52" fmla="*/ 2147483647 w 883"/>
                <a:gd name="T53" fmla="*/ 2147483647 h 29"/>
                <a:gd name="T54" fmla="*/ 2147483647 w 883"/>
                <a:gd name="T55" fmla="*/ 2147483647 h 29"/>
                <a:gd name="T56" fmla="*/ 2147483647 w 883"/>
                <a:gd name="T57" fmla="*/ 2147483647 h 29"/>
                <a:gd name="T58" fmla="*/ 2147483647 w 883"/>
                <a:gd name="T59" fmla="*/ 2147483647 h 29"/>
                <a:gd name="T60" fmla="*/ 2147483647 w 883"/>
                <a:gd name="T61" fmla="*/ 2147483647 h 29"/>
                <a:gd name="T62" fmla="*/ 2147483647 w 883"/>
                <a:gd name="T63" fmla="*/ 2147483647 h 29"/>
                <a:gd name="T64" fmla="*/ 2147483647 w 883"/>
                <a:gd name="T65" fmla="*/ 2147483647 h 29"/>
                <a:gd name="T66" fmla="*/ 2147483647 w 883"/>
                <a:gd name="T67" fmla="*/ 2147483647 h 29"/>
                <a:gd name="T68" fmla="*/ 2147483647 w 883"/>
                <a:gd name="T69" fmla="*/ 2147483647 h 29"/>
                <a:gd name="T70" fmla="*/ 2147483647 w 883"/>
                <a:gd name="T71" fmla="*/ 2147483647 h 29"/>
                <a:gd name="T72" fmla="*/ 2147483647 w 883"/>
                <a:gd name="T73" fmla="*/ 2147483647 h 29"/>
                <a:gd name="T74" fmla="*/ 2147483647 w 883"/>
                <a:gd name="T75" fmla="*/ 2147483647 h 29"/>
                <a:gd name="T76" fmla="*/ 2147483647 w 883"/>
                <a:gd name="T77" fmla="*/ 2147483647 h 29"/>
                <a:gd name="T78" fmla="*/ 2147483647 w 883"/>
                <a:gd name="T79" fmla="*/ 2147483647 h 29"/>
                <a:gd name="T80" fmla="*/ 2147483647 w 883"/>
                <a:gd name="T81" fmla="*/ 2147483647 h 29"/>
                <a:gd name="T82" fmla="*/ 2147483647 w 883"/>
                <a:gd name="T83" fmla="*/ 2147483647 h 29"/>
                <a:gd name="T84" fmla="*/ 2147483647 w 883"/>
                <a:gd name="T85" fmla="*/ 2147483647 h 29"/>
                <a:gd name="T86" fmla="*/ 2147483647 w 883"/>
                <a:gd name="T87" fmla="*/ 2147483647 h 29"/>
                <a:gd name="T88" fmla="*/ 2147483647 w 883"/>
                <a:gd name="T89" fmla="*/ 2147483647 h 29"/>
                <a:gd name="T90" fmla="*/ 2147483647 w 883"/>
                <a:gd name="T91" fmla="*/ 2147483647 h 29"/>
                <a:gd name="T92" fmla="*/ 2147483647 w 883"/>
                <a:gd name="T93" fmla="*/ 2147483647 h 29"/>
                <a:gd name="T94" fmla="*/ 2147483647 w 883"/>
                <a:gd name="T95" fmla="*/ 2147483647 h 29"/>
                <a:gd name="T96" fmla="*/ 2147483647 w 883"/>
                <a:gd name="T97" fmla="*/ 2147483647 h 29"/>
                <a:gd name="T98" fmla="*/ 2147483647 w 883"/>
                <a:gd name="T99" fmla="*/ 2147483647 h 29"/>
                <a:gd name="T100" fmla="*/ 2147483647 w 883"/>
                <a:gd name="T101" fmla="*/ 2147483647 h 29"/>
                <a:gd name="T102" fmla="*/ 2147483647 w 883"/>
                <a:gd name="T103" fmla="*/ 2147483647 h 29"/>
                <a:gd name="T104" fmla="*/ 2147483647 w 883"/>
                <a:gd name="T105" fmla="*/ 2147483647 h 29"/>
                <a:gd name="T106" fmla="*/ 2147483647 w 883"/>
                <a:gd name="T107" fmla="*/ 2147483647 h 29"/>
                <a:gd name="T108" fmla="*/ 2147483647 w 883"/>
                <a:gd name="T109" fmla="*/ 2147483647 h 2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29"/>
                <a:gd name="T167" fmla="*/ 883 w 883"/>
                <a:gd name="T168" fmla="*/ 29 h 2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29">
                  <a:moveTo>
                    <a:pt x="0" y="29"/>
                  </a:moveTo>
                  <a:lnTo>
                    <a:pt x="0" y="29"/>
                  </a:lnTo>
                  <a:lnTo>
                    <a:pt x="3" y="29"/>
                  </a:lnTo>
                  <a:lnTo>
                    <a:pt x="6" y="29"/>
                  </a:lnTo>
                  <a:lnTo>
                    <a:pt x="8" y="29"/>
                  </a:lnTo>
                  <a:lnTo>
                    <a:pt x="11" y="29"/>
                  </a:lnTo>
                  <a:lnTo>
                    <a:pt x="14" y="29"/>
                  </a:lnTo>
                  <a:lnTo>
                    <a:pt x="16" y="29"/>
                  </a:lnTo>
                  <a:lnTo>
                    <a:pt x="19" y="29"/>
                  </a:lnTo>
                  <a:lnTo>
                    <a:pt x="22" y="29"/>
                  </a:lnTo>
                  <a:lnTo>
                    <a:pt x="24" y="29"/>
                  </a:lnTo>
                  <a:lnTo>
                    <a:pt x="27" y="29"/>
                  </a:lnTo>
                  <a:lnTo>
                    <a:pt x="30" y="29"/>
                  </a:lnTo>
                  <a:lnTo>
                    <a:pt x="32" y="29"/>
                  </a:lnTo>
                  <a:lnTo>
                    <a:pt x="35" y="29"/>
                  </a:lnTo>
                  <a:lnTo>
                    <a:pt x="38" y="29"/>
                  </a:lnTo>
                  <a:lnTo>
                    <a:pt x="40" y="29"/>
                  </a:lnTo>
                  <a:lnTo>
                    <a:pt x="43" y="29"/>
                  </a:lnTo>
                  <a:lnTo>
                    <a:pt x="46" y="29"/>
                  </a:lnTo>
                  <a:lnTo>
                    <a:pt x="48" y="29"/>
                  </a:lnTo>
                  <a:lnTo>
                    <a:pt x="51" y="29"/>
                  </a:lnTo>
                  <a:lnTo>
                    <a:pt x="54" y="29"/>
                  </a:lnTo>
                  <a:lnTo>
                    <a:pt x="56" y="29"/>
                  </a:lnTo>
                  <a:lnTo>
                    <a:pt x="59" y="29"/>
                  </a:lnTo>
                  <a:lnTo>
                    <a:pt x="62" y="29"/>
                  </a:lnTo>
                  <a:lnTo>
                    <a:pt x="64" y="29"/>
                  </a:lnTo>
                  <a:lnTo>
                    <a:pt x="67" y="29"/>
                  </a:lnTo>
                  <a:lnTo>
                    <a:pt x="70" y="29"/>
                  </a:lnTo>
                  <a:lnTo>
                    <a:pt x="72" y="29"/>
                  </a:lnTo>
                  <a:lnTo>
                    <a:pt x="75" y="29"/>
                  </a:lnTo>
                  <a:lnTo>
                    <a:pt x="77" y="29"/>
                  </a:lnTo>
                  <a:lnTo>
                    <a:pt x="80" y="29"/>
                  </a:lnTo>
                  <a:lnTo>
                    <a:pt x="83" y="29"/>
                  </a:lnTo>
                  <a:lnTo>
                    <a:pt x="85" y="29"/>
                  </a:lnTo>
                  <a:lnTo>
                    <a:pt x="88" y="29"/>
                  </a:lnTo>
                  <a:lnTo>
                    <a:pt x="91" y="29"/>
                  </a:lnTo>
                  <a:lnTo>
                    <a:pt x="93" y="29"/>
                  </a:lnTo>
                  <a:lnTo>
                    <a:pt x="96" y="29"/>
                  </a:lnTo>
                  <a:lnTo>
                    <a:pt x="99" y="29"/>
                  </a:lnTo>
                  <a:lnTo>
                    <a:pt x="101" y="29"/>
                  </a:lnTo>
                  <a:lnTo>
                    <a:pt x="104" y="29"/>
                  </a:lnTo>
                  <a:lnTo>
                    <a:pt x="107" y="29"/>
                  </a:lnTo>
                  <a:lnTo>
                    <a:pt x="109" y="29"/>
                  </a:lnTo>
                  <a:lnTo>
                    <a:pt x="112" y="29"/>
                  </a:lnTo>
                  <a:lnTo>
                    <a:pt x="115" y="29"/>
                  </a:lnTo>
                  <a:lnTo>
                    <a:pt x="117" y="29"/>
                  </a:lnTo>
                  <a:lnTo>
                    <a:pt x="120" y="29"/>
                  </a:lnTo>
                  <a:lnTo>
                    <a:pt x="123" y="29"/>
                  </a:lnTo>
                  <a:lnTo>
                    <a:pt x="125" y="29"/>
                  </a:lnTo>
                  <a:lnTo>
                    <a:pt x="128" y="29"/>
                  </a:lnTo>
                  <a:lnTo>
                    <a:pt x="131" y="29"/>
                  </a:lnTo>
                  <a:lnTo>
                    <a:pt x="133" y="29"/>
                  </a:lnTo>
                  <a:lnTo>
                    <a:pt x="136" y="29"/>
                  </a:lnTo>
                  <a:lnTo>
                    <a:pt x="139" y="29"/>
                  </a:lnTo>
                  <a:lnTo>
                    <a:pt x="141" y="29"/>
                  </a:lnTo>
                  <a:lnTo>
                    <a:pt x="144" y="29"/>
                  </a:lnTo>
                  <a:lnTo>
                    <a:pt x="147" y="29"/>
                  </a:lnTo>
                  <a:lnTo>
                    <a:pt x="149" y="29"/>
                  </a:lnTo>
                  <a:lnTo>
                    <a:pt x="152" y="29"/>
                  </a:lnTo>
                  <a:lnTo>
                    <a:pt x="155" y="29"/>
                  </a:lnTo>
                  <a:lnTo>
                    <a:pt x="157" y="29"/>
                  </a:lnTo>
                  <a:lnTo>
                    <a:pt x="160" y="29"/>
                  </a:lnTo>
                  <a:lnTo>
                    <a:pt x="163" y="29"/>
                  </a:lnTo>
                  <a:lnTo>
                    <a:pt x="165" y="29"/>
                  </a:lnTo>
                  <a:lnTo>
                    <a:pt x="168" y="29"/>
                  </a:lnTo>
                  <a:lnTo>
                    <a:pt x="171" y="29"/>
                  </a:lnTo>
                  <a:lnTo>
                    <a:pt x="173" y="29"/>
                  </a:lnTo>
                  <a:lnTo>
                    <a:pt x="176" y="29"/>
                  </a:lnTo>
                  <a:lnTo>
                    <a:pt x="179" y="29"/>
                  </a:lnTo>
                  <a:lnTo>
                    <a:pt x="181" y="29"/>
                  </a:lnTo>
                  <a:lnTo>
                    <a:pt x="184" y="29"/>
                  </a:lnTo>
                  <a:lnTo>
                    <a:pt x="187" y="29"/>
                  </a:lnTo>
                  <a:lnTo>
                    <a:pt x="189" y="29"/>
                  </a:lnTo>
                  <a:lnTo>
                    <a:pt x="192" y="29"/>
                  </a:lnTo>
                  <a:lnTo>
                    <a:pt x="195" y="29"/>
                  </a:lnTo>
                  <a:lnTo>
                    <a:pt x="197" y="29"/>
                  </a:lnTo>
                  <a:lnTo>
                    <a:pt x="200" y="29"/>
                  </a:lnTo>
                  <a:lnTo>
                    <a:pt x="202" y="29"/>
                  </a:lnTo>
                  <a:lnTo>
                    <a:pt x="205" y="29"/>
                  </a:lnTo>
                  <a:lnTo>
                    <a:pt x="208" y="29"/>
                  </a:lnTo>
                  <a:lnTo>
                    <a:pt x="210" y="29"/>
                  </a:lnTo>
                  <a:lnTo>
                    <a:pt x="213" y="29"/>
                  </a:lnTo>
                  <a:lnTo>
                    <a:pt x="216" y="29"/>
                  </a:lnTo>
                  <a:lnTo>
                    <a:pt x="218" y="29"/>
                  </a:lnTo>
                  <a:lnTo>
                    <a:pt x="221" y="29"/>
                  </a:lnTo>
                  <a:lnTo>
                    <a:pt x="224" y="29"/>
                  </a:lnTo>
                  <a:lnTo>
                    <a:pt x="226" y="29"/>
                  </a:lnTo>
                  <a:lnTo>
                    <a:pt x="229" y="29"/>
                  </a:lnTo>
                  <a:lnTo>
                    <a:pt x="232" y="29"/>
                  </a:lnTo>
                  <a:lnTo>
                    <a:pt x="234" y="29"/>
                  </a:lnTo>
                  <a:lnTo>
                    <a:pt x="237" y="29"/>
                  </a:lnTo>
                  <a:lnTo>
                    <a:pt x="240" y="29"/>
                  </a:lnTo>
                  <a:lnTo>
                    <a:pt x="242" y="29"/>
                  </a:lnTo>
                  <a:lnTo>
                    <a:pt x="245" y="29"/>
                  </a:lnTo>
                  <a:lnTo>
                    <a:pt x="248" y="29"/>
                  </a:lnTo>
                  <a:lnTo>
                    <a:pt x="250" y="29"/>
                  </a:lnTo>
                  <a:lnTo>
                    <a:pt x="253" y="29"/>
                  </a:lnTo>
                  <a:lnTo>
                    <a:pt x="256" y="29"/>
                  </a:lnTo>
                  <a:lnTo>
                    <a:pt x="258" y="29"/>
                  </a:lnTo>
                  <a:lnTo>
                    <a:pt x="261" y="29"/>
                  </a:lnTo>
                  <a:lnTo>
                    <a:pt x="264" y="29"/>
                  </a:lnTo>
                  <a:lnTo>
                    <a:pt x="266" y="29"/>
                  </a:lnTo>
                  <a:lnTo>
                    <a:pt x="269" y="29"/>
                  </a:lnTo>
                  <a:lnTo>
                    <a:pt x="272" y="29"/>
                  </a:lnTo>
                  <a:lnTo>
                    <a:pt x="274" y="29"/>
                  </a:lnTo>
                  <a:lnTo>
                    <a:pt x="277" y="29"/>
                  </a:lnTo>
                  <a:lnTo>
                    <a:pt x="280" y="29"/>
                  </a:lnTo>
                  <a:lnTo>
                    <a:pt x="282" y="29"/>
                  </a:lnTo>
                  <a:lnTo>
                    <a:pt x="285" y="29"/>
                  </a:lnTo>
                  <a:lnTo>
                    <a:pt x="288" y="29"/>
                  </a:lnTo>
                  <a:lnTo>
                    <a:pt x="290" y="29"/>
                  </a:lnTo>
                  <a:lnTo>
                    <a:pt x="293" y="29"/>
                  </a:lnTo>
                  <a:lnTo>
                    <a:pt x="296" y="29"/>
                  </a:lnTo>
                  <a:lnTo>
                    <a:pt x="298" y="27"/>
                  </a:lnTo>
                  <a:lnTo>
                    <a:pt x="301" y="21"/>
                  </a:lnTo>
                  <a:lnTo>
                    <a:pt x="304" y="10"/>
                  </a:lnTo>
                  <a:lnTo>
                    <a:pt x="306" y="1"/>
                  </a:lnTo>
                  <a:lnTo>
                    <a:pt x="309" y="0"/>
                  </a:lnTo>
                  <a:lnTo>
                    <a:pt x="312" y="8"/>
                  </a:lnTo>
                  <a:lnTo>
                    <a:pt x="314" y="19"/>
                  </a:lnTo>
                  <a:lnTo>
                    <a:pt x="317" y="25"/>
                  </a:lnTo>
                  <a:lnTo>
                    <a:pt x="320" y="28"/>
                  </a:lnTo>
                  <a:lnTo>
                    <a:pt x="322" y="29"/>
                  </a:lnTo>
                  <a:lnTo>
                    <a:pt x="325" y="29"/>
                  </a:lnTo>
                  <a:lnTo>
                    <a:pt x="327" y="29"/>
                  </a:lnTo>
                  <a:lnTo>
                    <a:pt x="330" y="29"/>
                  </a:lnTo>
                  <a:lnTo>
                    <a:pt x="333" y="29"/>
                  </a:lnTo>
                  <a:lnTo>
                    <a:pt x="335" y="29"/>
                  </a:lnTo>
                  <a:lnTo>
                    <a:pt x="338" y="29"/>
                  </a:lnTo>
                  <a:lnTo>
                    <a:pt x="341" y="29"/>
                  </a:lnTo>
                  <a:lnTo>
                    <a:pt x="343" y="29"/>
                  </a:lnTo>
                  <a:lnTo>
                    <a:pt x="346" y="29"/>
                  </a:lnTo>
                  <a:lnTo>
                    <a:pt x="349" y="29"/>
                  </a:lnTo>
                  <a:lnTo>
                    <a:pt x="351" y="29"/>
                  </a:lnTo>
                  <a:lnTo>
                    <a:pt x="354" y="29"/>
                  </a:lnTo>
                  <a:lnTo>
                    <a:pt x="357" y="29"/>
                  </a:lnTo>
                  <a:lnTo>
                    <a:pt x="359" y="29"/>
                  </a:lnTo>
                  <a:lnTo>
                    <a:pt x="362" y="29"/>
                  </a:lnTo>
                  <a:lnTo>
                    <a:pt x="365" y="29"/>
                  </a:lnTo>
                  <a:lnTo>
                    <a:pt x="367" y="29"/>
                  </a:lnTo>
                  <a:lnTo>
                    <a:pt x="370" y="29"/>
                  </a:lnTo>
                  <a:lnTo>
                    <a:pt x="373" y="29"/>
                  </a:lnTo>
                  <a:lnTo>
                    <a:pt x="375" y="29"/>
                  </a:lnTo>
                  <a:lnTo>
                    <a:pt x="378" y="29"/>
                  </a:lnTo>
                  <a:lnTo>
                    <a:pt x="381" y="29"/>
                  </a:lnTo>
                  <a:lnTo>
                    <a:pt x="383" y="29"/>
                  </a:lnTo>
                  <a:lnTo>
                    <a:pt x="386" y="29"/>
                  </a:lnTo>
                  <a:lnTo>
                    <a:pt x="389" y="29"/>
                  </a:lnTo>
                  <a:lnTo>
                    <a:pt x="391" y="29"/>
                  </a:lnTo>
                  <a:lnTo>
                    <a:pt x="394" y="29"/>
                  </a:lnTo>
                  <a:lnTo>
                    <a:pt x="397" y="29"/>
                  </a:lnTo>
                  <a:lnTo>
                    <a:pt x="399" y="29"/>
                  </a:lnTo>
                  <a:lnTo>
                    <a:pt x="402" y="29"/>
                  </a:lnTo>
                  <a:lnTo>
                    <a:pt x="405" y="29"/>
                  </a:lnTo>
                  <a:lnTo>
                    <a:pt x="407" y="29"/>
                  </a:lnTo>
                  <a:lnTo>
                    <a:pt x="410" y="29"/>
                  </a:lnTo>
                  <a:lnTo>
                    <a:pt x="413" y="29"/>
                  </a:lnTo>
                  <a:lnTo>
                    <a:pt x="415" y="29"/>
                  </a:lnTo>
                  <a:lnTo>
                    <a:pt x="418" y="29"/>
                  </a:lnTo>
                  <a:lnTo>
                    <a:pt x="421" y="29"/>
                  </a:lnTo>
                  <a:lnTo>
                    <a:pt x="423" y="29"/>
                  </a:lnTo>
                  <a:lnTo>
                    <a:pt x="426" y="29"/>
                  </a:lnTo>
                  <a:lnTo>
                    <a:pt x="429" y="29"/>
                  </a:lnTo>
                  <a:lnTo>
                    <a:pt x="431" y="29"/>
                  </a:lnTo>
                  <a:lnTo>
                    <a:pt x="434" y="29"/>
                  </a:lnTo>
                  <a:lnTo>
                    <a:pt x="437" y="29"/>
                  </a:lnTo>
                  <a:lnTo>
                    <a:pt x="439" y="29"/>
                  </a:lnTo>
                  <a:lnTo>
                    <a:pt x="442" y="29"/>
                  </a:lnTo>
                  <a:lnTo>
                    <a:pt x="444" y="29"/>
                  </a:lnTo>
                  <a:lnTo>
                    <a:pt x="447" y="29"/>
                  </a:lnTo>
                  <a:lnTo>
                    <a:pt x="450" y="29"/>
                  </a:lnTo>
                  <a:lnTo>
                    <a:pt x="452" y="29"/>
                  </a:lnTo>
                  <a:lnTo>
                    <a:pt x="455" y="29"/>
                  </a:lnTo>
                  <a:lnTo>
                    <a:pt x="458" y="29"/>
                  </a:lnTo>
                  <a:lnTo>
                    <a:pt x="460" y="29"/>
                  </a:lnTo>
                  <a:lnTo>
                    <a:pt x="463" y="29"/>
                  </a:lnTo>
                  <a:lnTo>
                    <a:pt x="466" y="29"/>
                  </a:lnTo>
                  <a:lnTo>
                    <a:pt x="468" y="29"/>
                  </a:lnTo>
                  <a:lnTo>
                    <a:pt x="471" y="29"/>
                  </a:lnTo>
                  <a:lnTo>
                    <a:pt x="474" y="29"/>
                  </a:lnTo>
                  <a:lnTo>
                    <a:pt x="476" y="29"/>
                  </a:lnTo>
                  <a:lnTo>
                    <a:pt x="479" y="29"/>
                  </a:lnTo>
                  <a:lnTo>
                    <a:pt x="482" y="29"/>
                  </a:lnTo>
                  <a:lnTo>
                    <a:pt x="484" y="29"/>
                  </a:lnTo>
                  <a:lnTo>
                    <a:pt x="487" y="29"/>
                  </a:lnTo>
                  <a:lnTo>
                    <a:pt x="490" y="29"/>
                  </a:lnTo>
                  <a:lnTo>
                    <a:pt x="492" y="29"/>
                  </a:lnTo>
                  <a:lnTo>
                    <a:pt x="495" y="29"/>
                  </a:lnTo>
                  <a:lnTo>
                    <a:pt x="498" y="29"/>
                  </a:lnTo>
                  <a:lnTo>
                    <a:pt x="500" y="29"/>
                  </a:lnTo>
                  <a:lnTo>
                    <a:pt x="503" y="29"/>
                  </a:lnTo>
                  <a:lnTo>
                    <a:pt x="506" y="29"/>
                  </a:lnTo>
                  <a:lnTo>
                    <a:pt x="508" y="29"/>
                  </a:lnTo>
                  <a:lnTo>
                    <a:pt x="511" y="29"/>
                  </a:lnTo>
                  <a:lnTo>
                    <a:pt x="514" y="29"/>
                  </a:lnTo>
                  <a:lnTo>
                    <a:pt x="516" y="29"/>
                  </a:lnTo>
                  <a:lnTo>
                    <a:pt x="519" y="29"/>
                  </a:lnTo>
                  <a:lnTo>
                    <a:pt x="522" y="29"/>
                  </a:lnTo>
                  <a:lnTo>
                    <a:pt x="524" y="29"/>
                  </a:lnTo>
                  <a:lnTo>
                    <a:pt x="527" y="29"/>
                  </a:lnTo>
                  <a:lnTo>
                    <a:pt x="530" y="29"/>
                  </a:lnTo>
                  <a:lnTo>
                    <a:pt x="532" y="29"/>
                  </a:lnTo>
                  <a:lnTo>
                    <a:pt x="535" y="29"/>
                  </a:lnTo>
                  <a:lnTo>
                    <a:pt x="538" y="29"/>
                  </a:lnTo>
                  <a:lnTo>
                    <a:pt x="540" y="29"/>
                  </a:lnTo>
                  <a:lnTo>
                    <a:pt x="543" y="29"/>
                  </a:lnTo>
                  <a:lnTo>
                    <a:pt x="546" y="29"/>
                  </a:lnTo>
                  <a:lnTo>
                    <a:pt x="548" y="29"/>
                  </a:lnTo>
                  <a:lnTo>
                    <a:pt x="551" y="29"/>
                  </a:lnTo>
                  <a:lnTo>
                    <a:pt x="554" y="29"/>
                  </a:lnTo>
                  <a:lnTo>
                    <a:pt x="556" y="29"/>
                  </a:lnTo>
                  <a:lnTo>
                    <a:pt x="559" y="29"/>
                  </a:lnTo>
                  <a:lnTo>
                    <a:pt x="562" y="29"/>
                  </a:lnTo>
                  <a:lnTo>
                    <a:pt x="564" y="29"/>
                  </a:lnTo>
                  <a:lnTo>
                    <a:pt x="567" y="29"/>
                  </a:lnTo>
                  <a:lnTo>
                    <a:pt x="569" y="29"/>
                  </a:lnTo>
                  <a:lnTo>
                    <a:pt x="572" y="29"/>
                  </a:lnTo>
                  <a:lnTo>
                    <a:pt x="575" y="29"/>
                  </a:lnTo>
                  <a:lnTo>
                    <a:pt x="577" y="29"/>
                  </a:lnTo>
                  <a:lnTo>
                    <a:pt x="580" y="29"/>
                  </a:lnTo>
                  <a:lnTo>
                    <a:pt x="583" y="29"/>
                  </a:lnTo>
                  <a:lnTo>
                    <a:pt x="585" y="29"/>
                  </a:lnTo>
                  <a:lnTo>
                    <a:pt x="588" y="29"/>
                  </a:lnTo>
                  <a:lnTo>
                    <a:pt x="591" y="29"/>
                  </a:lnTo>
                  <a:lnTo>
                    <a:pt x="593" y="29"/>
                  </a:lnTo>
                  <a:lnTo>
                    <a:pt x="596" y="29"/>
                  </a:lnTo>
                  <a:lnTo>
                    <a:pt x="599" y="29"/>
                  </a:lnTo>
                  <a:lnTo>
                    <a:pt x="601" y="29"/>
                  </a:lnTo>
                  <a:lnTo>
                    <a:pt x="604" y="29"/>
                  </a:lnTo>
                  <a:lnTo>
                    <a:pt x="607" y="29"/>
                  </a:lnTo>
                  <a:lnTo>
                    <a:pt x="609" y="29"/>
                  </a:lnTo>
                  <a:lnTo>
                    <a:pt x="612" y="29"/>
                  </a:lnTo>
                  <a:lnTo>
                    <a:pt x="615" y="29"/>
                  </a:lnTo>
                  <a:lnTo>
                    <a:pt x="617" y="29"/>
                  </a:lnTo>
                  <a:lnTo>
                    <a:pt x="620" y="29"/>
                  </a:lnTo>
                  <a:lnTo>
                    <a:pt x="623" y="29"/>
                  </a:lnTo>
                  <a:lnTo>
                    <a:pt x="625" y="29"/>
                  </a:lnTo>
                  <a:lnTo>
                    <a:pt x="628" y="29"/>
                  </a:lnTo>
                  <a:lnTo>
                    <a:pt x="631" y="29"/>
                  </a:lnTo>
                  <a:lnTo>
                    <a:pt x="633" y="29"/>
                  </a:lnTo>
                  <a:lnTo>
                    <a:pt x="636" y="29"/>
                  </a:lnTo>
                  <a:lnTo>
                    <a:pt x="639" y="29"/>
                  </a:lnTo>
                  <a:lnTo>
                    <a:pt x="641" y="29"/>
                  </a:lnTo>
                  <a:lnTo>
                    <a:pt x="644" y="29"/>
                  </a:lnTo>
                  <a:lnTo>
                    <a:pt x="647" y="29"/>
                  </a:lnTo>
                  <a:lnTo>
                    <a:pt x="649" y="29"/>
                  </a:lnTo>
                  <a:lnTo>
                    <a:pt x="652" y="29"/>
                  </a:lnTo>
                  <a:lnTo>
                    <a:pt x="655" y="29"/>
                  </a:lnTo>
                  <a:lnTo>
                    <a:pt x="657" y="29"/>
                  </a:lnTo>
                  <a:lnTo>
                    <a:pt x="660" y="29"/>
                  </a:lnTo>
                  <a:lnTo>
                    <a:pt x="663" y="29"/>
                  </a:lnTo>
                  <a:lnTo>
                    <a:pt x="665" y="29"/>
                  </a:lnTo>
                  <a:lnTo>
                    <a:pt x="668" y="29"/>
                  </a:lnTo>
                  <a:lnTo>
                    <a:pt x="671" y="29"/>
                  </a:lnTo>
                  <a:lnTo>
                    <a:pt x="673" y="29"/>
                  </a:lnTo>
                  <a:lnTo>
                    <a:pt x="676" y="29"/>
                  </a:lnTo>
                  <a:lnTo>
                    <a:pt x="679" y="29"/>
                  </a:lnTo>
                  <a:lnTo>
                    <a:pt x="681" y="29"/>
                  </a:lnTo>
                  <a:lnTo>
                    <a:pt x="684" y="29"/>
                  </a:lnTo>
                  <a:lnTo>
                    <a:pt x="686" y="29"/>
                  </a:lnTo>
                  <a:lnTo>
                    <a:pt x="689" y="29"/>
                  </a:lnTo>
                  <a:lnTo>
                    <a:pt x="692" y="29"/>
                  </a:lnTo>
                  <a:lnTo>
                    <a:pt x="694" y="29"/>
                  </a:lnTo>
                  <a:lnTo>
                    <a:pt x="697" y="29"/>
                  </a:lnTo>
                  <a:lnTo>
                    <a:pt x="700" y="29"/>
                  </a:lnTo>
                  <a:lnTo>
                    <a:pt x="702" y="29"/>
                  </a:lnTo>
                  <a:lnTo>
                    <a:pt x="705" y="29"/>
                  </a:lnTo>
                  <a:lnTo>
                    <a:pt x="708" y="29"/>
                  </a:lnTo>
                  <a:lnTo>
                    <a:pt x="710" y="29"/>
                  </a:lnTo>
                  <a:lnTo>
                    <a:pt x="713" y="29"/>
                  </a:lnTo>
                  <a:lnTo>
                    <a:pt x="716" y="29"/>
                  </a:lnTo>
                  <a:lnTo>
                    <a:pt x="718" y="29"/>
                  </a:lnTo>
                  <a:lnTo>
                    <a:pt x="721" y="29"/>
                  </a:lnTo>
                  <a:lnTo>
                    <a:pt x="724" y="29"/>
                  </a:lnTo>
                  <a:lnTo>
                    <a:pt x="726" y="29"/>
                  </a:lnTo>
                  <a:lnTo>
                    <a:pt x="729" y="29"/>
                  </a:lnTo>
                  <a:lnTo>
                    <a:pt x="732" y="29"/>
                  </a:lnTo>
                  <a:lnTo>
                    <a:pt x="734" y="29"/>
                  </a:lnTo>
                  <a:lnTo>
                    <a:pt x="737" y="29"/>
                  </a:lnTo>
                  <a:lnTo>
                    <a:pt x="740" y="29"/>
                  </a:lnTo>
                  <a:lnTo>
                    <a:pt x="742" y="29"/>
                  </a:lnTo>
                  <a:lnTo>
                    <a:pt x="745" y="29"/>
                  </a:lnTo>
                  <a:lnTo>
                    <a:pt x="748" y="29"/>
                  </a:lnTo>
                  <a:lnTo>
                    <a:pt x="750" y="29"/>
                  </a:lnTo>
                  <a:lnTo>
                    <a:pt x="753" y="29"/>
                  </a:lnTo>
                  <a:lnTo>
                    <a:pt x="756" y="29"/>
                  </a:lnTo>
                  <a:lnTo>
                    <a:pt x="758" y="29"/>
                  </a:lnTo>
                  <a:lnTo>
                    <a:pt x="761" y="29"/>
                  </a:lnTo>
                  <a:lnTo>
                    <a:pt x="764" y="29"/>
                  </a:lnTo>
                  <a:lnTo>
                    <a:pt x="766" y="29"/>
                  </a:lnTo>
                  <a:lnTo>
                    <a:pt x="769" y="29"/>
                  </a:lnTo>
                  <a:lnTo>
                    <a:pt x="772" y="29"/>
                  </a:lnTo>
                  <a:lnTo>
                    <a:pt x="774" y="29"/>
                  </a:lnTo>
                  <a:lnTo>
                    <a:pt x="777" y="29"/>
                  </a:lnTo>
                  <a:lnTo>
                    <a:pt x="780" y="29"/>
                  </a:lnTo>
                  <a:lnTo>
                    <a:pt x="782" y="29"/>
                  </a:lnTo>
                  <a:lnTo>
                    <a:pt x="785" y="29"/>
                  </a:lnTo>
                  <a:lnTo>
                    <a:pt x="788" y="29"/>
                  </a:lnTo>
                  <a:lnTo>
                    <a:pt x="790" y="29"/>
                  </a:lnTo>
                  <a:lnTo>
                    <a:pt x="793" y="29"/>
                  </a:lnTo>
                  <a:lnTo>
                    <a:pt x="796" y="29"/>
                  </a:lnTo>
                  <a:lnTo>
                    <a:pt x="798" y="29"/>
                  </a:lnTo>
                  <a:lnTo>
                    <a:pt x="801" y="29"/>
                  </a:lnTo>
                  <a:lnTo>
                    <a:pt x="804" y="29"/>
                  </a:lnTo>
                  <a:lnTo>
                    <a:pt x="806" y="29"/>
                  </a:lnTo>
                  <a:lnTo>
                    <a:pt x="809" y="29"/>
                  </a:lnTo>
                  <a:lnTo>
                    <a:pt x="811" y="29"/>
                  </a:lnTo>
                  <a:lnTo>
                    <a:pt x="814" y="29"/>
                  </a:lnTo>
                  <a:lnTo>
                    <a:pt x="817" y="29"/>
                  </a:lnTo>
                  <a:lnTo>
                    <a:pt x="819" y="29"/>
                  </a:lnTo>
                  <a:lnTo>
                    <a:pt x="822" y="29"/>
                  </a:lnTo>
                  <a:lnTo>
                    <a:pt x="825" y="29"/>
                  </a:lnTo>
                  <a:lnTo>
                    <a:pt x="827" y="29"/>
                  </a:lnTo>
                  <a:lnTo>
                    <a:pt x="830" y="29"/>
                  </a:lnTo>
                  <a:lnTo>
                    <a:pt x="833" y="29"/>
                  </a:lnTo>
                  <a:lnTo>
                    <a:pt x="835" y="29"/>
                  </a:lnTo>
                  <a:lnTo>
                    <a:pt x="838" y="29"/>
                  </a:lnTo>
                  <a:lnTo>
                    <a:pt x="841" y="29"/>
                  </a:lnTo>
                  <a:lnTo>
                    <a:pt x="843" y="29"/>
                  </a:lnTo>
                  <a:lnTo>
                    <a:pt x="846" y="29"/>
                  </a:lnTo>
                  <a:lnTo>
                    <a:pt x="849" y="29"/>
                  </a:lnTo>
                  <a:lnTo>
                    <a:pt x="851" y="29"/>
                  </a:lnTo>
                  <a:lnTo>
                    <a:pt x="854" y="29"/>
                  </a:lnTo>
                  <a:lnTo>
                    <a:pt x="857" y="29"/>
                  </a:lnTo>
                  <a:lnTo>
                    <a:pt x="859" y="29"/>
                  </a:lnTo>
                  <a:lnTo>
                    <a:pt x="862" y="29"/>
                  </a:lnTo>
                  <a:lnTo>
                    <a:pt x="865" y="29"/>
                  </a:lnTo>
                  <a:lnTo>
                    <a:pt x="867" y="29"/>
                  </a:lnTo>
                  <a:lnTo>
                    <a:pt x="870" y="29"/>
                  </a:lnTo>
                  <a:lnTo>
                    <a:pt x="873" y="29"/>
                  </a:lnTo>
                  <a:lnTo>
                    <a:pt x="875" y="29"/>
                  </a:lnTo>
                  <a:lnTo>
                    <a:pt x="878" y="29"/>
                  </a:lnTo>
                  <a:lnTo>
                    <a:pt x="881" y="29"/>
                  </a:lnTo>
                  <a:lnTo>
                    <a:pt x="883" y="29"/>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52" name="Freeform 1476"/>
            <p:cNvSpPr>
              <a:spLocks/>
            </p:cNvSpPr>
            <p:nvPr/>
          </p:nvSpPr>
          <p:spPr bwMode="auto">
            <a:xfrm>
              <a:off x="690563" y="5897563"/>
              <a:ext cx="7194550" cy="136525"/>
            </a:xfrm>
            <a:custGeom>
              <a:avLst/>
              <a:gdLst>
                <a:gd name="T0" fmla="*/ 2147483647 w 883"/>
                <a:gd name="T1" fmla="*/ 2147483647 h 31"/>
                <a:gd name="T2" fmla="*/ 2147483647 w 883"/>
                <a:gd name="T3" fmla="*/ 2147483647 h 31"/>
                <a:gd name="T4" fmla="*/ 2147483647 w 883"/>
                <a:gd name="T5" fmla="*/ 2147483647 h 31"/>
                <a:gd name="T6" fmla="*/ 2147483647 w 883"/>
                <a:gd name="T7" fmla="*/ 2147483647 h 31"/>
                <a:gd name="T8" fmla="*/ 2147483647 w 883"/>
                <a:gd name="T9" fmla="*/ 2147483647 h 31"/>
                <a:gd name="T10" fmla="*/ 2147483647 w 883"/>
                <a:gd name="T11" fmla="*/ 2147483647 h 31"/>
                <a:gd name="T12" fmla="*/ 2147483647 w 883"/>
                <a:gd name="T13" fmla="*/ 2147483647 h 31"/>
                <a:gd name="T14" fmla="*/ 2147483647 w 883"/>
                <a:gd name="T15" fmla="*/ 2147483647 h 31"/>
                <a:gd name="T16" fmla="*/ 2147483647 w 883"/>
                <a:gd name="T17" fmla="*/ 2147483647 h 31"/>
                <a:gd name="T18" fmla="*/ 2147483647 w 883"/>
                <a:gd name="T19" fmla="*/ 2147483647 h 31"/>
                <a:gd name="T20" fmla="*/ 2147483647 w 883"/>
                <a:gd name="T21" fmla="*/ 2147483647 h 31"/>
                <a:gd name="T22" fmla="*/ 2147483647 w 883"/>
                <a:gd name="T23" fmla="*/ 2147483647 h 31"/>
                <a:gd name="T24" fmla="*/ 2147483647 w 883"/>
                <a:gd name="T25" fmla="*/ 2147483647 h 31"/>
                <a:gd name="T26" fmla="*/ 2147483647 w 883"/>
                <a:gd name="T27" fmla="*/ 2147483647 h 31"/>
                <a:gd name="T28" fmla="*/ 2147483647 w 883"/>
                <a:gd name="T29" fmla="*/ 2147483647 h 31"/>
                <a:gd name="T30" fmla="*/ 2147483647 w 883"/>
                <a:gd name="T31" fmla="*/ 2147483647 h 31"/>
                <a:gd name="T32" fmla="*/ 2147483647 w 883"/>
                <a:gd name="T33" fmla="*/ 2147483647 h 31"/>
                <a:gd name="T34" fmla="*/ 2147483647 w 883"/>
                <a:gd name="T35" fmla="*/ 2147483647 h 31"/>
                <a:gd name="T36" fmla="*/ 2147483647 w 883"/>
                <a:gd name="T37" fmla="*/ 2147483647 h 31"/>
                <a:gd name="T38" fmla="*/ 2147483647 w 883"/>
                <a:gd name="T39" fmla="*/ 2147483647 h 31"/>
                <a:gd name="T40" fmla="*/ 2147483647 w 883"/>
                <a:gd name="T41" fmla="*/ 2147483647 h 31"/>
                <a:gd name="T42" fmla="*/ 2147483647 w 883"/>
                <a:gd name="T43" fmla="*/ 2147483647 h 31"/>
                <a:gd name="T44" fmla="*/ 2147483647 w 883"/>
                <a:gd name="T45" fmla="*/ 2147483647 h 31"/>
                <a:gd name="T46" fmla="*/ 2147483647 w 883"/>
                <a:gd name="T47" fmla="*/ 2147483647 h 31"/>
                <a:gd name="T48" fmla="*/ 2147483647 w 883"/>
                <a:gd name="T49" fmla="*/ 2147483647 h 31"/>
                <a:gd name="T50" fmla="*/ 2147483647 w 883"/>
                <a:gd name="T51" fmla="*/ 2147483647 h 31"/>
                <a:gd name="T52" fmla="*/ 2147483647 w 883"/>
                <a:gd name="T53" fmla="*/ 2147483647 h 31"/>
                <a:gd name="T54" fmla="*/ 2147483647 w 883"/>
                <a:gd name="T55" fmla="*/ 2147483647 h 31"/>
                <a:gd name="T56" fmla="*/ 2147483647 w 883"/>
                <a:gd name="T57" fmla="*/ 2147483647 h 31"/>
                <a:gd name="T58" fmla="*/ 2147483647 w 883"/>
                <a:gd name="T59" fmla="*/ 2147483647 h 31"/>
                <a:gd name="T60" fmla="*/ 2147483647 w 883"/>
                <a:gd name="T61" fmla="*/ 2147483647 h 31"/>
                <a:gd name="T62" fmla="*/ 2147483647 w 883"/>
                <a:gd name="T63" fmla="*/ 2147483647 h 31"/>
                <a:gd name="T64" fmla="*/ 2147483647 w 883"/>
                <a:gd name="T65" fmla="*/ 2147483647 h 31"/>
                <a:gd name="T66" fmla="*/ 2147483647 w 883"/>
                <a:gd name="T67" fmla="*/ 2147483647 h 31"/>
                <a:gd name="T68" fmla="*/ 2147483647 w 883"/>
                <a:gd name="T69" fmla="*/ 2147483647 h 31"/>
                <a:gd name="T70" fmla="*/ 2147483647 w 883"/>
                <a:gd name="T71" fmla="*/ 2147483647 h 31"/>
                <a:gd name="T72" fmla="*/ 2147483647 w 883"/>
                <a:gd name="T73" fmla="*/ 2147483647 h 31"/>
                <a:gd name="T74" fmla="*/ 2147483647 w 883"/>
                <a:gd name="T75" fmla="*/ 2147483647 h 31"/>
                <a:gd name="T76" fmla="*/ 2147483647 w 883"/>
                <a:gd name="T77" fmla="*/ 2147483647 h 31"/>
                <a:gd name="T78" fmla="*/ 2147483647 w 883"/>
                <a:gd name="T79" fmla="*/ 2147483647 h 31"/>
                <a:gd name="T80" fmla="*/ 2147483647 w 883"/>
                <a:gd name="T81" fmla="*/ 2147483647 h 31"/>
                <a:gd name="T82" fmla="*/ 2147483647 w 883"/>
                <a:gd name="T83" fmla="*/ 2147483647 h 31"/>
                <a:gd name="T84" fmla="*/ 2147483647 w 883"/>
                <a:gd name="T85" fmla="*/ 2147483647 h 31"/>
                <a:gd name="T86" fmla="*/ 2147483647 w 883"/>
                <a:gd name="T87" fmla="*/ 2147483647 h 31"/>
                <a:gd name="T88" fmla="*/ 2147483647 w 883"/>
                <a:gd name="T89" fmla="*/ 2147483647 h 31"/>
                <a:gd name="T90" fmla="*/ 2147483647 w 883"/>
                <a:gd name="T91" fmla="*/ 2147483647 h 31"/>
                <a:gd name="T92" fmla="*/ 2147483647 w 883"/>
                <a:gd name="T93" fmla="*/ 2147483647 h 31"/>
                <a:gd name="T94" fmla="*/ 2147483647 w 883"/>
                <a:gd name="T95" fmla="*/ 2147483647 h 31"/>
                <a:gd name="T96" fmla="*/ 2147483647 w 883"/>
                <a:gd name="T97" fmla="*/ 2147483647 h 31"/>
                <a:gd name="T98" fmla="*/ 2147483647 w 883"/>
                <a:gd name="T99" fmla="*/ 2147483647 h 31"/>
                <a:gd name="T100" fmla="*/ 2147483647 w 883"/>
                <a:gd name="T101" fmla="*/ 2147483647 h 31"/>
                <a:gd name="T102" fmla="*/ 2147483647 w 883"/>
                <a:gd name="T103" fmla="*/ 2147483647 h 31"/>
                <a:gd name="T104" fmla="*/ 2147483647 w 883"/>
                <a:gd name="T105" fmla="*/ 2147483647 h 31"/>
                <a:gd name="T106" fmla="*/ 2147483647 w 883"/>
                <a:gd name="T107" fmla="*/ 2147483647 h 31"/>
                <a:gd name="T108" fmla="*/ 2147483647 w 883"/>
                <a:gd name="T109" fmla="*/ 2147483647 h 3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31"/>
                <a:gd name="T167" fmla="*/ 883 w 883"/>
                <a:gd name="T168" fmla="*/ 31 h 3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31">
                  <a:moveTo>
                    <a:pt x="0" y="31"/>
                  </a:moveTo>
                  <a:lnTo>
                    <a:pt x="0" y="31"/>
                  </a:lnTo>
                  <a:lnTo>
                    <a:pt x="3" y="31"/>
                  </a:lnTo>
                  <a:lnTo>
                    <a:pt x="6" y="31"/>
                  </a:lnTo>
                  <a:lnTo>
                    <a:pt x="8" y="31"/>
                  </a:lnTo>
                  <a:lnTo>
                    <a:pt x="11" y="31"/>
                  </a:lnTo>
                  <a:lnTo>
                    <a:pt x="14" y="31"/>
                  </a:lnTo>
                  <a:lnTo>
                    <a:pt x="16" y="31"/>
                  </a:lnTo>
                  <a:lnTo>
                    <a:pt x="19" y="31"/>
                  </a:lnTo>
                  <a:lnTo>
                    <a:pt x="22" y="31"/>
                  </a:lnTo>
                  <a:lnTo>
                    <a:pt x="24" y="31"/>
                  </a:lnTo>
                  <a:lnTo>
                    <a:pt x="27" y="31"/>
                  </a:lnTo>
                  <a:lnTo>
                    <a:pt x="30" y="31"/>
                  </a:lnTo>
                  <a:lnTo>
                    <a:pt x="32" y="31"/>
                  </a:lnTo>
                  <a:lnTo>
                    <a:pt x="35" y="31"/>
                  </a:lnTo>
                  <a:lnTo>
                    <a:pt x="38" y="31"/>
                  </a:lnTo>
                  <a:lnTo>
                    <a:pt x="40" y="31"/>
                  </a:lnTo>
                  <a:lnTo>
                    <a:pt x="43" y="31"/>
                  </a:lnTo>
                  <a:lnTo>
                    <a:pt x="46" y="31"/>
                  </a:lnTo>
                  <a:lnTo>
                    <a:pt x="48" y="31"/>
                  </a:lnTo>
                  <a:lnTo>
                    <a:pt x="51" y="31"/>
                  </a:lnTo>
                  <a:lnTo>
                    <a:pt x="54" y="31"/>
                  </a:lnTo>
                  <a:lnTo>
                    <a:pt x="56" y="31"/>
                  </a:lnTo>
                  <a:lnTo>
                    <a:pt x="59" y="31"/>
                  </a:lnTo>
                  <a:lnTo>
                    <a:pt x="62" y="31"/>
                  </a:lnTo>
                  <a:lnTo>
                    <a:pt x="64" y="31"/>
                  </a:lnTo>
                  <a:lnTo>
                    <a:pt x="67" y="31"/>
                  </a:lnTo>
                  <a:lnTo>
                    <a:pt x="70" y="31"/>
                  </a:lnTo>
                  <a:lnTo>
                    <a:pt x="72" y="31"/>
                  </a:lnTo>
                  <a:lnTo>
                    <a:pt x="75" y="31"/>
                  </a:lnTo>
                  <a:lnTo>
                    <a:pt x="77" y="31"/>
                  </a:lnTo>
                  <a:lnTo>
                    <a:pt x="80" y="31"/>
                  </a:lnTo>
                  <a:lnTo>
                    <a:pt x="83" y="31"/>
                  </a:lnTo>
                  <a:lnTo>
                    <a:pt x="85" y="31"/>
                  </a:lnTo>
                  <a:lnTo>
                    <a:pt x="88" y="31"/>
                  </a:lnTo>
                  <a:lnTo>
                    <a:pt x="91" y="31"/>
                  </a:lnTo>
                  <a:lnTo>
                    <a:pt x="93" y="31"/>
                  </a:lnTo>
                  <a:lnTo>
                    <a:pt x="96" y="31"/>
                  </a:lnTo>
                  <a:lnTo>
                    <a:pt x="99" y="31"/>
                  </a:lnTo>
                  <a:lnTo>
                    <a:pt x="101" y="31"/>
                  </a:lnTo>
                  <a:lnTo>
                    <a:pt x="104" y="31"/>
                  </a:lnTo>
                  <a:lnTo>
                    <a:pt x="107" y="31"/>
                  </a:lnTo>
                  <a:lnTo>
                    <a:pt x="109" y="31"/>
                  </a:lnTo>
                  <a:lnTo>
                    <a:pt x="112" y="31"/>
                  </a:lnTo>
                  <a:lnTo>
                    <a:pt x="115" y="31"/>
                  </a:lnTo>
                  <a:lnTo>
                    <a:pt x="117" y="31"/>
                  </a:lnTo>
                  <a:lnTo>
                    <a:pt x="120" y="31"/>
                  </a:lnTo>
                  <a:lnTo>
                    <a:pt x="123" y="31"/>
                  </a:lnTo>
                  <a:lnTo>
                    <a:pt x="125" y="31"/>
                  </a:lnTo>
                  <a:lnTo>
                    <a:pt x="128" y="31"/>
                  </a:lnTo>
                  <a:lnTo>
                    <a:pt x="131" y="31"/>
                  </a:lnTo>
                  <a:lnTo>
                    <a:pt x="133" y="31"/>
                  </a:lnTo>
                  <a:lnTo>
                    <a:pt x="136" y="31"/>
                  </a:lnTo>
                  <a:lnTo>
                    <a:pt x="139" y="31"/>
                  </a:lnTo>
                  <a:lnTo>
                    <a:pt x="141" y="31"/>
                  </a:lnTo>
                  <a:lnTo>
                    <a:pt x="144" y="31"/>
                  </a:lnTo>
                  <a:lnTo>
                    <a:pt x="147" y="31"/>
                  </a:lnTo>
                  <a:lnTo>
                    <a:pt x="149" y="31"/>
                  </a:lnTo>
                  <a:lnTo>
                    <a:pt x="152" y="31"/>
                  </a:lnTo>
                  <a:lnTo>
                    <a:pt x="155" y="31"/>
                  </a:lnTo>
                  <a:lnTo>
                    <a:pt x="157" y="31"/>
                  </a:lnTo>
                  <a:lnTo>
                    <a:pt x="160" y="31"/>
                  </a:lnTo>
                  <a:lnTo>
                    <a:pt x="163" y="31"/>
                  </a:lnTo>
                  <a:lnTo>
                    <a:pt x="165" y="31"/>
                  </a:lnTo>
                  <a:lnTo>
                    <a:pt x="168" y="31"/>
                  </a:lnTo>
                  <a:lnTo>
                    <a:pt x="171" y="31"/>
                  </a:lnTo>
                  <a:lnTo>
                    <a:pt x="173" y="31"/>
                  </a:lnTo>
                  <a:lnTo>
                    <a:pt x="176" y="31"/>
                  </a:lnTo>
                  <a:lnTo>
                    <a:pt x="179" y="31"/>
                  </a:lnTo>
                  <a:lnTo>
                    <a:pt x="181" y="31"/>
                  </a:lnTo>
                  <a:lnTo>
                    <a:pt x="184" y="31"/>
                  </a:lnTo>
                  <a:lnTo>
                    <a:pt x="187" y="31"/>
                  </a:lnTo>
                  <a:lnTo>
                    <a:pt x="189" y="31"/>
                  </a:lnTo>
                  <a:lnTo>
                    <a:pt x="192" y="31"/>
                  </a:lnTo>
                  <a:lnTo>
                    <a:pt x="195" y="31"/>
                  </a:lnTo>
                  <a:lnTo>
                    <a:pt x="197" y="31"/>
                  </a:lnTo>
                  <a:lnTo>
                    <a:pt x="200" y="31"/>
                  </a:lnTo>
                  <a:lnTo>
                    <a:pt x="202" y="31"/>
                  </a:lnTo>
                  <a:lnTo>
                    <a:pt x="205" y="31"/>
                  </a:lnTo>
                  <a:lnTo>
                    <a:pt x="208" y="31"/>
                  </a:lnTo>
                  <a:lnTo>
                    <a:pt x="210" y="31"/>
                  </a:lnTo>
                  <a:lnTo>
                    <a:pt x="213" y="31"/>
                  </a:lnTo>
                  <a:lnTo>
                    <a:pt x="216" y="31"/>
                  </a:lnTo>
                  <a:lnTo>
                    <a:pt x="218" y="31"/>
                  </a:lnTo>
                  <a:lnTo>
                    <a:pt x="221" y="31"/>
                  </a:lnTo>
                  <a:lnTo>
                    <a:pt x="224" y="31"/>
                  </a:lnTo>
                  <a:lnTo>
                    <a:pt x="226" y="31"/>
                  </a:lnTo>
                  <a:lnTo>
                    <a:pt x="229" y="31"/>
                  </a:lnTo>
                  <a:lnTo>
                    <a:pt x="232" y="31"/>
                  </a:lnTo>
                  <a:lnTo>
                    <a:pt x="234" y="31"/>
                  </a:lnTo>
                  <a:lnTo>
                    <a:pt x="237" y="31"/>
                  </a:lnTo>
                  <a:lnTo>
                    <a:pt x="240" y="31"/>
                  </a:lnTo>
                  <a:lnTo>
                    <a:pt x="242" y="31"/>
                  </a:lnTo>
                  <a:lnTo>
                    <a:pt x="245" y="31"/>
                  </a:lnTo>
                  <a:lnTo>
                    <a:pt x="248" y="31"/>
                  </a:lnTo>
                  <a:lnTo>
                    <a:pt x="250" y="31"/>
                  </a:lnTo>
                  <a:lnTo>
                    <a:pt x="253" y="31"/>
                  </a:lnTo>
                  <a:lnTo>
                    <a:pt x="256" y="31"/>
                  </a:lnTo>
                  <a:lnTo>
                    <a:pt x="258" y="31"/>
                  </a:lnTo>
                  <a:lnTo>
                    <a:pt x="261" y="31"/>
                  </a:lnTo>
                  <a:lnTo>
                    <a:pt x="264" y="31"/>
                  </a:lnTo>
                  <a:lnTo>
                    <a:pt x="266" y="31"/>
                  </a:lnTo>
                  <a:lnTo>
                    <a:pt x="269" y="31"/>
                  </a:lnTo>
                  <a:lnTo>
                    <a:pt x="272" y="31"/>
                  </a:lnTo>
                  <a:lnTo>
                    <a:pt x="274" y="31"/>
                  </a:lnTo>
                  <a:lnTo>
                    <a:pt x="277" y="31"/>
                  </a:lnTo>
                  <a:lnTo>
                    <a:pt x="280" y="31"/>
                  </a:lnTo>
                  <a:lnTo>
                    <a:pt x="282" y="31"/>
                  </a:lnTo>
                  <a:lnTo>
                    <a:pt x="285" y="31"/>
                  </a:lnTo>
                  <a:lnTo>
                    <a:pt x="288" y="31"/>
                  </a:lnTo>
                  <a:lnTo>
                    <a:pt x="290" y="31"/>
                  </a:lnTo>
                  <a:lnTo>
                    <a:pt x="293" y="31"/>
                  </a:lnTo>
                  <a:lnTo>
                    <a:pt x="296" y="31"/>
                  </a:lnTo>
                  <a:lnTo>
                    <a:pt x="298" y="31"/>
                  </a:lnTo>
                  <a:lnTo>
                    <a:pt x="301" y="31"/>
                  </a:lnTo>
                  <a:lnTo>
                    <a:pt x="304" y="31"/>
                  </a:lnTo>
                  <a:lnTo>
                    <a:pt x="306" y="31"/>
                  </a:lnTo>
                  <a:lnTo>
                    <a:pt x="309" y="31"/>
                  </a:lnTo>
                  <a:lnTo>
                    <a:pt x="312" y="30"/>
                  </a:lnTo>
                  <a:lnTo>
                    <a:pt x="314" y="29"/>
                  </a:lnTo>
                  <a:lnTo>
                    <a:pt x="317" y="24"/>
                  </a:lnTo>
                  <a:lnTo>
                    <a:pt x="320" y="16"/>
                  </a:lnTo>
                  <a:lnTo>
                    <a:pt x="322" y="6"/>
                  </a:lnTo>
                  <a:lnTo>
                    <a:pt x="325" y="0"/>
                  </a:lnTo>
                  <a:lnTo>
                    <a:pt x="327" y="3"/>
                  </a:lnTo>
                  <a:lnTo>
                    <a:pt x="330" y="11"/>
                  </a:lnTo>
                  <a:lnTo>
                    <a:pt x="333" y="19"/>
                  </a:lnTo>
                  <a:lnTo>
                    <a:pt x="335" y="24"/>
                  </a:lnTo>
                  <a:lnTo>
                    <a:pt x="338" y="26"/>
                  </a:lnTo>
                  <a:lnTo>
                    <a:pt x="341" y="27"/>
                  </a:lnTo>
                  <a:lnTo>
                    <a:pt x="343" y="28"/>
                  </a:lnTo>
                  <a:lnTo>
                    <a:pt x="346" y="28"/>
                  </a:lnTo>
                  <a:lnTo>
                    <a:pt x="349" y="29"/>
                  </a:lnTo>
                  <a:lnTo>
                    <a:pt x="351" y="30"/>
                  </a:lnTo>
                  <a:lnTo>
                    <a:pt x="354" y="30"/>
                  </a:lnTo>
                  <a:lnTo>
                    <a:pt x="357" y="30"/>
                  </a:lnTo>
                  <a:lnTo>
                    <a:pt x="359" y="30"/>
                  </a:lnTo>
                  <a:lnTo>
                    <a:pt x="362" y="30"/>
                  </a:lnTo>
                  <a:lnTo>
                    <a:pt x="365" y="30"/>
                  </a:lnTo>
                  <a:lnTo>
                    <a:pt x="367" y="30"/>
                  </a:lnTo>
                  <a:lnTo>
                    <a:pt x="370" y="30"/>
                  </a:lnTo>
                  <a:lnTo>
                    <a:pt x="373" y="31"/>
                  </a:lnTo>
                  <a:lnTo>
                    <a:pt x="375" y="31"/>
                  </a:lnTo>
                  <a:lnTo>
                    <a:pt x="378" y="31"/>
                  </a:lnTo>
                  <a:lnTo>
                    <a:pt x="381" y="31"/>
                  </a:lnTo>
                  <a:lnTo>
                    <a:pt x="383" y="31"/>
                  </a:lnTo>
                  <a:lnTo>
                    <a:pt x="386" y="31"/>
                  </a:lnTo>
                  <a:lnTo>
                    <a:pt x="389" y="31"/>
                  </a:lnTo>
                  <a:lnTo>
                    <a:pt x="391" y="31"/>
                  </a:lnTo>
                  <a:lnTo>
                    <a:pt x="394" y="31"/>
                  </a:lnTo>
                  <a:lnTo>
                    <a:pt x="397" y="31"/>
                  </a:lnTo>
                  <a:lnTo>
                    <a:pt x="399" y="31"/>
                  </a:lnTo>
                  <a:lnTo>
                    <a:pt x="402" y="31"/>
                  </a:lnTo>
                  <a:lnTo>
                    <a:pt x="405" y="31"/>
                  </a:lnTo>
                  <a:lnTo>
                    <a:pt x="407" y="31"/>
                  </a:lnTo>
                  <a:lnTo>
                    <a:pt x="410" y="31"/>
                  </a:lnTo>
                  <a:lnTo>
                    <a:pt x="413" y="31"/>
                  </a:lnTo>
                  <a:lnTo>
                    <a:pt x="415" y="31"/>
                  </a:lnTo>
                  <a:lnTo>
                    <a:pt x="418" y="31"/>
                  </a:lnTo>
                  <a:lnTo>
                    <a:pt x="421" y="31"/>
                  </a:lnTo>
                  <a:lnTo>
                    <a:pt x="423" y="31"/>
                  </a:lnTo>
                  <a:lnTo>
                    <a:pt x="426" y="31"/>
                  </a:lnTo>
                  <a:lnTo>
                    <a:pt x="429" y="31"/>
                  </a:lnTo>
                  <a:lnTo>
                    <a:pt x="431" y="31"/>
                  </a:lnTo>
                  <a:lnTo>
                    <a:pt x="434" y="31"/>
                  </a:lnTo>
                  <a:lnTo>
                    <a:pt x="437" y="31"/>
                  </a:lnTo>
                  <a:lnTo>
                    <a:pt x="439" y="31"/>
                  </a:lnTo>
                  <a:lnTo>
                    <a:pt x="442" y="31"/>
                  </a:lnTo>
                  <a:lnTo>
                    <a:pt x="444" y="31"/>
                  </a:lnTo>
                  <a:lnTo>
                    <a:pt x="447" y="31"/>
                  </a:lnTo>
                  <a:lnTo>
                    <a:pt x="450" y="31"/>
                  </a:lnTo>
                  <a:lnTo>
                    <a:pt x="452" y="31"/>
                  </a:lnTo>
                  <a:lnTo>
                    <a:pt x="455" y="31"/>
                  </a:lnTo>
                  <a:lnTo>
                    <a:pt x="458" y="31"/>
                  </a:lnTo>
                  <a:lnTo>
                    <a:pt x="460" y="31"/>
                  </a:lnTo>
                  <a:lnTo>
                    <a:pt x="463" y="31"/>
                  </a:lnTo>
                  <a:lnTo>
                    <a:pt x="466" y="31"/>
                  </a:lnTo>
                  <a:lnTo>
                    <a:pt x="468" y="31"/>
                  </a:lnTo>
                  <a:lnTo>
                    <a:pt x="471" y="31"/>
                  </a:lnTo>
                  <a:lnTo>
                    <a:pt x="474" y="31"/>
                  </a:lnTo>
                  <a:lnTo>
                    <a:pt x="476" y="31"/>
                  </a:lnTo>
                  <a:lnTo>
                    <a:pt x="479" y="31"/>
                  </a:lnTo>
                  <a:lnTo>
                    <a:pt x="482" y="31"/>
                  </a:lnTo>
                  <a:lnTo>
                    <a:pt x="484" y="31"/>
                  </a:lnTo>
                  <a:lnTo>
                    <a:pt x="487" y="31"/>
                  </a:lnTo>
                  <a:lnTo>
                    <a:pt x="490" y="31"/>
                  </a:lnTo>
                  <a:lnTo>
                    <a:pt x="492" y="31"/>
                  </a:lnTo>
                  <a:lnTo>
                    <a:pt x="495" y="31"/>
                  </a:lnTo>
                  <a:lnTo>
                    <a:pt x="498" y="31"/>
                  </a:lnTo>
                  <a:lnTo>
                    <a:pt x="500" y="31"/>
                  </a:lnTo>
                  <a:lnTo>
                    <a:pt x="503" y="31"/>
                  </a:lnTo>
                  <a:lnTo>
                    <a:pt x="506" y="31"/>
                  </a:lnTo>
                  <a:lnTo>
                    <a:pt x="508" y="31"/>
                  </a:lnTo>
                  <a:lnTo>
                    <a:pt x="511" y="31"/>
                  </a:lnTo>
                  <a:lnTo>
                    <a:pt x="514" y="31"/>
                  </a:lnTo>
                  <a:lnTo>
                    <a:pt x="516" y="31"/>
                  </a:lnTo>
                  <a:lnTo>
                    <a:pt x="519" y="31"/>
                  </a:lnTo>
                  <a:lnTo>
                    <a:pt x="522" y="31"/>
                  </a:lnTo>
                  <a:lnTo>
                    <a:pt x="524" y="31"/>
                  </a:lnTo>
                  <a:lnTo>
                    <a:pt x="527" y="31"/>
                  </a:lnTo>
                  <a:lnTo>
                    <a:pt x="530" y="31"/>
                  </a:lnTo>
                  <a:lnTo>
                    <a:pt x="532" y="31"/>
                  </a:lnTo>
                  <a:lnTo>
                    <a:pt x="535" y="31"/>
                  </a:lnTo>
                  <a:lnTo>
                    <a:pt x="538" y="31"/>
                  </a:lnTo>
                  <a:lnTo>
                    <a:pt x="540" y="31"/>
                  </a:lnTo>
                  <a:lnTo>
                    <a:pt x="543" y="31"/>
                  </a:lnTo>
                  <a:lnTo>
                    <a:pt x="546" y="31"/>
                  </a:lnTo>
                  <a:lnTo>
                    <a:pt x="548" y="31"/>
                  </a:lnTo>
                  <a:lnTo>
                    <a:pt x="551" y="31"/>
                  </a:lnTo>
                  <a:lnTo>
                    <a:pt x="554" y="31"/>
                  </a:lnTo>
                  <a:lnTo>
                    <a:pt x="556" y="31"/>
                  </a:lnTo>
                  <a:lnTo>
                    <a:pt x="559" y="31"/>
                  </a:lnTo>
                  <a:lnTo>
                    <a:pt x="562" y="31"/>
                  </a:lnTo>
                  <a:lnTo>
                    <a:pt x="564" y="31"/>
                  </a:lnTo>
                  <a:lnTo>
                    <a:pt x="567" y="31"/>
                  </a:lnTo>
                  <a:lnTo>
                    <a:pt x="569" y="31"/>
                  </a:lnTo>
                  <a:lnTo>
                    <a:pt x="572" y="31"/>
                  </a:lnTo>
                  <a:lnTo>
                    <a:pt x="575" y="31"/>
                  </a:lnTo>
                  <a:lnTo>
                    <a:pt x="577" y="31"/>
                  </a:lnTo>
                  <a:lnTo>
                    <a:pt x="580" y="31"/>
                  </a:lnTo>
                  <a:lnTo>
                    <a:pt x="583" y="31"/>
                  </a:lnTo>
                  <a:lnTo>
                    <a:pt x="585" y="31"/>
                  </a:lnTo>
                  <a:lnTo>
                    <a:pt x="588" y="31"/>
                  </a:lnTo>
                  <a:lnTo>
                    <a:pt x="591" y="31"/>
                  </a:lnTo>
                  <a:lnTo>
                    <a:pt x="593" y="31"/>
                  </a:lnTo>
                  <a:lnTo>
                    <a:pt x="596" y="31"/>
                  </a:lnTo>
                  <a:lnTo>
                    <a:pt x="599" y="31"/>
                  </a:lnTo>
                  <a:lnTo>
                    <a:pt x="601" y="31"/>
                  </a:lnTo>
                  <a:lnTo>
                    <a:pt x="604" y="31"/>
                  </a:lnTo>
                  <a:lnTo>
                    <a:pt x="607" y="31"/>
                  </a:lnTo>
                  <a:lnTo>
                    <a:pt x="609" y="31"/>
                  </a:lnTo>
                  <a:lnTo>
                    <a:pt x="612" y="31"/>
                  </a:lnTo>
                  <a:lnTo>
                    <a:pt x="615" y="31"/>
                  </a:lnTo>
                  <a:lnTo>
                    <a:pt x="617" y="31"/>
                  </a:lnTo>
                  <a:lnTo>
                    <a:pt x="620" y="31"/>
                  </a:lnTo>
                  <a:lnTo>
                    <a:pt x="623" y="31"/>
                  </a:lnTo>
                  <a:lnTo>
                    <a:pt x="625" y="31"/>
                  </a:lnTo>
                  <a:lnTo>
                    <a:pt x="628" y="31"/>
                  </a:lnTo>
                  <a:lnTo>
                    <a:pt x="631" y="31"/>
                  </a:lnTo>
                  <a:lnTo>
                    <a:pt x="633" y="31"/>
                  </a:lnTo>
                  <a:lnTo>
                    <a:pt x="636" y="31"/>
                  </a:lnTo>
                  <a:lnTo>
                    <a:pt x="639" y="31"/>
                  </a:lnTo>
                  <a:lnTo>
                    <a:pt x="641" y="31"/>
                  </a:lnTo>
                  <a:lnTo>
                    <a:pt x="644" y="31"/>
                  </a:lnTo>
                  <a:lnTo>
                    <a:pt x="647" y="31"/>
                  </a:lnTo>
                  <a:lnTo>
                    <a:pt x="649" y="31"/>
                  </a:lnTo>
                  <a:lnTo>
                    <a:pt x="652" y="31"/>
                  </a:lnTo>
                  <a:lnTo>
                    <a:pt x="655" y="31"/>
                  </a:lnTo>
                  <a:lnTo>
                    <a:pt x="657" y="31"/>
                  </a:lnTo>
                  <a:lnTo>
                    <a:pt x="660" y="31"/>
                  </a:lnTo>
                  <a:lnTo>
                    <a:pt x="663" y="31"/>
                  </a:lnTo>
                  <a:lnTo>
                    <a:pt x="665" y="31"/>
                  </a:lnTo>
                  <a:lnTo>
                    <a:pt x="668" y="31"/>
                  </a:lnTo>
                  <a:lnTo>
                    <a:pt x="671" y="31"/>
                  </a:lnTo>
                  <a:lnTo>
                    <a:pt x="673" y="31"/>
                  </a:lnTo>
                  <a:lnTo>
                    <a:pt x="676" y="31"/>
                  </a:lnTo>
                  <a:lnTo>
                    <a:pt x="679" y="31"/>
                  </a:lnTo>
                  <a:lnTo>
                    <a:pt x="681" y="31"/>
                  </a:lnTo>
                  <a:lnTo>
                    <a:pt x="684" y="31"/>
                  </a:lnTo>
                  <a:lnTo>
                    <a:pt x="686" y="31"/>
                  </a:lnTo>
                  <a:lnTo>
                    <a:pt x="689" y="31"/>
                  </a:lnTo>
                  <a:lnTo>
                    <a:pt x="692" y="31"/>
                  </a:lnTo>
                  <a:lnTo>
                    <a:pt x="694" y="31"/>
                  </a:lnTo>
                  <a:lnTo>
                    <a:pt x="697" y="31"/>
                  </a:lnTo>
                  <a:lnTo>
                    <a:pt x="700" y="31"/>
                  </a:lnTo>
                  <a:lnTo>
                    <a:pt x="702" y="31"/>
                  </a:lnTo>
                  <a:lnTo>
                    <a:pt x="705" y="31"/>
                  </a:lnTo>
                  <a:lnTo>
                    <a:pt x="708" y="31"/>
                  </a:lnTo>
                  <a:lnTo>
                    <a:pt x="710" y="31"/>
                  </a:lnTo>
                  <a:lnTo>
                    <a:pt x="713" y="31"/>
                  </a:lnTo>
                  <a:lnTo>
                    <a:pt x="716" y="31"/>
                  </a:lnTo>
                  <a:lnTo>
                    <a:pt x="718" y="31"/>
                  </a:lnTo>
                  <a:lnTo>
                    <a:pt x="721" y="31"/>
                  </a:lnTo>
                  <a:lnTo>
                    <a:pt x="724" y="31"/>
                  </a:lnTo>
                  <a:lnTo>
                    <a:pt x="726" y="31"/>
                  </a:lnTo>
                  <a:lnTo>
                    <a:pt x="729" y="31"/>
                  </a:lnTo>
                  <a:lnTo>
                    <a:pt x="732" y="31"/>
                  </a:lnTo>
                  <a:lnTo>
                    <a:pt x="734" y="31"/>
                  </a:lnTo>
                  <a:lnTo>
                    <a:pt x="737" y="31"/>
                  </a:lnTo>
                  <a:lnTo>
                    <a:pt x="740" y="31"/>
                  </a:lnTo>
                  <a:lnTo>
                    <a:pt x="742" y="31"/>
                  </a:lnTo>
                  <a:lnTo>
                    <a:pt x="745" y="31"/>
                  </a:lnTo>
                  <a:lnTo>
                    <a:pt x="748" y="31"/>
                  </a:lnTo>
                  <a:lnTo>
                    <a:pt x="750" y="31"/>
                  </a:lnTo>
                  <a:lnTo>
                    <a:pt x="753" y="31"/>
                  </a:lnTo>
                  <a:lnTo>
                    <a:pt x="756" y="31"/>
                  </a:lnTo>
                  <a:lnTo>
                    <a:pt x="758" y="31"/>
                  </a:lnTo>
                  <a:lnTo>
                    <a:pt x="761" y="31"/>
                  </a:lnTo>
                  <a:lnTo>
                    <a:pt x="764" y="31"/>
                  </a:lnTo>
                  <a:lnTo>
                    <a:pt x="766" y="31"/>
                  </a:lnTo>
                  <a:lnTo>
                    <a:pt x="769" y="31"/>
                  </a:lnTo>
                  <a:lnTo>
                    <a:pt x="772" y="31"/>
                  </a:lnTo>
                  <a:lnTo>
                    <a:pt x="774" y="31"/>
                  </a:lnTo>
                  <a:lnTo>
                    <a:pt x="777" y="31"/>
                  </a:lnTo>
                  <a:lnTo>
                    <a:pt x="780" y="31"/>
                  </a:lnTo>
                  <a:lnTo>
                    <a:pt x="782" y="31"/>
                  </a:lnTo>
                  <a:lnTo>
                    <a:pt x="785" y="31"/>
                  </a:lnTo>
                  <a:lnTo>
                    <a:pt x="788" y="31"/>
                  </a:lnTo>
                  <a:lnTo>
                    <a:pt x="790" y="31"/>
                  </a:lnTo>
                  <a:lnTo>
                    <a:pt x="793" y="31"/>
                  </a:lnTo>
                  <a:lnTo>
                    <a:pt x="796" y="31"/>
                  </a:lnTo>
                  <a:lnTo>
                    <a:pt x="798" y="31"/>
                  </a:lnTo>
                  <a:lnTo>
                    <a:pt x="801" y="31"/>
                  </a:lnTo>
                  <a:lnTo>
                    <a:pt x="804" y="31"/>
                  </a:lnTo>
                  <a:lnTo>
                    <a:pt x="806" y="31"/>
                  </a:lnTo>
                  <a:lnTo>
                    <a:pt x="809" y="31"/>
                  </a:lnTo>
                  <a:lnTo>
                    <a:pt x="811" y="31"/>
                  </a:lnTo>
                  <a:lnTo>
                    <a:pt x="814" y="31"/>
                  </a:lnTo>
                  <a:lnTo>
                    <a:pt x="817" y="31"/>
                  </a:lnTo>
                  <a:lnTo>
                    <a:pt x="819" y="31"/>
                  </a:lnTo>
                  <a:lnTo>
                    <a:pt x="822" y="31"/>
                  </a:lnTo>
                  <a:lnTo>
                    <a:pt x="825" y="31"/>
                  </a:lnTo>
                  <a:lnTo>
                    <a:pt x="827" y="31"/>
                  </a:lnTo>
                  <a:lnTo>
                    <a:pt x="830" y="31"/>
                  </a:lnTo>
                  <a:lnTo>
                    <a:pt x="833" y="31"/>
                  </a:lnTo>
                  <a:lnTo>
                    <a:pt x="835" y="31"/>
                  </a:lnTo>
                  <a:lnTo>
                    <a:pt x="838" y="31"/>
                  </a:lnTo>
                  <a:lnTo>
                    <a:pt x="841" y="31"/>
                  </a:lnTo>
                  <a:lnTo>
                    <a:pt x="843" y="31"/>
                  </a:lnTo>
                  <a:lnTo>
                    <a:pt x="846" y="31"/>
                  </a:lnTo>
                  <a:lnTo>
                    <a:pt x="849" y="31"/>
                  </a:lnTo>
                  <a:lnTo>
                    <a:pt x="851" y="31"/>
                  </a:lnTo>
                  <a:lnTo>
                    <a:pt x="854" y="31"/>
                  </a:lnTo>
                  <a:lnTo>
                    <a:pt x="857" y="31"/>
                  </a:lnTo>
                  <a:lnTo>
                    <a:pt x="859" y="31"/>
                  </a:lnTo>
                  <a:lnTo>
                    <a:pt x="862" y="31"/>
                  </a:lnTo>
                  <a:lnTo>
                    <a:pt x="865" y="31"/>
                  </a:lnTo>
                  <a:lnTo>
                    <a:pt x="867" y="31"/>
                  </a:lnTo>
                  <a:lnTo>
                    <a:pt x="870" y="31"/>
                  </a:lnTo>
                  <a:lnTo>
                    <a:pt x="873" y="31"/>
                  </a:lnTo>
                  <a:lnTo>
                    <a:pt x="875" y="31"/>
                  </a:lnTo>
                  <a:lnTo>
                    <a:pt x="878" y="31"/>
                  </a:lnTo>
                  <a:lnTo>
                    <a:pt x="881" y="31"/>
                  </a:lnTo>
                  <a:lnTo>
                    <a:pt x="883" y="31"/>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53" name="Freeform 1477"/>
            <p:cNvSpPr>
              <a:spLocks/>
            </p:cNvSpPr>
            <p:nvPr/>
          </p:nvSpPr>
          <p:spPr bwMode="auto">
            <a:xfrm>
              <a:off x="690563" y="5953125"/>
              <a:ext cx="7194550" cy="80963"/>
            </a:xfrm>
            <a:custGeom>
              <a:avLst/>
              <a:gdLst>
                <a:gd name="T0" fmla="*/ 2147483647 w 883"/>
                <a:gd name="T1" fmla="*/ 2147483647 h 12"/>
                <a:gd name="T2" fmla="*/ 2147483647 w 883"/>
                <a:gd name="T3" fmla="*/ 2147483647 h 12"/>
                <a:gd name="T4" fmla="*/ 2147483647 w 883"/>
                <a:gd name="T5" fmla="*/ 2147483647 h 12"/>
                <a:gd name="T6" fmla="*/ 2147483647 w 883"/>
                <a:gd name="T7" fmla="*/ 2147483647 h 12"/>
                <a:gd name="T8" fmla="*/ 2147483647 w 883"/>
                <a:gd name="T9" fmla="*/ 2147483647 h 12"/>
                <a:gd name="T10" fmla="*/ 2147483647 w 883"/>
                <a:gd name="T11" fmla="*/ 2147483647 h 12"/>
                <a:gd name="T12" fmla="*/ 2147483647 w 883"/>
                <a:gd name="T13" fmla="*/ 2147483647 h 12"/>
                <a:gd name="T14" fmla="*/ 2147483647 w 883"/>
                <a:gd name="T15" fmla="*/ 2147483647 h 12"/>
                <a:gd name="T16" fmla="*/ 2147483647 w 883"/>
                <a:gd name="T17" fmla="*/ 2147483647 h 12"/>
                <a:gd name="T18" fmla="*/ 2147483647 w 883"/>
                <a:gd name="T19" fmla="*/ 2147483647 h 12"/>
                <a:gd name="T20" fmla="*/ 2147483647 w 883"/>
                <a:gd name="T21" fmla="*/ 2147483647 h 12"/>
                <a:gd name="T22" fmla="*/ 2147483647 w 883"/>
                <a:gd name="T23" fmla="*/ 2147483647 h 12"/>
                <a:gd name="T24" fmla="*/ 2147483647 w 883"/>
                <a:gd name="T25" fmla="*/ 2147483647 h 12"/>
                <a:gd name="T26" fmla="*/ 2147483647 w 883"/>
                <a:gd name="T27" fmla="*/ 2147483647 h 12"/>
                <a:gd name="T28" fmla="*/ 2147483647 w 883"/>
                <a:gd name="T29" fmla="*/ 2147483647 h 12"/>
                <a:gd name="T30" fmla="*/ 2147483647 w 883"/>
                <a:gd name="T31" fmla="*/ 2147483647 h 12"/>
                <a:gd name="T32" fmla="*/ 2147483647 w 883"/>
                <a:gd name="T33" fmla="*/ 2147483647 h 12"/>
                <a:gd name="T34" fmla="*/ 2147483647 w 883"/>
                <a:gd name="T35" fmla="*/ 2147483647 h 12"/>
                <a:gd name="T36" fmla="*/ 2147483647 w 883"/>
                <a:gd name="T37" fmla="*/ 2147483647 h 12"/>
                <a:gd name="T38" fmla="*/ 2147483647 w 883"/>
                <a:gd name="T39" fmla="*/ 2147483647 h 12"/>
                <a:gd name="T40" fmla="*/ 2147483647 w 883"/>
                <a:gd name="T41" fmla="*/ 2147483647 h 12"/>
                <a:gd name="T42" fmla="*/ 2147483647 w 883"/>
                <a:gd name="T43" fmla="*/ 2147483647 h 12"/>
                <a:gd name="T44" fmla="*/ 2147483647 w 883"/>
                <a:gd name="T45" fmla="*/ 2147483647 h 12"/>
                <a:gd name="T46" fmla="*/ 2147483647 w 883"/>
                <a:gd name="T47" fmla="*/ 2147483647 h 12"/>
                <a:gd name="T48" fmla="*/ 2147483647 w 883"/>
                <a:gd name="T49" fmla="*/ 2147483647 h 12"/>
                <a:gd name="T50" fmla="*/ 2147483647 w 883"/>
                <a:gd name="T51" fmla="*/ 2147483647 h 12"/>
                <a:gd name="T52" fmla="*/ 2147483647 w 883"/>
                <a:gd name="T53" fmla="*/ 2147483647 h 12"/>
                <a:gd name="T54" fmla="*/ 2147483647 w 883"/>
                <a:gd name="T55" fmla="*/ 2147483647 h 12"/>
                <a:gd name="T56" fmla="*/ 2147483647 w 883"/>
                <a:gd name="T57" fmla="*/ 2147483647 h 12"/>
                <a:gd name="T58" fmla="*/ 2147483647 w 883"/>
                <a:gd name="T59" fmla="*/ 2147483647 h 12"/>
                <a:gd name="T60" fmla="*/ 2147483647 w 883"/>
                <a:gd name="T61" fmla="*/ 2147483647 h 12"/>
                <a:gd name="T62" fmla="*/ 2147483647 w 883"/>
                <a:gd name="T63" fmla="*/ 2147483647 h 12"/>
                <a:gd name="T64" fmla="*/ 2147483647 w 883"/>
                <a:gd name="T65" fmla="*/ 2147483647 h 12"/>
                <a:gd name="T66" fmla="*/ 2147483647 w 883"/>
                <a:gd name="T67" fmla="*/ 2147483647 h 12"/>
                <a:gd name="T68" fmla="*/ 2147483647 w 883"/>
                <a:gd name="T69" fmla="*/ 2147483647 h 12"/>
                <a:gd name="T70" fmla="*/ 2147483647 w 883"/>
                <a:gd name="T71" fmla="*/ 2147483647 h 12"/>
                <a:gd name="T72" fmla="*/ 2147483647 w 883"/>
                <a:gd name="T73" fmla="*/ 2147483647 h 12"/>
                <a:gd name="T74" fmla="*/ 2147483647 w 883"/>
                <a:gd name="T75" fmla="*/ 2147483647 h 12"/>
                <a:gd name="T76" fmla="*/ 2147483647 w 883"/>
                <a:gd name="T77" fmla="*/ 2147483647 h 12"/>
                <a:gd name="T78" fmla="*/ 2147483647 w 883"/>
                <a:gd name="T79" fmla="*/ 2147483647 h 12"/>
                <a:gd name="T80" fmla="*/ 2147483647 w 883"/>
                <a:gd name="T81" fmla="*/ 2147483647 h 12"/>
                <a:gd name="T82" fmla="*/ 2147483647 w 883"/>
                <a:gd name="T83" fmla="*/ 2147483647 h 12"/>
                <a:gd name="T84" fmla="*/ 2147483647 w 883"/>
                <a:gd name="T85" fmla="*/ 2147483647 h 12"/>
                <a:gd name="T86" fmla="*/ 2147483647 w 883"/>
                <a:gd name="T87" fmla="*/ 2147483647 h 12"/>
                <a:gd name="T88" fmla="*/ 2147483647 w 883"/>
                <a:gd name="T89" fmla="*/ 2147483647 h 12"/>
                <a:gd name="T90" fmla="*/ 2147483647 w 883"/>
                <a:gd name="T91" fmla="*/ 2147483647 h 12"/>
                <a:gd name="T92" fmla="*/ 2147483647 w 883"/>
                <a:gd name="T93" fmla="*/ 2147483647 h 12"/>
                <a:gd name="T94" fmla="*/ 2147483647 w 883"/>
                <a:gd name="T95" fmla="*/ 2147483647 h 12"/>
                <a:gd name="T96" fmla="*/ 2147483647 w 883"/>
                <a:gd name="T97" fmla="*/ 2147483647 h 12"/>
                <a:gd name="T98" fmla="*/ 2147483647 w 883"/>
                <a:gd name="T99" fmla="*/ 2147483647 h 12"/>
                <a:gd name="T100" fmla="*/ 2147483647 w 883"/>
                <a:gd name="T101" fmla="*/ 2147483647 h 12"/>
                <a:gd name="T102" fmla="*/ 2147483647 w 883"/>
                <a:gd name="T103" fmla="*/ 2147483647 h 12"/>
                <a:gd name="T104" fmla="*/ 2147483647 w 883"/>
                <a:gd name="T105" fmla="*/ 2147483647 h 12"/>
                <a:gd name="T106" fmla="*/ 2147483647 w 883"/>
                <a:gd name="T107" fmla="*/ 2147483647 h 12"/>
                <a:gd name="T108" fmla="*/ 2147483647 w 883"/>
                <a:gd name="T109" fmla="*/ 2147483647 h 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12"/>
                <a:gd name="T167" fmla="*/ 883 w 883"/>
                <a:gd name="T168" fmla="*/ 12 h 1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12">
                  <a:moveTo>
                    <a:pt x="0" y="12"/>
                  </a:moveTo>
                  <a:lnTo>
                    <a:pt x="0" y="12"/>
                  </a:lnTo>
                  <a:lnTo>
                    <a:pt x="3" y="12"/>
                  </a:lnTo>
                  <a:lnTo>
                    <a:pt x="6" y="12"/>
                  </a:lnTo>
                  <a:lnTo>
                    <a:pt x="8" y="12"/>
                  </a:lnTo>
                  <a:lnTo>
                    <a:pt x="11" y="12"/>
                  </a:lnTo>
                  <a:lnTo>
                    <a:pt x="14" y="12"/>
                  </a:lnTo>
                  <a:lnTo>
                    <a:pt x="16" y="12"/>
                  </a:lnTo>
                  <a:lnTo>
                    <a:pt x="19" y="12"/>
                  </a:lnTo>
                  <a:lnTo>
                    <a:pt x="22" y="12"/>
                  </a:lnTo>
                  <a:lnTo>
                    <a:pt x="24" y="12"/>
                  </a:lnTo>
                  <a:lnTo>
                    <a:pt x="27" y="12"/>
                  </a:lnTo>
                  <a:lnTo>
                    <a:pt x="30" y="12"/>
                  </a:lnTo>
                  <a:lnTo>
                    <a:pt x="32" y="12"/>
                  </a:lnTo>
                  <a:lnTo>
                    <a:pt x="35" y="12"/>
                  </a:lnTo>
                  <a:lnTo>
                    <a:pt x="38" y="12"/>
                  </a:lnTo>
                  <a:lnTo>
                    <a:pt x="40" y="12"/>
                  </a:lnTo>
                  <a:lnTo>
                    <a:pt x="43" y="12"/>
                  </a:lnTo>
                  <a:lnTo>
                    <a:pt x="46" y="12"/>
                  </a:lnTo>
                  <a:lnTo>
                    <a:pt x="48" y="12"/>
                  </a:lnTo>
                  <a:lnTo>
                    <a:pt x="51" y="12"/>
                  </a:lnTo>
                  <a:lnTo>
                    <a:pt x="54" y="12"/>
                  </a:lnTo>
                  <a:lnTo>
                    <a:pt x="56" y="12"/>
                  </a:lnTo>
                  <a:lnTo>
                    <a:pt x="59" y="12"/>
                  </a:lnTo>
                  <a:lnTo>
                    <a:pt x="62" y="12"/>
                  </a:lnTo>
                  <a:lnTo>
                    <a:pt x="64" y="12"/>
                  </a:lnTo>
                  <a:lnTo>
                    <a:pt x="67" y="12"/>
                  </a:lnTo>
                  <a:lnTo>
                    <a:pt x="70" y="12"/>
                  </a:lnTo>
                  <a:lnTo>
                    <a:pt x="72" y="12"/>
                  </a:lnTo>
                  <a:lnTo>
                    <a:pt x="75" y="12"/>
                  </a:lnTo>
                  <a:lnTo>
                    <a:pt x="77" y="12"/>
                  </a:lnTo>
                  <a:lnTo>
                    <a:pt x="80" y="12"/>
                  </a:lnTo>
                  <a:lnTo>
                    <a:pt x="83" y="12"/>
                  </a:lnTo>
                  <a:lnTo>
                    <a:pt x="85" y="12"/>
                  </a:lnTo>
                  <a:lnTo>
                    <a:pt x="88" y="12"/>
                  </a:lnTo>
                  <a:lnTo>
                    <a:pt x="91" y="12"/>
                  </a:lnTo>
                  <a:lnTo>
                    <a:pt x="93" y="12"/>
                  </a:lnTo>
                  <a:lnTo>
                    <a:pt x="96" y="12"/>
                  </a:lnTo>
                  <a:lnTo>
                    <a:pt x="99" y="12"/>
                  </a:lnTo>
                  <a:lnTo>
                    <a:pt x="101" y="12"/>
                  </a:lnTo>
                  <a:lnTo>
                    <a:pt x="104" y="12"/>
                  </a:lnTo>
                  <a:lnTo>
                    <a:pt x="107" y="12"/>
                  </a:lnTo>
                  <a:lnTo>
                    <a:pt x="109" y="12"/>
                  </a:lnTo>
                  <a:lnTo>
                    <a:pt x="112" y="12"/>
                  </a:lnTo>
                  <a:lnTo>
                    <a:pt x="115" y="12"/>
                  </a:lnTo>
                  <a:lnTo>
                    <a:pt x="117" y="12"/>
                  </a:lnTo>
                  <a:lnTo>
                    <a:pt x="120" y="12"/>
                  </a:lnTo>
                  <a:lnTo>
                    <a:pt x="123" y="12"/>
                  </a:lnTo>
                  <a:lnTo>
                    <a:pt x="125" y="12"/>
                  </a:lnTo>
                  <a:lnTo>
                    <a:pt x="128" y="12"/>
                  </a:lnTo>
                  <a:lnTo>
                    <a:pt x="131" y="12"/>
                  </a:lnTo>
                  <a:lnTo>
                    <a:pt x="133" y="12"/>
                  </a:lnTo>
                  <a:lnTo>
                    <a:pt x="136" y="12"/>
                  </a:lnTo>
                  <a:lnTo>
                    <a:pt x="139" y="12"/>
                  </a:lnTo>
                  <a:lnTo>
                    <a:pt x="141" y="12"/>
                  </a:lnTo>
                  <a:lnTo>
                    <a:pt x="144" y="12"/>
                  </a:lnTo>
                  <a:lnTo>
                    <a:pt x="147" y="12"/>
                  </a:lnTo>
                  <a:lnTo>
                    <a:pt x="149" y="12"/>
                  </a:lnTo>
                  <a:lnTo>
                    <a:pt x="152" y="12"/>
                  </a:lnTo>
                  <a:lnTo>
                    <a:pt x="155" y="12"/>
                  </a:lnTo>
                  <a:lnTo>
                    <a:pt x="157" y="12"/>
                  </a:lnTo>
                  <a:lnTo>
                    <a:pt x="160" y="12"/>
                  </a:lnTo>
                  <a:lnTo>
                    <a:pt x="163" y="12"/>
                  </a:lnTo>
                  <a:lnTo>
                    <a:pt x="165" y="12"/>
                  </a:lnTo>
                  <a:lnTo>
                    <a:pt x="168" y="12"/>
                  </a:lnTo>
                  <a:lnTo>
                    <a:pt x="171" y="12"/>
                  </a:lnTo>
                  <a:lnTo>
                    <a:pt x="173" y="12"/>
                  </a:lnTo>
                  <a:lnTo>
                    <a:pt x="176" y="12"/>
                  </a:lnTo>
                  <a:lnTo>
                    <a:pt x="179" y="12"/>
                  </a:lnTo>
                  <a:lnTo>
                    <a:pt x="181" y="12"/>
                  </a:lnTo>
                  <a:lnTo>
                    <a:pt x="184" y="12"/>
                  </a:lnTo>
                  <a:lnTo>
                    <a:pt x="187" y="12"/>
                  </a:lnTo>
                  <a:lnTo>
                    <a:pt x="189" y="12"/>
                  </a:lnTo>
                  <a:lnTo>
                    <a:pt x="192" y="12"/>
                  </a:lnTo>
                  <a:lnTo>
                    <a:pt x="195" y="12"/>
                  </a:lnTo>
                  <a:lnTo>
                    <a:pt x="197" y="12"/>
                  </a:lnTo>
                  <a:lnTo>
                    <a:pt x="200" y="12"/>
                  </a:lnTo>
                  <a:lnTo>
                    <a:pt x="202" y="12"/>
                  </a:lnTo>
                  <a:lnTo>
                    <a:pt x="205" y="12"/>
                  </a:lnTo>
                  <a:lnTo>
                    <a:pt x="208" y="12"/>
                  </a:lnTo>
                  <a:lnTo>
                    <a:pt x="210" y="12"/>
                  </a:lnTo>
                  <a:lnTo>
                    <a:pt x="213" y="12"/>
                  </a:lnTo>
                  <a:lnTo>
                    <a:pt x="216" y="12"/>
                  </a:lnTo>
                  <a:lnTo>
                    <a:pt x="218" y="12"/>
                  </a:lnTo>
                  <a:lnTo>
                    <a:pt x="221" y="12"/>
                  </a:lnTo>
                  <a:lnTo>
                    <a:pt x="224" y="12"/>
                  </a:lnTo>
                  <a:lnTo>
                    <a:pt x="226" y="12"/>
                  </a:lnTo>
                  <a:lnTo>
                    <a:pt x="229" y="12"/>
                  </a:lnTo>
                  <a:lnTo>
                    <a:pt x="232" y="12"/>
                  </a:lnTo>
                  <a:lnTo>
                    <a:pt x="234" y="12"/>
                  </a:lnTo>
                  <a:lnTo>
                    <a:pt x="237" y="12"/>
                  </a:lnTo>
                  <a:lnTo>
                    <a:pt x="240" y="12"/>
                  </a:lnTo>
                  <a:lnTo>
                    <a:pt x="242" y="12"/>
                  </a:lnTo>
                  <a:lnTo>
                    <a:pt x="245" y="12"/>
                  </a:lnTo>
                  <a:lnTo>
                    <a:pt x="248" y="12"/>
                  </a:lnTo>
                  <a:lnTo>
                    <a:pt x="250" y="12"/>
                  </a:lnTo>
                  <a:lnTo>
                    <a:pt x="253" y="12"/>
                  </a:lnTo>
                  <a:lnTo>
                    <a:pt x="256" y="12"/>
                  </a:lnTo>
                  <a:lnTo>
                    <a:pt x="258" y="12"/>
                  </a:lnTo>
                  <a:lnTo>
                    <a:pt x="261" y="12"/>
                  </a:lnTo>
                  <a:lnTo>
                    <a:pt x="264" y="12"/>
                  </a:lnTo>
                  <a:lnTo>
                    <a:pt x="266" y="12"/>
                  </a:lnTo>
                  <a:lnTo>
                    <a:pt x="269" y="12"/>
                  </a:lnTo>
                  <a:lnTo>
                    <a:pt x="272" y="12"/>
                  </a:lnTo>
                  <a:lnTo>
                    <a:pt x="274" y="12"/>
                  </a:lnTo>
                  <a:lnTo>
                    <a:pt x="277" y="12"/>
                  </a:lnTo>
                  <a:lnTo>
                    <a:pt x="280" y="12"/>
                  </a:lnTo>
                  <a:lnTo>
                    <a:pt x="282" y="12"/>
                  </a:lnTo>
                  <a:lnTo>
                    <a:pt x="285" y="10"/>
                  </a:lnTo>
                  <a:lnTo>
                    <a:pt x="288" y="7"/>
                  </a:lnTo>
                  <a:lnTo>
                    <a:pt x="290" y="3"/>
                  </a:lnTo>
                  <a:lnTo>
                    <a:pt x="293" y="0"/>
                  </a:lnTo>
                  <a:lnTo>
                    <a:pt x="296" y="2"/>
                  </a:lnTo>
                  <a:lnTo>
                    <a:pt x="298" y="6"/>
                  </a:lnTo>
                  <a:lnTo>
                    <a:pt x="301" y="9"/>
                  </a:lnTo>
                  <a:lnTo>
                    <a:pt x="304" y="11"/>
                  </a:lnTo>
                  <a:lnTo>
                    <a:pt x="306" y="12"/>
                  </a:lnTo>
                  <a:lnTo>
                    <a:pt x="309" y="12"/>
                  </a:lnTo>
                  <a:lnTo>
                    <a:pt x="312" y="12"/>
                  </a:lnTo>
                  <a:lnTo>
                    <a:pt x="314" y="12"/>
                  </a:lnTo>
                  <a:lnTo>
                    <a:pt x="317" y="12"/>
                  </a:lnTo>
                  <a:lnTo>
                    <a:pt x="320" y="12"/>
                  </a:lnTo>
                  <a:lnTo>
                    <a:pt x="322" y="12"/>
                  </a:lnTo>
                  <a:lnTo>
                    <a:pt x="325" y="12"/>
                  </a:lnTo>
                  <a:lnTo>
                    <a:pt x="327" y="12"/>
                  </a:lnTo>
                  <a:lnTo>
                    <a:pt x="330" y="12"/>
                  </a:lnTo>
                  <a:lnTo>
                    <a:pt x="333" y="12"/>
                  </a:lnTo>
                  <a:lnTo>
                    <a:pt x="335" y="12"/>
                  </a:lnTo>
                  <a:lnTo>
                    <a:pt x="338" y="12"/>
                  </a:lnTo>
                  <a:lnTo>
                    <a:pt x="341" y="12"/>
                  </a:lnTo>
                  <a:lnTo>
                    <a:pt x="343" y="12"/>
                  </a:lnTo>
                  <a:lnTo>
                    <a:pt x="346" y="12"/>
                  </a:lnTo>
                  <a:lnTo>
                    <a:pt x="349" y="12"/>
                  </a:lnTo>
                  <a:lnTo>
                    <a:pt x="351" y="12"/>
                  </a:lnTo>
                  <a:lnTo>
                    <a:pt x="354" y="12"/>
                  </a:lnTo>
                  <a:lnTo>
                    <a:pt x="357" y="12"/>
                  </a:lnTo>
                  <a:lnTo>
                    <a:pt x="359" y="12"/>
                  </a:lnTo>
                  <a:lnTo>
                    <a:pt x="362" y="12"/>
                  </a:lnTo>
                  <a:lnTo>
                    <a:pt x="365" y="12"/>
                  </a:lnTo>
                  <a:lnTo>
                    <a:pt x="367" y="12"/>
                  </a:lnTo>
                  <a:lnTo>
                    <a:pt x="370" y="12"/>
                  </a:lnTo>
                  <a:lnTo>
                    <a:pt x="373" y="12"/>
                  </a:lnTo>
                  <a:lnTo>
                    <a:pt x="375" y="12"/>
                  </a:lnTo>
                  <a:lnTo>
                    <a:pt x="378" y="12"/>
                  </a:lnTo>
                  <a:lnTo>
                    <a:pt x="381" y="12"/>
                  </a:lnTo>
                  <a:lnTo>
                    <a:pt x="383" y="12"/>
                  </a:lnTo>
                  <a:lnTo>
                    <a:pt x="386" y="12"/>
                  </a:lnTo>
                  <a:lnTo>
                    <a:pt x="389" y="12"/>
                  </a:lnTo>
                  <a:lnTo>
                    <a:pt x="391" y="12"/>
                  </a:lnTo>
                  <a:lnTo>
                    <a:pt x="394" y="12"/>
                  </a:lnTo>
                  <a:lnTo>
                    <a:pt x="397" y="12"/>
                  </a:lnTo>
                  <a:lnTo>
                    <a:pt x="399" y="12"/>
                  </a:lnTo>
                  <a:lnTo>
                    <a:pt x="402" y="12"/>
                  </a:lnTo>
                  <a:lnTo>
                    <a:pt x="405" y="12"/>
                  </a:lnTo>
                  <a:lnTo>
                    <a:pt x="407" y="12"/>
                  </a:lnTo>
                  <a:lnTo>
                    <a:pt x="410" y="12"/>
                  </a:lnTo>
                  <a:lnTo>
                    <a:pt x="413" y="12"/>
                  </a:lnTo>
                  <a:lnTo>
                    <a:pt x="415" y="12"/>
                  </a:lnTo>
                  <a:lnTo>
                    <a:pt x="418" y="12"/>
                  </a:lnTo>
                  <a:lnTo>
                    <a:pt x="421" y="12"/>
                  </a:lnTo>
                  <a:lnTo>
                    <a:pt x="423" y="12"/>
                  </a:lnTo>
                  <a:lnTo>
                    <a:pt x="426" y="12"/>
                  </a:lnTo>
                  <a:lnTo>
                    <a:pt x="429" y="12"/>
                  </a:lnTo>
                  <a:lnTo>
                    <a:pt x="431" y="12"/>
                  </a:lnTo>
                  <a:lnTo>
                    <a:pt x="434" y="12"/>
                  </a:lnTo>
                  <a:lnTo>
                    <a:pt x="437" y="12"/>
                  </a:lnTo>
                  <a:lnTo>
                    <a:pt x="439" y="12"/>
                  </a:lnTo>
                  <a:lnTo>
                    <a:pt x="442" y="12"/>
                  </a:lnTo>
                  <a:lnTo>
                    <a:pt x="444" y="12"/>
                  </a:lnTo>
                  <a:lnTo>
                    <a:pt x="447" y="12"/>
                  </a:lnTo>
                  <a:lnTo>
                    <a:pt x="450" y="12"/>
                  </a:lnTo>
                  <a:lnTo>
                    <a:pt x="452" y="12"/>
                  </a:lnTo>
                  <a:lnTo>
                    <a:pt x="455" y="12"/>
                  </a:lnTo>
                  <a:lnTo>
                    <a:pt x="458" y="12"/>
                  </a:lnTo>
                  <a:lnTo>
                    <a:pt x="460" y="12"/>
                  </a:lnTo>
                  <a:lnTo>
                    <a:pt x="463" y="12"/>
                  </a:lnTo>
                  <a:lnTo>
                    <a:pt x="466" y="12"/>
                  </a:lnTo>
                  <a:lnTo>
                    <a:pt x="468" y="12"/>
                  </a:lnTo>
                  <a:lnTo>
                    <a:pt x="471" y="12"/>
                  </a:lnTo>
                  <a:lnTo>
                    <a:pt x="474" y="12"/>
                  </a:lnTo>
                  <a:lnTo>
                    <a:pt x="476" y="12"/>
                  </a:lnTo>
                  <a:lnTo>
                    <a:pt x="479" y="12"/>
                  </a:lnTo>
                  <a:lnTo>
                    <a:pt x="482" y="12"/>
                  </a:lnTo>
                  <a:lnTo>
                    <a:pt x="484" y="12"/>
                  </a:lnTo>
                  <a:lnTo>
                    <a:pt x="487" y="12"/>
                  </a:lnTo>
                  <a:lnTo>
                    <a:pt x="490" y="12"/>
                  </a:lnTo>
                  <a:lnTo>
                    <a:pt x="492" y="12"/>
                  </a:lnTo>
                  <a:lnTo>
                    <a:pt x="495" y="12"/>
                  </a:lnTo>
                  <a:lnTo>
                    <a:pt x="498" y="12"/>
                  </a:lnTo>
                  <a:lnTo>
                    <a:pt x="500" y="12"/>
                  </a:lnTo>
                  <a:lnTo>
                    <a:pt x="503" y="12"/>
                  </a:lnTo>
                  <a:lnTo>
                    <a:pt x="506" y="12"/>
                  </a:lnTo>
                  <a:lnTo>
                    <a:pt x="508" y="12"/>
                  </a:lnTo>
                  <a:lnTo>
                    <a:pt x="511" y="12"/>
                  </a:lnTo>
                  <a:lnTo>
                    <a:pt x="514" y="12"/>
                  </a:lnTo>
                  <a:lnTo>
                    <a:pt x="516" y="12"/>
                  </a:lnTo>
                  <a:lnTo>
                    <a:pt x="519" y="12"/>
                  </a:lnTo>
                  <a:lnTo>
                    <a:pt x="522" y="12"/>
                  </a:lnTo>
                  <a:lnTo>
                    <a:pt x="524" y="12"/>
                  </a:lnTo>
                  <a:lnTo>
                    <a:pt x="527" y="12"/>
                  </a:lnTo>
                  <a:lnTo>
                    <a:pt x="530" y="12"/>
                  </a:lnTo>
                  <a:lnTo>
                    <a:pt x="532" y="12"/>
                  </a:lnTo>
                  <a:lnTo>
                    <a:pt x="535" y="12"/>
                  </a:lnTo>
                  <a:lnTo>
                    <a:pt x="538" y="12"/>
                  </a:lnTo>
                  <a:lnTo>
                    <a:pt x="540" y="12"/>
                  </a:lnTo>
                  <a:lnTo>
                    <a:pt x="543" y="12"/>
                  </a:lnTo>
                  <a:lnTo>
                    <a:pt x="546" y="12"/>
                  </a:lnTo>
                  <a:lnTo>
                    <a:pt x="548" y="12"/>
                  </a:lnTo>
                  <a:lnTo>
                    <a:pt x="551" y="12"/>
                  </a:lnTo>
                  <a:lnTo>
                    <a:pt x="554" y="12"/>
                  </a:lnTo>
                  <a:lnTo>
                    <a:pt x="556" y="12"/>
                  </a:lnTo>
                  <a:lnTo>
                    <a:pt x="559" y="12"/>
                  </a:lnTo>
                  <a:lnTo>
                    <a:pt x="562" y="12"/>
                  </a:lnTo>
                  <a:lnTo>
                    <a:pt x="564" y="12"/>
                  </a:lnTo>
                  <a:lnTo>
                    <a:pt x="567" y="12"/>
                  </a:lnTo>
                  <a:lnTo>
                    <a:pt x="569" y="12"/>
                  </a:lnTo>
                  <a:lnTo>
                    <a:pt x="572" y="12"/>
                  </a:lnTo>
                  <a:lnTo>
                    <a:pt x="575" y="12"/>
                  </a:lnTo>
                  <a:lnTo>
                    <a:pt x="577" y="12"/>
                  </a:lnTo>
                  <a:lnTo>
                    <a:pt x="580" y="12"/>
                  </a:lnTo>
                  <a:lnTo>
                    <a:pt x="583" y="12"/>
                  </a:lnTo>
                  <a:lnTo>
                    <a:pt x="585" y="12"/>
                  </a:lnTo>
                  <a:lnTo>
                    <a:pt x="588" y="12"/>
                  </a:lnTo>
                  <a:lnTo>
                    <a:pt x="591" y="12"/>
                  </a:lnTo>
                  <a:lnTo>
                    <a:pt x="593" y="12"/>
                  </a:lnTo>
                  <a:lnTo>
                    <a:pt x="596" y="12"/>
                  </a:lnTo>
                  <a:lnTo>
                    <a:pt x="599" y="12"/>
                  </a:lnTo>
                  <a:lnTo>
                    <a:pt x="601" y="12"/>
                  </a:lnTo>
                  <a:lnTo>
                    <a:pt x="604" y="12"/>
                  </a:lnTo>
                  <a:lnTo>
                    <a:pt x="607" y="12"/>
                  </a:lnTo>
                  <a:lnTo>
                    <a:pt x="609" y="12"/>
                  </a:lnTo>
                  <a:lnTo>
                    <a:pt x="612" y="12"/>
                  </a:lnTo>
                  <a:lnTo>
                    <a:pt x="615" y="12"/>
                  </a:lnTo>
                  <a:lnTo>
                    <a:pt x="617" y="12"/>
                  </a:lnTo>
                  <a:lnTo>
                    <a:pt x="620" y="12"/>
                  </a:lnTo>
                  <a:lnTo>
                    <a:pt x="623" y="12"/>
                  </a:lnTo>
                  <a:lnTo>
                    <a:pt x="625" y="12"/>
                  </a:lnTo>
                  <a:lnTo>
                    <a:pt x="628" y="12"/>
                  </a:lnTo>
                  <a:lnTo>
                    <a:pt x="631" y="12"/>
                  </a:lnTo>
                  <a:lnTo>
                    <a:pt x="633" y="12"/>
                  </a:lnTo>
                  <a:lnTo>
                    <a:pt x="636" y="12"/>
                  </a:lnTo>
                  <a:lnTo>
                    <a:pt x="639" y="12"/>
                  </a:lnTo>
                  <a:lnTo>
                    <a:pt x="641" y="12"/>
                  </a:lnTo>
                  <a:lnTo>
                    <a:pt x="644" y="12"/>
                  </a:lnTo>
                  <a:lnTo>
                    <a:pt x="647" y="12"/>
                  </a:lnTo>
                  <a:lnTo>
                    <a:pt x="649" y="12"/>
                  </a:lnTo>
                  <a:lnTo>
                    <a:pt x="652" y="12"/>
                  </a:lnTo>
                  <a:lnTo>
                    <a:pt x="655" y="12"/>
                  </a:lnTo>
                  <a:lnTo>
                    <a:pt x="657" y="12"/>
                  </a:lnTo>
                  <a:lnTo>
                    <a:pt x="660" y="12"/>
                  </a:lnTo>
                  <a:lnTo>
                    <a:pt x="663" y="12"/>
                  </a:lnTo>
                  <a:lnTo>
                    <a:pt x="665" y="12"/>
                  </a:lnTo>
                  <a:lnTo>
                    <a:pt x="668" y="12"/>
                  </a:lnTo>
                  <a:lnTo>
                    <a:pt x="671" y="12"/>
                  </a:lnTo>
                  <a:lnTo>
                    <a:pt x="673" y="12"/>
                  </a:lnTo>
                  <a:lnTo>
                    <a:pt x="676" y="12"/>
                  </a:lnTo>
                  <a:lnTo>
                    <a:pt x="679" y="12"/>
                  </a:lnTo>
                  <a:lnTo>
                    <a:pt x="681" y="12"/>
                  </a:lnTo>
                  <a:lnTo>
                    <a:pt x="684" y="12"/>
                  </a:lnTo>
                  <a:lnTo>
                    <a:pt x="686" y="12"/>
                  </a:lnTo>
                  <a:lnTo>
                    <a:pt x="689" y="12"/>
                  </a:lnTo>
                  <a:lnTo>
                    <a:pt x="692" y="12"/>
                  </a:lnTo>
                  <a:lnTo>
                    <a:pt x="694" y="12"/>
                  </a:lnTo>
                  <a:lnTo>
                    <a:pt x="697" y="12"/>
                  </a:lnTo>
                  <a:lnTo>
                    <a:pt x="700" y="12"/>
                  </a:lnTo>
                  <a:lnTo>
                    <a:pt x="702" y="12"/>
                  </a:lnTo>
                  <a:lnTo>
                    <a:pt x="705" y="12"/>
                  </a:lnTo>
                  <a:lnTo>
                    <a:pt x="708" y="12"/>
                  </a:lnTo>
                  <a:lnTo>
                    <a:pt x="710" y="12"/>
                  </a:lnTo>
                  <a:lnTo>
                    <a:pt x="713" y="12"/>
                  </a:lnTo>
                  <a:lnTo>
                    <a:pt x="716" y="12"/>
                  </a:lnTo>
                  <a:lnTo>
                    <a:pt x="718" y="12"/>
                  </a:lnTo>
                  <a:lnTo>
                    <a:pt x="721" y="12"/>
                  </a:lnTo>
                  <a:lnTo>
                    <a:pt x="724" y="12"/>
                  </a:lnTo>
                  <a:lnTo>
                    <a:pt x="726" y="12"/>
                  </a:lnTo>
                  <a:lnTo>
                    <a:pt x="729" y="12"/>
                  </a:lnTo>
                  <a:lnTo>
                    <a:pt x="732" y="12"/>
                  </a:lnTo>
                  <a:lnTo>
                    <a:pt x="734" y="12"/>
                  </a:lnTo>
                  <a:lnTo>
                    <a:pt x="737" y="12"/>
                  </a:lnTo>
                  <a:lnTo>
                    <a:pt x="740" y="12"/>
                  </a:lnTo>
                  <a:lnTo>
                    <a:pt x="742" y="12"/>
                  </a:lnTo>
                  <a:lnTo>
                    <a:pt x="745" y="12"/>
                  </a:lnTo>
                  <a:lnTo>
                    <a:pt x="748" y="12"/>
                  </a:lnTo>
                  <a:lnTo>
                    <a:pt x="750" y="12"/>
                  </a:lnTo>
                  <a:lnTo>
                    <a:pt x="753" y="12"/>
                  </a:lnTo>
                  <a:lnTo>
                    <a:pt x="756" y="12"/>
                  </a:lnTo>
                  <a:lnTo>
                    <a:pt x="758" y="12"/>
                  </a:lnTo>
                  <a:lnTo>
                    <a:pt x="761" y="12"/>
                  </a:lnTo>
                  <a:lnTo>
                    <a:pt x="764" y="12"/>
                  </a:lnTo>
                  <a:lnTo>
                    <a:pt x="766" y="12"/>
                  </a:lnTo>
                  <a:lnTo>
                    <a:pt x="769" y="12"/>
                  </a:lnTo>
                  <a:lnTo>
                    <a:pt x="772" y="12"/>
                  </a:lnTo>
                  <a:lnTo>
                    <a:pt x="774" y="12"/>
                  </a:lnTo>
                  <a:lnTo>
                    <a:pt x="777" y="12"/>
                  </a:lnTo>
                  <a:lnTo>
                    <a:pt x="780" y="12"/>
                  </a:lnTo>
                  <a:lnTo>
                    <a:pt x="782" y="12"/>
                  </a:lnTo>
                  <a:lnTo>
                    <a:pt x="785" y="12"/>
                  </a:lnTo>
                  <a:lnTo>
                    <a:pt x="788" y="12"/>
                  </a:lnTo>
                  <a:lnTo>
                    <a:pt x="790" y="12"/>
                  </a:lnTo>
                  <a:lnTo>
                    <a:pt x="793" y="12"/>
                  </a:lnTo>
                  <a:lnTo>
                    <a:pt x="796" y="12"/>
                  </a:lnTo>
                  <a:lnTo>
                    <a:pt x="798" y="12"/>
                  </a:lnTo>
                  <a:lnTo>
                    <a:pt x="801" y="12"/>
                  </a:lnTo>
                  <a:lnTo>
                    <a:pt x="804" y="12"/>
                  </a:lnTo>
                  <a:lnTo>
                    <a:pt x="806" y="12"/>
                  </a:lnTo>
                  <a:lnTo>
                    <a:pt x="809" y="12"/>
                  </a:lnTo>
                  <a:lnTo>
                    <a:pt x="811" y="12"/>
                  </a:lnTo>
                  <a:lnTo>
                    <a:pt x="814" y="12"/>
                  </a:lnTo>
                  <a:lnTo>
                    <a:pt x="817" y="12"/>
                  </a:lnTo>
                  <a:lnTo>
                    <a:pt x="819" y="12"/>
                  </a:lnTo>
                  <a:lnTo>
                    <a:pt x="822" y="12"/>
                  </a:lnTo>
                  <a:lnTo>
                    <a:pt x="825" y="12"/>
                  </a:lnTo>
                  <a:lnTo>
                    <a:pt x="827" y="12"/>
                  </a:lnTo>
                  <a:lnTo>
                    <a:pt x="830" y="12"/>
                  </a:lnTo>
                  <a:lnTo>
                    <a:pt x="833" y="12"/>
                  </a:lnTo>
                  <a:lnTo>
                    <a:pt x="835" y="12"/>
                  </a:lnTo>
                  <a:lnTo>
                    <a:pt x="838" y="12"/>
                  </a:lnTo>
                  <a:lnTo>
                    <a:pt x="841" y="12"/>
                  </a:lnTo>
                  <a:lnTo>
                    <a:pt x="843" y="12"/>
                  </a:lnTo>
                  <a:lnTo>
                    <a:pt x="846" y="12"/>
                  </a:lnTo>
                  <a:lnTo>
                    <a:pt x="849" y="12"/>
                  </a:lnTo>
                  <a:lnTo>
                    <a:pt x="851" y="12"/>
                  </a:lnTo>
                  <a:lnTo>
                    <a:pt x="854" y="12"/>
                  </a:lnTo>
                  <a:lnTo>
                    <a:pt x="857" y="12"/>
                  </a:lnTo>
                  <a:lnTo>
                    <a:pt x="859" y="12"/>
                  </a:lnTo>
                  <a:lnTo>
                    <a:pt x="862" y="12"/>
                  </a:lnTo>
                  <a:lnTo>
                    <a:pt x="865" y="12"/>
                  </a:lnTo>
                  <a:lnTo>
                    <a:pt x="867" y="12"/>
                  </a:lnTo>
                  <a:lnTo>
                    <a:pt x="870" y="12"/>
                  </a:lnTo>
                  <a:lnTo>
                    <a:pt x="873" y="12"/>
                  </a:lnTo>
                  <a:lnTo>
                    <a:pt x="875" y="12"/>
                  </a:lnTo>
                  <a:lnTo>
                    <a:pt x="878" y="12"/>
                  </a:lnTo>
                  <a:lnTo>
                    <a:pt x="881" y="12"/>
                  </a:lnTo>
                  <a:lnTo>
                    <a:pt x="883" y="12"/>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54" name="Freeform 1478"/>
            <p:cNvSpPr>
              <a:spLocks/>
            </p:cNvSpPr>
            <p:nvPr/>
          </p:nvSpPr>
          <p:spPr bwMode="auto">
            <a:xfrm>
              <a:off x="690563" y="5953125"/>
              <a:ext cx="7194550" cy="80963"/>
            </a:xfrm>
            <a:custGeom>
              <a:avLst/>
              <a:gdLst>
                <a:gd name="T0" fmla="*/ 2147483647 w 883"/>
                <a:gd name="T1" fmla="*/ 2147483647 h 12"/>
                <a:gd name="T2" fmla="*/ 2147483647 w 883"/>
                <a:gd name="T3" fmla="*/ 2147483647 h 12"/>
                <a:gd name="T4" fmla="*/ 2147483647 w 883"/>
                <a:gd name="T5" fmla="*/ 2147483647 h 12"/>
                <a:gd name="T6" fmla="*/ 2147483647 w 883"/>
                <a:gd name="T7" fmla="*/ 2147483647 h 12"/>
                <a:gd name="T8" fmla="*/ 2147483647 w 883"/>
                <a:gd name="T9" fmla="*/ 2147483647 h 12"/>
                <a:gd name="T10" fmla="*/ 2147483647 w 883"/>
                <a:gd name="T11" fmla="*/ 2147483647 h 12"/>
                <a:gd name="T12" fmla="*/ 2147483647 w 883"/>
                <a:gd name="T13" fmla="*/ 2147483647 h 12"/>
                <a:gd name="T14" fmla="*/ 2147483647 w 883"/>
                <a:gd name="T15" fmla="*/ 2147483647 h 12"/>
                <a:gd name="T16" fmla="*/ 2147483647 w 883"/>
                <a:gd name="T17" fmla="*/ 2147483647 h 12"/>
                <a:gd name="T18" fmla="*/ 2147483647 w 883"/>
                <a:gd name="T19" fmla="*/ 2147483647 h 12"/>
                <a:gd name="T20" fmla="*/ 2147483647 w 883"/>
                <a:gd name="T21" fmla="*/ 2147483647 h 12"/>
                <a:gd name="T22" fmla="*/ 2147483647 w 883"/>
                <a:gd name="T23" fmla="*/ 2147483647 h 12"/>
                <a:gd name="T24" fmla="*/ 2147483647 w 883"/>
                <a:gd name="T25" fmla="*/ 2147483647 h 12"/>
                <a:gd name="T26" fmla="*/ 2147483647 w 883"/>
                <a:gd name="T27" fmla="*/ 2147483647 h 12"/>
                <a:gd name="T28" fmla="*/ 2147483647 w 883"/>
                <a:gd name="T29" fmla="*/ 2147483647 h 12"/>
                <a:gd name="T30" fmla="*/ 2147483647 w 883"/>
                <a:gd name="T31" fmla="*/ 2147483647 h 12"/>
                <a:gd name="T32" fmla="*/ 2147483647 w 883"/>
                <a:gd name="T33" fmla="*/ 2147483647 h 12"/>
                <a:gd name="T34" fmla="*/ 2147483647 w 883"/>
                <a:gd name="T35" fmla="*/ 0 h 12"/>
                <a:gd name="T36" fmla="*/ 2147483647 w 883"/>
                <a:gd name="T37" fmla="*/ 2147483647 h 12"/>
                <a:gd name="T38" fmla="*/ 2147483647 w 883"/>
                <a:gd name="T39" fmla="*/ 2147483647 h 12"/>
                <a:gd name="T40" fmla="*/ 2147483647 w 883"/>
                <a:gd name="T41" fmla="*/ 2147483647 h 12"/>
                <a:gd name="T42" fmla="*/ 2147483647 w 883"/>
                <a:gd name="T43" fmla="*/ 2147483647 h 12"/>
                <a:gd name="T44" fmla="*/ 2147483647 w 883"/>
                <a:gd name="T45" fmla="*/ 2147483647 h 12"/>
                <a:gd name="T46" fmla="*/ 2147483647 w 883"/>
                <a:gd name="T47" fmla="*/ 2147483647 h 12"/>
                <a:gd name="T48" fmla="*/ 2147483647 w 883"/>
                <a:gd name="T49" fmla="*/ 2147483647 h 12"/>
                <a:gd name="T50" fmla="*/ 2147483647 w 883"/>
                <a:gd name="T51" fmla="*/ 2147483647 h 12"/>
                <a:gd name="T52" fmla="*/ 2147483647 w 883"/>
                <a:gd name="T53" fmla="*/ 2147483647 h 12"/>
                <a:gd name="T54" fmla="*/ 2147483647 w 883"/>
                <a:gd name="T55" fmla="*/ 2147483647 h 12"/>
                <a:gd name="T56" fmla="*/ 2147483647 w 883"/>
                <a:gd name="T57" fmla="*/ 2147483647 h 12"/>
                <a:gd name="T58" fmla="*/ 2147483647 w 883"/>
                <a:gd name="T59" fmla="*/ 2147483647 h 12"/>
                <a:gd name="T60" fmla="*/ 2147483647 w 883"/>
                <a:gd name="T61" fmla="*/ 2147483647 h 12"/>
                <a:gd name="T62" fmla="*/ 2147483647 w 883"/>
                <a:gd name="T63" fmla="*/ 2147483647 h 12"/>
                <a:gd name="T64" fmla="*/ 2147483647 w 883"/>
                <a:gd name="T65" fmla="*/ 2147483647 h 12"/>
                <a:gd name="T66" fmla="*/ 2147483647 w 883"/>
                <a:gd name="T67" fmla="*/ 2147483647 h 12"/>
                <a:gd name="T68" fmla="*/ 2147483647 w 883"/>
                <a:gd name="T69" fmla="*/ 2147483647 h 12"/>
                <a:gd name="T70" fmla="*/ 2147483647 w 883"/>
                <a:gd name="T71" fmla="*/ 2147483647 h 12"/>
                <a:gd name="T72" fmla="*/ 2147483647 w 883"/>
                <a:gd name="T73" fmla="*/ 2147483647 h 12"/>
                <a:gd name="T74" fmla="*/ 2147483647 w 883"/>
                <a:gd name="T75" fmla="*/ 2147483647 h 12"/>
                <a:gd name="T76" fmla="*/ 2147483647 w 883"/>
                <a:gd name="T77" fmla="*/ 2147483647 h 12"/>
                <a:gd name="T78" fmla="*/ 2147483647 w 883"/>
                <a:gd name="T79" fmla="*/ 2147483647 h 12"/>
                <a:gd name="T80" fmla="*/ 2147483647 w 883"/>
                <a:gd name="T81" fmla="*/ 2147483647 h 12"/>
                <a:gd name="T82" fmla="*/ 2147483647 w 883"/>
                <a:gd name="T83" fmla="*/ 2147483647 h 12"/>
                <a:gd name="T84" fmla="*/ 2147483647 w 883"/>
                <a:gd name="T85" fmla="*/ 2147483647 h 12"/>
                <a:gd name="T86" fmla="*/ 2147483647 w 883"/>
                <a:gd name="T87" fmla="*/ 2147483647 h 12"/>
                <a:gd name="T88" fmla="*/ 2147483647 w 883"/>
                <a:gd name="T89" fmla="*/ 2147483647 h 12"/>
                <a:gd name="T90" fmla="*/ 2147483647 w 883"/>
                <a:gd name="T91" fmla="*/ 2147483647 h 12"/>
                <a:gd name="T92" fmla="*/ 2147483647 w 883"/>
                <a:gd name="T93" fmla="*/ 2147483647 h 12"/>
                <a:gd name="T94" fmla="*/ 2147483647 w 883"/>
                <a:gd name="T95" fmla="*/ 2147483647 h 12"/>
                <a:gd name="T96" fmla="*/ 2147483647 w 883"/>
                <a:gd name="T97" fmla="*/ 2147483647 h 12"/>
                <a:gd name="T98" fmla="*/ 2147483647 w 883"/>
                <a:gd name="T99" fmla="*/ 2147483647 h 12"/>
                <a:gd name="T100" fmla="*/ 2147483647 w 883"/>
                <a:gd name="T101" fmla="*/ 2147483647 h 12"/>
                <a:gd name="T102" fmla="*/ 2147483647 w 883"/>
                <a:gd name="T103" fmla="*/ 2147483647 h 12"/>
                <a:gd name="T104" fmla="*/ 2147483647 w 883"/>
                <a:gd name="T105" fmla="*/ 2147483647 h 12"/>
                <a:gd name="T106" fmla="*/ 2147483647 w 883"/>
                <a:gd name="T107" fmla="*/ 2147483647 h 12"/>
                <a:gd name="T108" fmla="*/ 2147483647 w 883"/>
                <a:gd name="T109" fmla="*/ 2147483647 h 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12"/>
                <a:gd name="T167" fmla="*/ 883 w 883"/>
                <a:gd name="T168" fmla="*/ 12 h 1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12">
                  <a:moveTo>
                    <a:pt x="0" y="12"/>
                  </a:moveTo>
                  <a:lnTo>
                    <a:pt x="0" y="12"/>
                  </a:lnTo>
                  <a:lnTo>
                    <a:pt x="3" y="12"/>
                  </a:lnTo>
                  <a:lnTo>
                    <a:pt x="6" y="12"/>
                  </a:lnTo>
                  <a:lnTo>
                    <a:pt x="8" y="12"/>
                  </a:lnTo>
                  <a:lnTo>
                    <a:pt x="11" y="12"/>
                  </a:lnTo>
                  <a:lnTo>
                    <a:pt x="14" y="12"/>
                  </a:lnTo>
                  <a:lnTo>
                    <a:pt x="16" y="12"/>
                  </a:lnTo>
                  <a:lnTo>
                    <a:pt x="19" y="12"/>
                  </a:lnTo>
                  <a:lnTo>
                    <a:pt x="22" y="12"/>
                  </a:lnTo>
                  <a:lnTo>
                    <a:pt x="24" y="12"/>
                  </a:lnTo>
                  <a:lnTo>
                    <a:pt x="27" y="12"/>
                  </a:lnTo>
                  <a:lnTo>
                    <a:pt x="30" y="12"/>
                  </a:lnTo>
                  <a:lnTo>
                    <a:pt x="32" y="12"/>
                  </a:lnTo>
                  <a:lnTo>
                    <a:pt x="35" y="12"/>
                  </a:lnTo>
                  <a:lnTo>
                    <a:pt x="38" y="12"/>
                  </a:lnTo>
                  <a:lnTo>
                    <a:pt x="40" y="12"/>
                  </a:lnTo>
                  <a:lnTo>
                    <a:pt x="43" y="12"/>
                  </a:lnTo>
                  <a:lnTo>
                    <a:pt x="46" y="12"/>
                  </a:lnTo>
                  <a:lnTo>
                    <a:pt x="48" y="12"/>
                  </a:lnTo>
                  <a:lnTo>
                    <a:pt x="51" y="12"/>
                  </a:lnTo>
                  <a:lnTo>
                    <a:pt x="54" y="12"/>
                  </a:lnTo>
                  <a:lnTo>
                    <a:pt x="56" y="12"/>
                  </a:lnTo>
                  <a:lnTo>
                    <a:pt x="59" y="12"/>
                  </a:lnTo>
                  <a:lnTo>
                    <a:pt x="62" y="12"/>
                  </a:lnTo>
                  <a:lnTo>
                    <a:pt x="64" y="12"/>
                  </a:lnTo>
                  <a:lnTo>
                    <a:pt x="67" y="12"/>
                  </a:lnTo>
                  <a:lnTo>
                    <a:pt x="70" y="12"/>
                  </a:lnTo>
                  <a:lnTo>
                    <a:pt x="72" y="12"/>
                  </a:lnTo>
                  <a:lnTo>
                    <a:pt x="75" y="12"/>
                  </a:lnTo>
                  <a:lnTo>
                    <a:pt x="77" y="12"/>
                  </a:lnTo>
                  <a:lnTo>
                    <a:pt x="80" y="12"/>
                  </a:lnTo>
                  <a:lnTo>
                    <a:pt x="83" y="12"/>
                  </a:lnTo>
                  <a:lnTo>
                    <a:pt x="85" y="12"/>
                  </a:lnTo>
                  <a:lnTo>
                    <a:pt x="88" y="12"/>
                  </a:lnTo>
                  <a:lnTo>
                    <a:pt x="91" y="12"/>
                  </a:lnTo>
                  <a:lnTo>
                    <a:pt x="93" y="12"/>
                  </a:lnTo>
                  <a:lnTo>
                    <a:pt x="96" y="12"/>
                  </a:lnTo>
                  <a:lnTo>
                    <a:pt x="99" y="12"/>
                  </a:lnTo>
                  <a:lnTo>
                    <a:pt x="101" y="12"/>
                  </a:lnTo>
                  <a:lnTo>
                    <a:pt x="104" y="12"/>
                  </a:lnTo>
                  <a:lnTo>
                    <a:pt x="107" y="12"/>
                  </a:lnTo>
                  <a:lnTo>
                    <a:pt x="109" y="12"/>
                  </a:lnTo>
                  <a:lnTo>
                    <a:pt x="112" y="12"/>
                  </a:lnTo>
                  <a:lnTo>
                    <a:pt x="115" y="12"/>
                  </a:lnTo>
                  <a:lnTo>
                    <a:pt x="117" y="12"/>
                  </a:lnTo>
                  <a:lnTo>
                    <a:pt x="120" y="12"/>
                  </a:lnTo>
                  <a:lnTo>
                    <a:pt x="123" y="12"/>
                  </a:lnTo>
                  <a:lnTo>
                    <a:pt x="125" y="12"/>
                  </a:lnTo>
                  <a:lnTo>
                    <a:pt x="128" y="12"/>
                  </a:lnTo>
                  <a:lnTo>
                    <a:pt x="131" y="12"/>
                  </a:lnTo>
                  <a:lnTo>
                    <a:pt x="133" y="12"/>
                  </a:lnTo>
                  <a:lnTo>
                    <a:pt x="136" y="12"/>
                  </a:lnTo>
                  <a:lnTo>
                    <a:pt x="139" y="12"/>
                  </a:lnTo>
                  <a:lnTo>
                    <a:pt x="141" y="12"/>
                  </a:lnTo>
                  <a:lnTo>
                    <a:pt x="144" y="12"/>
                  </a:lnTo>
                  <a:lnTo>
                    <a:pt x="147" y="12"/>
                  </a:lnTo>
                  <a:lnTo>
                    <a:pt x="149" y="12"/>
                  </a:lnTo>
                  <a:lnTo>
                    <a:pt x="152" y="12"/>
                  </a:lnTo>
                  <a:lnTo>
                    <a:pt x="155" y="12"/>
                  </a:lnTo>
                  <a:lnTo>
                    <a:pt x="157" y="12"/>
                  </a:lnTo>
                  <a:lnTo>
                    <a:pt x="160" y="12"/>
                  </a:lnTo>
                  <a:lnTo>
                    <a:pt x="163" y="12"/>
                  </a:lnTo>
                  <a:lnTo>
                    <a:pt x="165" y="12"/>
                  </a:lnTo>
                  <a:lnTo>
                    <a:pt x="168" y="12"/>
                  </a:lnTo>
                  <a:lnTo>
                    <a:pt x="171" y="12"/>
                  </a:lnTo>
                  <a:lnTo>
                    <a:pt x="173" y="12"/>
                  </a:lnTo>
                  <a:lnTo>
                    <a:pt x="176" y="12"/>
                  </a:lnTo>
                  <a:lnTo>
                    <a:pt x="179" y="12"/>
                  </a:lnTo>
                  <a:lnTo>
                    <a:pt x="181" y="12"/>
                  </a:lnTo>
                  <a:lnTo>
                    <a:pt x="184" y="12"/>
                  </a:lnTo>
                  <a:lnTo>
                    <a:pt x="187" y="12"/>
                  </a:lnTo>
                  <a:lnTo>
                    <a:pt x="189" y="12"/>
                  </a:lnTo>
                  <a:lnTo>
                    <a:pt x="192" y="12"/>
                  </a:lnTo>
                  <a:lnTo>
                    <a:pt x="195" y="12"/>
                  </a:lnTo>
                  <a:lnTo>
                    <a:pt x="197" y="12"/>
                  </a:lnTo>
                  <a:lnTo>
                    <a:pt x="200" y="12"/>
                  </a:lnTo>
                  <a:lnTo>
                    <a:pt x="202" y="12"/>
                  </a:lnTo>
                  <a:lnTo>
                    <a:pt x="205" y="12"/>
                  </a:lnTo>
                  <a:lnTo>
                    <a:pt x="208" y="12"/>
                  </a:lnTo>
                  <a:lnTo>
                    <a:pt x="210" y="12"/>
                  </a:lnTo>
                  <a:lnTo>
                    <a:pt x="213" y="12"/>
                  </a:lnTo>
                  <a:lnTo>
                    <a:pt x="216" y="12"/>
                  </a:lnTo>
                  <a:lnTo>
                    <a:pt x="218" y="12"/>
                  </a:lnTo>
                  <a:lnTo>
                    <a:pt x="221" y="12"/>
                  </a:lnTo>
                  <a:lnTo>
                    <a:pt x="224" y="12"/>
                  </a:lnTo>
                  <a:lnTo>
                    <a:pt x="226" y="12"/>
                  </a:lnTo>
                  <a:lnTo>
                    <a:pt x="229" y="12"/>
                  </a:lnTo>
                  <a:lnTo>
                    <a:pt x="232" y="12"/>
                  </a:lnTo>
                  <a:lnTo>
                    <a:pt x="234" y="12"/>
                  </a:lnTo>
                  <a:lnTo>
                    <a:pt x="237" y="12"/>
                  </a:lnTo>
                  <a:lnTo>
                    <a:pt x="240" y="12"/>
                  </a:lnTo>
                  <a:lnTo>
                    <a:pt x="242" y="12"/>
                  </a:lnTo>
                  <a:lnTo>
                    <a:pt x="245" y="12"/>
                  </a:lnTo>
                  <a:lnTo>
                    <a:pt x="248" y="12"/>
                  </a:lnTo>
                  <a:lnTo>
                    <a:pt x="250" y="12"/>
                  </a:lnTo>
                  <a:lnTo>
                    <a:pt x="253" y="12"/>
                  </a:lnTo>
                  <a:lnTo>
                    <a:pt x="256" y="12"/>
                  </a:lnTo>
                  <a:lnTo>
                    <a:pt x="258" y="12"/>
                  </a:lnTo>
                  <a:lnTo>
                    <a:pt x="261" y="12"/>
                  </a:lnTo>
                  <a:lnTo>
                    <a:pt x="264" y="12"/>
                  </a:lnTo>
                  <a:lnTo>
                    <a:pt x="266" y="12"/>
                  </a:lnTo>
                  <a:lnTo>
                    <a:pt x="269" y="11"/>
                  </a:lnTo>
                  <a:lnTo>
                    <a:pt x="272" y="11"/>
                  </a:lnTo>
                  <a:lnTo>
                    <a:pt x="274" y="10"/>
                  </a:lnTo>
                  <a:lnTo>
                    <a:pt x="277" y="7"/>
                  </a:lnTo>
                  <a:lnTo>
                    <a:pt x="280" y="4"/>
                  </a:lnTo>
                  <a:lnTo>
                    <a:pt x="282" y="0"/>
                  </a:lnTo>
                  <a:lnTo>
                    <a:pt x="285" y="0"/>
                  </a:lnTo>
                  <a:lnTo>
                    <a:pt x="288" y="2"/>
                  </a:lnTo>
                  <a:lnTo>
                    <a:pt x="290" y="6"/>
                  </a:lnTo>
                  <a:lnTo>
                    <a:pt x="293" y="9"/>
                  </a:lnTo>
                  <a:lnTo>
                    <a:pt x="296" y="11"/>
                  </a:lnTo>
                  <a:lnTo>
                    <a:pt x="298" y="12"/>
                  </a:lnTo>
                  <a:lnTo>
                    <a:pt x="301" y="12"/>
                  </a:lnTo>
                  <a:lnTo>
                    <a:pt x="304" y="12"/>
                  </a:lnTo>
                  <a:lnTo>
                    <a:pt x="306" y="11"/>
                  </a:lnTo>
                  <a:lnTo>
                    <a:pt x="309" y="11"/>
                  </a:lnTo>
                  <a:lnTo>
                    <a:pt x="312" y="11"/>
                  </a:lnTo>
                  <a:lnTo>
                    <a:pt x="314" y="11"/>
                  </a:lnTo>
                  <a:lnTo>
                    <a:pt x="317" y="11"/>
                  </a:lnTo>
                  <a:lnTo>
                    <a:pt x="320" y="12"/>
                  </a:lnTo>
                  <a:lnTo>
                    <a:pt x="322" y="12"/>
                  </a:lnTo>
                  <a:lnTo>
                    <a:pt x="325" y="12"/>
                  </a:lnTo>
                  <a:lnTo>
                    <a:pt x="327" y="12"/>
                  </a:lnTo>
                  <a:lnTo>
                    <a:pt x="330" y="12"/>
                  </a:lnTo>
                  <a:lnTo>
                    <a:pt x="333" y="12"/>
                  </a:lnTo>
                  <a:lnTo>
                    <a:pt x="335" y="12"/>
                  </a:lnTo>
                  <a:lnTo>
                    <a:pt x="338" y="12"/>
                  </a:lnTo>
                  <a:lnTo>
                    <a:pt x="341" y="12"/>
                  </a:lnTo>
                  <a:lnTo>
                    <a:pt x="343" y="12"/>
                  </a:lnTo>
                  <a:lnTo>
                    <a:pt x="346" y="12"/>
                  </a:lnTo>
                  <a:lnTo>
                    <a:pt x="349" y="12"/>
                  </a:lnTo>
                  <a:lnTo>
                    <a:pt x="351" y="12"/>
                  </a:lnTo>
                  <a:lnTo>
                    <a:pt x="354" y="12"/>
                  </a:lnTo>
                  <a:lnTo>
                    <a:pt x="357" y="12"/>
                  </a:lnTo>
                  <a:lnTo>
                    <a:pt x="359" y="12"/>
                  </a:lnTo>
                  <a:lnTo>
                    <a:pt x="362" y="12"/>
                  </a:lnTo>
                  <a:lnTo>
                    <a:pt x="365" y="12"/>
                  </a:lnTo>
                  <a:lnTo>
                    <a:pt x="367" y="12"/>
                  </a:lnTo>
                  <a:lnTo>
                    <a:pt x="370" y="12"/>
                  </a:lnTo>
                  <a:lnTo>
                    <a:pt x="373" y="12"/>
                  </a:lnTo>
                  <a:lnTo>
                    <a:pt x="375" y="12"/>
                  </a:lnTo>
                  <a:lnTo>
                    <a:pt x="378" y="12"/>
                  </a:lnTo>
                  <a:lnTo>
                    <a:pt x="381" y="12"/>
                  </a:lnTo>
                  <a:lnTo>
                    <a:pt x="383" y="12"/>
                  </a:lnTo>
                  <a:lnTo>
                    <a:pt x="386" y="12"/>
                  </a:lnTo>
                  <a:lnTo>
                    <a:pt x="389" y="12"/>
                  </a:lnTo>
                  <a:lnTo>
                    <a:pt x="391" y="12"/>
                  </a:lnTo>
                  <a:lnTo>
                    <a:pt x="394" y="12"/>
                  </a:lnTo>
                  <a:lnTo>
                    <a:pt x="397" y="12"/>
                  </a:lnTo>
                  <a:lnTo>
                    <a:pt x="399" y="12"/>
                  </a:lnTo>
                  <a:lnTo>
                    <a:pt x="402" y="12"/>
                  </a:lnTo>
                  <a:lnTo>
                    <a:pt x="405" y="12"/>
                  </a:lnTo>
                  <a:lnTo>
                    <a:pt x="407" y="12"/>
                  </a:lnTo>
                  <a:lnTo>
                    <a:pt x="410" y="12"/>
                  </a:lnTo>
                  <a:lnTo>
                    <a:pt x="413" y="12"/>
                  </a:lnTo>
                  <a:lnTo>
                    <a:pt x="415" y="12"/>
                  </a:lnTo>
                  <a:lnTo>
                    <a:pt x="418" y="12"/>
                  </a:lnTo>
                  <a:lnTo>
                    <a:pt x="421" y="12"/>
                  </a:lnTo>
                  <a:lnTo>
                    <a:pt x="423" y="12"/>
                  </a:lnTo>
                  <a:lnTo>
                    <a:pt x="426" y="12"/>
                  </a:lnTo>
                  <a:lnTo>
                    <a:pt x="429" y="12"/>
                  </a:lnTo>
                  <a:lnTo>
                    <a:pt x="431" y="12"/>
                  </a:lnTo>
                  <a:lnTo>
                    <a:pt x="434" y="12"/>
                  </a:lnTo>
                  <a:lnTo>
                    <a:pt x="437" y="12"/>
                  </a:lnTo>
                  <a:lnTo>
                    <a:pt x="439" y="12"/>
                  </a:lnTo>
                  <a:lnTo>
                    <a:pt x="442" y="12"/>
                  </a:lnTo>
                  <a:lnTo>
                    <a:pt x="444" y="12"/>
                  </a:lnTo>
                  <a:lnTo>
                    <a:pt x="447" y="12"/>
                  </a:lnTo>
                  <a:lnTo>
                    <a:pt x="450" y="12"/>
                  </a:lnTo>
                  <a:lnTo>
                    <a:pt x="452" y="12"/>
                  </a:lnTo>
                  <a:lnTo>
                    <a:pt x="455" y="12"/>
                  </a:lnTo>
                  <a:lnTo>
                    <a:pt x="458" y="12"/>
                  </a:lnTo>
                  <a:lnTo>
                    <a:pt x="460" y="12"/>
                  </a:lnTo>
                  <a:lnTo>
                    <a:pt x="463" y="12"/>
                  </a:lnTo>
                  <a:lnTo>
                    <a:pt x="466" y="12"/>
                  </a:lnTo>
                  <a:lnTo>
                    <a:pt x="468" y="12"/>
                  </a:lnTo>
                  <a:lnTo>
                    <a:pt x="471" y="12"/>
                  </a:lnTo>
                  <a:lnTo>
                    <a:pt x="474" y="12"/>
                  </a:lnTo>
                  <a:lnTo>
                    <a:pt x="476" y="12"/>
                  </a:lnTo>
                  <a:lnTo>
                    <a:pt x="479" y="12"/>
                  </a:lnTo>
                  <a:lnTo>
                    <a:pt x="482" y="12"/>
                  </a:lnTo>
                  <a:lnTo>
                    <a:pt x="484" y="12"/>
                  </a:lnTo>
                  <a:lnTo>
                    <a:pt x="487" y="12"/>
                  </a:lnTo>
                  <a:lnTo>
                    <a:pt x="490" y="12"/>
                  </a:lnTo>
                  <a:lnTo>
                    <a:pt x="492" y="12"/>
                  </a:lnTo>
                  <a:lnTo>
                    <a:pt x="495" y="12"/>
                  </a:lnTo>
                  <a:lnTo>
                    <a:pt x="498" y="12"/>
                  </a:lnTo>
                  <a:lnTo>
                    <a:pt x="500" y="12"/>
                  </a:lnTo>
                  <a:lnTo>
                    <a:pt x="503" y="12"/>
                  </a:lnTo>
                  <a:lnTo>
                    <a:pt x="506" y="12"/>
                  </a:lnTo>
                  <a:lnTo>
                    <a:pt x="508" y="12"/>
                  </a:lnTo>
                  <a:lnTo>
                    <a:pt x="511" y="12"/>
                  </a:lnTo>
                  <a:lnTo>
                    <a:pt x="514" y="12"/>
                  </a:lnTo>
                  <a:lnTo>
                    <a:pt x="516" y="12"/>
                  </a:lnTo>
                  <a:lnTo>
                    <a:pt x="519" y="12"/>
                  </a:lnTo>
                  <a:lnTo>
                    <a:pt x="522" y="12"/>
                  </a:lnTo>
                  <a:lnTo>
                    <a:pt x="524" y="12"/>
                  </a:lnTo>
                  <a:lnTo>
                    <a:pt x="527" y="12"/>
                  </a:lnTo>
                  <a:lnTo>
                    <a:pt x="530" y="12"/>
                  </a:lnTo>
                  <a:lnTo>
                    <a:pt x="532" y="12"/>
                  </a:lnTo>
                  <a:lnTo>
                    <a:pt x="535" y="12"/>
                  </a:lnTo>
                  <a:lnTo>
                    <a:pt x="538" y="12"/>
                  </a:lnTo>
                  <a:lnTo>
                    <a:pt x="540" y="12"/>
                  </a:lnTo>
                  <a:lnTo>
                    <a:pt x="543" y="12"/>
                  </a:lnTo>
                  <a:lnTo>
                    <a:pt x="546" y="12"/>
                  </a:lnTo>
                  <a:lnTo>
                    <a:pt x="548" y="12"/>
                  </a:lnTo>
                  <a:lnTo>
                    <a:pt x="551" y="12"/>
                  </a:lnTo>
                  <a:lnTo>
                    <a:pt x="554" y="12"/>
                  </a:lnTo>
                  <a:lnTo>
                    <a:pt x="556" y="12"/>
                  </a:lnTo>
                  <a:lnTo>
                    <a:pt x="559" y="12"/>
                  </a:lnTo>
                  <a:lnTo>
                    <a:pt x="562" y="12"/>
                  </a:lnTo>
                  <a:lnTo>
                    <a:pt x="564" y="12"/>
                  </a:lnTo>
                  <a:lnTo>
                    <a:pt x="567" y="12"/>
                  </a:lnTo>
                  <a:lnTo>
                    <a:pt x="569" y="12"/>
                  </a:lnTo>
                  <a:lnTo>
                    <a:pt x="572" y="12"/>
                  </a:lnTo>
                  <a:lnTo>
                    <a:pt x="575" y="12"/>
                  </a:lnTo>
                  <a:lnTo>
                    <a:pt x="577" y="12"/>
                  </a:lnTo>
                  <a:lnTo>
                    <a:pt x="580" y="12"/>
                  </a:lnTo>
                  <a:lnTo>
                    <a:pt x="583" y="12"/>
                  </a:lnTo>
                  <a:lnTo>
                    <a:pt x="585" y="12"/>
                  </a:lnTo>
                  <a:lnTo>
                    <a:pt x="588" y="12"/>
                  </a:lnTo>
                  <a:lnTo>
                    <a:pt x="591" y="12"/>
                  </a:lnTo>
                  <a:lnTo>
                    <a:pt x="593" y="12"/>
                  </a:lnTo>
                  <a:lnTo>
                    <a:pt x="596" y="12"/>
                  </a:lnTo>
                  <a:lnTo>
                    <a:pt x="599" y="12"/>
                  </a:lnTo>
                  <a:lnTo>
                    <a:pt x="601" y="12"/>
                  </a:lnTo>
                  <a:lnTo>
                    <a:pt x="604" y="12"/>
                  </a:lnTo>
                  <a:lnTo>
                    <a:pt x="607" y="12"/>
                  </a:lnTo>
                  <a:lnTo>
                    <a:pt x="609" y="12"/>
                  </a:lnTo>
                  <a:lnTo>
                    <a:pt x="612" y="12"/>
                  </a:lnTo>
                  <a:lnTo>
                    <a:pt x="615" y="12"/>
                  </a:lnTo>
                  <a:lnTo>
                    <a:pt x="617" y="12"/>
                  </a:lnTo>
                  <a:lnTo>
                    <a:pt x="620" y="12"/>
                  </a:lnTo>
                  <a:lnTo>
                    <a:pt x="623" y="12"/>
                  </a:lnTo>
                  <a:lnTo>
                    <a:pt x="625" y="12"/>
                  </a:lnTo>
                  <a:lnTo>
                    <a:pt x="628" y="12"/>
                  </a:lnTo>
                  <a:lnTo>
                    <a:pt x="631" y="12"/>
                  </a:lnTo>
                  <a:lnTo>
                    <a:pt x="633" y="12"/>
                  </a:lnTo>
                  <a:lnTo>
                    <a:pt x="636" y="12"/>
                  </a:lnTo>
                  <a:lnTo>
                    <a:pt x="639" y="12"/>
                  </a:lnTo>
                  <a:lnTo>
                    <a:pt x="641" y="12"/>
                  </a:lnTo>
                  <a:lnTo>
                    <a:pt x="644" y="12"/>
                  </a:lnTo>
                  <a:lnTo>
                    <a:pt x="647" y="12"/>
                  </a:lnTo>
                  <a:lnTo>
                    <a:pt x="649" y="12"/>
                  </a:lnTo>
                  <a:lnTo>
                    <a:pt x="652" y="12"/>
                  </a:lnTo>
                  <a:lnTo>
                    <a:pt x="655" y="12"/>
                  </a:lnTo>
                  <a:lnTo>
                    <a:pt x="657" y="12"/>
                  </a:lnTo>
                  <a:lnTo>
                    <a:pt x="660" y="12"/>
                  </a:lnTo>
                  <a:lnTo>
                    <a:pt x="663" y="12"/>
                  </a:lnTo>
                  <a:lnTo>
                    <a:pt x="665" y="12"/>
                  </a:lnTo>
                  <a:lnTo>
                    <a:pt x="668" y="12"/>
                  </a:lnTo>
                  <a:lnTo>
                    <a:pt x="671" y="12"/>
                  </a:lnTo>
                  <a:lnTo>
                    <a:pt x="673" y="12"/>
                  </a:lnTo>
                  <a:lnTo>
                    <a:pt x="676" y="12"/>
                  </a:lnTo>
                  <a:lnTo>
                    <a:pt x="679" y="12"/>
                  </a:lnTo>
                  <a:lnTo>
                    <a:pt x="681" y="12"/>
                  </a:lnTo>
                  <a:lnTo>
                    <a:pt x="684" y="12"/>
                  </a:lnTo>
                  <a:lnTo>
                    <a:pt x="686" y="12"/>
                  </a:lnTo>
                  <a:lnTo>
                    <a:pt x="689" y="12"/>
                  </a:lnTo>
                  <a:lnTo>
                    <a:pt x="692" y="12"/>
                  </a:lnTo>
                  <a:lnTo>
                    <a:pt x="694" y="12"/>
                  </a:lnTo>
                  <a:lnTo>
                    <a:pt x="697" y="12"/>
                  </a:lnTo>
                  <a:lnTo>
                    <a:pt x="700" y="12"/>
                  </a:lnTo>
                  <a:lnTo>
                    <a:pt x="702" y="12"/>
                  </a:lnTo>
                  <a:lnTo>
                    <a:pt x="705" y="12"/>
                  </a:lnTo>
                  <a:lnTo>
                    <a:pt x="708" y="12"/>
                  </a:lnTo>
                  <a:lnTo>
                    <a:pt x="710" y="12"/>
                  </a:lnTo>
                  <a:lnTo>
                    <a:pt x="713" y="12"/>
                  </a:lnTo>
                  <a:lnTo>
                    <a:pt x="716" y="12"/>
                  </a:lnTo>
                  <a:lnTo>
                    <a:pt x="718" y="12"/>
                  </a:lnTo>
                  <a:lnTo>
                    <a:pt x="721" y="12"/>
                  </a:lnTo>
                  <a:lnTo>
                    <a:pt x="724" y="12"/>
                  </a:lnTo>
                  <a:lnTo>
                    <a:pt x="726" y="12"/>
                  </a:lnTo>
                  <a:lnTo>
                    <a:pt x="729" y="12"/>
                  </a:lnTo>
                  <a:lnTo>
                    <a:pt x="732" y="12"/>
                  </a:lnTo>
                  <a:lnTo>
                    <a:pt x="734" y="12"/>
                  </a:lnTo>
                  <a:lnTo>
                    <a:pt x="737" y="12"/>
                  </a:lnTo>
                  <a:lnTo>
                    <a:pt x="740" y="12"/>
                  </a:lnTo>
                  <a:lnTo>
                    <a:pt x="742" y="12"/>
                  </a:lnTo>
                  <a:lnTo>
                    <a:pt x="745" y="12"/>
                  </a:lnTo>
                  <a:lnTo>
                    <a:pt x="748" y="12"/>
                  </a:lnTo>
                  <a:lnTo>
                    <a:pt x="750" y="12"/>
                  </a:lnTo>
                  <a:lnTo>
                    <a:pt x="753" y="12"/>
                  </a:lnTo>
                  <a:lnTo>
                    <a:pt x="756" y="12"/>
                  </a:lnTo>
                  <a:lnTo>
                    <a:pt x="758" y="12"/>
                  </a:lnTo>
                  <a:lnTo>
                    <a:pt x="761" y="12"/>
                  </a:lnTo>
                  <a:lnTo>
                    <a:pt x="764" y="12"/>
                  </a:lnTo>
                  <a:lnTo>
                    <a:pt x="766" y="12"/>
                  </a:lnTo>
                  <a:lnTo>
                    <a:pt x="769" y="12"/>
                  </a:lnTo>
                  <a:lnTo>
                    <a:pt x="772" y="12"/>
                  </a:lnTo>
                  <a:lnTo>
                    <a:pt x="774" y="12"/>
                  </a:lnTo>
                  <a:lnTo>
                    <a:pt x="777" y="12"/>
                  </a:lnTo>
                  <a:lnTo>
                    <a:pt x="780" y="12"/>
                  </a:lnTo>
                  <a:lnTo>
                    <a:pt x="782" y="12"/>
                  </a:lnTo>
                  <a:lnTo>
                    <a:pt x="785" y="12"/>
                  </a:lnTo>
                  <a:lnTo>
                    <a:pt x="788" y="12"/>
                  </a:lnTo>
                  <a:lnTo>
                    <a:pt x="790" y="12"/>
                  </a:lnTo>
                  <a:lnTo>
                    <a:pt x="793" y="12"/>
                  </a:lnTo>
                  <a:lnTo>
                    <a:pt x="796" y="12"/>
                  </a:lnTo>
                  <a:lnTo>
                    <a:pt x="798" y="12"/>
                  </a:lnTo>
                  <a:lnTo>
                    <a:pt x="801" y="12"/>
                  </a:lnTo>
                  <a:lnTo>
                    <a:pt x="804" y="12"/>
                  </a:lnTo>
                  <a:lnTo>
                    <a:pt x="806" y="12"/>
                  </a:lnTo>
                  <a:lnTo>
                    <a:pt x="809" y="12"/>
                  </a:lnTo>
                  <a:lnTo>
                    <a:pt x="811" y="12"/>
                  </a:lnTo>
                  <a:lnTo>
                    <a:pt x="814" y="12"/>
                  </a:lnTo>
                  <a:lnTo>
                    <a:pt x="817" y="12"/>
                  </a:lnTo>
                  <a:lnTo>
                    <a:pt x="819" y="12"/>
                  </a:lnTo>
                  <a:lnTo>
                    <a:pt x="822" y="12"/>
                  </a:lnTo>
                  <a:lnTo>
                    <a:pt x="825" y="12"/>
                  </a:lnTo>
                  <a:lnTo>
                    <a:pt x="827" y="12"/>
                  </a:lnTo>
                  <a:lnTo>
                    <a:pt x="830" y="12"/>
                  </a:lnTo>
                  <a:lnTo>
                    <a:pt x="833" y="12"/>
                  </a:lnTo>
                  <a:lnTo>
                    <a:pt x="835" y="12"/>
                  </a:lnTo>
                  <a:lnTo>
                    <a:pt x="838" y="12"/>
                  </a:lnTo>
                  <a:lnTo>
                    <a:pt x="841" y="12"/>
                  </a:lnTo>
                  <a:lnTo>
                    <a:pt x="843" y="12"/>
                  </a:lnTo>
                  <a:lnTo>
                    <a:pt x="846" y="12"/>
                  </a:lnTo>
                  <a:lnTo>
                    <a:pt x="849" y="12"/>
                  </a:lnTo>
                  <a:lnTo>
                    <a:pt x="851" y="12"/>
                  </a:lnTo>
                  <a:lnTo>
                    <a:pt x="854" y="12"/>
                  </a:lnTo>
                  <a:lnTo>
                    <a:pt x="857" y="12"/>
                  </a:lnTo>
                  <a:lnTo>
                    <a:pt x="859" y="12"/>
                  </a:lnTo>
                  <a:lnTo>
                    <a:pt x="862" y="12"/>
                  </a:lnTo>
                  <a:lnTo>
                    <a:pt x="865" y="12"/>
                  </a:lnTo>
                  <a:lnTo>
                    <a:pt x="867" y="12"/>
                  </a:lnTo>
                  <a:lnTo>
                    <a:pt x="870" y="12"/>
                  </a:lnTo>
                  <a:lnTo>
                    <a:pt x="873" y="12"/>
                  </a:lnTo>
                  <a:lnTo>
                    <a:pt x="875" y="12"/>
                  </a:lnTo>
                  <a:lnTo>
                    <a:pt x="878" y="12"/>
                  </a:lnTo>
                  <a:lnTo>
                    <a:pt x="881" y="12"/>
                  </a:lnTo>
                  <a:lnTo>
                    <a:pt x="883" y="12"/>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55" name="Freeform 1479"/>
            <p:cNvSpPr>
              <a:spLocks/>
            </p:cNvSpPr>
            <p:nvPr/>
          </p:nvSpPr>
          <p:spPr bwMode="auto">
            <a:xfrm>
              <a:off x="690563" y="6030913"/>
              <a:ext cx="7194550" cy="3175"/>
            </a:xfrm>
            <a:custGeom>
              <a:avLst/>
              <a:gdLst>
                <a:gd name="T0" fmla="*/ 2147483647 w 883"/>
                <a:gd name="T1" fmla="*/ 2147483647 h 1"/>
                <a:gd name="T2" fmla="*/ 2147483647 w 883"/>
                <a:gd name="T3" fmla="*/ 2147483647 h 1"/>
                <a:gd name="T4" fmla="*/ 2147483647 w 883"/>
                <a:gd name="T5" fmla="*/ 2147483647 h 1"/>
                <a:gd name="T6" fmla="*/ 2147483647 w 883"/>
                <a:gd name="T7" fmla="*/ 2147483647 h 1"/>
                <a:gd name="T8" fmla="*/ 2147483647 w 883"/>
                <a:gd name="T9" fmla="*/ 2147483647 h 1"/>
                <a:gd name="T10" fmla="*/ 2147483647 w 883"/>
                <a:gd name="T11" fmla="*/ 2147483647 h 1"/>
                <a:gd name="T12" fmla="*/ 2147483647 w 883"/>
                <a:gd name="T13" fmla="*/ 2147483647 h 1"/>
                <a:gd name="T14" fmla="*/ 2147483647 w 883"/>
                <a:gd name="T15" fmla="*/ 2147483647 h 1"/>
                <a:gd name="T16" fmla="*/ 2147483647 w 883"/>
                <a:gd name="T17" fmla="*/ 2147483647 h 1"/>
                <a:gd name="T18" fmla="*/ 2147483647 w 883"/>
                <a:gd name="T19" fmla="*/ 2147483647 h 1"/>
                <a:gd name="T20" fmla="*/ 2147483647 w 883"/>
                <a:gd name="T21" fmla="*/ 2147483647 h 1"/>
                <a:gd name="T22" fmla="*/ 2147483647 w 883"/>
                <a:gd name="T23" fmla="*/ 2147483647 h 1"/>
                <a:gd name="T24" fmla="*/ 2147483647 w 883"/>
                <a:gd name="T25" fmla="*/ 2147483647 h 1"/>
                <a:gd name="T26" fmla="*/ 2147483647 w 883"/>
                <a:gd name="T27" fmla="*/ 2147483647 h 1"/>
                <a:gd name="T28" fmla="*/ 2147483647 w 883"/>
                <a:gd name="T29" fmla="*/ 2147483647 h 1"/>
                <a:gd name="T30" fmla="*/ 2147483647 w 883"/>
                <a:gd name="T31" fmla="*/ 2147483647 h 1"/>
                <a:gd name="T32" fmla="*/ 2147483647 w 883"/>
                <a:gd name="T33" fmla="*/ 2147483647 h 1"/>
                <a:gd name="T34" fmla="*/ 2147483647 w 883"/>
                <a:gd name="T35" fmla="*/ 2147483647 h 1"/>
                <a:gd name="T36" fmla="*/ 2147483647 w 883"/>
                <a:gd name="T37" fmla="*/ 2147483647 h 1"/>
                <a:gd name="T38" fmla="*/ 2147483647 w 883"/>
                <a:gd name="T39" fmla="*/ 2147483647 h 1"/>
                <a:gd name="T40" fmla="*/ 2147483647 w 883"/>
                <a:gd name="T41" fmla="*/ 2147483647 h 1"/>
                <a:gd name="T42" fmla="*/ 2147483647 w 883"/>
                <a:gd name="T43" fmla="*/ 2147483647 h 1"/>
                <a:gd name="T44" fmla="*/ 2147483647 w 883"/>
                <a:gd name="T45" fmla="*/ 2147483647 h 1"/>
                <a:gd name="T46" fmla="*/ 2147483647 w 883"/>
                <a:gd name="T47" fmla="*/ 2147483647 h 1"/>
                <a:gd name="T48" fmla="*/ 2147483647 w 883"/>
                <a:gd name="T49" fmla="*/ 2147483647 h 1"/>
                <a:gd name="T50" fmla="*/ 2147483647 w 883"/>
                <a:gd name="T51" fmla="*/ 2147483647 h 1"/>
                <a:gd name="T52" fmla="*/ 2147483647 w 883"/>
                <a:gd name="T53" fmla="*/ 2147483647 h 1"/>
                <a:gd name="T54" fmla="*/ 2147483647 w 883"/>
                <a:gd name="T55" fmla="*/ 2147483647 h 1"/>
                <a:gd name="T56" fmla="*/ 2147483647 w 883"/>
                <a:gd name="T57" fmla="*/ 0 h 1"/>
                <a:gd name="T58" fmla="*/ 2147483647 w 883"/>
                <a:gd name="T59" fmla="*/ 2147483647 h 1"/>
                <a:gd name="T60" fmla="*/ 2147483647 w 883"/>
                <a:gd name="T61" fmla="*/ 2147483647 h 1"/>
                <a:gd name="T62" fmla="*/ 2147483647 w 883"/>
                <a:gd name="T63" fmla="*/ 2147483647 h 1"/>
                <a:gd name="T64" fmla="*/ 2147483647 w 883"/>
                <a:gd name="T65" fmla="*/ 2147483647 h 1"/>
                <a:gd name="T66" fmla="*/ 2147483647 w 883"/>
                <a:gd name="T67" fmla="*/ 2147483647 h 1"/>
                <a:gd name="T68" fmla="*/ 2147483647 w 883"/>
                <a:gd name="T69" fmla="*/ 2147483647 h 1"/>
                <a:gd name="T70" fmla="*/ 2147483647 w 883"/>
                <a:gd name="T71" fmla="*/ 2147483647 h 1"/>
                <a:gd name="T72" fmla="*/ 2147483647 w 883"/>
                <a:gd name="T73" fmla="*/ 2147483647 h 1"/>
                <a:gd name="T74" fmla="*/ 2147483647 w 883"/>
                <a:gd name="T75" fmla="*/ 2147483647 h 1"/>
                <a:gd name="T76" fmla="*/ 2147483647 w 883"/>
                <a:gd name="T77" fmla="*/ 2147483647 h 1"/>
                <a:gd name="T78" fmla="*/ 2147483647 w 883"/>
                <a:gd name="T79" fmla="*/ 2147483647 h 1"/>
                <a:gd name="T80" fmla="*/ 2147483647 w 883"/>
                <a:gd name="T81" fmla="*/ 2147483647 h 1"/>
                <a:gd name="T82" fmla="*/ 2147483647 w 883"/>
                <a:gd name="T83" fmla="*/ 2147483647 h 1"/>
                <a:gd name="T84" fmla="*/ 2147483647 w 883"/>
                <a:gd name="T85" fmla="*/ 2147483647 h 1"/>
                <a:gd name="T86" fmla="*/ 2147483647 w 883"/>
                <a:gd name="T87" fmla="*/ 2147483647 h 1"/>
                <a:gd name="T88" fmla="*/ 2147483647 w 883"/>
                <a:gd name="T89" fmla="*/ 2147483647 h 1"/>
                <a:gd name="T90" fmla="*/ 2147483647 w 883"/>
                <a:gd name="T91" fmla="*/ 2147483647 h 1"/>
                <a:gd name="T92" fmla="*/ 2147483647 w 883"/>
                <a:gd name="T93" fmla="*/ 2147483647 h 1"/>
                <a:gd name="T94" fmla="*/ 2147483647 w 883"/>
                <a:gd name="T95" fmla="*/ 2147483647 h 1"/>
                <a:gd name="T96" fmla="*/ 2147483647 w 883"/>
                <a:gd name="T97" fmla="*/ 2147483647 h 1"/>
                <a:gd name="T98" fmla="*/ 2147483647 w 883"/>
                <a:gd name="T99" fmla="*/ 2147483647 h 1"/>
                <a:gd name="T100" fmla="*/ 2147483647 w 883"/>
                <a:gd name="T101" fmla="*/ 2147483647 h 1"/>
                <a:gd name="T102" fmla="*/ 2147483647 w 883"/>
                <a:gd name="T103" fmla="*/ 2147483647 h 1"/>
                <a:gd name="T104" fmla="*/ 2147483647 w 883"/>
                <a:gd name="T105" fmla="*/ 2147483647 h 1"/>
                <a:gd name="T106" fmla="*/ 2147483647 w 883"/>
                <a:gd name="T107" fmla="*/ 2147483647 h 1"/>
                <a:gd name="T108" fmla="*/ 2147483647 w 883"/>
                <a:gd name="T109" fmla="*/ 2147483647 h 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1"/>
                <a:gd name="T167" fmla="*/ 883 w 883"/>
                <a:gd name="T168" fmla="*/ 1 h 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1">
                  <a:moveTo>
                    <a:pt x="0" y="1"/>
                  </a:moveTo>
                  <a:lnTo>
                    <a:pt x="0" y="1"/>
                  </a:lnTo>
                  <a:lnTo>
                    <a:pt x="3" y="1"/>
                  </a:lnTo>
                  <a:lnTo>
                    <a:pt x="6" y="1"/>
                  </a:lnTo>
                  <a:lnTo>
                    <a:pt x="8" y="1"/>
                  </a:lnTo>
                  <a:lnTo>
                    <a:pt x="11" y="1"/>
                  </a:lnTo>
                  <a:lnTo>
                    <a:pt x="14" y="1"/>
                  </a:lnTo>
                  <a:lnTo>
                    <a:pt x="16" y="1"/>
                  </a:lnTo>
                  <a:lnTo>
                    <a:pt x="19" y="1"/>
                  </a:lnTo>
                  <a:lnTo>
                    <a:pt x="22" y="1"/>
                  </a:lnTo>
                  <a:lnTo>
                    <a:pt x="24" y="1"/>
                  </a:lnTo>
                  <a:lnTo>
                    <a:pt x="27" y="1"/>
                  </a:lnTo>
                  <a:lnTo>
                    <a:pt x="30" y="1"/>
                  </a:lnTo>
                  <a:lnTo>
                    <a:pt x="32" y="1"/>
                  </a:lnTo>
                  <a:lnTo>
                    <a:pt x="35" y="1"/>
                  </a:lnTo>
                  <a:lnTo>
                    <a:pt x="38" y="1"/>
                  </a:lnTo>
                  <a:lnTo>
                    <a:pt x="40" y="1"/>
                  </a:lnTo>
                  <a:lnTo>
                    <a:pt x="43" y="1"/>
                  </a:lnTo>
                  <a:lnTo>
                    <a:pt x="46" y="1"/>
                  </a:lnTo>
                  <a:lnTo>
                    <a:pt x="48" y="1"/>
                  </a:lnTo>
                  <a:lnTo>
                    <a:pt x="51" y="1"/>
                  </a:lnTo>
                  <a:lnTo>
                    <a:pt x="54" y="1"/>
                  </a:lnTo>
                  <a:lnTo>
                    <a:pt x="56" y="1"/>
                  </a:lnTo>
                  <a:lnTo>
                    <a:pt x="59" y="1"/>
                  </a:lnTo>
                  <a:lnTo>
                    <a:pt x="62" y="1"/>
                  </a:lnTo>
                  <a:lnTo>
                    <a:pt x="64" y="1"/>
                  </a:lnTo>
                  <a:lnTo>
                    <a:pt x="67" y="1"/>
                  </a:lnTo>
                  <a:lnTo>
                    <a:pt x="70" y="1"/>
                  </a:lnTo>
                  <a:lnTo>
                    <a:pt x="72" y="1"/>
                  </a:lnTo>
                  <a:lnTo>
                    <a:pt x="75" y="1"/>
                  </a:lnTo>
                  <a:lnTo>
                    <a:pt x="77" y="1"/>
                  </a:lnTo>
                  <a:lnTo>
                    <a:pt x="80" y="1"/>
                  </a:lnTo>
                  <a:lnTo>
                    <a:pt x="83" y="1"/>
                  </a:lnTo>
                  <a:lnTo>
                    <a:pt x="85" y="1"/>
                  </a:lnTo>
                  <a:lnTo>
                    <a:pt x="88" y="1"/>
                  </a:lnTo>
                  <a:lnTo>
                    <a:pt x="91" y="1"/>
                  </a:lnTo>
                  <a:lnTo>
                    <a:pt x="93" y="1"/>
                  </a:lnTo>
                  <a:lnTo>
                    <a:pt x="96" y="1"/>
                  </a:lnTo>
                  <a:lnTo>
                    <a:pt x="99" y="1"/>
                  </a:lnTo>
                  <a:lnTo>
                    <a:pt x="101" y="1"/>
                  </a:lnTo>
                  <a:lnTo>
                    <a:pt x="104" y="1"/>
                  </a:lnTo>
                  <a:lnTo>
                    <a:pt x="107" y="1"/>
                  </a:lnTo>
                  <a:lnTo>
                    <a:pt x="109" y="1"/>
                  </a:lnTo>
                  <a:lnTo>
                    <a:pt x="112" y="1"/>
                  </a:lnTo>
                  <a:lnTo>
                    <a:pt x="115" y="1"/>
                  </a:lnTo>
                  <a:lnTo>
                    <a:pt x="117" y="1"/>
                  </a:lnTo>
                  <a:lnTo>
                    <a:pt x="120" y="1"/>
                  </a:lnTo>
                  <a:lnTo>
                    <a:pt x="123" y="1"/>
                  </a:lnTo>
                  <a:lnTo>
                    <a:pt x="125" y="1"/>
                  </a:lnTo>
                  <a:lnTo>
                    <a:pt x="128" y="1"/>
                  </a:lnTo>
                  <a:lnTo>
                    <a:pt x="131" y="1"/>
                  </a:lnTo>
                  <a:lnTo>
                    <a:pt x="133" y="1"/>
                  </a:lnTo>
                  <a:lnTo>
                    <a:pt x="136" y="1"/>
                  </a:lnTo>
                  <a:lnTo>
                    <a:pt x="139" y="1"/>
                  </a:lnTo>
                  <a:lnTo>
                    <a:pt x="141" y="1"/>
                  </a:lnTo>
                  <a:lnTo>
                    <a:pt x="144" y="1"/>
                  </a:lnTo>
                  <a:lnTo>
                    <a:pt x="147" y="1"/>
                  </a:lnTo>
                  <a:lnTo>
                    <a:pt x="149" y="1"/>
                  </a:lnTo>
                  <a:lnTo>
                    <a:pt x="152" y="1"/>
                  </a:lnTo>
                  <a:lnTo>
                    <a:pt x="155" y="1"/>
                  </a:lnTo>
                  <a:lnTo>
                    <a:pt x="157" y="1"/>
                  </a:lnTo>
                  <a:lnTo>
                    <a:pt x="160" y="1"/>
                  </a:lnTo>
                  <a:lnTo>
                    <a:pt x="163" y="1"/>
                  </a:lnTo>
                  <a:lnTo>
                    <a:pt x="165" y="1"/>
                  </a:lnTo>
                  <a:lnTo>
                    <a:pt x="168" y="1"/>
                  </a:lnTo>
                  <a:lnTo>
                    <a:pt x="171" y="1"/>
                  </a:lnTo>
                  <a:lnTo>
                    <a:pt x="173" y="1"/>
                  </a:lnTo>
                  <a:lnTo>
                    <a:pt x="176" y="1"/>
                  </a:lnTo>
                  <a:lnTo>
                    <a:pt x="179" y="1"/>
                  </a:lnTo>
                  <a:lnTo>
                    <a:pt x="181" y="1"/>
                  </a:lnTo>
                  <a:lnTo>
                    <a:pt x="184" y="1"/>
                  </a:lnTo>
                  <a:lnTo>
                    <a:pt x="187" y="1"/>
                  </a:lnTo>
                  <a:lnTo>
                    <a:pt x="189" y="1"/>
                  </a:lnTo>
                  <a:lnTo>
                    <a:pt x="192" y="1"/>
                  </a:lnTo>
                  <a:lnTo>
                    <a:pt x="195" y="1"/>
                  </a:lnTo>
                  <a:lnTo>
                    <a:pt x="197" y="1"/>
                  </a:lnTo>
                  <a:lnTo>
                    <a:pt x="200" y="1"/>
                  </a:lnTo>
                  <a:lnTo>
                    <a:pt x="202" y="1"/>
                  </a:lnTo>
                  <a:lnTo>
                    <a:pt x="205" y="1"/>
                  </a:lnTo>
                  <a:lnTo>
                    <a:pt x="208" y="1"/>
                  </a:lnTo>
                  <a:lnTo>
                    <a:pt x="210" y="1"/>
                  </a:lnTo>
                  <a:lnTo>
                    <a:pt x="213" y="1"/>
                  </a:lnTo>
                  <a:lnTo>
                    <a:pt x="216" y="1"/>
                  </a:lnTo>
                  <a:lnTo>
                    <a:pt x="218" y="1"/>
                  </a:lnTo>
                  <a:lnTo>
                    <a:pt x="221" y="1"/>
                  </a:lnTo>
                  <a:lnTo>
                    <a:pt x="224" y="1"/>
                  </a:lnTo>
                  <a:lnTo>
                    <a:pt x="226" y="1"/>
                  </a:lnTo>
                  <a:lnTo>
                    <a:pt x="229" y="1"/>
                  </a:lnTo>
                  <a:lnTo>
                    <a:pt x="232" y="1"/>
                  </a:lnTo>
                  <a:lnTo>
                    <a:pt x="234" y="1"/>
                  </a:lnTo>
                  <a:lnTo>
                    <a:pt x="237" y="1"/>
                  </a:lnTo>
                  <a:lnTo>
                    <a:pt x="240" y="1"/>
                  </a:lnTo>
                  <a:lnTo>
                    <a:pt x="242" y="1"/>
                  </a:lnTo>
                  <a:lnTo>
                    <a:pt x="245" y="1"/>
                  </a:lnTo>
                  <a:lnTo>
                    <a:pt x="248" y="1"/>
                  </a:lnTo>
                  <a:lnTo>
                    <a:pt x="250" y="1"/>
                  </a:lnTo>
                  <a:lnTo>
                    <a:pt x="253" y="1"/>
                  </a:lnTo>
                  <a:lnTo>
                    <a:pt x="256" y="1"/>
                  </a:lnTo>
                  <a:lnTo>
                    <a:pt x="258" y="1"/>
                  </a:lnTo>
                  <a:lnTo>
                    <a:pt x="261" y="1"/>
                  </a:lnTo>
                  <a:lnTo>
                    <a:pt x="264" y="1"/>
                  </a:lnTo>
                  <a:lnTo>
                    <a:pt x="266" y="1"/>
                  </a:lnTo>
                  <a:lnTo>
                    <a:pt x="269" y="1"/>
                  </a:lnTo>
                  <a:lnTo>
                    <a:pt x="272" y="1"/>
                  </a:lnTo>
                  <a:lnTo>
                    <a:pt x="274" y="1"/>
                  </a:lnTo>
                  <a:lnTo>
                    <a:pt x="277" y="1"/>
                  </a:lnTo>
                  <a:lnTo>
                    <a:pt x="280" y="1"/>
                  </a:lnTo>
                  <a:lnTo>
                    <a:pt x="282" y="1"/>
                  </a:lnTo>
                  <a:lnTo>
                    <a:pt x="285" y="1"/>
                  </a:lnTo>
                  <a:lnTo>
                    <a:pt x="288" y="1"/>
                  </a:lnTo>
                  <a:lnTo>
                    <a:pt x="290" y="1"/>
                  </a:lnTo>
                  <a:lnTo>
                    <a:pt x="293" y="1"/>
                  </a:lnTo>
                  <a:lnTo>
                    <a:pt x="296" y="1"/>
                  </a:lnTo>
                  <a:lnTo>
                    <a:pt x="298" y="1"/>
                  </a:lnTo>
                  <a:lnTo>
                    <a:pt x="301" y="1"/>
                  </a:lnTo>
                  <a:lnTo>
                    <a:pt x="304" y="1"/>
                  </a:lnTo>
                  <a:lnTo>
                    <a:pt x="306" y="1"/>
                  </a:lnTo>
                  <a:lnTo>
                    <a:pt x="309" y="1"/>
                  </a:lnTo>
                  <a:lnTo>
                    <a:pt x="312" y="1"/>
                  </a:lnTo>
                  <a:lnTo>
                    <a:pt x="314" y="1"/>
                  </a:lnTo>
                  <a:lnTo>
                    <a:pt x="317" y="1"/>
                  </a:lnTo>
                  <a:lnTo>
                    <a:pt x="320" y="1"/>
                  </a:lnTo>
                  <a:lnTo>
                    <a:pt x="322" y="1"/>
                  </a:lnTo>
                  <a:lnTo>
                    <a:pt x="325" y="1"/>
                  </a:lnTo>
                  <a:lnTo>
                    <a:pt x="327" y="1"/>
                  </a:lnTo>
                  <a:lnTo>
                    <a:pt x="330" y="1"/>
                  </a:lnTo>
                  <a:lnTo>
                    <a:pt x="333" y="1"/>
                  </a:lnTo>
                  <a:lnTo>
                    <a:pt x="335" y="1"/>
                  </a:lnTo>
                  <a:lnTo>
                    <a:pt x="338" y="1"/>
                  </a:lnTo>
                  <a:lnTo>
                    <a:pt x="341" y="1"/>
                  </a:lnTo>
                  <a:lnTo>
                    <a:pt x="343" y="1"/>
                  </a:lnTo>
                  <a:lnTo>
                    <a:pt x="346" y="1"/>
                  </a:lnTo>
                  <a:lnTo>
                    <a:pt x="349" y="1"/>
                  </a:lnTo>
                  <a:lnTo>
                    <a:pt x="351" y="1"/>
                  </a:lnTo>
                  <a:lnTo>
                    <a:pt x="354" y="1"/>
                  </a:lnTo>
                  <a:lnTo>
                    <a:pt x="357" y="1"/>
                  </a:lnTo>
                  <a:lnTo>
                    <a:pt x="359" y="1"/>
                  </a:lnTo>
                  <a:lnTo>
                    <a:pt x="362" y="1"/>
                  </a:lnTo>
                  <a:lnTo>
                    <a:pt x="365" y="1"/>
                  </a:lnTo>
                  <a:lnTo>
                    <a:pt x="367" y="1"/>
                  </a:lnTo>
                  <a:lnTo>
                    <a:pt x="370" y="1"/>
                  </a:lnTo>
                  <a:lnTo>
                    <a:pt x="373" y="1"/>
                  </a:lnTo>
                  <a:lnTo>
                    <a:pt x="375" y="1"/>
                  </a:lnTo>
                  <a:lnTo>
                    <a:pt x="378" y="1"/>
                  </a:lnTo>
                  <a:lnTo>
                    <a:pt x="381" y="1"/>
                  </a:lnTo>
                  <a:lnTo>
                    <a:pt x="383" y="1"/>
                  </a:lnTo>
                  <a:lnTo>
                    <a:pt x="386" y="1"/>
                  </a:lnTo>
                  <a:lnTo>
                    <a:pt x="389" y="1"/>
                  </a:lnTo>
                  <a:lnTo>
                    <a:pt x="391" y="1"/>
                  </a:lnTo>
                  <a:lnTo>
                    <a:pt x="394" y="1"/>
                  </a:lnTo>
                  <a:lnTo>
                    <a:pt x="397" y="1"/>
                  </a:lnTo>
                  <a:lnTo>
                    <a:pt x="399" y="1"/>
                  </a:lnTo>
                  <a:lnTo>
                    <a:pt x="402" y="1"/>
                  </a:lnTo>
                  <a:lnTo>
                    <a:pt x="405" y="1"/>
                  </a:lnTo>
                  <a:lnTo>
                    <a:pt x="407" y="1"/>
                  </a:lnTo>
                  <a:lnTo>
                    <a:pt x="410" y="1"/>
                  </a:lnTo>
                  <a:lnTo>
                    <a:pt x="413" y="1"/>
                  </a:lnTo>
                  <a:lnTo>
                    <a:pt x="415" y="1"/>
                  </a:lnTo>
                  <a:lnTo>
                    <a:pt x="418" y="1"/>
                  </a:lnTo>
                  <a:lnTo>
                    <a:pt x="421" y="1"/>
                  </a:lnTo>
                  <a:lnTo>
                    <a:pt x="423" y="1"/>
                  </a:lnTo>
                  <a:lnTo>
                    <a:pt x="426" y="1"/>
                  </a:lnTo>
                  <a:lnTo>
                    <a:pt x="429" y="1"/>
                  </a:lnTo>
                  <a:lnTo>
                    <a:pt x="431" y="1"/>
                  </a:lnTo>
                  <a:lnTo>
                    <a:pt x="434" y="1"/>
                  </a:lnTo>
                  <a:lnTo>
                    <a:pt x="437" y="1"/>
                  </a:lnTo>
                  <a:lnTo>
                    <a:pt x="439" y="1"/>
                  </a:lnTo>
                  <a:lnTo>
                    <a:pt x="442" y="1"/>
                  </a:lnTo>
                  <a:lnTo>
                    <a:pt x="444" y="1"/>
                  </a:lnTo>
                  <a:lnTo>
                    <a:pt x="447" y="1"/>
                  </a:lnTo>
                  <a:lnTo>
                    <a:pt x="450" y="1"/>
                  </a:lnTo>
                  <a:lnTo>
                    <a:pt x="452" y="1"/>
                  </a:lnTo>
                  <a:lnTo>
                    <a:pt x="455" y="1"/>
                  </a:lnTo>
                  <a:lnTo>
                    <a:pt x="458" y="0"/>
                  </a:lnTo>
                  <a:lnTo>
                    <a:pt x="460" y="0"/>
                  </a:lnTo>
                  <a:lnTo>
                    <a:pt x="463" y="0"/>
                  </a:lnTo>
                  <a:lnTo>
                    <a:pt x="466" y="0"/>
                  </a:lnTo>
                  <a:lnTo>
                    <a:pt x="468" y="1"/>
                  </a:lnTo>
                  <a:lnTo>
                    <a:pt x="471" y="1"/>
                  </a:lnTo>
                  <a:lnTo>
                    <a:pt x="474" y="1"/>
                  </a:lnTo>
                  <a:lnTo>
                    <a:pt x="476" y="1"/>
                  </a:lnTo>
                  <a:lnTo>
                    <a:pt x="479" y="1"/>
                  </a:lnTo>
                  <a:lnTo>
                    <a:pt x="482" y="1"/>
                  </a:lnTo>
                  <a:lnTo>
                    <a:pt x="484" y="1"/>
                  </a:lnTo>
                  <a:lnTo>
                    <a:pt x="487" y="1"/>
                  </a:lnTo>
                  <a:lnTo>
                    <a:pt x="490" y="1"/>
                  </a:lnTo>
                  <a:lnTo>
                    <a:pt x="492" y="1"/>
                  </a:lnTo>
                  <a:lnTo>
                    <a:pt x="495" y="1"/>
                  </a:lnTo>
                  <a:lnTo>
                    <a:pt x="498" y="1"/>
                  </a:lnTo>
                  <a:lnTo>
                    <a:pt x="500" y="1"/>
                  </a:lnTo>
                  <a:lnTo>
                    <a:pt x="503" y="1"/>
                  </a:lnTo>
                  <a:lnTo>
                    <a:pt x="506" y="1"/>
                  </a:lnTo>
                  <a:lnTo>
                    <a:pt x="508" y="1"/>
                  </a:lnTo>
                  <a:lnTo>
                    <a:pt x="511" y="1"/>
                  </a:lnTo>
                  <a:lnTo>
                    <a:pt x="514" y="1"/>
                  </a:lnTo>
                  <a:lnTo>
                    <a:pt x="516" y="1"/>
                  </a:lnTo>
                  <a:lnTo>
                    <a:pt x="519" y="1"/>
                  </a:lnTo>
                  <a:lnTo>
                    <a:pt x="522" y="1"/>
                  </a:lnTo>
                  <a:lnTo>
                    <a:pt x="524" y="1"/>
                  </a:lnTo>
                  <a:lnTo>
                    <a:pt x="527" y="1"/>
                  </a:lnTo>
                  <a:lnTo>
                    <a:pt x="530" y="1"/>
                  </a:lnTo>
                  <a:lnTo>
                    <a:pt x="532" y="1"/>
                  </a:lnTo>
                  <a:lnTo>
                    <a:pt x="535" y="1"/>
                  </a:lnTo>
                  <a:lnTo>
                    <a:pt x="538" y="1"/>
                  </a:lnTo>
                  <a:lnTo>
                    <a:pt x="540" y="1"/>
                  </a:lnTo>
                  <a:lnTo>
                    <a:pt x="543" y="1"/>
                  </a:lnTo>
                  <a:lnTo>
                    <a:pt x="546" y="1"/>
                  </a:lnTo>
                  <a:lnTo>
                    <a:pt x="548" y="1"/>
                  </a:lnTo>
                  <a:lnTo>
                    <a:pt x="551" y="1"/>
                  </a:lnTo>
                  <a:lnTo>
                    <a:pt x="554" y="1"/>
                  </a:lnTo>
                  <a:lnTo>
                    <a:pt x="556" y="1"/>
                  </a:lnTo>
                  <a:lnTo>
                    <a:pt x="559" y="1"/>
                  </a:lnTo>
                  <a:lnTo>
                    <a:pt x="562" y="1"/>
                  </a:lnTo>
                  <a:lnTo>
                    <a:pt x="564" y="1"/>
                  </a:lnTo>
                  <a:lnTo>
                    <a:pt x="567" y="1"/>
                  </a:lnTo>
                  <a:lnTo>
                    <a:pt x="569" y="1"/>
                  </a:lnTo>
                  <a:lnTo>
                    <a:pt x="572" y="1"/>
                  </a:lnTo>
                  <a:lnTo>
                    <a:pt x="575" y="1"/>
                  </a:lnTo>
                  <a:lnTo>
                    <a:pt x="577" y="1"/>
                  </a:lnTo>
                  <a:lnTo>
                    <a:pt x="580" y="1"/>
                  </a:lnTo>
                  <a:lnTo>
                    <a:pt x="583" y="1"/>
                  </a:lnTo>
                  <a:lnTo>
                    <a:pt x="585" y="1"/>
                  </a:lnTo>
                  <a:lnTo>
                    <a:pt x="588" y="1"/>
                  </a:lnTo>
                  <a:lnTo>
                    <a:pt x="591" y="1"/>
                  </a:lnTo>
                  <a:lnTo>
                    <a:pt x="593" y="1"/>
                  </a:lnTo>
                  <a:lnTo>
                    <a:pt x="596" y="1"/>
                  </a:lnTo>
                  <a:lnTo>
                    <a:pt x="599" y="1"/>
                  </a:lnTo>
                  <a:lnTo>
                    <a:pt x="601" y="1"/>
                  </a:lnTo>
                  <a:lnTo>
                    <a:pt x="604" y="1"/>
                  </a:lnTo>
                  <a:lnTo>
                    <a:pt x="607" y="1"/>
                  </a:lnTo>
                  <a:lnTo>
                    <a:pt x="609" y="1"/>
                  </a:lnTo>
                  <a:lnTo>
                    <a:pt x="612" y="1"/>
                  </a:lnTo>
                  <a:lnTo>
                    <a:pt x="615" y="1"/>
                  </a:lnTo>
                  <a:lnTo>
                    <a:pt x="617" y="1"/>
                  </a:lnTo>
                  <a:lnTo>
                    <a:pt x="620" y="1"/>
                  </a:lnTo>
                  <a:lnTo>
                    <a:pt x="623" y="1"/>
                  </a:lnTo>
                  <a:lnTo>
                    <a:pt x="625" y="1"/>
                  </a:lnTo>
                  <a:lnTo>
                    <a:pt x="628" y="1"/>
                  </a:lnTo>
                  <a:lnTo>
                    <a:pt x="631" y="1"/>
                  </a:lnTo>
                  <a:lnTo>
                    <a:pt x="633" y="1"/>
                  </a:lnTo>
                  <a:lnTo>
                    <a:pt x="636" y="1"/>
                  </a:lnTo>
                  <a:lnTo>
                    <a:pt x="639" y="1"/>
                  </a:lnTo>
                  <a:lnTo>
                    <a:pt x="641" y="1"/>
                  </a:lnTo>
                  <a:lnTo>
                    <a:pt x="644" y="1"/>
                  </a:lnTo>
                  <a:lnTo>
                    <a:pt x="647" y="1"/>
                  </a:lnTo>
                  <a:lnTo>
                    <a:pt x="649" y="1"/>
                  </a:lnTo>
                  <a:lnTo>
                    <a:pt x="652" y="1"/>
                  </a:lnTo>
                  <a:lnTo>
                    <a:pt x="655" y="1"/>
                  </a:lnTo>
                  <a:lnTo>
                    <a:pt x="657" y="1"/>
                  </a:lnTo>
                  <a:lnTo>
                    <a:pt x="660" y="1"/>
                  </a:lnTo>
                  <a:lnTo>
                    <a:pt x="663" y="1"/>
                  </a:lnTo>
                  <a:lnTo>
                    <a:pt x="665" y="1"/>
                  </a:lnTo>
                  <a:lnTo>
                    <a:pt x="668" y="1"/>
                  </a:lnTo>
                  <a:lnTo>
                    <a:pt x="671" y="1"/>
                  </a:lnTo>
                  <a:lnTo>
                    <a:pt x="673" y="1"/>
                  </a:lnTo>
                  <a:lnTo>
                    <a:pt x="676" y="1"/>
                  </a:lnTo>
                  <a:lnTo>
                    <a:pt x="679" y="1"/>
                  </a:lnTo>
                  <a:lnTo>
                    <a:pt x="681" y="1"/>
                  </a:lnTo>
                  <a:lnTo>
                    <a:pt x="684" y="1"/>
                  </a:lnTo>
                  <a:lnTo>
                    <a:pt x="686" y="1"/>
                  </a:lnTo>
                  <a:lnTo>
                    <a:pt x="689" y="1"/>
                  </a:lnTo>
                  <a:lnTo>
                    <a:pt x="692" y="1"/>
                  </a:lnTo>
                  <a:lnTo>
                    <a:pt x="694" y="1"/>
                  </a:lnTo>
                  <a:lnTo>
                    <a:pt x="697" y="1"/>
                  </a:lnTo>
                  <a:lnTo>
                    <a:pt x="700" y="1"/>
                  </a:lnTo>
                  <a:lnTo>
                    <a:pt x="702" y="1"/>
                  </a:lnTo>
                  <a:lnTo>
                    <a:pt x="705" y="1"/>
                  </a:lnTo>
                  <a:lnTo>
                    <a:pt x="708" y="1"/>
                  </a:lnTo>
                  <a:lnTo>
                    <a:pt x="710" y="1"/>
                  </a:lnTo>
                  <a:lnTo>
                    <a:pt x="713" y="1"/>
                  </a:lnTo>
                  <a:lnTo>
                    <a:pt x="716" y="1"/>
                  </a:lnTo>
                  <a:lnTo>
                    <a:pt x="718" y="1"/>
                  </a:lnTo>
                  <a:lnTo>
                    <a:pt x="721" y="1"/>
                  </a:lnTo>
                  <a:lnTo>
                    <a:pt x="724" y="1"/>
                  </a:lnTo>
                  <a:lnTo>
                    <a:pt x="726" y="1"/>
                  </a:lnTo>
                  <a:lnTo>
                    <a:pt x="729" y="1"/>
                  </a:lnTo>
                  <a:lnTo>
                    <a:pt x="732" y="1"/>
                  </a:lnTo>
                  <a:lnTo>
                    <a:pt x="734" y="1"/>
                  </a:lnTo>
                  <a:lnTo>
                    <a:pt x="737" y="1"/>
                  </a:lnTo>
                  <a:lnTo>
                    <a:pt x="740" y="1"/>
                  </a:lnTo>
                  <a:lnTo>
                    <a:pt x="742" y="1"/>
                  </a:lnTo>
                  <a:lnTo>
                    <a:pt x="745" y="1"/>
                  </a:lnTo>
                  <a:lnTo>
                    <a:pt x="748" y="1"/>
                  </a:lnTo>
                  <a:lnTo>
                    <a:pt x="750" y="1"/>
                  </a:lnTo>
                  <a:lnTo>
                    <a:pt x="753" y="1"/>
                  </a:lnTo>
                  <a:lnTo>
                    <a:pt x="756" y="1"/>
                  </a:lnTo>
                  <a:lnTo>
                    <a:pt x="758" y="1"/>
                  </a:lnTo>
                  <a:lnTo>
                    <a:pt x="761" y="1"/>
                  </a:lnTo>
                  <a:lnTo>
                    <a:pt x="764" y="1"/>
                  </a:lnTo>
                  <a:lnTo>
                    <a:pt x="766" y="1"/>
                  </a:lnTo>
                  <a:lnTo>
                    <a:pt x="769" y="1"/>
                  </a:lnTo>
                  <a:lnTo>
                    <a:pt x="772" y="1"/>
                  </a:lnTo>
                  <a:lnTo>
                    <a:pt x="774" y="1"/>
                  </a:lnTo>
                  <a:lnTo>
                    <a:pt x="777" y="1"/>
                  </a:lnTo>
                  <a:lnTo>
                    <a:pt x="780" y="1"/>
                  </a:lnTo>
                  <a:lnTo>
                    <a:pt x="782" y="1"/>
                  </a:lnTo>
                  <a:lnTo>
                    <a:pt x="785" y="1"/>
                  </a:lnTo>
                  <a:lnTo>
                    <a:pt x="788" y="1"/>
                  </a:lnTo>
                  <a:lnTo>
                    <a:pt x="790" y="1"/>
                  </a:lnTo>
                  <a:lnTo>
                    <a:pt x="793" y="1"/>
                  </a:lnTo>
                  <a:lnTo>
                    <a:pt x="796" y="1"/>
                  </a:lnTo>
                  <a:lnTo>
                    <a:pt x="798" y="1"/>
                  </a:lnTo>
                  <a:lnTo>
                    <a:pt x="801" y="1"/>
                  </a:lnTo>
                  <a:lnTo>
                    <a:pt x="804" y="1"/>
                  </a:lnTo>
                  <a:lnTo>
                    <a:pt x="806" y="1"/>
                  </a:lnTo>
                  <a:lnTo>
                    <a:pt x="809" y="1"/>
                  </a:lnTo>
                  <a:lnTo>
                    <a:pt x="811" y="1"/>
                  </a:lnTo>
                  <a:lnTo>
                    <a:pt x="814" y="1"/>
                  </a:lnTo>
                  <a:lnTo>
                    <a:pt x="817" y="1"/>
                  </a:lnTo>
                  <a:lnTo>
                    <a:pt x="819" y="1"/>
                  </a:lnTo>
                  <a:lnTo>
                    <a:pt x="822" y="1"/>
                  </a:lnTo>
                  <a:lnTo>
                    <a:pt x="825" y="1"/>
                  </a:lnTo>
                  <a:lnTo>
                    <a:pt x="827" y="1"/>
                  </a:lnTo>
                  <a:lnTo>
                    <a:pt x="830" y="1"/>
                  </a:lnTo>
                  <a:lnTo>
                    <a:pt x="833" y="1"/>
                  </a:lnTo>
                  <a:lnTo>
                    <a:pt x="835" y="1"/>
                  </a:lnTo>
                  <a:lnTo>
                    <a:pt x="838" y="1"/>
                  </a:lnTo>
                  <a:lnTo>
                    <a:pt x="841" y="1"/>
                  </a:lnTo>
                  <a:lnTo>
                    <a:pt x="843" y="1"/>
                  </a:lnTo>
                  <a:lnTo>
                    <a:pt x="846" y="1"/>
                  </a:lnTo>
                  <a:lnTo>
                    <a:pt x="849" y="1"/>
                  </a:lnTo>
                  <a:lnTo>
                    <a:pt x="851" y="1"/>
                  </a:lnTo>
                  <a:lnTo>
                    <a:pt x="854" y="1"/>
                  </a:lnTo>
                  <a:lnTo>
                    <a:pt x="857" y="1"/>
                  </a:lnTo>
                  <a:lnTo>
                    <a:pt x="859" y="1"/>
                  </a:lnTo>
                  <a:lnTo>
                    <a:pt x="862" y="1"/>
                  </a:lnTo>
                  <a:lnTo>
                    <a:pt x="865" y="1"/>
                  </a:lnTo>
                  <a:lnTo>
                    <a:pt x="867" y="1"/>
                  </a:lnTo>
                  <a:lnTo>
                    <a:pt x="870" y="1"/>
                  </a:lnTo>
                  <a:lnTo>
                    <a:pt x="873" y="1"/>
                  </a:lnTo>
                  <a:lnTo>
                    <a:pt x="875" y="1"/>
                  </a:lnTo>
                  <a:lnTo>
                    <a:pt x="878" y="1"/>
                  </a:lnTo>
                  <a:lnTo>
                    <a:pt x="881" y="1"/>
                  </a:lnTo>
                  <a:lnTo>
                    <a:pt x="883" y="1"/>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56" name="Freeform 1480"/>
            <p:cNvSpPr>
              <a:spLocks/>
            </p:cNvSpPr>
            <p:nvPr/>
          </p:nvSpPr>
          <p:spPr bwMode="auto">
            <a:xfrm>
              <a:off x="690563" y="6026150"/>
              <a:ext cx="7194550" cy="7938"/>
            </a:xfrm>
            <a:custGeom>
              <a:avLst/>
              <a:gdLst>
                <a:gd name="T0" fmla="*/ 2147483647 w 883"/>
                <a:gd name="T1" fmla="*/ 2147483647 h 2"/>
                <a:gd name="T2" fmla="*/ 2147483647 w 883"/>
                <a:gd name="T3" fmla="*/ 2147483647 h 2"/>
                <a:gd name="T4" fmla="*/ 2147483647 w 883"/>
                <a:gd name="T5" fmla="*/ 2147483647 h 2"/>
                <a:gd name="T6" fmla="*/ 2147483647 w 883"/>
                <a:gd name="T7" fmla="*/ 2147483647 h 2"/>
                <a:gd name="T8" fmla="*/ 2147483647 w 883"/>
                <a:gd name="T9" fmla="*/ 2147483647 h 2"/>
                <a:gd name="T10" fmla="*/ 2147483647 w 883"/>
                <a:gd name="T11" fmla="*/ 2147483647 h 2"/>
                <a:gd name="T12" fmla="*/ 2147483647 w 883"/>
                <a:gd name="T13" fmla="*/ 2147483647 h 2"/>
                <a:gd name="T14" fmla="*/ 2147483647 w 883"/>
                <a:gd name="T15" fmla="*/ 2147483647 h 2"/>
                <a:gd name="T16" fmla="*/ 2147483647 w 883"/>
                <a:gd name="T17" fmla="*/ 2147483647 h 2"/>
                <a:gd name="T18" fmla="*/ 2147483647 w 883"/>
                <a:gd name="T19" fmla="*/ 2147483647 h 2"/>
                <a:gd name="T20" fmla="*/ 2147483647 w 883"/>
                <a:gd name="T21" fmla="*/ 2147483647 h 2"/>
                <a:gd name="T22" fmla="*/ 2147483647 w 883"/>
                <a:gd name="T23" fmla="*/ 2147483647 h 2"/>
                <a:gd name="T24" fmla="*/ 2147483647 w 883"/>
                <a:gd name="T25" fmla="*/ 2147483647 h 2"/>
                <a:gd name="T26" fmla="*/ 2147483647 w 883"/>
                <a:gd name="T27" fmla="*/ 2147483647 h 2"/>
                <a:gd name="T28" fmla="*/ 2147483647 w 883"/>
                <a:gd name="T29" fmla="*/ 2147483647 h 2"/>
                <a:gd name="T30" fmla="*/ 2147483647 w 883"/>
                <a:gd name="T31" fmla="*/ 2147483647 h 2"/>
                <a:gd name="T32" fmla="*/ 2147483647 w 883"/>
                <a:gd name="T33" fmla="*/ 2147483647 h 2"/>
                <a:gd name="T34" fmla="*/ 2147483647 w 883"/>
                <a:gd name="T35" fmla="*/ 2147483647 h 2"/>
                <a:gd name="T36" fmla="*/ 2147483647 w 883"/>
                <a:gd name="T37" fmla="*/ 2147483647 h 2"/>
                <a:gd name="T38" fmla="*/ 2147483647 w 883"/>
                <a:gd name="T39" fmla="*/ 2147483647 h 2"/>
                <a:gd name="T40" fmla="*/ 2147483647 w 883"/>
                <a:gd name="T41" fmla="*/ 2147483647 h 2"/>
                <a:gd name="T42" fmla="*/ 2147483647 w 883"/>
                <a:gd name="T43" fmla="*/ 2147483647 h 2"/>
                <a:gd name="T44" fmla="*/ 2147483647 w 883"/>
                <a:gd name="T45" fmla="*/ 2147483647 h 2"/>
                <a:gd name="T46" fmla="*/ 2147483647 w 883"/>
                <a:gd name="T47" fmla="*/ 2147483647 h 2"/>
                <a:gd name="T48" fmla="*/ 2147483647 w 883"/>
                <a:gd name="T49" fmla="*/ 2147483647 h 2"/>
                <a:gd name="T50" fmla="*/ 2147483647 w 883"/>
                <a:gd name="T51" fmla="*/ 2147483647 h 2"/>
                <a:gd name="T52" fmla="*/ 2147483647 w 883"/>
                <a:gd name="T53" fmla="*/ 2147483647 h 2"/>
                <a:gd name="T54" fmla="*/ 2147483647 w 883"/>
                <a:gd name="T55" fmla="*/ 2147483647 h 2"/>
                <a:gd name="T56" fmla="*/ 2147483647 w 883"/>
                <a:gd name="T57" fmla="*/ 2147483647 h 2"/>
                <a:gd name="T58" fmla="*/ 2147483647 w 883"/>
                <a:gd name="T59" fmla="*/ 2147483647 h 2"/>
                <a:gd name="T60" fmla="*/ 2147483647 w 883"/>
                <a:gd name="T61" fmla="*/ 2147483647 h 2"/>
                <a:gd name="T62" fmla="*/ 2147483647 w 883"/>
                <a:gd name="T63" fmla="*/ 2147483647 h 2"/>
                <a:gd name="T64" fmla="*/ 2147483647 w 883"/>
                <a:gd name="T65" fmla="*/ 2147483647 h 2"/>
                <a:gd name="T66" fmla="*/ 2147483647 w 883"/>
                <a:gd name="T67" fmla="*/ 2147483647 h 2"/>
                <a:gd name="T68" fmla="*/ 2147483647 w 883"/>
                <a:gd name="T69" fmla="*/ 2147483647 h 2"/>
                <a:gd name="T70" fmla="*/ 2147483647 w 883"/>
                <a:gd name="T71" fmla="*/ 2147483647 h 2"/>
                <a:gd name="T72" fmla="*/ 2147483647 w 883"/>
                <a:gd name="T73" fmla="*/ 2147483647 h 2"/>
                <a:gd name="T74" fmla="*/ 2147483647 w 883"/>
                <a:gd name="T75" fmla="*/ 2147483647 h 2"/>
                <a:gd name="T76" fmla="*/ 2147483647 w 883"/>
                <a:gd name="T77" fmla="*/ 2147483647 h 2"/>
                <a:gd name="T78" fmla="*/ 2147483647 w 883"/>
                <a:gd name="T79" fmla="*/ 2147483647 h 2"/>
                <a:gd name="T80" fmla="*/ 2147483647 w 883"/>
                <a:gd name="T81" fmla="*/ 2147483647 h 2"/>
                <a:gd name="T82" fmla="*/ 2147483647 w 883"/>
                <a:gd name="T83" fmla="*/ 2147483647 h 2"/>
                <a:gd name="T84" fmla="*/ 2147483647 w 883"/>
                <a:gd name="T85" fmla="*/ 2147483647 h 2"/>
                <a:gd name="T86" fmla="*/ 2147483647 w 883"/>
                <a:gd name="T87" fmla="*/ 2147483647 h 2"/>
                <a:gd name="T88" fmla="*/ 2147483647 w 883"/>
                <a:gd name="T89" fmla="*/ 2147483647 h 2"/>
                <a:gd name="T90" fmla="*/ 2147483647 w 883"/>
                <a:gd name="T91" fmla="*/ 2147483647 h 2"/>
                <a:gd name="T92" fmla="*/ 2147483647 w 883"/>
                <a:gd name="T93" fmla="*/ 2147483647 h 2"/>
                <a:gd name="T94" fmla="*/ 2147483647 w 883"/>
                <a:gd name="T95" fmla="*/ 2147483647 h 2"/>
                <a:gd name="T96" fmla="*/ 2147483647 w 883"/>
                <a:gd name="T97" fmla="*/ 2147483647 h 2"/>
                <a:gd name="T98" fmla="*/ 2147483647 w 883"/>
                <a:gd name="T99" fmla="*/ 2147483647 h 2"/>
                <a:gd name="T100" fmla="*/ 2147483647 w 883"/>
                <a:gd name="T101" fmla="*/ 2147483647 h 2"/>
                <a:gd name="T102" fmla="*/ 2147483647 w 883"/>
                <a:gd name="T103" fmla="*/ 2147483647 h 2"/>
                <a:gd name="T104" fmla="*/ 2147483647 w 883"/>
                <a:gd name="T105" fmla="*/ 2147483647 h 2"/>
                <a:gd name="T106" fmla="*/ 2147483647 w 883"/>
                <a:gd name="T107" fmla="*/ 2147483647 h 2"/>
                <a:gd name="T108" fmla="*/ 2147483647 w 883"/>
                <a:gd name="T109" fmla="*/ 2147483647 h 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2"/>
                <a:gd name="T167" fmla="*/ 883 w 883"/>
                <a:gd name="T168" fmla="*/ 2 h 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2">
                  <a:moveTo>
                    <a:pt x="0" y="2"/>
                  </a:moveTo>
                  <a:lnTo>
                    <a:pt x="0" y="2"/>
                  </a:lnTo>
                  <a:lnTo>
                    <a:pt x="3" y="2"/>
                  </a:lnTo>
                  <a:lnTo>
                    <a:pt x="6" y="2"/>
                  </a:lnTo>
                  <a:lnTo>
                    <a:pt x="8" y="2"/>
                  </a:lnTo>
                  <a:lnTo>
                    <a:pt x="11" y="2"/>
                  </a:lnTo>
                  <a:lnTo>
                    <a:pt x="14" y="2"/>
                  </a:lnTo>
                  <a:lnTo>
                    <a:pt x="16" y="2"/>
                  </a:lnTo>
                  <a:lnTo>
                    <a:pt x="19" y="2"/>
                  </a:lnTo>
                  <a:lnTo>
                    <a:pt x="22" y="2"/>
                  </a:lnTo>
                  <a:lnTo>
                    <a:pt x="24" y="2"/>
                  </a:lnTo>
                  <a:lnTo>
                    <a:pt x="27" y="2"/>
                  </a:lnTo>
                  <a:lnTo>
                    <a:pt x="30" y="2"/>
                  </a:lnTo>
                  <a:lnTo>
                    <a:pt x="32" y="2"/>
                  </a:lnTo>
                  <a:lnTo>
                    <a:pt x="35" y="2"/>
                  </a:lnTo>
                  <a:lnTo>
                    <a:pt x="38" y="2"/>
                  </a:lnTo>
                  <a:lnTo>
                    <a:pt x="40" y="2"/>
                  </a:lnTo>
                  <a:lnTo>
                    <a:pt x="43" y="2"/>
                  </a:lnTo>
                  <a:lnTo>
                    <a:pt x="46" y="2"/>
                  </a:lnTo>
                  <a:lnTo>
                    <a:pt x="48" y="2"/>
                  </a:lnTo>
                  <a:lnTo>
                    <a:pt x="51" y="2"/>
                  </a:lnTo>
                  <a:lnTo>
                    <a:pt x="54" y="2"/>
                  </a:lnTo>
                  <a:lnTo>
                    <a:pt x="56" y="2"/>
                  </a:lnTo>
                  <a:lnTo>
                    <a:pt x="59" y="2"/>
                  </a:lnTo>
                  <a:lnTo>
                    <a:pt x="62" y="2"/>
                  </a:lnTo>
                  <a:lnTo>
                    <a:pt x="64" y="2"/>
                  </a:lnTo>
                  <a:lnTo>
                    <a:pt x="67" y="2"/>
                  </a:lnTo>
                  <a:lnTo>
                    <a:pt x="70" y="2"/>
                  </a:lnTo>
                  <a:lnTo>
                    <a:pt x="72" y="2"/>
                  </a:lnTo>
                  <a:lnTo>
                    <a:pt x="75" y="2"/>
                  </a:lnTo>
                  <a:lnTo>
                    <a:pt x="77" y="2"/>
                  </a:lnTo>
                  <a:lnTo>
                    <a:pt x="80" y="2"/>
                  </a:lnTo>
                  <a:lnTo>
                    <a:pt x="83" y="2"/>
                  </a:lnTo>
                  <a:lnTo>
                    <a:pt x="85" y="2"/>
                  </a:lnTo>
                  <a:lnTo>
                    <a:pt x="88" y="2"/>
                  </a:lnTo>
                  <a:lnTo>
                    <a:pt x="91" y="2"/>
                  </a:lnTo>
                  <a:lnTo>
                    <a:pt x="93" y="2"/>
                  </a:lnTo>
                  <a:lnTo>
                    <a:pt x="96" y="2"/>
                  </a:lnTo>
                  <a:lnTo>
                    <a:pt x="99" y="2"/>
                  </a:lnTo>
                  <a:lnTo>
                    <a:pt x="101" y="2"/>
                  </a:lnTo>
                  <a:lnTo>
                    <a:pt x="104" y="2"/>
                  </a:lnTo>
                  <a:lnTo>
                    <a:pt x="107" y="2"/>
                  </a:lnTo>
                  <a:lnTo>
                    <a:pt x="109" y="2"/>
                  </a:lnTo>
                  <a:lnTo>
                    <a:pt x="112" y="2"/>
                  </a:lnTo>
                  <a:lnTo>
                    <a:pt x="115" y="2"/>
                  </a:lnTo>
                  <a:lnTo>
                    <a:pt x="117" y="2"/>
                  </a:lnTo>
                  <a:lnTo>
                    <a:pt x="120" y="2"/>
                  </a:lnTo>
                  <a:lnTo>
                    <a:pt x="123" y="2"/>
                  </a:lnTo>
                  <a:lnTo>
                    <a:pt x="125" y="2"/>
                  </a:lnTo>
                  <a:lnTo>
                    <a:pt x="128" y="2"/>
                  </a:lnTo>
                  <a:lnTo>
                    <a:pt x="131" y="2"/>
                  </a:lnTo>
                  <a:lnTo>
                    <a:pt x="133" y="2"/>
                  </a:lnTo>
                  <a:lnTo>
                    <a:pt x="136" y="2"/>
                  </a:lnTo>
                  <a:lnTo>
                    <a:pt x="139" y="2"/>
                  </a:lnTo>
                  <a:lnTo>
                    <a:pt x="141" y="2"/>
                  </a:lnTo>
                  <a:lnTo>
                    <a:pt x="144" y="2"/>
                  </a:lnTo>
                  <a:lnTo>
                    <a:pt x="147" y="2"/>
                  </a:lnTo>
                  <a:lnTo>
                    <a:pt x="149" y="2"/>
                  </a:lnTo>
                  <a:lnTo>
                    <a:pt x="152" y="2"/>
                  </a:lnTo>
                  <a:lnTo>
                    <a:pt x="155" y="2"/>
                  </a:lnTo>
                  <a:lnTo>
                    <a:pt x="157" y="2"/>
                  </a:lnTo>
                  <a:lnTo>
                    <a:pt x="160" y="2"/>
                  </a:lnTo>
                  <a:lnTo>
                    <a:pt x="163" y="2"/>
                  </a:lnTo>
                  <a:lnTo>
                    <a:pt x="165" y="2"/>
                  </a:lnTo>
                  <a:lnTo>
                    <a:pt x="168" y="2"/>
                  </a:lnTo>
                  <a:lnTo>
                    <a:pt x="171" y="2"/>
                  </a:lnTo>
                  <a:lnTo>
                    <a:pt x="173" y="2"/>
                  </a:lnTo>
                  <a:lnTo>
                    <a:pt x="176" y="2"/>
                  </a:lnTo>
                  <a:lnTo>
                    <a:pt x="179" y="2"/>
                  </a:lnTo>
                  <a:lnTo>
                    <a:pt x="181" y="2"/>
                  </a:lnTo>
                  <a:lnTo>
                    <a:pt x="184" y="2"/>
                  </a:lnTo>
                  <a:lnTo>
                    <a:pt x="187" y="2"/>
                  </a:lnTo>
                  <a:lnTo>
                    <a:pt x="189" y="2"/>
                  </a:lnTo>
                  <a:lnTo>
                    <a:pt x="192" y="2"/>
                  </a:lnTo>
                  <a:lnTo>
                    <a:pt x="195" y="2"/>
                  </a:lnTo>
                  <a:lnTo>
                    <a:pt x="197" y="2"/>
                  </a:lnTo>
                  <a:lnTo>
                    <a:pt x="200" y="2"/>
                  </a:lnTo>
                  <a:lnTo>
                    <a:pt x="202" y="2"/>
                  </a:lnTo>
                  <a:lnTo>
                    <a:pt x="205" y="2"/>
                  </a:lnTo>
                  <a:lnTo>
                    <a:pt x="208" y="2"/>
                  </a:lnTo>
                  <a:lnTo>
                    <a:pt x="210" y="2"/>
                  </a:lnTo>
                  <a:lnTo>
                    <a:pt x="213" y="2"/>
                  </a:lnTo>
                  <a:lnTo>
                    <a:pt x="216" y="2"/>
                  </a:lnTo>
                  <a:lnTo>
                    <a:pt x="218" y="2"/>
                  </a:lnTo>
                  <a:lnTo>
                    <a:pt x="221" y="2"/>
                  </a:lnTo>
                  <a:lnTo>
                    <a:pt x="224" y="2"/>
                  </a:lnTo>
                  <a:lnTo>
                    <a:pt x="226" y="2"/>
                  </a:lnTo>
                  <a:lnTo>
                    <a:pt x="229" y="2"/>
                  </a:lnTo>
                  <a:lnTo>
                    <a:pt x="232" y="2"/>
                  </a:lnTo>
                  <a:lnTo>
                    <a:pt x="234" y="2"/>
                  </a:lnTo>
                  <a:lnTo>
                    <a:pt x="237" y="2"/>
                  </a:lnTo>
                  <a:lnTo>
                    <a:pt x="240" y="2"/>
                  </a:lnTo>
                  <a:lnTo>
                    <a:pt x="242" y="2"/>
                  </a:lnTo>
                  <a:lnTo>
                    <a:pt x="245" y="2"/>
                  </a:lnTo>
                  <a:lnTo>
                    <a:pt x="248" y="2"/>
                  </a:lnTo>
                  <a:lnTo>
                    <a:pt x="250" y="2"/>
                  </a:lnTo>
                  <a:lnTo>
                    <a:pt x="253" y="2"/>
                  </a:lnTo>
                  <a:lnTo>
                    <a:pt x="256" y="2"/>
                  </a:lnTo>
                  <a:lnTo>
                    <a:pt x="258" y="2"/>
                  </a:lnTo>
                  <a:lnTo>
                    <a:pt x="261" y="2"/>
                  </a:lnTo>
                  <a:lnTo>
                    <a:pt x="264" y="2"/>
                  </a:lnTo>
                  <a:lnTo>
                    <a:pt x="266" y="2"/>
                  </a:lnTo>
                  <a:lnTo>
                    <a:pt x="269" y="2"/>
                  </a:lnTo>
                  <a:lnTo>
                    <a:pt x="272" y="2"/>
                  </a:lnTo>
                  <a:lnTo>
                    <a:pt x="274" y="2"/>
                  </a:lnTo>
                  <a:lnTo>
                    <a:pt x="277" y="2"/>
                  </a:lnTo>
                  <a:lnTo>
                    <a:pt x="280" y="2"/>
                  </a:lnTo>
                  <a:lnTo>
                    <a:pt x="282" y="2"/>
                  </a:lnTo>
                  <a:lnTo>
                    <a:pt x="285" y="2"/>
                  </a:lnTo>
                  <a:lnTo>
                    <a:pt x="288" y="2"/>
                  </a:lnTo>
                  <a:lnTo>
                    <a:pt x="290" y="2"/>
                  </a:lnTo>
                  <a:lnTo>
                    <a:pt x="293" y="2"/>
                  </a:lnTo>
                  <a:lnTo>
                    <a:pt x="296" y="2"/>
                  </a:lnTo>
                  <a:lnTo>
                    <a:pt x="298" y="2"/>
                  </a:lnTo>
                  <a:lnTo>
                    <a:pt x="301" y="2"/>
                  </a:lnTo>
                  <a:lnTo>
                    <a:pt x="304" y="2"/>
                  </a:lnTo>
                  <a:lnTo>
                    <a:pt x="306" y="2"/>
                  </a:lnTo>
                  <a:lnTo>
                    <a:pt x="309" y="2"/>
                  </a:lnTo>
                  <a:lnTo>
                    <a:pt x="312" y="2"/>
                  </a:lnTo>
                  <a:lnTo>
                    <a:pt x="314" y="2"/>
                  </a:lnTo>
                  <a:lnTo>
                    <a:pt x="317" y="2"/>
                  </a:lnTo>
                  <a:lnTo>
                    <a:pt x="320" y="2"/>
                  </a:lnTo>
                  <a:lnTo>
                    <a:pt x="322" y="2"/>
                  </a:lnTo>
                  <a:lnTo>
                    <a:pt x="325" y="2"/>
                  </a:lnTo>
                  <a:lnTo>
                    <a:pt x="327" y="2"/>
                  </a:lnTo>
                  <a:lnTo>
                    <a:pt x="330" y="2"/>
                  </a:lnTo>
                  <a:lnTo>
                    <a:pt x="333" y="2"/>
                  </a:lnTo>
                  <a:lnTo>
                    <a:pt x="335" y="2"/>
                  </a:lnTo>
                  <a:lnTo>
                    <a:pt x="338" y="2"/>
                  </a:lnTo>
                  <a:lnTo>
                    <a:pt x="341" y="2"/>
                  </a:lnTo>
                  <a:lnTo>
                    <a:pt x="343" y="2"/>
                  </a:lnTo>
                  <a:lnTo>
                    <a:pt x="346" y="2"/>
                  </a:lnTo>
                  <a:lnTo>
                    <a:pt x="349" y="2"/>
                  </a:lnTo>
                  <a:lnTo>
                    <a:pt x="351" y="2"/>
                  </a:lnTo>
                  <a:lnTo>
                    <a:pt x="354" y="2"/>
                  </a:lnTo>
                  <a:lnTo>
                    <a:pt x="357" y="2"/>
                  </a:lnTo>
                  <a:lnTo>
                    <a:pt x="359" y="2"/>
                  </a:lnTo>
                  <a:lnTo>
                    <a:pt x="362" y="2"/>
                  </a:lnTo>
                  <a:lnTo>
                    <a:pt x="365" y="2"/>
                  </a:lnTo>
                  <a:lnTo>
                    <a:pt x="367" y="2"/>
                  </a:lnTo>
                  <a:lnTo>
                    <a:pt x="370" y="2"/>
                  </a:lnTo>
                  <a:lnTo>
                    <a:pt x="373" y="2"/>
                  </a:lnTo>
                  <a:lnTo>
                    <a:pt x="375" y="2"/>
                  </a:lnTo>
                  <a:lnTo>
                    <a:pt x="378" y="2"/>
                  </a:lnTo>
                  <a:lnTo>
                    <a:pt x="381" y="2"/>
                  </a:lnTo>
                  <a:lnTo>
                    <a:pt x="383" y="2"/>
                  </a:lnTo>
                  <a:lnTo>
                    <a:pt x="386" y="2"/>
                  </a:lnTo>
                  <a:lnTo>
                    <a:pt x="389" y="2"/>
                  </a:lnTo>
                  <a:lnTo>
                    <a:pt x="391" y="2"/>
                  </a:lnTo>
                  <a:lnTo>
                    <a:pt x="394" y="2"/>
                  </a:lnTo>
                  <a:lnTo>
                    <a:pt x="397" y="2"/>
                  </a:lnTo>
                  <a:lnTo>
                    <a:pt x="399" y="2"/>
                  </a:lnTo>
                  <a:lnTo>
                    <a:pt x="402" y="2"/>
                  </a:lnTo>
                  <a:lnTo>
                    <a:pt x="405" y="2"/>
                  </a:lnTo>
                  <a:lnTo>
                    <a:pt x="407" y="2"/>
                  </a:lnTo>
                  <a:lnTo>
                    <a:pt x="410" y="2"/>
                  </a:lnTo>
                  <a:lnTo>
                    <a:pt x="413" y="2"/>
                  </a:lnTo>
                  <a:lnTo>
                    <a:pt x="415" y="2"/>
                  </a:lnTo>
                  <a:lnTo>
                    <a:pt x="418" y="2"/>
                  </a:lnTo>
                  <a:lnTo>
                    <a:pt x="421" y="2"/>
                  </a:lnTo>
                  <a:lnTo>
                    <a:pt x="423" y="2"/>
                  </a:lnTo>
                  <a:lnTo>
                    <a:pt x="426" y="2"/>
                  </a:lnTo>
                  <a:lnTo>
                    <a:pt x="429" y="2"/>
                  </a:lnTo>
                  <a:lnTo>
                    <a:pt x="431" y="2"/>
                  </a:lnTo>
                  <a:lnTo>
                    <a:pt x="434" y="2"/>
                  </a:lnTo>
                  <a:lnTo>
                    <a:pt x="437" y="2"/>
                  </a:lnTo>
                  <a:lnTo>
                    <a:pt x="439" y="2"/>
                  </a:lnTo>
                  <a:lnTo>
                    <a:pt x="442" y="2"/>
                  </a:lnTo>
                  <a:lnTo>
                    <a:pt x="444" y="2"/>
                  </a:lnTo>
                  <a:lnTo>
                    <a:pt x="447" y="2"/>
                  </a:lnTo>
                  <a:lnTo>
                    <a:pt x="450" y="2"/>
                  </a:lnTo>
                  <a:lnTo>
                    <a:pt x="452" y="2"/>
                  </a:lnTo>
                  <a:lnTo>
                    <a:pt x="455" y="2"/>
                  </a:lnTo>
                  <a:lnTo>
                    <a:pt x="458" y="2"/>
                  </a:lnTo>
                  <a:lnTo>
                    <a:pt x="460" y="2"/>
                  </a:lnTo>
                  <a:lnTo>
                    <a:pt x="463" y="2"/>
                  </a:lnTo>
                  <a:lnTo>
                    <a:pt x="466" y="2"/>
                  </a:lnTo>
                  <a:lnTo>
                    <a:pt x="468" y="2"/>
                  </a:lnTo>
                  <a:lnTo>
                    <a:pt x="471" y="2"/>
                  </a:lnTo>
                  <a:lnTo>
                    <a:pt x="474" y="1"/>
                  </a:lnTo>
                  <a:lnTo>
                    <a:pt x="476" y="0"/>
                  </a:lnTo>
                  <a:lnTo>
                    <a:pt x="479" y="0"/>
                  </a:lnTo>
                  <a:lnTo>
                    <a:pt x="482" y="0"/>
                  </a:lnTo>
                  <a:lnTo>
                    <a:pt x="484" y="1"/>
                  </a:lnTo>
                  <a:lnTo>
                    <a:pt x="487" y="1"/>
                  </a:lnTo>
                  <a:lnTo>
                    <a:pt x="490" y="2"/>
                  </a:lnTo>
                  <a:lnTo>
                    <a:pt x="492" y="2"/>
                  </a:lnTo>
                  <a:lnTo>
                    <a:pt x="495" y="2"/>
                  </a:lnTo>
                  <a:lnTo>
                    <a:pt x="498" y="2"/>
                  </a:lnTo>
                  <a:lnTo>
                    <a:pt x="500" y="2"/>
                  </a:lnTo>
                  <a:lnTo>
                    <a:pt x="503" y="2"/>
                  </a:lnTo>
                  <a:lnTo>
                    <a:pt x="506" y="2"/>
                  </a:lnTo>
                  <a:lnTo>
                    <a:pt x="508" y="2"/>
                  </a:lnTo>
                  <a:lnTo>
                    <a:pt x="511" y="2"/>
                  </a:lnTo>
                  <a:lnTo>
                    <a:pt x="514" y="2"/>
                  </a:lnTo>
                  <a:lnTo>
                    <a:pt x="516" y="2"/>
                  </a:lnTo>
                  <a:lnTo>
                    <a:pt x="519" y="2"/>
                  </a:lnTo>
                  <a:lnTo>
                    <a:pt x="522" y="2"/>
                  </a:lnTo>
                  <a:lnTo>
                    <a:pt x="524" y="2"/>
                  </a:lnTo>
                  <a:lnTo>
                    <a:pt x="527" y="2"/>
                  </a:lnTo>
                  <a:lnTo>
                    <a:pt x="530" y="2"/>
                  </a:lnTo>
                  <a:lnTo>
                    <a:pt x="532" y="2"/>
                  </a:lnTo>
                  <a:lnTo>
                    <a:pt x="535" y="2"/>
                  </a:lnTo>
                  <a:lnTo>
                    <a:pt x="538" y="2"/>
                  </a:lnTo>
                  <a:lnTo>
                    <a:pt x="540" y="2"/>
                  </a:lnTo>
                  <a:lnTo>
                    <a:pt x="543" y="2"/>
                  </a:lnTo>
                  <a:lnTo>
                    <a:pt x="546" y="2"/>
                  </a:lnTo>
                  <a:lnTo>
                    <a:pt x="548" y="2"/>
                  </a:lnTo>
                  <a:lnTo>
                    <a:pt x="551" y="2"/>
                  </a:lnTo>
                  <a:lnTo>
                    <a:pt x="554" y="2"/>
                  </a:lnTo>
                  <a:lnTo>
                    <a:pt x="556" y="2"/>
                  </a:lnTo>
                  <a:lnTo>
                    <a:pt x="559" y="2"/>
                  </a:lnTo>
                  <a:lnTo>
                    <a:pt x="562" y="2"/>
                  </a:lnTo>
                  <a:lnTo>
                    <a:pt x="564" y="2"/>
                  </a:lnTo>
                  <a:lnTo>
                    <a:pt x="567" y="2"/>
                  </a:lnTo>
                  <a:lnTo>
                    <a:pt x="569" y="2"/>
                  </a:lnTo>
                  <a:lnTo>
                    <a:pt x="572" y="2"/>
                  </a:lnTo>
                  <a:lnTo>
                    <a:pt x="575" y="2"/>
                  </a:lnTo>
                  <a:lnTo>
                    <a:pt x="577" y="2"/>
                  </a:lnTo>
                  <a:lnTo>
                    <a:pt x="580" y="2"/>
                  </a:lnTo>
                  <a:lnTo>
                    <a:pt x="583" y="2"/>
                  </a:lnTo>
                  <a:lnTo>
                    <a:pt x="585" y="2"/>
                  </a:lnTo>
                  <a:lnTo>
                    <a:pt x="588" y="2"/>
                  </a:lnTo>
                  <a:lnTo>
                    <a:pt x="591" y="2"/>
                  </a:lnTo>
                  <a:lnTo>
                    <a:pt x="593" y="2"/>
                  </a:lnTo>
                  <a:lnTo>
                    <a:pt x="596" y="2"/>
                  </a:lnTo>
                  <a:lnTo>
                    <a:pt x="599" y="2"/>
                  </a:lnTo>
                  <a:lnTo>
                    <a:pt x="601" y="2"/>
                  </a:lnTo>
                  <a:lnTo>
                    <a:pt x="604" y="2"/>
                  </a:lnTo>
                  <a:lnTo>
                    <a:pt x="607" y="2"/>
                  </a:lnTo>
                  <a:lnTo>
                    <a:pt x="609" y="2"/>
                  </a:lnTo>
                  <a:lnTo>
                    <a:pt x="612" y="2"/>
                  </a:lnTo>
                  <a:lnTo>
                    <a:pt x="615" y="2"/>
                  </a:lnTo>
                  <a:lnTo>
                    <a:pt x="617" y="2"/>
                  </a:lnTo>
                  <a:lnTo>
                    <a:pt x="620" y="2"/>
                  </a:lnTo>
                  <a:lnTo>
                    <a:pt x="623" y="2"/>
                  </a:lnTo>
                  <a:lnTo>
                    <a:pt x="625" y="2"/>
                  </a:lnTo>
                  <a:lnTo>
                    <a:pt x="628" y="2"/>
                  </a:lnTo>
                  <a:lnTo>
                    <a:pt x="631" y="2"/>
                  </a:lnTo>
                  <a:lnTo>
                    <a:pt x="633" y="2"/>
                  </a:lnTo>
                  <a:lnTo>
                    <a:pt x="636" y="2"/>
                  </a:lnTo>
                  <a:lnTo>
                    <a:pt x="639" y="2"/>
                  </a:lnTo>
                  <a:lnTo>
                    <a:pt x="641" y="2"/>
                  </a:lnTo>
                  <a:lnTo>
                    <a:pt x="644" y="2"/>
                  </a:lnTo>
                  <a:lnTo>
                    <a:pt x="647" y="2"/>
                  </a:lnTo>
                  <a:lnTo>
                    <a:pt x="649" y="2"/>
                  </a:lnTo>
                  <a:lnTo>
                    <a:pt x="652" y="2"/>
                  </a:lnTo>
                  <a:lnTo>
                    <a:pt x="655" y="2"/>
                  </a:lnTo>
                  <a:lnTo>
                    <a:pt x="657" y="2"/>
                  </a:lnTo>
                  <a:lnTo>
                    <a:pt x="660" y="2"/>
                  </a:lnTo>
                  <a:lnTo>
                    <a:pt x="663" y="2"/>
                  </a:lnTo>
                  <a:lnTo>
                    <a:pt x="665" y="2"/>
                  </a:lnTo>
                  <a:lnTo>
                    <a:pt x="668" y="2"/>
                  </a:lnTo>
                  <a:lnTo>
                    <a:pt x="671" y="2"/>
                  </a:lnTo>
                  <a:lnTo>
                    <a:pt x="673" y="2"/>
                  </a:lnTo>
                  <a:lnTo>
                    <a:pt x="676" y="2"/>
                  </a:lnTo>
                  <a:lnTo>
                    <a:pt x="679" y="2"/>
                  </a:lnTo>
                  <a:lnTo>
                    <a:pt x="681" y="2"/>
                  </a:lnTo>
                  <a:lnTo>
                    <a:pt x="684" y="2"/>
                  </a:lnTo>
                  <a:lnTo>
                    <a:pt x="686" y="2"/>
                  </a:lnTo>
                  <a:lnTo>
                    <a:pt x="689" y="2"/>
                  </a:lnTo>
                  <a:lnTo>
                    <a:pt x="692" y="2"/>
                  </a:lnTo>
                  <a:lnTo>
                    <a:pt x="694" y="2"/>
                  </a:lnTo>
                  <a:lnTo>
                    <a:pt x="697" y="2"/>
                  </a:lnTo>
                  <a:lnTo>
                    <a:pt x="700" y="2"/>
                  </a:lnTo>
                  <a:lnTo>
                    <a:pt x="702" y="2"/>
                  </a:lnTo>
                  <a:lnTo>
                    <a:pt x="705" y="2"/>
                  </a:lnTo>
                  <a:lnTo>
                    <a:pt x="708" y="2"/>
                  </a:lnTo>
                  <a:lnTo>
                    <a:pt x="710" y="2"/>
                  </a:lnTo>
                  <a:lnTo>
                    <a:pt x="713" y="2"/>
                  </a:lnTo>
                  <a:lnTo>
                    <a:pt x="716" y="2"/>
                  </a:lnTo>
                  <a:lnTo>
                    <a:pt x="718" y="2"/>
                  </a:lnTo>
                  <a:lnTo>
                    <a:pt x="721" y="2"/>
                  </a:lnTo>
                  <a:lnTo>
                    <a:pt x="724" y="2"/>
                  </a:lnTo>
                  <a:lnTo>
                    <a:pt x="726" y="2"/>
                  </a:lnTo>
                  <a:lnTo>
                    <a:pt x="729" y="2"/>
                  </a:lnTo>
                  <a:lnTo>
                    <a:pt x="732" y="2"/>
                  </a:lnTo>
                  <a:lnTo>
                    <a:pt x="734" y="2"/>
                  </a:lnTo>
                  <a:lnTo>
                    <a:pt x="737" y="2"/>
                  </a:lnTo>
                  <a:lnTo>
                    <a:pt x="740" y="2"/>
                  </a:lnTo>
                  <a:lnTo>
                    <a:pt x="742" y="2"/>
                  </a:lnTo>
                  <a:lnTo>
                    <a:pt x="745" y="2"/>
                  </a:lnTo>
                  <a:lnTo>
                    <a:pt x="748" y="2"/>
                  </a:lnTo>
                  <a:lnTo>
                    <a:pt x="750" y="2"/>
                  </a:lnTo>
                  <a:lnTo>
                    <a:pt x="753" y="2"/>
                  </a:lnTo>
                  <a:lnTo>
                    <a:pt x="756" y="2"/>
                  </a:lnTo>
                  <a:lnTo>
                    <a:pt x="758" y="2"/>
                  </a:lnTo>
                  <a:lnTo>
                    <a:pt x="761" y="2"/>
                  </a:lnTo>
                  <a:lnTo>
                    <a:pt x="764" y="2"/>
                  </a:lnTo>
                  <a:lnTo>
                    <a:pt x="766" y="2"/>
                  </a:lnTo>
                  <a:lnTo>
                    <a:pt x="769" y="2"/>
                  </a:lnTo>
                  <a:lnTo>
                    <a:pt x="772" y="2"/>
                  </a:lnTo>
                  <a:lnTo>
                    <a:pt x="774" y="2"/>
                  </a:lnTo>
                  <a:lnTo>
                    <a:pt x="777" y="2"/>
                  </a:lnTo>
                  <a:lnTo>
                    <a:pt x="780" y="2"/>
                  </a:lnTo>
                  <a:lnTo>
                    <a:pt x="782" y="2"/>
                  </a:lnTo>
                  <a:lnTo>
                    <a:pt x="785" y="2"/>
                  </a:lnTo>
                  <a:lnTo>
                    <a:pt x="788" y="2"/>
                  </a:lnTo>
                  <a:lnTo>
                    <a:pt x="790" y="2"/>
                  </a:lnTo>
                  <a:lnTo>
                    <a:pt x="793" y="2"/>
                  </a:lnTo>
                  <a:lnTo>
                    <a:pt x="796" y="2"/>
                  </a:lnTo>
                  <a:lnTo>
                    <a:pt x="798" y="2"/>
                  </a:lnTo>
                  <a:lnTo>
                    <a:pt x="801" y="2"/>
                  </a:lnTo>
                  <a:lnTo>
                    <a:pt x="804" y="2"/>
                  </a:lnTo>
                  <a:lnTo>
                    <a:pt x="806" y="2"/>
                  </a:lnTo>
                  <a:lnTo>
                    <a:pt x="809" y="2"/>
                  </a:lnTo>
                  <a:lnTo>
                    <a:pt x="811" y="2"/>
                  </a:lnTo>
                  <a:lnTo>
                    <a:pt x="814" y="2"/>
                  </a:lnTo>
                  <a:lnTo>
                    <a:pt x="817" y="2"/>
                  </a:lnTo>
                  <a:lnTo>
                    <a:pt x="819" y="2"/>
                  </a:lnTo>
                  <a:lnTo>
                    <a:pt x="822" y="2"/>
                  </a:lnTo>
                  <a:lnTo>
                    <a:pt x="825" y="2"/>
                  </a:lnTo>
                  <a:lnTo>
                    <a:pt x="827" y="2"/>
                  </a:lnTo>
                  <a:lnTo>
                    <a:pt x="830" y="2"/>
                  </a:lnTo>
                  <a:lnTo>
                    <a:pt x="833" y="2"/>
                  </a:lnTo>
                  <a:lnTo>
                    <a:pt x="835" y="2"/>
                  </a:lnTo>
                  <a:lnTo>
                    <a:pt x="838" y="2"/>
                  </a:lnTo>
                  <a:lnTo>
                    <a:pt x="841" y="2"/>
                  </a:lnTo>
                  <a:lnTo>
                    <a:pt x="843" y="2"/>
                  </a:lnTo>
                  <a:lnTo>
                    <a:pt x="846" y="2"/>
                  </a:lnTo>
                  <a:lnTo>
                    <a:pt x="849" y="2"/>
                  </a:lnTo>
                  <a:lnTo>
                    <a:pt x="851" y="2"/>
                  </a:lnTo>
                  <a:lnTo>
                    <a:pt x="854" y="2"/>
                  </a:lnTo>
                  <a:lnTo>
                    <a:pt x="857" y="2"/>
                  </a:lnTo>
                  <a:lnTo>
                    <a:pt x="859" y="2"/>
                  </a:lnTo>
                  <a:lnTo>
                    <a:pt x="862" y="2"/>
                  </a:lnTo>
                  <a:lnTo>
                    <a:pt x="865" y="2"/>
                  </a:lnTo>
                  <a:lnTo>
                    <a:pt x="867" y="2"/>
                  </a:lnTo>
                  <a:lnTo>
                    <a:pt x="870" y="2"/>
                  </a:lnTo>
                  <a:lnTo>
                    <a:pt x="873" y="2"/>
                  </a:lnTo>
                  <a:lnTo>
                    <a:pt x="875" y="2"/>
                  </a:lnTo>
                  <a:lnTo>
                    <a:pt x="878" y="2"/>
                  </a:lnTo>
                  <a:lnTo>
                    <a:pt x="881" y="2"/>
                  </a:lnTo>
                  <a:lnTo>
                    <a:pt x="883" y="2"/>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57" name="Freeform 1481"/>
            <p:cNvSpPr>
              <a:spLocks/>
            </p:cNvSpPr>
            <p:nvPr/>
          </p:nvSpPr>
          <p:spPr bwMode="auto">
            <a:xfrm>
              <a:off x="690563" y="5989638"/>
              <a:ext cx="7194550" cy="44450"/>
            </a:xfrm>
            <a:custGeom>
              <a:avLst/>
              <a:gdLst>
                <a:gd name="T0" fmla="*/ 2147483647 w 883"/>
                <a:gd name="T1" fmla="*/ 2147483647 h 10"/>
                <a:gd name="T2" fmla="*/ 2147483647 w 883"/>
                <a:gd name="T3" fmla="*/ 2147483647 h 10"/>
                <a:gd name="T4" fmla="*/ 2147483647 w 883"/>
                <a:gd name="T5" fmla="*/ 2147483647 h 10"/>
                <a:gd name="T6" fmla="*/ 2147483647 w 883"/>
                <a:gd name="T7" fmla="*/ 2147483647 h 10"/>
                <a:gd name="T8" fmla="*/ 2147483647 w 883"/>
                <a:gd name="T9" fmla="*/ 2147483647 h 10"/>
                <a:gd name="T10" fmla="*/ 2147483647 w 883"/>
                <a:gd name="T11" fmla="*/ 2147483647 h 10"/>
                <a:gd name="T12" fmla="*/ 2147483647 w 883"/>
                <a:gd name="T13" fmla="*/ 2147483647 h 10"/>
                <a:gd name="T14" fmla="*/ 2147483647 w 883"/>
                <a:gd name="T15" fmla="*/ 2147483647 h 10"/>
                <a:gd name="T16" fmla="*/ 2147483647 w 883"/>
                <a:gd name="T17" fmla="*/ 2147483647 h 10"/>
                <a:gd name="T18" fmla="*/ 2147483647 w 883"/>
                <a:gd name="T19" fmla="*/ 2147483647 h 10"/>
                <a:gd name="T20" fmla="*/ 2147483647 w 883"/>
                <a:gd name="T21" fmla="*/ 2147483647 h 10"/>
                <a:gd name="T22" fmla="*/ 2147483647 w 883"/>
                <a:gd name="T23" fmla="*/ 2147483647 h 10"/>
                <a:gd name="T24" fmla="*/ 2147483647 w 883"/>
                <a:gd name="T25" fmla="*/ 2147483647 h 10"/>
                <a:gd name="T26" fmla="*/ 2147483647 w 883"/>
                <a:gd name="T27" fmla="*/ 2147483647 h 10"/>
                <a:gd name="T28" fmla="*/ 2147483647 w 883"/>
                <a:gd name="T29" fmla="*/ 2147483647 h 10"/>
                <a:gd name="T30" fmla="*/ 2147483647 w 883"/>
                <a:gd name="T31" fmla="*/ 2147483647 h 10"/>
                <a:gd name="T32" fmla="*/ 2147483647 w 883"/>
                <a:gd name="T33" fmla="*/ 2147483647 h 10"/>
                <a:gd name="T34" fmla="*/ 2147483647 w 883"/>
                <a:gd name="T35" fmla="*/ 2147483647 h 10"/>
                <a:gd name="T36" fmla="*/ 2147483647 w 883"/>
                <a:gd name="T37" fmla="*/ 2147483647 h 10"/>
                <a:gd name="T38" fmla="*/ 2147483647 w 883"/>
                <a:gd name="T39" fmla="*/ 2147483647 h 10"/>
                <a:gd name="T40" fmla="*/ 2147483647 w 883"/>
                <a:gd name="T41" fmla="*/ 2147483647 h 10"/>
                <a:gd name="T42" fmla="*/ 2147483647 w 883"/>
                <a:gd name="T43" fmla="*/ 2147483647 h 10"/>
                <a:gd name="T44" fmla="*/ 2147483647 w 883"/>
                <a:gd name="T45" fmla="*/ 0 h 10"/>
                <a:gd name="T46" fmla="*/ 2147483647 w 883"/>
                <a:gd name="T47" fmla="*/ 2147483647 h 10"/>
                <a:gd name="T48" fmla="*/ 2147483647 w 883"/>
                <a:gd name="T49" fmla="*/ 2147483647 h 10"/>
                <a:gd name="T50" fmla="*/ 2147483647 w 883"/>
                <a:gd name="T51" fmla="*/ 2147483647 h 10"/>
                <a:gd name="T52" fmla="*/ 2147483647 w 883"/>
                <a:gd name="T53" fmla="*/ 2147483647 h 10"/>
                <a:gd name="T54" fmla="*/ 2147483647 w 883"/>
                <a:gd name="T55" fmla="*/ 2147483647 h 10"/>
                <a:gd name="T56" fmla="*/ 2147483647 w 883"/>
                <a:gd name="T57" fmla="*/ 2147483647 h 10"/>
                <a:gd name="T58" fmla="*/ 2147483647 w 883"/>
                <a:gd name="T59" fmla="*/ 2147483647 h 10"/>
                <a:gd name="T60" fmla="*/ 2147483647 w 883"/>
                <a:gd name="T61" fmla="*/ 2147483647 h 10"/>
                <a:gd name="T62" fmla="*/ 2147483647 w 883"/>
                <a:gd name="T63" fmla="*/ 2147483647 h 10"/>
                <a:gd name="T64" fmla="*/ 2147483647 w 883"/>
                <a:gd name="T65" fmla="*/ 2147483647 h 10"/>
                <a:gd name="T66" fmla="*/ 2147483647 w 883"/>
                <a:gd name="T67" fmla="*/ 2147483647 h 10"/>
                <a:gd name="T68" fmla="*/ 2147483647 w 883"/>
                <a:gd name="T69" fmla="*/ 2147483647 h 10"/>
                <a:gd name="T70" fmla="*/ 2147483647 w 883"/>
                <a:gd name="T71" fmla="*/ 2147483647 h 10"/>
                <a:gd name="T72" fmla="*/ 2147483647 w 883"/>
                <a:gd name="T73" fmla="*/ 2147483647 h 10"/>
                <a:gd name="T74" fmla="*/ 2147483647 w 883"/>
                <a:gd name="T75" fmla="*/ 2147483647 h 10"/>
                <a:gd name="T76" fmla="*/ 2147483647 w 883"/>
                <a:gd name="T77" fmla="*/ 2147483647 h 10"/>
                <a:gd name="T78" fmla="*/ 2147483647 w 883"/>
                <a:gd name="T79" fmla="*/ 2147483647 h 10"/>
                <a:gd name="T80" fmla="*/ 2147483647 w 883"/>
                <a:gd name="T81" fmla="*/ 2147483647 h 10"/>
                <a:gd name="T82" fmla="*/ 2147483647 w 883"/>
                <a:gd name="T83" fmla="*/ 2147483647 h 10"/>
                <a:gd name="T84" fmla="*/ 2147483647 w 883"/>
                <a:gd name="T85" fmla="*/ 2147483647 h 10"/>
                <a:gd name="T86" fmla="*/ 2147483647 w 883"/>
                <a:gd name="T87" fmla="*/ 2147483647 h 10"/>
                <a:gd name="T88" fmla="*/ 2147483647 w 883"/>
                <a:gd name="T89" fmla="*/ 2147483647 h 10"/>
                <a:gd name="T90" fmla="*/ 2147483647 w 883"/>
                <a:gd name="T91" fmla="*/ 2147483647 h 10"/>
                <a:gd name="T92" fmla="*/ 2147483647 w 883"/>
                <a:gd name="T93" fmla="*/ 2147483647 h 10"/>
                <a:gd name="T94" fmla="*/ 2147483647 w 883"/>
                <a:gd name="T95" fmla="*/ 2147483647 h 10"/>
                <a:gd name="T96" fmla="*/ 2147483647 w 883"/>
                <a:gd name="T97" fmla="*/ 2147483647 h 10"/>
                <a:gd name="T98" fmla="*/ 2147483647 w 883"/>
                <a:gd name="T99" fmla="*/ 2147483647 h 10"/>
                <a:gd name="T100" fmla="*/ 2147483647 w 883"/>
                <a:gd name="T101" fmla="*/ 2147483647 h 10"/>
                <a:gd name="T102" fmla="*/ 2147483647 w 883"/>
                <a:gd name="T103" fmla="*/ 2147483647 h 10"/>
                <a:gd name="T104" fmla="*/ 2147483647 w 883"/>
                <a:gd name="T105" fmla="*/ 2147483647 h 10"/>
                <a:gd name="T106" fmla="*/ 2147483647 w 883"/>
                <a:gd name="T107" fmla="*/ 2147483647 h 10"/>
                <a:gd name="T108" fmla="*/ 2147483647 w 883"/>
                <a:gd name="T109" fmla="*/ 2147483647 h 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10"/>
                <a:gd name="T167" fmla="*/ 883 w 883"/>
                <a:gd name="T168" fmla="*/ 10 h 1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10">
                  <a:moveTo>
                    <a:pt x="0" y="10"/>
                  </a:moveTo>
                  <a:lnTo>
                    <a:pt x="0" y="10"/>
                  </a:lnTo>
                  <a:lnTo>
                    <a:pt x="3" y="10"/>
                  </a:lnTo>
                  <a:lnTo>
                    <a:pt x="6" y="10"/>
                  </a:lnTo>
                  <a:lnTo>
                    <a:pt x="8" y="10"/>
                  </a:lnTo>
                  <a:lnTo>
                    <a:pt x="11" y="10"/>
                  </a:lnTo>
                  <a:lnTo>
                    <a:pt x="14" y="10"/>
                  </a:lnTo>
                  <a:lnTo>
                    <a:pt x="16" y="10"/>
                  </a:lnTo>
                  <a:lnTo>
                    <a:pt x="19" y="10"/>
                  </a:lnTo>
                  <a:lnTo>
                    <a:pt x="22" y="10"/>
                  </a:lnTo>
                  <a:lnTo>
                    <a:pt x="24" y="10"/>
                  </a:lnTo>
                  <a:lnTo>
                    <a:pt x="27" y="10"/>
                  </a:lnTo>
                  <a:lnTo>
                    <a:pt x="30" y="10"/>
                  </a:lnTo>
                  <a:lnTo>
                    <a:pt x="32" y="10"/>
                  </a:lnTo>
                  <a:lnTo>
                    <a:pt x="35" y="10"/>
                  </a:lnTo>
                  <a:lnTo>
                    <a:pt x="38" y="10"/>
                  </a:lnTo>
                  <a:lnTo>
                    <a:pt x="40" y="10"/>
                  </a:lnTo>
                  <a:lnTo>
                    <a:pt x="43" y="10"/>
                  </a:lnTo>
                  <a:lnTo>
                    <a:pt x="46" y="10"/>
                  </a:lnTo>
                  <a:lnTo>
                    <a:pt x="48" y="10"/>
                  </a:lnTo>
                  <a:lnTo>
                    <a:pt x="51" y="10"/>
                  </a:lnTo>
                  <a:lnTo>
                    <a:pt x="54" y="10"/>
                  </a:lnTo>
                  <a:lnTo>
                    <a:pt x="56" y="10"/>
                  </a:lnTo>
                  <a:lnTo>
                    <a:pt x="59" y="10"/>
                  </a:lnTo>
                  <a:lnTo>
                    <a:pt x="62" y="10"/>
                  </a:lnTo>
                  <a:lnTo>
                    <a:pt x="64" y="10"/>
                  </a:lnTo>
                  <a:lnTo>
                    <a:pt x="67" y="10"/>
                  </a:lnTo>
                  <a:lnTo>
                    <a:pt x="70" y="10"/>
                  </a:lnTo>
                  <a:lnTo>
                    <a:pt x="72" y="10"/>
                  </a:lnTo>
                  <a:lnTo>
                    <a:pt x="75" y="10"/>
                  </a:lnTo>
                  <a:lnTo>
                    <a:pt x="77" y="10"/>
                  </a:lnTo>
                  <a:lnTo>
                    <a:pt x="80" y="10"/>
                  </a:lnTo>
                  <a:lnTo>
                    <a:pt x="83" y="10"/>
                  </a:lnTo>
                  <a:lnTo>
                    <a:pt x="85" y="10"/>
                  </a:lnTo>
                  <a:lnTo>
                    <a:pt x="88" y="10"/>
                  </a:lnTo>
                  <a:lnTo>
                    <a:pt x="91" y="10"/>
                  </a:lnTo>
                  <a:lnTo>
                    <a:pt x="93" y="10"/>
                  </a:lnTo>
                  <a:lnTo>
                    <a:pt x="96" y="10"/>
                  </a:lnTo>
                  <a:lnTo>
                    <a:pt x="99" y="10"/>
                  </a:lnTo>
                  <a:lnTo>
                    <a:pt x="101" y="10"/>
                  </a:lnTo>
                  <a:lnTo>
                    <a:pt x="104" y="10"/>
                  </a:lnTo>
                  <a:lnTo>
                    <a:pt x="107" y="10"/>
                  </a:lnTo>
                  <a:lnTo>
                    <a:pt x="109" y="10"/>
                  </a:lnTo>
                  <a:lnTo>
                    <a:pt x="112" y="10"/>
                  </a:lnTo>
                  <a:lnTo>
                    <a:pt x="115" y="10"/>
                  </a:lnTo>
                  <a:lnTo>
                    <a:pt x="117" y="10"/>
                  </a:lnTo>
                  <a:lnTo>
                    <a:pt x="120" y="10"/>
                  </a:lnTo>
                  <a:lnTo>
                    <a:pt x="123" y="10"/>
                  </a:lnTo>
                  <a:lnTo>
                    <a:pt x="125" y="10"/>
                  </a:lnTo>
                  <a:lnTo>
                    <a:pt x="128" y="10"/>
                  </a:lnTo>
                  <a:lnTo>
                    <a:pt x="131" y="10"/>
                  </a:lnTo>
                  <a:lnTo>
                    <a:pt x="133" y="10"/>
                  </a:lnTo>
                  <a:lnTo>
                    <a:pt x="136" y="10"/>
                  </a:lnTo>
                  <a:lnTo>
                    <a:pt x="139" y="10"/>
                  </a:lnTo>
                  <a:lnTo>
                    <a:pt x="141" y="10"/>
                  </a:lnTo>
                  <a:lnTo>
                    <a:pt x="144" y="10"/>
                  </a:lnTo>
                  <a:lnTo>
                    <a:pt x="147" y="10"/>
                  </a:lnTo>
                  <a:lnTo>
                    <a:pt x="149" y="10"/>
                  </a:lnTo>
                  <a:lnTo>
                    <a:pt x="152" y="10"/>
                  </a:lnTo>
                  <a:lnTo>
                    <a:pt x="155" y="10"/>
                  </a:lnTo>
                  <a:lnTo>
                    <a:pt x="157" y="10"/>
                  </a:lnTo>
                  <a:lnTo>
                    <a:pt x="160" y="10"/>
                  </a:lnTo>
                  <a:lnTo>
                    <a:pt x="163" y="10"/>
                  </a:lnTo>
                  <a:lnTo>
                    <a:pt x="165" y="10"/>
                  </a:lnTo>
                  <a:lnTo>
                    <a:pt x="168" y="10"/>
                  </a:lnTo>
                  <a:lnTo>
                    <a:pt x="171" y="10"/>
                  </a:lnTo>
                  <a:lnTo>
                    <a:pt x="173" y="10"/>
                  </a:lnTo>
                  <a:lnTo>
                    <a:pt x="176" y="10"/>
                  </a:lnTo>
                  <a:lnTo>
                    <a:pt x="179" y="10"/>
                  </a:lnTo>
                  <a:lnTo>
                    <a:pt x="181" y="10"/>
                  </a:lnTo>
                  <a:lnTo>
                    <a:pt x="184" y="10"/>
                  </a:lnTo>
                  <a:lnTo>
                    <a:pt x="187" y="10"/>
                  </a:lnTo>
                  <a:lnTo>
                    <a:pt x="189" y="10"/>
                  </a:lnTo>
                  <a:lnTo>
                    <a:pt x="192" y="10"/>
                  </a:lnTo>
                  <a:lnTo>
                    <a:pt x="195" y="10"/>
                  </a:lnTo>
                  <a:lnTo>
                    <a:pt x="197" y="10"/>
                  </a:lnTo>
                  <a:lnTo>
                    <a:pt x="200" y="10"/>
                  </a:lnTo>
                  <a:lnTo>
                    <a:pt x="202" y="10"/>
                  </a:lnTo>
                  <a:lnTo>
                    <a:pt x="205" y="10"/>
                  </a:lnTo>
                  <a:lnTo>
                    <a:pt x="208" y="10"/>
                  </a:lnTo>
                  <a:lnTo>
                    <a:pt x="210" y="10"/>
                  </a:lnTo>
                  <a:lnTo>
                    <a:pt x="213" y="10"/>
                  </a:lnTo>
                  <a:lnTo>
                    <a:pt x="216" y="10"/>
                  </a:lnTo>
                  <a:lnTo>
                    <a:pt x="218" y="10"/>
                  </a:lnTo>
                  <a:lnTo>
                    <a:pt x="221" y="10"/>
                  </a:lnTo>
                  <a:lnTo>
                    <a:pt x="224" y="10"/>
                  </a:lnTo>
                  <a:lnTo>
                    <a:pt x="226" y="10"/>
                  </a:lnTo>
                  <a:lnTo>
                    <a:pt x="229" y="10"/>
                  </a:lnTo>
                  <a:lnTo>
                    <a:pt x="232" y="10"/>
                  </a:lnTo>
                  <a:lnTo>
                    <a:pt x="234" y="10"/>
                  </a:lnTo>
                  <a:lnTo>
                    <a:pt x="237" y="10"/>
                  </a:lnTo>
                  <a:lnTo>
                    <a:pt x="240" y="10"/>
                  </a:lnTo>
                  <a:lnTo>
                    <a:pt x="242" y="10"/>
                  </a:lnTo>
                  <a:lnTo>
                    <a:pt x="245" y="10"/>
                  </a:lnTo>
                  <a:lnTo>
                    <a:pt x="248" y="10"/>
                  </a:lnTo>
                  <a:lnTo>
                    <a:pt x="250" y="10"/>
                  </a:lnTo>
                  <a:lnTo>
                    <a:pt x="253" y="10"/>
                  </a:lnTo>
                  <a:lnTo>
                    <a:pt x="256" y="10"/>
                  </a:lnTo>
                  <a:lnTo>
                    <a:pt x="258" y="10"/>
                  </a:lnTo>
                  <a:lnTo>
                    <a:pt x="261" y="10"/>
                  </a:lnTo>
                  <a:lnTo>
                    <a:pt x="264" y="10"/>
                  </a:lnTo>
                  <a:lnTo>
                    <a:pt x="266" y="10"/>
                  </a:lnTo>
                  <a:lnTo>
                    <a:pt x="269" y="10"/>
                  </a:lnTo>
                  <a:lnTo>
                    <a:pt x="272" y="10"/>
                  </a:lnTo>
                  <a:lnTo>
                    <a:pt x="274" y="10"/>
                  </a:lnTo>
                  <a:lnTo>
                    <a:pt x="277" y="10"/>
                  </a:lnTo>
                  <a:lnTo>
                    <a:pt x="280" y="10"/>
                  </a:lnTo>
                  <a:lnTo>
                    <a:pt x="282" y="10"/>
                  </a:lnTo>
                  <a:lnTo>
                    <a:pt x="285" y="10"/>
                  </a:lnTo>
                  <a:lnTo>
                    <a:pt x="288" y="10"/>
                  </a:lnTo>
                  <a:lnTo>
                    <a:pt x="290" y="10"/>
                  </a:lnTo>
                  <a:lnTo>
                    <a:pt x="293" y="10"/>
                  </a:lnTo>
                  <a:lnTo>
                    <a:pt x="296" y="10"/>
                  </a:lnTo>
                  <a:lnTo>
                    <a:pt x="298" y="10"/>
                  </a:lnTo>
                  <a:lnTo>
                    <a:pt x="301" y="10"/>
                  </a:lnTo>
                  <a:lnTo>
                    <a:pt x="304" y="10"/>
                  </a:lnTo>
                  <a:lnTo>
                    <a:pt x="306" y="10"/>
                  </a:lnTo>
                  <a:lnTo>
                    <a:pt x="309" y="10"/>
                  </a:lnTo>
                  <a:lnTo>
                    <a:pt x="312" y="10"/>
                  </a:lnTo>
                  <a:lnTo>
                    <a:pt x="314" y="9"/>
                  </a:lnTo>
                  <a:lnTo>
                    <a:pt x="317" y="9"/>
                  </a:lnTo>
                  <a:lnTo>
                    <a:pt x="320" y="8"/>
                  </a:lnTo>
                  <a:lnTo>
                    <a:pt x="322" y="7"/>
                  </a:lnTo>
                  <a:lnTo>
                    <a:pt x="325" y="6"/>
                  </a:lnTo>
                  <a:lnTo>
                    <a:pt x="327" y="6"/>
                  </a:lnTo>
                  <a:lnTo>
                    <a:pt x="330" y="6"/>
                  </a:lnTo>
                  <a:lnTo>
                    <a:pt x="333" y="6"/>
                  </a:lnTo>
                  <a:lnTo>
                    <a:pt x="335" y="7"/>
                  </a:lnTo>
                  <a:lnTo>
                    <a:pt x="338" y="7"/>
                  </a:lnTo>
                  <a:lnTo>
                    <a:pt x="341" y="7"/>
                  </a:lnTo>
                  <a:lnTo>
                    <a:pt x="343" y="7"/>
                  </a:lnTo>
                  <a:lnTo>
                    <a:pt x="346" y="7"/>
                  </a:lnTo>
                  <a:lnTo>
                    <a:pt x="349" y="7"/>
                  </a:lnTo>
                  <a:lnTo>
                    <a:pt x="351" y="6"/>
                  </a:lnTo>
                  <a:lnTo>
                    <a:pt x="354" y="4"/>
                  </a:lnTo>
                  <a:lnTo>
                    <a:pt x="357" y="2"/>
                  </a:lnTo>
                  <a:lnTo>
                    <a:pt x="359" y="0"/>
                  </a:lnTo>
                  <a:lnTo>
                    <a:pt x="362" y="0"/>
                  </a:lnTo>
                  <a:lnTo>
                    <a:pt x="365" y="1"/>
                  </a:lnTo>
                  <a:lnTo>
                    <a:pt x="367" y="3"/>
                  </a:lnTo>
                  <a:lnTo>
                    <a:pt x="370" y="4"/>
                  </a:lnTo>
                  <a:lnTo>
                    <a:pt x="373" y="6"/>
                  </a:lnTo>
                  <a:lnTo>
                    <a:pt x="375" y="7"/>
                  </a:lnTo>
                  <a:lnTo>
                    <a:pt x="378" y="7"/>
                  </a:lnTo>
                  <a:lnTo>
                    <a:pt x="381" y="8"/>
                  </a:lnTo>
                  <a:lnTo>
                    <a:pt x="383" y="9"/>
                  </a:lnTo>
                  <a:lnTo>
                    <a:pt x="386" y="9"/>
                  </a:lnTo>
                  <a:lnTo>
                    <a:pt x="389" y="9"/>
                  </a:lnTo>
                  <a:lnTo>
                    <a:pt x="391" y="10"/>
                  </a:lnTo>
                  <a:lnTo>
                    <a:pt x="394" y="10"/>
                  </a:lnTo>
                  <a:lnTo>
                    <a:pt x="397" y="10"/>
                  </a:lnTo>
                  <a:lnTo>
                    <a:pt x="399" y="10"/>
                  </a:lnTo>
                  <a:lnTo>
                    <a:pt x="402" y="9"/>
                  </a:lnTo>
                  <a:lnTo>
                    <a:pt x="405" y="10"/>
                  </a:lnTo>
                  <a:lnTo>
                    <a:pt x="407" y="10"/>
                  </a:lnTo>
                  <a:lnTo>
                    <a:pt x="410" y="10"/>
                  </a:lnTo>
                  <a:lnTo>
                    <a:pt x="413" y="10"/>
                  </a:lnTo>
                  <a:lnTo>
                    <a:pt x="415" y="10"/>
                  </a:lnTo>
                  <a:lnTo>
                    <a:pt x="418" y="10"/>
                  </a:lnTo>
                  <a:lnTo>
                    <a:pt x="421" y="10"/>
                  </a:lnTo>
                  <a:lnTo>
                    <a:pt x="423" y="10"/>
                  </a:lnTo>
                  <a:lnTo>
                    <a:pt x="426" y="10"/>
                  </a:lnTo>
                  <a:lnTo>
                    <a:pt x="429" y="10"/>
                  </a:lnTo>
                  <a:lnTo>
                    <a:pt x="431" y="10"/>
                  </a:lnTo>
                  <a:lnTo>
                    <a:pt x="434" y="10"/>
                  </a:lnTo>
                  <a:lnTo>
                    <a:pt x="437" y="10"/>
                  </a:lnTo>
                  <a:lnTo>
                    <a:pt x="439" y="10"/>
                  </a:lnTo>
                  <a:lnTo>
                    <a:pt x="442" y="10"/>
                  </a:lnTo>
                  <a:lnTo>
                    <a:pt x="444" y="10"/>
                  </a:lnTo>
                  <a:lnTo>
                    <a:pt x="447" y="10"/>
                  </a:lnTo>
                  <a:lnTo>
                    <a:pt x="450" y="10"/>
                  </a:lnTo>
                  <a:lnTo>
                    <a:pt x="452" y="10"/>
                  </a:lnTo>
                  <a:lnTo>
                    <a:pt x="455" y="10"/>
                  </a:lnTo>
                  <a:lnTo>
                    <a:pt x="458" y="10"/>
                  </a:lnTo>
                  <a:lnTo>
                    <a:pt x="460" y="10"/>
                  </a:lnTo>
                  <a:lnTo>
                    <a:pt x="463" y="10"/>
                  </a:lnTo>
                  <a:lnTo>
                    <a:pt x="466" y="10"/>
                  </a:lnTo>
                  <a:lnTo>
                    <a:pt x="468" y="10"/>
                  </a:lnTo>
                  <a:lnTo>
                    <a:pt x="471" y="10"/>
                  </a:lnTo>
                  <a:lnTo>
                    <a:pt x="474" y="10"/>
                  </a:lnTo>
                  <a:lnTo>
                    <a:pt x="476" y="10"/>
                  </a:lnTo>
                  <a:lnTo>
                    <a:pt x="479" y="10"/>
                  </a:lnTo>
                  <a:lnTo>
                    <a:pt x="482" y="10"/>
                  </a:lnTo>
                  <a:lnTo>
                    <a:pt x="484" y="10"/>
                  </a:lnTo>
                  <a:lnTo>
                    <a:pt x="487" y="10"/>
                  </a:lnTo>
                  <a:lnTo>
                    <a:pt x="490" y="10"/>
                  </a:lnTo>
                  <a:lnTo>
                    <a:pt x="492" y="10"/>
                  </a:lnTo>
                  <a:lnTo>
                    <a:pt x="495" y="10"/>
                  </a:lnTo>
                  <a:lnTo>
                    <a:pt x="498" y="10"/>
                  </a:lnTo>
                  <a:lnTo>
                    <a:pt x="500" y="10"/>
                  </a:lnTo>
                  <a:lnTo>
                    <a:pt x="503" y="10"/>
                  </a:lnTo>
                  <a:lnTo>
                    <a:pt x="506" y="10"/>
                  </a:lnTo>
                  <a:lnTo>
                    <a:pt x="508" y="10"/>
                  </a:lnTo>
                  <a:lnTo>
                    <a:pt x="511" y="10"/>
                  </a:lnTo>
                  <a:lnTo>
                    <a:pt x="514" y="10"/>
                  </a:lnTo>
                  <a:lnTo>
                    <a:pt x="516" y="10"/>
                  </a:lnTo>
                  <a:lnTo>
                    <a:pt x="519" y="10"/>
                  </a:lnTo>
                  <a:lnTo>
                    <a:pt x="522" y="10"/>
                  </a:lnTo>
                  <a:lnTo>
                    <a:pt x="524" y="10"/>
                  </a:lnTo>
                  <a:lnTo>
                    <a:pt x="527" y="10"/>
                  </a:lnTo>
                  <a:lnTo>
                    <a:pt x="530" y="10"/>
                  </a:lnTo>
                  <a:lnTo>
                    <a:pt x="532" y="10"/>
                  </a:lnTo>
                  <a:lnTo>
                    <a:pt x="535" y="10"/>
                  </a:lnTo>
                  <a:lnTo>
                    <a:pt x="538" y="10"/>
                  </a:lnTo>
                  <a:lnTo>
                    <a:pt x="540" y="10"/>
                  </a:lnTo>
                  <a:lnTo>
                    <a:pt x="543" y="10"/>
                  </a:lnTo>
                  <a:lnTo>
                    <a:pt x="546" y="10"/>
                  </a:lnTo>
                  <a:lnTo>
                    <a:pt x="548" y="10"/>
                  </a:lnTo>
                  <a:lnTo>
                    <a:pt x="551" y="10"/>
                  </a:lnTo>
                  <a:lnTo>
                    <a:pt x="554" y="10"/>
                  </a:lnTo>
                  <a:lnTo>
                    <a:pt x="556" y="10"/>
                  </a:lnTo>
                  <a:lnTo>
                    <a:pt x="559" y="10"/>
                  </a:lnTo>
                  <a:lnTo>
                    <a:pt x="562" y="10"/>
                  </a:lnTo>
                  <a:lnTo>
                    <a:pt x="564" y="10"/>
                  </a:lnTo>
                  <a:lnTo>
                    <a:pt x="567" y="10"/>
                  </a:lnTo>
                  <a:lnTo>
                    <a:pt x="569" y="10"/>
                  </a:lnTo>
                  <a:lnTo>
                    <a:pt x="572" y="10"/>
                  </a:lnTo>
                  <a:lnTo>
                    <a:pt x="575" y="10"/>
                  </a:lnTo>
                  <a:lnTo>
                    <a:pt x="577" y="10"/>
                  </a:lnTo>
                  <a:lnTo>
                    <a:pt x="580" y="10"/>
                  </a:lnTo>
                  <a:lnTo>
                    <a:pt x="583" y="10"/>
                  </a:lnTo>
                  <a:lnTo>
                    <a:pt x="585" y="10"/>
                  </a:lnTo>
                  <a:lnTo>
                    <a:pt x="588" y="10"/>
                  </a:lnTo>
                  <a:lnTo>
                    <a:pt x="591" y="10"/>
                  </a:lnTo>
                  <a:lnTo>
                    <a:pt x="593" y="10"/>
                  </a:lnTo>
                  <a:lnTo>
                    <a:pt x="596" y="10"/>
                  </a:lnTo>
                  <a:lnTo>
                    <a:pt x="599" y="10"/>
                  </a:lnTo>
                  <a:lnTo>
                    <a:pt x="601" y="10"/>
                  </a:lnTo>
                  <a:lnTo>
                    <a:pt x="604" y="10"/>
                  </a:lnTo>
                  <a:lnTo>
                    <a:pt x="607" y="10"/>
                  </a:lnTo>
                  <a:lnTo>
                    <a:pt x="609" y="10"/>
                  </a:lnTo>
                  <a:lnTo>
                    <a:pt x="612" y="10"/>
                  </a:lnTo>
                  <a:lnTo>
                    <a:pt x="615" y="10"/>
                  </a:lnTo>
                  <a:lnTo>
                    <a:pt x="617" y="10"/>
                  </a:lnTo>
                  <a:lnTo>
                    <a:pt x="620" y="10"/>
                  </a:lnTo>
                  <a:lnTo>
                    <a:pt x="623" y="10"/>
                  </a:lnTo>
                  <a:lnTo>
                    <a:pt x="625" y="10"/>
                  </a:lnTo>
                  <a:lnTo>
                    <a:pt x="628" y="10"/>
                  </a:lnTo>
                  <a:lnTo>
                    <a:pt x="631" y="10"/>
                  </a:lnTo>
                  <a:lnTo>
                    <a:pt x="633" y="10"/>
                  </a:lnTo>
                  <a:lnTo>
                    <a:pt x="636" y="10"/>
                  </a:lnTo>
                  <a:lnTo>
                    <a:pt x="639" y="10"/>
                  </a:lnTo>
                  <a:lnTo>
                    <a:pt x="641" y="10"/>
                  </a:lnTo>
                  <a:lnTo>
                    <a:pt x="644" y="10"/>
                  </a:lnTo>
                  <a:lnTo>
                    <a:pt x="647" y="10"/>
                  </a:lnTo>
                  <a:lnTo>
                    <a:pt x="649" y="10"/>
                  </a:lnTo>
                  <a:lnTo>
                    <a:pt x="652" y="10"/>
                  </a:lnTo>
                  <a:lnTo>
                    <a:pt x="655" y="10"/>
                  </a:lnTo>
                  <a:lnTo>
                    <a:pt x="657" y="10"/>
                  </a:lnTo>
                  <a:lnTo>
                    <a:pt x="660" y="10"/>
                  </a:lnTo>
                  <a:lnTo>
                    <a:pt x="663" y="10"/>
                  </a:lnTo>
                  <a:lnTo>
                    <a:pt x="665" y="10"/>
                  </a:lnTo>
                  <a:lnTo>
                    <a:pt x="668" y="10"/>
                  </a:lnTo>
                  <a:lnTo>
                    <a:pt x="671" y="10"/>
                  </a:lnTo>
                  <a:lnTo>
                    <a:pt x="673" y="10"/>
                  </a:lnTo>
                  <a:lnTo>
                    <a:pt x="676" y="10"/>
                  </a:lnTo>
                  <a:lnTo>
                    <a:pt x="679" y="10"/>
                  </a:lnTo>
                  <a:lnTo>
                    <a:pt x="681" y="10"/>
                  </a:lnTo>
                  <a:lnTo>
                    <a:pt x="684" y="10"/>
                  </a:lnTo>
                  <a:lnTo>
                    <a:pt x="686" y="10"/>
                  </a:lnTo>
                  <a:lnTo>
                    <a:pt x="689" y="10"/>
                  </a:lnTo>
                  <a:lnTo>
                    <a:pt x="692" y="10"/>
                  </a:lnTo>
                  <a:lnTo>
                    <a:pt x="694" y="10"/>
                  </a:lnTo>
                  <a:lnTo>
                    <a:pt x="697" y="10"/>
                  </a:lnTo>
                  <a:lnTo>
                    <a:pt x="700" y="10"/>
                  </a:lnTo>
                  <a:lnTo>
                    <a:pt x="702" y="10"/>
                  </a:lnTo>
                  <a:lnTo>
                    <a:pt x="705" y="10"/>
                  </a:lnTo>
                  <a:lnTo>
                    <a:pt x="708" y="10"/>
                  </a:lnTo>
                  <a:lnTo>
                    <a:pt x="710" y="10"/>
                  </a:lnTo>
                  <a:lnTo>
                    <a:pt x="713" y="10"/>
                  </a:lnTo>
                  <a:lnTo>
                    <a:pt x="716" y="10"/>
                  </a:lnTo>
                  <a:lnTo>
                    <a:pt x="718" y="10"/>
                  </a:lnTo>
                  <a:lnTo>
                    <a:pt x="721" y="10"/>
                  </a:lnTo>
                  <a:lnTo>
                    <a:pt x="724" y="10"/>
                  </a:lnTo>
                  <a:lnTo>
                    <a:pt x="726" y="10"/>
                  </a:lnTo>
                  <a:lnTo>
                    <a:pt x="729" y="10"/>
                  </a:lnTo>
                  <a:lnTo>
                    <a:pt x="732" y="10"/>
                  </a:lnTo>
                  <a:lnTo>
                    <a:pt x="734" y="10"/>
                  </a:lnTo>
                  <a:lnTo>
                    <a:pt x="737" y="10"/>
                  </a:lnTo>
                  <a:lnTo>
                    <a:pt x="740" y="10"/>
                  </a:lnTo>
                  <a:lnTo>
                    <a:pt x="742" y="10"/>
                  </a:lnTo>
                  <a:lnTo>
                    <a:pt x="745" y="10"/>
                  </a:lnTo>
                  <a:lnTo>
                    <a:pt x="748" y="10"/>
                  </a:lnTo>
                  <a:lnTo>
                    <a:pt x="750" y="10"/>
                  </a:lnTo>
                  <a:lnTo>
                    <a:pt x="753" y="10"/>
                  </a:lnTo>
                  <a:lnTo>
                    <a:pt x="756" y="10"/>
                  </a:lnTo>
                  <a:lnTo>
                    <a:pt x="758" y="10"/>
                  </a:lnTo>
                  <a:lnTo>
                    <a:pt x="761" y="10"/>
                  </a:lnTo>
                  <a:lnTo>
                    <a:pt x="764" y="10"/>
                  </a:lnTo>
                  <a:lnTo>
                    <a:pt x="766" y="10"/>
                  </a:lnTo>
                  <a:lnTo>
                    <a:pt x="769" y="10"/>
                  </a:lnTo>
                  <a:lnTo>
                    <a:pt x="772" y="10"/>
                  </a:lnTo>
                  <a:lnTo>
                    <a:pt x="774" y="10"/>
                  </a:lnTo>
                  <a:lnTo>
                    <a:pt x="777" y="10"/>
                  </a:lnTo>
                  <a:lnTo>
                    <a:pt x="780" y="10"/>
                  </a:lnTo>
                  <a:lnTo>
                    <a:pt x="782" y="10"/>
                  </a:lnTo>
                  <a:lnTo>
                    <a:pt x="785" y="10"/>
                  </a:lnTo>
                  <a:lnTo>
                    <a:pt x="788" y="10"/>
                  </a:lnTo>
                  <a:lnTo>
                    <a:pt x="790" y="10"/>
                  </a:lnTo>
                  <a:lnTo>
                    <a:pt x="793" y="10"/>
                  </a:lnTo>
                  <a:lnTo>
                    <a:pt x="796" y="10"/>
                  </a:lnTo>
                  <a:lnTo>
                    <a:pt x="798" y="10"/>
                  </a:lnTo>
                  <a:lnTo>
                    <a:pt x="801" y="10"/>
                  </a:lnTo>
                  <a:lnTo>
                    <a:pt x="804" y="10"/>
                  </a:lnTo>
                  <a:lnTo>
                    <a:pt x="806" y="10"/>
                  </a:lnTo>
                  <a:lnTo>
                    <a:pt x="809" y="10"/>
                  </a:lnTo>
                  <a:lnTo>
                    <a:pt x="811" y="10"/>
                  </a:lnTo>
                  <a:lnTo>
                    <a:pt x="814" y="10"/>
                  </a:lnTo>
                  <a:lnTo>
                    <a:pt x="817" y="10"/>
                  </a:lnTo>
                  <a:lnTo>
                    <a:pt x="819" y="10"/>
                  </a:lnTo>
                  <a:lnTo>
                    <a:pt x="822" y="10"/>
                  </a:lnTo>
                  <a:lnTo>
                    <a:pt x="825" y="10"/>
                  </a:lnTo>
                  <a:lnTo>
                    <a:pt x="827" y="10"/>
                  </a:lnTo>
                  <a:lnTo>
                    <a:pt x="830" y="10"/>
                  </a:lnTo>
                  <a:lnTo>
                    <a:pt x="833" y="10"/>
                  </a:lnTo>
                  <a:lnTo>
                    <a:pt x="835" y="10"/>
                  </a:lnTo>
                  <a:lnTo>
                    <a:pt x="838" y="10"/>
                  </a:lnTo>
                  <a:lnTo>
                    <a:pt x="841" y="10"/>
                  </a:lnTo>
                  <a:lnTo>
                    <a:pt x="843" y="10"/>
                  </a:lnTo>
                  <a:lnTo>
                    <a:pt x="846" y="10"/>
                  </a:lnTo>
                  <a:lnTo>
                    <a:pt x="849" y="10"/>
                  </a:lnTo>
                  <a:lnTo>
                    <a:pt x="851" y="10"/>
                  </a:lnTo>
                  <a:lnTo>
                    <a:pt x="854" y="10"/>
                  </a:lnTo>
                  <a:lnTo>
                    <a:pt x="857" y="10"/>
                  </a:lnTo>
                  <a:lnTo>
                    <a:pt x="859" y="10"/>
                  </a:lnTo>
                  <a:lnTo>
                    <a:pt x="862" y="10"/>
                  </a:lnTo>
                  <a:lnTo>
                    <a:pt x="865" y="10"/>
                  </a:lnTo>
                  <a:lnTo>
                    <a:pt x="867" y="10"/>
                  </a:lnTo>
                  <a:lnTo>
                    <a:pt x="870" y="10"/>
                  </a:lnTo>
                  <a:lnTo>
                    <a:pt x="873" y="10"/>
                  </a:lnTo>
                  <a:lnTo>
                    <a:pt x="875" y="10"/>
                  </a:lnTo>
                  <a:lnTo>
                    <a:pt x="878" y="10"/>
                  </a:lnTo>
                  <a:lnTo>
                    <a:pt x="881" y="10"/>
                  </a:lnTo>
                  <a:lnTo>
                    <a:pt x="883" y="10"/>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58" name="Freeform 1482"/>
            <p:cNvSpPr>
              <a:spLocks/>
            </p:cNvSpPr>
            <p:nvPr/>
          </p:nvSpPr>
          <p:spPr bwMode="auto">
            <a:xfrm>
              <a:off x="690563" y="5990590"/>
              <a:ext cx="6834187" cy="44450"/>
            </a:xfrm>
            <a:custGeom>
              <a:avLst/>
              <a:gdLst>
                <a:gd name="T0" fmla="*/ 2147483647 w 883"/>
                <a:gd name="T1" fmla="*/ 2147483647 h 2"/>
                <a:gd name="T2" fmla="*/ 2147483647 w 883"/>
                <a:gd name="T3" fmla="*/ 2147483647 h 2"/>
                <a:gd name="T4" fmla="*/ 2147483647 w 883"/>
                <a:gd name="T5" fmla="*/ 2147483647 h 2"/>
                <a:gd name="T6" fmla="*/ 2147483647 w 883"/>
                <a:gd name="T7" fmla="*/ 2147483647 h 2"/>
                <a:gd name="T8" fmla="*/ 2147483647 w 883"/>
                <a:gd name="T9" fmla="*/ 2147483647 h 2"/>
                <a:gd name="T10" fmla="*/ 2147483647 w 883"/>
                <a:gd name="T11" fmla="*/ 2147483647 h 2"/>
                <a:gd name="T12" fmla="*/ 2147483647 w 883"/>
                <a:gd name="T13" fmla="*/ 2147483647 h 2"/>
                <a:gd name="T14" fmla="*/ 2147483647 w 883"/>
                <a:gd name="T15" fmla="*/ 2147483647 h 2"/>
                <a:gd name="T16" fmla="*/ 2147483647 w 883"/>
                <a:gd name="T17" fmla="*/ 2147483647 h 2"/>
                <a:gd name="T18" fmla="*/ 2147483647 w 883"/>
                <a:gd name="T19" fmla="*/ 2147483647 h 2"/>
                <a:gd name="T20" fmla="*/ 2147483647 w 883"/>
                <a:gd name="T21" fmla="*/ 2147483647 h 2"/>
                <a:gd name="T22" fmla="*/ 2147483647 w 883"/>
                <a:gd name="T23" fmla="*/ 2147483647 h 2"/>
                <a:gd name="T24" fmla="*/ 2147483647 w 883"/>
                <a:gd name="T25" fmla="*/ 2147483647 h 2"/>
                <a:gd name="T26" fmla="*/ 2147483647 w 883"/>
                <a:gd name="T27" fmla="*/ 2147483647 h 2"/>
                <a:gd name="T28" fmla="*/ 2147483647 w 883"/>
                <a:gd name="T29" fmla="*/ 2147483647 h 2"/>
                <a:gd name="T30" fmla="*/ 2147483647 w 883"/>
                <a:gd name="T31" fmla="*/ 2147483647 h 2"/>
                <a:gd name="T32" fmla="*/ 2147483647 w 883"/>
                <a:gd name="T33" fmla="*/ 2147483647 h 2"/>
                <a:gd name="T34" fmla="*/ 2147483647 w 883"/>
                <a:gd name="T35" fmla="*/ 2147483647 h 2"/>
                <a:gd name="T36" fmla="*/ 2147483647 w 883"/>
                <a:gd name="T37" fmla="*/ 2147483647 h 2"/>
                <a:gd name="T38" fmla="*/ 2147483647 w 883"/>
                <a:gd name="T39" fmla="*/ 2147483647 h 2"/>
                <a:gd name="T40" fmla="*/ 2147483647 w 883"/>
                <a:gd name="T41" fmla="*/ 2147483647 h 2"/>
                <a:gd name="T42" fmla="*/ 2147483647 w 883"/>
                <a:gd name="T43" fmla="*/ 2147483647 h 2"/>
                <a:gd name="T44" fmla="*/ 2147483647 w 883"/>
                <a:gd name="T45" fmla="*/ 2147483647 h 2"/>
                <a:gd name="T46" fmla="*/ 2147483647 w 883"/>
                <a:gd name="T47" fmla="*/ 2147483647 h 2"/>
                <a:gd name="T48" fmla="*/ 2147483647 w 883"/>
                <a:gd name="T49" fmla="*/ 2147483647 h 2"/>
                <a:gd name="T50" fmla="*/ 2147483647 w 883"/>
                <a:gd name="T51" fmla="*/ 2147483647 h 2"/>
                <a:gd name="T52" fmla="*/ 2147483647 w 883"/>
                <a:gd name="T53" fmla="*/ 2147483647 h 2"/>
                <a:gd name="T54" fmla="*/ 2147483647 w 883"/>
                <a:gd name="T55" fmla="*/ 2147483647 h 2"/>
                <a:gd name="T56" fmla="*/ 2147483647 w 883"/>
                <a:gd name="T57" fmla="*/ 2147483647 h 2"/>
                <a:gd name="T58" fmla="*/ 2147483647 w 883"/>
                <a:gd name="T59" fmla="*/ 2147483647 h 2"/>
                <a:gd name="T60" fmla="*/ 2147483647 w 883"/>
                <a:gd name="T61" fmla="*/ 2147483647 h 2"/>
                <a:gd name="T62" fmla="*/ 2147483647 w 883"/>
                <a:gd name="T63" fmla="*/ 2147483647 h 2"/>
                <a:gd name="T64" fmla="*/ 2147483647 w 883"/>
                <a:gd name="T65" fmla="*/ 2147483647 h 2"/>
                <a:gd name="T66" fmla="*/ 2147483647 w 883"/>
                <a:gd name="T67" fmla="*/ 2147483647 h 2"/>
                <a:gd name="T68" fmla="*/ 2147483647 w 883"/>
                <a:gd name="T69" fmla="*/ 2147483647 h 2"/>
                <a:gd name="T70" fmla="*/ 2147483647 w 883"/>
                <a:gd name="T71" fmla="*/ 2147483647 h 2"/>
                <a:gd name="T72" fmla="*/ 2147483647 w 883"/>
                <a:gd name="T73" fmla="*/ 2147483647 h 2"/>
                <a:gd name="T74" fmla="*/ 2147483647 w 883"/>
                <a:gd name="T75" fmla="*/ 2147483647 h 2"/>
                <a:gd name="T76" fmla="*/ 2147483647 w 883"/>
                <a:gd name="T77" fmla="*/ 2147483647 h 2"/>
                <a:gd name="T78" fmla="*/ 2147483647 w 883"/>
                <a:gd name="T79" fmla="*/ 2147483647 h 2"/>
                <a:gd name="T80" fmla="*/ 2147483647 w 883"/>
                <a:gd name="T81" fmla="*/ 2147483647 h 2"/>
                <a:gd name="T82" fmla="*/ 2147483647 w 883"/>
                <a:gd name="T83" fmla="*/ 2147483647 h 2"/>
                <a:gd name="T84" fmla="*/ 2147483647 w 883"/>
                <a:gd name="T85" fmla="*/ 2147483647 h 2"/>
                <a:gd name="T86" fmla="*/ 2147483647 w 883"/>
                <a:gd name="T87" fmla="*/ 2147483647 h 2"/>
                <a:gd name="T88" fmla="*/ 2147483647 w 883"/>
                <a:gd name="T89" fmla="*/ 2147483647 h 2"/>
                <a:gd name="T90" fmla="*/ 2147483647 w 883"/>
                <a:gd name="T91" fmla="*/ 2147483647 h 2"/>
                <a:gd name="T92" fmla="*/ 2147483647 w 883"/>
                <a:gd name="T93" fmla="*/ 2147483647 h 2"/>
                <a:gd name="T94" fmla="*/ 2147483647 w 883"/>
                <a:gd name="T95" fmla="*/ 2147483647 h 2"/>
                <a:gd name="T96" fmla="*/ 2147483647 w 883"/>
                <a:gd name="T97" fmla="*/ 2147483647 h 2"/>
                <a:gd name="T98" fmla="*/ 2147483647 w 883"/>
                <a:gd name="T99" fmla="*/ 2147483647 h 2"/>
                <a:gd name="T100" fmla="*/ 2147483647 w 883"/>
                <a:gd name="T101" fmla="*/ 2147483647 h 2"/>
                <a:gd name="T102" fmla="*/ 2147483647 w 883"/>
                <a:gd name="T103" fmla="*/ 2147483647 h 2"/>
                <a:gd name="T104" fmla="*/ 2147483647 w 883"/>
                <a:gd name="T105" fmla="*/ 2147483647 h 2"/>
                <a:gd name="T106" fmla="*/ 2147483647 w 883"/>
                <a:gd name="T107" fmla="*/ 2147483647 h 2"/>
                <a:gd name="T108" fmla="*/ 2147483647 w 883"/>
                <a:gd name="T109" fmla="*/ 2147483647 h 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2"/>
                <a:gd name="T167" fmla="*/ 883 w 883"/>
                <a:gd name="T168" fmla="*/ 2 h 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2">
                  <a:moveTo>
                    <a:pt x="0" y="2"/>
                  </a:moveTo>
                  <a:lnTo>
                    <a:pt x="0" y="2"/>
                  </a:lnTo>
                  <a:lnTo>
                    <a:pt x="3" y="2"/>
                  </a:lnTo>
                  <a:lnTo>
                    <a:pt x="6" y="2"/>
                  </a:lnTo>
                  <a:lnTo>
                    <a:pt x="8" y="2"/>
                  </a:lnTo>
                  <a:lnTo>
                    <a:pt x="11" y="2"/>
                  </a:lnTo>
                  <a:lnTo>
                    <a:pt x="14" y="2"/>
                  </a:lnTo>
                  <a:lnTo>
                    <a:pt x="16" y="2"/>
                  </a:lnTo>
                  <a:lnTo>
                    <a:pt x="19" y="2"/>
                  </a:lnTo>
                  <a:lnTo>
                    <a:pt x="22" y="2"/>
                  </a:lnTo>
                  <a:lnTo>
                    <a:pt x="24" y="2"/>
                  </a:lnTo>
                  <a:lnTo>
                    <a:pt x="27" y="2"/>
                  </a:lnTo>
                  <a:lnTo>
                    <a:pt x="30" y="2"/>
                  </a:lnTo>
                  <a:lnTo>
                    <a:pt x="32" y="2"/>
                  </a:lnTo>
                  <a:lnTo>
                    <a:pt x="35" y="2"/>
                  </a:lnTo>
                  <a:lnTo>
                    <a:pt x="38" y="2"/>
                  </a:lnTo>
                  <a:lnTo>
                    <a:pt x="40" y="2"/>
                  </a:lnTo>
                  <a:lnTo>
                    <a:pt x="43" y="2"/>
                  </a:lnTo>
                  <a:lnTo>
                    <a:pt x="46" y="2"/>
                  </a:lnTo>
                  <a:lnTo>
                    <a:pt x="48" y="2"/>
                  </a:lnTo>
                  <a:lnTo>
                    <a:pt x="51" y="2"/>
                  </a:lnTo>
                  <a:lnTo>
                    <a:pt x="54" y="2"/>
                  </a:lnTo>
                  <a:lnTo>
                    <a:pt x="56" y="2"/>
                  </a:lnTo>
                  <a:lnTo>
                    <a:pt x="59" y="2"/>
                  </a:lnTo>
                  <a:lnTo>
                    <a:pt x="62" y="2"/>
                  </a:lnTo>
                  <a:lnTo>
                    <a:pt x="64" y="2"/>
                  </a:lnTo>
                  <a:lnTo>
                    <a:pt x="67" y="2"/>
                  </a:lnTo>
                  <a:lnTo>
                    <a:pt x="70" y="2"/>
                  </a:lnTo>
                  <a:lnTo>
                    <a:pt x="72" y="2"/>
                  </a:lnTo>
                  <a:lnTo>
                    <a:pt x="75" y="2"/>
                  </a:lnTo>
                  <a:lnTo>
                    <a:pt x="77" y="2"/>
                  </a:lnTo>
                  <a:lnTo>
                    <a:pt x="80" y="2"/>
                  </a:lnTo>
                  <a:lnTo>
                    <a:pt x="83" y="2"/>
                  </a:lnTo>
                  <a:lnTo>
                    <a:pt x="85" y="2"/>
                  </a:lnTo>
                  <a:lnTo>
                    <a:pt x="88" y="2"/>
                  </a:lnTo>
                  <a:lnTo>
                    <a:pt x="91" y="2"/>
                  </a:lnTo>
                  <a:lnTo>
                    <a:pt x="93" y="2"/>
                  </a:lnTo>
                  <a:lnTo>
                    <a:pt x="96" y="2"/>
                  </a:lnTo>
                  <a:lnTo>
                    <a:pt x="99" y="2"/>
                  </a:lnTo>
                  <a:lnTo>
                    <a:pt x="101" y="2"/>
                  </a:lnTo>
                  <a:lnTo>
                    <a:pt x="104" y="2"/>
                  </a:lnTo>
                  <a:lnTo>
                    <a:pt x="107" y="2"/>
                  </a:lnTo>
                  <a:lnTo>
                    <a:pt x="109" y="2"/>
                  </a:lnTo>
                  <a:lnTo>
                    <a:pt x="112" y="2"/>
                  </a:lnTo>
                  <a:lnTo>
                    <a:pt x="115" y="2"/>
                  </a:lnTo>
                  <a:lnTo>
                    <a:pt x="117" y="2"/>
                  </a:lnTo>
                  <a:lnTo>
                    <a:pt x="120" y="2"/>
                  </a:lnTo>
                  <a:lnTo>
                    <a:pt x="123" y="2"/>
                  </a:lnTo>
                  <a:lnTo>
                    <a:pt x="125" y="2"/>
                  </a:lnTo>
                  <a:lnTo>
                    <a:pt x="128" y="2"/>
                  </a:lnTo>
                  <a:lnTo>
                    <a:pt x="131" y="2"/>
                  </a:lnTo>
                  <a:lnTo>
                    <a:pt x="133" y="2"/>
                  </a:lnTo>
                  <a:lnTo>
                    <a:pt x="136" y="2"/>
                  </a:lnTo>
                  <a:lnTo>
                    <a:pt x="139" y="2"/>
                  </a:lnTo>
                  <a:lnTo>
                    <a:pt x="141" y="2"/>
                  </a:lnTo>
                  <a:lnTo>
                    <a:pt x="144" y="2"/>
                  </a:lnTo>
                  <a:lnTo>
                    <a:pt x="147" y="2"/>
                  </a:lnTo>
                  <a:lnTo>
                    <a:pt x="149" y="2"/>
                  </a:lnTo>
                  <a:lnTo>
                    <a:pt x="152" y="2"/>
                  </a:lnTo>
                  <a:lnTo>
                    <a:pt x="155" y="2"/>
                  </a:lnTo>
                  <a:lnTo>
                    <a:pt x="157" y="2"/>
                  </a:lnTo>
                  <a:lnTo>
                    <a:pt x="160" y="2"/>
                  </a:lnTo>
                  <a:lnTo>
                    <a:pt x="163" y="2"/>
                  </a:lnTo>
                  <a:lnTo>
                    <a:pt x="165" y="2"/>
                  </a:lnTo>
                  <a:lnTo>
                    <a:pt x="168" y="2"/>
                  </a:lnTo>
                  <a:lnTo>
                    <a:pt x="171" y="2"/>
                  </a:lnTo>
                  <a:lnTo>
                    <a:pt x="173" y="2"/>
                  </a:lnTo>
                  <a:lnTo>
                    <a:pt x="176" y="2"/>
                  </a:lnTo>
                  <a:lnTo>
                    <a:pt x="179" y="2"/>
                  </a:lnTo>
                  <a:lnTo>
                    <a:pt x="181" y="2"/>
                  </a:lnTo>
                  <a:lnTo>
                    <a:pt x="184" y="2"/>
                  </a:lnTo>
                  <a:lnTo>
                    <a:pt x="187" y="2"/>
                  </a:lnTo>
                  <a:lnTo>
                    <a:pt x="189" y="2"/>
                  </a:lnTo>
                  <a:lnTo>
                    <a:pt x="192" y="2"/>
                  </a:lnTo>
                  <a:lnTo>
                    <a:pt x="195" y="2"/>
                  </a:lnTo>
                  <a:lnTo>
                    <a:pt x="197" y="2"/>
                  </a:lnTo>
                  <a:lnTo>
                    <a:pt x="200" y="2"/>
                  </a:lnTo>
                  <a:lnTo>
                    <a:pt x="202" y="2"/>
                  </a:lnTo>
                  <a:lnTo>
                    <a:pt x="205" y="2"/>
                  </a:lnTo>
                  <a:lnTo>
                    <a:pt x="208" y="2"/>
                  </a:lnTo>
                  <a:lnTo>
                    <a:pt x="210" y="2"/>
                  </a:lnTo>
                  <a:lnTo>
                    <a:pt x="213" y="2"/>
                  </a:lnTo>
                  <a:lnTo>
                    <a:pt x="216" y="2"/>
                  </a:lnTo>
                  <a:lnTo>
                    <a:pt x="218" y="2"/>
                  </a:lnTo>
                  <a:lnTo>
                    <a:pt x="221" y="2"/>
                  </a:lnTo>
                  <a:lnTo>
                    <a:pt x="224" y="2"/>
                  </a:lnTo>
                  <a:lnTo>
                    <a:pt x="226" y="2"/>
                  </a:lnTo>
                  <a:lnTo>
                    <a:pt x="229" y="2"/>
                  </a:lnTo>
                  <a:lnTo>
                    <a:pt x="232" y="2"/>
                  </a:lnTo>
                  <a:lnTo>
                    <a:pt x="234" y="2"/>
                  </a:lnTo>
                  <a:lnTo>
                    <a:pt x="237" y="2"/>
                  </a:lnTo>
                  <a:lnTo>
                    <a:pt x="240" y="2"/>
                  </a:lnTo>
                  <a:lnTo>
                    <a:pt x="242" y="2"/>
                  </a:lnTo>
                  <a:lnTo>
                    <a:pt x="245" y="2"/>
                  </a:lnTo>
                  <a:lnTo>
                    <a:pt x="248" y="2"/>
                  </a:lnTo>
                  <a:lnTo>
                    <a:pt x="250" y="2"/>
                  </a:lnTo>
                  <a:lnTo>
                    <a:pt x="253" y="2"/>
                  </a:lnTo>
                  <a:lnTo>
                    <a:pt x="256" y="2"/>
                  </a:lnTo>
                  <a:lnTo>
                    <a:pt x="258" y="2"/>
                  </a:lnTo>
                  <a:lnTo>
                    <a:pt x="261" y="2"/>
                  </a:lnTo>
                  <a:lnTo>
                    <a:pt x="264" y="2"/>
                  </a:lnTo>
                  <a:lnTo>
                    <a:pt x="266" y="2"/>
                  </a:lnTo>
                  <a:lnTo>
                    <a:pt x="269" y="2"/>
                  </a:lnTo>
                  <a:lnTo>
                    <a:pt x="272" y="2"/>
                  </a:lnTo>
                  <a:lnTo>
                    <a:pt x="274" y="2"/>
                  </a:lnTo>
                  <a:lnTo>
                    <a:pt x="277" y="2"/>
                  </a:lnTo>
                  <a:lnTo>
                    <a:pt x="280" y="2"/>
                  </a:lnTo>
                  <a:lnTo>
                    <a:pt x="282" y="2"/>
                  </a:lnTo>
                  <a:lnTo>
                    <a:pt x="285" y="2"/>
                  </a:lnTo>
                  <a:lnTo>
                    <a:pt x="288" y="2"/>
                  </a:lnTo>
                  <a:lnTo>
                    <a:pt x="290" y="2"/>
                  </a:lnTo>
                  <a:lnTo>
                    <a:pt x="293" y="2"/>
                  </a:lnTo>
                  <a:lnTo>
                    <a:pt x="296" y="2"/>
                  </a:lnTo>
                  <a:lnTo>
                    <a:pt x="298" y="2"/>
                  </a:lnTo>
                  <a:lnTo>
                    <a:pt x="301" y="2"/>
                  </a:lnTo>
                  <a:lnTo>
                    <a:pt x="304" y="2"/>
                  </a:lnTo>
                  <a:lnTo>
                    <a:pt x="306" y="2"/>
                  </a:lnTo>
                  <a:lnTo>
                    <a:pt x="309" y="2"/>
                  </a:lnTo>
                  <a:lnTo>
                    <a:pt x="312" y="2"/>
                  </a:lnTo>
                  <a:lnTo>
                    <a:pt x="314" y="2"/>
                  </a:lnTo>
                  <a:lnTo>
                    <a:pt x="317" y="2"/>
                  </a:lnTo>
                  <a:lnTo>
                    <a:pt x="320" y="2"/>
                  </a:lnTo>
                  <a:lnTo>
                    <a:pt x="322" y="2"/>
                  </a:lnTo>
                  <a:lnTo>
                    <a:pt x="325" y="2"/>
                  </a:lnTo>
                  <a:lnTo>
                    <a:pt x="327" y="2"/>
                  </a:lnTo>
                  <a:lnTo>
                    <a:pt x="330" y="2"/>
                  </a:lnTo>
                  <a:lnTo>
                    <a:pt x="333" y="2"/>
                  </a:lnTo>
                  <a:lnTo>
                    <a:pt x="335" y="2"/>
                  </a:lnTo>
                  <a:lnTo>
                    <a:pt x="338" y="2"/>
                  </a:lnTo>
                  <a:lnTo>
                    <a:pt x="341" y="2"/>
                  </a:lnTo>
                  <a:lnTo>
                    <a:pt x="343" y="2"/>
                  </a:lnTo>
                  <a:lnTo>
                    <a:pt x="346" y="2"/>
                  </a:lnTo>
                  <a:lnTo>
                    <a:pt x="349" y="2"/>
                  </a:lnTo>
                  <a:lnTo>
                    <a:pt x="351" y="2"/>
                  </a:lnTo>
                  <a:lnTo>
                    <a:pt x="354" y="2"/>
                  </a:lnTo>
                  <a:lnTo>
                    <a:pt x="357" y="2"/>
                  </a:lnTo>
                  <a:lnTo>
                    <a:pt x="359" y="2"/>
                  </a:lnTo>
                  <a:lnTo>
                    <a:pt x="362" y="2"/>
                  </a:lnTo>
                  <a:lnTo>
                    <a:pt x="365" y="2"/>
                  </a:lnTo>
                  <a:lnTo>
                    <a:pt x="367" y="2"/>
                  </a:lnTo>
                  <a:lnTo>
                    <a:pt x="370" y="2"/>
                  </a:lnTo>
                  <a:lnTo>
                    <a:pt x="373" y="2"/>
                  </a:lnTo>
                  <a:lnTo>
                    <a:pt x="375" y="2"/>
                  </a:lnTo>
                  <a:lnTo>
                    <a:pt x="378" y="2"/>
                  </a:lnTo>
                  <a:lnTo>
                    <a:pt x="381" y="2"/>
                  </a:lnTo>
                  <a:lnTo>
                    <a:pt x="383" y="2"/>
                  </a:lnTo>
                  <a:lnTo>
                    <a:pt x="386" y="2"/>
                  </a:lnTo>
                  <a:lnTo>
                    <a:pt x="389" y="2"/>
                  </a:lnTo>
                  <a:lnTo>
                    <a:pt x="391" y="2"/>
                  </a:lnTo>
                  <a:lnTo>
                    <a:pt x="394" y="2"/>
                  </a:lnTo>
                  <a:lnTo>
                    <a:pt x="397" y="2"/>
                  </a:lnTo>
                  <a:lnTo>
                    <a:pt x="399" y="2"/>
                  </a:lnTo>
                  <a:lnTo>
                    <a:pt x="402" y="2"/>
                  </a:lnTo>
                  <a:lnTo>
                    <a:pt x="405" y="2"/>
                  </a:lnTo>
                  <a:lnTo>
                    <a:pt x="407" y="2"/>
                  </a:lnTo>
                  <a:lnTo>
                    <a:pt x="410" y="2"/>
                  </a:lnTo>
                  <a:lnTo>
                    <a:pt x="413" y="2"/>
                  </a:lnTo>
                  <a:lnTo>
                    <a:pt x="415" y="2"/>
                  </a:lnTo>
                  <a:lnTo>
                    <a:pt x="418" y="2"/>
                  </a:lnTo>
                  <a:lnTo>
                    <a:pt x="421" y="2"/>
                  </a:lnTo>
                  <a:lnTo>
                    <a:pt x="423" y="2"/>
                  </a:lnTo>
                  <a:lnTo>
                    <a:pt x="426" y="2"/>
                  </a:lnTo>
                  <a:lnTo>
                    <a:pt x="429" y="2"/>
                  </a:lnTo>
                  <a:lnTo>
                    <a:pt x="431" y="2"/>
                  </a:lnTo>
                  <a:lnTo>
                    <a:pt x="434" y="2"/>
                  </a:lnTo>
                  <a:lnTo>
                    <a:pt x="437" y="2"/>
                  </a:lnTo>
                  <a:lnTo>
                    <a:pt x="439" y="2"/>
                  </a:lnTo>
                  <a:lnTo>
                    <a:pt x="442" y="2"/>
                  </a:lnTo>
                  <a:lnTo>
                    <a:pt x="444" y="2"/>
                  </a:lnTo>
                  <a:lnTo>
                    <a:pt x="447" y="2"/>
                  </a:lnTo>
                  <a:lnTo>
                    <a:pt x="450" y="2"/>
                  </a:lnTo>
                  <a:lnTo>
                    <a:pt x="452" y="2"/>
                  </a:lnTo>
                  <a:lnTo>
                    <a:pt x="455" y="2"/>
                  </a:lnTo>
                  <a:lnTo>
                    <a:pt x="458" y="2"/>
                  </a:lnTo>
                  <a:lnTo>
                    <a:pt x="460" y="2"/>
                  </a:lnTo>
                  <a:lnTo>
                    <a:pt x="463" y="2"/>
                  </a:lnTo>
                  <a:lnTo>
                    <a:pt x="466" y="2"/>
                  </a:lnTo>
                  <a:lnTo>
                    <a:pt x="468" y="2"/>
                  </a:lnTo>
                  <a:lnTo>
                    <a:pt x="471" y="2"/>
                  </a:lnTo>
                  <a:lnTo>
                    <a:pt x="474" y="2"/>
                  </a:lnTo>
                  <a:lnTo>
                    <a:pt x="476" y="2"/>
                  </a:lnTo>
                  <a:lnTo>
                    <a:pt x="479" y="2"/>
                  </a:lnTo>
                  <a:lnTo>
                    <a:pt x="482" y="2"/>
                  </a:lnTo>
                  <a:lnTo>
                    <a:pt x="484" y="2"/>
                  </a:lnTo>
                  <a:lnTo>
                    <a:pt x="487" y="2"/>
                  </a:lnTo>
                  <a:lnTo>
                    <a:pt x="490" y="2"/>
                  </a:lnTo>
                  <a:lnTo>
                    <a:pt x="492" y="2"/>
                  </a:lnTo>
                  <a:lnTo>
                    <a:pt x="495" y="2"/>
                  </a:lnTo>
                  <a:lnTo>
                    <a:pt x="498" y="2"/>
                  </a:lnTo>
                  <a:lnTo>
                    <a:pt x="500" y="2"/>
                  </a:lnTo>
                  <a:lnTo>
                    <a:pt x="503" y="2"/>
                  </a:lnTo>
                  <a:lnTo>
                    <a:pt x="506" y="2"/>
                  </a:lnTo>
                  <a:lnTo>
                    <a:pt x="508" y="2"/>
                  </a:lnTo>
                  <a:lnTo>
                    <a:pt x="511" y="2"/>
                  </a:lnTo>
                  <a:lnTo>
                    <a:pt x="514" y="2"/>
                  </a:lnTo>
                  <a:lnTo>
                    <a:pt x="516" y="2"/>
                  </a:lnTo>
                  <a:lnTo>
                    <a:pt x="519" y="2"/>
                  </a:lnTo>
                  <a:lnTo>
                    <a:pt x="522" y="2"/>
                  </a:lnTo>
                  <a:lnTo>
                    <a:pt x="524" y="2"/>
                  </a:lnTo>
                  <a:lnTo>
                    <a:pt x="527" y="2"/>
                  </a:lnTo>
                  <a:lnTo>
                    <a:pt x="530" y="2"/>
                  </a:lnTo>
                  <a:lnTo>
                    <a:pt x="532" y="2"/>
                  </a:lnTo>
                  <a:lnTo>
                    <a:pt x="535" y="2"/>
                  </a:lnTo>
                  <a:lnTo>
                    <a:pt x="538" y="2"/>
                  </a:lnTo>
                  <a:lnTo>
                    <a:pt x="540" y="2"/>
                  </a:lnTo>
                  <a:lnTo>
                    <a:pt x="543" y="2"/>
                  </a:lnTo>
                  <a:lnTo>
                    <a:pt x="546" y="1"/>
                  </a:lnTo>
                  <a:lnTo>
                    <a:pt x="548" y="0"/>
                  </a:lnTo>
                  <a:lnTo>
                    <a:pt x="551" y="0"/>
                  </a:lnTo>
                  <a:lnTo>
                    <a:pt x="554" y="1"/>
                  </a:lnTo>
                  <a:lnTo>
                    <a:pt x="556" y="1"/>
                  </a:lnTo>
                  <a:lnTo>
                    <a:pt x="559" y="2"/>
                  </a:lnTo>
                  <a:lnTo>
                    <a:pt x="562" y="2"/>
                  </a:lnTo>
                  <a:lnTo>
                    <a:pt x="564" y="2"/>
                  </a:lnTo>
                  <a:lnTo>
                    <a:pt x="567" y="2"/>
                  </a:lnTo>
                  <a:lnTo>
                    <a:pt x="569" y="2"/>
                  </a:lnTo>
                  <a:lnTo>
                    <a:pt x="572" y="2"/>
                  </a:lnTo>
                  <a:lnTo>
                    <a:pt x="575" y="2"/>
                  </a:lnTo>
                  <a:lnTo>
                    <a:pt x="577" y="2"/>
                  </a:lnTo>
                  <a:lnTo>
                    <a:pt x="580" y="2"/>
                  </a:lnTo>
                  <a:lnTo>
                    <a:pt x="583" y="2"/>
                  </a:lnTo>
                  <a:lnTo>
                    <a:pt x="585" y="2"/>
                  </a:lnTo>
                  <a:lnTo>
                    <a:pt x="588" y="2"/>
                  </a:lnTo>
                  <a:lnTo>
                    <a:pt x="591" y="2"/>
                  </a:lnTo>
                  <a:lnTo>
                    <a:pt x="593" y="2"/>
                  </a:lnTo>
                  <a:lnTo>
                    <a:pt x="596" y="2"/>
                  </a:lnTo>
                  <a:lnTo>
                    <a:pt x="599" y="2"/>
                  </a:lnTo>
                  <a:lnTo>
                    <a:pt x="601" y="2"/>
                  </a:lnTo>
                  <a:lnTo>
                    <a:pt x="604" y="2"/>
                  </a:lnTo>
                  <a:lnTo>
                    <a:pt x="607" y="2"/>
                  </a:lnTo>
                  <a:lnTo>
                    <a:pt x="609" y="2"/>
                  </a:lnTo>
                  <a:lnTo>
                    <a:pt x="612" y="2"/>
                  </a:lnTo>
                  <a:lnTo>
                    <a:pt x="615" y="2"/>
                  </a:lnTo>
                  <a:lnTo>
                    <a:pt x="617" y="2"/>
                  </a:lnTo>
                  <a:lnTo>
                    <a:pt x="620" y="2"/>
                  </a:lnTo>
                  <a:lnTo>
                    <a:pt x="623" y="2"/>
                  </a:lnTo>
                  <a:lnTo>
                    <a:pt x="625" y="2"/>
                  </a:lnTo>
                  <a:lnTo>
                    <a:pt x="628" y="2"/>
                  </a:lnTo>
                  <a:lnTo>
                    <a:pt x="631" y="2"/>
                  </a:lnTo>
                  <a:lnTo>
                    <a:pt x="633" y="2"/>
                  </a:lnTo>
                  <a:lnTo>
                    <a:pt x="636" y="2"/>
                  </a:lnTo>
                  <a:lnTo>
                    <a:pt x="639" y="2"/>
                  </a:lnTo>
                  <a:lnTo>
                    <a:pt x="641" y="2"/>
                  </a:lnTo>
                  <a:lnTo>
                    <a:pt x="644" y="2"/>
                  </a:lnTo>
                  <a:lnTo>
                    <a:pt x="647" y="2"/>
                  </a:lnTo>
                  <a:lnTo>
                    <a:pt x="649" y="2"/>
                  </a:lnTo>
                  <a:lnTo>
                    <a:pt x="652" y="2"/>
                  </a:lnTo>
                  <a:lnTo>
                    <a:pt x="655" y="2"/>
                  </a:lnTo>
                  <a:lnTo>
                    <a:pt x="657" y="2"/>
                  </a:lnTo>
                  <a:lnTo>
                    <a:pt x="660" y="2"/>
                  </a:lnTo>
                  <a:lnTo>
                    <a:pt x="663" y="2"/>
                  </a:lnTo>
                  <a:lnTo>
                    <a:pt x="665" y="2"/>
                  </a:lnTo>
                  <a:lnTo>
                    <a:pt x="668" y="2"/>
                  </a:lnTo>
                  <a:lnTo>
                    <a:pt x="671" y="2"/>
                  </a:lnTo>
                  <a:lnTo>
                    <a:pt x="673" y="2"/>
                  </a:lnTo>
                  <a:lnTo>
                    <a:pt x="676" y="2"/>
                  </a:lnTo>
                  <a:lnTo>
                    <a:pt x="679" y="2"/>
                  </a:lnTo>
                  <a:lnTo>
                    <a:pt x="681" y="2"/>
                  </a:lnTo>
                  <a:lnTo>
                    <a:pt x="684" y="2"/>
                  </a:lnTo>
                  <a:lnTo>
                    <a:pt x="686" y="2"/>
                  </a:lnTo>
                  <a:lnTo>
                    <a:pt x="689" y="2"/>
                  </a:lnTo>
                  <a:lnTo>
                    <a:pt x="692" y="2"/>
                  </a:lnTo>
                  <a:lnTo>
                    <a:pt x="694" y="2"/>
                  </a:lnTo>
                  <a:lnTo>
                    <a:pt x="697" y="2"/>
                  </a:lnTo>
                  <a:lnTo>
                    <a:pt x="700" y="2"/>
                  </a:lnTo>
                  <a:lnTo>
                    <a:pt x="702" y="2"/>
                  </a:lnTo>
                  <a:lnTo>
                    <a:pt x="705" y="2"/>
                  </a:lnTo>
                  <a:lnTo>
                    <a:pt x="708" y="2"/>
                  </a:lnTo>
                  <a:lnTo>
                    <a:pt x="710" y="2"/>
                  </a:lnTo>
                  <a:lnTo>
                    <a:pt x="713" y="2"/>
                  </a:lnTo>
                  <a:lnTo>
                    <a:pt x="716" y="2"/>
                  </a:lnTo>
                  <a:lnTo>
                    <a:pt x="718" y="2"/>
                  </a:lnTo>
                  <a:lnTo>
                    <a:pt x="721" y="2"/>
                  </a:lnTo>
                  <a:lnTo>
                    <a:pt x="724" y="2"/>
                  </a:lnTo>
                  <a:lnTo>
                    <a:pt x="726" y="2"/>
                  </a:lnTo>
                  <a:lnTo>
                    <a:pt x="729" y="2"/>
                  </a:lnTo>
                  <a:lnTo>
                    <a:pt x="732" y="2"/>
                  </a:lnTo>
                  <a:lnTo>
                    <a:pt x="734" y="2"/>
                  </a:lnTo>
                  <a:lnTo>
                    <a:pt x="737" y="2"/>
                  </a:lnTo>
                  <a:lnTo>
                    <a:pt x="740" y="2"/>
                  </a:lnTo>
                  <a:lnTo>
                    <a:pt x="742" y="2"/>
                  </a:lnTo>
                  <a:lnTo>
                    <a:pt x="745" y="2"/>
                  </a:lnTo>
                  <a:lnTo>
                    <a:pt x="748" y="2"/>
                  </a:lnTo>
                  <a:lnTo>
                    <a:pt x="750" y="2"/>
                  </a:lnTo>
                  <a:lnTo>
                    <a:pt x="753" y="2"/>
                  </a:lnTo>
                  <a:lnTo>
                    <a:pt x="756" y="2"/>
                  </a:lnTo>
                  <a:lnTo>
                    <a:pt x="758" y="2"/>
                  </a:lnTo>
                  <a:lnTo>
                    <a:pt x="761" y="2"/>
                  </a:lnTo>
                  <a:lnTo>
                    <a:pt x="764" y="2"/>
                  </a:lnTo>
                  <a:lnTo>
                    <a:pt x="766" y="2"/>
                  </a:lnTo>
                  <a:lnTo>
                    <a:pt x="769" y="2"/>
                  </a:lnTo>
                  <a:lnTo>
                    <a:pt x="772" y="2"/>
                  </a:lnTo>
                  <a:lnTo>
                    <a:pt x="774" y="2"/>
                  </a:lnTo>
                  <a:lnTo>
                    <a:pt x="777" y="2"/>
                  </a:lnTo>
                  <a:lnTo>
                    <a:pt x="780" y="2"/>
                  </a:lnTo>
                  <a:lnTo>
                    <a:pt x="782" y="2"/>
                  </a:lnTo>
                  <a:lnTo>
                    <a:pt x="785" y="2"/>
                  </a:lnTo>
                  <a:lnTo>
                    <a:pt x="788" y="2"/>
                  </a:lnTo>
                  <a:lnTo>
                    <a:pt x="790" y="2"/>
                  </a:lnTo>
                  <a:lnTo>
                    <a:pt x="793" y="2"/>
                  </a:lnTo>
                  <a:lnTo>
                    <a:pt x="796" y="2"/>
                  </a:lnTo>
                  <a:lnTo>
                    <a:pt x="798" y="2"/>
                  </a:lnTo>
                  <a:lnTo>
                    <a:pt x="801" y="2"/>
                  </a:lnTo>
                  <a:lnTo>
                    <a:pt x="804" y="2"/>
                  </a:lnTo>
                  <a:lnTo>
                    <a:pt x="806" y="2"/>
                  </a:lnTo>
                  <a:lnTo>
                    <a:pt x="809" y="2"/>
                  </a:lnTo>
                  <a:lnTo>
                    <a:pt x="811" y="2"/>
                  </a:lnTo>
                  <a:lnTo>
                    <a:pt x="814" y="2"/>
                  </a:lnTo>
                  <a:lnTo>
                    <a:pt x="817" y="2"/>
                  </a:lnTo>
                  <a:lnTo>
                    <a:pt x="819" y="2"/>
                  </a:lnTo>
                  <a:lnTo>
                    <a:pt x="822" y="2"/>
                  </a:lnTo>
                  <a:lnTo>
                    <a:pt x="825" y="2"/>
                  </a:lnTo>
                  <a:lnTo>
                    <a:pt x="827" y="2"/>
                  </a:lnTo>
                  <a:lnTo>
                    <a:pt x="830" y="2"/>
                  </a:lnTo>
                  <a:lnTo>
                    <a:pt x="833" y="2"/>
                  </a:lnTo>
                  <a:lnTo>
                    <a:pt x="835" y="2"/>
                  </a:lnTo>
                  <a:lnTo>
                    <a:pt x="838" y="2"/>
                  </a:lnTo>
                  <a:lnTo>
                    <a:pt x="841" y="2"/>
                  </a:lnTo>
                  <a:lnTo>
                    <a:pt x="843" y="2"/>
                  </a:lnTo>
                  <a:lnTo>
                    <a:pt x="846" y="2"/>
                  </a:lnTo>
                  <a:lnTo>
                    <a:pt x="849" y="2"/>
                  </a:lnTo>
                  <a:lnTo>
                    <a:pt x="851" y="2"/>
                  </a:lnTo>
                  <a:lnTo>
                    <a:pt x="854" y="2"/>
                  </a:lnTo>
                  <a:lnTo>
                    <a:pt x="857" y="2"/>
                  </a:lnTo>
                  <a:lnTo>
                    <a:pt x="859" y="2"/>
                  </a:lnTo>
                  <a:lnTo>
                    <a:pt x="862" y="2"/>
                  </a:lnTo>
                  <a:lnTo>
                    <a:pt x="865" y="2"/>
                  </a:lnTo>
                  <a:lnTo>
                    <a:pt x="867" y="2"/>
                  </a:lnTo>
                  <a:lnTo>
                    <a:pt x="870" y="2"/>
                  </a:lnTo>
                  <a:lnTo>
                    <a:pt x="873" y="2"/>
                  </a:lnTo>
                  <a:lnTo>
                    <a:pt x="875" y="2"/>
                  </a:lnTo>
                  <a:lnTo>
                    <a:pt x="878" y="2"/>
                  </a:lnTo>
                  <a:lnTo>
                    <a:pt x="881" y="2"/>
                  </a:lnTo>
                  <a:lnTo>
                    <a:pt x="883" y="2"/>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59" name="Freeform 1483"/>
            <p:cNvSpPr>
              <a:spLocks/>
            </p:cNvSpPr>
            <p:nvPr/>
          </p:nvSpPr>
          <p:spPr bwMode="auto">
            <a:xfrm>
              <a:off x="690563" y="5868253"/>
              <a:ext cx="7194550" cy="168275"/>
            </a:xfrm>
            <a:custGeom>
              <a:avLst/>
              <a:gdLst>
                <a:gd name="T0" fmla="*/ 2147483647 w 883"/>
                <a:gd name="T1" fmla="*/ 2147483647 h 27"/>
                <a:gd name="T2" fmla="*/ 2147483647 w 883"/>
                <a:gd name="T3" fmla="*/ 2147483647 h 27"/>
                <a:gd name="T4" fmla="*/ 2147483647 w 883"/>
                <a:gd name="T5" fmla="*/ 2147483647 h 27"/>
                <a:gd name="T6" fmla="*/ 2147483647 w 883"/>
                <a:gd name="T7" fmla="*/ 2147483647 h 27"/>
                <a:gd name="T8" fmla="*/ 2147483647 w 883"/>
                <a:gd name="T9" fmla="*/ 2147483647 h 27"/>
                <a:gd name="T10" fmla="*/ 2147483647 w 883"/>
                <a:gd name="T11" fmla="*/ 2147483647 h 27"/>
                <a:gd name="T12" fmla="*/ 2147483647 w 883"/>
                <a:gd name="T13" fmla="*/ 2147483647 h 27"/>
                <a:gd name="T14" fmla="*/ 2147483647 w 883"/>
                <a:gd name="T15" fmla="*/ 2147483647 h 27"/>
                <a:gd name="T16" fmla="*/ 2147483647 w 883"/>
                <a:gd name="T17" fmla="*/ 2147483647 h 27"/>
                <a:gd name="T18" fmla="*/ 2147483647 w 883"/>
                <a:gd name="T19" fmla="*/ 2147483647 h 27"/>
                <a:gd name="T20" fmla="*/ 2147483647 w 883"/>
                <a:gd name="T21" fmla="*/ 2147483647 h 27"/>
                <a:gd name="T22" fmla="*/ 2147483647 w 883"/>
                <a:gd name="T23" fmla="*/ 2147483647 h 27"/>
                <a:gd name="T24" fmla="*/ 2147483647 w 883"/>
                <a:gd name="T25" fmla="*/ 2147483647 h 27"/>
                <a:gd name="T26" fmla="*/ 2147483647 w 883"/>
                <a:gd name="T27" fmla="*/ 2147483647 h 27"/>
                <a:gd name="T28" fmla="*/ 2147483647 w 883"/>
                <a:gd name="T29" fmla="*/ 2147483647 h 27"/>
                <a:gd name="T30" fmla="*/ 2147483647 w 883"/>
                <a:gd name="T31" fmla="*/ 2147483647 h 27"/>
                <a:gd name="T32" fmla="*/ 2147483647 w 883"/>
                <a:gd name="T33" fmla="*/ 2147483647 h 27"/>
                <a:gd name="T34" fmla="*/ 2147483647 w 883"/>
                <a:gd name="T35" fmla="*/ 2147483647 h 27"/>
                <a:gd name="T36" fmla="*/ 2147483647 w 883"/>
                <a:gd name="T37" fmla="*/ 2147483647 h 27"/>
                <a:gd name="T38" fmla="*/ 2147483647 w 883"/>
                <a:gd name="T39" fmla="*/ 2147483647 h 27"/>
                <a:gd name="T40" fmla="*/ 2147483647 w 883"/>
                <a:gd name="T41" fmla="*/ 2147483647 h 27"/>
                <a:gd name="T42" fmla="*/ 2147483647 w 883"/>
                <a:gd name="T43" fmla="*/ 2147483647 h 27"/>
                <a:gd name="T44" fmla="*/ 2147483647 w 883"/>
                <a:gd name="T45" fmla="*/ 2147483647 h 27"/>
                <a:gd name="T46" fmla="*/ 2147483647 w 883"/>
                <a:gd name="T47" fmla="*/ 2147483647 h 27"/>
                <a:gd name="T48" fmla="*/ 2147483647 w 883"/>
                <a:gd name="T49" fmla="*/ 2147483647 h 27"/>
                <a:gd name="T50" fmla="*/ 2147483647 w 883"/>
                <a:gd name="T51" fmla="*/ 2147483647 h 27"/>
                <a:gd name="T52" fmla="*/ 2147483647 w 883"/>
                <a:gd name="T53" fmla="*/ 2147483647 h 27"/>
                <a:gd name="T54" fmla="*/ 2147483647 w 883"/>
                <a:gd name="T55" fmla="*/ 2147483647 h 27"/>
                <a:gd name="T56" fmla="*/ 2147483647 w 883"/>
                <a:gd name="T57" fmla="*/ 2147483647 h 27"/>
                <a:gd name="T58" fmla="*/ 2147483647 w 883"/>
                <a:gd name="T59" fmla="*/ 2147483647 h 27"/>
                <a:gd name="T60" fmla="*/ 2147483647 w 883"/>
                <a:gd name="T61" fmla="*/ 2147483647 h 27"/>
                <a:gd name="T62" fmla="*/ 2147483647 w 883"/>
                <a:gd name="T63" fmla="*/ 2147483647 h 27"/>
                <a:gd name="T64" fmla="*/ 2147483647 w 883"/>
                <a:gd name="T65" fmla="*/ 2147483647 h 27"/>
                <a:gd name="T66" fmla="*/ 2147483647 w 883"/>
                <a:gd name="T67" fmla="*/ 2147483647 h 27"/>
                <a:gd name="T68" fmla="*/ 2147483647 w 883"/>
                <a:gd name="T69" fmla="*/ 2147483647 h 27"/>
                <a:gd name="T70" fmla="*/ 2147483647 w 883"/>
                <a:gd name="T71" fmla="*/ 2147483647 h 27"/>
                <a:gd name="T72" fmla="*/ 2147483647 w 883"/>
                <a:gd name="T73" fmla="*/ 2147483647 h 27"/>
                <a:gd name="T74" fmla="*/ 2147483647 w 883"/>
                <a:gd name="T75" fmla="*/ 2147483647 h 27"/>
                <a:gd name="T76" fmla="*/ 2147483647 w 883"/>
                <a:gd name="T77" fmla="*/ 2147483647 h 27"/>
                <a:gd name="T78" fmla="*/ 2147483647 w 883"/>
                <a:gd name="T79" fmla="*/ 2147483647 h 27"/>
                <a:gd name="T80" fmla="*/ 2147483647 w 883"/>
                <a:gd name="T81" fmla="*/ 2147483647 h 27"/>
                <a:gd name="T82" fmla="*/ 2147483647 w 883"/>
                <a:gd name="T83" fmla="*/ 2147483647 h 27"/>
                <a:gd name="T84" fmla="*/ 2147483647 w 883"/>
                <a:gd name="T85" fmla="*/ 2147483647 h 27"/>
                <a:gd name="T86" fmla="*/ 2147483647 w 883"/>
                <a:gd name="T87" fmla="*/ 2147483647 h 27"/>
                <a:gd name="T88" fmla="*/ 2147483647 w 883"/>
                <a:gd name="T89" fmla="*/ 2147483647 h 27"/>
                <a:gd name="T90" fmla="*/ 2147483647 w 883"/>
                <a:gd name="T91" fmla="*/ 2147483647 h 27"/>
                <a:gd name="T92" fmla="*/ 2147483647 w 883"/>
                <a:gd name="T93" fmla="*/ 2147483647 h 27"/>
                <a:gd name="T94" fmla="*/ 2147483647 w 883"/>
                <a:gd name="T95" fmla="*/ 2147483647 h 27"/>
                <a:gd name="T96" fmla="*/ 2147483647 w 883"/>
                <a:gd name="T97" fmla="*/ 2147483647 h 27"/>
                <a:gd name="T98" fmla="*/ 2147483647 w 883"/>
                <a:gd name="T99" fmla="*/ 2147483647 h 27"/>
                <a:gd name="T100" fmla="*/ 2147483647 w 883"/>
                <a:gd name="T101" fmla="*/ 2147483647 h 27"/>
                <a:gd name="T102" fmla="*/ 2147483647 w 883"/>
                <a:gd name="T103" fmla="*/ 2147483647 h 27"/>
                <a:gd name="T104" fmla="*/ 2147483647 w 883"/>
                <a:gd name="T105" fmla="*/ 2147483647 h 27"/>
                <a:gd name="T106" fmla="*/ 2147483647 w 883"/>
                <a:gd name="T107" fmla="*/ 2147483647 h 27"/>
                <a:gd name="T108" fmla="*/ 2147483647 w 883"/>
                <a:gd name="T109" fmla="*/ 2147483647 h 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3"/>
                <a:gd name="T166" fmla="*/ 0 h 27"/>
                <a:gd name="T167" fmla="*/ 883 w 883"/>
                <a:gd name="T168" fmla="*/ 27 h 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3" h="27">
                  <a:moveTo>
                    <a:pt x="0" y="27"/>
                  </a:moveTo>
                  <a:lnTo>
                    <a:pt x="0" y="27"/>
                  </a:lnTo>
                  <a:lnTo>
                    <a:pt x="3" y="27"/>
                  </a:lnTo>
                  <a:lnTo>
                    <a:pt x="6" y="27"/>
                  </a:lnTo>
                  <a:lnTo>
                    <a:pt x="8" y="27"/>
                  </a:lnTo>
                  <a:lnTo>
                    <a:pt x="11" y="27"/>
                  </a:lnTo>
                  <a:lnTo>
                    <a:pt x="14" y="27"/>
                  </a:lnTo>
                  <a:lnTo>
                    <a:pt x="16" y="27"/>
                  </a:lnTo>
                  <a:lnTo>
                    <a:pt x="19" y="27"/>
                  </a:lnTo>
                  <a:lnTo>
                    <a:pt x="22" y="27"/>
                  </a:lnTo>
                  <a:lnTo>
                    <a:pt x="24" y="27"/>
                  </a:lnTo>
                  <a:lnTo>
                    <a:pt x="27" y="27"/>
                  </a:lnTo>
                  <a:lnTo>
                    <a:pt x="30" y="27"/>
                  </a:lnTo>
                  <a:lnTo>
                    <a:pt x="32" y="27"/>
                  </a:lnTo>
                  <a:lnTo>
                    <a:pt x="35" y="27"/>
                  </a:lnTo>
                  <a:lnTo>
                    <a:pt x="38" y="27"/>
                  </a:lnTo>
                  <a:lnTo>
                    <a:pt x="40" y="27"/>
                  </a:lnTo>
                  <a:lnTo>
                    <a:pt x="43" y="27"/>
                  </a:lnTo>
                  <a:lnTo>
                    <a:pt x="46" y="27"/>
                  </a:lnTo>
                  <a:lnTo>
                    <a:pt x="48" y="27"/>
                  </a:lnTo>
                  <a:lnTo>
                    <a:pt x="51" y="27"/>
                  </a:lnTo>
                  <a:lnTo>
                    <a:pt x="54" y="27"/>
                  </a:lnTo>
                  <a:lnTo>
                    <a:pt x="56" y="27"/>
                  </a:lnTo>
                  <a:lnTo>
                    <a:pt x="59" y="27"/>
                  </a:lnTo>
                  <a:lnTo>
                    <a:pt x="62" y="27"/>
                  </a:lnTo>
                  <a:lnTo>
                    <a:pt x="64" y="27"/>
                  </a:lnTo>
                  <a:lnTo>
                    <a:pt x="67" y="27"/>
                  </a:lnTo>
                  <a:lnTo>
                    <a:pt x="70" y="27"/>
                  </a:lnTo>
                  <a:lnTo>
                    <a:pt x="72" y="27"/>
                  </a:lnTo>
                  <a:lnTo>
                    <a:pt x="75" y="27"/>
                  </a:lnTo>
                  <a:lnTo>
                    <a:pt x="77" y="27"/>
                  </a:lnTo>
                  <a:lnTo>
                    <a:pt x="80" y="27"/>
                  </a:lnTo>
                  <a:lnTo>
                    <a:pt x="83" y="27"/>
                  </a:lnTo>
                  <a:lnTo>
                    <a:pt x="85" y="27"/>
                  </a:lnTo>
                  <a:lnTo>
                    <a:pt x="88" y="27"/>
                  </a:lnTo>
                  <a:lnTo>
                    <a:pt x="91" y="27"/>
                  </a:lnTo>
                  <a:lnTo>
                    <a:pt x="93" y="27"/>
                  </a:lnTo>
                  <a:lnTo>
                    <a:pt x="96" y="27"/>
                  </a:lnTo>
                  <a:lnTo>
                    <a:pt x="99" y="27"/>
                  </a:lnTo>
                  <a:lnTo>
                    <a:pt x="101" y="27"/>
                  </a:lnTo>
                  <a:lnTo>
                    <a:pt x="104" y="27"/>
                  </a:lnTo>
                  <a:lnTo>
                    <a:pt x="107" y="27"/>
                  </a:lnTo>
                  <a:lnTo>
                    <a:pt x="109" y="27"/>
                  </a:lnTo>
                  <a:lnTo>
                    <a:pt x="112" y="27"/>
                  </a:lnTo>
                  <a:lnTo>
                    <a:pt x="115" y="27"/>
                  </a:lnTo>
                  <a:lnTo>
                    <a:pt x="117" y="27"/>
                  </a:lnTo>
                  <a:lnTo>
                    <a:pt x="120" y="27"/>
                  </a:lnTo>
                  <a:lnTo>
                    <a:pt x="123" y="27"/>
                  </a:lnTo>
                  <a:lnTo>
                    <a:pt x="125" y="27"/>
                  </a:lnTo>
                  <a:lnTo>
                    <a:pt x="128" y="27"/>
                  </a:lnTo>
                  <a:lnTo>
                    <a:pt x="131" y="27"/>
                  </a:lnTo>
                  <a:lnTo>
                    <a:pt x="133" y="27"/>
                  </a:lnTo>
                  <a:lnTo>
                    <a:pt x="136" y="27"/>
                  </a:lnTo>
                  <a:lnTo>
                    <a:pt x="139" y="27"/>
                  </a:lnTo>
                  <a:lnTo>
                    <a:pt x="141" y="27"/>
                  </a:lnTo>
                  <a:lnTo>
                    <a:pt x="144" y="27"/>
                  </a:lnTo>
                  <a:lnTo>
                    <a:pt x="147" y="27"/>
                  </a:lnTo>
                  <a:lnTo>
                    <a:pt x="149" y="27"/>
                  </a:lnTo>
                  <a:lnTo>
                    <a:pt x="152" y="27"/>
                  </a:lnTo>
                  <a:lnTo>
                    <a:pt x="155" y="27"/>
                  </a:lnTo>
                  <a:lnTo>
                    <a:pt x="157" y="27"/>
                  </a:lnTo>
                  <a:lnTo>
                    <a:pt x="160" y="27"/>
                  </a:lnTo>
                  <a:lnTo>
                    <a:pt x="163" y="27"/>
                  </a:lnTo>
                  <a:lnTo>
                    <a:pt x="165" y="27"/>
                  </a:lnTo>
                  <a:lnTo>
                    <a:pt x="168" y="27"/>
                  </a:lnTo>
                  <a:lnTo>
                    <a:pt x="171" y="27"/>
                  </a:lnTo>
                  <a:lnTo>
                    <a:pt x="173" y="27"/>
                  </a:lnTo>
                  <a:lnTo>
                    <a:pt x="176" y="27"/>
                  </a:lnTo>
                  <a:lnTo>
                    <a:pt x="179" y="27"/>
                  </a:lnTo>
                  <a:lnTo>
                    <a:pt x="181" y="27"/>
                  </a:lnTo>
                  <a:lnTo>
                    <a:pt x="184" y="27"/>
                  </a:lnTo>
                  <a:lnTo>
                    <a:pt x="187" y="27"/>
                  </a:lnTo>
                  <a:lnTo>
                    <a:pt x="189" y="27"/>
                  </a:lnTo>
                  <a:lnTo>
                    <a:pt x="192" y="27"/>
                  </a:lnTo>
                  <a:lnTo>
                    <a:pt x="195" y="27"/>
                  </a:lnTo>
                  <a:lnTo>
                    <a:pt x="197" y="27"/>
                  </a:lnTo>
                  <a:lnTo>
                    <a:pt x="200" y="27"/>
                  </a:lnTo>
                  <a:lnTo>
                    <a:pt x="202" y="27"/>
                  </a:lnTo>
                  <a:lnTo>
                    <a:pt x="205" y="27"/>
                  </a:lnTo>
                  <a:lnTo>
                    <a:pt x="208" y="27"/>
                  </a:lnTo>
                  <a:lnTo>
                    <a:pt x="210" y="27"/>
                  </a:lnTo>
                  <a:lnTo>
                    <a:pt x="213" y="27"/>
                  </a:lnTo>
                  <a:lnTo>
                    <a:pt x="216" y="27"/>
                  </a:lnTo>
                  <a:lnTo>
                    <a:pt x="218" y="27"/>
                  </a:lnTo>
                  <a:lnTo>
                    <a:pt x="221" y="27"/>
                  </a:lnTo>
                  <a:lnTo>
                    <a:pt x="224" y="27"/>
                  </a:lnTo>
                  <a:lnTo>
                    <a:pt x="226" y="27"/>
                  </a:lnTo>
                  <a:lnTo>
                    <a:pt x="229" y="27"/>
                  </a:lnTo>
                  <a:lnTo>
                    <a:pt x="232" y="27"/>
                  </a:lnTo>
                  <a:lnTo>
                    <a:pt x="234" y="27"/>
                  </a:lnTo>
                  <a:lnTo>
                    <a:pt x="237" y="27"/>
                  </a:lnTo>
                  <a:lnTo>
                    <a:pt x="240" y="27"/>
                  </a:lnTo>
                  <a:lnTo>
                    <a:pt x="242" y="27"/>
                  </a:lnTo>
                  <a:lnTo>
                    <a:pt x="245" y="27"/>
                  </a:lnTo>
                  <a:lnTo>
                    <a:pt x="248" y="27"/>
                  </a:lnTo>
                  <a:lnTo>
                    <a:pt x="250" y="27"/>
                  </a:lnTo>
                  <a:lnTo>
                    <a:pt x="253" y="27"/>
                  </a:lnTo>
                  <a:lnTo>
                    <a:pt x="256" y="27"/>
                  </a:lnTo>
                  <a:lnTo>
                    <a:pt x="258" y="27"/>
                  </a:lnTo>
                  <a:lnTo>
                    <a:pt x="261" y="27"/>
                  </a:lnTo>
                  <a:lnTo>
                    <a:pt x="264" y="27"/>
                  </a:lnTo>
                  <a:lnTo>
                    <a:pt x="266" y="27"/>
                  </a:lnTo>
                  <a:lnTo>
                    <a:pt x="269" y="27"/>
                  </a:lnTo>
                  <a:lnTo>
                    <a:pt x="272" y="27"/>
                  </a:lnTo>
                  <a:lnTo>
                    <a:pt x="274" y="27"/>
                  </a:lnTo>
                  <a:lnTo>
                    <a:pt x="277" y="27"/>
                  </a:lnTo>
                  <a:lnTo>
                    <a:pt x="280" y="27"/>
                  </a:lnTo>
                  <a:lnTo>
                    <a:pt x="282" y="27"/>
                  </a:lnTo>
                  <a:lnTo>
                    <a:pt x="285" y="27"/>
                  </a:lnTo>
                  <a:lnTo>
                    <a:pt x="288" y="27"/>
                  </a:lnTo>
                  <a:lnTo>
                    <a:pt x="290" y="27"/>
                  </a:lnTo>
                  <a:lnTo>
                    <a:pt x="293" y="27"/>
                  </a:lnTo>
                  <a:lnTo>
                    <a:pt x="296" y="27"/>
                  </a:lnTo>
                  <a:lnTo>
                    <a:pt x="298" y="27"/>
                  </a:lnTo>
                  <a:lnTo>
                    <a:pt x="301" y="27"/>
                  </a:lnTo>
                  <a:lnTo>
                    <a:pt x="304" y="27"/>
                  </a:lnTo>
                  <a:lnTo>
                    <a:pt x="306" y="27"/>
                  </a:lnTo>
                  <a:lnTo>
                    <a:pt x="309" y="27"/>
                  </a:lnTo>
                  <a:lnTo>
                    <a:pt x="312" y="27"/>
                  </a:lnTo>
                  <a:lnTo>
                    <a:pt x="314" y="27"/>
                  </a:lnTo>
                  <a:lnTo>
                    <a:pt x="317" y="27"/>
                  </a:lnTo>
                  <a:lnTo>
                    <a:pt x="320" y="27"/>
                  </a:lnTo>
                  <a:lnTo>
                    <a:pt x="322" y="27"/>
                  </a:lnTo>
                  <a:lnTo>
                    <a:pt x="325" y="27"/>
                  </a:lnTo>
                  <a:lnTo>
                    <a:pt x="327" y="27"/>
                  </a:lnTo>
                  <a:lnTo>
                    <a:pt x="330" y="27"/>
                  </a:lnTo>
                  <a:lnTo>
                    <a:pt x="333" y="27"/>
                  </a:lnTo>
                  <a:lnTo>
                    <a:pt x="335" y="27"/>
                  </a:lnTo>
                  <a:lnTo>
                    <a:pt x="338" y="27"/>
                  </a:lnTo>
                  <a:lnTo>
                    <a:pt x="341" y="27"/>
                  </a:lnTo>
                  <a:lnTo>
                    <a:pt x="343" y="27"/>
                  </a:lnTo>
                  <a:lnTo>
                    <a:pt x="346" y="27"/>
                  </a:lnTo>
                  <a:lnTo>
                    <a:pt x="349" y="27"/>
                  </a:lnTo>
                  <a:lnTo>
                    <a:pt x="351" y="27"/>
                  </a:lnTo>
                  <a:lnTo>
                    <a:pt x="354" y="27"/>
                  </a:lnTo>
                  <a:lnTo>
                    <a:pt x="357" y="27"/>
                  </a:lnTo>
                  <a:lnTo>
                    <a:pt x="359" y="27"/>
                  </a:lnTo>
                  <a:lnTo>
                    <a:pt x="362" y="27"/>
                  </a:lnTo>
                  <a:lnTo>
                    <a:pt x="365" y="27"/>
                  </a:lnTo>
                  <a:lnTo>
                    <a:pt x="367" y="27"/>
                  </a:lnTo>
                  <a:lnTo>
                    <a:pt x="370" y="27"/>
                  </a:lnTo>
                  <a:lnTo>
                    <a:pt x="373" y="27"/>
                  </a:lnTo>
                  <a:lnTo>
                    <a:pt x="375" y="27"/>
                  </a:lnTo>
                  <a:lnTo>
                    <a:pt x="378" y="27"/>
                  </a:lnTo>
                  <a:lnTo>
                    <a:pt x="381" y="27"/>
                  </a:lnTo>
                  <a:lnTo>
                    <a:pt x="383" y="27"/>
                  </a:lnTo>
                  <a:lnTo>
                    <a:pt x="386" y="27"/>
                  </a:lnTo>
                  <a:lnTo>
                    <a:pt x="389" y="27"/>
                  </a:lnTo>
                  <a:lnTo>
                    <a:pt x="391" y="27"/>
                  </a:lnTo>
                  <a:lnTo>
                    <a:pt x="394" y="27"/>
                  </a:lnTo>
                  <a:lnTo>
                    <a:pt x="397" y="27"/>
                  </a:lnTo>
                  <a:lnTo>
                    <a:pt x="399" y="27"/>
                  </a:lnTo>
                  <a:lnTo>
                    <a:pt x="402" y="27"/>
                  </a:lnTo>
                  <a:lnTo>
                    <a:pt x="405" y="27"/>
                  </a:lnTo>
                  <a:lnTo>
                    <a:pt x="407" y="27"/>
                  </a:lnTo>
                  <a:lnTo>
                    <a:pt x="410" y="27"/>
                  </a:lnTo>
                  <a:lnTo>
                    <a:pt x="413" y="27"/>
                  </a:lnTo>
                  <a:lnTo>
                    <a:pt x="415" y="27"/>
                  </a:lnTo>
                  <a:lnTo>
                    <a:pt x="418" y="27"/>
                  </a:lnTo>
                  <a:lnTo>
                    <a:pt x="421" y="26"/>
                  </a:lnTo>
                  <a:lnTo>
                    <a:pt x="423" y="24"/>
                  </a:lnTo>
                  <a:lnTo>
                    <a:pt x="426" y="17"/>
                  </a:lnTo>
                  <a:lnTo>
                    <a:pt x="429" y="8"/>
                  </a:lnTo>
                  <a:lnTo>
                    <a:pt x="431" y="0"/>
                  </a:lnTo>
                  <a:lnTo>
                    <a:pt x="434" y="1"/>
                  </a:lnTo>
                  <a:lnTo>
                    <a:pt x="437" y="9"/>
                  </a:lnTo>
                  <a:lnTo>
                    <a:pt x="439" y="18"/>
                  </a:lnTo>
                  <a:lnTo>
                    <a:pt x="442" y="24"/>
                  </a:lnTo>
                  <a:lnTo>
                    <a:pt x="444" y="26"/>
                  </a:lnTo>
                  <a:lnTo>
                    <a:pt x="447" y="27"/>
                  </a:lnTo>
                  <a:lnTo>
                    <a:pt x="450" y="27"/>
                  </a:lnTo>
                  <a:lnTo>
                    <a:pt x="452" y="27"/>
                  </a:lnTo>
                  <a:lnTo>
                    <a:pt x="455" y="27"/>
                  </a:lnTo>
                  <a:lnTo>
                    <a:pt x="458" y="27"/>
                  </a:lnTo>
                  <a:lnTo>
                    <a:pt x="460" y="27"/>
                  </a:lnTo>
                  <a:lnTo>
                    <a:pt x="463" y="27"/>
                  </a:lnTo>
                  <a:lnTo>
                    <a:pt x="466" y="27"/>
                  </a:lnTo>
                  <a:lnTo>
                    <a:pt x="468" y="27"/>
                  </a:lnTo>
                  <a:lnTo>
                    <a:pt x="471" y="27"/>
                  </a:lnTo>
                  <a:lnTo>
                    <a:pt x="474" y="27"/>
                  </a:lnTo>
                  <a:lnTo>
                    <a:pt x="476" y="27"/>
                  </a:lnTo>
                  <a:lnTo>
                    <a:pt x="479" y="27"/>
                  </a:lnTo>
                  <a:lnTo>
                    <a:pt x="482" y="27"/>
                  </a:lnTo>
                  <a:lnTo>
                    <a:pt x="484" y="27"/>
                  </a:lnTo>
                  <a:lnTo>
                    <a:pt x="487" y="27"/>
                  </a:lnTo>
                  <a:lnTo>
                    <a:pt x="490" y="27"/>
                  </a:lnTo>
                  <a:lnTo>
                    <a:pt x="492" y="27"/>
                  </a:lnTo>
                  <a:lnTo>
                    <a:pt x="495" y="27"/>
                  </a:lnTo>
                  <a:lnTo>
                    <a:pt x="498" y="27"/>
                  </a:lnTo>
                  <a:lnTo>
                    <a:pt x="500" y="27"/>
                  </a:lnTo>
                  <a:lnTo>
                    <a:pt x="503" y="27"/>
                  </a:lnTo>
                  <a:lnTo>
                    <a:pt x="506" y="27"/>
                  </a:lnTo>
                  <a:lnTo>
                    <a:pt x="508" y="27"/>
                  </a:lnTo>
                  <a:lnTo>
                    <a:pt x="511" y="27"/>
                  </a:lnTo>
                  <a:lnTo>
                    <a:pt x="514" y="27"/>
                  </a:lnTo>
                  <a:lnTo>
                    <a:pt x="516" y="27"/>
                  </a:lnTo>
                  <a:lnTo>
                    <a:pt x="519" y="27"/>
                  </a:lnTo>
                  <a:lnTo>
                    <a:pt x="522" y="27"/>
                  </a:lnTo>
                  <a:lnTo>
                    <a:pt x="524" y="27"/>
                  </a:lnTo>
                  <a:lnTo>
                    <a:pt x="527" y="27"/>
                  </a:lnTo>
                  <a:lnTo>
                    <a:pt x="530" y="27"/>
                  </a:lnTo>
                  <a:lnTo>
                    <a:pt x="532" y="27"/>
                  </a:lnTo>
                  <a:lnTo>
                    <a:pt x="535" y="27"/>
                  </a:lnTo>
                  <a:lnTo>
                    <a:pt x="538" y="27"/>
                  </a:lnTo>
                  <a:lnTo>
                    <a:pt x="540" y="27"/>
                  </a:lnTo>
                  <a:lnTo>
                    <a:pt x="543" y="27"/>
                  </a:lnTo>
                  <a:lnTo>
                    <a:pt x="546" y="27"/>
                  </a:lnTo>
                  <a:lnTo>
                    <a:pt x="548" y="27"/>
                  </a:lnTo>
                  <a:lnTo>
                    <a:pt x="551" y="27"/>
                  </a:lnTo>
                  <a:lnTo>
                    <a:pt x="554" y="27"/>
                  </a:lnTo>
                  <a:lnTo>
                    <a:pt x="556" y="27"/>
                  </a:lnTo>
                  <a:lnTo>
                    <a:pt x="559" y="27"/>
                  </a:lnTo>
                  <a:lnTo>
                    <a:pt x="562" y="27"/>
                  </a:lnTo>
                  <a:lnTo>
                    <a:pt x="564" y="27"/>
                  </a:lnTo>
                  <a:lnTo>
                    <a:pt x="567" y="27"/>
                  </a:lnTo>
                  <a:lnTo>
                    <a:pt x="569" y="27"/>
                  </a:lnTo>
                  <a:lnTo>
                    <a:pt x="572" y="27"/>
                  </a:lnTo>
                  <a:lnTo>
                    <a:pt x="575" y="27"/>
                  </a:lnTo>
                  <a:lnTo>
                    <a:pt x="577" y="27"/>
                  </a:lnTo>
                  <a:lnTo>
                    <a:pt x="580" y="27"/>
                  </a:lnTo>
                  <a:lnTo>
                    <a:pt x="583" y="27"/>
                  </a:lnTo>
                  <a:lnTo>
                    <a:pt x="585" y="27"/>
                  </a:lnTo>
                  <a:lnTo>
                    <a:pt x="588" y="27"/>
                  </a:lnTo>
                  <a:lnTo>
                    <a:pt x="591" y="27"/>
                  </a:lnTo>
                  <a:lnTo>
                    <a:pt x="593" y="27"/>
                  </a:lnTo>
                  <a:lnTo>
                    <a:pt x="596" y="27"/>
                  </a:lnTo>
                  <a:lnTo>
                    <a:pt x="599" y="27"/>
                  </a:lnTo>
                  <a:lnTo>
                    <a:pt x="601" y="27"/>
                  </a:lnTo>
                  <a:lnTo>
                    <a:pt x="604" y="27"/>
                  </a:lnTo>
                  <a:lnTo>
                    <a:pt x="607" y="27"/>
                  </a:lnTo>
                  <a:lnTo>
                    <a:pt x="609" y="27"/>
                  </a:lnTo>
                  <a:lnTo>
                    <a:pt x="612" y="27"/>
                  </a:lnTo>
                  <a:lnTo>
                    <a:pt x="615" y="27"/>
                  </a:lnTo>
                  <a:lnTo>
                    <a:pt x="617" y="27"/>
                  </a:lnTo>
                  <a:lnTo>
                    <a:pt x="620" y="27"/>
                  </a:lnTo>
                  <a:lnTo>
                    <a:pt x="623" y="27"/>
                  </a:lnTo>
                  <a:lnTo>
                    <a:pt x="625" y="27"/>
                  </a:lnTo>
                  <a:lnTo>
                    <a:pt x="628" y="27"/>
                  </a:lnTo>
                  <a:lnTo>
                    <a:pt x="631" y="27"/>
                  </a:lnTo>
                  <a:lnTo>
                    <a:pt x="633" y="27"/>
                  </a:lnTo>
                  <a:lnTo>
                    <a:pt x="636" y="27"/>
                  </a:lnTo>
                  <a:lnTo>
                    <a:pt x="639" y="27"/>
                  </a:lnTo>
                  <a:lnTo>
                    <a:pt x="641" y="27"/>
                  </a:lnTo>
                  <a:lnTo>
                    <a:pt x="644" y="27"/>
                  </a:lnTo>
                  <a:lnTo>
                    <a:pt x="647" y="27"/>
                  </a:lnTo>
                  <a:lnTo>
                    <a:pt x="649" y="27"/>
                  </a:lnTo>
                  <a:lnTo>
                    <a:pt x="652" y="27"/>
                  </a:lnTo>
                  <a:lnTo>
                    <a:pt x="655" y="27"/>
                  </a:lnTo>
                  <a:lnTo>
                    <a:pt x="657" y="27"/>
                  </a:lnTo>
                  <a:lnTo>
                    <a:pt x="660" y="27"/>
                  </a:lnTo>
                  <a:lnTo>
                    <a:pt x="663" y="27"/>
                  </a:lnTo>
                  <a:lnTo>
                    <a:pt x="665" y="27"/>
                  </a:lnTo>
                  <a:lnTo>
                    <a:pt x="668" y="27"/>
                  </a:lnTo>
                  <a:lnTo>
                    <a:pt x="671" y="27"/>
                  </a:lnTo>
                  <a:lnTo>
                    <a:pt x="673" y="27"/>
                  </a:lnTo>
                  <a:lnTo>
                    <a:pt x="676" y="27"/>
                  </a:lnTo>
                  <a:lnTo>
                    <a:pt x="679" y="27"/>
                  </a:lnTo>
                  <a:lnTo>
                    <a:pt x="681" y="27"/>
                  </a:lnTo>
                  <a:lnTo>
                    <a:pt x="684" y="27"/>
                  </a:lnTo>
                  <a:lnTo>
                    <a:pt x="686" y="27"/>
                  </a:lnTo>
                  <a:lnTo>
                    <a:pt x="689" y="27"/>
                  </a:lnTo>
                  <a:lnTo>
                    <a:pt x="692" y="27"/>
                  </a:lnTo>
                  <a:lnTo>
                    <a:pt x="694" y="27"/>
                  </a:lnTo>
                  <a:lnTo>
                    <a:pt x="697" y="27"/>
                  </a:lnTo>
                  <a:lnTo>
                    <a:pt x="700" y="27"/>
                  </a:lnTo>
                  <a:lnTo>
                    <a:pt x="702" y="27"/>
                  </a:lnTo>
                  <a:lnTo>
                    <a:pt x="705" y="27"/>
                  </a:lnTo>
                  <a:lnTo>
                    <a:pt x="708" y="27"/>
                  </a:lnTo>
                  <a:lnTo>
                    <a:pt x="710" y="27"/>
                  </a:lnTo>
                  <a:lnTo>
                    <a:pt x="713" y="27"/>
                  </a:lnTo>
                  <a:lnTo>
                    <a:pt x="716" y="27"/>
                  </a:lnTo>
                  <a:lnTo>
                    <a:pt x="718" y="27"/>
                  </a:lnTo>
                  <a:lnTo>
                    <a:pt x="721" y="27"/>
                  </a:lnTo>
                  <a:lnTo>
                    <a:pt x="724" y="27"/>
                  </a:lnTo>
                  <a:lnTo>
                    <a:pt x="726" y="27"/>
                  </a:lnTo>
                  <a:lnTo>
                    <a:pt x="729" y="27"/>
                  </a:lnTo>
                  <a:lnTo>
                    <a:pt x="732" y="27"/>
                  </a:lnTo>
                  <a:lnTo>
                    <a:pt x="734" y="27"/>
                  </a:lnTo>
                  <a:lnTo>
                    <a:pt x="737" y="27"/>
                  </a:lnTo>
                  <a:lnTo>
                    <a:pt x="740" y="27"/>
                  </a:lnTo>
                  <a:lnTo>
                    <a:pt x="742" y="27"/>
                  </a:lnTo>
                  <a:lnTo>
                    <a:pt x="745" y="27"/>
                  </a:lnTo>
                  <a:lnTo>
                    <a:pt x="748" y="27"/>
                  </a:lnTo>
                  <a:lnTo>
                    <a:pt x="750" y="27"/>
                  </a:lnTo>
                  <a:lnTo>
                    <a:pt x="753" y="27"/>
                  </a:lnTo>
                  <a:lnTo>
                    <a:pt x="756" y="27"/>
                  </a:lnTo>
                  <a:lnTo>
                    <a:pt x="758" y="27"/>
                  </a:lnTo>
                  <a:lnTo>
                    <a:pt x="761" y="27"/>
                  </a:lnTo>
                  <a:lnTo>
                    <a:pt x="764" y="27"/>
                  </a:lnTo>
                  <a:lnTo>
                    <a:pt x="766" y="27"/>
                  </a:lnTo>
                  <a:lnTo>
                    <a:pt x="769" y="27"/>
                  </a:lnTo>
                  <a:lnTo>
                    <a:pt x="772" y="27"/>
                  </a:lnTo>
                  <a:lnTo>
                    <a:pt x="774" y="27"/>
                  </a:lnTo>
                  <a:lnTo>
                    <a:pt x="777" y="27"/>
                  </a:lnTo>
                  <a:lnTo>
                    <a:pt x="780" y="27"/>
                  </a:lnTo>
                  <a:lnTo>
                    <a:pt x="782" y="27"/>
                  </a:lnTo>
                  <a:lnTo>
                    <a:pt x="785" y="27"/>
                  </a:lnTo>
                  <a:lnTo>
                    <a:pt x="788" y="27"/>
                  </a:lnTo>
                  <a:lnTo>
                    <a:pt x="790" y="27"/>
                  </a:lnTo>
                  <a:lnTo>
                    <a:pt x="793" y="27"/>
                  </a:lnTo>
                  <a:lnTo>
                    <a:pt x="796" y="27"/>
                  </a:lnTo>
                  <a:lnTo>
                    <a:pt x="798" y="27"/>
                  </a:lnTo>
                  <a:lnTo>
                    <a:pt x="801" y="27"/>
                  </a:lnTo>
                  <a:lnTo>
                    <a:pt x="804" y="27"/>
                  </a:lnTo>
                  <a:lnTo>
                    <a:pt x="806" y="27"/>
                  </a:lnTo>
                  <a:lnTo>
                    <a:pt x="809" y="27"/>
                  </a:lnTo>
                  <a:lnTo>
                    <a:pt x="811" y="27"/>
                  </a:lnTo>
                  <a:lnTo>
                    <a:pt x="814" y="27"/>
                  </a:lnTo>
                  <a:lnTo>
                    <a:pt x="817" y="27"/>
                  </a:lnTo>
                  <a:lnTo>
                    <a:pt x="819" y="27"/>
                  </a:lnTo>
                  <a:lnTo>
                    <a:pt x="822" y="27"/>
                  </a:lnTo>
                  <a:lnTo>
                    <a:pt x="825" y="27"/>
                  </a:lnTo>
                  <a:lnTo>
                    <a:pt x="827" y="27"/>
                  </a:lnTo>
                  <a:lnTo>
                    <a:pt x="830" y="27"/>
                  </a:lnTo>
                  <a:lnTo>
                    <a:pt x="833" y="27"/>
                  </a:lnTo>
                  <a:lnTo>
                    <a:pt x="835" y="27"/>
                  </a:lnTo>
                  <a:lnTo>
                    <a:pt x="838" y="27"/>
                  </a:lnTo>
                  <a:lnTo>
                    <a:pt x="841" y="27"/>
                  </a:lnTo>
                  <a:lnTo>
                    <a:pt x="843" y="27"/>
                  </a:lnTo>
                  <a:lnTo>
                    <a:pt x="846" y="27"/>
                  </a:lnTo>
                  <a:lnTo>
                    <a:pt x="849" y="27"/>
                  </a:lnTo>
                  <a:lnTo>
                    <a:pt x="851" y="27"/>
                  </a:lnTo>
                  <a:lnTo>
                    <a:pt x="854" y="27"/>
                  </a:lnTo>
                  <a:lnTo>
                    <a:pt x="857" y="27"/>
                  </a:lnTo>
                  <a:lnTo>
                    <a:pt x="859" y="27"/>
                  </a:lnTo>
                  <a:lnTo>
                    <a:pt x="862" y="27"/>
                  </a:lnTo>
                  <a:lnTo>
                    <a:pt x="865" y="27"/>
                  </a:lnTo>
                  <a:lnTo>
                    <a:pt x="867" y="27"/>
                  </a:lnTo>
                  <a:lnTo>
                    <a:pt x="870" y="27"/>
                  </a:lnTo>
                  <a:lnTo>
                    <a:pt x="873" y="27"/>
                  </a:lnTo>
                  <a:lnTo>
                    <a:pt x="875" y="27"/>
                  </a:lnTo>
                  <a:lnTo>
                    <a:pt x="878" y="27"/>
                  </a:lnTo>
                  <a:lnTo>
                    <a:pt x="881" y="27"/>
                  </a:lnTo>
                  <a:lnTo>
                    <a:pt x="883" y="27"/>
                  </a:lnTo>
                </a:path>
              </a:pathLst>
            </a:custGeom>
            <a:noFill/>
            <a:ln w="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CH"/>
            </a:p>
          </p:txBody>
        </p:sp>
        <p:sp>
          <p:nvSpPr>
            <p:cNvPr id="60" name="Line 1484"/>
            <p:cNvSpPr>
              <a:spLocks noChangeShapeType="1"/>
            </p:cNvSpPr>
            <p:nvPr/>
          </p:nvSpPr>
          <p:spPr bwMode="auto">
            <a:xfrm>
              <a:off x="1096963" y="6051550"/>
              <a:ext cx="0" cy="9525"/>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61" name="Line 1485"/>
            <p:cNvSpPr>
              <a:spLocks noChangeShapeType="1"/>
            </p:cNvSpPr>
            <p:nvPr/>
          </p:nvSpPr>
          <p:spPr bwMode="auto">
            <a:xfrm>
              <a:off x="1897063" y="6051550"/>
              <a:ext cx="0" cy="9525"/>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62" name="Line 1486"/>
            <p:cNvSpPr>
              <a:spLocks noChangeShapeType="1"/>
            </p:cNvSpPr>
            <p:nvPr/>
          </p:nvSpPr>
          <p:spPr bwMode="auto">
            <a:xfrm>
              <a:off x="2695575" y="6051550"/>
              <a:ext cx="0" cy="9525"/>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63" name="Line 1487"/>
            <p:cNvSpPr>
              <a:spLocks noChangeShapeType="1"/>
            </p:cNvSpPr>
            <p:nvPr/>
          </p:nvSpPr>
          <p:spPr bwMode="auto">
            <a:xfrm>
              <a:off x="3494088" y="6051550"/>
              <a:ext cx="0" cy="9525"/>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64" name="Line 1488"/>
            <p:cNvSpPr>
              <a:spLocks noChangeShapeType="1"/>
            </p:cNvSpPr>
            <p:nvPr/>
          </p:nvSpPr>
          <p:spPr bwMode="auto">
            <a:xfrm>
              <a:off x="4300538" y="6051550"/>
              <a:ext cx="0" cy="9525"/>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65" name="Line 1489"/>
            <p:cNvSpPr>
              <a:spLocks noChangeShapeType="1"/>
            </p:cNvSpPr>
            <p:nvPr/>
          </p:nvSpPr>
          <p:spPr bwMode="auto">
            <a:xfrm>
              <a:off x="5099050" y="6051550"/>
              <a:ext cx="0" cy="9525"/>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66" name="Line 1490"/>
            <p:cNvSpPr>
              <a:spLocks noChangeShapeType="1"/>
            </p:cNvSpPr>
            <p:nvPr/>
          </p:nvSpPr>
          <p:spPr bwMode="auto">
            <a:xfrm>
              <a:off x="5897563" y="6051550"/>
              <a:ext cx="0" cy="9525"/>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67" name="Line 1491"/>
            <p:cNvSpPr>
              <a:spLocks noChangeShapeType="1"/>
            </p:cNvSpPr>
            <p:nvPr/>
          </p:nvSpPr>
          <p:spPr bwMode="auto">
            <a:xfrm>
              <a:off x="6704013" y="6051550"/>
              <a:ext cx="0" cy="9525"/>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68" name="Rectangle 1492"/>
            <p:cNvSpPr>
              <a:spLocks noChangeArrowheads="1"/>
            </p:cNvSpPr>
            <p:nvPr/>
          </p:nvSpPr>
          <p:spPr bwMode="auto">
            <a:xfrm rot="-5400000">
              <a:off x="4152107" y="5711031"/>
              <a:ext cx="1222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ASI</a:t>
              </a:r>
              <a:endParaRPr lang="en-GB" altLang="fr-FR" sz="600"/>
            </a:p>
          </p:txBody>
        </p:sp>
        <p:sp>
          <p:nvSpPr>
            <p:cNvPr id="69" name="Rectangle 1493"/>
            <p:cNvSpPr>
              <a:spLocks noChangeArrowheads="1"/>
            </p:cNvSpPr>
            <p:nvPr/>
          </p:nvSpPr>
          <p:spPr bwMode="auto">
            <a:xfrm rot="-5400000">
              <a:off x="1790700" y="5737225"/>
              <a:ext cx="1619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CYN</a:t>
              </a:r>
              <a:endParaRPr lang="en-GB" altLang="fr-FR" sz="600"/>
            </a:p>
          </p:txBody>
        </p:sp>
        <p:sp>
          <p:nvSpPr>
            <p:cNvPr id="70" name="Rectangle 1494"/>
            <p:cNvSpPr>
              <a:spLocks noChangeArrowheads="1"/>
            </p:cNvSpPr>
            <p:nvPr/>
          </p:nvSpPr>
          <p:spPr bwMode="auto">
            <a:xfrm rot="-5400000">
              <a:off x="2916238" y="5729288"/>
              <a:ext cx="1619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ECH</a:t>
              </a:r>
              <a:endParaRPr lang="en-GB" altLang="fr-FR" sz="600"/>
            </a:p>
          </p:txBody>
        </p:sp>
        <p:sp>
          <p:nvSpPr>
            <p:cNvPr id="71" name="Rectangle 1495"/>
            <p:cNvSpPr>
              <a:spLocks noChangeArrowheads="1"/>
            </p:cNvSpPr>
            <p:nvPr/>
          </p:nvSpPr>
          <p:spPr bwMode="auto">
            <a:xfrm rot="-5400000">
              <a:off x="3270251" y="5686425"/>
              <a:ext cx="1524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VEB</a:t>
              </a:r>
              <a:endParaRPr lang="en-GB" altLang="fr-FR" sz="600"/>
            </a:p>
          </p:txBody>
        </p:sp>
        <p:sp>
          <p:nvSpPr>
            <p:cNvPr id="72" name="Rectangle 1496"/>
            <p:cNvSpPr>
              <a:spLocks noChangeArrowheads="1"/>
            </p:cNvSpPr>
            <p:nvPr/>
          </p:nvSpPr>
          <p:spPr bwMode="auto">
            <a:xfrm rot="-5400000">
              <a:off x="5662613" y="3552825"/>
              <a:ext cx="1651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GAR</a:t>
              </a:r>
              <a:endParaRPr lang="en-GB" altLang="fr-FR" sz="600"/>
            </a:p>
          </p:txBody>
        </p:sp>
        <p:sp>
          <p:nvSpPr>
            <p:cNvPr id="73" name="Rectangle 1497"/>
            <p:cNvSpPr>
              <a:spLocks noChangeArrowheads="1"/>
            </p:cNvSpPr>
            <p:nvPr/>
          </p:nvSpPr>
          <p:spPr bwMode="auto">
            <a:xfrm rot="-5400000">
              <a:off x="3006725" y="5730875"/>
              <a:ext cx="1619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SCD</a:t>
              </a:r>
              <a:endParaRPr lang="en-GB" altLang="fr-FR" sz="600"/>
            </a:p>
          </p:txBody>
        </p:sp>
        <p:sp>
          <p:nvSpPr>
            <p:cNvPr id="74" name="Rectangle 1498"/>
            <p:cNvSpPr>
              <a:spLocks noChangeArrowheads="1"/>
            </p:cNvSpPr>
            <p:nvPr/>
          </p:nvSpPr>
          <p:spPr bwMode="auto">
            <a:xfrm rot="-5400000">
              <a:off x="3078957" y="5650706"/>
              <a:ext cx="177800" cy="9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HOM</a:t>
              </a:r>
              <a:endParaRPr lang="en-GB" altLang="fr-FR" sz="600"/>
            </a:p>
          </p:txBody>
        </p:sp>
        <p:sp>
          <p:nvSpPr>
            <p:cNvPr id="75" name="Rectangle 1499"/>
            <p:cNvSpPr>
              <a:spLocks noChangeArrowheads="1"/>
            </p:cNvSpPr>
            <p:nvPr/>
          </p:nvSpPr>
          <p:spPr bwMode="auto">
            <a:xfrm rot="-5400000">
              <a:off x="3505201" y="5819775"/>
              <a:ext cx="1587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SNA</a:t>
              </a:r>
              <a:endParaRPr lang="en-GB" altLang="fr-FR" sz="600"/>
            </a:p>
          </p:txBody>
        </p:sp>
        <p:sp>
          <p:nvSpPr>
            <p:cNvPr id="76" name="Rectangle 1500"/>
            <p:cNvSpPr>
              <a:spLocks noChangeArrowheads="1"/>
            </p:cNvSpPr>
            <p:nvPr/>
          </p:nvSpPr>
          <p:spPr bwMode="auto">
            <a:xfrm rot="-5400000">
              <a:off x="4456113" y="5689600"/>
              <a:ext cx="1619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RHE</a:t>
              </a:r>
              <a:endParaRPr lang="en-GB" altLang="fr-FR" sz="600"/>
            </a:p>
          </p:txBody>
        </p:sp>
        <p:sp>
          <p:nvSpPr>
            <p:cNvPr id="77" name="Rectangle 1501"/>
            <p:cNvSpPr>
              <a:spLocks noChangeArrowheads="1"/>
            </p:cNvSpPr>
            <p:nvPr/>
          </p:nvSpPr>
          <p:spPr bwMode="auto">
            <a:xfrm rot="-5400000">
              <a:off x="5291932" y="4291806"/>
              <a:ext cx="1730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EMO</a:t>
              </a:r>
              <a:endParaRPr lang="en-GB" altLang="fr-FR" sz="600"/>
            </a:p>
          </p:txBody>
        </p:sp>
        <p:sp>
          <p:nvSpPr>
            <p:cNvPr id="78" name="Rectangle 1502"/>
            <p:cNvSpPr>
              <a:spLocks noChangeArrowheads="1"/>
            </p:cNvSpPr>
            <p:nvPr/>
          </p:nvSpPr>
          <p:spPr bwMode="auto">
            <a:xfrm rot="-5400000">
              <a:off x="3643312" y="5172076"/>
              <a:ext cx="169863"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QRC</a:t>
              </a:r>
              <a:endParaRPr lang="en-GB" altLang="fr-FR" sz="600"/>
            </a:p>
          </p:txBody>
        </p:sp>
        <p:sp>
          <p:nvSpPr>
            <p:cNvPr id="79" name="Rectangle 1503"/>
            <p:cNvSpPr>
              <a:spLocks noChangeArrowheads="1"/>
            </p:cNvSpPr>
            <p:nvPr/>
          </p:nvSpPr>
          <p:spPr bwMode="auto">
            <a:xfrm rot="-5400000">
              <a:off x="3091657" y="5187156"/>
              <a:ext cx="152400" cy="9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LEO</a:t>
              </a:r>
              <a:endParaRPr lang="en-GB" altLang="fr-FR" sz="600"/>
            </a:p>
          </p:txBody>
        </p:sp>
        <p:sp>
          <p:nvSpPr>
            <p:cNvPr id="80" name="Rectangle 1504"/>
            <p:cNvSpPr>
              <a:spLocks noChangeArrowheads="1"/>
            </p:cNvSpPr>
            <p:nvPr/>
          </p:nvSpPr>
          <p:spPr bwMode="auto">
            <a:xfrm rot="-5400000">
              <a:off x="3085307" y="5409406"/>
              <a:ext cx="165100" cy="9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AGN</a:t>
              </a:r>
              <a:endParaRPr lang="en-GB" altLang="fr-FR" sz="600"/>
            </a:p>
          </p:txBody>
        </p:sp>
        <p:sp>
          <p:nvSpPr>
            <p:cNvPr id="81" name="Rectangle 1505"/>
            <p:cNvSpPr>
              <a:spLocks noChangeArrowheads="1"/>
            </p:cNvSpPr>
            <p:nvPr/>
          </p:nvSpPr>
          <p:spPr bwMode="auto">
            <a:xfrm rot="-5400000">
              <a:off x="4736306" y="4047332"/>
              <a:ext cx="117475"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FIP</a:t>
              </a:r>
              <a:endParaRPr lang="en-GB" altLang="fr-FR" sz="600"/>
            </a:p>
          </p:txBody>
        </p:sp>
        <p:sp>
          <p:nvSpPr>
            <p:cNvPr id="82" name="Rectangle 1506"/>
            <p:cNvSpPr>
              <a:spLocks noChangeArrowheads="1"/>
            </p:cNvSpPr>
            <p:nvPr/>
          </p:nvSpPr>
          <p:spPr bwMode="auto">
            <a:xfrm rot="-5400000">
              <a:off x="998538" y="5708650"/>
              <a:ext cx="1143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ALI</a:t>
              </a:r>
              <a:endParaRPr lang="en-GB" altLang="fr-FR" sz="600"/>
            </a:p>
          </p:txBody>
        </p:sp>
        <p:sp>
          <p:nvSpPr>
            <p:cNvPr id="83" name="Rectangle 1507"/>
            <p:cNvSpPr>
              <a:spLocks noChangeArrowheads="1"/>
            </p:cNvSpPr>
            <p:nvPr/>
          </p:nvSpPr>
          <p:spPr bwMode="auto">
            <a:xfrm rot="-5400000">
              <a:off x="5613401" y="5262562"/>
              <a:ext cx="1524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HPF</a:t>
              </a:r>
              <a:endParaRPr lang="en-GB" altLang="fr-FR" sz="600"/>
            </a:p>
          </p:txBody>
        </p:sp>
        <p:sp>
          <p:nvSpPr>
            <p:cNvPr id="84" name="Rectangle 1508"/>
            <p:cNvSpPr>
              <a:spLocks noChangeArrowheads="1"/>
            </p:cNvSpPr>
            <p:nvPr/>
          </p:nvSpPr>
          <p:spPr bwMode="auto">
            <a:xfrm rot="-5400000">
              <a:off x="2573338" y="5753100"/>
              <a:ext cx="1270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ANI</a:t>
              </a:r>
              <a:endParaRPr lang="en-GB" altLang="fr-FR" sz="600"/>
            </a:p>
          </p:txBody>
        </p:sp>
        <p:sp>
          <p:nvSpPr>
            <p:cNvPr id="85" name="Rectangle 1637"/>
            <p:cNvSpPr>
              <a:spLocks noChangeArrowheads="1"/>
            </p:cNvSpPr>
            <p:nvPr/>
          </p:nvSpPr>
          <p:spPr bwMode="auto">
            <a:xfrm rot="-5400000">
              <a:off x="4454526" y="3516312"/>
              <a:ext cx="1651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600">
                  <a:solidFill>
                    <a:srgbClr val="000000"/>
                  </a:solidFill>
                </a:rPr>
                <a:t>POD</a:t>
              </a:r>
              <a:endParaRPr lang="en-GB" altLang="fr-FR" sz="600"/>
            </a:p>
          </p:txBody>
        </p:sp>
      </p:grpSp>
      <p:sp>
        <p:nvSpPr>
          <p:cNvPr id="4" name="Text Box 525"/>
          <p:cNvSpPr txBox="1">
            <a:spLocks noChangeArrowheads="1"/>
          </p:cNvSpPr>
          <p:nvPr/>
        </p:nvSpPr>
        <p:spPr bwMode="auto">
          <a:xfrm>
            <a:off x="6156176" y="1504950"/>
            <a:ext cx="28432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2200" dirty="0"/>
              <a:t>Chromatogram in </a:t>
            </a:r>
            <a:r>
              <a:rPr lang="en-GB" altLang="fr-FR" sz="2200" b="1" dirty="0"/>
              <a:t>positive</a:t>
            </a:r>
            <a:r>
              <a:rPr lang="en-GB" altLang="fr-FR" sz="2200" dirty="0"/>
              <a:t> </a:t>
            </a:r>
            <a:r>
              <a:rPr lang="en-GB" altLang="fr-FR" sz="2200" dirty="0" smtClean="0"/>
              <a:t>ESI</a:t>
            </a:r>
            <a:endParaRPr lang="en-GB" altLang="fr-FR" sz="2200" dirty="0"/>
          </a:p>
        </p:txBody>
      </p:sp>
      <p:sp>
        <p:nvSpPr>
          <p:cNvPr id="5" name="Text Box 526"/>
          <p:cNvSpPr txBox="1">
            <a:spLocks noChangeArrowheads="1"/>
          </p:cNvSpPr>
          <p:nvPr/>
        </p:nvSpPr>
        <p:spPr bwMode="auto">
          <a:xfrm>
            <a:off x="6156176" y="4076700"/>
            <a:ext cx="28432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2200" dirty="0"/>
              <a:t>Chromatogram in </a:t>
            </a:r>
            <a:r>
              <a:rPr lang="en-GB" altLang="fr-FR" sz="2200" b="1"/>
              <a:t>negative</a:t>
            </a:r>
            <a:r>
              <a:rPr lang="en-GB" altLang="fr-FR" sz="2200"/>
              <a:t> </a:t>
            </a:r>
            <a:r>
              <a:rPr lang="en-GB" altLang="fr-FR" sz="2200" smtClean="0"/>
              <a:t>ESI</a:t>
            </a:r>
            <a:endParaRPr lang="en-GB" altLang="fr-FR" sz="2200" dirty="0"/>
          </a:p>
        </p:txBody>
      </p:sp>
    </p:spTree>
    <p:extLst>
      <p:ext uri="{BB962C8B-B14F-4D97-AF65-F5344CB8AC3E}">
        <p14:creationId xmlns:p14="http://schemas.microsoft.com/office/powerpoint/2010/main" val="4106393533"/>
      </p:ext>
    </p:extLst>
  </p:cSld>
  <p:clrMapOvr>
    <a:masterClrMapping/>
  </p:clrMapOvr>
  <p:transition advTm="8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18176" t="18330" r="15625" b="27852"/>
          <a:stretch>
            <a:fillRect/>
          </a:stretch>
        </p:blipFill>
        <p:spPr bwMode="auto">
          <a:xfrm>
            <a:off x="244475" y="1124744"/>
            <a:ext cx="8648700" cy="4394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65137815"/>
      </p:ext>
    </p:extLst>
  </p:cSld>
  <p:clrMapOvr>
    <a:masterClrMapping/>
  </p:clrMapOvr>
  <p:transition advTm="8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103"/>
          <p:cNvGrpSpPr>
            <a:grpSpLocks/>
          </p:cNvGrpSpPr>
          <p:nvPr/>
        </p:nvGrpSpPr>
        <p:grpSpPr bwMode="auto">
          <a:xfrm>
            <a:off x="6350" y="0"/>
            <a:ext cx="9137650" cy="6858000"/>
            <a:chOff x="4" y="0"/>
            <a:chExt cx="5756" cy="4320"/>
          </a:xfrm>
        </p:grpSpPr>
        <p:pic>
          <p:nvPicPr>
            <p:cNvPr id="46176" name="Picture 2" descr="poudre de plante"/>
            <p:cNvPicPr preferRelativeResize="0">
              <a:picLocks noChangeAspect="1" noChangeArrowheads="1"/>
            </p:cNvPicPr>
            <p:nvPr/>
          </p:nvPicPr>
          <p:blipFill>
            <a:blip r:embed="rId4" cstate="print">
              <a:lum bright="30000"/>
              <a:extLst>
                <a:ext uri="{28A0092B-C50C-407E-A947-70E740481C1C}">
                  <a14:useLocalDpi xmlns:a14="http://schemas.microsoft.com/office/drawing/2010/main" val="0"/>
                </a:ext>
              </a:extLst>
            </a:blip>
            <a:srcRect/>
            <a:stretch>
              <a:fillRect/>
            </a:stretch>
          </p:blipFill>
          <p:spPr bwMode="auto">
            <a:xfrm>
              <a:off x="3833" y="1"/>
              <a:ext cx="1927" cy="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77" name="Picture 3" descr="poudre de plante"/>
            <p:cNvPicPr preferRelativeResize="0">
              <a:picLocks noChangeAspect="1" noChangeArrowheads="1"/>
            </p:cNvPicPr>
            <p:nvPr/>
          </p:nvPicPr>
          <p:blipFill>
            <a:blip r:embed="rId4" cstate="print">
              <a:lum bright="30000"/>
              <a:extLst>
                <a:ext uri="{28A0092B-C50C-407E-A947-70E740481C1C}">
                  <a14:useLocalDpi xmlns:a14="http://schemas.microsoft.com/office/drawing/2010/main" val="0"/>
                </a:ext>
              </a:extLst>
            </a:blip>
            <a:srcRect/>
            <a:stretch>
              <a:fillRect/>
            </a:stretch>
          </p:blipFill>
          <p:spPr bwMode="auto">
            <a:xfrm>
              <a:off x="4" y="0"/>
              <a:ext cx="1927" cy="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78" name="Picture 4" descr="poudre de plante"/>
            <p:cNvPicPr preferRelativeResize="0">
              <a:picLocks noChangeAspect="1" noChangeArrowheads="1"/>
            </p:cNvPicPr>
            <p:nvPr/>
          </p:nvPicPr>
          <p:blipFill>
            <a:blip r:embed="rId4" cstate="print">
              <a:lum bright="30000"/>
              <a:extLst>
                <a:ext uri="{28A0092B-C50C-407E-A947-70E740481C1C}">
                  <a14:useLocalDpi xmlns:a14="http://schemas.microsoft.com/office/drawing/2010/main" val="0"/>
                </a:ext>
              </a:extLst>
            </a:blip>
            <a:srcRect/>
            <a:stretch>
              <a:fillRect/>
            </a:stretch>
          </p:blipFill>
          <p:spPr bwMode="auto">
            <a:xfrm>
              <a:off x="4" y="1752"/>
              <a:ext cx="1927" cy="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79" name="Picture 5" descr="poudre de plante"/>
            <p:cNvPicPr preferRelativeResize="0">
              <a:picLocks noChangeAspect="1" noChangeArrowheads="1"/>
            </p:cNvPicPr>
            <p:nvPr/>
          </p:nvPicPr>
          <p:blipFill>
            <a:blip r:embed="rId4" cstate="print">
              <a:lum bright="30000"/>
              <a:extLst>
                <a:ext uri="{28A0092B-C50C-407E-A947-70E740481C1C}">
                  <a14:useLocalDpi xmlns:a14="http://schemas.microsoft.com/office/drawing/2010/main" val="0"/>
                </a:ext>
              </a:extLst>
            </a:blip>
            <a:srcRect/>
            <a:stretch>
              <a:fillRect/>
            </a:stretch>
          </p:blipFill>
          <p:spPr bwMode="auto">
            <a:xfrm>
              <a:off x="3833" y="1752"/>
              <a:ext cx="1927" cy="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0" name="Picture 6" descr="poudre de plante"/>
            <p:cNvPicPr preferRelativeResize="0">
              <a:picLocks noChangeAspect="1" noChangeArrowheads="1"/>
            </p:cNvPicPr>
            <p:nvPr/>
          </p:nvPicPr>
          <p:blipFill>
            <a:blip r:embed="rId4" cstate="print">
              <a:lum bright="30000"/>
              <a:extLst>
                <a:ext uri="{28A0092B-C50C-407E-A947-70E740481C1C}">
                  <a14:useLocalDpi xmlns:a14="http://schemas.microsoft.com/office/drawing/2010/main" val="0"/>
                </a:ext>
              </a:extLst>
            </a:blip>
            <a:srcRect/>
            <a:stretch>
              <a:fillRect/>
            </a:stretch>
          </p:blipFill>
          <p:spPr bwMode="auto">
            <a:xfrm>
              <a:off x="1927" y="1752"/>
              <a:ext cx="1927" cy="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1" name="Picture 7" descr="poudre de plante"/>
            <p:cNvPicPr>
              <a:picLocks noChangeAspect="1" noChangeArrowheads="1"/>
            </p:cNvPicPr>
            <p:nvPr/>
          </p:nvPicPr>
          <p:blipFill>
            <a:blip r:embed="rId4" cstate="print">
              <a:lum bright="30000"/>
              <a:extLst>
                <a:ext uri="{28A0092B-C50C-407E-A947-70E740481C1C}">
                  <a14:useLocalDpi xmlns:a14="http://schemas.microsoft.com/office/drawing/2010/main" val="0"/>
                </a:ext>
              </a:extLst>
            </a:blip>
            <a:srcRect/>
            <a:stretch>
              <a:fillRect/>
            </a:stretch>
          </p:blipFill>
          <p:spPr bwMode="auto">
            <a:xfrm>
              <a:off x="1927" y="1"/>
              <a:ext cx="1927" cy="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8904" name="Rectangle 8"/>
          <p:cNvSpPr>
            <a:spLocks noChangeArrowheads="1"/>
          </p:cNvSpPr>
          <p:nvPr/>
        </p:nvSpPr>
        <p:spPr bwMode="auto">
          <a:xfrm>
            <a:off x="3276600" y="5924550"/>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podophyllotoxin</a:t>
            </a:r>
            <a:endParaRPr lang="en-GB" altLang="fr-FR" sz="1800"/>
          </a:p>
        </p:txBody>
      </p:sp>
      <p:sp>
        <p:nvSpPr>
          <p:cNvPr id="208905" name="Rectangle 9"/>
          <p:cNvSpPr>
            <a:spLocks noChangeArrowheads="1"/>
          </p:cNvSpPr>
          <p:nvPr/>
        </p:nvSpPr>
        <p:spPr bwMode="auto">
          <a:xfrm>
            <a:off x="2051050" y="5438775"/>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alantolactone</a:t>
            </a:r>
            <a:endParaRPr lang="en-GB" altLang="fr-FR" sz="1800"/>
          </a:p>
        </p:txBody>
      </p:sp>
      <p:sp>
        <p:nvSpPr>
          <p:cNvPr id="208906" name="Rectangle 10"/>
          <p:cNvSpPr>
            <a:spLocks noChangeArrowheads="1"/>
          </p:cNvSpPr>
          <p:nvPr/>
        </p:nvSpPr>
        <p:spPr bwMode="auto">
          <a:xfrm>
            <a:off x="2700338" y="5013325"/>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hydroxyvalerenic</a:t>
            </a:r>
            <a:endParaRPr lang="en-GB" altLang="fr-FR" sz="1800"/>
          </a:p>
        </p:txBody>
      </p:sp>
      <p:sp>
        <p:nvSpPr>
          <p:cNvPr id="208907" name="Rectangle 11"/>
          <p:cNvSpPr>
            <a:spLocks noChangeArrowheads="1"/>
          </p:cNvSpPr>
          <p:nvPr/>
        </p:nvSpPr>
        <p:spPr bwMode="auto">
          <a:xfrm>
            <a:off x="2771775" y="4149725"/>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cimifugin</a:t>
            </a:r>
            <a:endParaRPr lang="en-GB" altLang="fr-FR" sz="1800"/>
          </a:p>
        </p:txBody>
      </p:sp>
      <p:sp>
        <p:nvSpPr>
          <p:cNvPr id="208908" name="Rectangle 12"/>
          <p:cNvSpPr>
            <a:spLocks noChangeArrowheads="1"/>
          </p:cNvSpPr>
          <p:nvPr/>
        </p:nvSpPr>
        <p:spPr bwMode="auto">
          <a:xfrm>
            <a:off x="3276600" y="3716338"/>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vitexicarpin</a:t>
            </a:r>
            <a:endParaRPr lang="en-GB" altLang="fr-FR" sz="1800"/>
          </a:p>
        </p:txBody>
      </p:sp>
      <p:sp>
        <p:nvSpPr>
          <p:cNvPr id="208909" name="Rectangle 13"/>
          <p:cNvSpPr>
            <a:spLocks noChangeArrowheads="1"/>
          </p:cNvSpPr>
          <p:nvPr/>
        </p:nvSpPr>
        <p:spPr bwMode="auto">
          <a:xfrm>
            <a:off x="3276600" y="3187700"/>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vinpocetine</a:t>
            </a:r>
            <a:endParaRPr lang="en-GB" altLang="fr-FR" sz="1800"/>
          </a:p>
        </p:txBody>
      </p:sp>
      <p:sp>
        <p:nvSpPr>
          <p:cNvPr id="208910" name="Rectangle 14"/>
          <p:cNvSpPr>
            <a:spLocks noChangeArrowheads="1"/>
          </p:cNvSpPr>
          <p:nvPr/>
        </p:nvSpPr>
        <p:spPr bwMode="auto">
          <a:xfrm>
            <a:off x="3276600" y="2640013"/>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taxol</a:t>
            </a:r>
            <a:endParaRPr lang="en-GB" altLang="fr-FR" sz="1800"/>
          </a:p>
        </p:txBody>
      </p:sp>
      <p:sp>
        <p:nvSpPr>
          <p:cNvPr id="208911" name="Rectangle 15"/>
          <p:cNvSpPr>
            <a:spLocks noChangeArrowheads="1"/>
          </p:cNvSpPr>
          <p:nvPr/>
        </p:nvSpPr>
        <p:spPr bwMode="auto">
          <a:xfrm>
            <a:off x="3276600" y="2092325"/>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theanine-Ll</a:t>
            </a:r>
            <a:endParaRPr lang="en-GB" altLang="fr-FR" sz="1800"/>
          </a:p>
        </p:txBody>
      </p:sp>
      <p:sp>
        <p:nvSpPr>
          <p:cNvPr id="208912" name="Rectangle 16"/>
          <p:cNvSpPr>
            <a:spLocks noChangeArrowheads="1"/>
          </p:cNvSpPr>
          <p:nvPr/>
        </p:nvSpPr>
        <p:spPr bwMode="auto">
          <a:xfrm>
            <a:off x="3276600" y="1412875"/>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sesamin</a:t>
            </a:r>
            <a:endParaRPr lang="en-GB" altLang="fr-FR" sz="1800"/>
          </a:p>
        </p:txBody>
      </p:sp>
      <p:sp>
        <p:nvSpPr>
          <p:cNvPr id="46092" name="Line 18"/>
          <p:cNvSpPr>
            <a:spLocks noChangeShapeType="1"/>
          </p:cNvSpPr>
          <p:nvPr/>
        </p:nvSpPr>
        <p:spPr bwMode="auto">
          <a:xfrm>
            <a:off x="3276600" y="908050"/>
            <a:ext cx="19431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fr-CH"/>
          </a:p>
        </p:txBody>
      </p:sp>
      <p:sp>
        <p:nvSpPr>
          <p:cNvPr id="46093" name="Line 19"/>
          <p:cNvSpPr>
            <a:spLocks noChangeShapeType="1"/>
          </p:cNvSpPr>
          <p:nvPr/>
        </p:nvSpPr>
        <p:spPr bwMode="auto">
          <a:xfrm>
            <a:off x="3276600" y="6381750"/>
            <a:ext cx="19431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fr-CH"/>
          </a:p>
        </p:txBody>
      </p:sp>
      <p:sp>
        <p:nvSpPr>
          <p:cNvPr id="46094" name="Line 20"/>
          <p:cNvSpPr>
            <a:spLocks noChangeShapeType="1"/>
          </p:cNvSpPr>
          <p:nvPr/>
        </p:nvSpPr>
        <p:spPr bwMode="auto">
          <a:xfrm>
            <a:off x="3276600" y="908050"/>
            <a:ext cx="0" cy="5473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fr-CH"/>
          </a:p>
        </p:txBody>
      </p:sp>
      <p:sp>
        <p:nvSpPr>
          <p:cNvPr id="46095" name="Line 21"/>
          <p:cNvSpPr>
            <a:spLocks noChangeShapeType="1"/>
          </p:cNvSpPr>
          <p:nvPr/>
        </p:nvSpPr>
        <p:spPr bwMode="auto">
          <a:xfrm>
            <a:off x="5219700" y="908050"/>
            <a:ext cx="0" cy="5473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fr-CH"/>
          </a:p>
        </p:txBody>
      </p:sp>
      <p:sp>
        <p:nvSpPr>
          <p:cNvPr id="208918" name="Text Box 22"/>
          <p:cNvSpPr txBox="1">
            <a:spLocks noChangeArrowheads="1"/>
          </p:cNvSpPr>
          <p:nvPr/>
        </p:nvSpPr>
        <p:spPr bwMode="auto">
          <a:xfrm>
            <a:off x="231775" y="344805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dirty="0" err="1"/>
              <a:t>r</a:t>
            </a:r>
            <a:r>
              <a:rPr lang="en-GB" altLang="fr-FR" sz="1800" dirty="0" err="1" smtClean="0"/>
              <a:t>hein</a:t>
            </a:r>
            <a:endParaRPr lang="en-GB" altLang="fr-FR" sz="1800" dirty="0"/>
          </a:p>
        </p:txBody>
      </p:sp>
      <p:sp>
        <p:nvSpPr>
          <p:cNvPr id="208919" name="Text Box 23"/>
          <p:cNvSpPr txBox="1">
            <a:spLocks noChangeArrowheads="1"/>
          </p:cNvSpPr>
          <p:nvPr/>
        </p:nvSpPr>
        <p:spPr bwMode="auto">
          <a:xfrm>
            <a:off x="447675" y="4456113"/>
            <a:ext cx="145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dirty="0" err="1"/>
              <a:t>g</a:t>
            </a:r>
            <a:r>
              <a:rPr lang="en-GB" altLang="fr-FR" sz="1800" dirty="0" err="1" smtClean="0"/>
              <a:t>insenoside</a:t>
            </a:r>
            <a:endParaRPr lang="en-GB" altLang="fr-FR" sz="1800" dirty="0"/>
          </a:p>
        </p:txBody>
      </p:sp>
      <p:sp>
        <p:nvSpPr>
          <p:cNvPr id="208920" name="Text Box 24"/>
          <p:cNvSpPr txBox="1">
            <a:spLocks noChangeArrowheads="1"/>
          </p:cNvSpPr>
          <p:nvPr/>
        </p:nvSpPr>
        <p:spPr bwMode="auto">
          <a:xfrm>
            <a:off x="3995738" y="2420938"/>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Hyperforin</a:t>
            </a:r>
          </a:p>
        </p:txBody>
      </p:sp>
      <p:sp>
        <p:nvSpPr>
          <p:cNvPr id="208921" name="Text Box 25"/>
          <p:cNvSpPr txBox="1">
            <a:spLocks noChangeArrowheads="1"/>
          </p:cNvSpPr>
          <p:nvPr/>
        </p:nvSpPr>
        <p:spPr bwMode="auto">
          <a:xfrm>
            <a:off x="3687763" y="467360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sennoside</a:t>
            </a:r>
          </a:p>
        </p:txBody>
      </p:sp>
      <p:sp>
        <p:nvSpPr>
          <p:cNvPr id="208922" name="Text Box 26"/>
          <p:cNvSpPr txBox="1">
            <a:spLocks noChangeArrowheads="1"/>
          </p:cNvSpPr>
          <p:nvPr/>
        </p:nvSpPr>
        <p:spPr bwMode="auto">
          <a:xfrm>
            <a:off x="6784975" y="3448050"/>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cynarin</a:t>
            </a:r>
          </a:p>
        </p:txBody>
      </p:sp>
      <p:sp>
        <p:nvSpPr>
          <p:cNvPr id="208923" name="Text Box 27"/>
          <p:cNvSpPr txBox="1">
            <a:spLocks noChangeArrowheads="1"/>
          </p:cNvSpPr>
          <p:nvPr/>
        </p:nvSpPr>
        <p:spPr bwMode="auto">
          <a:xfrm>
            <a:off x="6208713" y="47244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alliin</a:t>
            </a:r>
          </a:p>
        </p:txBody>
      </p:sp>
      <p:sp>
        <p:nvSpPr>
          <p:cNvPr id="208924" name="Text Box 28"/>
          <p:cNvSpPr txBox="1">
            <a:spLocks noChangeArrowheads="1"/>
          </p:cNvSpPr>
          <p:nvPr/>
        </p:nvSpPr>
        <p:spPr bwMode="auto">
          <a:xfrm>
            <a:off x="7000875" y="1216025"/>
            <a:ext cx="1200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stevioside</a:t>
            </a:r>
          </a:p>
        </p:txBody>
      </p:sp>
      <p:sp>
        <p:nvSpPr>
          <p:cNvPr id="208925" name="Text Box 29"/>
          <p:cNvSpPr txBox="1">
            <a:spLocks noChangeArrowheads="1"/>
          </p:cNvSpPr>
          <p:nvPr/>
        </p:nvSpPr>
        <p:spPr bwMode="auto">
          <a:xfrm>
            <a:off x="1908175" y="1268413"/>
            <a:ext cx="153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leiocarposide</a:t>
            </a:r>
          </a:p>
        </p:txBody>
      </p:sp>
      <p:sp>
        <p:nvSpPr>
          <p:cNvPr id="208926" name="Text Box 30"/>
          <p:cNvSpPr txBox="1">
            <a:spLocks noChangeArrowheads="1"/>
          </p:cNvSpPr>
          <p:nvPr/>
        </p:nvSpPr>
        <p:spPr bwMode="auto">
          <a:xfrm>
            <a:off x="6372225" y="836613"/>
            <a:ext cx="1111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agnuside</a:t>
            </a:r>
          </a:p>
        </p:txBody>
      </p:sp>
      <p:sp>
        <p:nvSpPr>
          <p:cNvPr id="208927" name="Text Box 31"/>
          <p:cNvSpPr txBox="1">
            <a:spLocks noChangeArrowheads="1"/>
          </p:cNvSpPr>
          <p:nvPr/>
        </p:nvSpPr>
        <p:spPr bwMode="auto">
          <a:xfrm>
            <a:off x="3849688" y="1766888"/>
            <a:ext cx="793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ruscin</a:t>
            </a:r>
          </a:p>
        </p:txBody>
      </p:sp>
      <p:sp>
        <p:nvSpPr>
          <p:cNvPr id="208928" name="Text Box 32"/>
          <p:cNvSpPr txBox="1">
            <a:spLocks noChangeArrowheads="1"/>
          </p:cNvSpPr>
          <p:nvPr/>
        </p:nvSpPr>
        <p:spPr bwMode="auto">
          <a:xfrm>
            <a:off x="1692275" y="981075"/>
            <a:ext cx="1352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procyanidin</a:t>
            </a:r>
          </a:p>
        </p:txBody>
      </p:sp>
      <p:sp>
        <p:nvSpPr>
          <p:cNvPr id="208929" name="Text Box 33"/>
          <p:cNvSpPr txBox="1">
            <a:spLocks noChangeArrowheads="1"/>
          </p:cNvSpPr>
          <p:nvPr/>
        </p:nvSpPr>
        <p:spPr bwMode="auto">
          <a:xfrm>
            <a:off x="0" y="6381750"/>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acteoside</a:t>
            </a:r>
          </a:p>
        </p:txBody>
      </p:sp>
      <p:sp>
        <p:nvSpPr>
          <p:cNvPr id="208930" name="Text Box 34"/>
          <p:cNvSpPr txBox="1">
            <a:spLocks noChangeArrowheads="1"/>
          </p:cNvSpPr>
          <p:nvPr/>
        </p:nvSpPr>
        <p:spPr bwMode="auto">
          <a:xfrm>
            <a:off x="8020050" y="2349500"/>
            <a:ext cx="1123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coumarin</a:t>
            </a:r>
          </a:p>
        </p:txBody>
      </p:sp>
      <p:sp>
        <p:nvSpPr>
          <p:cNvPr id="208931" name="Text Box 35"/>
          <p:cNvSpPr txBox="1">
            <a:spLocks noChangeArrowheads="1"/>
          </p:cNvSpPr>
          <p:nvPr/>
        </p:nvSpPr>
        <p:spPr bwMode="auto">
          <a:xfrm>
            <a:off x="5508625" y="5445125"/>
            <a:ext cx="146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scopolamine</a:t>
            </a:r>
          </a:p>
        </p:txBody>
      </p:sp>
      <p:sp>
        <p:nvSpPr>
          <p:cNvPr id="208932" name="Text Box 36"/>
          <p:cNvSpPr txBox="1">
            <a:spLocks noChangeArrowheads="1"/>
          </p:cNvSpPr>
          <p:nvPr/>
        </p:nvSpPr>
        <p:spPr bwMode="auto">
          <a:xfrm>
            <a:off x="5292725" y="3357563"/>
            <a:ext cx="109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strychine</a:t>
            </a:r>
          </a:p>
        </p:txBody>
      </p:sp>
      <p:sp>
        <p:nvSpPr>
          <p:cNvPr id="208933" name="Text Box 37"/>
          <p:cNvSpPr txBox="1">
            <a:spLocks noChangeArrowheads="1"/>
          </p:cNvSpPr>
          <p:nvPr/>
        </p:nvSpPr>
        <p:spPr bwMode="auto">
          <a:xfrm>
            <a:off x="7380288" y="50133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diosgenin</a:t>
            </a:r>
          </a:p>
        </p:txBody>
      </p:sp>
      <p:sp>
        <p:nvSpPr>
          <p:cNvPr id="208934" name="Text Box 38"/>
          <p:cNvSpPr txBox="1">
            <a:spLocks noChangeArrowheads="1"/>
          </p:cNvSpPr>
          <p:nvPr/>
        </p:nvSpPr>
        <p:spPr bwMode="auto">
          <a:xfrm>
            <a:off x="7667625" y="2060575"/>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boldine</a:t>
            </a:r>
          </a:p>
        </p:txBody>
      </p:sp>
      <p:sp>
        <p:nvSpPr>
          <p:cNvPr id="208935" name="Text Box 39"/>
          <p:cNvSpPr txBox="1">
            <a:spLocks noChangeArrowheads="1"/>
          </p:cNvSpPr>
          <p:nvPr/>
        </p:nvSpPr>
        <p:spPr bwMode="auto">
          <a:xfrm>
            <a:off x="1629760" y="3226288"/>
            <a:ext cx="1276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dirty="0" err="1"/>
              <a:t>smilagenin</a:t>
            </a:r>
            <a:endParaRPr lang="en-GB" altLang="fr-FR" sz="1800" dirty="0"/>
          </a:p>
        </p:txBody>
      </p:sp>
      <p:sp>
        <p:nvSpPr>
          <p:cNvPr id="208936" name="Text Box 40"/>
          <p:cNvSpPr txBox="1">
            <a:spLocks noChangeArrowheads="1"/>
          </p:cNvSpPr>
          <p:nvPr/>
        </p:nvSpPr>
        <p:spPr bwMode="auto">
          <a:xfrm>
            <a:off x="7885113" y="5661025"/>
            <a:ext cx="1123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sparteine</a:t>
            </a:r>
          </a:p>
        </p:txBody>
      </p:sp>
      <p:sp>
        <p:nvSpPr>
          <p:cNvPr id="208937" name="Text Box 41"/>
          <p:cNvSpPr txBox="1">
            <a:spLocks noChangeArrowheads="1"/>
          </p:cNvSpPr>
          <p:nvPr/>
        </p:nvSpPr>
        <p:spPr bwMode="auto">
          <a:xfrm>
            <a:off x="6659563" y="4365625"/>
            <a:ext cx="90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Aloin A</a:t>
            </a:r>
          </a:p>
        </p:txBody>
      </p:sp>
      <p:sp>
        <p:nvSpPr>
          <p:cNvPr id="208938" name="Text Box 42"/>
          <p:cNvSpPr txBox="1">
            <a:spLocks noChangeArrowheads="1"/>
          </p:cNvSpPr>
          <p:nvPr/>
        </p:nvSpPr>
        <p:spPr bwMode="auto">
          <a:xfrm>
            <a:off x="7740650" y="1557338"/>
            <a:ext cx="1022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kawaine</a:t>
            </a:r>
          </a:p>
        </p:txBody>
      </p:sp>
      <p:sp>
        <p:nvSpPr>
          <p:cNvPr id="208939" name="Text Box 43"/>
          <p:cNvSpPr txBox="1">
            <a:spLocks noChangeArrowheads="1"/>
          </p:cNvSpPr>
          <p:nvPr/>
        </p:nvSpPr>
        <p:spPr bwMode="auto">
          <a:xfrm>
            <a:off x="6372225" y="1628775"/>
            <a:ext cx="1009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atropine</a:t>
            </a:r>
          </a:p>
        </p:txBody>
      </p:sp>
      <p:sp>
        <p:nvSpPr>
          <p:cNvPr id="208940" name="Text Box 44"/>
          <p:cNvSpPr txBox="1">
            <a:spLocks noChangeArrowheads="1"/>
          </p:cNvSpPr>
          <p:nvPr/>
        </p:nvSpPr>
        <p:spPr bwMode="auto">
          <a:xfrm>
            <a:off x="6011863" y="6237288"/>
            <a:ext cx="1200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ephedrine</a:t>
            </a:r>
          </a:p>
        </p:txBody>
      </p:sp>
      <p:sp>
        <p:nvSpPr>
          <p:cNvPr id="208941" name="Text Box 45"/>
          <p:cNvSpPr txBox="1">
            <a:spLocks noChangeArrowheads="1"/>
          </p:cNvSpPr>
          <p:nvPr/>
        </p:nvSpPr>
        <p:spPr bwMode="auto">
          <a:xfrm>
            <a:off x="5435600" y="4581525"/>
            <a:ext cx="81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silybin</a:t>
            </a:r>
          </a:p>
        </p:txBody>
      </p:sp>
      <p:sp>
        <p:nvSpPr>
          <p:cNvPr id="208942" name="Text Box 46"/>
          <p:cNvSpPr txBox="1">
            <a:spLocks noChangeArrowheads="1"/>
          </p:cNvSpPr>
          <p:nvPr/>
        </p:nvSpPr>
        <p:spPr bwMode="auto">
          <a:xfrm>
            <a:off x="7812088" y="4005263"/>
            <a:ext cx="116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allantoine</a:t>
            </a:r>
          </a:p>
        </p:txBody>
      </p:sp>
      <p:sp>
        <p:nvSpPr>
          <p:cNvPr id="208943" name="Text Box 47"/>
          <p:cNvSpPr txBox="1">
            <a:spLocks noChangeArrowheads="1"/>
          </p:cNvSpPr>
          <p:nvPr/>
        </p:nvSpPr>
        <p:spPr bwMode="auto">
          <a:xfrm>
            <a:off x="582613" y="2347913"/>
            <a:ext cx="1022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digitoxin</a:t>
            </a:r>
          </a:p>
        </p:txBody>
      </p:sp>
      <p:sp>
        <p:nvSpPr>
          <p:cNvPr id="208944" name="Text Box 48"/>
          <p:cNvSpPr txBox="1">
            <a:spLocks noChangeArrowheads="1"/>
          </p:cNvSpPr>
          <p:nvPr/>
        </p:nvSpPr>
        <p:spPr bwMode="auto">
          <a:xfrm>
            <a:off x="2024063" y="3500438"/>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dirty="0" err="1"/>
              <a:t>g</a:t>
            </a:r>
            <a:r>
              <a:rPr lang="en-GB" altLang="fr-FR" sz="1800" dirty="0" err="1" smtClean="0"/>
              <a:t>inkgolide</a:t>
            </a:r>
            <a:r>
              <a:rPr lang="en-GB" altLang="fr-FR" sz="1800" dirty="0" smtClean="0"/>
              <a:t> </a:t>
            </a:r>
            <a:r>
              <a:rPr lang="en-GB" altLang="fr-FR" sz="1800" dirty="0"/>
              <a:t>A</a:t>
            </a:r>
          </a:p>
        </p:txBody>
      </p:sp>
      <p:sp>
        <p:nvSpPr>
          <p:cNvPr id="208945" name="Text Box 49"/>
          <p:cNvSpPr txBox="1">
            <a:spLocks noChangeArrowheads="1"/>
          </p:cNvSpPr>
          <p:nvPr/>
        </p:nvSpPr>
        <p:spPr bwMode="auto">
          <a:xfrm>
            <a:off x="2166938" y="2708275"/>
            <a:ext cx="111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curcumin</a:t>
            </a:r>
          </a:p>
        </p:txBody>
      </p:sp>
      <p:sp>
        <p:nvSpPr>
          <p:cNvPr id="208946" name="Text Box 50"/>
          <p:cNvSpPr txBox="1">
            <a:spLocks noChangeArrowheads="1"/>
          </p:cNvSpPr>
          <p:nvPr/>
        </p:nvSpPr>
        <p:spPr bwMode="auto">
          <a:xfrm>
            <a:off x="2865438" y="5676900"/>
            <a:ext cx="99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emetine</a:t>
            </a:r>
          </a:p>
        </p:txBody>
      </p:sp>
      <p:sp>
        <p:nvSpPr>
          <p:cNvPr id="208947" name="Text Box 51"/>
          <p:cNvSpPr txBox="1">
            <a:spLocks noChangeArrowheads="1"/>
          </p:cNvSpPr>
          <p:nvPr/>
        </p:nvSpPr>
        <p:spPr bwMode="auto">
          <a:xfrm>
            <a:off x="4356100" y="4221163"/>
            <a:ext cx="168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Gugglesterone</a:t>
            </a:r>
          </a:p>
        </p:txBody>
      </p:sp>
      <p:sp>
        <p:nvSpPr>
          <p:cNvPr id="208948" name="Text Box 52"/>
          <p:cNvSpPr txBox="1">
            <a:spLocks noChangeArrowheads="1"/>
          </p:cNvSpPr>
          <p:nvPr/>
        </p:nvSpPr>
        <p:spPr bwMode="auto">
          <a:xfrm>
            <a:off x="0" y="1125538"/>
            <a:ext cx="1149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berberine</a:t>
            </a:r>
          </a:p>
        </p:txBody>
      </p:sp>
      <p:sp>
        <p:nvSpPr>
          <p:cNvPr id="208949" name="Text Box 53"/>
          <p:cNvSpPr txBox="1">
            <a:spLocks noChangeArrowheads="1"/>
          </p:cNvSpPr>
          <p:nvPr/>
        </p:nvSpPr>
        <p:spPr bwMode="auto">
          <a:xfrm>
            <a:off x="800100" y="5876925"/>
            <a:ext cx="184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cinnamaldehyde</a:t>
            </a:r>
          </a:p>
        </p:txBody>
      </p:sp>
      <p:sp>
        <p:nvSpPr>
          <p:cNvPr id="208950" name="Text Box 54"/>
          <p:cNvSpPr txBox="1">
            <a:spLocks noChangeArrowheads="1"/>
          </p:cNvSpPr>
          <p:nvPr/>
        </p:nvSpPr>
        <p:spPr bwMode="auto">
          <a:xfrm>
            <a:off x="5003800" y="5084763"/>
            <a:ext cx="1174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palmatine</a:t>
            </a:r>
          </a:p>
        </p:txBody>
      </p:sp>
      <p:sp>
        <p:nvSpPr>
          <p:cNvPr id="208952" name="Text Box 56"/>
          <p:cNvSpPr txBox="1">
            <a:spLocks noChangeArrowheads="1"/>
          </p:cNvSpPr>
          <p:nvPr/>
        </p:nvSpPr>
        <p:spPr bwMode="auto">
          <a:xfrm>
            <a:off x="4500563" y="2852738"/>
            <a:ext cx="1149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bilobalide</a:t>
            </a:r>
          </a:p>
        </p:txBody>
      </p:sp>
      <p:sp>
        <p:nvSpPr>
          <p:cNvPr id="208953" name="Text Box 57"/>
          <p:cNvSpPr txBox="1">
            <a:spLocks noChangeArrowheads="1"/>
          </p:cNvSpPr>
          <p:nvPr/>
        </p:nvSpPr>
        <p:spPr bwMode="auto">
          <a:xfrm>
            <a:off x="8159750" y="1125538"/>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garcinol</a:t>
            </a:r>
          </a:p>
        </p:txBody>
      </p:sp>
      <p:sp>
        <p:nvSpPr>
          <p:cNvPr id="208954" name="Text Box 58"/>
          <p:cNvSpPr txBox="1">
            <a:spLocks noChangeArrowheads="1"/>
          </p:cNvSpPr>
          <p:nvPr/>
        </p:nvSpPr>
        <p:spPr bwMode="auto">
          <a:xfrm>
            <a:off x="7524750" y="4581525"/>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asiaticoside</a:t>
            </a:r>
          </a:p>
        </p:txBody>
      </p:sp>
      <p:sp>
        <p:nvSpPr>
          <p:cNvPr id="208955" name="Text Box 59"/>
          <p:cNvSpPr txBox="1">
            <a:spLocks noChangeArrowheads="1"/>
          </p:cNvSpPr>
          <p:nvPr/>
        </p:nvSpPr>
        <p:spPr bwMode="auto">
          <a:xfrm>
            <a:off x="7164388" y="2636838"/>
            <a:ext cx="1123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quercitrin</a:t>
            </a:r>
          </a:p>
        </p:txBody>
      </p:sp>
      <p:sp>
        <p:nvSpPr>
          <p:cNvPr id="208956" name="Text Box 60"/>
          <p:cNvSpPr txBox="1">
            <a:spLocks noChangeArrowheads="1"/>
          </p:cNvSpPr>
          <p:nvPr/>
        </p:nvSpPr>
        <p:spPr bwMode="auto">
          <a:xfrm>
            <a:off x="5867400" y="2636838"/>
            <a:ext cx="131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kaempferol</a:t>
            </a:r>
          </a:p>
        </p:txBody>
      </p:sp>
      <p:sp>
        <p:nvSpPr>
          <p:cNvPr id="208957" name="Text Box 61"/>
          <p:cNvSpPr txBox="1">
            <a:spLocks noChangeArrowheads="1"/>
          </p:cNvSpPr>
          <p:nvPr/>
        </p:nvSpPr>
        <p:spPr bwMode="auto">
          <a:xfrm>
            <a:off x="7596188" y="306863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echinacoside</a:t>
            </a:r>
          </a:p>
        </p:txBody>
      </p:sp>
      <p:sp>
        <p:nvSpPr>
          <p:cNvPr id="208958" name="Text Box 62"/>
          <p:cNvSpPr txBox="1">
            <a:spLocks noChangeArrowheads="1"/>
          </p:cNvSpPr>
          <p:nvPr/>
        </p:nvSpPr>
        <p:spPr bwMode="auto">
          <a:xfrm>
            <a:off x="6659563" y="5661025"/>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emodin</a:t>
            </a:r>
          </a:p>
        </p:txBody>
      </p:sp>
      <p:sp>
        <p:nvSpPr>
          <p:cNvPr id="208959" name="Text Box 63"/>
          <p:cNvSpPr txBox="1">
            <a:spLocks noChangeArrowheads="1"/>
          </p:cNvSpPr>
          <p:nvPr/>
        </p:nvSpPr>
        <p:spPr bwMode="auto">
          <a:xfrm>
            <a:off x="7740650" y="3573463"/>
            <a:ext cx="1403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senecionine</a:t>
            </a:r>
          </a:p>
        </p:txBody>
      </p:sp>
      <p:sp>
        <p:nvSpPr>
          <p:cNvPr id="208960" name="Text Box 64"/>
          <p:cNvSpPr txBox="1">
            <a:spLocks noChangeArrowheads="1"/>
          </p:cNvSpPr>
          <p:nvPr/>
        </p:nvSpPr>
        <p:spPr bwMode="auto">
          <a:xfrm>
            <a:off x="5795963" y="3716338"/>
            <a:ext cx="1187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colchicine</a:t>
            </a:r>
          </a:p>
        </p:txBody>
      </p:sp>
      <p:sp>
        <p:nvSpPr>
          <p:cNvPr id="208961" name="Text Box 65"/>
          <p:cNvSpPr txBox="1">
            <a:spLocks noChangeArrowheads="1"/>
          </p:cNvSpPr>
          <p:nvPr/>
        </p:nvSpPr>
        <p:spPr bwMode="auto">
          <a:xfrm>
            <a:off x="7931150" y="765175"/>
            <a:ext cx="121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vincamine</a:t>
            </a:r>
          </a:p>
        </p:txBody>
      </p:sp>
      <p:sp>
        <p:nvSpPr>
          <p:cNvPr id="208962" name="Text Box 66"/>
          <p:cNvSpPr txBox="1">
            <a:spLocks noChangeArrowheads="1"/>
          </p:cNvSpPr>
          <p:nvPr/>
        </p:nvSpPr>
        <p:spPr bwMode="auto">
          <a:xfrm>
            <a:off x="7019925" y="3933825"/>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THC</a:t>
            </a:r>
          </a:p>
        </p:txBody>
      </p:sp>
      <p:sp>
        <p:nvSpPr>
          <p:cNvPr id="208963" name="Text Box 67"/>
          <p:cNvSpPr txBox="1">
            <a:spLocks noChangeArrowheads="1"/>
          </p:cNvSpPr>
          <p:nvPr/>
        </p:nvSpPr>
        <p:spPr bwMode="auto">
          <a:xfrm>
            <a:off x="7092950" y="5229225"/>
            <a:ext cx="1098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aconitine</a:t>
            </a:r>
          </a:p>
        </p:txBody>
      </p:sp>
      <p:sp>
        <p:nvSpPr>
          <p:cNvPr id="208964" name="Text Box 68"/>
          <p:cNvSpPr txBox="1">
            <a:spLocks noChangeArrowheads="1"/>
          </p:cNvSpPr>
          <p:nvPr/>
        </p:nvSpPr>
        <p:spPr bwMode="auto">
          <a:xfrm>
            <a:off x="6156325" y="4941888"/>
            <a:ext cx="109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yohimbin</a:t>
            </a:r>
          </a:p>
        </p:txBody>
      </p:sp>
      <p:sp>
        <p:nvSpPr>
          <p:cNvPr id="208965" name="Text Box 69"/>
          <p:cNvSpPr txBox="1">
            <a:spLocks noChangeArrowheads="1"/>
          </p:cNvSpPr>
          <p:nvPr/>
        </p:nvSpPr>
        <p:spPr bwMode="auto">
          <a:xfrm>
            <a:off x="7596188" y="6165850"/>
            <a:ext cx="1098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genistein</a:t>
            </a:r>
          </a:p>
        </p:txBody>
      </p:sp>
      <p:sp>
        <p:nvSpPr>
          <p:cNvPr id="208966" name="Text Box 70"/>
          <p:cNvSpPr txBox="1">
            <a:spLocks noChangeArrowheads="1"/>
          </p:cNvSpPr>
          <p:nvPr/>
        </p:nvSpPr>
        <p:spPr bwMode="auto">
          <a:xfrm>
            <a:off x="5580063" y="4005263"/>
            <a:ext cx="130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coumestrol</a:t>
            </a:r>
          </a:p>
        </p:txBody>
      </p:sp>
      <p:sp>
        <p:nvSpPr>
          <p:cNvPr id="208967" name="Text Box 71"/>
          <p:cNvSpPr txBox="1">
            <a:spLocks noChangeArrowheads="1"/>
          </p:cNvSpPr>
          <p:nvPr/>
        </p:nvSpPr>
        <p:spPr bwMode="auto">
          <a:xfrm>
            <a:off x="5651500" y="3068638"/>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capsaicin</a:t>
            </a:r>
          </a:p>
        </p:txBody>
      </p:sp>
      <p:sp>
        <p:nvSpPr>
          <p:cNvPr id="208968" name="Text Box 72"/>
          <p:cNvSpPr txBox="1">
            <a:spLocks noChangeArrowheads="1"/>
          </p:cNvSpPr>
          <p:nvPr/>
        </p:nvSpPr>
        <p:spPr bwMode="auto">
          <a:xfrm>
            <a:off x="5364163" y="1844675"/>
            <a:ext cx="1009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harmine</a:t>
            </a:r>
          </a:p>
        </p:txBody>
      </p:sp>
      <p:sp>
        <p:nvSpPr>
          <p:cNvPr id="208969" name="Text Box 73"/>
          <p:cNvSpPr txBox="1">
            <a:spLocks noChangeArrowheads="1"/>
          </p:cNvSpPr>
          <p:nvPr/>
        </p:nvSpPr>
        <p:spPr bwMode="auto">
          <a:xfrm>
            <a:off x="1301750" y="5211763"/>
            <a:ext cx="109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quinidine</a:t>
            </a:r>
          </a:p>
        </p:txBody>
      </p:sp>
      <p:sp>
        <p:nvSpPr>
          <p:cNvPr id="208970" name="Text Box 74"/>
          <p:cNvSpPr txBox="1">
            <a:spLocks noChangeArrowheads="1"/>
          </p:cNvSpPr>
          <p:nvPr/>
        </p:nvSpPr>
        <p:spPr bwMode="auto">
          <a:xfrm>
            <a:off x="2051050" y="4581525"/>
            <a:ext cx="984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caffeine</a:t>
            </a:r>
          </a:p>
        </p:txBody>
      </p:sp>
      <p:sp>
        <p:nvSpPr>
          <p:cNvPr id="208971" name="Text Box 75"/>
          <p:cNvSpPr txBox="1">
            <a:spLocks noChangeArrowheads="1"/>
          </p:cNvSpPr>
          <p:nvPr/>
        </p:nvSpPr>
        <p:spPr bwMode="auto">
          <a:xfrm>
            <a:off x="5219700" y="5949950"/>
            <a:ext cx="1301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melatonine</a:t>
            </a:r>
          </a:p>
        </p:txBody>
      </p:sp>
      <p:sp>
        <p:nvSpPr>
          <p:cNvPr id="208972" name="Text Box 76"/>
          <p:cNvSpPr txBox="1">
            <a:spLocks noChangeArrowheads="1"/>
          </p:cNvSpPr>
          <p:nvPr/>
        </p:nvSpPr>
        <p:spPr bwMode="auto">
          <a:xfrm>
            <a:off x="8223250" y="5157788"/>
            <a:ext cx="920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quinine</a:t>
            </a:r>
          </a:p>
        </p:txBody>
      </p:sp>
      <p:sp>
        <p:nvSpPr>
          <p:cNvPr id="208973" name="Rectangle 77"/>
          <p:cNvSpPr>
            <a:spLocks noChangeArrowheads="1"/>
          </p:cNvSpPr>
          <p:nvPr/>
        </p:nvSpPr>
        <p:spPr bwMode="auto">
          <a:xfrm>
            <a:off x="106363" y="5510213"/>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mezerein</a:t>
            </a:r>
            <a:endParaRPr lang="en-GB" altLang="fr-FR" sz="1800"/>
          </a:p>
        </p:txBody>
      </p:sp>
      <p:sp>
        <p:nvSpPr>
          <p:cNvPr id="208974" name="Rectangle 78"/>
          <p:cNvSpPr>
            <a:spLocks noChangeArrowheads="1"/>
          </p:cNvSpPr>
          <p:nvPr/>
        </p:nvSpPr>
        <p:spPr bwMode="auto">
          <a:xfrm>
            <a:off x="1979613" y="6492875"/>
            <a:ext cx="20875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convallatoxin</a:t>
            </a:r>
            <a:endParaRPr lang="en-GB" altLang="fr-FR" sz="1800"/>
          </a:p>
        </p:txBody>
      </p:sp>
      <p:sp>
        <p:nvSpPr>
          <p:cNvPr id="208975" name="Rectangle 79"/>
          <p:cNvSpPr>
            <a:spLocks noChangeArrowheads="1"/>
          </p:cNvSpPr>
          <p:nvPr/>
        </p:nvSpPr>
        <p:spPr bwMode="auto">
          <a:xfrm>
            <a:off x="0" y="4868863"/>
            <a:ext cx="23050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nordihydroguaiaretic acid</a:t>
            </a:r>
            <a:endParaRPr lang="en-GB" altLang="fr-FR" sz="1800"/>
          </a:p>
        </p:txBody>
      </p:sp>
      <p:sp>
        <p:nvSpPr>
          <p:cNvPr id="208976" name="Rectangle 80"/>
          <p:cNvSpPr>
            <a:spLocks noChangeArrowheads="1"/>
          </p:cNvSpPr>
          <p:nvPr/>
        </p:nvSpPr>
        <p:spPr bwMode="auto">
          <a:xfrm>
            <a:off x="900113" y="4076700"/>
            <a:ext cx="20875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cytisine</a:t>
            </a:r>
            <a:endParaRPr lang="en-GB" altLang="fr-FR" sz="1800"/>
          </a:p>
        </p:txBody>
      </p:sp>
      <p:sp>
        <p:nvSpPr>
          <p:cNvPr id="208977" name="Rectangle 81"/>
          <p:cNvSpPr>
            <a:spLocks noChangeArrowheads="1"/>
          </p:cNvSpPr>
          <p:nvPr/>
        </p:nvSpPr>
        <p:spPr bwMode="auto">
          <a:xfrm>
            <a:off x="106363" y="3774560"/>
            <a:ext cx="2087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dirty="0" err="1" smtClean="0">
                <a:cs typeface="Arial" charset="0"/>
              </a:rPr>
              <a:t>lobeline</a:t>
            </a:r>
            <a:endParaRPr lang="en-GB" altLang="fr-FR" sz="1800" dirty="0"/>
          </a:p>
        </p:txBody>
      </p:sp>
      <p:sp>
        <p:nvSpPr>
          <p:cNvPr id="208978" name="Rectangle 82"/>
          <p:cNvSpPr>
            <a:spLocks noChangeArrowheads="1"/>
          </p:cNvSpPr>
          <p:nvPr/>
        </p:nvSpPr>
        <p:spPr bwMode="auto">
          <a:xfrm>
            <a:off x="0" y="2781300"/>
            <a:ext cx="20875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3,5-dimethoxyphenol</a:t>
            </a:r>
            <a:endParaRPr lang="en-GB" altLang="fr-FR" sz="1800"/>
          </a:p>
        </p:txBody>
      </p:sp>
      <p:sp>
        <p:nvSpPr>
          <p:cNvPr id="208979" name="Rectangle 83"/>
          <p:cNvSpPr>
            <a:spLocks noChangeArrowheads="1"/>
          </p:cNvSpPr>
          <p:nvPr/>
        </p:nvSpPr>
        <p:spPr bwMode="auto">
          <a:xfrm>
            <a:off x="755650" y="2708275"/>
            <a:ext cx="20875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ruscogenin</a:t>
            </a:r>
            <a:endParaRPr lang="en-GB" altLang="fr-FR" sz="1800"/>
          </a:p>
        </p:txBody>
      </p:sp>
      <p:sp>
        <p:nvSpPr>
          <p:cNvPr id="208980" name="Rectangle 84"/>
          <p:cNvSpPr>
            <a:spLocks noChangeArrowheads="1"/>
          </p:cNvSpPr>
          <p:nvPr/>
        </p:nvSpPr>
        <p:spPr bwMode="auto">
          <a:xfrm>
            <a:off x="3995738" y="6492875"/>
            <a:ext cx="20875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helenalin</a:t>
            </a:r>
            <a:endParaRPr lang="en-GB" altLang="fr-FR" sz="1800"/>
          </a:p>
        </p:txBody>
      </p:sp>
      <p:sp>
        <p:nvSpPr>
          <p:cNvPr id="208981" name="Rectangle 85"/>
          <p:cNvSpPr>
            <a:spLocks noChangeArrowheads="1"/>
          </p:cNvSpPr>
          <p:nvPr/>
        </p:nvSpPr>
        <p:spPr bwMode="auto">
          <a:xfrm>
            <a:off x="106363" y="2041525"/>
            <a:ext cx="20875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chelerythrine</a:t>
            </a:r>
            <a:endParaRPr lang="en-GB" altLang="fr-FR" sz="1800"/>
          </a:p>
        </p:txBody>
      </p:sp>
      <p:sp>
        <p:nvSpPr>
          <p:cNvPr id="208982" name="Rectangle 86"/>
          <p:cNvSpPr>
            <a:spLocks noChangeArrowheads="1"/>
          </p:cNvSpPr>
          <p:nvPr/>
        </p:nvSpPr>
        <p:spPr bwMode="auto">
          <a:xfrm>
            <a:off x="34925" y="1676400"/>
            <a:ext cx="1152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heliotrine</a:t>
            </a:r>
            <a:endParaRPr lang="en-GB" altLang="fr-FR" sz="1800"/>
          </a:p>
        </p:txBody>
      </p:sp>
      <p:sp>
        <p:nvSpPr>
          <p:cNvPr id="208983" name="Rectangle 87"/>
          <p:cNvSpPr>
            <a:spLocks noChangeArrowheads="1"/>
          </p:cNvSpPr>
          <p:nvPr/>
        </p:nvSpPr>
        <p:spPr bwMode="auto">
          <a:xfrm>
            <a:off x="106363" y="804863"/>
            <a:ext cx="1152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b" hangingPunct="1">
              <a:spcBef>
                <a:spcPct val="0"/>
              </a:spcBef>
              <a:buClrTx/>
              <a:buFontTx/>
              <a:buNone/>
            </a:pPr>
            <a:r>
              <a:rPr lang="en-GB" altLang="fr-FR" sz="1800">
                <a:cs typeface="Arial" charset="0"/>
              </a:rPr>
              <a:t>retrorsine</a:t>
            </a:r>
            <a:endParaRPr lang="en-GB" altLang="fr-FR" sz="1800"/>
          </a:p>
        </p:txBody>
      </p:sp>
      <p:sp>
        <p:nvSpPr>
          <p:cNvPr id="46161" name="Line 88"/>
          <p:cNvSpPr>
            <a:spLocks noChangeShapeType="1"/>
          </p:cNvSpPr>
          <p:nvPr/>
        </p:nvSpPr>
        <p:spPr bwMode="auto">
          <a:xfrm>
            <a:off x="106363" y="904875"/>
            <a:ext cx="2087562"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fr-CH"/>
          </a:p>
        </p:txBody>
      </p:sp>
      <p:sp>
        <p:nvSpPr>
          <p:cNvPr id="46162" name="Line 90"/>
          <p:cNvSpPr>
            <a:spLocks noChangeShapeType="1"/>
          </p:cNvSpPr>
          <p:nvPr/>
        </p:nvSpPr>
        <p:spPr bwMode="auto">
          <a:xfrm>
            <a:off x="2193925" y="904875"/>
            <a:ext cx="0" cy="49720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fr-CH"/>
          </a:p>
        </p:txBody>
      </p:sp>
      <p:sp>
        <p:nvSpPr>
          <p:cNvPr id="208987" name="Rectangle 91"/>
          <p:cNvSpPr>
            <a:spLocks noChangeArrowheads="1"/>
          </p:cNvSpPr>
          <p:nvPr/>
        </p:nvSpPr>
        <p:spPr bwMode="auto">
          <a:xfrm>
            <a:off x="5076825" y="1196975"/>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5 HTP</a:t>
            </a:r>
          </a:p>
        </p:txBody>
      </p:sp>
      <p:sp>
        <p:nvSpPr>
          <p:cNvPr id="208988" name="Rectangle 92"/>
          <p:cNvSpPr>
            <a:spLocks noChangeArrowheads="1"/>
          </p:cNvSpPr>
          <p:nvPr/>
        </p:nvSpPr>
        <p:spPr bwMode="auto">
          <a:xfrm>
            <a:off x="1692275" y="3933825"/>
            <a:ext cx="1035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daidzein</a:t>
            </a:r>
          </a:p>
        </p:txBody>
      </p:sp>
      <p:sp>
        <p:nvSpPr>
          <p:cNvPr id="208989" name="Rectangle 93"/>
          <p:cNvSpPr>
            <a:spLocks noChangeArrowheads="1"/>
          </p:cNvSpPr>
          <p:nvPr/>
        </p:nvSpPr>
        <p:spPr bwMode="auto">
          <a:xfrm>
            <a:off x="4565650" y="3783013"/>
            <a:ext cx="1085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senkirkin</a:t>
            </a:r>
          </a:p>
        </p:txBody>
      </p:sp>
      <p:sp>
        <p:nvSpPr>
          <p:cNvPr id="208990" name="Rectangle 94"/>
          <p:cNvSpPr>
            <a:spLocks noChangeArrowheads="1"/>
          </p:cNvSpPr>
          <p:nvPr/>
        </p:nvSpPr>
        <p:spPr bwMode="auto">
          <a:xfrm>
            <a:off x="1187450" y="1557338"/>
            <a:ext cx="144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t>parthenolide</a:t>
            </a:r>
          </a:p>
        </p:txBody>
      </p:sp>
      <p:sp>
        <p:nvSpPr>
          <p:cNvPr id="208991" name="Rectangle 95"/>
          <p:cNvSpPr>
            <a:spLocks noChangeArrowheads="1"/>
          </p:cNvSpPr>
          <p:nvPr/>
        </p:nvSpPr>
        <p:spPr bwMode="auto">
          <a:xfrm>
            <a:off x="5003800" y="908050"/>
            <a:ext cx="1339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t>schizandrin</a:t>
            </a:r>
          </a:p>
        </p:txBody>
      </p:sp>
      <p:sp>
        <p:nvSpPr>
          <p:cNvPr id="208992" name="Rectangle 96"/>
          <p:cNvSpPr>
            <a:spLocks noChangeArrowheads="1"/>
          </p:cNvSpPr>
          <p:nvPr/>
        </p:nvSpPr>
        <p:spPr bwMode="auto">
          <a:xfrm>
            <a:off x="3635375" y="5445125"/>
            <a:ext cx="151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t>formononetin</a:t>
            </a:r>
          </a:p>
        </p:txBody>
      </p:sp>
      <p:sp>
        <p:nvSpPr>
          <p:cNvPr id="208993" name="Rectangle 97"/>
          <p:cNvSpPr>
            <a:spLocks noChangeArrowheads="1"/>
          </p:cNvSpPr>
          <p:nvPr/>
        </p:nvSpPr>
        <p:spPr bwMode="auto">
          <a:xfrm>
            <a:off x="3779838" y="1052513"/>
            <a:ext cx="1212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sinensetin</a:t>
            </a:r>
          </a:p>
        </p:txBody>
      </p:sp>
      <p:sp>
        <p:nvSpPr>
          <p:cNvPr id="208994" name="Rectangle 98"/>
          <p:cNvSpPr>
            <a:spLocks noChangeArrowheads="1"/>
          </p:cNvSpPr>
          <p:nvPr/>
        </p:nvSpPr>
        <p:spPr bwMode="auto">
          <a:xfrm>
            <a:off x="4572000" y="1484313"/>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t>chelidonine</a:t>
            </a:r>
          </a:p>
        </p:txBody>
      </p:sp>
      <p:sp>
        <p:nvSpPr>
          <p:cNvPr id="46171" name="Rectangle 99"/>
          <p:cNvSpPr>
            <a:spLocks noGrp="1" noChangeArrowheads="1"/>
          </p:cNvSpPr>
          <p:nvPr>
            <p:ph type="title"/>
          </p:nvPr>
        </p:nvSpPr>
        <p:spPr>
          <a:xfrm>
            <a:off x="0" y="0"/>
            <a:ext cx="9144000" cy="865188"/>
          </a:xfrm>
          <a:solidFill>
            <a:schemeClr val="bg1"/>
          </a:solidFill>
        </p:spPr>
        <p:txBody>
          <a:bodyPr/>
          <a:lstStyle/>
          <a:p>
            <a:pPr eaLnBrk="1" hangingPunct="1"/>
            <a:r>
              <a:rPr lang="en-GB" altLang="fr-FR" dirty="0" smtClean="0"/>
              <a:t>State of the current method</a:t>
            </a:r>
          </a:p>
        </p:txBody>
      </p:sp>
      <p:sp>
        <p:nvSpPr>
          <p:cNvPr id="208996" name="Rectangle 100"/>
          <p:cNvSpPr>
            <a:spLocks noChangeArrowheads="1"/>
          </p:cNvSpPr>
          <p:nvPr/>
        </p:nvSpPr>
        <p:spPr bwMode="auto">
          <a:xfrm>
            <a:off x="3132138" y="692150"/>
            <a:ext cx="15128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fontAlgn="ctr" hangingPunct="1">
              <a:spcBef>
                <a:spcPct val="0"/>
              </a:spcBef>
              <a:buClrTx/>
              <a:buFontTx/>
              <a:buNone/>
            </a:pPr>
            <a:r>
              <a:rPr lang="en-GB" altLang="fr-FR" sz="1800">
                <a:cs typeface="Arial" charset="0"/>
              </a:rPr>
              <a:t>lasiocarpine</a:t>
            </a:r>
            <a:endParaRPr lang="en-GB" altLang="fr-FR" sz="1800"/>
          </a:p>
        </p:txBody>
      </p:sp>
      <p:sp>
        <p:nvSpPr>
          <p:cNvPr id="208997" name="_s1030"/>
          <p:cNvSpPr>
            <a:spLocks noChangeArrowheads="1"/>
          </p:cNvSpPr>
          <p:nvPr/>
        </p:nvSpPr>
        <p:spPr bwMode="auto">
          <a:xfrm>
            <a:off x="1314450" y="1773238"/>
            <a:ext cx="6550025" cy="863600"/>
          </a:xfrm>
          <a:prstGeom prst="roundRect">
            <a:avLst>
              <a:gd name="adj" fmla="val 16667"/>
            </a:avLst>
          </a:prstGeom>
          <a:solidFill>
            <a:srgbClr val="CCFFCC"/>
          </a:solidFill>
          <a:ln w="9525">
            <a:solidFill>
              <a:schemeClr val="tx1"/>
            </a:solidFill>
            <a:round/>
            <a:headEnd/>
            <a:tailEnd/>
          </a:ln>
        </p:spPr>
        <p:txBody>
          <a:bodyPr wrap="none" lIns="0" tIns="0" rIns="0" bIns="0" anchor="ct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a:t>115 biomarkers are targeted and registered</a:t>
            </a:r>
          </a:p>
          <a:p>
            <a:pPr algn="l" eaLnBrk="1" hangingPunct="1">
              <a:spcBef>
                <a:spcPct val="0"/>
              </a:spcBef>
              <a:buClrTx/>
              <a:buFontTx/>
              <a:buNone/>
            </a:pPr>
            <a:r>
              <a:rPr lang="en-GB" altLang="fr-FR"/>
              <a:t>in the MS/MS library</a:t>
            </a:r>
          </a:p>
        </p:txBody>
      </p:sp>
      <p:sp>
        <p:nvSpPr>
          <p:cNvPr id="208998" name="_s1030"/>
          <p:cNvSpPr>
            <a:spLocks noChangeArrowheads="1"/>
          </p:cNvSpPr>
          <p:nvPr/>
        </p:nvSpPr>
        <p:spPr bwMode="auto">
          <a:xfrm>
            <a:off x="1296988" y="3933825"/>
            <a:ext cx="6550025" cy="1800225"/>
          </a:xfrm>
          <a:prstGeom prst="roundRect">
            <a:avLst>
              <a:gd name="adj" fmla="val 16667"/>
            </a:avLst>
          </a:prstGeom>
          <a:solidFill>
            <a:srgbClr val="CCFFCC"/>
          </a:solidFill>
          <a:ln w="9525">
            <a:solidFill>
              <a:schemeClr val="tx1"/>
            </a:solidFill>
            <a:round/>
            <a:headEnd/>
            <a:tailEnd/>
          </a:ln>
        </p:spPr>
        <p:txBody>
          <a:bodyPr wrap="none" lIns="0" tIns="0" rIns="0" bIns="0" anchor="ct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defRPr/>
            </a:pPr>
            <a:r>
              <a:rPr lang="en-GB" altLang="fr-FR" dirty="0" smtClean="0"/>
              <a:t>Allow to screen 90 plants and among them</a:t>
            </a:r>
            <a:endParaRPr lang="en-GB" altLang="fr-FR" sz="2200" strike="sngStrike" dirty="0" smtClean="0"/>
          </a:p>
          <a:p>
            <a:pPr lvl="2" algn="l" eaLnBrk="1" hangingPunct="1">
              <a:spcBef>
                <a:spcPct val="0"/>
              </a:spcBef>
              <a:buClrTx/>
              <a:buFontTx/>
              <a:buNone/>
              <a:defRPr/>
            </a:pPr>
            <a:r>
              <a:rPr lang="en-GB" altLang="fr-FR" dirty="0" smtClean="0"/>
              <a:t>- some are toxic plants</a:t>
            </a:r>
          </a:p>
          <a:p>
            <a:pPr lvl="2" algn="l" eaLnBrk="1" hangingPunct="1">
              <a:spcBef>
                <a:spcPct val="0"/>
              </a:spcBef>
              <a:buClrTx/>
              <a:buFontTx/>
              <a:buNone/>
              <a:defRPr/>
            </a:pPr>
            <a:r>
              <a:rPr lang="en-GB" altLang="fr-FR" dirty="0" smtClean="0"/>
              <a:t>- some are authorized in HFS with limitations</a:t>
            </a:r>
          </a:p>
        </p:txBody>
      </p:sp>
      <p:sp>
        <p:nvSpPr>
          <p:cNvPr id="208951" name="Text Box 55"/>
          <p:cNvSpPr txBox="1">
            <a:spLocks noChangeArrowheads="1"/>
          </p:cNvSpPr>
          <p:nvPr/>
        </p:nvSpPr>
        <p:spPr bwMode="auto">
          <a:xfrm>
            <a:off x="1258888" y="69215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en-GB" altLang="fr-FR" sz="1800"/>
              <a:t>amygdalin</a:t>
            </a:r>
          </a:p>
        </p:txBody>
      </p:sp>
    </p:spTree>
    <p:custDataLst>
      <p:tags r:id="rId1"/>
    </p:custDataLst>
  </p:cSld>
  <p:clrMapOvr>
    <a:masterClrMapping/>
  </p:clrMapOvr>
  <p:transition advTm="12420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8997"/>
                                        </p:tgtEl>
                                        <p:attrNameLst>
                                          <p:attrName>style.visibility</p:attrName>
                                        </p:attrNameLst>
                                      </p:cBhvr>
                                      <p:to>
                                        <p:strVal val="visible"/>
                                      </p:to>
                                    </p:set>
                                  </p:childTnLst>
                                </p:cTn>
                              </p:par>
                            </p:childTnLst>
                          </p:cTn>
                        </p:par>
                        <p:par>
                          <p:cTn id="7" fill="hold" nodeType="afterGroup">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208904"/>
                                        </p:tgtEl>
                                        <p:attrNameLst>
                                          <p:attrName>style.visibility</p:attrName>
                                        </p:attrNameLst>
                                      </p:cBhvr>
                                      <p:to>
                                        <p:strVal val="visible"/>
                                      </p:to>
                                    </p:set>
                                    <p:anim calcmode="lin" valueType="num">
                                      <p:cBhvr>
                                        <p:cTn id="10" dur="500" fill="hold"/>
                                        <p:tgtEl>
                                          <p:spTgt spid="208904"/>
                                        </p:tgtEl>
                                        <p:attrNameLst>
                                          <p:attrName>ppt_w</p:attrName>
                                        </p:attrNameLst>
                                      </p:cBhvr>
                                      <p:tavLst>
                                        <p:tav tm="0">
                                          <p:val>
                                            <p:strVal val="#ppt_w*0.70"/>
                                          </p:val>
                                        </p:tav>
                                        <p:tav tm="100000">
                                          <p:val>
                                            <p:strVal val="#ppt_w"/>
                                          </p:val>
                                        </p:tav>
                                      </p:tavLst>
                                    </p:anim>
                                    <p:anim calcmode="lin" valueType="num">
                                      <p:cBhvr>
                                        <p:cTn id="11" dur="500" fill="hold"/>
                                        <p:tgtEl>
                                          <p:spTgt spid="208904"/>
                                        </p:tgtEl>
                                        <p:attrNameLst>
                                          <p:attrName>ppt_h</p:attrName>
                                        </p:attrNameLst>
                                      </p:cBhvr>
                                      <p:tavLst>
                                        <p:tav tm="0">
                                          <p:val>
                                            <p:strVal val="#ppt_h"/>
                                          </p:val>
                                        </p:tav>
                                        <p:tav tm="100000">
                                          <p:val>
                                            <p:strVal val="#ppt_h"/>
                                          </p:val>
                                        </p:tav>
                                      </p:tavLst>
                                    </p:anim>
                                    <p:animEffect transition="in" filter="fade">
                                      <p:cBhvr>
                                        <p:cTn id="12" dur="500"/>
                                        <p:tgtEl>
                                          <p:spTgt spid="208904"/>
                                        </p:tgtEl>
                                      </p:cBhvr>
                                    </p:animEffect>
                                  </p:childTnLst>
                                </p:cTn>
                              </p:par>
                            </p:childTnLst>
                          </p:cTn>
                        </p:par>
                        <p:par>
                          <p:cTn id="13" fill="hold" nodeType="afterGroup">
                            <p:stCondLst>
                              <p:cond delay="500"/>
                            </p:stCondLst>
                            <p:childTnLst>
                              <p:par>
                                <p:cTn id="14" presetID="55" presetClass="entr" presetSubtype="0" fill="hold" grpId="0" nodeType="afterEffect">
                                  <p:stCondLst>
                                    <p:cond delay="0"/>
                                  </p:stCondLst>
                                  <p:childTnLst>
                                    <p:set>
                                      <p:cBhvr>
                                        <p:cTn id="15" dur="1" fill="hold">
                                          <p:stCondLst>
                                            <p:cond delay="0"/>
                                          </p:stCondLst>
                                        </p:cTn>
                                        <p:tgtEl>
                                          <p:spTgt spid="208905"/>
                                        </p:tgtEl>
                                        <p:attrNameLst>
                                          <p:attrName>style.visibility</p:attrName>
                                        </p:attrNameLst>
                                      </p:cBhvr>
                                      <p:to>
                                        <p:strVal val="visible"/>
                                      </p:to>
                                    </p:set>
                                    <p:anim calcmode="lin" valueType="num">
                                      <p:cBhvr>
                                        <p:cTn id="16" dur="500" fill="hold"/>
                                        <p:tgtEl>
                                          <p:spTgt spid="208905"/>
                                        </p:tgtEl>
                                        <p:attrNameLst>
                                          <p:attrName>ppt_w</p:attrName>
                                        </p:attrNameLst>
                                      </p:cBhvr>
                                      <p:tavLst>
                                        <p:tav tm="0">
                                          <p:val>
                                            <p:strVal val="#ppt_w*0.70"/>
                                          </p:val>
                                        </p:tav>
                                        <p:tav tm="100000">
                                          <p:val>
                                            <p:strVal val="#ppt_w"/>
                                          </p:val>
                                        </p:tav>
                                      </p:tavLst>
                                    </p:anim>
                                    <p:anim calcmode="lin" valueType="num">
                                      <p:cBhvr>
                                        <p:cTn id="17" dur="500" fill="hold"/>
                                        <p:tgtEl>
                                          <p:spTgt spid="208905"/>
                                        </p:tgtEl>
                                        <p:attrNameLst>
                                          <p:attrName>ppt_h</p:attrName>
                                        </p:attrNameLst>
                                      </p:cBhvr>
                                      <p:tavLst>
                                        <p:tav tm="0">
                                          <p:val>
                                            <p:strVal val="#ppt_h"/>
                                          </p:val>
                                        </p:tav>
                                        <p:tav tm="100000">
                                          <p:val>
                                            <p:strVal val="#ppt_h"/>
                                          </p:val>
                                        </p:tav>
                                      </p:tavLst>
                                    </p:anim>
                                    <p:animEffect transition="in" filter="fade">
                                      <p:cBhvr>
                                        <p:cTn id="18" dur="500"/>
                                        <p:tgtEl>
                                          <p:spTgt spid="208905"/>
                                        </p:tgtEl>
                                      </p:cBhvr>
                                    </p:animEffect>
                                  </p:childTnLst>
                                </p:cTn>
                              </p:par>
                            </p:childTnLst>
                          </p:cTn>
                        </p:par>
                        <p:par>
                          <p:cTn id="19" fill="hold" nodeType="afterGroup">
                            <p:stCondLst>
                              <p:cond delay="1000"/>
                            </p:stCondLst>
                            <p:childTnLst>
                              <p:par>
                                <p:cTn id="20" presetID="55" presetClass="entr" presetSubtype="0" fill="hold" grpId="0" nodeType="afterEffect">
                                  <p:stCondLst>
                                    <p:cond delay="0"/>
                                  </p:stCondLst>
                                  <p:childTnLst>
                                    <p:set>
                                      <p:cBhvr>
                                        <p:cTn id="21" dur="1" fill="hold">
                                          <p:stCondLst>
                                            <p:cond delay="0"/>
                                          </p:stCondLst>
                                        </p:cTn>
                                        <p:tgtEl>
                                          <p:spTgt spid="208906"/>
                                        </p:tgtEl>
                                        <p:attrNameLst>
                                          <p:attrName>style.visibility</p:attrName>
                                        </p:attrNameLst>
                                      </p:cBhvr>
                                      <p:to>
                                        <p:strVal val="visible"/>
                                      </p:to>
                                    </p:set>
                                    <p:anim calcmode="lin" valueType="num">
                                      <p:cBhvr>
                                        <p:cTn id="22" dur="500" fill="hold"/>
                                        <p:tgtEl>
                                          <p:spTgt spid="208906"/>
                                        </p:tgtEl>
                                        <p:attrNameLst>
                                          <p:attrName>ppt_w</p:attrName>
                                        </p:attrNameLst>
                                      </p:cBhvr>
                                      <p:tavLst>
                                        <p:tav tm="0">
                                          <p:val>
                                            <p:strVal val="#ppt_w*0.70"/>
                                          </p:val>
                                        </p:tav>
                                        <p:tav tm="100000">
                                          <p:val>
                                            <p:strVal val="#ppt_w"/>
                                          </p:val>
                                        </p:tav>
                                      </p:tavLst>
                                    </p:anim>
                                    <p:anim calcmode="lin" valueType="num">
                                      <p:cBhvr>
                                        <p:cTn id="23" dur="500" fill="hold"/>
                                        <p:tgtEl>
                                          <p:spTgt spid="208906"/>
                                        </p:tgtEl>
                                        <p:attrNameLst>
                                          <p:attrName>ppt_h</p:attrName>
                                        </p:attrNameLst>
                                      </p:cBhvr>
                                      <p:tavLst>
                                        <p:tav tm="0">
                                          <p:val>
                                            <p:strVal val="#ppt_h"/>
                                          </p:val>
                                        </p:tav>
                                        <p:tav tm="100000">
                                          <p:val>
                                            <p:strVal val="#ppt_h"/>
                                          </p:val>
                                        </p:tav>
                                      </p:tavLst>
                                    </p:anim>
                                    <p:animEffect transition="in" filter="fade">
                                      <p:cBhvr>
                                        <p:cTn id="24" dur="500"/>
                                        <p:tgtEl>
                                          <p:spTgt spid="208906"/>
                                        </p:tgtEl>
                                      </p:cBhvr>
                                    </p:animEffect>
                                  </p:childTnLst>
                                </p:cTn>
                              </p:par>
                            </p:childTnLst>
                          </p:cTn>
                        </p:par>
                        <p:par>
                          <p:cTn id="25" fill="hold" nodeType="afterGroup">
                            <p:stCondLst>
                              <p:cond delay="1500"/>
                            </p:stCondLst>
                            <p:childTnLst>
                              <p:par>
                                <p:cTn id="26" presetID="55" presetClass="entr" presetSubtype="0" fill="hold" grpId="0" nodeType="afterEffect">
                                  <p:stCondLst>
                                    <p:cond delay="0"/>
                                  </p:stCondLst>
                                  <p:childTnLst>
                                    <p:set>
                                      <p:cBhvr>
                                        <p:cTn id="27" dur="1" fill="hold">
                                          <p:stCondLst>
                                            <p:cond delay="0"/>
                                          </p:stCondLst>
                                        </p:cTn>
                                        <p:tgtEl>
                                          <p:spTgt spid="208907"/>
                                        </p:tgtEl>
                                        <p:attrNameLst>
                                          <p:attrName>style.visibility</p:attrName>
                                        </p:attrNameLst>
                                      </p:cBhvr>
                                      <p:to>
                                        <p:strVal val="visible"/>
                                      </p:to>
                                    </p:set>
                                    <p:anim calcmode="lin" valueType="num">
                                      <p:cBhvr>
                                        <p:cTn id="28" dur="500" fill="hold"/>
                                        <p:tgtEl>
                                          <p:spTgt spid="208907"/>
                                        </p:tgtEl>
                                        <p:attrNameLst>
                                          <p:attrName>ppt_w</p:attrName>
                                        </p:attrNameLst>
                                      </p:cBhvr>
                                      <p:tavLst>
                                        <p:tav tm="0">
                                          <p:val>
                                            <p:strVal val="#ppt_w*0.70"/>
                                          </p:val>
                                        </p:tav>
                                        <p:tav tm="100000">
                                          <p:val>
                                            <p:strVal val="#ppt_w"/>
                                          </p:val>
                                        </p:tav>
                                      </p:tavLst>
                                    </p:anim>
                                    <p:anim calcmode="lin" valueType="num">
                                      <p:cBhvr>
                                        <p:cTn id="29" dur="500" fill="hold"/>
                                        <p:tgtEl>
                                          <p:spTgt spid="208907"/>
                                        </p:tgtEl>
                                        <p:attrNameLst>
                                          <p:attrName>ppt_h</p:attrName>
                                        </p:attrNameLst>
                                      </p:cBhvr>
                                      <p:tavLst>
                                        <p:tav tm="0">
                                          <p:val>
                                            <p:strVal val="#ppt_h"/>
                                          </p:val>
                                        </p:tav>
                                        <p:tav tm="100000">
                                          <p:val>
                                            <p:strVal val="#ppt_h"/>
                                          </p:val>
                                        </p:tav>
                                      </p:tavLst>
                                    </p:anim>
                                    <p:animEffect transition="in" filter="fade">
                                      <p:cBhvr>
                                        <p:cTn id="30" dur="500"/>
                                        <p:tgtEl>
                                          <p:spTgt spid="208907"/>
                                        </p:tgtEl>
                                      </p:cBhvr>
                                    </p:animEffect>
                                  </p:childTnLst>
                                </p:cTn>
                              </p:par>
                            </p:childTnLst>
                          </p:cTn>
                        </p:par>
                        <p:par>
                          <p:cTn id="31" fill="hold" nodeType="afterGroup">
                            <p:stCondLst>
                              <p:cond delay="2000"/>
                            </p:stCondLst>
                            <p:childTnLst>
                              <p:par>
                                <p:cTn id="32" presetID="55" presetClass="entr" presetSubtype="0" fill="hold" grpId="0" nodeType="afterEffect">
                                  <p:stCondLst>
                                    <p:cond delay="0"/>
                                  </p:stCondLst>
                                  <p:childTnLst>
                                    <p:set>
                                      <p:cBhvr>
                                        <p:cTn id="33" dur="1" fill="hold">
                                          <p:stCondLst>
                                            <p:cond delay="0"/>
                                          </p:stCondLst>
                                        </p:cTn>
                                        <p:tgtEl>
                                          <p:spTgt spid="208908"/>
                                        </p:tgtEl>
                                        <p:attrNameLst>
                                          <p:attrName>style.visibility</p:attrName>
                                        </p:attrNameLst>
                                      </p:cBhvr>
                                      <p:to>
                                        <p:strVal val="visible"/>
                                      </p:to>
                                    </p:set>
                                    <p:anim calcmode="lin" valueType="num">
                                      <p:cBhvr>
                                        <p:cTn id="34" dur="500" fill="hold"/>
                                        <p:tgtEl>
                                          <p:spTgt spid="208908"/>
                                        </p:tgtEl>
                                        <p:attrNameLst>
                                          <p:attrName>ppt_w</p:attrName>
                                        </p:attrNameLst>
                                      </p:cBhvr>
                                      <p:tavLst>
                                        <p:tav tm="0">
                                          <p:val>
                                            <p:strVal val="#ppt_w*0.70"/>
                                          </p:val>
                                        </p:tav>
                                        <p:tav tm="100000">
                                          <p:val>
                                            <p:strVal val="#ppt_w"/>
                                          </p:val>
                                        </p:tav>
                                      </p:tavLst>
                                    </p:anim>
                                    <p:anim calcmode="lin" valueType="num">
                                      <p:cBhvr>
                                        <p:cTn id="35" dur="500" fill="hold"/>
                                        <p:tgtEl>
                                          <p:spTgt spid="208908"/>
                                        </p:tgtEl>
                                        <p:attrNameLst>
                                          <p:attrName>ppt_h</p:attrName>
                                        </p:attrNameLst>
                                      </p:cBhvr>
                                      <p:tavLst>
                                        <p:tav tm="0">
                                          <p:val>
                                            <p:strVal val="#ppt_h"/>
                                          </p:val>
                                        </p:tav>
                                        <p:tav tm="100000">
                                          <p:val>
                                            <p:strVal val="#ppt_h"/>
                                          </p:val>
                                        </p:tav>
                                      </p:tavLst>
                                    </p:anim>
                                    <p:animEffect transition="in" filter="fade">
                                      <p:cBhvr>
                                        <p:cTn id="36" dur="500"/>
                                        <p:tgtEl>
                                          <p:spTgt spid="208908"/>
                                        </p:tgtEl>
                                      </p:cBhvr>
                                    </p:animEffect>
                                  </p:childTnLst>
                                </p:cTn>
                              </p:par>
                            </p:childTnLst>
                          </p:cTn>
                        </p:par>
                        <p:par>
                          <p:cTn id="37" fill="hold" nodeType="afterGroup">
                            <p:stCondLst>
                              <p:cond delay="2500"/>
                            </p:stCondLst>
                            <p:childTnLst>
                              <p:par>
                                <p:cTn id="38" presetID="55" presetClass="entr" presetSubtype="0" fill="hold" grpId="0" nodeType="afterEffect">
                                  <p:stCondLst>
                                    <p:cond delay="0"/>
                                  </p:stCondLst>
                                  <p:childTnLst>
                                    <p:set>
                                      <p:cBhvr>
                                        <p:cTn id="39" dur="1" fill="hold">
                                          <p:stCondLst>
                                            <p:cond delay="0"/>
                                          </p:stCondLst>
                                        </p:cTn>
                                        <p:tgtEl>
                                          <p:spTgt spid="208909"/>
                                        </p:tgtEl>
                                        <p:attrNameLst>
                                          <p:attrName>style.visibility</p:attrName>
                                        </p:attrNameLst>
                                      </p:cBhvr>
                                      <p:to>
                                        <p:strVal val="visible"/>
                                      </p:to>
                                    </p:set>
                                    <p:anim calcmode="lin" valueType="num">
                                      <p:cBhvr>
                                        <p:cTn id="40" dur="500" fill="hold"/>
                                        <p:tgtEl>
                                          <p:spTgt spid="208909"/>
                                        </p:tgtEl>
                                        <p:attrNameLst>
                                          <p:attrName>ppt_w</p:attrName>
                                        </p:attrNameLst>
                                      </p:cBhvr>
                                      <p:tavLst>
                                        <p:tav tm="0">
                                          <p:val>
                                            <p:strVal val="#ppt_w*0.70"/>
                                          </p:val>
                                        </p:tav>
                                        <p:tav tm="100000">
                                          <p:val>
                                            <p:strVal val="#ppt_w"/>
                                          </p:val>
                                        </p:tav>
                                      </p:tavLst>
                                    </p:anim>
                                    <p:anim calcmode="lin" valueType="num">
                                      <p:cBhvr>
                                        <p:cTn id="41" dur="500" fill="hold"/>
                                        <p:tgtEl>
                                          <p:spTgt spid="208909"/>
                                        </p:tgtEl>
                                        <p:attrNameLst>
                                          <p:attrName>ppt_h</p:attrName>
                                        </p:attrNameLst>
                                      </p:cBhvr>
                                      <p:tavLst>
                                        <p:tav tm="0">
                                          <p:val>
                                            <p:strVal val="#ppt_h"/>
                                          </p:val>
                                        </p:tav>
                                        <p:tav tm="100000">
                                          <p:val>
                                            <p:strVal val="#ppt_h"/>
                                          </p:val>
                                        </p:tav>
                                      </p:tavLst>
                                    </p:anim>
                                    <p:animEffect transition="in" filter="fade">
                                      <p:cBhvr>
                                        <p:cTn id="42" dur="500"/>
                                        <p:tgtEl>
                                          <p:spTgt spid="208909"/>
                                        </p:tgtEl>
                                      </p:cBhvr>
                                    </p:animEffect>
                                  </p:childTnLst>
                                </p:cTn>
                              </p:par>
                            </p:childTnLst>
                          </p:cTn>
                        </p:par>
                        <p:par>
                          <p:cTn id="43" fill="hold" nodeType="afterGroup">
                            <p:stCondLst>
                              <p:cond delay="3000"/>
                            </p:stCondLst>
                            <p:childTnLst>
                              <p:par>
                                <p:cTn id="44" presetID="55" presetClass="entr" presetSubtype="0" fill="hold" grpId="0" nodeType="afterEffect">
                                  <p:stCondLst>
                                    <p:cond delay="0"/>
                                  </p:stCondLst>
                                  <p:childTnLst>
                                    <p:set>
                                      <p:cBhvr>
                                        <p:cTn id="45" dur="1" fill="hold">
                                          <p:stCondLst>
                                            <p:cond delay="0"/>
                                          </p:stCondLst>
                                        </p:cTn>
                                        <p:tgtEl>
                                          <p:spTgt spid="208910"/>
                                        </p:tgtEl>
                                        <p:attrNameLst>
                                          <p:attrName>style.visibility</p:attrName>
                                        </p:attrNameLst>
                                      </p:cBhvr>
                                      <p:to>
                                        <p:strVal val="visible"/>
                                      </p:to>
                                    </p:set>
                                    <p:anim calcmode="lin" valueType="num">
                                      <p:cBhvr>
                                        <p:cTn id="46" dur="500" fill="hold"/>
                                        <p:tgtEl>
                                          <p:spTgt spid="208910"/>
                                        </p:tgtEl>
                                        <p:attrNameLst>
                                          <p:attrName>ppt_w</p:attrName>
                                        </p:attrNameLst>
                                      </p:cBhvr>
                                      <p:tavLst>
                                        <p:tav tm="0">
                                          <p:val>
                                            <p:strVal val="#ppt_w*0.70"/>
                                          </p:val>
                                        </p:tav>
                                        <p:tav tm="100000">
                                          <p:val>
                                            <p:strVal val="#ppt_w"/>
                                          </p:val>
                                        </p:tav>
                                      </p:tavLst>
                                    </p:anim>
                                    <p:anim calcmode="lin" valueType="num">
                                      <p:cBhvr>
                                        <p:cTn id="47" dur="500" fill="hold"/>
                                        <p:tgtEl>
                                          <p:spTgt spid="208910"/>
                                        </p:tgtEl>
                                        <p:attrNameLst>
                                          <p:attrName>ppt_h</p:attrName>
                                        </p:attrNameLst>
                                      </p:cBhvr>
                                      <p:tavLst>
                                        <p:tav tm="0">
                                          <p:val>
                                            <p:strVal val="#ppt_h"/>
                                          </p:val>
                                        </p:tav>
                                        <p:tav tm="100000">
                                          <p:val>
                                            <p:strVal val="#ppt_h"/>
                                          </p:val>
                                        </p:tav>
                                      </p:tavLst>
                                    </p:anim>
                                    <p:animEffect transition="in" filter="fade">
                                      <p:cBhvr>
                                        <p:cTn id="48" dur="500"/>
                                        <p:tgtEl>
                                          <p:spTgt spid="208910"/>
                                        </p:tgtEl>
                                      </p:cBhvr>
                                    </p:animEffect>
                                  </p:childTnLst>
                                </p:cTn>
                              </p:par>
                            </p:childTnLst>
                          </p:cTn>
                        </p:par>
                        <p:par>
                          <p:cTn id="49" fill="hold" nodeType="afterGroup">
                            <p:stCondLst>
                              <p:cond delay="3500"/>
                            </p:stCondLst>
                            <p:childTnLst>
                              <p:par>
                                <p:cTn id="50" presetID="55" presetClass="entr" presetSubtype="0" fill="hold" grpId="0" nodeType="afterEffect">
                                  <p:stCondLst>
                                    <p:cond delay="0"/>
                                  </p:stCondLst>
                                  <p:childTnLst>
                                    <p:set>
                                      <p:cBhvr>
                                        <p:cTn id="51" dur="1" fill="hold">
                                          <p:stCondLst>
                                            <p:cond delay="0"/>
                                          </p:stCondLst>
                                        </p:cTn>
                                        <p:tgtEl>
                                          <p:spTgt spid="208911"/>
                                        </p:tgtEl>
                                        <p:attrNameLst>
                                          <p:attrName>style.visibility</p:attrName>
                                        </p:attrNameLst>
                                      </p:cBhvr>
                                      <p:to>
                                        <p:strVal val="visible"/>
                                      </p:to>
                                    </p:set>
                                    <p:anim calcmode="lin" valueType="num">
                                      <p:cBhvr>
                                        <p:cTn id="52" dur="500" fill="hold"/>
                                        <p:tgtEl>
                                          <p:spTgt spid="208911"/>
                                        </p:tgtEl>
                                        <p:attrNameLst>
                                          <p:attrName>ppt_w</p:attrName>
                                        </p:attrNameLst>
                                      </p:cBhvr>
                                      <p:tavLst>
                                        <p:tav tm="0">
                                          <p:val>
                                            <p:strVal val="#ppt_w*0.70"/>
                                          </p:val>
                                        </p:tav>
                                        <p:tav tm="100000">
                                          <p:val>
                                            <p:strVal val="#ppt_w"/>
                                          </p:val>
                                        </p:tav>
                                      </p:tavLst>
                                    </p:anim>
                                    <p:anim calcmode="lin" valueType="num">
                                      <p:cBhvr>
                                        <p:cTn id="53" dur="500" fill="hold"/>
                                        <p:tgtEl>
                                          <p:spTgt spid="208911"/>
                                        </p:tgtEl>
                                        <p:attrNameLst>
                                          <p:attrName>ppt_h</p:attrName>
                                        </p:attrNameLst>
                                      </p:cBhvr>
                                      <p:tavLst>
                                        <p:tav tm="0">
                                          <p:val>
                                            <p:strVal val="#ppt_h"/>
                                          </p:val>
                                        </p:tav>
                                        <p:tav tm="100000">
                                          <p:val>
                                            <p:strVal val="#ppt_h"/>
                                          </p:val>
                                        </p:tav>
                                      </p:tavLst>
                                    </p:anim>
                                    <p:animEffect transition="in" filter="fade">
                                      <p:cBhvr>
                                        <p:cTn id="54" dur="500"/>
                                        <p:tgtEl>
                                          <p:spTgt spid="208911"/>
                                        </p:tgtEl>
                                      </p:cBhvr>
                                    </p:animEffect>
                                  </p:childTnLst>
                                </p:cTn>
                              </p:par>
                            </p:childTnLst>
                          </p:cTn>
                        </p:par>
                        <p:par>
                          <p:cTn id="55" fill="hold" nodeType="afterGroup">
                            <p:stCondLst>
                              <p:cond delay="4000"/>
                            </p:stCondLst>
                            <p:childTnLst>
                              <p:par>
                                <p:cTn id="56" presetID="55" presetClass="entr" presetSubtype="0" fill="hold" grpId="0" nodeType="afterEffect">
                                  <p:stCondLst>
                                    <p:cond delay="0"/>
                                  </p:stCondLst>
                                  <p:childTnLst>
                                    <p:set>
                                      <p:cBhvr>
                                        <p:cTn id="57" dur="1" fill="hold">
                                          <p:stCondLst>
                                            <p:cond delay="0"/>
                                          </p:stCondLst>
                                        </p:cTn>
                                        <p:tgtEl>
                                          <p:spTgt spid="208912"/>
                                        </p:tgtEl>
                                        <p:attrNameLst>
                                          <p:attrName>style.visibility</p:attrName>
                                        </p:attrNameLst>
                                      </p:cBhvr>
                                      <p:to>
                                        <p:strVal val="visible"/>
                                      </p:to>
                                    </p:set>
                                    <p:anim calcmode="lin" valueType="num">
                                      <p:cBhvr>
                                        <p:cTn id="58" dur="500" fill="hold"/>
                                        <p:tgtEl>
                                          <p:spTgt spid="208912"/>
                                        </p:tgtEl>
                                        <p:attrNameLst>
                                          <p:attrName>ppt_w</p:attrName>
                                        </p:attrNameLst>
                                      </p:cBhvr>
                                      <p:tavLst>
                                        <p:tav tm="0">
                                          <p:val>
                                            <p:strVal val="#ppt_w*0.70"/>
                                          </p:val>
                                        </p:tav>
                                        <p:tav tm="100000">
                                          <p:val>
                                            <p:strVal val="#ppt_w"/>
                                          </p:val>
                                        </p:tav>
                                      </p:tavLst>
                                    </p:anim>
                                    <p:anim calcmode="lin" valueType="num">
                                      <p:cBhvr>
                                        <p:cTn id="59" dur="500" fill="hold"/>
                                        <p:tgtEl>
                                          <p:spTgt spid="208912"/>
                                        </p:tgtEl>
                                        <p:attrNameLst>
                                          <p:attrName>ppt_h</p:attrName>
                                        </p:attrNameLst>
                                      </p:cBhvr>
                                      <p:tavLst>
                                        <p:tav tm="0">
                                          <p:val>
                                            <p:strVal val="#ppt_h"/>
                                          </p:val>
                                        </p:tav>
                                        <p:tav tm="100000">
                                          <p:val>
                                            <p:strVal val="#ppt_h"/>
                                          </p:val>
                                        </p:tav>
                                      </p:tavLst>
                                    </p:anim>
                                    <p:animEffect transition="in" filter="fade">
                                      <p:cBhvr>
                                        <p:cTn id="60" dur="500"/>
                                        <p:tgtEl>
                                          <p:spTgt spid="208912"/>
                                        </p:tgtEl>
                                      </p:cBhvr>
                                    </p:animEffect>
                                  </p:childTnLst>
                                </p:cTn>
                              </p:par>
                            </p:childTnLst>
                          </p:cTn>
                        </p:par>
                        <p:par>
                          <p:cTn id="61" fill="hold" nodeType="afterGroup">
                            <p:stCondLst>
                              <p:cond delay="4500"/>
                            </p:stCondLst>
                            <p:childTnLst>
                              <p:par>
                                <p:cTn id="62" presetID="55" presetClass="entr" presetSubtype="0" fill="hold" grpId="0" nodeType="afterEffect">
                                  <p:stCondLst>
                                    <p:cond delay="0"/>
                                  </p:stCondLst>
                                  <p:childTnLst>
                                    <p:set>
                                      <p:cBhvr>
                                        <p:cTn id="63" dur="1" fill="hold">
                                          <p:stCondLst>
                                            <p:cond delay="0"/>
                                          </p:stCondLst>
                                        </p:cTn>
                                        <p:tgtEl>
                                          <p:spTgt spid="208918"/>
                                        </p:tgtEl>
                                        <p:attrNameLst>
                                          <p:attrName>style.visibility</p:attrName>
                                        </p:attrNameLst>
                                      </p:cBhvr>
                                      <p:to>
                                        <p:strVal val="visible"/>
                                      </p:to>
                                    </p:set>
                                    <p:anim calcmode="lin" valueType="num">
                                      <p:cBhvr>
                                        <p:cTn id="64" dur="500" fill="hold"/>
                                        <p:tgtEl>
                                          <p:spTgt spid="208918"/>
                                        </p:tgtEl>
                                        <p:attrNameLst>
                                          <p:attrName>ppt_w</p:attrName>
                                        </p:attrNameLst>
                                      </p:cBhvr>
                                      <p:tavLst>
                                        <p:tav tm="0">
                                          <p:val>
                                            <p:strVal val="#ppt_w*0.70"/>
                                          </p:val>
                                        </p:tav>
                                        <p:tav tm="100000">
                                          <p:val>
                                            <p:strVal val="#ppt_w"/>
                                          </p:val>
                                        </p:tav>
                                      </p:tavLst>
                                    </p:anim>
                                    <p:anim calcmode="lin" valueType="num">
                                      <p:cBhvr>
                                        <p:cTn id="65" dur="500" fill="hold"/>
                                        <p:tgtEl>
                                          <p:spTgt spid="208918"/>
                                        </p:tgtEl>
                                        <p:attrNameLst>
                                          <p:attrName>ppt_h</p:attrName>
                                        </p:attrNameLst>
                                      </p:cBhvr>
                                      <p:tavLst>
                                        <p:tav tm="0">
                                          <p:val>
                                            <p:strVal val="#ppt_h"/>
                                          </p:val>
                                        </p:tav>
                                        <p:tav tm="100000">
                                          <p:val>
                                            <p:strVal val="#ppt_h"/>
                                          </p:val>
                                        </p:tav>
                                      </p:tavLst>
                                    </p:anim>
                                    <p:animEffect transition="in" filter="fade">
                                      <p:cBhvr>
                                        <p:cTn id="66" dur="500"/>
                                        <p:tgtEl>
                                          <p:spTgt spid="208918"/>
                                        </p:tgtEl>
                                      </p:cBhvr>
                                    </p:animEffect>
                                  </p:childTnLst>
                                </p:cTn>
                              </p:par>
                            </p:childTnLst>
                          </p:cTn>
                        </p:par>
                        <p:par>
                          <p:cTn id="67" fill="hold" nodeType="afterGroup">
                            <p:stCondLst>
                              <p:cond delay="5000"/>
                            </p:stCondLst>
                            <p:childTnLst>
                              <p:par>
                                <p:cTn id="68" presetID="55" presetClass="entr" presetSubtype="0" fill="hold" grpId="0" nodeType="afterEffect">
                                  <p:stCondLst>
                                    <p:cond delay="0"/>
                                  </p:stCondLst>
                                  <p:childTnLst>
                                    <p:set>
                                      <p:cBhvr>
                                        <p:cTn id="69" dur="1" fill="hold">
                                          <p:stCondLst>
                                            <p:cond delay="0"/>
                                          </p:stCondLst>
                                        </p:cTn>
                                        <p:tgtEl>
                                          <p:spTgt spid="208919"/>
                                        </p:tgtEl>
                                        <p:attrNameLst>
                                          <p:attrName>style.visibility</p:attrName>
                                        </p:attrNameLst>
                                      </p:cBhvr>
                                      <p:to>
                                        <p:strVal val="visible"/>
                                      </p:to>
                                    </p:set>
                                    <p:anim calcmode="lin" valueType="num">
                                      <p:cBhvr>
                                        <p:cTn id="70" dur="500" fill="hold"/>
                                        <p:tgtEl>
                                          <p:spTgt spid="208919"/>
                                        </p:tgtEl>
                                        <p:attrNameLst>
                                          <p:attrName>ppt_w</p:attrName>
                                        </p:attrNameLst>
                                      </p:cBhvr>
                                      <p:tavLst>
                                        <p:tav tm="0">
                                          <p:val>
                                            <p:strVal val="#ppt_w*0.70"/>
                                          </p:val>
                                        </p:tav>
                                        <p:tav tm="100000">
                                          <p:val>
                                            <p:strVal val="#ppt_w"/>
                                          </p:val>
                                        </p:tav>
                                      </p:tavLst>
                                    </p:anim>
                                    <p:anim calcmode="lin" valueType="num">
                                      <p:cBhvr>
                                        <p:cTn id="71" dur="500" fill="hold"/>
                                        <p:tgtEl>
                                          <p:spTgt spid="208919"/>
                                        </p:tgtEl>
                                        <p:attrNameLst>
                                          <p:attrName>ppt_h</p:attrName>
                                        </p:attrNameLst>
                                      </p:cBhvr>
                                      <p:tavLst>
                                        <p:tav tm="0">
                                          <p:val>
                                            <p:strVal val="#ppt_h"/>
                                          </p:val>
                                        </p:tav>
                                        <p:tav tm="100000">
                                          <p:val>
                                            <p:strVal val="#ppt_h"/>
                                          </p:val>
                                        </p:tav>
                                      </p:tavLst>
                                    </p:anim>
                                    <p:animEffect transition="in" filter="fade">
                                      <p:cBhvr>
                                        <p:cTn id="72" dur="500"/>
                                        <p:tgtEl>
                                          <p:spTgt spid="208919"/>
                                        </p:tgtEl>
                                      </p:cBhvr>
                                    </p:animEffect>
                                  </p:childTnLst>
                                </p:cTn>
                              </p:par>
                            </p:childTnLst>
                          </p:cTn>
                        </p:par>
                        <p:par>
                          <p:cTn id="73" fill="hold" nodeType="afterGroup">
                            <p:stCondLst>
                              <p:cond delay="5500"/>
                            </p:stCondLst>
                            <p:childTnLst>
                              <p:par>
                                <p:cTn id="74" presetID="55" presetClass="entr" presetSubtype="0" fill="hold" grpId="0" nodeType="afterEffect">
                                  <p:stCondLst>
                                    <p:cond delay="0"/>
                                  </p:stCondLst>
                                  <p:childTnLst>
                                    <p:set>
                                      <p:cBhvr>
                                        <p:cTn id="75" dur="1" fill="hold">
                                          <p:stCondLst>
                                            <p:cond delay="0"/>
                                          </p:stCondLst>
                                        </p:cTn>
                                        <p:tgtEl>
                                          <p:spTgt spid="208920"/>
                                        </p:tgtEl>
                                        <p:attrNameLst>
                                          <p:attrName>style.visibility</p:attrName>
                                        </p:attrNameLst>
                                      </p:cBhvr>
                                      <p:to>
                                        <p:strVal val="visible"/>
                                      </p:to>
                                    </p:set>
                                    <p:anim calcmode="lin" valueType="num">
                                      <p:cBhvr>
                                        <p:cTn id="76" dur="500" fill="hold"/>
                                        <p:tgtEl>
                                          <p:spTgt spid="208920"/>
                                        </p:tgtEl>
                                        <p:attrNameLst>
                                          <p:attrName>ppt_w</p:attrName>
                                        </p:attrNameLst>
                                      </p:cBhvr>
                                      <p:tavLst>
                                        <p:tav tm="0">
                                          <p:val>
                                            <p:strVal val="#ppt_w*0.70"/>
                                          </p:val>
                                        </p:tav>
                                        <p:tav tm="100000">
                                          <p:val>
                                            <p:strVal val="#ppt_w"/>
                                          </p:val>
                                        </p:tav>
                                      </p:tavLst>
                                    </p:anim>
                                    <p:anim calcmode="lin" valueType="num">
                                      <p:cBhvr>
                                        <p:cTn id="77" dur="500" fill="hold"/>
                                        <p:tgtEl>
                                          <p:spTgt spid="208920"/>
                                        </p:tgtEl>
                                        <p:attrNameLst>
                                          <p:attrName>ppt_h</p:attrName>
                                        </p:attrNameLst>
                                      </p:cBhvr>
                                      <p:tavLst>
                                        <p:tav tm="0">
                                          <p:val>
                                            <p:strVal val="#ppt_h"/>
                                          </p:val>
                                        </p:tav>
                                        <p:tav tm="100000">
                                          <p:val>
                                            <p:strVal val="#ppt_h"/>
                                          </p:val>
                                        </p:tav>
                                      </p:tavLst>
                                    </p:anim>
                                    <p:animEffect transition="in" filter="fade">
                                      <p:cBhvr>
                                        <p:cTn id="78" dur="500"/>
                                        <p:tgtEl>
                                          <p:spTgt spid="208920"/>
                                        </p:tgtEl>
                                      </p:cBhvr>
                                    </p:animEffect>
                                  </p:childTnLst>
                                </p:cTn>
                              </p:par>
                            </p:childTnLst>
                          </p:cTn>
                        </p:par>
                        <p:par>
                          <p:cTn id="79" fill="hold" nodeType="afterGroup">
                            <p:stCondLst>
                              <p:cond delay="6000"/>
                            </p:stCondLst>
                            <p:childTnLst>
                              <p:par>
                                <p:cTn id="80" presetID="55" presetClass="entr" presetSubtype="0" fill="hold" grpId="0" nodeType="afterEffect">
                                  <p:stCondLst>
                                    <p:cond delay="0"/>
                                  </p:stCondLst>
                                  <p:childTnLst>
                                    <p:set>
                                      <p:cBhvr>
                                        <p:cTn id="81" dur="1" fill="hold">
                                          <p:stCondLst>
                                            <p:cond delay="0"/>
                                          </p:stCondLst>
                                        </p:cTn>
                                        <p:tgtEl>
                                          <p:spTgt spid="208921"/>
                                        </p:tgtEl>
                                        <p:attrNameLst>
                                          <p:attrName>style.visibility</p:attrName>
                                        </p:attrNameLst>
                                      </p:cBhvr>
                                      <p:to>
                                        <p:strVal val="visible"/>
                                      </p:to>
                                    </p:set>
                                    <p:anim calcmode="lin" valueType="num">
                                      <p:cBhvr>
                                        <p:cTn id="82" dur="500" fill="hold"/>
                                        <p:tgtEl>
                                          <p:spTgt spid="208921"/>
                                        </p:tgtEl>
                                        <p:attrNameLst>
                                          <p:attrName>ppt_w</p:attrName>
                                        </p:attrNameLst>
                                      </p:cBhvr>
                                      <p:tavLst>
                                        <p:tav tm="0">
                                          <p:val>
                                            <p:strVal val="#ppt_w*0.70"/>
                                          </p:val>
                                        </p:tav>
                                        <p:tav tm="100000">
                                          <p:val>
                                            <p:strVal val="#ppt_w"/>
                                          </p:val>
                                        </p:tav>
                                      </p:tavLst>
                                    </p:anim>
                                    <p:anim calcmode="lin" valueType="num">
                                      <p:cBhvr>
                                        <p:cTn id="83" dur="500" fill="hold"/>
                                        <p:tgtEl>
                                          <p:spTgt spid="208921"/>
                                        </p:tgtEl>
                                        <p:attrNameLst>
                                          <p:attrName>ppt_h</p:attrName>
                                        </p:attrNameLst>
                                      </p:cBhvr>
                                      <p:tavLst>
                                        <p:tav tm="0">
                                          <p:val>
                                            <p:strVal val="#ppt_h"/>
                                          </p:val>
                                        </p:tav>
                                        <p:tav tm="100000">
                                          <p:val>
                                            <p:strVal val="#ppt_h"/>
                                          </p:val>
                                        </p:tav>
                                      </p:tavLst>
                                    </p:anim>
                                    <p:animEffect transition="in" filter="fade">
                                      <p:cBhvr>
                                        <p:cTn id="84" dur="500"/>
                                        <p:tgtEl>
                                          <p:spTgt spid="208921"/>
                                        </p:tgtEl>
                                      </p:cBhvr>
                                    </p:animEffect>
                                  </p:childTnLst>
                                </p:cTn>
                              </p:par>
                            </p:childTnLst>
                          </p:cTn>
                        </p:par>
                        <p:par>
                          <p:cTn id="85" fill="hold" nodeType="afterGroup">
                            <p:stCondLst>
                              <p:cond delay="6500"/>
                            </p:stCondLst>
                            <p:childTnLst>
                              <p:par>
                                <p:cTn id="86" presetID="55" presetClass="entr" presetSubtype="0" fill="hold" grpId="0" nodeType="afterEffect">
                                  <p:stCondLst>
                                    <p:cond delay="0"/>
                                  </p:stCondLst>
                                  <p:childTnLst>
                                    <p:set>
                                      <p:cBhvr>
                                        <p:cTn id="87" dur="1" fill="hold">
                                          <p:stCondLst>
                                            <p:cond delay="0"/>
                                          </p:stCondLst>
                                        </p:cTn>
                                        <p:tgtEl>
                                          <p:spTgt spid="208922"/>
                                        </p:tgtEl>
                                        <p:attrNameLst>
                                          <p:attrName>style.visibility</p:attrName>
                                        </p:attrNameLst>
                                      </p:cBhvr>
                                      <p:to>
                                        <p:strVal val="visible"/>
                                      </p:to>
                                    </p:set>
                                    <p:anim calcmode="lin" valueType="num">
                                      <p:cBhvr>
                                        <p:cTn id="88" dur="500" fill="hold"/>
                                        <p:tgtEl>
                                          <p:spTgt spid="208922"/>
                                        </p:tgtEl>
                                        <p:attrNameLst>
                                          <p:attrName>ppt_w</p:attrName>
                                        </p:attrNameLst>
                                      </p:cBhvr>
                                      <p:tavLst>
                                        <p:tav tm="0">
                                          <p:val>
                                            <p:strVal val="#ppt_w*0.70"/>
                                          </p:val>
                                        </p:tav>
                                        <p:tav tm="100000">
                                          <p:val>
                                            <p:strVal val="#ppt_w"/>
                                          </p:val>
                                        </p:tav>
                                      </p:tavLst>
                                    </p:anim>
                                    <p:anim calcmode="lin" valueType="num">
                                      <p:cBhvr>
                                        <p:cTn id="89" dur="500" fill="hold"/>
                                        <p:tgtEl>
                                          <p:spTgt spid="208922"/>
                                        </p:tgtEl>
                                        <p:attrNameLst>
                                          <p:attrName>ppt_h</p:attrName>
                                        </p:attrNameLst>
                                      </p:cBhvr>
                                      <p:tavLst>
                                        <p:tav tm="0">
                                          <p:val>
                                            <p:strVal val="#ppt_h"/>
                                          </p:val>
                                        </p:tav>
                                        <p:tav tm="100000">
                                          <p:val>
                                            <p:strVal val="#ppt_h"/>
                                          </p:val>
                                        </p:tav>
                                      </p:tavLst>
                                    </p:anim>
                                    <p:animEffect transition="in" filter="fade">
                                      <p:cBhvr>
                                        <p:cTn id="90" dur="500"/>
                                        <p:tgtEl>
                                          <p:spTgt spid="208922"/>
                                        </p:tgtEl>
                                      </p:cBhvr>
                                    </p:animEffect>
                                  </p:childTnLst>
                                </p:cTn>
                              </p:par>
                            </p:childTnLst>
                          </p:cTn>
                        </p:par>
                        <p:par>
                          <p:cTn id="91" fill="hold" nodeType="afterGroup">
                            <p:stCondLst>
                              <p:cond delay="7000"/>
                            </p:stCondLst>
                            <p:childTnLst>
                              <p:par>
                                <p:cTn id="92" presetID="55" presetClass="entr" presetSubtype="0" fill="hold" grpId="0" nodeType="afterEffect">
                                  <p:stCondLst>
                                    <p:cond delay="0"/>
                                  </p:stCondLst>
                                  <p:childTnLst>
                                    <p:set>
                                      <p:cBhvr>
                                        <p:cTn id="93" dur="1" fill="hold">
                                          <p:stCondLst>
                                            <p:cond delay="0"/>
                                          </p:stCondLst>
                                        </p:cTn>
                                        <p:tgtEl>
                                          <p:spTgt spid="208923"/>
                                        </p:tgtEl>
                                        <p:attrNameLst>
                                          <p:attrName>style.visibility</p:attrName>
                                        </p:attrNameLst>
                                      </p:cBhvr>
                                      <p:to>
                                        <p:strVal val="visible"/>
                                      </p:to>
                                    </p:set>
                                    <p:anim calcmode="lin" valueType="num">
                                      <p:cBhvr>
                                        <p:cTn id="94" dur="500" fill="hold"/>
                                        <p:tgtEl>
                                          <p:spTgt spid="208923"/>
                                        </p:tgtEl>
                                        <p:attrNameLst>
                                          <p:attrName>ppt_w</p:attrName>
                                        </p:attrNameLst>
                                      </p:cBhvr>
                                      <p:tavLst>
                                        <p:tav tm="0">
                                          <p:val>
                                            <p:strVal val="#ppt_w*0.70"/>
                                          </p:val>
                                        </p:tav>
                                        <p:tav tm="100000">
                                          <p:val>
                                            <p:strVal val="#ppt_w"/>
                                          </p:val>
                                        </p:tav>
                                      </p:tavLst>
                                    </p:anim>
                                    <p:anim calcmode="lin" valueType="num">
                                      <p:cBhvr>
                                        <p:cTn id="95" dur="500" fill="hold"/>
                                        <p:tgtEl>
                                          <p:spTgt spid="208923"/>
                                        </p:tgtEl>
                                        <p:attrNameLst>
                                          <p:attrName>ppt_h</p:attrName>
                                        </p:attrNameLst>
                                      </p:cBhvr>
                                      <p:tavLst>
                                        <p:tav tm="0">
                                          <p:val>
                                            <p:strVal val="#ppt_h"/>
                                          </p:val>
                                        </p:tav>
                                        <p:tav tm="100000">
                                          <p:val>
                                            <p:strVal val="#ppt_h"/>
                                          </p:val>
                                        </p:tav>
                                      </p:tavLst>
                                    </p:anim>
                                    <p:animEffect transition="in" filter="fade">
                                      <p:cBhvr>
                                        <p:cTn id="96" dur="500"/>
                                        <p:tgtEl>
                                          <p:spTgt spid="208923"/>
                                        </p:tgtEl>
                                      </p:cBhvr>
                                    </p:animEffect>
                                  </p:childTnLst>
                                </p:cTn>
                              </p:par>
                            </p:childTnLst>
                          </p:cTn>
                        </p:par>
                        <p:par>
                          <p:cTn id="97" fill="hold" nodeType="afterGroup">
                            <p:stCondLst>
                              <p:cond delay="7500"/>
                            </p:stCondLst>
                            <p:childTnLst>
                              <p:par>
                                <p:cTn id="98" presetID="55" presetClass="entr" presetSubtype="0" fill="hold" grpId="0" nodeType="afterEffect">
                                  <p:stCondLst>
                                    <p:cond delay="0"/>
                                  </p:stCondLst>
                                  <p:childTnLst>
                                    <p:set>
                                      <p:cBhvr>
                                        <p:cTn id="99" dur="1" fill="hold">
                                          <p:stCondLst>
                                            <p:cond delay="0"/>
                                          </p:stCondLst>
                                        </p:cTn>
                                        <p:tgtEl>
                                          <p:spTgt spid="208924"/>
                                        </p:tgtEl>
                                        <p:attrNameLst>
                                          <p:attrName>style.visibility</p:attrName>
                                        </p:attrNameLst>
                                      </p:cBhvr>
                                      <p:to>
                                        <p:strVal val="visible"/>
                                      </p:to>
                                    </p:set>
                                    <p:anim calcmode="lin" valueType="num">
                                      <p:cBhvr>
                                        <p:cTn id="100" dur="500" fill="hold"/>
                                        <p:tgtEl>
                                          <p:spTgt spid="208924"/>
                                        </p:tgtEl>
                                        <p:attrNameLst>
                                          <p:attrName>ppt_w</p:attrName>
                                        </p:attrNameLst>
                                      </p:cBhvr>
                                      <p:tavLst>
                                        <p:tav tm="0">
                                          <p:val>
                                            <p:strVal val="#ppt_w*0.70"/>
                                          </p:val>
                                        </p:tav>
                                        <p:tav tm="100000">
                                          <p:val>
                                            <p:strVal val="#ppt_w"/>
                                          </p:val>
                                        </p:tav>
                                      </p:tavLst>
                                    </p:anim>
                                    <p:anim calcmode="lin" valueType="num">
                                      <p:cBhvr>
                                        <p:cTn id="101" dur="500" fill="hold"/>
                                        <p:tgtEl>
                                          <p:spTgt spid="208924"/>
                                        </p:tgtEl>
                                        <p:attrNameLst>
                                          <p:attrName>ppt_h</p:attrName>
                                        </p:attrNameLst>
                                      </p:cBhvr>
                                      <p:tavLst>
                                        <p:tav tm="0">
                                          <p:val>
                                            <p:strVal val="#ppt_h"/>
                                          </p:val>
                                        </p:tav>
                                        <p:tav tm="100000">
                                          <p:val>
                                            <p:strVal val="#ppt_h"/>
                                          </p:val>
                                        </p:tav>
                                      </p:tavLst>
                                    </p:anim>
                                    <p:animEffect transition="in" filter="fade">
                                      <p:cBhvr>
                                        <p:cTn id="102" dur="500"/>
                                        <p:tgtEl>
                                          <p:spTgt spid="208924"/>
                                        </p:tgtEl>
                                      </p:cBhvr>
                                    </p:animEffect>
                                  </p:childTnLst>
                                </p:cTn>
                              </p:par>
                            </p:childTnLst>
                          </p:cTn>
                        </p:par>
                        <p:par>
                          <p:cTn id="103" fill="hold" nodeType="afterGroup">
                            <p:stCondLst>
                              <p:cond delay="8000"/>
                            </p:stCondLst>
                            <p:childTnLst>
                              <p:par>
                                <p:cTn id="104" presetID="55" presetClass="entr" presetSubtype="0" fill="hold" grpId="0" nodeType="afterEffect">
                                  <p:stCondLst>
                                    <p:cond delay="0"/>
                                  </p:stCondLst>
                                  <p:childTnLst>
                                    <p:set>
                                      <p:cBhvr>
                                        <p:cTn id="105" dur="1" fill="hold">
                                          <p:stCondLst>
                                            <p:cond delay="0"/>
                                          </p:stCondLst>
                                        </p:cTn>
                                        <p:tgtEl>
                                          <p:spTgt spid="208925"/>
                                        </p:tgtEl>
                                        <p:attrNameLst>
                                          <p:attrName>style.visibility</p:attrName>
                                        </p:attrNameLst>
                                      </p:cBhvr>
                                      <p:to>
                                        <p:strVal val="visible"/>
                                      </p:to>
                                    </p:set>
                                    <p:anim calcmode="lin" valueType="num">
                                      <p:cBhvr>
                                        <p:cTn id="106" dur="500" fill="hold"/>
                                        <p:tgtEl>
                                          <p:spTgt spid="208925"/>
                                        </p:tgtEl>
                                        <p:attrNameLst>
                                          <p:attrName>ppt_w</p:attrName>
                                        </p:attrNameLst>
                                      </p:cBhvr>
                                      <p:tavLst>
                                        <p:tav tm="0">
                                          <p:val>
                                            <p:strVal val="#ppt_w*0.70"/>
                                          </p:val>
                                        </p:tav>
                                        <p:tav tm="100000">
                                          <p:val>
                                            <p:strVal val="#ppt_w"/>
                                          </p:val>
                                        </p:tav>
                                      </p:tavLst>
                                    </p:anim>
                                    <p:anim calcmode="lin" valueType="num">
                                      <p:cBhvr>
                                        <p:cTn id="107" dur="500" fill="hold"/>
                                        <p:tgtEl>
                                          <p:spTgt spid="208925"/>
                                        </p:tgtEl>
                                        <p:attrNameLst>
                                          <p:attrName>ppt_h</p:attrName>
                                        </p:attrNameLst>
                                      </p:cBhvr>
                                      <p:tavLst>
                                        <p:tav tm="0">
                                          <p:val>
                                            <p:strVal val="#ppt_h"/>
                                          </p:val>
                                        </p:tav>
                                        <p:tav tm="100000">
                                          <p:val>
                                            <p:strVal val="#ppt_h"/>
                                          </p:val>
                                        </p:tav>
                                      </p:tavLst>
                                    </p:anim>
                                    <p:animEffect transition="in" filter="fade">
                                      <p:cBhvr>
                                        <p:cTn id="108" dur="500"/>
                                        <p:tgtEl>
                                          <p:spTgt spid="208925"/>
                                        </p:tgtEl>
                                      </p:cBhvr>
                                    </p:animEffect>
                                  </p:childTnLst>
                                </p:cTn>
                              </p:par>
                            </p:childTnLst>
                          </p:cTn>
                        </p:par>
                        <p:par>
                          <p:cTn id="109" fill="hold" nodeType="afterGroup">
                            <p:stCondLst>
                              <p:cond delay="8500"/>
                            </p:stCondLst>
                            <p:childTnLst>
                              <p:par>
                                <p:cTn id="110" presetID="55" presetClass="entr" presetSubtype="0" fill="hold" grpId="0" nodeType="afterEffect">
                                  <p:stCondLst>
                                    <p:cond delay="0"/>
                                  </p:stCondLst>
                                  <p:childTnLst>
                                    <p:set>
                                      <p:cBhvr>
                                        <p:cTn id="111" dur="1" fill="hold">
                                          <p:stCondLst>
                                            <p:cond delay="0"/>
                                          </p:stCondLst>
                                        </p:cTn>
                                        <p:tgtEl>
                                          <p:spTgt spid="208926"/>
                                        </p:tgtEl>
                                        <p:attrNameLst>
                                          <p:attrName>style.visibility</p:attrName>
                                        </p:attrNameLst>
                                      </p:cBhvr>
                                      <p:to>
                                        <p:strVal val="visible"/>
                                      </p:to>
                                    </p:set>
                                    <p:anim calcmode="lin" valueType="num">
                                      <p:cBhvr>
                                        <p:cTn id="112" dur="500" fill="hold"/>
                                        <p:tgtEl>
                                          <p:spTgt spid="208926"/>
                                        </p:tgtEl>
                                        <p:attrNameLst>
                                          <p:attrName>ppt_w</p:attrName>
                                        </p:attrNameLst>
                                      </p:cBhvr>
                                      <p:tavLst>
                                        <p:tav tm="0">
                                          <p:val>
                                            <p:strVal val="#ppt_w*0.70"/>
                                          </p:val>
                                        </p:tav>
                                        <p:tav tm="100000">
                                          <p:val>
                                            <p:strVal val="#ppt_w"/>
                                          </p:val>
                                        </p:tav>
                                      </p:tavLst>
                                    </p:anim>
                                    <p:anim calcmode="lin" valueType="num">
                                      <p:cBhvr>
                                        <p:cTn id="113" dur="500" fill="hold"/>
                                        <p:tgtEl>
                                          <p:spTgt spid="208926"/>
                                        </p:tgtEl>
                                        <p:attrNameLst>
                                          <p:attrName>ppt_h</p:attrName>
                                        </p:attrNameLst>
                                      </p:cBhvr>
                                      <p:tavLst>
                                        <p:tav tm="0">
                                          <p:val>
                                            <p:strVal val="#ppt_h"/>
                                          </p:val>
                                        </p:tav>
                                        <p:tav tm="100000">
                                          <p:val>
                                            <p:strVal val="#ppt_h"/>
                                          </p:val>
                                        </p:tav>
                                      </p:tavLst>
                                    </p:anim>
                                    <p:animEffect transition="in" filter="fade">
                                      <p:cBhvr>
                                        <p:cTn id="114" dur="500"/>
                                        <p:tgtEl>
                                          <p:spTgt spid="208926"/>
                                        </p:tgtEl>
                                      </p:cBhvr>
                                    </p:animEffect>
                                  </p:childTnLst>
                                </p:cTn>
                              </p:par>
                            </p:childTnLst>
                          </p:cTn>
                        </p:par>
                        <p:par>
                          <p:cTn id="115" fill="hold" nodeType="afterGroup">
                            <p:stCondLst>
                              <p:cond delay="9000"/>
                            </p:stCondLst>
                            <p:childTnLst>
                              <p:par>
                                <p:cTn id="116" presetID="55" presetClass="entr" presetSubtype="0" fill="hold" grpId="0" nodeType="afterEffect">
                                  <p:stCondLst>
                                    <p:cond delay="0"/>
                                  </p:stCondLst>
                                  <p:childTnLst>
                                    <p:set>
                                      <p:cBhvr>
                                        <p:cTn id="117" dur="1" fill="hold">
                                          <p:stCondLst>
                                            <p:cond delay="0"/>
                                          </p:stCondLst>
                                        </p:cTn>
                                        <p:tgtEl>
                                          <p:spTgt spid="208927"/>
                                        </p:tgtEl>
                                        <p:attrNameLst>
                                          <p:attrName>style.visibility</p:attrName>
                                        </p:attrNameLst>
                                      </p:cBhvr>
                                      <p:to>
                                        <p:strVal val="visible"/>
                                      </p:to>
                                    </p:set>
                                    <p:anim calcmode="lin" valueType="num">
                                      <p:cBhvr>
                                        <p:cTn id="118" dur="500" fill="hold"/>
                                        <p:tgtEl>
                                          <p:spTgt spid="208927"/>
                                        </p:tgtEl>
                                        <p:attrNameLst>
                                          <p:attrName>ppt_w</p:attrName>
                                        </p:attrNameLst>
                                      </p:cBhvr>
                                      <p:tavLst>
                                        <p:tav tm="0">
                                          <p:val>
                                            <p:strVal val="#ppt_w*0.70"/>
                                          </p:val>
                                        </p:tav>
                                        <p:tav tm="100000">
                                          <p:val>
                                            <p:strVal val="#ppt_w"/>
                                          </p:val>
                                        </p:tav>
                                      </p:tavLst>
                                    </p:anim>
                                    <p:anim calcmode="lin" valueType="num">
                                      <p:cBhvr>
                                        <p:cTn id="119" dur="500" fill="hold"/>
                                        <p:tgtEl>
                                          <p:spTgt spid="208927"/>
                                        </p:tgtEl>
                                        <p:attrNameLst>
                                          <p:attrName>ppt_h</p:attrName>
                                        </p:attrNameLst>
                                      </p:cBhvr>
                                      <p:tavLst>
                                        <p:tav tm="0">
                                          <p:val>
                                            <p:strVal val="#ppt_h"/>
                                          </p:val>
                                        </p:tav>
                                        <p:tav tm="100000">
                                          <p:val>
                                            <p:strVal val="#ppt_h"/>
                                          </p:val>
                                        </p:tav>
                                      </p:tavLst>
                                    </p:anim>
                                    <p:animEffect transition="in" filter="fade">
                                      <p:cBhvr>
                                        <p:cTn id="120" dur="500"/>
                                        <p:tgtEl>
                                          <p:spTgt spid="208927"/>
                                        </p:tgtEl>
                                      </p:cBhvr>
                                    </p:animEffect>
                                  </p:childTnLst>
                                </p:cTn>
                              </p:par>
                            </p:childTnLst>
                          </p:cTn>
                        </p:par>
                        <p:par>
                          <p:cTn id="121" fill="hold" nodeType="afterGroup">
                            <p:stCondLst>
                              <p:cond delay="9500"/>
                            </p:stCondLst>
                            <p:childTnLst>
                              <p:par>
                                <p:cTn id="122" presetID="55" presetClass="entr" presetSubtype="0" fill="hold" grpId="0" nodeType="afterEffect">
                                  <p:stCondLst>
                                    <p:cond delay="0"/>
                                  </p:stCondLst>
                                  <p:childTnLst>
                                    <p:set>
                                      <p:cBhvr>
                                        <p:cTn id="123" dur="1" fill="hold">
                                          <p:stCondLst>
                                            <p:cond delay="0"/>
                                          </p:stCondLst>
                                        </p:cTn>
                                        <p:tgtEl>
                                          <p:spTgt spid="208928"/>
                                        </p:tgtEl>
                                        <p:attrNameLst>
                                          <p:attrName>style.visibility</p:attrName>
                                        </p:attrNameLst>
                                      </p:cBhvr>
                                      <p:to>
                                        <p:strVal val="visible"/>
                                      </p:to>
                                    </p:set>
                                    <p:anim calcmode="lin" valueType="num">
                                      <p:cBhvr>
                                        <p:cTn id="124" dur="500" fill="hold"/>
                                        <p:tgtEl>
                                          <p:spTgt spid="208928"/>
                                        </p:tgtEl>
                                        <p:attrNameLst>
                                          <p:attrName>ppt_w</p:attrName>
                                        </p:attrNameLst>
                                      </p:cBhvr>
                                      <p:tavLst>
                                        <p:tav tm="0">
                                          <p:val>
                                            <p:strVal val="#ppt_w*0.70"/>
                                          </p:val>
                                        </p:tav>
                                        <p:tav tm="100000">
                                          <p:val>
                                            <p:strVal val="#ppt_w"/>
                                          </p:val>
                                        </p:tav>
                                      </p:tavLst>
                                    </p:anim>
                                    <p:anim calcmode="lin" valueType="num">
                                      <p:cBhvr>
                                        <p:cTn id="125" dur="500" fill="hold"/>
                                        <p:tgtEl>
                                          <p:spTgt spid="208928"/>
                                        </p:tgtEl>
                                        <p:attrNameLst>
                                          <p:attrName>ppt_h</p:attrName>
                                        </p:attrNameLst>
                                      </p:cBhvr>
                                      <p:tavLst>
                                        <p:tav tm="0">
                                          <p:val>
                                            <p:strVal val="#ppt_h"/>
                                          </p:val>
                                        </p:tav>
                                        <p:tav tm="100000">
                                          <p:val>
                                            <p:strVal val="#ppt_h"/>
                                          </p:val>
                                        </p:tav>
                                      </p:tavLst>
                                    </p:anim>
                                    <p:animEffect transition="in" filter="fade">
                                      <p:cBhvr>
                                        <p:cTn id="126" dur="500"/>
                                        <p:tgtEl>
                                          <p:spTgt spid="208928"/>
                                        </p:tgtEl>
                                      </p:cBhvr>
                                    </p:animEffect>
                                  </p:childTnLst>
                                </p:cTn>
                              </p:par>
                            </p:childTnLst>
                          </p:cTn>
                        </p:par>
                        <p:par>
                          <p:cTn id="127" fill="hold" nodeType="afterGroup">
                            <p:stCondLst>
                              <p:cond delay="10000"/>
                            </p:stCondLst>
                            <p:childTnLst>
                              <p:par>
                                <p:cTn id="128" presetID="55" presetClass="entr" presetSubtype="0" fill="hold" grpId="0" nodeType="afterEffect">
                                  <p:stCondLst>
                                    <p:cond delay="0"/>
                                  </p:stCondLst>
                                  <p:childTnLst>
                                    <p:set>
                                      <p:cBhvr>
                                        <p:cTn id="129" dur="1" fill="hold">
                                          <p:stCondLst>
                                            <p:cond delay="0"/>
                                          </p:stCondLst>
                                        </p:cTn>
                                        <p:tgtEl>
                                          <p:spTgt spid="208929"/>
                                        </p:tgtEl>
                                        <p:attrNameLst>
                                          <p:attrName>style.visibility</p:attrName>
                                        </p:attrNameLst>
                                      </p:cBhvr>
                                      <p:to>
                                        <p:strVal val="visible"/>
                                      </p:to>
                                    </p:set>
                                    <p:anim calcmode="lin" valueType="num">
                                      <p:cBhvr>
                                        <p:cTn id="130" dur="500" fill="hold"/>
                                        <p:tgtEl>
                                          <p:spTgt spid="208929"/>
                                        </p:tgtEl>
                                        <p:attrNameLst>
                                          <p:attrName>ppt_w</p:attrName>
                                        </p:attrNameLst>
                                      </p:cBhvr>
                                      <p:tavLst>
                                        <p:tav tm="0">
                                          <p:val>
                                            <p:strVal val="#ppt_w*0.70"/>
                                          </p:val>
                                        </p:tav>
                                        <p:tav tm="100000">
                                          <p:val>
                                            <p:strVal val="#ppt_w"/>
                                          </p:val>
                                        </p:tav>
                                      </p:tavLst>
                                    </p:anim>
                                    <p:anim calcmode="lin" valueType="num">
                                      <p:cBhvr>
                                        <p:cTn id="131" dur="500" fill="hold"/>
                                        <p:tgtEl>
                                          <p:spTgt spid="208929"/>
                                        </p:tgtEl>
                                        <p:attrNameLst>
                                          <p:attrName>ppt_h</p:attrName>
                                        </p:attrNameLst>
                                      </p:cBhvr>
                                      <p:tavLst>
                                        <p:tav tm="0">
                                          <p:val>
                                            <p:strVal val="#ppt_h"/>
                                          </p:val>
                                        </p:tav>
                                        <p:tav tm="100000">
                                          <p:val>
                                            <p:strVal val="#ppt_h"/>
                                          </p:val>
                                        </p:tav>
                                      </p:tavLst>
                                    </p:anim>
                                    <p:animEffect transition="in" filter="fade">
                                      <p:cBhvr>
                                        <p:cTn id="132" dur="500"/>
                                        <p:tgtEl>
                                          <p:spTgt spid="208929"/>
                                        </p:tgtEl>
                                      </p:cBhvr>
                                    </p:animEffect>
                                  </p:childTnLst>
                                </p:cTn>
                              </p:par>
                            </p:childTnLst>
                          </p:cTn>
                        </p:par>
                        <p:par>
                          <p:cTn id="133" fill="hold" nodeType="afterGroup">
                            <p:stCondLst>
                              <p:cond delay="10500"/>
                            </p:stCondLst>
                            <p:childTnLst>
                              <p:par>
                                <p:cTn id="134" presetID="55" presetClass="entr" presetSubtype="0" fill="hold" grpId="0" nodeType="afterEffect">
                                  <p:stCondLst>
                                    <p:cond delay="0"/>
                                  </p:stCondLst>
                                  <p:childTnLst>
                                    <p:set>
                                      <p:cBhvr>
                                        <p:cTn id="135" dur="1" fill="hold">
                                          <p:stCondLst>
                                            <p:cond delay="0"/>
                                          </p:stCondLst>
                                        </p:cTn>
                                        <p:tgtEl>
                                          <p:spTgt spid="208930"/>
                                        </p:tgtEl>
                                        <p:attrNameLst>
                                          <p:attrName>style.visibility</p:attrName>
                                        </p:attrNameLst>
                                      </p:cBhvr>
                                      <p:to>
                                        <p:strVal val="visible"/>
                                      </p:to>
                                    </p:set>
                                    <p:anim calcmode="lin" valueType="num">
                                      <p:cBhvr>
                                        <p:cTn id="136" dur="500" fill="hold"/>
                                        <p:tgtEl>
                                          <p:spTgt spid="208930"/>
                                        </p:tgtEl>
                                        <p:attrNameLst>
                                          <p:attrName>ppt_w</p:attrName>
                                        </p:attrNameLst>
                                      </p:cBhvr>
                                      <p:tavLst>
                                        <p:tav tm="0">
                                          <p:val>
                                            <p:strVal val="#ppt_w*0.70"/>
                                          </p:val>
                                        </p:tav>
                                        <p:tav tm="100000">
                                          <p:val>
                                            <p:strVal val="#ppt_w"/>
                                          </p:val>
                                        </p:tav>
                                      </p:tavLst>
                                    </p:anim>
                                    <p:anim calcmode="lin" valueType="num">
                                      <p:cBhvr>
                                        <p:cTn id="137" dur="500" fill="hold"/>
                                        <p:tgtEl>
                                          <p:spTgt spid="208930"/>
                                        </p:tgtEl>
                                        <p:attrNameLst>
                                          <p:attrName>ppt_h</p:attrName>
                                        </p:attrNameLst>
                                      </p:cBhvr>
                                      <p:tavLst>
                                        <p:tav tm="0">
                                          <p:val>
                                            <p:strVal val="#ppt_h"/>
                                          </p:val>
                                        </p:tav>
                                        <p:tav tm="100000">
                                          <p:val>
                                            <p:strVal val="#ppt_h"/>
                                          </p:val>
                                        </p:tav>
                                      </p:tavLst>
                                    </p:anim>
                                    <p:animEffect transition="in" filter="fade">
                                      <p:cBhvr>
                                        <p:cTn id="138" dur="500"/>
                                        <p:tgtEl>
                                          <p:spTgt spid="208930"/>
                                        </p:tgtEl>
                                      </p:cBhvr>
                                    </p:animEffect>
                                  </p:childTnLst>
                                </p:cTn>
                              </p:par>
                            </p:childTnLst>
                          </p:cTn>
                        </p:par>
                        <p:par>
                          <p:cTn id="139" fill="hold" nodeType="afterGroup">
                            <p:stCondLst>
                              <p:cond delay="11000"/>
                            </p:stCondLst>
                            <p:childTnLst>
                              <p:par>
                                <p:cTn id="140" presetID="55" presetClass="entr" presetSubtype="0" fill="hold" grpId="0" nodeType="afterEffect">
                                  <p:stCondLst>
                                    <p:cond delay="0"/>
                                  </p:stCondLst>
                                  <p:childTnLst>
                                    <p:set>
                                      <p:cBhvr>
                                        <p:cTn id="141" dur="1" fill="hold">
                                          <p:stCondLst>
                                            <p:cond delay="0"/>
                                          </p:stCondLst>
                                        </p:cTn>
                                        <p:tgtEl>
                                          <p:spTgt spid="208931"/>
                                        </p:tgtEl>
                                        <p:attrNameLst>
                                          <p:attrName>style.visibility</p:attrName>
                                        </p:attrNameLst>
                                      </p:cBhvr>
                                      <p:to>
                                        <p:strVal val="visible"/>
                                      </p:to>
                                    </p:set>
                                    <p:anim calcmode="lin" valueType="num">
                                      <p:cBhvr>
                                        <p:cTn id="142" dur="500" fill="hold"/>
                                        <p:tgtEl>
                                          <p:spTgt spid="208931"/>
                                        </p:tgtEl>
                                        <p:attrNameLst>
                                          <p:attrName>ppt_w</p:attrName>
                                        </p:attrNameLst>
                                      </p:cBhvr>
                                      <p:tavLst>
                                        <p:tav tm="0">
                                          <p:val>
                                            <p:strVal val="#ppt_w*0.70"/>
                                          </p:val>
                                        </p:tav>
                                        <p:tav tm="100000">
                                          <p:val>
                                            <p:strVal val="#ppt_w"/>
                                          </p:val>
                                        </p:tav>
                                      </p:tavLst>
                                    </p:anim>
                                    <p:anim calcmode="lin" valueType="num">
                                      <p:cBhvr>
                                        <p:cTn id="143" dur="500" fill="hold"/>
                                        <p:tgtEl>
                                          <p:spTgt spid="208931"/>
                                        </p:tgtEl>
                                        <p:attrNameLst>
                                          <p:attrName>ppt_h</p:attrName>
                                        </p:attrNameLst>
                                      </p:cBhvr>
                                      <p:tavLst>
                                        <p:tav tm="0">
                                          <p:val>
                                            <p:strVal val="#ppt_h"/>
                                          </p:val>
                                        </p:tav>
                                        <p:tav tm="100000">
                                          <p:val>
                                            <p:strVal val="#ppt_h"/>
                                          </p:val>
                                        </p:tav>
                                      </p:tavLst>
                                    </p:anim>
                                    <p:animEffect transition="in" filter="fade">
                                      <p:cBhvr>
                                        <p:cTn id="144" dur="500"/>
                                        <p:tgtEl>
                                          <p:spTgt spid="208931"/>
                                        </p:tgtEl>
                                      </p:cBhvr>
                                    </p:animEffect>
                                  </p:childTnLst>
                                </p:cTn>
                              </p:par>
                            </p:childTnLst>
                          </p:cTn>
                        </p:par>
                        <p:par>
                          <p:cTn id="145" fill="hold" nodeType="afterGroup">
                            <p:stCondLst>
                              <p:cond delay="11500"/>
                            </p:stCondLst>
                            <p:childTnLst>
                              <p:par>
                                <p:cTn id="146" presetID="55" presetClass="entr" presetSubtype="0" fill="hold" grpId="0" nodeType="afterEffect">
                                  <p:stCondLst>
                                    <p:cond delay="0"/>
                                  </p:stCondLst>
                                  <p:childTnLst>
                                    <p:set>
                                      <p:cBhvr>
                                        <p:cTn id="147" dur="1" fill="hold">
                                          <p:stCondLst>
                                            <p:cond delay="0"/>
                                          </p:stCondLst>
                                        </p:cTn>
                                        <p:tgtEl>
                                          <p:spTgt spid="208932"/>
                                        </p:tgtEl>
                                        <p:attrNameLst>
                                          <p:attrName>style.visibility</p:attrName>
                                        </p:attrNameLst>
                                      </p:cBhvr>
                                      <p:to>
                                        <p:strVal val="visible"/>
                                      </p:to>
                                    </p:set>
                                    <p:anim calcmode="lin" valueType="num">
                                      <p:cBhvr>
                                        <p:cTn id="148" dur="500" fill="hold"/>
                                        <p:tgtEl>
                                          <p:spTgt spid="208932"/>
                                        </p:tgtEl>
                                        <p:attrNameLst>
                                          <p:attrName>ppt_w</p:attrName>
                                        </p:attrNameLst>
                                      </p:cBhvr>
                                      <p:tavLst>
                                        <p:tav tm="0">
                                          <p:val>
                                            <p:strVal val="#ppt_w*0.70"/>
                                          </p:val>
                                        </p:tav>
                                        <p:tav tm="100000">
                                          <p:val>
                                            <p:strVal val="#ppt_w"/>
                                          </p:val>
                                        </p:tav>
                                      </p:tavLst>
                                    </p:anim>
                                    <p:anim calcmode="lin" valueType="num">
                                      <p:cBhvr>
                                        <p:cTn id="149" dur="500" fill="hold"/>
                                        <p:tgtEl>
                                          <p:spTgt spid="208932"/>
                                        </p:tgtEl>
                                        <p:attrNameLst>
                                          <p:attrName>ppt_h</p:attrName>
                                        </p:attrNameLst>
                                      </p:cBhvr>
                                      <p:tavLst>
                                        <p:tav tm="0">
                                          <p:val>
                                            <p:strVal val="#ppt_h"/>
                                          </p:val>
                                        </p:tav>
                                        <p:tav tm="100000">
                                          <p:val>
                                            <p:strVal val="#ppt_h"/>
                                          </p:val>
                                        </p:tav>
                                      </p:tavLst>
                                    </p:anim>
                                    <p:animEffect transition="in" filter="fade">
                                      <p:cBhvr>
                                        <p:cTn id="150" dur="500"/>
                                        <p:tgtEl>
                                          <p:spTgt spid="208932"/>
                                        </p:tgtEl>
                                      </p:cBhvr>
                                    </p:animEffect>
                                  </p:childTnLst>
                                </p:cTn>
                              </p:par>
                            </p:childTnLst>
                          </p:cTn>
                        </p:par>
                        <p:par>
                          <p:cTn id="151" fill="hold" nodeType="afterGroup">
                            <p:stCondLst>
                              <p:cond delay="12000"/>
                            </p:stCondLst>
                            <p:childTnLst>
                              <p:par>
                                <p:cTn id="152" presetID="55" presetClass="entr" presetSubtype="0" fill="hold" grpId="0" nodeType="afterEffect">
                                  <p:stCondLst>
                                    <p:cond delay="0"/>
                                  </p:stCondLst>
                                  <p:childTnLst>
                                    <p:set>
                                      <p:cBhvr>
                                        <p:cTn id="153" dur="1" fill="hold">
                                          <p:stCondLst>
                                            <p:cond delay="0"/>
                                          </p:stCondLst>
                                        </p:cTn>
                                        <p:tgtEl>
                                          <p:spTgt spid="208933"/>
                                        </p:tgtEl>
                                        <p:attrNameLst>
                                          <p:attrName>style.visibility</p:attrName>
                                        </p:attrNameLst>
                                      </p:cBhvr>
                                      <p:to>
                                        <p:strVal val="visible"/>
                                      </p:to>
                                    </p:set>
                                    <p:anim calcmode="lin" valueType="num">
                                      <p:cBhvr>
                                        <p:cTn id="154" dur="500" fill="hold"/>
                                        <p:tgtEl>
                                          <p:spTgt spid="208933"/>
                                        </p:tgtEl>
                                        <p:attrNameLst>
                                          <p:attrName>ppt_w</p:attrName>
                                        </p:attrNameLst>
                                      </p:cBhvr>
                                      <p:tavLst>
                                        <p:tav tm="0">
                                          <p:val>
                                            <p:strVal val="#ppt_w*0.70"/>
                                          </p:val>
                                        </p:tav>
                                        <p:tav tm="100000">
                                          <p:val>
                                            <p:strVal val="#ppt_w"/>
                                          </p:val>
                                        </p:tav>
                                      </p:tavLst>
                                    </p:anim>
                                    <p:anim calcmode="lin" valueType="num">
                                      <p:cBhvr>
                                        <p:cTn id="155" dur="500" fill="hold"/>
                                        <p:tgtEl>
                                          <p:spTgt spid="208933"/>
                                        </p:tgtEl>
                                        <p:attrNameLst>
                                          <p:attrName>ppt_h</p:attrName>
                                        </p:attrNameLst>
                                      </p:cBhvr>
                                      <p:tavLst>
                                        <p:tav tm="0">
                                          <p:val>
                                            <p:strVal val="#ppt_h"/>
                                          </p:val>
                                        </p:tav>
                                        <p:tav tm="100000">
                                          <p:val>
                                            <p:strVal val="#ppt_h"/>
                                          </p:val>
                                        </p:tav>
                                      </p:tavLst>
                                    </p:anim>
                                    <p:animEffect transition="in" filter="fade">
                                      <p:cBhvr>
                                        <p:cTn id="156" dur="500"/>
                                        <p:tgtEl>
                                          <p:spTgt spid="208933"/>
                                        </p:tgtEl>
                                      </p:cBhvr>
                                    </p:animEffect>
                                  </p:childTnLst>
                                </p:cTn>
                              </p:par>
                            </p:childTnLst>
                          </p:cTn>
                        </p:par>
                        <p:par>
                          <p:cTn id="157" fill="hold" nodeType="afterGroup">
                            <p:stCondLst>
                              <p:cond delay="12500"/>
                            </p:stCondLst>
                            <p:childTnLst>
                              <p:par>
                                <p:cTn id="158" presetID="55" presetClass="entr" presetSubtype="0" fill="hold" grpId="0" nodeType="afterEffect">
                                  <p:stCondLst>
                                    <p:cond delay="0"/>
                                  </p:stCondLst>
                                  <p:childTnLst>
                                    <p:set>
                                      <p:cBhvr>
                                        <p:cTn id="159" dur="1" fill="hold">
                                          <p:stCondLst>
                                            <p:cond delay="0"/>
                                          </p:stCondLst>
                                        </p:cTn>
                                        <p:tgtEl>
                                          <p:spTgt spid="208934"/>
                                        </p:tgtEl>
                                        <p:attrNameLst>
                                          <p:attrName>style.visibility</p:attrName>
                                        </p:attrNameLst>
                                      </p:cBhvr>
                                      <p:to>
                                        <p:strVal val="visible"/>
                                      </p:to>
                                    </p:set>
                                    <p:anim calcmode="lin" valueType="num">
                                      <p:cBhvr>
                                        <p:cTn id="160" dur="500" fill="hold"/>
                                        <p:tgtEl>
                                          <p:spTgt spid="208934"/>
                                        </p:tgtEl>
                                        <p:attrNameLst>
                                          <p:attrName>ppt_w</p:attrName>
                                        </p:attrNameLst>
                                      </p:cBhvr>
                                      <p:tavLst>
                                        <p:tav tm="0">
                                          <p:val>
                                            <p:strVal val="#ppt_w*0.70"/>
                                          </p:val>
                                        </p:tav>
                                        <p:tav tm="100000">
                                          <p:val>
                                            <p:strVal val="#ppt_w"/>
                                          </p:val>
                                        </p:tav>
                                      </p:tavLst>
                                    </p:anim>
                                    <p:anim calcmode="lin" valueType="num">
                                      <p:cBhvr>
                                        <p:cTn id="161" dur="500" fill="hold"/>
                                        <p:tgtEl>
                                          <p:spTgt spid="208934"/>
                                        </p:tgtEl>
                                        <p:attrNameLst>
                                          <p:attrName>ppt_h</p:attrName>
                                        </p:attrNameLst>
                                      </p:cBhvr>
                                      <p:tavLst>
                                        <p:tav tm="0">
                                          <p:val>
                                            <p:strVal val="#ppt_h"/>
                                          </p:val>
                                        </p:tav>
                                        <p:tav tm="100000">
                                          <p:val>
                                            <p:strVal val="#ppt_h"/>
                                          </p:val>
                                        </p:tav>
                                      </p:tavLst>
                                    </p:anim>
                                    <p:animEffect transition="in" filter="fade">
                                      <p:cBhvr>
                                        <p:cTn id="162" dur="500"/>
                                        <p:tgtEl>
                                          <p:spTgt spid="208934"/>
                                        </p:tgtEl>
                                      </p:cBhvr>
                                    </p:animEffect>
                                  </p:childTnLst>
                                </p:cTn>
                              </p:par>
                            </p:childTnLst>
                          </p:cTn>
                        </p:par>
                        <p:par>
                          <p:cTn id="163" fill="hold" nodeType="afterGroup">
                            <p:stCondLst>
                              <p:cond delay="13000"/>
                            </p:stCondLst>
                            <p:childTnLst>
                              <p:par>
                                <p:cTn id="164" presetID="55" presetClass="entr" presetSubtype="0" fill="hold" grpId="0" nodeType="afterEffect">
                                  <p:stCondLst>
                                    <p:cond delay="0"/>
                                  </p:stCondLst>
                                  <p:childTnLst>
                                    <p:set>
                                      <p:cBhvr>
                                        <p:cTn id="165" dur="1" fill="hold">
                                          <p:stCondLst>
                                            <p:cond delay="0"/>
                                          </p:stCondLst>
                                        </p:cTn>
                                        <p:tgtEl>
                                          <p:spTgt spid="208935"/>
                                        </p:tgtEl>
                                        <p:attrNameLst>
                                          <p:attrName>style.visibility</p:attrName>
                                        </p:attrNameLst>
                                      </p:cBhvr>
                                      <p:to>
                                        <p:strVal val="visible"/>
                                      </p:to>
                                    </p:set>
                                    <p:anim calcmode="lin" valueType="num">
                                      <p:cBhvr>
                                        <p:cTn id="166" dur="500" fill="hold"/>
                                        <p:tgtEl>
                                          <p:spTgt spid="208935"/>
                                        </p:tgtEl>
                                        <p:attrNameLst>
                                          <p:attrName>ppt_w</p:attrName>
                                        </p:attrNameLst>
                                      </p:cBhvr>
                                      <p:tavLst>
                                        <p:tav tm="0">
                                          <p:val>
                                            <p:strVal val="#ppt_w*0.70"/>
                                          </p:val>
                                        </p:tav>
                                        <p:tav tm="100000">
                                          <p:val>
                                            <p:strVal val="#ppt_w"/>
                                          </p:val>
                                        </p:tav>
                                      </p:tavLst>
                                    </p:anim>
                                    <p:anim calcmode="lin" valueType="num">
                                      <p:cBhvr>
                                        <p:cTn id="167" dur="500" fill="hold"/>
                                        <p:tgtEl>
                                          <p:spTgt spid="208935"/>
                                        </p:tgtEl>
                                        <p:attrNameLst>
                                          <p:attrName>ppt_h</p:attrName>
                                        </p:attrNameLst>
                                      </p:cBhvr>
                                      <p:tavLst>
                                        <p:tav tm="0">
                                          <p:val>
                                            <p:strVal val="#ppt_h"/>
                                          </p:val>
                                        </p:tav>
                                        <p:tav tm="100000">
                                          <p:val>
                                            <p:strVal val="#ppt_h"/>
                                          </p:val>
                                        </p:tav>
                                      </p:tavLst>
                                    </p:anim>
                                    <p:animEffect transition="in" filter="fade">
                                      <p:cBhvr>
                                        <p:cTn id="168" dur="500"/>
                                        <p:tgtEl>
                                          <p:spTgt spid="208935"/>
                                        </p:tgtEl>
                                      </p:cBhvr>
                                    </p:animEffect>
                                  </p:childTnLst>
                                </p:cTn>
                              </p:par>
                            </p:childTnLst>
                          </p:cTn>
                        </p:par>
                        <p:par>
                          <p:cTn id="169" fill="hold" nodeType="afterGroup">
                            <p:stCondLst>
                              <p:cond delay="13500"/>
                            </p:stCondLst>
                            <p:childTnLst>
                              <p:par>
                                <p:cTn id="170" presetID="55" presetClass="entr" presetSubtype="0" fill="hold" grpId="0" nodeType="afterEffect">
                                  <p:stCondLst>
                                    <p:cond delay="0"/>
                                  </p:stCondLst>
                                  <p:childTnLst>
                                    <p:set>
                                      <p:cBhvr>
                                        <p:cTn id="171" dur="1" fill="hold">
                                          <p:stCondLst>
                                            <p:cond delay="0"/>
                                          </p:stCondLst>
                                        </p:cTn>
                                        <p:tgtEl>
                                          <p:spTgt spid="208936"/>
                                        </p:tgtEl>
                                        <p:attrNameLst>
                                          <p:attrName>style.visibility</p:attrName>
                                        </p:attrNameLst>
                                      </p:cBhvr>
                                      <p:to>
                                        <p:strVal val="visible"/>
                                      </p:to>
                                    </p:set>
                                    <p:anim calcmode="lin" valueType="num">
                                      <p:cBhvr>
                                        <p:cTn id="172" dur="500" fill="hold"/>
                                        <p:tgtEl>
                                          <p:spTgt spid="208936"/>
                                        </p:tgtEl>
                                        <p:attrNameLst>
                                          <p:attrName>ppt_w</p:attrName>
                                        </p:attrNameLst>
                                      </p:cBhvr>
                                      <p:tavLst>
                                        <p:tav tm="0">
                                          <p:val>
                                            <p:strVal val="#ppt_w*0.70"/>
                                          </p:val>
                                        </p:tav>
                                        <p:tav tm="100000">
                                          <p:val>
                                            <p:strVal val="#ppt_w"/>
                                          </p:val>
                                        </p:tav>
                                      </p:tavLst>
                                    </p:anim>
                                    <p:anim calcmode="lin" valueType="num">
                                      <p:cBhvr>
                                        <p:cTn id="173" dur="500" fill="hold"/>
                                        <p:tgtEl>
                                          <p:spTgt spid="208936"/>
                                        </p:tgtEl>
                                        <p:attrNameLst>
                                          <p:attrName>ppt_h</p:attrName>
                                        </p:attrNameLst>
                                      </p:cBhvr>
                                      <p:tavLst>
                                        <p:tav tm="0">
                                          <p:val>
                                            <p:strVal val="#ppt_h"/>
                                          </p:val>
                                        </p:tav>
                                        <p:tav tm="100000">
                                          <p:val>
                                            <p:strVal val="#ppt_h"/>
                                          </p:val>
                                        </p:tav>
                                      </p:tavLst>
                                    </p:anim>
                                    <p:animEffect transition="in" filter="fade">
                                      <p:cBhvr>
                                        <p:cTn id="174" dur="500"/>
                                        <p:tgtEl>
                                          <p:spTgt spid="208936"/>
                                        </p:tgtEl>
                                      </p:cBhvr>
                                    </p:animEffect>
                                  </p:childTnLst>
                                </p:cTn>
                              </p:par>
                            </p:childTnLst>
                          </p:cTn>
                        </p:par>
                        <p:par>
                          <p:cTn id="175" fill="hold" nodeType="afterGroup">
                            <p:stCondLst>
                              <p:cond delay="14000"/>
                            </p:stCondLst>
                            <p:childTnLst>
                              <p:par>
                                <p:cTn id="176" presetID="55" presetClass="entr" presetSubtype="0" fill="hold" grpId="0" nodeType="afterEffect">
                                  <p:stCondLst>
                                    <p:cond delay="0"/>
                                  </p:stCondLst>
                                  <p:childTnLst>
                                    <p:set>
                                      <p:cBhvr>
                                        <p:cTn id="177" dur="1" fill="hold">
                                          <p:stCondLst>
                                            <p:cond delay="0"/>
                                          </p:stCondLst>
                                        </p:cTn>
                                        <p:tgtEl>
                                          <p:spTgt spid="208937"/>
                                        </p:tgtEl>
                                        <p:attrNameLst>
                                          <p:attrName>style.visibility</p:attrName>
                                        </p:attrNameLst>
                                      </p:cBhvr>
                                      <p:to>
                                        <p:strVal val="visible"/>
                                      </p:to>
                                    </p:set>
                                    <p:anim calcmode="lin" valueType="num">
                                      <p:cBhvr>
                                        <p:cTn id="178" dur="500" fill="hold"/>
                                        <p:tgtEl>
                                          <p:spTgt spid="208937"/>
                                        </p:tgtEl>
                                        <p:attrNameLst>
                                          <p:attrName>ppt_w</p:attrName>
                                        </p:attrNameLst>
                                      </p:cBhvr>
                                      <p:tavLst>
                                        <p:tav tm="0">
                                          <p:val>
                                            <p:strVal val="#ppt_w*0.70"/>
                                          </p:val>
                                        </p:tav>
                                        <p:tav tm="100000">
                                          <p:val>
                                            <p:strVal val="#ppt_w"/>
                                          </p:val>
                                        </p:tav>
                                      </p:tavLst>
                                    </p:anim>
                                    <p:anim calcmode="lin" valueType="num">
                                      <p:cBhvr>
                                        <p:cTn id="179" dur="500" fill="hold"/>
                                        <p:tgtEl>
                                          <p:spTgt spid="208937"/>
                                        </p:tgtEl>
                                        <p:attrNameLst>
                                          <p:attrName>ppt_h</p:attrName>
                                        </p:attrNameLst>
                                      </p:cBhvr>
                                      <p:tavLst>
                                        <p:tav tm="0">
                                          <p:val>
                                            <p:strVal val="#ppt_h"/>
                                          </p:val>
                                        </p:tav>
                                        <p:tav tm="100000">
                                          <p:val>
                                            <p:strVal val="#ppt_h"/>
                                          </p:val>
                                        </p:tav>
                                      </p:tavLst>
                                    </p:anim>
                                    <p:animEffect transition="in" filter="fade">
                                      <p:cBhvr>
                                        <p:cTn id="180" dur="500"/>
                                        <p:tgtEl>
                                          <p:spTgt spid="208937"/>
                                        </p:tgtEl>
                                      </p:cBhvr>
                                    </p:animEffect>
                                  </p:childTnLst>
                                </p:cTn>
                              </p:par>
                            </p:childTnLst>
                          </p:cTn>
                        </p:par>
                        <p:par>
                          <p:cTn id="181" fill="hold" nodeType="afterGroup">
                            <p:stCondLst>
                              <p:cond delay="14500"/>
                            </p:stCondLst>
                            <p:childTnLst>
                              <p:par>
                                <p:cTn id="182" presetID="55" presetClass="entr" presetSubtype="0" fill="hold" grpId="0" nodeType="afterEffect">
                                  <p:stCondLst>
                                    <p:cond delay="0"/>
                                  </p:stCondLst>
                                  <p:childTnLst>
                                    <p:set>
                                      <p:cBhvr>
                                        <p:cTn id="183" dur="1" fill="hold">
                                          <p:stCondLst>
                                            <p:cond delay="0"/>
                                          </p:stCondLst>
                                        </p:cTn>
                                        <p:tgtEl>
                                          <p:spTgt spid="208938"/>
                                        </p:tgtEl>
                                        <p:attrNameLst>
                                          <p:attrName>style.visibility</p:attrName>
                                        </p:attrNameLst>
                                      </p:cBhvr>
                                      <p:to>
                                        <p:strVal val="visible"/>
                                      </p:to>
                                    </p:set>
                                    <p:anim calcmode="lin" valueType="num">
                                      <p:cBhvr>
                                        <p:cTn id="184" dur="500" fill="hold"/>
                                        <p:tgtEl>
                                          <p:spTgt spid="208938"/>
                                        </p:tgtEl>
                                        <p:attrNameLst>
                                          <p:attrName>ppt_w</p:attrName>
                                        </p:attrNameLst>
                                      </p:cBhvr>
                                      <p:tavLst>
                                        <p:tav tm="0">
                                          <p:val>
                                            <p:strVal val="#ppt_w*0.70"/>
                                          </p:val>
                                        </p:tav>
                                        <p:tav tm="100000">
                                          <p:val>
                                            <p:strVal val="#ppt_w"/>
                                          </p:val>
                                        </p:tav>
                                      </p:tavLst>
                                    </p:anim>
                                    <p:anim calcmode="lin" valueType="num">
                                      <p:cBhvr>
                                        <p:cTn id="185" dur="500" fill="hold"/>
                                        <p:tgtEl>
                                          <p:spTgt spid="208938"/>
                                        </p:tgtEl>
                                        <p:attrNameLst>
                                          <p:attrName>ppt_h</p:attrName>
                                        </p:attrNameLst>
                                      </p:cBhvr>
                                      <p:tavLst>
                                        <p:tav tm="0">
                                          <p:val>
                                            <p:strVal val="#ppt_h"/>
                                          </p:val>
                                        </p:tav>
                                        <p:tav tm="100000">
                                          <p:val>
                                            <p:strVal val="#ppt_h"/>
                                          </p:val>
                                        </p:tav>
                                      </p:tavLst>
                                    </p:anim>
                                    <p:animEffect transition="in" filter="fade">
                                      <p:cBhvr>
                                        <p:cTn id="186" dur="500"/>
                                        <p:tgtEl>
                                          <p:spTgt spid="208938"/>
                                        </p:tgtEl>
                                      </p:cBhvr>
                                    </p:animEffect>
                                  </p:childTnLst>
                                </p:cTn>
                              </p:par>
                            </p:childTnLst>
                          </p:cTn>
                        </p:par>
                        <p:par>
                          <p:cTn id="187" fill="hold" nodeType="afterGroup">
                            <p:stCondLst>
                              <p:cond delay="15000"/>
                            </p:stCondLst>
                            <p:childTnLst>
                              <p:par>
                                <p:cTn id="188" presetID="55" presetClass="entr" presetSubtype="0" fill="hold" grpId="0" nodeType="afterEffect">
                                  <p:stCondLst>
                                    <p:cond delay="0"/>
                                  </p:stCondLst>
                                  <p:childTnLst>
                                    <p:set>
                                      <p:cBhvr>
                                        <p:cTn id="189" dur="1" fill="hold">
                                          <p:stCondLst>
                                            <p:cond delay="0"/>
                                          </p:stCondLst>
                                        </p:cTn>
                                        <p:tgtEl>
                                          <p:spTgt spid="208939"/>
                                        </p:tgtEl>
                                        <p:attrNameLst>
                                          <p:attrName>style.visibility</p:attrName>
                                        </p:attrNameLst>
                                      </p:cBhvr>
                                      <p:to>
                                        <p:strVal val="visible"/>
                                      </p:to>
                                    </p:set>
                                    <p:anim calcmode="lin" valueType="num">
                                      <p:cBhvr>
                                        <p:cTn id="190" dur="500" fill="hold"/>
                                        <p:tgtEl>
                                          <p:spTgt spid="208939"/>
                                        </p:tgtEl>
                                        <p:attrNameLst>
                                          <p:attrName>ppt_w</p:attrName>
                                        </p:attrNameLst>
                                      </p:cBhvr>
                                      <p:tavLst>
                                        <p:tav tm="0">
                                          <p:val>
                                            <p:strVal val="#ppt_w*0.70"/>
                                          </p:val>
                                        </p:tav>
                                        <p:tav tm="100000">
                                          <p:val>
                                            <p:strVal val="#ppt_w"/>
                                          </p:val>
                                        </p:tav>
                                      </p:tavLst>
                                    </p:anim>
                                    <p:anim calcmode="lin" valueType="num">
                                      <p:cBhvr>
                                        <p:cTn id="191" dur="500" fill="hold"/>
                                        <p:tgtEl>
                                          <p:spTgt spid="208939"/>
                                        </p:tgtEl>
                                        <p:attrNameLst>
                                          <p:attrName>ppt_h</p:attrName>
                                        </p:attrNameLst>
                                      </p:cBhvr>
                                      <p:tavLst>
                                        <p:tav tm="0">
                                          <p:val>
                                            <p:strVal val="#ppt_h"/>
                                          </p:val>
                                        </p:tav>
                                        <p:tav tm="100000">
                                          <p:val>
                                            <p:strVal val="#ppt_h"/>
                                          </p:val>
                                        </p:tav>
                                      </p:tavLst>
                                    </p:anim>
                                    <p:animEffect transition="in" filter="fade">
                                      <p:cBhvr>
                                        <p:cTn id="192" dur="500"/>
                                        <p:tgtEl>
                                          <p:spTgt spid="208939"/>
                                        </p:tgtEl>
                                      </p:cBhvr>
                                    </p:animEffect>
                                  </p:childTnLst>
                                </p:cTn>
                              </p:par>
                            </p:childTnLst>
                          </p:cTn>
                        </p:par>
                        <p:par>
                          <p:cTn id="193" fill="hold" nodeType="afterGroup">
                            <p:stCondLst>
                              <p:cond delay="15500"/>
                            </p:stCondLst>
                            <p:childTnLst>
                              <p:par>
                                <p:cTn id="194" presetID="55" presetClass="entr" presetSubtype="0" fill="hold" grpId="0" nodeType="afterEffect">
                                  <p:stCondLst>
                                    <p:cond delay="0"/>
                                  </p:stCondLst>
                                  <p:childTnLst>
                                    <p:set>
                                      <p:cBhvr>
                                        <p:cTn id="195" dur="1" fill="hold">
                                          <p:stCondLst>
                                            <p:cond delay="0"/>
                                          </p:stCondLst>
                                        </p:cTn>
                                        <p:tgtEl>
                                          <p:spTgt spid="208940"/>
                                        </p:tgtEl>
                                        <p:attrNameLst>
                                          <p:attrName>style.visibility</p:attrName>
                                        </p:attrNameLst>
                                      </p:cBhvr>
                                      <p:to>
                                        <p:strVal val="visible"/>
                                      </p:to>
                                    </p:set>
                                    <p:anim calcmode="lin" valueType="num">
                                      <p:cBhvr>
                                        <p:cTn id="196" dur="500" fill="hold"/>
                                        <p:tgtEl>
                                          <p:spTgt spid="208940"/>
                                        </p:tgtEl>
                                        <p:attrNameLst>
                                          <p:attrName>ppt_w</p:attrName>
                                        </p:attrNameLst>
                                      </p:cBhvr>
                                      <p:tavLst>
                                        <p:tav tm="0">
                                          <p:val>
                                            <p:strVal val="#ppt_w*0.70"/>
                                          </p:val>
                                        </p:tav>
                                        <p:tav tm="100000">
                                          <p:val>
                                            <p:strVal val="#ppt_w"/>
                                          </p:val>
                                        </p:tav>
                                      </p:tavLst>
                                    </p:anim>
                                    <p:anim calcmode="lin" valueType="num">
                                      <p:cBhvr>
                                        <p:cTn id="197" dur="500" fill="hold"/>
                                        <p:tgtEl>
                                          <p:spTgt spid="208940"/>
                                        </p:tgtEl>
                                        <p:attrNameLst>
                                          <p:attrName>ppt_h</p:attrName>
                                        </p:attrNameLst>
                                      </p:cBhvr>
                                      <p:tavLst>
                                        <p:tav tm="0">
                                          <p:val>
                                            <p:strVal val="#ppt_h"/>
                                          </p:val>
                                        </p:tav>
                                        <p:tav tm="100000">
                                          <p:val>
                                            <p:strVal val="#ppt_h"/>
                                          </p:val>
                                        </p:tav>
                                      </p:tavLst>
                                    </p:anim>
                                    <p:animEffect transition="in" filter="fade">
                                      <p:cBhvr>
                                        <p:cTn id="198" dur="500"/>
                                        <p:tgtEl>
                                          <p:spTgt spid="208940"/>
                                        </p:tgtEl>
                                      </p:cBhvr>
                                    </p:animEffect>
                                  </p:childTnLst>
                                </p:cTn>
                              </p:par>
                            </p:childTnLst>
                          </p:cTn>
                        </p:par>
                        <p:par>
                          <p:cTn id="199" fill="hold" nodeType="afterGroup">
                            <p:stCondLst>
                              <p:cond delay="16000"/>
                            </p:stCondLst>
                            <p:childTnLst>
                              <p:par>
                                <p:cTn id="200" presetID="55" presetClass="entr" presetSubtype="0" fill="hold" grpId="0" nodeType="afterEffect">
                                  <p:stCondLst>
                                    <p:cond delay="0"/>
                                  </p:stCondLst>
                                  <p:childTnLst>
                                    <p:set>
                                      <p:cBhvr>
                                        <p:cTn id="201" dur="1" fill="hold">
                                          <p:stCondLst>
                                            <p:cond delay="0"/>
                                          </p:stCondLst>
                                        </p:cTn>
                                        <p:tgtEl>
                                          <p:spTgt spid="208941"/>
                                        </p:tgtEl>
                                        <p:attrNameLst>
                                          <p:attrName>style.visibility</p:attrName>
                                        </p:attrNameLst>
                                      </p:cBhvr>
                                      <p:to>
                                        <p:strVal val="visible"/>
                                      </p:to>
                                    </p:set>
                                    <p:anim calcmode="lin" valueType="num">
                                      <p:cBhvr>
                                        <p:cTn id="202" dur="500" fill="hold"/>
                                        <p:tgtEl>
                                          <p:spTgt spid="208941"/>
                                        </p:tgtEl>
                                        <p:attrNameLst>
                                          <p:attrName>ppt_w</p:attrName>
                                        </p:attrNameLst>
                                      </p:cBhvr>
                                      <p:tavLst>
                                        <p:tav tm="0">
                                          <p:val>
                                            <p:strVal val="#ppt_w*0.70"/>
                                          </p:val>
                                        </p:tav>
                                        <p:tav tm="100000">
                                          <p:val>
                                            <p:strVal val="#ppt_w"/>
                                          </p:val>
                                        </p:tav>
                                      </p:tavLst>
                                    </p:anim>
                                    <p:anim calcmode="lin" valueType="num">
                                      <p:cBhvr>
                                        <p:cTn id="203" dur="500" fill="hold"/>
                                        <p:tgtEl>
                                          <p:spTgt spid="208941"/>
                                        </p:tgtEl>
                                        <p:attrNameLst>
                                          <p:attrName>ppt_h</p:attrName>
                                        </p:attrNameLst>
                                      </p:cBhvr>
                                      <p:tavLst>
                                        <p:tav tm="0">
                                          <p:val>
                                            <p:strVal val="#ppt_h"/>
                                          </p:val>
                                        </p:tav>
                                        <p:tav tm="100000">
                                          <p:val>
                                            <p:strVal val="#ppt_h"/>
                                          </p:val>
                                        </p:tav>
                                      </p:tavLst>
                                    </p:anim>
                                    <p:animEffect transition="in" filter="fade">
                                      <p:cBhvr>
                                        <p:cTn id="204" dur="500"/>
                                        <p:tgtEl>
                                          <p:spTgt spid="208941"/>
                                        </p:tgtEl>
                                      </p:cBhvr>
                                    </p:animEffect>
                                  </p:childTnLst>
                                </p:cTn>
                              </p:par>
                            </p:childTnLst>
                          </p:cTn>
                        </p:par>
                        <p:par>
                          <p:cTn id="205" fill="hold" nodeType="afterGroup">
                            <p:stCondLst>
                              <p:cond delay="16500"/>
                            </p:stCondLst>
                            <p:childTnLst>
                              <p:par>
                                <p:cTn id="206" presetID="55" presetClass="entr" presetSubtype="0" fill="hold" grpId="0" nodeType="afterEffect">
                                  <p:stCondLst>
                                    <p:cond delay="0"/>
                                  </p:stCondLst>
                                  <p:childTnLst>
                                    <p:set>
                                      <p:cBhvr>
                                        <p:cTn id="207" dur="1" fill="hold">
                                          <p:stCondLst>
                                            <p:cond delay="0"/>
                                          </p:stCondLst>
                                        </p:cTn>
                                        <p:tgtEl>
                                          <p:spTgt spid="208942"/>
                                        </p:tgtEl>
                                        <p:attrNameLst>
                                          <p:attrName>style.visibility</p:attrName>
                                        </p:attrNameLst>
                                      </p:cBhvr>
                                      <p:to>
                                        <p:strVal val="visible"/>
                                      </p:to>
                                    </p:set>
                                    <p:anim calcmode="lin" valueType="num">
                                      <p:cBhvr>
                                        <p:cTn id="208" dur="500" fill="hold"/>
                                        <p:tgtEl>
                                          <p:spTgt spid="208942"/>
                                        </p:tgtEl>
                                        <p:attrNameLst>
                                          <p:attrName>ppt_w</p:attrName>
                                        </p:attrNameLst>
                                      </p:cBhvr>
                                      <p:tavLst>
                                        <p:tav tm="0">
                                          <p:val>
                                            <p:strVal val="#ppt_w*0.70"/>
                                          </p:val>
                                        </p:tav>
                                        <p:tav tm="100000">
                                          <p:val>
                                            <p:strVal val="#ppt_w"/>
                                          </p:val>
                                        </p:tav>
                                      </p:tavLst>
                                    </p:anim>
                                    <p:anim calcmode="lin" valueType="num">
                                      <p:cBhvr>
                                        <p:cTn id="209" dur="500" fill="hold"/>
                                        <p:tgtEl>
                                          <p:spTgt spid="208942"/>
                                        </p:tgtEl>
                                        <p:attrNameLst>
                                          <p:attrName>ppt_h</p:attrName>
                                        </p:attrNameLst>
                                      </p:cBhvr>
                                      <p:tavLst>
                                        <p:tav tm="0">
                                          <p:val>
                                            <p:strVal val="#ppt_h"/>
                                          </p:val>
                                        </p:tav>
                                        <p:tav tm="100000">
                                          <p:val>
                                            <p:strVal val="#ppt_h"/>
                                          </p:val>
                                        </p:tav>
                                      </p:tavLst>
                                    </p:anim>
                                    <p:animEffect transition="in" filter="fade">
                                      <p:cBhvr>
                                        <p:cTn id="210" dur="500"/>
                                        <p:tgtEl>
                                          <p:spTgt spid="208942"/>
                                        </p:tgtEl>
                                      </p:cBhvr>
                                    </p:animEffect>
                                  </p:childTnLst>
                                </p:cTn>
                              </p:par>
                            </p:childTnLst>
                          </p:cTn>
                        </p:par>
                        <p:par>
                          <p:cTn id="211" fill="hold" nodeType="afterGroup">
                            <p:stCondLst>
                              <p:cond delay="17000"/>
                            </p:stCondLst>
                            <p:childTnLst>
                              <p:par>
                                <p:cTn id="212" presetID="55" presetClass="entr" presetSubtype="0" fill="hold" grpId="0" nodeType="afterEffect">
                                  <p:stCondLst>
                                    <p:cond delay="0"/>
                                  </p:stCondLst>
                                  <p:childTnLst>
                                    <p:set>
                                      <p:cBhvr>
                                        <p:cTn id="213" dur="1" fill="hold">
                                          <p:stCondLst>
                                            <p:cond delay="0"/>
                                          </p:stCondLst>
                                        </p:cTn>
                                        <p:tgtEl>
                                          <p:spTgt spid="208943"/>
                                        </p:tgtEl>
                                        <p:attrNameLst>
                                          <p:attrName>style.visibility</p:attrName>
                                        </p:attrNameLst>
                                      </p:cBhvr>
                                      <p:to>
                                        <p:strVal val="visible"/>
                                      </p:to>
                                    </p:set>
                                    <p:anim calcmode="lin" valueType="num">
                                      <p:cBhvr>
                                        <p:cTn id="214" dur="500" fill="hold"/>
                                        <p:tgtEl>
                                          <p:spTgt spid="208943"/>
                                        </p:tgtEl>
                                        <p:attrNameLst>
                                          <p:attrName>ppt_w</p:attrName>
                                        </p:attrNameLst>
                                      </p:cBhvr>
                                      <p:tavLst>
                                        <p:tav tm="0">
                                          <p:val>
                                            <p:strVal val="#ppt_w*0.70"/>
                                          </p:val>
                                        </p:tav>
                                        <p:tav tm="100000">
                                          <p:val>
                                            <p:strVal val="#ppt_w"/>
                                          </p:val>
                                        </p:tav>
                                      </p:tavLst>
                                    </p:anim>
                                    <p:anim calcmode="lin" valueType="num">
                                      <p:cBhvr>
                                        <p:cTn id="215" dur="500" fill="hold"/>
                                        <p:tgtEl>
                                          <p:spTgt spid="208943"/>
                                        </p:tgtEl>
                                        <p:attrNameLst>
                                          <p:attrName>ppt_h</p:attrName>
                                        </p:attrNameLst>
                                      </p:cBhvr>
                                      <p:tavLst>
                                        <p:tav tm="0">
                                          <p:val>
                                            <p:strVal val="#ppt_h"/>
                                          </p:val>
                                        </p:tav>
                                        <p:tav tm="100000">
                                          <p:val>
                                            <p:strVal val="#ppt_h"/>
                                          </p:val>
                                        </p:tav>
                                      </p:tavLst>
                                    </p:anim>
                                    <p:animEffect transition="in" filter="fade">
                                      <p:cBhvr>
                                        <p:cTn id="216" dur="500"/>
                                        <p:tgtEl>
                                          <p:spTgt spid="208943"/>
                                        </p:tgtEl>
                                      </p:cBhvr>
                                    </p:animEffect>
                                  </p:childTnLst>
                                </p:cTn>
                              </p:par>
                            </p:childTnLst>
                          </p:cTn>
                        </p:par>
                        <p:par>
                          <p:cTn id="217" fill="hold" nodeType="afterGroup">
                            <p:stCondLst>
                              <p:cond delay="17500"/>
                            </p:stCondLst>
                            <p:childTnLst>
                              <p:par>
                                <p:cTn id="218" presetID="55" presetClass="entr" presetSubtype="0" fill="hold" grpId="0" nodeType="afterEffect">
                                  <p:stCondLst>
                                    <p:cond delay="0"/>
                                  </p:stCondLst>
                                  <p:childTnLst>
                                    <p:set>
                                      <p:cBhvr>
                                        <p:cTn id="219" dur="1" fill="hold">
                                          <p:stCondLst>
                                            <p:cond delay="0"/>
                                          </p:stCondLst>
                                        </p:cTn>
                                        <p:tgtEl>
                                          <p:spTgt spid="208944"/>
                                        </p:tgtEl>
                                        <p:attrNameLst>
                                          <p:attrName>style.visibility</p:attrName>
                                        </p:attrNameLst>
                                      </p:cBhvr>
                                      <p:to>
                                        <p:strVal val="visible"/>
                                      </p:to>
                                    </p:set>
                                    <p:anim calcmode="lin" valueType="num">
                                      <p:cBhvr>
                                        <p:cTn id="220" dur="500" fill="hold"/>
                                        <p:tgtEl>
                                          <p:spTgt spid="208944"/>
                                        </p:tgtEl>
                                        <p:attrNameLst>
                                          <p:attrName>ppt_w</p:attrName>
                                        </p:attrNameLst>
                                      </p:cBhvr>
                                      <p:tavLst>
                                        <p:tav tm="0">
                                          <p:val>
                                            <p:strVal val="#ppt_w*0.70"/>
                                          </p:val>
                                        </p:tav>
                                        <p:tav tm="100000">
                                          <p:val>
                                            <p:strVal val="#ppt_w"/>
                                          </p:val>
                                        </p:tav>
                                      </p:tavLst>
                                    </p:anim>
                                    <p:anim calcmode="lin" valueType="num">
                                      <p:cBhvr>
                                        <p:cTn id="221" dur="500" fill="hold"/>
                                        <p:tgtEl>
                                          <p:spTgt spid="208944"/>
                                        </p:tgtEl>
                                        <p:attrNameLst>
                                          <p:attrName>ppt_h</p:attrName>
                                        </p:attrNameLst>
                                      </p:cBhvr>
                                      <p:tavLst>
                                        <p:tav tm="0">
                                          <p:val>
                                            <p:strVal val="#ppt_h"/>
                                          </p:val>
                                        </p:tav>
                                        <p:tav tm="100000">
                                          <p:val>
                                            <p:strVal val="#ppt_h"/>
                                          </p:val>
                                        </p:tav>
                                      </p:tavLst>
                                    </p:anim>
                                    <p:animEffect transition="in" filter="fade">
                                      <p:cBhvr>
                                        <p:cTn id="222" dur="500"/>
                                        <p:tgtEl>
                                          <p:spTgt spid="208944"/>
                                        </p:tgtEl>
                                      </p:cBhvr>
                                    </p:animEffect>
                                  </p:childTnLst>
                                </p:cTn>
                              </p:par>
                            </p:childTnLst>
                          </p:cTn>
                        </p:par>
                        <p:par>
                          <p:cTn id="223" fill="hold" nodeType="afterGroup">
                            <p:stCondLst>
                              <p:cond delay="18000"/>
                            </p:stCondLst>
                            <p:childTnLst>
                              <p:par>
                                <p:cTn id="224" presetID="55" presetClass="entr" presetSubtype="0" fill="hold" grpId="0" nodeType="afterEffect">
                                  <p:stCondLst>
                                    <p:cond delay="0"/>
                                  </p:stCondLst>
                                  <p:childTnLst>
                                    <p:set>
                                      <p:cBhvr>
                                        <p:cTn id="225" dur="1" fill="hold">
                                          <p:stCondLst>
                                            <p:cond delay="0"/>
                                          </p:stCondLst>
                                        </p:cTn>
                                        <p:tgtEl>
                                          <p:spTgt spid="208945"/>
                                        </p:tgtEl>
                                        <p:attrNameLst>
                                          <p:attrName>style.visibility</p:attrName>
                                        </p:attrNameLst>
                                      </p:cBhvr>
                                      <p:to>
                                        <p:strVal val="visible"/>
                                      </p:to>
                                    </p:set>
                                    <p:anim calcmode="lin" valueType="num">
                                      <p:cBhvr>
                                        <p:cTn id="226" dur="500" fill="hold"/>
                                        <p:tgtEl>
                                          <p:spTgt spid="208945"/>
                                        </p:tgtEl>
                                        <p:attrNameLst>
                                          <p:attrName>ppt_w</p:attrName>
                                        </p:attrNameLst>
                                      </p:cBhvr>
                                      <p:tavLst>
                                        <p:tav tm="0">
                                          <p:val>
                                            <p:strVal val="#ppt_w*0.70"/>
                                          </p:val>
                                        </p:tav>
                                        <p:tav tm="100000">
                                          <p:val>
                                            <p:strVal val="#ppt_w"/>
                                          </p:val>
                                        </p:tav>
                                      </p:tavLst>
                                    </p:anim>
                                    <p:anim calcmode="lin" valueType="num">
                                      <p:cBhvr>
                                        <p:cTn id="227" dur="500" fill="hold"/>
                                        <p:tgtEl>
                                          <p:spTgt spid="208945"/>
                                        </p:tgtEl>
                                        <p:attrNameLst>
                                          <p:attrName>ppt_h</p:attrName>
                                        </p:attrNameLst>
                                      </p:cBhvr>
                                      <p:tavLst>
                                        <p:tav tm="0">
                                          <p:val>
                                            <p:strVal val="#ppt_h"/>
                                          </p:val>
                                        </p:tav>
                                        <p:tav tm="100000">
                                          <p:val>
                                            <p:strVal val="#ppt_h"/>
                                          </p:val>
                                        </p:tav>
                                      </p:tavLst>
                                    </p:anim>
                                    <p:animEffect transition="in" filter="fade">
                                      <p:cBhvr>
                                        <p:cTn id="228" dur="500"/>
                                        <p:tgtEl>
                                          <p:spTgt spid="208945"/>
                                        </p:tgtEl>
                                      </p:cBhvr>
                                    </p:animEffect>
                                  </p:childTnLst>
                                </p:cTn>
                              </p:par>
                            </p:childTnLst>
                          </p:cTn>
                        </p:par>
                        <p:par>
                          <p:cTn id="229" fill="hold" nodeType="afterGroup">
                            <p:stCondLst>
                              <p:cond delay="18500"/>
                            </p:stCondLst>
                            <p:childTnLst>
                              <p:par>
                                <p:cTn id="230" presetID="55" presetClass="entr" presetSubtype="0" fill="hold" grpId="0" nodeType="afterEffect">
                                  <p:stCondLst>
                                    <p:cond delay="0"/>
                                  </p:stCondLst>
                                  <p:childTnLst>
                                    <p:set>
                                      <p:cBhvr>
                                        <p:cTn id="231" dur="1" fill="hold">
                                          <p:stCondLst>
                                            <p:cond delay="0"/>
                                          </p:stCondLst>
                                        </p:cTn>
                                        <p:tgtEl>
                                          <p:spTgt spid="208946"/>
                                        </p:tgtEl>
                                        <p:attrNameLst>
                                          <p:attrName>style.visibility</p:attrName>
                                        </p:attrNameLst>
                                      </p:cBhvr>
                                      <p:to>
                                        <p:strVal val="visible"/>
                                      </p:to>
                                    </p:set>
                                    <p:anim calcmode="lin" valueType="num">
                                      <p:cBhvr>
                                        <p:cTn id="232" dur="500" fill="hold"/>
                                        <p:tgtEl>
                                          <p:spTgt spid="208946"/>
                                        </p:tgtEl>
                                        <p:attrNameLst>
                                          <p:attrName>ppt_w</p:attrName>
                                        </p:attrNameLst>
                                      </p:cBhvr>
                                      <p:tavLst>
                                        <p:tav tm="0">
                                          <p:val>
                                            <p:strVal val="#ppt_w*0.70"/>
                                          </p:val>
                                        </p:tav>
                                        <p:tav tm="100000">
                                          <p:val>
                                            <p:strVal val="#ppt_w"/>
                                          </p:val>
                                        </p:tav>
                                      </p:tavLst>
                                    </p:anim>
                                    <p:anim calcmode="lin" valueType="num">
                                      <p:cBhvr>
                                        <p:cTn id="233" dur="500" fill="hold"/>
                                        <p:tgtEl>
                                          <p:spTgt spid="208946"/>
                                        </p:tgtEl>
                                        <p:attrNameLst>
                                          <p:attrName>ppt_h</p:attrName>
                                        </p:attrNameLst>
                                      </p:cBhvr>
                                      <p:tavLst>
                                        <p:tav tm="0">
                                          <p:val>
                                            <p:strVal val="#ppt_h"/>
                                          </p:val>
                                        </p:tav>
                                        <p:tav tm="100000">
                                          <p:val>
                                            <p:strVal val="#ppt_h"/>
                                          </p:val>
                                        </p:tav>
                                      </p:tavLst>
                                    </p:anim>
                                    <p:animEffect transition="in" filter="fade">
                                      <p:cBhvr>
                                        <p:cTn id="234" dur="500"/>
                                        <p:tgtEl>
                                          <p:spTgt spid="208946"/>
                                        </p:tgtEl>
                                      </p:cBhvr>
                                    </p:animEffect>
                                  </p:childTnLst>
                                </p:cTn>
                              </p:par>
                            </p:childTnLst>
                          </p:cTn>
                        </p:par>
                        <p:par>
                          <p:cTn id="235" fill="hold" nodeType="afterGroup">
                            <p:stCondLst>
                              <p:cond delay="19000"/>
                            </p:stCondLst>
                            <p:childTnLst>
                              <p:par>
                                <p:cTn id="236" presetID="55" presetClass="entr" presetSubtype="0" fill="hold" grpId="0" nodeType="afterEffect">
                                  <p:stCondLst>
                                    <p:cond delay="0"/>
                                  </p:stCondLst>
                                  <p:childTnLst>
                                    <p:set>
                                      <p:cBhvr>
                                        <p:cTn id="237" dur="1" fill="hold">
                                          <p:stCondLst>
                                            <p:cond delay="0"/>
                                          </p:stCondLst>
                                        </p:cTn>
                                        <p:tgtEl>
                                          <p:spTgt spid="208947"/>
                                        </p:tgtEl>
                                        <p:attrNameLst>
                                          <p:attrName>style.visibility</p:attrName>
                                        </p:attrNameLst>
                                      </p:cBhvr>
                                      <p:to>
                                        <p:strVal val="visible"/>
                                      </p:to>
                                    </p:set>
                                    <p:anim calcmode="lin" valueType="num">
                                      <p:cBhvr>
                                        <p:cTn id="238" dur="500" fill="hold"/>
                                        <p:tgtEl>
                                          <p:spTgt spid="208947"/>
                                        </p:tgtEl>
                                        <p:attrNameLst>
                                          <p:attrName>ppt_w</p:attrName>
                                        </p:attrNameLst>
                                      </p:cBhvr>
                                      <p:tavLst>
                                        <p:tav tm="0">
                                          <p:val>
                                            <p:strVal val="#ppt_w*0.70"/>
                                          </p:val>
                                        </p:tav>
                                        <p:tav tm="100000">
                                          <p:val>
                                            <p:strVal val="#ppt_w"/>
                                          </p:val>
                                        </p:tav>
                                      </p:tavLst>
                                    </p:anim>
                                    <p:anim calcmode="lin" valueType="num">
                                      <p:cBhvr>
                                        <p:cTn id="239" dur="500" fill="hold"/>
                                        <p:tgtEl>
                                          <p:spTgt spid="208947"/>
                                        </p:tgtEl>
                                        <p:attrNameLst>
                                          <p:attrName>ppt_h</p:attrName>
                                        </p:attrNameLst>
                                      </p:cBhvr>
                                      <p:tavLst>
                                        <p:tav tm="0">
                                          <p:val>
                                            <p:strVal val="#ppt_h"/>
                                          </p:val>
                                        </p:tav>
                                        <p:tav tm="100000">
                                          <p:val>
                                            <p:strVal val="#ppt_h"/>
                                          </p:val>
                                        </p:tav>
                                      </p:tavLst>
                                    </p:anim>
                                    <p:animEffect transition="in" filter="fade">
                                      <p:cBhvr>
                                        <p:cTn id="240" dur="500"/>
                                        <p:tgtEl>
                                          <p:spTgt spid="208947"/>
                                        </p:tgtEl>
                                      </p:cBhvr>
                                    </p:animEffect>
                                  </p:childTnLst>
                                </p:cTn>
                              </p:par>
                            </p:childTnLst>
                          </p:cTn>
                        </p:par>
                        <p:par>
                          <p:cTn id="241" fill="hold" nodeType="afterGroup">
                            <p:stCondLst>
                              <p:cond delay="19500"/>
                            </p:stCondLst>
                            <p:childTnLst>
                              <p:par>
                                <p:cTn id="242" presetID="55" presetClass="entr" presetSubtype="0" fill="hold" grpId="0" nodeType="afterEffect">
                                  <p:stCondLst>
                                    <p:cond delay="0"/>
                                  </p:stCondLst>
                                  <p:childTnLst>
                                    <p:set>
                                      <p:cBhvr>
                                        <p:cTn id="243" dur="1" fill="hold">
                                          <p:stCondLst>
                                            <p:cond delay="0"/>
                                          </p:stCondLst>
                                        </p:cTn>
                                        <p:tgtEl>
                                          <p:spTgt spid="208948"/>
                                        </p:tgtEl>
                                        <p:attrNameLst>
                                          <p:attrName>style.visibility</p:attrName>
                                        </p:attrNameLst>
                                      </p:cBhvr>
                                      <p:to>
                                        <p:strVal val="visible"/>
                                      </p:to>
                                    </p:set>
                                    <p:anim calcmode="lin" valueType="num">
                                      <p:cBhvr>
                                        <p:cTn id="244" dur="500" fill="hold"/>
                                        <p:tgtEl>
                                          <p:spTgt spid="208948"/>
                                        </p:tgtEl>
                                        <p:attrNameLst>
                                          <p:attrName>ppt_w</p:attrName>
                                        </p:attrNameLst>
                                      </p:cBhvr>
                                      <p:tavLst>
                                        <p:tav tm="0">
                                          <p:val>
                                            <p:strVal val="#ppt_w*0.70"/>
                                          </p:val>
                                        </p:tav>
                                        <p:tav tm="100000">
                                          <p:val>
                                            <p:strVal val="#ppt_w"/>
                                          </p:val>
                                        </p:tav>
                                      </p:tavLst>
                                    </p:anim>
                                    <p:anim calcmode="lin" valueType="num">
                                      <p:cBhvr>
                                        <p:cTn id="245" dur="500" fill="hold"/>
                                        <p:tgtEl>
                                          <p:spTgt spid="208948"/>
                                        </p:tgtEl>
                                        <p:attrNameLst>
                                          <p:attrName>ppt_h</p:attrName>
                                        </p:attrNameLst>
                                      </p:cBhvr>
                                      <p:tavLst>
                                        <p:tav tm="0">
                                          <p:val>
                                            <p:strVal val="#ppt_h"/>
                                          </p:val>
                                        </p:tav>
                                        <p:tav tm="100000">
                                          <p:val>
                                            <p:strVal val="#ppt_h"/>
                                          </p:val>
                                        </p:tav>
                                      </p:tavLst>
                                    </p:anim>
                                    <p:animEffect transition="in" filter="fade">
                                      <p:cBhvr>
                                        <p:cTn id="246" dur="500"/>
                                        <p:tgtEl>
                                          <p:spTgt spid="208948"/>
                                        </p:tgtEl>
                                      </p:cBhvr>
                                    </p:animEffect>
                                  </p:childTnLst>
                                </p:cTn>
                              </p:par>
                            </p:childTnLst>
                          </p:cTn>
                        </p:par>
                        <p:par>
                          <p:cTn id="247" fill="hold" nodeType="afterGroup">
                            <p:stCondLst>
                              <p:cond delay="20000"/>
                            </p:stCondLst>
                            <p:childTnLst>
                              <p:par>
                                <p:cTn id="248" presetID="55" presetClass="entr" presetSubtype="0" fill="hold" grpId="0" nodeType="afterEffect">
                                  <p:stCondLst>
                                    <p:cond delay="0"/>
                                  </p:stCondLst>
                                  <p:childTnLst>
                                    <p:set>
                                      <p:cBhvr>
                                        <p:cTn id="249" dur="1" fill="hold">
                                          <p:stCondLst>
                                            <p:cond delay="0"/>
                                          </p:stCondLst>
                                        </p:cTn>
                                        <p:tgtEl>
                                          <p:spTgt spid="208949"/>
                                        </p:tgtEl>
                                        <p:attrNameLst>
                                          <p:attrName>style.visibility</p:attrName>
                                        </p:attrNameLst>
                                      </p:cBhvr>
                                      <p:to>
                                        <p:strVal val="visible"/>
                                      </p:to>
                                    </p:set>
                                    <p:anim calcmode="lin" valueType="num">
                                      <p:cBhvr>
                                        <p:cTn id="250" dur="500" fill="hold"/>
                                        <p:tgtEl>
                                          <p:spTgt spid="208949"/>
                                        </p:tgtEl>
                                        <p:attrNameLst>
                                          <p:attrName>ppt_w</p:attrName>
                                        </p:attrNameLst>
                                      </p:cBhvr>
                                      <p:tavLst>
                                        <p:tav tm="0">
                                          <p:val>
                                            <p:strVal val="#ppt_w*0.70"/>
                                          </p:val>
                                        </p:tav>
                                        <p:tav tm="100000">
                                          <p:val>
                                            <p:strVal val="#ppt_w"/>
                                          </p:val>
                                        </p:tav>
                                      </p:tavLst>
                                    </p:anim>
                                    <p:anim calcmode="lin" valueType="num">
                                      <p:cBhvr>
                                        <p:cTn id="251" dur="500" fill="hold"/>
                                        <p:tgtEl>
                                          <p:spTgt spid="208949"/>
                                        </p:tgtEl>
                                        <p:attrNameLst>
                                          <p:attrName>ppt_h</p:attrName>
                                        </p:attrNameLst>
                                      </p:cBhvr>
                                      <p:tavLst>
                                        <p:tav tm="0">
                                          <p:val>
                                            <p:strVal val="#ppt_h"/>
                                          </p:val>
                                        </p:tav>
                                        <p:tav tm="100000">
                                          <p:val>
                                            <p:strVal val="#ppt_h"/>
                                          </p:val>
                                        </p:tav>
                                      </p:tavLst>
                                    </p:anim>
                                    <p:animEffect transition="in" filter="fade">
                                      <p:cBhvr>
                                        <p:cTn id="252" dur="500"/>
                                        <p:tgtEl>
                                          <p:spTgt spid="208949"/>
                                        </p:tgtEl>
                                      </p:cBhvr>
                                    </p:animEffect>
                                  </p:childTnLst>
                                </p:cTn>
                              </p:par>
                            </p:childTnLst>
                          </p:cTn>
                        </p:par>
                        <p:par>
                          <p:cTn id="253" fill="hold" nodeType="afterGroup">
                            <p:stCondLst>
                              <p:cond delay="20500"/>
                            </p:stCondLst>
                            <p:childTnLst>
                              <p:par>
                                <p:cTn id="254" presetID="55" presetClass="entr" presetSubtype="0" fill="hold" grpId="0" nodeType="afterEffect">
                                  <p:stCondLst>
                                    <p:cond delay="0"/>
                                  </p:stCondLst>
                                  <p:childTnLst>
                                    <p:set>
                                      <p:cBhvr>
                                        <p:cTn id="255" dur="1" fill="hold">
                                          <p:stCondLst>
                                            <p:cond delay="0"/>
                                          </p:stCondLst>
                                        </p:cTn>
                                        <p:tgtEl>
                                          <p:spTgt spid="208950"/>
                                        </p:tgtEl>
                                        <p:attrNameLst>
                                          <p:attrName>style.visibility</p:attrName>
                                        </p:attrNameLst>
                                      </p:cBhvr>
                                      <p:to>
                                        <p:strVal val="visible"/>
                                      </p:to>
                                    </p:set>
                                    <p:anim calcmode="lin" valueType="num">
                                      <p:cBhvr>
                                        <p:cTn id="256" dur="500" fill="hold"/>
                                        <p:tgtEl>
                                          <p:spTgt spid="208950"/>
                                        </p:tgtEl>
                                        <p:attrNameLst>
                                          <p:attrName>ppt_w</p:attrName>
                                        </p:attrNameLst>
                                      </p:cBhvr>
                                      <p:tavLst>
                                        <p:tav tm="0">
                                          <p:val>
                                            <p:strVal val="#ppt_w*0.70"/>
                                          </p:val>
                                        </p:tav>
                                        <p:tav tm="100000">
                                          <p:val>
                                            <p:strVal val="#ppt_w"/>
                                          </p:val>
                                        </p:tav>
                                      </p:tavLst>
                                    </p:anim>
                                    <p:anim calcmode="lin" valueType="num">
                                      <p:cBhvr>
                                        <p:cTn id="257" dur="500" fill="hold"/>
                                        <p:tgtEl>
                                          <p:spTgt spid="208950"/>
                                        </p:tgtEl>
                                        <p:attrNameLst>
                                          <p:attrName>ppt_h</p:attrName>
                                        </p:attrNameLst>
                                      </p:cBhvr>
                                      <p:tavLst>
                                        <p:tav tm="0">
                                          <p:val>
                                            <p:strVal val="#ppt_h"/>
                                          </p:val>
                                        </p:tav>
                                        <p:tav tm="100000">
                                          <p:val>
                                            <p:strVal val="#ppt_h"/>
                                          </p:val>
                                        </p:tav>
                                      </p:tavLst>
                                    </p:anim>
                                    <p:animEffect transition="in" filter="fade">
                                      <p:cBhvr>
                                        <p:cTn id="258" dur="500"/>
                                        <p:tgtEl>
                                          <p:spTgt spid="208950"/>
                                        </p:tgtEl>
                                      </p:cBhvr>
                                    </p:animEffect>
                                  </p:childTnLst>
                                </p:cTn>
                              </p:par>
                            </p:childTnLst>
                          </p:cTn>
                        </p:par>
                        <p:par>
                          <p:cTn id="259" fill="hold" nodeType="afterGroup">
                            <p:stCondLst>
                              <p:cond delay="21000"/>
                            </p:stCondLst>
                            <p:childTnLst>
                              <p:par>
                                <p:cTn id="260" presetID="55" presetClass="entr" presetSubtype="0" fill="hold" grpId="0" nodeType="afterEffect">
                                  <p:stCondLst>
                                    <p:cond delay="0"/>
                                  </p:stCondLst>
                                  <p:childTnLst>
                                    <p:set>
                                      <p:cBhvr>
                                        <p:cTn id="261" dur="1" fill="hold">
                                          <p:stCondLst>
                                            <p:cond delay="0"/>
                                          </p:stCondLst>
                                        </p:cTn>
                                        <p:tgtEl>
                                          <p:spTgt spid="208951"/>
                                        </p:tgtEl>
                                        <p:attrNameLst>
                                          <p:attrName>style.visibility</p:attrName>
                                        </p:attrNameLst>
                                      </p:cBhvr>
                                      <p:to>
                                        <p:strVal val="visible"/>
                                      </p:to>
                                    </p:set>
                                    <p:anim calcmode="lin" valueType="num">
                                      <p:cBhvr>
                                        <p:cTn id="262" dur="500" fill="hold"/>
                                        <p:tgtEl>
                                          <p:spTgt spid="208951"/>
                                        </p:tgtEl>
                                        <p:attrNameLst>
                                          <p:attrName>ppt_w</p:attrName>
                                        </p:attrNameLst>
                                      </p:cBhvr>
                                      <p:tavLst>
                                        <p:tav tm="0">
                                          <p:val>
                                            <p:strVal val="#ppt_w*0.70"/>
                                          </p:val>
                                        </p:tav>
                                        <p:tav tm="100000">
                                          <p:val>
                                            <p:strVal val="#ppt_w"/>
                                          </p:val>
                                        </p:tav>
                                      </p:tavLst>
                                    </p:anim>
                                    <p:anim calcmode="lin" valueType="num">
                                      <p:cBhvr>
                                        <p:cTn id="263" dur="500" fill="hold"/>
                                        <p:tgtEl>
                                          <p:spTgt spid="208951"/>
                                        </p:tgtEl>
                                        <p:attrNameLst>
                                          <p:attrName>ppt_h</p:attrName>
                                        </p:attrNameLst>
                                      </p:cBhvr>
                                      <p:tavLst>
                                        <p:tav tm="0">
                                          <p:val>
                                            <p:strVal val="#ppt_h"/>
                                          </p:val>
                                        </p:tav>
                                        <p:tav tm="100000">
                                          <p:val>
                                            <p:strVal val="#ppt_h"/>
                                          </p:val>
                                        </p:tav>
                                      </p:tavLst>
                                    </p:anim>
                                    <p:animEffect transition="in" filter="fade">
                                      <p:cBhvr>
                                        <p:cTn id="264" dur="500"/>
                                        <p:tgtEl>
                                          <p:spTgt spid="208951"/>
                                        </p:tgtEl>
                                      </p:cBhvr>
                                    </p:animEffect>
                                  </p:childTnLst>
                                </p:cTn>
                              </p:par>
                            </p:childTnLst>
                          </p:cTn>
                        </p:par>
                        <p:par>
                          <p:cTn id="265" fill="hold" nodeType="afterGroup">
                            <p:stCondLst>
                              <p:cond delay="21500"/>
                            </p:stCondLst>
                            <p:childTnLst>
                              <p:par>
                                <p:cTn id="266" presetID="55" presetClass="entr" presetSubtype="0" fill="hold" grpId="0" nodeType="afterEffect">
                                  <p:stCondLst>
                                    <p:cond delay="0"/>
                                  </p:stCondLst>
                                  <p:childTnLst>
                                    <p:set>
                                      <p:cBhvr>
                                        <p:cTn id="267" dur="1" fill="hold">
                                          <p:stCondLst>
                                            <p:cond delay="0"/>
                                          </p:stCondLst>
                                        </p:cTn>
                                        <p:tgtEl>
                                          <p:spTgt spid="208952"/>
                                        </p:tgtEl>
                                        <p:attrNameLst>
                                          <p:attrName>style.visibility</p:attrName>
                                        </p:attrNameLst>
                                      </p:cBhvr>
                                      <p:to>
                                        <p:strVal val="visible"/>
                                      </p:to>
                                    </p:set>
                                    <p:anim calcmode="lin" valueType="num">
                                      <p:cBhvr>
                                        <p:cTn id="268" dur="500" fill="hold"/>
                                        <p:tgtEl>
                                          <p:spTgt spid="208952"/>
                                        </p:tgtEl>
                                        <p:attrNameLst>
                                          <p:attrName>ppt_w</p:attrName>
                                        </p:attrNameLst>
                                      </p:cBhvr>
                                      <p:tavLst>
                                        <p:tav tm="0">
                                          <p:val>
                                            <p:strVal val="#ppt_w*0.70"/>
                                          </p:val>
                                        </p:tav>
                                        <p:tav tm="100000">
                                          <p:val>
                                            <p:strVal val="#ppt_w"/>
                                          </p:val>
                                        </p:tav>
                                      </p:tavLst>
                                    </p:anim>
                                    <p:anim calcmode="lin" valueType="num">
                                      <p:cBhvr>
                                        <p:cTn id="269" dur="500" fill="hold"/>
                                        <p:tgtEl>
                                          <p:spTgt spid="208952"/>
                                        </p:tgtEl>
                                        <p:attrNameLst>
                                          <p:attrName>ppt_h</p:attrName>
                                        </p:attrNameLst>
                                      </p:cBhvr>
                                      <p:tavLst>
                                        <p:tav tm="0">
                                          <p:val>
                                            <p:strVal val="#ppt_h"/>
                                          </p:val>
                                        </p:tav>
                                        <p:tav tm="100000">
                                          <p:val>
                                            <p:strVal val="#ppt_h"/>
                                          </p:val>
                                        </p:tav>
                                      </p:tavLst>
                                    </p:anim>
                                    <p:animEffect transition="in" filter="fade">
                                      <p:cBhvr>
                                        <p:cTn id="270" dur="500"/>
                                        <p:tgtEl>
                                          <p:spTgt spid="208952"/>
                                        </p:tgtEl>
                                      </p:cBhvr>
                                    </p:animEffect>
                                  </p:childTnLst>
                                </p:cTn>
                              </p:par>
                            </p:childTnLst>
                          </p:cTn>
                        </p:par>
                        <p:par>
                          <p:cTn id="271" fill="hold" nodeType="afterGroup">
                            <p:stCondLst>
                              <p:cond delay="22000"/>
                            </p:stCondLst>
                            <p:childTnLst>
                              <p:par>
                                <p:cTn id="272" presetID="55" presetClass="entr" presetSubtype="0" fill="hold" grpId="0" nodeType="afterEffect">
                                  <p:stCondLst>
                                    <p:cond delay="0"/>
                                  </p:stCondLst>
                                  <p:childTnLst>
                                    <p:set>
                                      <p:cBhvr>
                                        <p:cTn id="273" dur="1" fill="hold">
                                          <p:stCondLst>
                                            <p:cond delay="0"/>
                                          </p:stCondLst>
                                        </p:cTn>
                                        <p:tgtEl>
                                          <p:spTgt spid="208953"/>
                                        </p:tgtEl>
                                        <p:attrNameLst>
                                          <p:attrName>style.visibility</p:attrName>
                                        </p:attrNameLst>
                                      </p:cBhvr>
                                      <p:to>
                                        <p:strVal val="visible"/>
                                      </p:to>
                                    </p:set>
                                    <p:anim calcmode="lin" valueType="num">
                                      <p:cBhvr>
                                        <p:cTn id="274" dur="500" fill="hold"/>
                                        <p:tgtEl>
                                          <p:spTgt spid="208953"/>
                                        </p:tgtEl>
                                        <p:attrNameLst>
                                          <p:attrName>ppt_w</p:attrName>
                                        </p:attrNameLst>
                                      </p:cBhvr>
                                      <p:tavLst>
                                        <p:tav tm="0">
                                          <p:val>
                                            <p:strVal val="#ppt_w*0.70"/>
                                          </p:val>
                                        </p:tav>
                                        <p:tav tm="100000">
                                          <p:val>
                                            <p:strVal val="#ppt_w"/>
                                          </p:val>
                                        </p:tav>
                                      </p:tavLst>
                                    </p:anim>
                                    <p:anim calcmode="lin" valueType="num">
                                      <p:cBhvr>
                                        <p:cTn id="275" dur="500" fill="hold"/>
                                        <p:tgtEl>
                                          <p:spTgt spid="208953"/>
                                        </p:tgtEl>
                                        <p:attrNameLst>
                                          <p:attrName>ppt_h</p:attrName>
                                        </p:attrNameLst>
                                      </p:cBhvr>
                                      <p:tavLst>
                                        <p:tav tm="0">
                                          <p:val>
                                            <p:strVal val="#ppt_h"/>
                                          </p:val>
                                        </p:tav>
                                        <p:tav tm="100000">
                                          <p:val>
                                            <p:strVal val="#ppt_h"/>
                                          </p:val>
                                        </p:tav>
                                      </p:tavLst>
                                    </p:anim>
                                    <p:animEffect transition="in" filter="fade">
                                      <p:cBhvr>
                                        <p:cTn id="276" dur="500"/>
                                        <p:tgtEl>
                                          <p:spTgt spid="208953"/>
                                        </p:tgtEl>
                                      </p:cBhvr>
                                    </p:animEffect>
                                  </p:childTnLst>
                                </p:cTn>
                              </p:par>
                            </p:childTnLst>
                          </p:cTn>
                        </p:par>
                        <p:par>
                          <p:cTn id="277" fill="hold" nodeType="afterGroup">
                            <p:stCondLst>
                              <p:cond delay="22500"/>
                            </p:stCondLst>
                            <p:childTnLst>
                              <p:par>
                                <p:cTn id="278" presetID="55" presetClass="entr" presetSubtype="0" fill="hold" grpId="0" nodeType="afterEffect">
                                  <p:stCondLst>
                                    <p:cond delay="0"/>
                                  </p:stCondLst>
                                  <p:childTnLst>
                                    <p:set>
                                      <p:cBhvr>
                                        <p:cTn id="279" dur="1" fill="hold">
                                          <p:stCondLst>
                                            <p:cond delay="0"/>
                                          </p:stCondLst>
                                        </p:cTn>
                                        <p:tgtEl>
                                          <p:spTgt spid="208954"/>
                                        </p:tgtEl>
                                        <p:attrNameLst>
                                          <p:attrName>style.visibility</p:attrName>
                                        </p:attrNameLst>
                                      </p:cBhvr>
                                      <p:to>
                                        <p:strVal val="visible"/>
                                      </p:to>
                                    </p:set>
                                    <p:anim calcmode="lin" valueType="num">
                                      <p:cBhvr>
                                        <p:cTn id="280" dur="500" fill="hold"/>
                                        <p:tgtEl>
                                          <p:spTgt spid="208954"/>
                                        </p:tgtEl>
                                        <p:attrNameLst>
                                          <p:attrName>ppt_w</p:attrName>
                                        </p:attrNameLst>
                                      </p:cBhvr>
                                      <p:tavLst>
                                        <p:tav tm="0">
                                          <p:val>
                                            <p:strVal val="#ppt_w*0.70"/>
                                          </p:val>
                                        </p:tav>
                                        <p:tav tm="100000">
                                          <p:val>
                                            <p:strVal val="#ppt_w"/>
                                          </p:val>
                                        </p:tav>
                                      </p:tavLst>
                                    </p:anim>
                                    <p:anim calcmode="lin" valueType="num">
                                      <p:cBhvr>
                                        <p:cTn id="281" dur="500" fill="hold"/>
                                        <p:tgtEl>
                                          <p:spTgt spid="208954"/>
                                        </p:tgtEl>
                                        <p:attrNameLst>
                                          <p:attrName>ppt_h</p:attrName>
                                        </p:attrNameLst>
                                      </p:cBhvr>
                                      <p:tavLst>
                                        <p:tav tm="0">
                                          <p:val>
                                            <p:strVal val="#ppt_h"/>
                                          </p:val>
                                        </p:tav>
                                        <p:tav tm="100000">
                                          <p:val>
                                            <p:strVal val="#ppt_h"/>
                                          </p:val>
                                        </p:tav>
                                      </p:tavLst>
                                    </p:anim>
                                    <p:animEffect transition="in" filter="fade">
                                      <p:cBhvr>
                                        <p:cTn id="282" dur="500"/>
                                        <p:tgtEl>
                                          <p:spTgt spid="208954"/>
                                        </p:tgtEl>
                                      </p:cBhvr>
                                    </p:animEffect>
                                  </p:childTnLst>
                                </p:cTn>
                              </p:par>
                            </p:childTnLst>
                          </p:cTn>
                        </p:par>
                        <p:par>
                          <p:cTn id="283" fill="hold" nodeType="afterGroup">
                            <p:stCondLst>
                              <p:cond delay="23000"/>
                            </p:stCondLst>
                            <p:childTnLst>
                              <p:par>
                                <p:cTn id="284" presetID="55" presetClass="entr" presetSubtype="0" fill="hold" grpId="0" nodeType="afterEffect">
                                  <p:stCondLst>
                                    <p:cond delay="0"/>
                                  </p:stCondLst>
                                  <p:childTnLst>
                                    <p:set>
                                      <p:cBhvr>
                                        <p:cTn id="285" dur="1" fill="hold">
                                          <p:stCondLst>
                                            <p:cond delay="0"/>
                                          </p:stCondLst>
                                        </p:cTn>
                                        <p:tgtEl>
                                          <p:spTgt spid="208955"/>
                                        </p:tgtEl>
                                        <p:attrNameLst>
                                          <p:attrName>style.visibility</p:attrName>
                                        </p:attrNameLst>
                                      </p:cBhvr>
                                      <p:to>
                                        <p:strVal val="visible"/>
                                      </p:to>
                                    </p:set>
                                    <p:anim calcmode="lin" valueType="num">
                                      <p:cBhvr>
                                        <p:cTn id="286" dur="500" fill="hold"/>
                                        <p:tgtEl>
                                          <p:spTgt spid="208955"/>
                                        </p:tgtEl>
                                        <p:attrNameLst>
                                          <p:attrName>ppt_w</p:attrName>
                                        </p:attrNameLst>
                                      </p:cBhvr>
                                      <p:tavLst>
                                        <p:tav tm="0">
                                          <p:val>
                                            <p:strVal val="#ppt_w*0.70"/>
                                          </p:val>
                                        </p:tav>
                                        <p:tav tm="100000">
                                          <p:val>
                                            <p:strVal val="#ppt_w"/>
                                          </p:val>
                                        </p:tav>
                                      </p:tavLst>
                                    </p:anim>
                                    <p:anim calcmode="lin" valueType="num">
                                      <p:cBhvr>
                                        <p:cTn id="287" dur="500" fill="hold"/>
                                        <p:tgtEl>
                                          <p:spTgt spid="208955"/>
                                        </p:tgtEl>
                                        <p:attrNameLst>
                                          <p:attrName>ppt_h</p:attrName>
                                        </p:attrNameLst>
                                      </p:cBhvr>
                                      <p:tavLst>
                                        <p:tav tm="0">
                                          <p:val>
                                            <p:strVal val="#ppt_h"/>
                                          </p:val>
                                        </p:tav>
                                        <p:tav tm="100000">
                                          <p:val>
                                            <p:strVal val="#ppt_h"/>
                                          </p:val>
                                        </p:tav>
                                      </p:tavLst>
                                    </p:anim>
                                    <p:animEffect transition="in" filter="fade">
                                      <p:cBhvr>
                                        <p:cTn id="288" dur="500"/>
                                        <p:tgtEl>
                                          <p:spTgt spid="208955"/>
                                        </p:tgtEl>
                                      </p:cBhvr>
                                    </p:animEffect>
                                  </p:childTnLst>
                                </p:cTn>
                              </p:par>
                            </p:childTnLst>
                          </p:cTn>
                        </p:par>
                        <p:par>
                          <p:cTn id="289" fill="hold" nodeType="afterGroup">
                            <p:stCondLst>
                              <p:cond delay="23500"/>
                            </p:stCondLst>
                            <p:childTnLst>
                              <p:par>
                                <p:cTn id="290" presetID="55" presetClass="entr" presetSubtype="0" fill="hold" grpId="0" nodeType="afterEffect">
                                  <p:stCondLst>
                                    <p:cond delay="0"/>
                                  </p:stCondLst>
                                  <p:childTnLst>
                                    <p:set>
                                      <p:cBhvr>
                                        <p:cTn id="291" dur="1" fill="hold">
                                          <p:stCondLst>
                                            <p:cond delay="0"/>
                                          </p:stCondLst>
                                        </p:cTn>
                                        <p:tgtEl>
                                          <p:spTgt spid="208956"/>
                                        </p:tgtEl>
                                        <p:attrNameLst>
                                          <p:attrName>style.visibility</p:attrName>
                                        </p:attrNameLst>
                                      </p:cBhvr>
                                      <p:to>
                                        <p:strVal val="visible"/>
                                      </p:to>
                                    </p:set>
                                    <p:anim calcmode="lin" valueType="num">
                                      <p:cBhvr>
                                        <p:cTn id="292" dur="500" fill="hold"/>
                                        <p:tgtEl>
                                          <p:spTgt spid="208956"/>
                                        </p:tgtEl>
                                        <p:attrNameLst>
                                          <p:attrName>ppt_w</p:attrName>
                                        </p:attrNameLst>
                                      </p:cBhvr>
                                      <p:tavLst>
                                        <p:tav tm="0">
                                          <p:val>
                                            <p:strVal val="#ppt_w*0.70"/>
                                          </p:val>
                                        </p:tav>
                                        <p:tav tm="100000">
                                          <p:val>
                                            <p:strVal val="#ppt_w"/>
                                          </p:val>
                                        </p:tav>
                                      </p:tavLst>
                                    </p:anim>
                                    <p:anim calcmode="lin" valueType="num">
                                      <p:cBhvr>
                                        <p:cTn id="293" dur="500" fill="hold"/>
                                        <p:tgtEl>
                                          <p:spTgt spid="208956"/>
                                        </p:tgtEl>
                                        <p:attrNameLst>
                                          <p:attrName>ppt_h</p:attrName>
                                        </p:attrNameLst>
                                      </p:cBhvr>
                                      <p:tavLst>
                                        <p:tav tm="0">
                                          <p:val>
                                            <p:strVal val="#ppt_h"/>
                                          </p:val>
                                        </p:tav>
                                        <p:tav tm="100000">
                                          <p:val>
                                            <p:strVal val="#ppt_h"/>
                                          </p:val>
                                        </p:tav>
                                      </p:tavLst>
                                    </p:anim>
                                    <p:animEffect transition="in" filter="fade">
                                      <p:cBhvr>
                                        <p:cTn id="294" dur="500"/>
                                        <p:tgtEl>
                                          <p:spTgt spid="208956"/>
                                        </p:tgtEl>
                                      </p:cBhvr>
                                    </p:animEffect>
                                  </p:childTnLst>
                                </p:cTn>
                              </p:par>
                            </p:childTnLst>
                          </p:cTn>
                        </p:par>
                        <p:par>
                          <p:cTn id="295" fill="hold" nodeType="afterGroup">
                            <p:stCondLst>
                              <p:cond delay="24000"/>
                            </p:stCondLst>
                            <p:childTnLst>
                              <p:par>
                                <p:cTn id="296" presetID="55" presetClass="entr" presetSubtype="0" fill="hold" grpId="0" nodeType="afterEffect">
                                  <p:stCondLst>
                                    <p:cond delay="0"/>
                                  </p:stCondLst>
                                  <p:childTnLst>
                                    <p:set>
                                      <p:cBhvr>
                                        <p:cTn id="297" dur="1" fill="hold">
                                          <p:stCondLst>
                                            <p:cond delay="0"/>
                                          </p:stCondLst>
                                        </p:cTn>
                                        <p:tgtEl>
                                          <p:spTgt spid="208957"/>
                                        </p:tgtEl>
                                        <p:attrNameLst>
                                          <p:attrName>style.visibility</p:attrName>
                                        </p:attrNameLst>
                                      </p:cBhvr>
                                      <p:to>
                                        <p:strVal val="visible"/>
                                      </p:to>
                                    </p:set>
                                    <p:anim calcmode="lin" valueType="num">
                                      <p:cBhvr>
                                        <p:cTn id="298" dur="500" fill="hold"/>
                                        <p:tgtEl>
                                          <p:spTgt spid="208957"/>
                                        </p:tgtEl>
                                        <p:attrNameLst>
                                          <p:attrName>ppt_w</p:attrName>
                                        </p:attrNameLst>
                                      </p:cBhvr>
                                      <p:tavLst>
                                        <p:tav tm="0">
                                          <p:val>
                                            <p:strVal val="#ppt_w*0.70"/>
                                          </p:val>
                                        </p:tav>
                                        <p:tav tm="100000">
                                          <p:val>
                                            <p:strVal val="#ppt_w"/>
                                          </p:val>
                                        </p:tav>
                                      </p:tavLst>
                                    </p:anim>
                                    <p:anim calcmode="lin" valueType="num">
                                      <p:cBhvr>
                                        <p:cTn id="299" dur="500" fill="hold"/>
                                        <p:tgtEl>
                                          <p:spTgt spid="208957"/>
                                        </p:tgtEl>
                                        <p:attrNameLst>
                                          <p:attrName>ppt_h</p:attrName>
                                        </p:attrNameLst>
                                      </p:cBhvr>
                                      <p:tavLst>
                                        <p:tav tm="0">
                                          <p:val>
                                            <p:strVal val="#ppt_h"/>
                                          </p:val>
                                        </p:tav>
                                        <p:tav tm="100000">
                                          <p:val>
                                            <p:strVal val="#ppt_h"/>
                                          </p:val>
                                        </p:tav>
                                      </p:tavLst>
                                    </p:anim>
                                    <p:animEffect transition="in" filter="fade">
                                      <p:cBhvr>
                                        <p:cTn id="300" dur="500"/>
                                        <p:tgtEl>
                                          <p:spTgt spid="208957"/>
                                        </p:tgtEl>
                                      </p:cBhvr>
                                    </p:animEffect>
                                  </p:childTnLst>
                                </p:cTn>
                              </p:par>
                            </p:childTnLst>
                          </p:cTn>
                        </p:par>
                        <p:par>
                          <p:cTn id="301" fill="hold" nodeType="afterGroup">
                            <p:stCondLst>
                              <p:cond delay="24500"/>
                            </p:stCondLst>
                            <p:childTnLst>
                              <p:par>
                                <p:cTn id="302" presetID="55" presetClass="entr" presetSubtype="0" fill="hold" grpId="0" nodeType="afterEffect">
                                  <p:stCondLst>
                                    <p:cond delay="0"/>
                                  </p:stCondLst>
                                  <p:childTnLst>
                                    <p:set>
                                      <p:cBhvr>
                                        <p:cTn id="303" dur="1" fill="hold">
                                          <p:stCondLst>
                                            <p:cond delay="0"/>
                                          </p:stCondLst>
                                        </p:cTn>
                                        <p:tgtEl>
                                          <p:spTgt spid="208958"/>
                                        </p:tgtEl>
                                        <p:attrNameLst>
                                          <p:attrName>style.visibility</p:attrName>
                                        </p:attrNameLst>
                                      </p:cBhvr>
                                      <p:to>
                                        <p:strVal val="visible"/>
                                      </p:to>
                                    </p:set>
                                    <p:anim calcmode="lin" valueType="num">
                                      <p:cBhvr>
                                        <p:cTn id="304" dur="500" fill="hold"/>
                                        <p:tgtEl>
                                          <p:spTgt spid="208958"/>
                                        </p:tgtEl>
                                        <p:attrNameLst>
                                          <p:attrName>ppt_w</p:attrName>
                                        </p:attrNameLst>
                                      </p:cBhvr>
                                      <p:tavLst>
                                        <p:tav tm="0">
                                          <p:val>
                                            <p:strVal val="#ppt_w*0.70"/>
                                          </p:val>
                                        </p:tav>
                                        <p:tav tm="100000">
                                          <p:val>
                                            <p:strVal val="#ppt_w"/>
                                          </p:val>
                                        </p:tav>
                                      </p:tavLst>
                                    </p:anim>
                                    <p:anim calcmode="lin" valueType="num">
                                      <p:cBhvr>
                                        <p:cTn id="305" dur="500" fill="hold"/>
                                        <p:tgtEl>
                                          <p:spTgt spid="208958"/>
                                        </p:tgtEl>
                                        <p:attrNameLst>
                                          <p:attrName>ppt_h</p:attrName>
                                        </p:attrNameLst>
                                      </p:cBhvr>
                                      <p:tavLst>
                                        <p:tav tm="0">
                                          <p:val>
                                            <p:strVal val="#ppt_h"/>
                                          </p:val>
                                        </p:tav>
                                        <p:tav tm="100000">
                                          <p:val>
                                            <p:strVal val="#ppt_h"/>
                                          </p:val>
                                        </p:tav>
                                      </p:tavLst>
                                    </p:anim>
                                    <p:animEffect transition="in" filter="fade">
                                      <p:cBhvr>
                                        <p:cTn id="306" dur="500"/>
                                        <p:tgtEl>
                                          <p:spTgt spid="208958"/>
                                        </p:tgtEl>
                                      </p:cBhvr>
                                    </p:animEffect>
                                  </p:childTnLst>
                                </p:cTn>
                              </p:par>
                            </p:childTnLst>
                          </p:cTn>
                        </p:par>
                        <p:par>
                          <p:cTn id="307" fill="hold" nodeType="afterGroup">
                            <p:stCondLst>
                              <p:cond delay="25000"/>
                            </p:stCondLst>
                            <p:childTnLst>
                              <p:par>
                                <p:cTn id="308" presetID="55" presetClass="entr" presetSubtype="0" fill="hold" grpId="0" nodeType="afterEffect">
                                  <p:stCondLst>
                                    <p:cond delay="0"/>
                                  </p:stCondLst>
                                  <p:childTnLst>
                                    <p:set>
                                      <p:cBhvr>
                                        <p:cTn id="309" dur="1" fill="hold">
                                          <p:stCondLst>
                                            <p:cond delay="0"/>
                                          </p:stCondLst>
                                        </p:cTn>
                                        <p:tgtEl>
                                          <p:spTgt spid="208959"/>
                                        </p:tgtEl>
                                        <p:attrNameLst>
                                          <p:attrName>style.visibility</p:attrName>
                                        </p:attrNameLst>
                                      </p:cBhvr>
                                      <p:to>
                                        <p:strVal val="visible"/>
                                      </p:to>
                                    </p:set>
                                    <p:anim calcmode="lin" valueType="num">
                                      <p:cBhvr>
                                        <p:cTn id="310" dur="500" fill="hold"/>
                                        <p:tgtEl>
                                          <p:spTgt spid="208959"/>
                                        </p:tgtEl>
                                        <p:attrNameLst>
                                          <p:attrName>ppt_w</p:attrName>
                                        </p:attrNameLst>
                                      </p:cBhvr>
                                      <p:tavLst>
                                        <p:tav tm="0">
                                          <p:val>
                                            <p:strVal val="#ppt_w*0.70"/>
                                          </p:val>
                                        </p:tav>
                                        <p:tav tm="100000">
                                          <p:val>
                                            <p:strVal val="#ppt_w"/>
                                          </p:val>
                                        </p:tav>
                                      </p:tavLst>
                                    </p:anim>
                                    <p:anim calcmode="lin" valueType="num">
                                      <p:cBhvr>
                                        <p:cTn id="311" dur="500" fill="hold"/>
                                        <p:tgtEl>
                                          <p:spTgt spid="208959"/>
                                        </p:tgtEl>
                                        <p:attrNameLst>
                                          <p:attrName>ppt_h</p:attrName>
                                        </p:attrNameLst>
                                      </p:cBhvr>
                                      <p:tavLst>
                                        <p:tav tm="0">
                                          <p:val>
                                            <p:strVal val="#ppt_h"/>
                                          </p:val>
                                        </p:tav>
                                        <p:tav tm="100000">
                                          <p:val>
                                            <p:strVal val="#ppt_h"/>
                                          </p:val>
                                        </p:tav>
                                      </p:tavLst>
                                    </p:anim>
                                    <p:animEffect transition="in" filter="fade">
                                      <p:cBhvr>
                                        <p:cTn id="312" dur="500"/>
                                        <p:tgtEl>
                                          <p:spTgt spid="208959"/>
                                        </p:tgtEl>
                                      </p:cBhvr>
                                    </p:animEffect>
                                  </p:childTnLst>
                                </p:cTn>
                              </p:par>
                            </p:childTnLst>
                          </p:cTn>
                        </p:par>
                        <p:par>
                          <p:cTn id="313" fill="hold" nodeType="afterGroup">
                            <p:stCondLst>
                              <p:cond delay="25500"/>
                            </p:stCondLst>
                            <p:childTnLst>
                              <p:par>
                                <p:cTn id="314" presetID="55" presetClass="entr" presetSubtype="0" fill="hold" grpId="0" nodeType="afterEffect">
                                  <p:stCondLst>
                                    <p:cond delay="0"/>
                                  </p:stCondLst>
                                  <p:childTnLst>
                                    <p:set>
                                      <p:cBhvr>
                                        <p:cTn id="315" dur="1" fill="hold">
                                          <p:stCondLst>
                                            <p:cond delay="0"/>
                                          </p:stCondLst>
                                        </p:cTn>
                                        <p:tgtEl>
                                          <p:spTgt spid="208960"/>
                                        </p:tgtEl>
                                        <p:attrNameLst>
                                          <p:attrName>style.visibility</p:attrName>
                                        </p:attrNameLst>
                                      </p:cBhvr>
                                      <p:to>
                                        <p:strVal val="visible"/>
                                      </p:to>
                                    </p:set>
                                    <p:anim calcmode="lin" valueType="num">
                                      <p:cBhvr>
                                        <p:cTn id="316" dur="500" fill="hold"/>
                                        <p:tgtEl>
                                          <p:spTgt spid="208960"/>
                                        </p:tgtEl>
                                        <p:attrNameLst>
                                          <p:attrName>ppt_w</p:attrName>
                                        </p:attrNameLst>
                                      </p:cBhvr>
                                      <p:tavLst>
                                        <p:tav tm="0">
                                          <p:val>
                                            <p:strVal val="#ppt_w*0.70"/>
                                          </p:val>
                                        </p:tav>
                                        <p:tav tm="100000">
                                          <p:val>
                                            <p:strVal val="#ppt_w"/>
                                          </p:val>
                                        </p:tav>
                                      </p:tavLst>
                                    </p:anim>
                                    <p:anim calcmode="lin" valueType="num">
                                      <p:cBhvr>
                                        <p:cTn id="317" dur="500" fill="hold"/>
                                        <p:tgtEl>
                                          <p:spTgt spid="208960"/>
                                        </p:tgtEl>
                                        <p:attrNameLst>
                                          <p:attrName>ppt_h</p:attrName>
                                        </p:attrNameLst>
                                      </p:cBhvr>
                                      <p:tavLst>
                                        <p:tav tm="0">
                                          <p:val>
                                            <p:strVal val="#ppt_h"/>
                                          </p:val>
                                        </p:tav>
                                        <p:tav tm="100000">
                                          <p:val>
                                            <p:strVal val="#ppt_h"/>
                                          </p:val>
                                        </p:tav>
                                      </p:tavLst>
                                    </p:anim>
                                    <p:animEffect transition="in" filter="fade">
                                      <p:cBhvr>
                                        <p:cTn id="318" dur="500"/>
                                        <p:tgtEl>
                                          <p:spTgt spid="208960"/>
                                        </p:tgtEl>
                                      </p:cBhvr>
                                    </p:animEffect>
                                  </p:childTnLst>
                                </p:cTn>
                              </p:par>
                            </p:childTnLst>
                          </p:cTn>
                        </p:par>
                        <p:par>
                          <p:cTn id="319" fill="hold" nodeType="afterGroup">
                            <p:stCondLst>
                              <p:cond delay="26000"/>
                            </p:stCondLst>
                            <p:childTnLst>
                              <p:par>
                                <p:cTn id="320" presetID="55" presetClass="entr" presetSubtype="0" fill="hold" grpId="0" nodeType="afterEffect">
                                  <p:stCondLst>
                                    <p:cond delay="0"/>
                                  </p:stCondLst>
                                  <p:childTnLst>
                                    <p:set>
                                      <p:cBhvr>
                                        <p:cTn id="321" dur="1" fill="hold">
                                          <p:stCondLst>
                                            <p:cond delay="0"/>
                                          </p:stCondLst>
                                        </p:cTn>
                                        <p:tgtEl>
                                          <p:spTgt spid="208961"/>
                                        </p:tgtEl>
                                        <p:attrNameLst>
                                          <p:attrName>style.visibility</p:attrName>
                                        </p:attrNameLst>
                                      </p:cBhvr>
                                      <p:to>
                                        <p:strVal val="visible"/>
                                      </p:to>
                                    </p:set>
                                    <p:anim calcmode="lin" valueType="num">
                                      <p:cBhvr>
                                        <p:cTn id="322" dur="500" fill="hold"/>
                                        <p:tgtEl>
                                          <p:spTgt spid="208961"/>
                                        </p:tgtEl>
                                        <p:attrNameLst>
                                          <p:attrName>ppt_w</p:attrName>
                                        </p:attrNameLst>
                                      </p:cBhvr>
                                      <p:tavLst>
                                        <p:tav tm="0">
                                          <p:val>
                                            <p:strVal val="#ppt_w*0.70"/>
                                          </p:val>
                                        </p:tav>
                                        <p:tav tm="100000">
                                          <p:val>
                                            <p:strVal val="#ppt_w"/>
                                          </p:val>
                                        </p:tav>
                                      </p:tavLst>
                                    </p:anim>
                                    <p:anim calcmode="lin" valueType="num">
                                      <p:cBhvr>
                                        <p:cTn id="323" dur="500" fill="hold"/>
                                        <p:tgtEl>
                                          <p:spTgt spid="208961"/>
                                        </p:tgtEl>
                                        <p:attrNameLst>
                                          <p:attrName>ppt_h</p:attrName>
                                        </p:attrNameLst>
                                      </p:cBhvr>
                                      <p:tavLst>
                                        <p:tav tm="0">
                                          <p:val>
                                            <p:strVal val="#ppt_h"/>
                                          </p:val>
                                        </p:tav>
                                        <p:tav tm="100000">
                                          <p:val>
                                            <p:strVal val="#ppt_h"/>
                                          </p:val>
                                        </p:tav>
                                      </p:tavLst>
                                    </p:anim>
                                    <p:animEffect transition="in" filter="fade">
                                      <p:cBhvr>
                                        <p:cTn id="324" dur="500"/>
                                        <p:tgtEl>
                                          <p:spTgt spid="208961"/>
                                        </p:tgtEl>
                                      </p:cBhvr>
                                    </p:animEffect>
                                  </p:childTnLst>
                                </p:cTn>
                              </p:par>
                            </p:childTnLst>
                          </p:cTn>
                        </p:par>
                        <p:par>
                          <p:cTn id="325" fill="hold" nodeType="afterGroup">
                            <p:stCondLst>
                              <p:cond delay="26500"/>
                            </p:stCondLst>
                            <p:childTnLst>
                              <p:par>
                                <p:cTn id="326" presetID="55" presetClass="entr" presetSubtype="0" fill="hold" grpId="0" nodeType="afterEffect">
                                  <p:stCondLst>
                                    <p:cond delay="0"/>
                                  </p:stCondLst>
                                  <p:childTnLst>
                                    <p:set>
                                      <p:cBhvr>
                                        <p:cTn id="327" dur="1" fill="hold">
                                          <p:stCondLst>
                                            <p:cond delay="0"/>
                                          </p:stCondLst>
                                        </p:cTn>
                                        <p:tgtEl>
                                          <p:spTgt spid="208962"/>
                                        </p:tgtEl>
                                        <p:attrNameLst>
                                          <p:attrName>style.visibility</p:attrName>
                                        </p:attrNameLst>
                                      </p:cBhvr>
                                      <p:to>
                                        <p:strVal val="visible"/>
                                      </p:to>
                                    </p:set>
                                    <p:anim calcmode="lin" valueType="num">
                                      <p:cBhvr>
                                        <p:cTn id="328" dur="500" fill="hold"/>
                                        <p:tgtEl>
                                          <p:spTgt spid="208962"/>
                                        </p:tgtEl>
                                        <p:attrNameLst>
                                          <p:attrName>ppt_w</p:attrName>
                                        </p:attrNameLst>
                                      </p:cBhvr>
                                      <p:tavLst>
                                        <p:tav tm="0">
                                          <p:val>
                                            <p:strVal val="#ppt_w*0.70"/>
                                          </p:val>
                                        </p:tav>
                                        <p:tav tm="100000">
                                          <p:val>
                                            <p:strVal val="#ppt_w"/>
                                          </p:val>
                                        </p:tav>
                                      </p:tavLst>
                                    </p:anim>
                                    <p:anim calcmode="lin" valueType="num">
                                      <p:cBhvr>
                                        <p:cTn id="329" dur="500" fill="hold"/>
                                        <p:tgtEl>
                                          <p:spTgt spid="208962"/>
                                        </p:tgtEl>
                                        <p:attrNameLst>
                                          <p:attrName>ppt_h</p:attrName>
                                        </p:attrNameLst>
                                      </p:cBhvr>
                                      <p:tavLst>
                                        <p:tav tm="0">
                                          <p:val>
                                            <p:strVal val="#ppt_h"/>
                                          </p:val>
                                        </p:tav>
                                        <p:tav tm="100000">
                                          <p:val>
                                            <p:strVal val="#ppt_h"/>
                                          </p:val>
                                        </p:tav>
                                      </p:tavLst>
                                    </p:anim>
                                    <p:animEffect transition="in" filter="fade">
                                      <p:cBhvr>
                                        <p:cTn id="330" dur="500"/>
                                        <p:tgtEl>
                                          <p:spTgt spid="208962"/>
                                        </p:tgtEl>
                                      </p:cBhvr>
                                    </p:animEffect>
                                  </p:childTnLst>
                                </p:cTn>
                              </p:par>
                            </p:childTnLst>
                          </p:cTn>
                        </p:par>
                        <p:par>
                          <p:cTn id="331" fill="hold" nodeType="afterGroup">
                            <p:stCondLst>
                              <p:cond delay="27000"/>
                            </p:stCondLst>
                            <p:childTnLst>
                              <p:par>
                                <p:cTn id="332" presetID="55" presetClass="entr" presetSubtype="0" fill="hold" grpId="0" nodeType="afterEffect">
                                  <p:stCondLst>
                                    <p:cond delay="0"/>
                                  </p:stCondLst>
                                  <p:childTnLst>
                                    <p:set>
                                      <p:cBhvr>
                                        <p:cTn id="333" dur="1" fill="hold">
                                          <p:stCondLst>
                                            <p:cond delay="0"/>
                                          </p:stCondLst>
                                        </p:cTn>
                                        <p:tgtEl>
                                          <p:spTgt spid="208963"/>
                                        </p:tgtEl>
                                        <p:attrNameLst>
                                          <p:attrName>style.visibility</p:attrName>
                                        </p:attrNameLst>
                                      </p:cBhvr>
                                      <p:to>
                                        <p:strVal val="visible"/>
                                      </p:to>
                                    </p:set>
                                    <p:anim calcmode="lin" valueType="num">
                                      <p:cBhvr>
                                        <p:cTn id="334" dur="500" fill="hold"/>
                                        <p:tgtEl>
                                          <p:spTgt spid="208963"/>
                                        </p:tgtEl>
                                        <p:attrNameLst>
                                          <p:attrName>ppt_w</p:attrName>
                                        </p:attrNameLst>
                                      </p:cBhvr>
                                      <p:tavLst>
                                        <p:tav tm="0">
                                          <p:val>
                                            <p:strVal val="#ppt_w*0.70"/>
                                          </p:val>
                                        </p:tav>
                                        <p:tav tm="100000">
                                          <p:val>
                                            <p:strVal val="#ppt_w"/>
                                          </p:val>
                                        </p:tav>
                                      </p:tavLst>
                                    </p:anim>
                                    <p:anim calcmode="lin" valueType="num">
                                      <p:cBhvr>
                                        <p:cTn id="335" dur="500" fill="hold"/>
                                        <p:tgtEl>
                                          <p:spTgt spid="208963"/>
                                        </p:tgtEl>
                                        <p:attrNameLst>
                                          <p:attrName>ppt_h</p:attrName>
                                        </p:attrNameLst>
                                      </p:cBhvr>
                                      <p:tavLst>
                                        <p:tav tm="0">
                                          <p:val>
                                            <p:strVal val="#ppt_h"/>
                                          </p:val>
                                        </p:tav>
                                        <p:tav tm="100000">
                                          <p:val>
                                            <p:strVal val="#ppt_h"/>
                                          </p:val>
                                        </p:tav>
                                      </p:tavLst>
                                    </p:anim>
                                    <p:animEffect transition="in" filter="fade">
                                      <p:cBhvr>
                                        <p:cTn id="336" dur="500"/>
                                        <p:tgtEl>
                                          <p:spTgt spid="208963"/>
                                        </p:tgtEl>
                                      </p:cBhvr>
                                    </p:animEffect>
                                  </p:childTnLst>
                                </p:cTn>
                              </p:par>
                            </p:childTnLst>
                          </p:cTn>
                        </p:par>
                        <p:par>
                          <p:cTn id="337" fill="hold" nodeType="afterGroup">
                            <p:stCondLst>
                              <p:cond delay="27500"/>
                            </p:stCondLst>
                            <p:childTnLst>
                              <p:par>
                                <p:cTn id="338" presetID="55" presetClass="entr" presetSubtype="0" fill="hold" grpId="0" nodeType="afterEffect">
                                  <p:stCondLst>
                                    <p:cond delay="0"/>
                                  </p:stCondLst>
                                  <p:childTnLst>
                                    <p:set>
                                      <p:cBhvr>
                                        <p:cTn id="339" dur="1" fill="hold">
                                          <p:stCondLst>
                                            <p:cond delay="0"/>
                                          </p:stCondLst>
                                        </p:cTn>
                                        <p:tgtEl>
                                          <p:spTgt spid="208964"/>
                                        </p:tgtEl>
                                        <p:attrNameLst>
                                          <p:attrName>style.visibility</p:attrName>
                                        </p:attrNameLst>
                                      </p:cBhvr>
                                      <p:to>
                                        <p:strVal val="visible"/>
                                      </p:to>
                                    </p:set>
                                    <p:anim calcmode="lin" valueType="num">
                                      <p:cBhvr>
                                        <p:cTn id="340" dur="500" fill="hold"/>
                                        <p:tgtEl>
                                          <p:spTgt spid="208964"/>
                                        </p:tgtEl>
                                        <p:attrNameLst>
                                          <p:attrName>ppt_w</p:attrName>
                                        </p:attrNameLst>
                                      </p:cBhvr>
                                      <p:tavLst>
                                        <p:tav tm="0">
                                          <p:val>
                                            <p:strVal val="#ppt_w*0.70"/>
                                          </p:val>
                                        </p:tav>
                                        <p:tav tm="100000">
                                          <p:val>
                                            <p:strVal val="#ppt_w"/>
                                          </p:val>
                                        </p:tav>
                                      </p:tavLst>
                                    </p:anim>
                                    <p:anim calcmode="lin" valueType="num">
                                      <p:cBhvr>
                                        <p:cTn id="341" dur="500" fill="hold"/>
                                        <p:tgtEl>
                                          <p:spTgt spid="208964"/>
                                        </p:tgtEl>
                                        <p:attrNameLst>
                                          <p:attrName>ppt_h</p:attrName>
                                        </p:attrNameLst>
                                      </p:cBhvr>
                                      <p:tavLst>
                                        <p:tav tm="0">
                                          <p:val>
                                            <p:strVal val="#ppt_h"/>
                                          </p:val>
                                        </p:tav>
                                        <p:tav tm="100000">
                                          <p:val>
                                            <p:strVal val="#ppt_h"/>
                                          </p:val>
                                        </p:tav>
                                      </p:tavLst>
                                    </p:anim>
                                    <p:animEffect transition="in" filter="fade">
                                      <p:cBhvr>
                                        <p:cTn id="342" dur="500"/>
                                        <p:tgtEl>
                                          <p:spTgt spid="208964"/>
                                        </p:tgtEl>
                                      </p:cBhvr>
                                    </p:animEffect>
                                  </p:childTnLst>
                                </p:cTn>
                              </p:par>
                            </p:childTnLst>
                          </p:cTn>
                        </p:par>
                        <p:par>
                          <p:cTn id="343" fill="hold" nodeType="afterGroup">
                            <p:stCondLst>
                              <p:cond delay="28000"/>
                            </p:stCondLst>
                            <p:childTnLst>
                              <p:par>
                                <p:cTn id="344" presetID="55" presetClass="entr" presetSubtype="0" fill="hold" grpId="0" nodeType="afterEffect">
                                  <p:stCondLst>
                                    <p:cond delay="0"/>
                                  </p:stCondLst>
                                  <p:childTnLst>
                                    <p:set>
                                      <p:cBhvr>
                                        <p:cTn id="345" dur="1" fill="hold">
                                          <p:stCondLst>
                                            <p:cond delay="0"/>
                                          </p:stCondLst>
                                        </p:cTn>
                                        <p:tgtEl>
                                          <p:spTgt spid="208965"/>
                                        </p:tgtEl>
                                        <p:attrNameLst>
                                          <p:attrName>style.visibility</p:attrName>
                                        </p:attrNameLst>
                                      </p:cBhvr>
                                      <p:to>
                                        <p:strVal val="visible"/>
                                      </p:to>
                                    </p:set>
                                    <p:anim calcmode="lin" valueType="num">
                                      <p:cBhvr>
                                        <p:cTn id="346" dur="500" fill="hold"/>
                                        <p:tgtEl>
                                          <p:spTgt spid="208965"/>
                                        </p:tgtEl>
                                        <p:attrNameLst>
                                          <p:attrName>ppt_w</p:attrName>
                                        </p:attrNameLst>
                                      </p:cBhvr>
                                      <p:tavLst>
                                        <p:tav tm="0">
                                          <p:val>
                                            <p:strVal val="#ppt_w*0.70"/>
                                          </p:val>
                                        </p:tav>
                                        <p:tav tm="100000">
                                          <p:val>
                                            <p:strVal val="#ppt_w"/>
                                          </p:val>
                                        </p:tav>
                                      </p:tavLst>
                                    </p:anim>
                                    <p:anim calcmode="lin" valueType="num">
                                      <p:cBhvr>
                                        <p:cTn id="347" dur="500" fill="hold"/>
                                        <p:tgtEl>
                                          <p:spTgt spid="208965"/>
                                        </p:tgtEl>
                                        <p:attrNameLst>
                                          <p:attrName>ppt_h</p:attrName>
                                        </p:attrNameLst>
                                      </p:cBhvr>
                                      <p:tavLst>
                                        <p:tav tm="0">
                                          <p:val>
                                            <p:strVal val="#ppt_h"/>
                                          </p:val>
                                        </p:tav>
                                        <p:tav tm="100000">
                                          <p:val>
                                            <p:strVal val="#ppt_h"/>
                                          </p:val>
                                        </p:tav>
                                      </p:tavLst>
                                    </p:anim>
                                    <p:animEffect transition="in" filter="fade">
                                      <p:cBhvr>
                                        <p:cTn id="348" dur="500"/>
                                        <p:tgtEl>
                                          <p:spTgt spid="208965"/>
                                        </p:tgtEl>
                                      </p:cBhvr>
                                    </p:animEffect>
                                  </p:childTnLst>
                                </p:cTn>
                              </p:par>
                            </p:childTnLst>
                          </p:cTn>
                        </p:par>
                        <p:par>
                          <p:cTn id="349" fill="hold" nodeType="afterGroup">
                            <p:stCondLst>
                              <p:cond delay="28500"/>
                            </p:stCondLst>
                            <p:childTnLst>
                              <p:par>
                                <p:cTn id="350" presetID="55" presetClass="entr" presetSubtype="0" fill="hold" grpId="0" nodeType="afterEffect">
                                  <p:stCondLst>
                                    <p:cond delay="0"/>
                                  </p:stCondLst>
                                  <p:childTnLst>
                                    <p:set>
                                      <p:cBhvr>
                                        <p:cTn id="351" dur="1" fill="hold">
                                          <p:stCondLst>
                                            <p:cond delay="0"/>
                                          </p:stCondLst>
                                        </p:cTn>
                                        <p:tgtEl>
                                          <p:spTgt spid="208966"/>
                                        </p:tgtEl>
                                        <p:attrNameLst>
                                          <p:attrName>style.visibility</p:attrName>
                                        </p:attrNameLst>
                                      </p:cBhvr>
                                      <p:to>
                                        <p:strVal val="visible"/>
                                      </p:to>
                                    </p:set>
                                    <p:anim calcmode="lin" valueType="num">
                                      <p:cBhvr>
                                        <p:cTn id="352" dur="500" fill="hold"/>
                                        <p:tgtEl>
                                          <p:spTgt spid="208966"/>
                                        </p:tgtEl>
                                        <p:attrNameLst>
                                          <p:attrName>ppt_w</p:attrName>
                                        </p:attrNameLst>
                                      </p:cBhvr>
                                      <p:tavLst>
                                        <p:tav tm="0">
                                          <p:val>
                                            <p:strVal val="#ppt_w*0.70"/>
                                          </p:val>
                                        </p:tav>
                                        <p:tav tm="100000">
                                          <p:val>
                                            <p:strVal val="#ppt_w"/>
                                          </p:val>
                                        </p:tav>
                                      </p:tavLst>
                                    </p:anim>
                                    <p:anim calcmode="lin" valueType="num">
                                      <p:cBhvr>
                                        <p:cTn id="353" dur="500" fill="hold"/>
                                        <p:tgtEl>
                                          <p:spTgt spid="208966"/>
                                        </p:tgtEl>
                                        <p:attrNameLst>
                                          <p:attrName>ppt_h</p:attrName>
                                        </p:attrNameLst>
                                      </p:cBhvr>
                                      <p:tavLst>
                                        <p:tav tm="0">
                                          <p:val>
                                            <p:strVal val="#ppt_h"/>
                                          </p:val>
                                        </p:tav>
                                        <p:tav tm="100000">
                                          <p:val>
                                            <p:strVal val="#ppt_h"/>
                                          </p:val>
                                        </p:tav>
                                      </p:tavLst>
                                    </p:anim>
                                    <p:animEffect transition="in" filter="fade">
                                      <p:cBhvr>
                                        <p:cTn id="354" dur="500"/>
                                        <p:tgtEl>
                                          <p:spTgt spid="208966"/>
                                        </p:tgtEl>
                                      </p:cBhvr>
                                    </p:animEffect>
                                  </p:childTnLst>
                                </p:cTn>
                              </p:par>
                            </p:childTnLst>
                          </p:cTn>
                        </p:par>
                        <p:par>
                          <p:cTn id="355" fill="hold" nodeType="afterGroup">
                            <p:stCondLst>
                              <p:cond delay="29000"/>
                            </p:stCondLst>
                            <p:childTnLst>
                              <p:par>
                                <p:cTn id="356" presetID="55" presetClass="entr" presetSubtype="0" fill="hold" grpId="0" nodeType="afterEffect">
                                  <p:stCondLst>
                                    <p:cond delay="0"/>
                                  </p:stCondLst>
                                  <p:childTnLst>
                                    <p:set>
                                      <p:cBhvr>
                                        <p:cTn id="357" dur="1" fill="hold">
                                          <p:stCondLst>
                                            <p:cond delay="0"/>
                                          </p:stCondLst>
                                        </p:cTn>
                                        <p:tgtEl>
                                          <p:spTgt spid="208967"/>
                                        </p:tgtEl>
                                        <p:attrNameLst>
                                          <p:attrName>style.visibility</p:attrName>
                                        </p:attrNameLst>
                                      </p:cBhvr>
                                      <p:to>
                                        <p:strVal val="visible"/>
                                      </p:to>
                                    </p:set>
                                    <p:anim calcmode="lin" valueType="num">
                                      <p:cBhvr>
                                        <p:cTn id="358" dur="500" fill="hold"/>
                                        <p:tgtEl>
                                          <p:spTgt spid="208967"/>
                                        </p:tgtEl>
                                        <p:attrNameLst>
                                          <p:attrName>ppt_w</p:attrName>
                                        </p:attrNameLst>
                                      </p:cBhvr>
                                      <p:tavLst>
                                        <p:tav tm="0">
                                          <p:val>
                                            <p:strVal val="#ppt_w*0.70"/>
                                          </p:val>
                                        </p:tav>
                                        <p:tav tm="100000">
                                          <p:val>
                                            <p:strVal val="#ppt_w"/>
                                          </p:val>
                                        </p:tav>
                                      </p:tavLst>
                                    </p:anim>
                                    <p:anim calcmode="lin" valueType="num">
                                      <p:cBhvr>
                                        <p:cTn id="359" dur="500" fill="hold"/>
                                        <p:tgtEl>
                                          <p:spTgt spid="208967"/>
                                        </p:tgtEl>
                                        <p:attrNameLst>
                                          <p:attrName>ppt_h</p:attrName>
                                        </p:attrNameLst>
                                      </p:cBhvr>
                                      <p:tavLst>
                                        <p:tav tm="0">
                                          <p:val>
                                            <p:strVal val="#ppt_h"/>
                                          </p:val>
                                        </p:tav>
                                        <p:tav tm="100000">
                                          <p:val>
                                            <p:strVal val="#ppt_h"/>
                                          </p:val>
                                        </p:tav>
                                      </p:tavLst>
                                    </p:anim>
                                    <p:animEffect transition="in" filter="fade">
                                      <p:cBhvr>
                                        <p:cTn id="360" dur="500"/>
                                        <p:tgtEl>
                                          <p:spTgt spid="208967"/>
                                        </p:tgtEl>
                                      </p:cBhvr>
                                    </p:animEffect>
                                  </p:childTnLst>
                                </p:cTn>
                              </p:par>
                            </p:childTnLst>
                          </p:cTn>
                        </p:par>
                        <p:par>
                          <p:cTn id="361" fill="hold" nodeType="afterGroup">
                            <p:stCondLst>
                              <p:cond delay="29500"/>
                            </p:stCondLst>
                            <p:childTnLst>
                              <p:par>
                                <p:cTn id="362" presetID="55" presetClass="entr" presetSubtype="0" fill="hold" grpId="0" nodeType="afterEffect">
                                  <p:stCondLst>
                                    <p:cond delay="0"/>
                                  </p:stCondLst>
                                  <p:childTnLst>
                                    <p:set>
                                      <p:cBhvr>
                                        <p:cTn id="363" dur="1" fill="hold">
                                          <p:stCondLst>
                                            <p:cond delay="0"/>
                                          </p:stCondLst>
                                        </p:cTn>
                                        <p:tgtEl>
                                          <p:spTgt spid="208968"/>
                                        </p:tgtEl>
                                        <p:attrNameLst>
                                          <p:attrName>style.visibility</p:attrName>
                                        </p:attrNameLst>
                                      </p:cBhvr>
                                      <p:to>
                                        <p:strVal val="visible"/>
                                      </p:to>
                                    </p:set>
                                    <p:anim calcmode="lin" valueType="num">
                                      <p:cBhvr>
                                        <p:cTn id="364" dur="500" fill="hold"/>
                                        <p:tgtEl>
                                          <p:spTgt spid="208968"/>
                                        </p:tgtEl>
                                        <p:attrNameLst>
                                          <p:attrName>ppt_w</p:attrName>
                                        </p:attrNameLst>
                                      </p:cBhvr>
                                      <p:tavLst>
                                        <p:tav tm="0">
                                          <p:val>
                                            <p:strVal val="#ppt_w*0.70"/>
                                          </p:val>
                                        </p:tav>
                                        <p:tav tm="100000">
                                          <p:val>
                                            <p:strVal val="#ppt_w"/>
                                          </p:val>
                                        </p:tav>
                                      </p:tavLst>
                                    </p:anim>
                                    <p:anim calcmode="lin" valueType="num">
                                      <p:cBhvr>
                                        <p:cTn id="365" dur="500" fill="hold"/>
                                        <p:tgtEl>
                                          <p:spTgt spid="208968"/>
                                        </p:tgtEl>
                                        <p:attrNameLst>
                                          <p:attrName>ppt_h</p:attrName>
                                        </p:attrNameLst>
                                      </p:cBhvr>
                                      <p:tavLst>
                                        <p:tav tm="0">
                                          <p:val>
                                            <p:strVal val="#ppt_h"/>
                                          </p:val>
                                        </p:tav>
                                        <p:tav tm="100000">
                                          <p:val>
                                            <p:strVal val="#ppt_h"/>
                                          </p:val>
                                        </p:tav>
                                      </p:tavLst>
                                    </p:anim>
                                    <p:animEffect transition="in" filter="fade">
                                      <p:cBhvr>
                                        <p:cTn id="366" dur="500"/>
                                        <p:tgtEl>
                                          <p:spTgt spid="208968"/>
                                        </p:tgtEl>
                                      </p:cBhvr>
                                    </p:animEffect>
                                  </p:childTnLst>
                                </p:cTn>
                              </p:par>
                            </p:childTnLst>
                          </p:cTn>
                        </p:par>
                        <p:par>
                          <p:cTn id="367" fill="hold" nodeType="afterGroup">
                            <p:stCondLst>
                              <p:cond delay="30000"/>
                            </p:stCondLst>
                            <p:childTnLst>
                              <p:par>
                                <p:cTn id="368" presetID="55" presetClass="entr" presetSubtype="0" fill="hold" grpId="0" nodeType="afterEffect">
                                  <p:stCondLst>
                                    <p:cond delay="0"/>
                                  </p:stCondLst>
                                  <p:childTnLst>
                                    <p:set>
                                      <p:cBhvr>
                                        <p:cTn id="369" dur="1" fill="hold">
                                          <p:stCondLst>
                                            <p:cond delay="0"/>
                                          </p:stCondLst>
                                        </p:cTn>
                                        <p:tgtEl>
                                          <p:spTgt spid="208969"/>
                                        </p:tgtEl>
                                        <p:attrNameLst>
                                          <p:attrName>style.visibility</p:attrName>
                                        </p:attrNameLst>
                                      </p:cBhvr>
                                      <p:to>
                                        <p:strVal val="visible"/>
                                      </p:to>
                                    </p:set>
                                    <p:anim calcmode="lin" valueType="num">
                                      <p:cBhvr>
                                        <p:cTn id="370" dur="500" fill="hold"/>
                                        <p:tgtEl>
                                          <p:spTgt spid="208969"/>
                                        </p:tgtEl>
                                        <p:attrNameLst>
                                          <p:attrName>ppt_w</p:attrName>
                                        </p:attrNameLst>
                                      </p:cBhvr>
                                      <p:tavLst>
                                        <p:tav tm="0">
                                          <p:val>
                                            <p:strVal val="#ppt_w*0.70"/>
                                          </p:val>
                                        </p:tav>
                                        <p:tav tm="100000">
                                          <p:val>
                                            <p:strVal val="#ppt_w"/>
                                          </p:val>
                                        </p:tav>
                                      </p:tavLst>
                                    </p:anim>
                                    <p:anim calcmode="lin" valueType="num">
                                      <p:cBhvr>
                                        <p:cTn id="371" dur="500" fill="hold"/>
                                        <p:tgtEl>
                                          <p:spTgt spid="208969"/>
                                        </p:tgtEl>
                                        <p:attrNameLst>
                                          <p:attrName>ppt_h</p:attrName>
                                        </p:attrNameLst>
                                      </p:cBhvr>
                                      <p:tavLst>
                                        <p:tav tm="0">
                                          <p:val>
                                            <p:strVal val="#ppt_h"/>
                                          </p:val>
                                        </p:tav>
                                        <p:tav tm="100000">
                                          <p:val>
                                            <p:strVal val="#ppt_h"/>
                                          </p:val>
                                        </p:tav>
                                      </p:tavLst>
                                    </p:anim>
                                    <p:animEffect transition="in" filter="fade">
                                      <p:cBhvr>
                                        <p:cTn id="372" dur="500"/>
                                        <p:tgtEl>
                                          <p:spTgt spid="208969"/>
                                        </p:tgtEl>
                                      </p:cBhvr>
                                    </p:animEffect>
                                  </p:childTnLst>
                                </p:cTn>
                              </p:par>
                            </p:childTnLst>
                          </p:cTn>
                        </p:par>
                        <p:par>
                          <p:cTn id="373" fill="hold" nodeType="afterGroup">
                            <p:stCondLst>
                              <p:cond delay="30500"/>
                            </p:stCondLst>
                            <p:childTnLst>
                              <p:par>
                                <p:cTn id="374" presetID="55" presetClass="entr" presetSubtype="0" fill="hold" grpId="0" nodeType="afterEffect">
                                  <p:stCondLst>
                                    <p:cond delay="0"/>
                                  </p:stCondLst>
                                  <p:childTnLst>
                                    <p:set>
                                      <p:cBhvr>
                                        <p:cTn id="375" dur="1" fill="hold">
                                          <p:stCondLst>
                                            <p:cond delay="0"/>
                                          </p:stCondLst>
                                        </p:cTn>
                                        <p:tgtEl>
                                          <p:spTgt spid="208970"/>
                                        </p:tgtEl>
                                        <p:attrNameLst>
                                          <p:attrName>style.visibility</p:attrName>
                                        </p:attrNameLst>
                                      </p:cBhvr>
                                      <p:to>
                                        <p:strVal val="visible"/>
                                      </p:to>
                                    </p:set>
                                    <p:anim calcmode="lin" valueType="num">
                                      <p:cBhvr>
                                        <p:cTn id="376" dur="500" fill="hold"/>
                                        <p:tgtEl>
                                          <p:spTgt spid="208970"/>
                                        </p:tgtEl>
                                        <p:attrNameLst>
                                          <p:attrName>ppt_w</p:attrName>
                                        </p:attrNameLst>
                                      </p:cBhvr>
                                      <p:tavLst>
                                        <p:tav tm="0">
                                          <p:val>
                                            <p:strVal val="#ppt_w*0.70"/>
                                          </p:val>
                                        </p:tav>
                                        <p:tav tm="100000">
                                          <p:val>
                                            <p:strVal val="#ppt_w"/>
                                          </p:val>
                                        </p:tav>
                                      </p:tavLst>
                                    </p:anim>
                                    <p:anim calcmode="lin" valueType="num">
                                      <p:cBhvr>
                                        <p:cTn id="377" dur="500" fill="hold"/>
                                        <p:tgtEl>
                                          <p:spTgt spid="208970"/>
                                        </p:tgtEl>
                                        <p:attrNameLst>
                                          <p:attrName>ppt_h</p:attrName>
                                        </p:attrNameLst>
                                      </p:cBhvr>
                                      <p:tavLst>
                                        <p:tav tm="0">
                                          <p:val>
                                            <p:strVal val="#ppt_h"/>
                                          </p:val>
                                        </p:tav>
                                        <p:tav tm="100000">
                                          <p:val>
                                            <p:strVal val="#ppt_h"/>
                                          </p:val>
                                        </p:tav>
                                      </p:tavLst>
                                    </p:anim>
                                    <p:animEffect transition="in" filter="fade">
                                      <p:cBhvr>
                                        <p:cTn id="378" dur="500"/>
                                        <p:tgtEl>
                                          <p:spTgt spid="208970"/>
                                        </p:tgtEl>
                                      </p:cBhvr>
                                    </p:animEffect>
                                  </p:childTnLst>
                                </p:cTn>
                              </p:par>
                            </p:childTnLst>
                          </p:cTn>
                        </p:par>
                        <p:par>
                          <p:cTn id="379" fill="hold" nodeType="afterGroup">
                            <p:stCondLst>
                              <p:cond delay="31000"/>
                            </p:stCondLst>
                            <p:childTnLst>
                              <p:par>
                                <p:cTn id="380" presetID="55" presetClass="entr" presetSubtype="0" fill="hold" grpId="0" nodeType="afterEffect">
                                  <p:stCondLst>
                                    <p:cond delay="0"/>
                                  </p:stCondLst>
                                  <p:childTnLst>
                                    <p:set>
                                      <p:cBhvr>
                                        <p:cTn id="381" dur="1" fill="hold">
                                          <p:stCondLst>
                                            <p:cond delay="0"/>
                                          </p:stCondLst>
                                        </p:cTn>
                                        <p:tgtEl>
                                          <p:spTgt spid="208971"/>
                                        </p:tgtEl>
                                        <p:attrNameLst>
                                          <p:attrName>style.visibility</p:attrName>
                                        </p:attrNameLst>
                                      </p:cBhvr>
                                      <p:to>
                                        <p:strVal val="visible"/>
                                      </p:to>
                                    </p:set>
                                    <p:anim calcmode="lin" valueType="num">
                                      <p:cBhvr>
                                        <p:cTn id="382" dur="500" fill="hold"/>
                                        <p:tgtEl>
                                          <p:spTgt spid="208971"/>
                                        </p:tgtEl>
                                        <p:attrNameLst>
                                          <p:attrName>ppt_w</p:attrName>
                                        </p:attrNameLst>
                                      </p:cBhvr>
                                      <p:tavLst>
                                        <p:tav tm="0">
                                          <p:val>
                                            <p:strVal val="#ppt_w*0.70"/>
                                          </p:val>
                                        </p:tav>
                                        <p:tav tm="100000">
                                          <p:val>
                                            <p:strVal val="#ppt_w"/>
                                          </p:val>
                                        </p:tav>
                                      </p:tavLst>
                                    </p:anim>
                                    <p:anim calcmode="lin" valueType="num">
                                      <p:cBhvr>
                                        <p:cTn id="383" dur="500" fill="hold"/>
                                        <p:tgtEl>
                                          <p:spTgt spid="208971"/>
                                        </p:tgtEl>
                                        <p:attrNameLst>
                                          <p:attrName>ppt_h</p:attrName>
                                        </p:attrNameLst>
                                      </p:cBhvr>
                                      <p:tavLst>
                                        <p:tav tm="0">
                                          <p:val>
                                            <p:strVal val="#ppt_h"/>
                                          </p:val>
                                        </p:tav>
                                        <p:tav tm="100000">
                                          <p:val>
                                            <p:strVal val="#ppt_h"/>
                                          </p:val>
                                        </p:tav>
                                      </p:tavLst>
                                    </p:anim>
                                    <p:animEffect transition="in" filter="fade">
                                      <p:cBhvr>
                                        <p:cTn id="384" dur="500"/>
                                        <p:tgtEl>
                                          <p:spTgt spid="208971"/>
                                        </p:tgtEl>
                                      </p:cBhvr>
                                    </p:animEffect>
                                  </p:childTnLst>
                                </p:cTn>
                              </p:par>
                            </p:childTnLst>
                          </p:cTn>
                        </p:par>
                        <p:par>
                          <p:cTn id="385" fill="hold" nodeType="afterGroup">
                            <p:stCondLst>
                              <p:cond delay="31500"/>
                            </p:stCondLst>
                            <p:childTnLst>
                              <p:par>
                                <p:cTn id="386" presetID="55" presetClass="entr" presetSubtype="0" fill="hold" grpId="0" nodeType="afterEffect">
                                  <p:stCondLst>
                                    <p:cond delay="0"/>
                                  </p:stCondLst>
                                  <p:childTnLst>
                                    <p:set>
                                      <p:cBhvr>
                                        <p:cTn id="387" dur="1" fill="hold">
                                          <p:stCondLst>
                                            <p:cond delay="0"/>
                                          </p:stCondLst>
                                        </p:cTn>
                                        <p:tgtEl>
                                          <p:spTgt spid="208972"/>
                                        </p:tgtEl>
                                        <p:attrNameLst>
                                          <p:attrName>style.visibility</p:attrName>
                                        </p:attrNameLst>
                                      </p:cBhvr>
                                      <p:to>
                                        <p:strVal val="visible"/>
                                      </p:to>
                                    </p:set>
                                    <p:anim calcmode="lin" valueType="num">
                                      <p:cBhvr>
                                        <p:cTn id="388" dur="500" fill="hold"/>
                                        <p:tgtEl>
                                          <p:spTgt spid="208972"/>
                                        </p:tgtEl>
                                        <p:attrNameLst>
                                          <p:attrName>ppt_w</p:attrName>
                                        </p:attrNameLst>
                                      </p:cBhvr>
                                      <p:tavLst>
                                        <p:tav tm="0">
                                          <p:val>
                                            <p:strVal val="#ppt_w*0.70"/>
                                          </p:val>
                                        </p:tav>
                                        <p:tav tm="100000">
                                          <p:val>
                                            <p:strVal val="#ppt_w"/>
                                          </p:val>
                                        </p:tav>
                                      </p:tavLst>
                                    </p:anim>
                                    <p:anim calcmode="lin" valueType="num">
                                      <p:cBhvr>
                                        <p:cTn id="389" dur="500" fill="hold"/>
                                        <p:tgtEl>
                                          <p:spTgt spid="208972"/>
                                        </p:tgtEl>
                                        <p:attrNameLst>
                                          <p:attrName>ppt_h</p:attrName>
                                        </p:attrNameLst>
                                      </p:cBhvr>
                                      <p:tavLst>
                                        <p:tav tm="0">
                                          <p:val>
                                            <p:strVal val="#ppt_h"/>
                                          </p:val>
                                        </p:tav>
                                        <p:tav tm="100000">
                                          <p:val>
                                            <p:strVal val="#ppt_h"/>
                                          </p:val>
                                        </p:tav>
                                      </p:tavLst>
                                    </p:anim>
                                    <p:animEffect transition="in" filter="fade">
                                      <p:cBhvr>
                                        <p:cTn id="390" dur="500"/>
                                        <p:tgtEl>
                                          <p:spTgt spid="208972"/>
                                        </p:tgtEl>
                                      </p:cBhvr>
                                    </p:animEffect>
                                  </p:childTnLst>
                                </p:cTn>
                              </p:par>
                            </p:childTnLst>
                          </p:cTn>
                        </p:par>
                        <p:par>
                          <p:cTn id="391" fill="hold" nodeType="afterGroup">
                            <p:stCondLst>
                              <p:cond delay="32000"/>
                            </p:stCondLst>
                            <p:childTnLst>
                              <p:par>
                                <p:cTn id="392" presetID="55" presetClass="entr" presetSubtype="0" fill="hold" grpId="0" nodeType="afterEffect">
                                  <p:stCondLst>
                                    <p:cond delay="0"/>
                                  </p:stCondLst>
                                  <p:childTnLst>
                                    <p:set>
                                      <p:cBhvr>
                                        <p:cTn id="393" dur="1" fill="hold">
                                          <p:stCondLst>
                                            <p:cond delay="0"/>
                                          </p:stCondLst>
                                        </p:cTn>
                                        <p:tgtEl>
                                          <p:spTgt spid="208973"/>
                                        </p:tgtEl>
                                        <p:attrNameLst>
                                          <p:attrName>style.visibility</p:attrName>
                                        </p:attrNameLst>
                                      </p:cBhvr>
                                      <p:to>
                                        <p:strVal val="visible"/>
                                      </p:to>
                                    </p:set>
                                    <p:anim calcmode="lin" valueType="num">
                                      <p:cBhvr>
                                        <p:cTn id="394" dur="500" fill="hold"/>
                                        <p:tgtEl>
                                          <p:spTgt spid="208973"/>
                                        </p:tgtEl>
                                        <p:attrNameLst>
                                          <p:attrName>ppt_w</p:attrName>
                                        </p:attrNameLst>
                                      </p:cBhvr>
                                      <p:tavLst>
                                        <p:tav tm="0">
                                          <p:val>
                                            <p:strVal val="#ppt_w*0.70"/>
                                          </p:val>
                                        </p:tav>
                                        <p:tav tm="100000">
                                          <p:val>
                                            <p:strVal val="#ppt_w"/>
                                          </p:val>
                                        </p:tav>
                                      </p:tavLst>
                                    </p:anim>
                                    <p:anim calcmode="lin" valueType="num">
                                      <p:cBhvr>
                                        <p:cTn id="395" dur="500" fill="hold"/>
                                        <p:tgtEl>
                                          <p:spTgt spid="208973"/>
                                        </p:tgtEl>
                                        <p:attrNameLst>
                                          <p:attrName>ppt_h</p:attrName>
                                        </p:attrNameLst>
                                      </p:cBhvr>
                                      <p:tavLst>
                                        <p:tav tm="0">
                                          <p:val>
                                            <p:strVal val="#ppt_h"/>
                                          </p:val>
                                        </p:tav>
                                        <p:tav tm="100000">
                                          <p:val>
                                            <p:strVal val="#ppt_h"/>
                                          </p:val>
                                        </p:tav>
                                      </p:tavLst>
                                    </p:anim>
                                    <p:animEffect transition="in" filter="fade">
                                      <p:cBhvr>
                                        <p:cTn id="396" dur="500"/>
                                        <p:tgtEl>
                                          <p:spTgt spid="208973"/>
                                        </p:tgtEl>
                                      </p:cBhvr>
                                    </p:animEffect>
                                  </p:childTnLst>
                                </p:cTn>
                              </p:par>
                            </p:childTnLst>
                          </p:cTn>
                        </p:par>
                        <p:par>
                          <p:cTn id="397" fill="hold" nodeType="afterGroup">
                            <p:stCondLst>
                              <p:cond delay="32500"/>
                            </p:stCondLst>
                            <p:childTnLst>
                              <p:par>
                                <p:cTn id="398" presetID="55" presetClass="entr" presetSubtype="0" fill="hold" grpId="0" nodeType="afterEffect">
                                  <p:stCondLst>
                                    <p:cond delay="0"/>
                                  </p:stCondLst>
                                  <p:childTnLst>
                                    <p:set>
                                      <p:cBhvr>
                                        <p:cTn id="399" dur="1" fill="hold">
                                          <p:stCondLst>
                                            <p:cond delay="0"/>
                                          </p:stCondLst>
                                        </p:cTn>
                                        <p:tgtEl>
                                          <p:spTgt spid="208974"/>
                                        </p:tgtEl>
                                        <p:attrNameLst>
                                          <p:attrName>style.visibility</p:attrName>
                                        </p:attrNameLst>
                                      </p:cBhvr>
                                      <p:to>
                                        <p:strVal val="visible"/>
                                      </p:to>
                                    </p:set>
                                    <p:anim calcmode="lin" valueType="num">
                                      <p:cBhvr>
                                        <p:cTn id="400" dur="500" fill="hold"/>
                                        <p:tgtEl>
                                          <p:spTgt spid="208974"/>
                                        </p:tgtEl>
                                        <p:attrNameLst>
                                          <p:attrName>ppt_w</p:attrName>
                                        </p:attrNameLst>
                                      </p:cBhvr>
                                      <p:tavLst>
                                        <p:tav tm="0">
                                          <p:val>
                                            <p:strVal val="#ppt_w*0.70"/>
                                          </p:val>
                                        </p:tav>
                                        <p:tav tm="100000">
                                          <p:val>
                                            <p:strVal val="#ppt_w"/>
                                          </p:val>
                                        </p:tav>
                                      </p:tavLst>
                                    </p:anim>
                                    <p:anim calcmode="lin" valueType="num">
                                      <p:cBhvr>
                                        <p:cTn id="401" dur="500" fill="hold"/>
                                        <p:tgtEl>
                                          <p:spTgt spid="208974"/>
                                        </p:tgtEl>
                                        <p:attrNameLst>
                                          <p:attrName>ppt_h</p:attrName>
                                        </p:attrNameLst>
                                      </p:cBhvr>
                                      <p:tavLst>
                                        <p:tav tm="0">
                                          <p:val>
                                            <p:strVal val="#ppt_h"/>
                                          </p:val>
                                        </p:tav>
                                        <p:tav tm="100000">
                                          <p:val>
                                            <p:strVal val="#ppt_h"/>
                                          </p:val>
                                        </p:tav>
                                      </p:tavLst>
                                    </p:anim>
                                    <p:animEffect transition="in" filter="fade">
                                      <p:cBhvr>
                                        <p:cTn id="402" dur="500"/>
                                        <p:tgtEl>
                                          <p:spTgt spid="208974"/>
                                        </p:tgtEl>
                                      </p:cBhvr>
                                    </p:animEffect>
                                  </p:childTnLst>
                                </p:cTn>
                              </p:par>
                            </p:childTnLst>
                          </p:cTn>
                        </p:par>
                        <p:par>
                          <p:cTn id="403" fill="hold" nodeType="afterGroup">
                            <p:stCondLst>
                              <p:cond delay="33000"/>
                            </p:stCondLst>
                            <p:childTnLst>
                              <p:par>
                                <p:cTn id="404" presetID="55" presetClass="entr" presetSubtype="0" fill="hold" grpId="0" nodeType="afterEffect">
                                  <p:stCondLst>
                                    <p:cond delay="0"/>
                                  </p:stCondLst>
                                  <p:childTnLst>
                                    <p:set>
                                      <p:cBhvr>
                                        <p:cTn id="405" dur="1" fill="hold">
                                          <p:stCondLst>
                                            <p:cond delay="0"/>
                                          </p:stCondLst>
                                        </p:cTn>
                                        <p:tgtEl>
                                          <p:spTgt spid="208975"/>
                                        </p:tgtEl>
                                        <p:attrNameLst>
                                          <p:attrName>style.visibility</p:attrName>
                                        </p:attrNameLst>
                                      </p:cBhvr>
                                      <p:to>
                                        <p:strVal val="visible"/>
                                      </p:to>
                                    </p:set>
                                    <p:anim calcmode="lin" valueType="num">
                                      <p:cBhvr>
                                        <p:cTn id="406" dur="500" fill="hold"/>
                                        <p:tgtEl>
                                          <p:spTgt spid="208975"/>
                                        </p:tgtEl>
                                        <p:attrNameLst>
                                          <p:attrName>ppt_w</p:attrName>
                                        </p:attrNameLst>
                                      </p:cBhvr>
                                      <p:tavLst>
                                        <p:tav tm="0">
                                          <p:val>
                                            <p:strVal val="#ppt_w*0.70"/>
                                          </p:val>
                                        </p:tav>
                                        <p:tav tm="100000">
                                          <p:val>
                                            <p:strVal val="#ppt_w"/>
                                          </p:val>
                                        </p:tav>
                                      </p:tavLst>
                                    </p:anim>
                                    <p:anim calcmode="lin" valueType="num">
                                      <p:cBhvr>
                                        <p:cTn id="407" dur="500" fill="hold"/>
                                        <p:tgtEl>
                                          <p:spTgt spid="208975"/>
                                        </p:tgtEl>
                                        <p:attrNameLst>
                                          <p:attrName>ppt_h</p:attrName>
                                        </p:attrNameLst>
                                      </p:cBhvr>
                                      <p:tavLst>
                                        <p:tav tm="0">
                                          <p:val>
                                            <p:strVal val="#ppt_h"/>
                                          </p:val>
                                        </p:tav>
                                        <p:tav tm="100000">
                                          <p:val>
                                            <p:strVal val="#ppt_h"/>
                                          </p:val>
                                        </p:tav>
                                      </p:tavLst>
                                    </p:anim>
                                    <p:animEffect transition="in" filter="fade">
                                      <p:cBhvr>
                                        <p:cTn id="408" dur="500"/>
                                        <p:tgtEl>
                                          <p:spTgt spid="208975"/>
                                        </p:tgtEl>
                                      </p:cBhvr>
                                    </p:animEffect>
                                  </p:childTnLst>
                                </p:cTn>
                              </p:par>
                            </p:childTnLst>
                          </p:cTn>
                        </p:par>
                        <p:par>
                          <p:cTn id="409" fill="hold" nodeType="afterGroup">
                            <p:stCondLst>
                              <p:cond delay="33500"/>
                            </p:stCondLst>
                            <p:childTnLst>
                              <p:par>
                                <p:cTn id="410" presetID="55" presetClass="entr" presetSubtype="0" fill="hold" grpId="0" nodeType="afterEffect">
                                  <p:stCondLst>
                                    <p:cond delay="0"/>
                                  </p:stCondLst>
                                  <p:childTnLst>
                                    <p:set>
                                      <p:cBhvr>
                                        <p:cTn id="411" dur="1" fill="hold">
                                          <p:stCondLst>
                                            <p:cond delay="0"/>
                                          </p:stCondLst>
                                        </p:cTn>
                                        <p:tgtEl>
                                          <p:spTgt spid="208976"/>
                                        </p:tgtEl>
                                        <p:attrNameLst>
                                          <p:attrName>style.visibility</p:attrName>
                                        </p:attrNameLst>
                                      </p:cBhvr>
                                      <p:to>
                                        <p:strVal val="visible"/>
                                      </p:to>
                                    </p:set>
                                    <p:anim calcmode="lin" valueType="num">
                                      <p:cBhvr>
                                        <p:cTn id="412" dur="500" fill="hold"/>
                                        <p:tgtEl>
                                          <p:spTgt spid="208976"/>
                                        </p:tgtEl>
                                        <p:attrNameLst>
                                          <p:attrName>ppt_w</p:attrName>
                                        </p:attrNameLst>
                                      </p:cBhvr>
                                      <p:tavLst>
                                        <p:tav tm="0">
                                          <p:val>
                                            <p:strVal val="#ppt_w*0.70"/>
                                          </p:val>
                                        </p:tav>
                                        <p:tav tm="100000">
                                          <p:val>
                                            <p:strVal val="#ppt_w"/>
                                          </p:val>
                                        </p:tav>
                                      </p:tavLst>
                                    </p:anim>
                                    <p:anim calcmode="lin" valueType="num">
                                      <p:cBhvr>
                                        <p:cTn id="413" dur="500" fill="hold"/>
                                        <p:tgtEl>
                                          <p:spTgt spid="208976"/>
                                        </p:tgtEl>
                                        <p:attrNameLst>
                                          <p:attrName>ppt_h</p:attrName>
                                        </p:attrNameLst>
                                      </p:cBhvr>
                                      <p:tavLst>
                                        <p:tav tm="0">
                                          <p:val>
                                            <p:strVal val="#ppt_h"/>
                                          </p:val>
                                        </p:tav>
                                        <p:tav tm="100000">
                                          <p:val>
                                            <p:strVal val="#ppt_h"/>
                                          </p:val>
                                        </p:tav>
                                      </p:tavLst>
                                    </p:anim>
                                    <p:animEffect transition="in" filter="fade">
                                      <p:cBhvr>
                                        <p:cTn id="414" dur="500"/>
                                        <p:tgtEl>
                                          <p:spTgt spid="208976"/>
                                        </p:tgtEl>
                                      </p:cBhvr>
                                    </p:animEffect>
                                  </p:childTnLst>
                                </p:cTn>
                              </p:par>
                            </p:childTnLst>
                          </p:cTn>
                        </p:par>
                        <p:par>
                          <p:cTn id="415" fill="hold" nodeType="afterGroup">
                            <p:stCondLst>
                              <p:cond delay="34000"/>
                            </p:stCondLst>
                            <p:childTnLst>
                              <p:par>
                                <p:cTn id="416" presetID="55" presetClass="entr" presetSubtype="0" fill="hold" grpId="0" nodeType="afterEffect">
                                  <p:stCondLst>
                                    <p:cond delay="0"/>
                                  </p:stCondLst>
                                  <p:childTnLst>
                                    <p:set>
                                      <p:cBhvr>
                                        <p:cTn id="417" dur="1" fill="hold">
                                          <p:stCondLst>
                                            <p:cond delay="0"/>
                                          </p:stCondLst>
                                        </p:cTn>
                                        <p:tgtEl>
                                          <p:spTgt spid="208977"/>
                                        </p:tgtEl>
                                        <p:attrNameLst>
                                          <p:attrName>style.visibility</p:attrName>
                                        </p:attrNameLst>
                                      </p:cBhvr>
                                      <p:to>
                                        <p:strVal val="visible"/>
                                      </p:to>
                                    </p:set>
                                    <p:anim calcmode="lin" valueType="num">
                                      <p:cBhvr>
                                        <p:cTn id="418" dur="500" fill="hold"/>
                                        <p:tgtEl>
                                          <p:spTgt spid="208977"/>
                                        </p:tgtEl>
                                        <p:attrNameLst>
                                          <p:attrName>ppt_w</p:attrName>
                                        </p:attrNameLst>
                                      </p:cBhvr>
                                      <p:tavLst>
                                        <p:tav tm="0">
                                          <p:val>
                                            <p:strVal val="#ppt_w*0.70"/>
                                          </p:val>
                                        </p:tav>
                                        <p:tav tm="100000">
                                          <p:val>
                                            <p:strVal val="#ppt_w"/>
                                          </p:val>
                                        </p:tav>
                                      </p:tavLst>
                                    </p:anim>
                                    <p:anim calcmode="lin" valueType="num">
                                      <p:cBhvr>
                                        <p:cTn id="419" dur="500" fill="hold"/>
                                        <p:tgtEl>
                                          <p:spTgt spid="208977"/>
                                        </p:tgtEl>
                                        <p:attrNameLst>
                                          <p:attrName>ppt_h</p:attrName>
                                        </p:attrNameLst>
                                      </p:cBhvr>
                                      <p:tavLst>
                                        <p:tav tm="0">
                                          <p:val>
                                            <p:strVal val="#ppt_h"/>
                                          </p:val>
                                        </p:tav>
                                        <p:tav tm="100000">
                                          <p:val>
                                            <p:strVal val="#ppt_h"/>
                                          </p:val>
                                        </p:tav>
                                      </p:tavLst>
                                    </p:anim>
                                    <p:animEffect transition="in" filter="fade">
                                      <p:cBhvr>
                                        <p:cTn id="420" dur="500"/>
                                        <p:tgtEl>
                                          <p:spTgt spid="208977"/>
                                        </p:tgtEl>
                                      </p:cBhvr>
                                    </p:animEffect>
                                  </p:childTnLst>
                                </p:cTn>
                              </p:par>
                            </p:childTnLst>
                          </p:cTn>
                        </p:par>
                        <p:par>
                          <p:cTn id="421" fill="hold" nodeType="afterGroup">
                            <p:stCondLst>
                              <p:cond delay="34500"/>
                            </p:stCondLst>
                            <p:childTnLst>
                              <p:par>
                                <p:cTn id="422" presetID="55" presetClass="entr" presetSubtype="0" fill="hold" grpId="0" nodeType="afterEffect">
                                  <p:stCondLst>
                                    <p:cond delay="0"/>
                                  </p:stCondLst>
                                  <p:childTnLst>
                                    <p:set>
                                      <p:cBhvr>
                                        <p:cTn id="423" dur="1" fill="hold">
                                          <p:stCondLst>
                                            <p:cond delay="0"/>
                                          </p:stCondLst>
                                        </p:cTn>
                                        <p:tgtEl>
                                          <p:spTgt spid="208978"/>
                                        </p:tgtEl>
                                        <p:attrNameLst>
                                          <p:attrName>style.visibility</p:attrName>
                                        </p:attrNameLst>
                                      </p:cBhvr>
                                      <p:to>
                                        <p:strVal val="visible"/>
                                      </p:to>
                                    </p:set>
                                    <p:anim calcmode="lin" valueType="num">
                                      <p:cBhvr>
                                        <p:cTn id="424" dur="500" fill="hold"/>
                                        <p:tgtEl>
                                          <p:spTgt spid="208978"/>
                                        </p:tgtEl>
                                        <p:attrNameLst>
                                          <p:attrName>ppt_w</p:attrName>
                                        </p:attrNameLst>
                                      </p:cBhvr>
                                      <p:tavLst>
                                        <p:tav tm="0">
                                          <p:val>
                                            <p:strVal val="#ppt_w*0.70"/>
                                          </p:val>
                                        </p:tav>
                                        <p:tav tm="100000">
                                          <p:val>
                                            <p:strVal val="#ppt_w"/>
                                          </p:val>
                                        </p:tav>
                                      </p:tavLst>
                                    </p:anim>
                                    <p:anim calcmode="lin" valueType="num">
                                      <p:cBhvr>
                                        <p:cTn id="425" dur="500" fill="hold"/>
                                        <p:tgtEl>
                                          <p:spTgt spid="208978"/>
                                        </p:tgtEl>
                                        <p:attrNameLst>
                                          <p:attrName>ppt_h</p:attrName>
                                        </p:attrNameLst>
                                      </p:cBhvr>
                                      <p:tavLst>
                                        <p:tav tm="0">
                                          <p:val>
                                            <p:strVal val="#ppt_h"/>
                                          </p:val>
                                        </p:tav>
                                        <p:tav tm="100000">
                                          <p:val>
                                            <p:strVal val="#ppt_h"/>
                                          </p:val>
                                        </p:tav>
                                      </p:tavLst>
                                    </p:anim>
                                    <p:animEffect transition="in" filter="fade">
                                      <p:cBhvr>
                                        <p:cTn id="426" dur="500"/>
                                        <p:tgtEl>
                                          <p:spTgt spid="208978"/>
                                        </p:tgtEl>
                                      </p:cBhvr>
                                    </p:animEffect>
                                  </p:childTnLst>
                                </p:cTn>
                              </p:par>
                            </p:childTnLst>
                          </p:cTn>
                        </p:par>
                        <p:par>
                          <p:cTn id="427" fill="hold" nodeType="afterGroup">
                            <p:stCondLst>
                              <p:cond delay="35000"/>
                            </p:stCondLst>
                            <p:childTnLst>
                              <p:par>
                                <p:cTn id="428" presetID="55" presetClass="entr" presetSubtype="0" fill="hold" grpId="0" nodeType="afterEffect">
                                  <p:stCondLst>
                                    <p:cond delay="0"/>
                                  </p:stCondLst>
                                  <p:childTnLst>
                                    <p:set>
                                      <p:cBhvr>
                                        <p:cTn id="429" dur="1" fill="hold">
                                          <p:stCondLst>
                                            <p:cond delay="0"/>
                                          </p:stCondLst>
                                        </p:cTn>
                                        <p:tgtEl>
                                          <p:spTgt spid="208979"/>
                                        </p:tgtEl>
                                        <p:attrNameLst>
                                          <p:attrName>style.visibility</p:attrName>
                                        </p:attrNameLst>
                                      </p:cBhvr>
                                      <p:to>
                                        <p:strVal val="visible"/>
                                      </p:to>
                                    </p:set>
                                    <p:anim calcmode="lin" valueType="num">
                                      <p:cBhvr>
                                        <p:cTn id="430" dur="500" fill="hold"/>
                                        <p:tgtEl>
                                          <p:spTgt spid="208979"/>
                                        </p:tgtEl>
                                        <p:attrNameLst>
                                          <p:attrName>ppt_w</p:attrName>
                                        </p:attrNameLst>
                                      </p:cBhvr>
                                      <p:tavLst>
                                        <p:tav tm="0">
                                          <p:val>
                                            <p:strVal val="#ppt_w*0.70"/>
                                          </p:val>
                                        </p:tav>
                                        <p:tav tm="100000">
                                          <p:val>
                                            <p:strVal val="#ppt_w"/>
                                          </p:val>
                                        </p:tav>
                                      </p:tavLst>
                                    </p:anim>
                                    <p:anim calcmode="lin" valueType="num">
                                      <p:cBhvr>
                                        <p:cTn id="431" dur="500" fill="hold"/>
                                        <p:tgtEl>
                                          <p:spTgt spid="208979"/>
                                        </p:tgtEl>
                                        <p:attrNameLst>
                                          <p:attrName>ppt_h</p:attrName>
                                        </p:attrNameLst>
                                      </p:cBhvr>
                                      <p:tavLst>
                                        <p:tav tm="0">
                                          <p:val>
                                            <p:strVal val="#ppt_h"/>
                                          </p:val>
                                        </p:tav>
                                        <p:tav tm="100000">
                                          <p:val>
                                            <p:strVal val="#ppt_h"/>
                                          </p:val>
                                        </p:tav>
                                      </p:tavLst>
                                    </p:anim>
                                    <p:animEffect transition="in" filter="fade">
                                      <p:cBhvr>
                                        <p:cTn id="432" dur="500"/>
                                        <p:tgtEl>
                                          <p:spTgt spid="208979"/>
                                        </p:tgtEl>
                                      </p:cBhvr>
                                    </p:animEffect>
                                  </p:childTnLst>
                                </p:cTn>
                              </p:par>
                            </p:childTnLst>
                          </p:cTn>
                        </p:par>
                        <p:par>
                          <p:cTn id="433" fill="hold" nodeType="afterGroup">
                            <p:stCondLst>
                              <p:cond delay="35500"/>
                            </p:stCondLst>
                            <p:childTnLst>
                              <p:par>
                                <p:cTn id="434" presetID="55" presetClass="entr" presetSubtype="0" fill="hold" grpId="0" nodeType="afterEffect">
                                  <p:stCondLst>
                                    <p:cond delay="0"/>
                                  </p:stCondLst>
                                  <p:childTnLst>
                                    <p:set>
                                      <p:cBhvr>
                                        <p:cTn id="435" dur="1" fill="hold">
                                          <p:stCondLst>
                                            <p:cond delay="0"/>
                                          </p:stCondLst>
                                        </p:cTn>
                                        <p:tgtEl>
                                          <p:spTgt spid="208980"/>
                                        </p:tgtEl>
                                        <p:attrNameLst>
                                          <p:attrName>style.visibility</p:attrName>
                                        </p:attrNameLst>
                                      </p:cBhvr>
                                      <p:to>
                                        <p:strVal val="visible"/>
                                      </p:to>
                                    </p:set>
                                    <p:anim calcmode="lin" valueType="num">
                                      <p:cBhvr>
                                        <p:cTn id="436" dur="500" fill="hold"/>
                                        <p:tgtEl>
                                          <p:spTgt spid="208980"/>
                                        </p:tgtEl>
                                        <p:attrNameLst>
                                          <p:attrName>ppt_w</p:attrName>
                                        </p:attrNameLst>
                                      </p:cBhvr>
                                      <p:tavLst>
                                        <p:tav tm="0">
                                          <p:val>
                                            <p:strVal val="#ppt_w*0.70"/>
                                          </p:val>
                                        </p:tav>
                                        <p:tav tm="100000">
                                          <p:val>
                                            <p:strVal val="#ppt_w"/>
                                          </p:val>
                                        </p:tav>
                                      </p:tavLst>
                                    </p:anim>
                                    <p:anim calcmode="lin" valueType="num">
                                      <p:cBhvr>
                                        <p:cTn id="437" dur="500" fill="hold"/>
                                        <p:tgtEl>
                                          <p:spTgt spid="208980"/>
                                        </p:tgtEl>
                                        <p:attrNameLst>
                                          <p:attrName>ppt_h</p:attrName>
                                        </p:attrNameLst>
                                      </p:cBhvr>
                                      <p:tavLst>
                                        <p:tav tm="0">
                                          <p:val>
                                            <p:strVal val="#ppt_h"/>
                                          </p:val>
                                        </p:tav>
                                        <p:tav tm="100000">
                                          <p:val>
                                            <p:strVal val="#ppt_h"/>
                                          </p:val>
                                        </p:tav>
                                      </p:tavLst>
                                    </p:anim>
                                    <p:animEffect transition="in" filter="fade">
                                      <p:cBhvr>
                                        <p:cTn id="438" dur="500"/>
                                        <p:tgtEl>
                                          <p:spTgt spid="208980"/>
                                        </p:tgtEl>
                                      </p:cBhvr>
                                    </p:animEffect>
                                  </p:childTnLst>
                                </p:cTn>
                              </p:par>
                            </p:childTnLst>
                          </p:cTn>
                        </p:par>
                        <p:par>
                          <p:cTn id="439" fill="hold" nodeType="afterGroup">
                            <p:stCondLst>
                              <p:cond delay="36000"/>
                            </p:stCondLst>
                            <p:childTnLst>
                              <p:par>
                                <p:cTn id="440" presetID="55" presetClass="entr" presetSubtype="0" fill="hold" grpId="0" nodeType="afterEffect">
                                  <p:stCondLst>
                                    <p:cond delay="0"/>
                                  </p:stCondLst>
                                  <p:childTnLst>
                                    <p:set>
                                      <p:cBhvr>
                                        <p:cTn id="441" dur="1" fill="hold">
                                          <p:stCondLst>
                                            <p:cond delay="0"/>
                                          </p:stCondLst>
                                        </p:cTn>
                                        <p:tgtEl>
                                          <p:spTgt spid="208981"/>
                                        </p:tgtEl>
                                        <p:attrNameLst>
                                          <p:attrName>style.visibility</p:attrName>
                                        </p:attrNameLst>
                                      </p:cBhvr>
                                      <p:to>
                                        <p:strVal val="visible"/>
                                      </p:to>
                                    </p:set>
                                    <p:anim calcmode="lin" valueType="num">
                                      <p:cBhvr>
                                        <p:cTn id="442" dur="500" fill="hold"/>
                                        <p:tgtEl>
                                          <p:spTgt spid="208981"/>
                                        </p:tgtEl>
                                        <p:attrNameLst>
                                          <p:attrName>ppt_w</p:attrName>
                                        </p:attrNameLst>
                                      </p:cBhvr>
                                      <p:tavLst>
                                        <p:tav tm="0">
                                          <p:val>
                                            <p:strVal val="#ppt_w*0.70"/>
                                          </p:val>
                                        </p:tav>
                                        <p:tav tm="100000">
                                          <p:val>
                                            <p:strVal val="#ppt_w"/>
                                          </p:val>
                                        </p:tav>
                                      </p:tavLst>
                                    </p:anim>
                                    <p:anim calcmode="lin" valueType="num">
                                      <p:cBhvr>
                                        <p:cTn id="443" dur="500" fill="hold"/>
                                        <p:tgtEl>
                                          <p:spTgt spid="208981"/>
                                        </p:tgtEl>
                                        <p:attrNameLst>
                                          <p:attrName>ppt_h</p:attrName>
                                        </p:attrNameLst>
                                      </p:cBhvr>
                                      <p:tavLst>
                                        <p:tav tm="0">
                                          <p:val>
                                            <p:strVal val="#ppt_h"/>
                                          </p:val>
                                        </p:tav>
                                        <p:tav tm="100000">
                                          <p:val>
                                            <p:strVal val="#ppt_h"/>
                                          </p:val>
                                        </p:tav>
                                      </p:tavLst>
                                    </p:anim>
                                    <p:animEffect transition="in" filter="fade">
                                      <p:cBhvr>
                                        <p:cTn id="444" dur="500"/>
                                        <p:tgtEl>
                                          <p:spTgt spid="208981"/>
                                        </p:tgtEl>
                                      </p:cBhvr>
                                    </p:animEffect>
                                  </p:childTnLst>
                                </p:cTn>
                              </p:par>
                            </p:childTnLst>
                          </p:cTn>
                        </p:par>
                        <p:par>
                          <p:cTn id="445" fill="hold" nodeType="afterGroup">
                            <p:stCondLst>
                              <p:cond delay="36500"/>
                            </p:stCondLst>
                            <p:childTnLst>
                              <p:par>
                                <p:cTn id="446" presetID="55" presetClass="entr" presetSubtype="0" fill="hold" grpId="0" nodeType="afterEffect">
                                  <p:stCondLst>
                                    <p:cond delay="0"/>
                                  </p:stCondLst>
                                  <p:childTnLst>
                                    <p:set>
                                      <p:cBhvr>
                                        <p:cTn id="447" dur="1" fill="hold">
                                          <p:stCondLst>
                                            <p:cond delay="0"/>
                                          </p:stCondLst>
                                        </p:cTn>
                                        <p:tgtEl>
                                          <p:spTgt spid="208982"/>
                                        </p:tgtEl>
                                        <p:attrNameLst>
                                          <p:attrName>style.visibility</p:attrName>
                                        </p:attrNameLst>
                                      </p:cBhvr>
                                      <p:to>
                                        <p:strVal val="visible"/>
                                      </p:to>
                                    </p:set>
                                    <p:anim calcmode="lin" valueType="num">
                                      <p:cBhvr>
                                        <p:cTn id="448" dur="500" fill="hold"/>
                                        <p:tgtEl>
                                          <p:spTgt spid="208982"/>
                                        </p:tgtEl>
                                        <p:attrNameLst>
                                          <p:attrName>ppt_w</p:attrName>
                                        </p:attrNameLst>
                                      </p:cBhvr>
                                      <p:tavLst>
                                        <p:tav tm="0">
                                          <p:val>
                                            <p:strVal val="#ppt_w*0.70"/>
                                          </p:val>
                                        </p:tav>
                                        <p:tav tm="100000">
                                          <p:val>
                                            <p:strVal val="#ppt_w"/>
                                          </p:val>
                                        </p:tav>
                                      </p:tavLst>
                                    </p:anim>
                                    <p:anim calcmode="lin" valueType="num">
                                      <p:cBhvr>
                                        <p:cTn id="449" dur="500" fill="hold"/>
                                        <p:tgtEl>
                                          <p:spTgt spid="208982"/>
                                        </p:tgtEl>
                                        <p:attrNameLst>
                                          <p:attrName>ppt_h</p:attrName>
                                        </p:attrNameLst>
                                      </p:cBhvr>
                                      <p:tavLst>
                                        <p:tav tm="0">
                                          <p:val>
                                            <p:strVal val="#ppt_h"/>
                                          </p:val>
                                        </p:tav>
                                        <p:tav tm="100000">
                                          <p:val>
                                            <p:strVal val="#ppt_h"/>
                                          </p:val>
                                        </p:tav>
                                      </p:tavLst>
                                    </p:anim>
                                    <p:animEffect transition="in" filter="fade">
                                      <p:cBhvr>
                                        <p:cTn id="450" dur="500"/>
                                        <p:tgtEl>
                                          <p:spTgt spid="208982"/>
                                        </p:tgtEl>
                                      </p:cBhvr>
                                    </p:animEffect>
                                  </p:childTnLst>
                                </p:cTn>
                              </p:par>
                            </p:childTnLst>
                          </p:cTn>
                        </p:par>
                        <p:par>
                          <p:cTn id="451" fill="hold" nodeType="afterGroup">
                            <p:stCondLst>
                              <p:cond delay="37000"/>
                            </p:stCondLst>
                            <p:childTnLst>
                              <p:par>
                                <p:cTn id="452" presetID="55" presetClass="entr" presetSubtype="0" fill="hold" grpId="0" nodeType="afterEffect">
                                  <p:stCondLst>
                                    <p:cond delay="0"/>
                                  </p:stCondLst>
                                  <p:childTnLst>
                                    <p:set>
                                      <p:cBhvr>
                                        <p:cTn id="453" dur="1" fill="hold">
                                          <p:stCondLst>
                                            <p:cond delay="0"/>
                                          </p:stCondLst>
                                        </p:cTn>
                                        <p:tgtEl>
                                          <p:spTgt spid="208996"/>
                                        </p:tgtEl>
                                        <p:attrNameLst>
                                          <p:attrName>style.visibility</p:attrName>
                                        </p:attrNameLst>
                                      </p:cBhvr>
                                      <p:to>
                                        <p:strVal val="visible"/>
                                      </p:to>
                                    </p:set>
                                    <p:anim calcmode="lin" valueType="num">
                                      <p:cBhvr>
                                        <p:cTn id="454" dur="500" fill="hold"/>
                                        <p:tgtEl>
                                          <p:spTgt spid="208996"/>
                                        </p:tgtEl>
                                        <p:attrNameLst>
                                          <p:attrName>ppt_w</p:attrName>
                                        </p:attrNameLst>
                                      </p:cBhvr>
                                      <p:tavLst>
                                        <p:tav tm="0">
                                          <p:val>
                                            <p:strVal val="#ppt_w*0.70"/>
                                          </p:val>
                                        </p:tav>
                                        <p:tav tm="100000">
                                          <p:val>
                                            <p:strVal val="#ppt_w"/>
                                          </p:val>
                                        </p:tav>
                                      </p:tavLst>
                                    </p:anim>
                                    <p:anim calcmode="lin" valueType="num">
                                      <p:cBhvr>
                                        <p:cTn id="455" dur="500" fill="hold"/>
                                        <p:tgtEl>
                                          <p:spTgt spid="208996"/>
                                        </p:tgtEl>
                                        <p:attrNameLst>
                                          <p:attrName>ppt_h</p:attrName>
                                        </p:attrNameLst>
                                      </p:cBhvr>
                                      <p:tavLst>
                                        <p:tav tm="0">
                                          <p:val>
                                            <p:strVal val="#ppt_h"/>
                                          </p:val>
                                        </p:tav>
                                        <p:tav tm="100000">
                                          <p:val>
                                            <p:strVal val="#ppt_h"/>
                                          </p:val>
                                        </p:tav>
                                      </p:tavLst>
                                    </p:anim>
                                    <p:animEffect transition="in" filter="fade">
                                      <p:cBhvr>
                                        <p:cTn id="456" dur="500"/>
                                        <p:tgtEl>
                                          <p:spTgt spid="208996"/>
                                        </p:tgtEl>
                                      </p:cBhvr>
                                    </p:animEffect>
                                  </p:childTnLst>
                                </p:cTn>
                              </p:par>
                            </p:childTnLst>
                          </p:cTn>
                        </p:par>
                        <p:par>
                          <p:cTn id="457" fill="hold" nodeType="afterGroup">
                            <p:stCondLst>
                              <p:cond delay="37500"/>
                            </p:stCondLst>
                            <p:childTnLst>
                              <p:par>
                                <p:cTn id="458" presetID="55" presetClass="entr" presetSubtype="0" fill="hold" grpId="0" nodeType="afterEffect">
                                  <p:stCondLst>
                                    <p:cond delay="0"/>
                                  </p:stCondLst>
                                  <p:childTnLst>
                                    <p:set>
                                      <p:cBhvr>
                                        <p:cTn id="459" dur="1" fill="hold">
                                          <p:stCondLst>
                                            <p:cond delay="0"/>
                                          </p:stCondLst>
                                        </p:cTn>
                                        <p:tgtEl>
                                          <p:spTgt spid="208983"/>
                                        </p:tgtEl>
                                        <p:attrNameLst>
                                          <p:attrName>style.visibility</p:attrName>
                                        </p:attrNameLst>
                                      </p:cBhvr>
                                      <p:to>
                                        <p:strVal val="visible"/>
                                      </p:to>
                                    </p:set>
                                    <p:anim calcmode="lin" valueType="num">
                                      <p:cBhvr>
                                        <p:cTn id="460" dur="500" fill="hold"/>
                                        <p:tgtEl>
                                          <p:spTgt spid="208983"/>
                                        </p:tgtEl>
                                        <p:attrNameLst>
                                          <p:attrName>ppt_w</p:attrName>
                                        </p:attrNameLst>
                                      </p:cBhvr>
                                      <p:tavLst>
                                        <p:tav tm="0">
                                          <p:val>
                                            <p:strVal val="#ppt_w*0.70"/>
                                          </p:val>
                                        </p:tav>
                                        <p:tav tm="100000">
                                          <p:val>
                                            <p:strVal val="#ppt_w"/>
                                          </p:val>
                                        </p:tav>
                                      </p:tavLst>
                                    </p:anim>
                                    <p:anim calcmode="lin" valueType="num">
                                      <p:cBhvr>
                                        <p:cTn id="461" dur="500" fill="hold"/>
                                        <p:tgtEl>
                                          <p:spTgt spid="208983"/>
                                        </p:tgtEl>
                                        <p:attrNameLst>
                                          <p:attrName>ppt_h</p:attrName>
                                        </p:attrNameLst>
                                      </p:cBhvr>
                                      <p:tavLst>
                                        <p:tav tm="0">
                                          <p:val>
                                            <p:strVal val="#ppt_h"/>
                                          </p:val>
                                        </p:tav>
                                        <p:tav tm="100000">
                                          <p:val>
                                            <p:strVal val="#ppt_h"/>
                                          </p:val>
                                        </p:tav>
                                      </p:tavLst>
                                    </p:anim>
                                    <p:animEffect transition="in" filter="fade">
                                      <p:cBhvr>
                                        <p:cTn id="462" dur="500"/>
                                        <p:tgtEl>
                                          <p:spTgt spid="208983"/>
                                        </p:tgtEl>
                                      </p:cBhvr>
                                    </p:animEffect>
                                  </p:childTnLst>
                                </p:cTn>
                              </p:par>
                            </p:childTnLst>
                          </p:cTn>
                        </p:par>
                        <p:par>
                          <p:cTn id="463" fill="hold" nodeType="afterGroup">
                            <p:stCondLst>
                              <p:cond delay="38000"/>
                            </p:stCondLst>
                            <p:childTnLst>
                              <p:par>
                                <p:cTn id="464" presetID="55" presetClass="entr" presetSubtype="0" fill="hold" grpId="0" nodeType="afterEffect">
                                  <p:stCondLst>
                                    <p:cond delay="0"/>
                                  </p:stCondLst>
                                  <p:childTnLst>
                                    <p:set>
                                      <p:cBhvr>
                                        <p:cTn id="465" dur="1" fill="hold">
                                          <p:stCondLst>
                                            <p:cond delay="0"/>
                                          </p:stCondLst>
                                        </p:cTn>
                                        <p:tgtEl>
                                          <p:spTgt spid="208987"/>
                                        </p:tgtEl>
                                        <p:attrNameLst>
                                          <p:attrName>style.visibility</p:attrName>
                                        </p:attrNameLst>
                                      </p:cBhvr>
                                      <p:to>
                                        <p:strVal val="visible"/>
                                      </p:to>
                                    </p:set>
                                    <p:anim calcmode="lin" valueType="num">
                                      <p:cBhvr>
                                        <p:cTn id="466" dur="500" fill="hold"/>
                                        <p:tgtEl>
                                          <p:spTgt spid="208987"/>
                                        </p:tgtEl>
                                        <p:attrNameLst>
                                          <p:attrName>ppt_w</p:attrName>
                                        </p:attrNameLst>
                                      </p:cBhvr>
                                      <p:tavLst>
                                        <p:tav tm="0">
                                          <p:val>
                                            <p:strVal val="#ppt_w*0.70"/>
                                          </p:val>
                                        </p:tav>
                                        <p:tav tm="100000">
                                          <p:val>
                                            <p:strVal val="#ppt_w"/>
                                          </p:val>
                                        </p:tav>
                                      </p:tavLst>
                                    </p:anim>
                                    <p:anim calcmode="lin" valueType="num">
                                      <p:cBhvr>
                                        <p:cTn id="467" dur="500" fill="hold"/>
                                        <p:tgtEl>
                                          <p:spTgt spid="208987"/>
                                        </p:tgtEl>
                                        <p:attrNameLst>
                                          <p:attrName>ppt_h</p:attrName>
                                        </p:attrNameLst>
                                      </p:cBhvr>
                                      <p:tavLst>
                                        <p:tav tm="0">
                                          <p:val>
                                            <p:strVal val="#ppt_h"/>
                                          </p:val>
                                        </p:tav>
                                        <p:tav tm="100000">
                                          <p:val>
                                            <p:strVal val="#ppt_h"/>
                                          </p:val>
                                        </p:tav>
                                      </p:tavLst>
                                    </p:anim>
                                    <p:animEffect transition="in" filter="fade">
                                      <p:cBhvr>
                                        <p:cTn id="468" dur="500"/>
                                        <p:tgtEl>
                                          <p:spTgt spid="208987"/>
                                        </p:tgtEl>
                                      </p:cBhvr>
                                    </p:animEffect>
                                  </p:childTnLst>
                                </p:cTn>
                              </p:par>
                            </p:childTnLst>
                          </p:cTn>
                        </p:par>
                        <p:par>
                          <p:cTn id="469" fill="hold" nodeType="afterGroup">
                            <p:stCondLst>
                              <p:cond delay="38500"/>
                            </p:stCondLst>
                            <p:childTnLst>
                              <p:par>
                                <p:cTn id="470" presetID="55" presetClass="entr" presetSubtype="0" fill="hold" grpId="0" nodeType="afterEffect">
                                  <p:stCondLst>
                                    <p:cond delay="0"/>
                                  </p:stCondLst>
                                  <p:childTnLst>
                                    <p:set>
                                      <p:cBhvr>
                                        <p:cTn id="471" dur="1" fill="hold">
                                          <p:stCondLst>
                                            <p:cond delay="0"/>
                                          </p:stCondLst>
                                        </p:cTn>
                                        <p:tgtEl>
                                          <p:spTgt spid="208988"/>
                                        </p:tgtEl>
                                        <p:attrNameLst>
                                          <p:attrName>style.visibility</p:attrName>
                                        </p:attrNameLst>
                                      </p:cBhvr>
                                      <p:to>
                                        <p:strVal val="visible"/>
                                      </p:to>
                                    </p:set>
                                    <p:anim calcmode="lin" valueType="num">
                                      <p:cBhvr>
                                        <p:cTn id="472" dur="500" fill="hold"/>
                                        <p:tgtEl>
                                          <p:spTgt spid="208988"/>
                                        </p:tgtEl>
                                        <p:attrNameLst>
                                          <p:attrName>ppt_w</p:attrName>
                                        </p:attrNameLst>
                                      </p:cBhvr>
                                      <p:tavLst>
                                        <p:tav tm="0">
                                          <p:val>
                                            <p:strVal val="#ppt_w*0.70"/>
                                          </p:val>
                                        </p:tav>
                                        <p:tav tm="100000">
                                          <p:val>
                                            <p:strVal val="#ppt_w"/>
                                          </p:val>
                                        </p:tav>
                                      </p:tavLst>
                                    </p:anim>
                                    <p:anim calcmode="lin" valueType="num">
                                      <p:cBhvr>
                                        <p:cTn id="473" dur="500" fill="hold"/>
                                        <p:tgtEl>
                                          <p:spTgt spid="208988"/>
                                        </p:tgtEl>
                                        <p:attrNameLst>
                                          <p:attrName>ppt_h</p:attrName>
                                        </p:attrNameLst>
                                      </p:cBhvr>
                                      <p:tavLst>
                                        <p:tav tm="0">
                                          <p:val>
                                            <p:strVal val="#ppt_h"/>
                                          </p:val>
                                        </p:tav>
                                        <p:tav tm="100000">
                                          <p:val>
                                            <p:strVal val="#ppt_h"/>
                                          </p:val>
                                        </p:tav>
                                      </p:tavLst>
                                    </p:anim>
                                    <p:animEffect transition="in" filter="fade">
                                      <p:cBhvr>
                                        <p:cTn id="474" dur="500"/>
                                        <p:tgtEl>
                                          <p:spTgt spid="208988"/>
                                        </p:tgtEl>
                                      </p:cBhvr>
                                    </p:animEffect>
                                  </p:childTnLst>
                                </p:cTn>
                              </p:par>
                            </p:childTnLst>
                          </p:cTn>
                        </p:par>
                        <p:par>
                          <p:cTn id="475" fill="hold" nodeType="afterGroup">
                            <p:stCondLst>
                              <p:cond delay="39000"/>
                            </p:stCondLst>
                            <p:childTnLst>
                              <p:par>
                                <p:cTn id="476" presetID="55" presetClass="entr" presetSubtype="0" fill="hold" grpId="0" nodeType="afterEffect">
                                  <p:stCondLst>
                                    <p:cond delay="0"/>
                                  </p:stCondLst>
                                  <p:childTnLst>
                                    <p:set>
                                      <p:cBhvr>
                                        <p:cTn id="477" dur="1" fill="hold">
                                          <p:stCondLst>
                                            <p:cond delay="0"/>
                                          </p:stCondLst>
                                        </p:cTn>
                                        <p:tgtEl>
                                          <p:spTgt spid="208989"/>
                                        </p:tgtEl>
                                        <p:attrNameLst>
                                          <p:attrName>style.visibility</p:attrName>
                                        </p:attrNameLst>
                                      </p:cBhvr>
                                      <p:to>
                                        <p:strVal val="visible"/>
                                      </p:to>
                                    </p:set>
                                    <p:anim calcmode="lin" valueType="num">
                                      <p:cBhvr>
                                        <p:cTn id="478" dur="500" fill="hold"/>
                                        <p:tgtEl>
                                          <p:spTgt spid="208989"/>
                                        </p:tgtEl>
                                        <p:attrNameLst>
                                          <p:attrName>ppt_w</p:attrName>
                                        </p:attrNameLst>
                                      </p:cBhvr>
                                      <p:tavLst>
                                        <p:tav tm="0">
                                          <p:val>
                                            <p:strVal val="#ppt_w*0.70"/>
                                          </p:val>
                                        </p:tav>
                                        <p:tav tm="100000">
                                          <p:val>
                                            <p:strVal val="#ppt_w"/>
                                          </p:val>
                                        </p:tav>
                                      </p:tavLst>
                                    </p:anim>
                                    <p:anim calcmode="lin" valueType="num">
                                      <p:cBhvr>
                                        <p:cTn id="479" dur="500" fill="hold"/>
                                        <p:tgtEl>
                                          <p:spTgt spid="208989"/>
                                        </p:tgtEl>
                                        <p:attrNameLst>
                                          <p:attrName>ppt_h</p:attrName>
                                        </p:attrNameLst>
                                      </p:cBhvr>
                                      <p:tavLst>
                                        <p:tav tm="0">
                                          <p:val>
                                            <p:strVal val="#ppt_h"/>
                                          </p:val>
                                        </p:tav>
                                        <p:tav tm="100000">
                                          <p:val>
                                            <p:strVal val="#ppt_h"/>
                                          </p:val>
                                        </p:tav>
                                      </p:tavLst>
                                    </p:anim>
                                    <p:animEffect transition="in" filter="fade">
                                      <p:cBhvr>
                                        <p:cTn id="480" dur="500"/>
                                        <p:tgtEl>
                                          <p:spTgt spid="208989"/>
                                        </p:tgtEl>
                                      </p:cBhvr>
                                    </p:animEffect>
                                  </p:childTnLst>
                                </p:cTn>
                              </p:par>
                            </p:childTnLst>
                          </p:cTn>
                        </p:par>
                        <p:par>
                          <p:cTn id="481" fill="hold" nodeType="afterGroup">
                            <p:stCondLst>
                              <p:cond delay="39500"/>
                            </p:stCondLst>
                            <p:childTnLst>
                              <p:par>
                                <p:cTn id="482" presetID="55" presetClass="entr" presetSubtype="0" fill="hold" grpId="0" nodeType="afterEffect">
                                  <p:stCondLst>
                                    <p:cond delay="0"/>
                                  </p:stCondLst>
                                  <p:childTnLst>
                                    <p:set>
                                      <p:cBhvr>
                                        <p:cTn id="483" dur="1" fill="hold">
                                          <p:stCondLst>
                                            <p:cond delay="0"/>
                                          </p:stCondLst>
                                        </p:cTn>
                                        <p:tgtEl>
                                          <p:spTgt spid="208990"/>
                                        </p:tgtEl>
                                        <p:attrNameLst>
                                          <p:attrName>style.visibility</p:attrName>
                                        </p:attrNameLst>
                                      </p:cBhvr>
                                      <p:to>
                                        <p:strVal val="visible"/>
                                      </p:to>
                                    </p:set>
                                    <p:anim calcmode="lin" valueType="num">
                                      <p:cBhvr>
                                        <p:cTn id="484" dur="500" fill="hold"/>
                                        <p:tgtEl>
                                          <p:spTgt spid="208990"/>
                                        </p:tgtEl>
                                        <p:attrNameLst>
                                          <p:attrName>ppt_w</p:attrName>
                                        </p:attrNameLst>
                                      </p:cBhvr>
                                      <p:tavLst>
                                        <p:tav tm="0">
                                          <p:val>
                                            <p:strVal val="#ppt_w*0.70"/>
                                          </p:val>
                                        </p:tav>
                                        <p:tav tm="100000">
                                          <p:val>
                                            <p:strVal val="#ppt_w"/>
                                          </p:val>
                                        </p:tav>
                                      </p:tavLst>
                                    </p:anim>
                                    <p:anim calcmode="lin" valueType="num">
                                      <p:cBhvr>
                                        <p:cTn id="485" dur="500" fill="hold"/>
                                        <p:tgtEl>
                                          <p:spTgt spid="208990"/>
                                        </p:tgtEl>
                                        <p:attrNameLst>
                                          <p:attrName>ppt_h</p:attrName>
                                        </p:attrNameLst>
                                      </p:cBhvr>
                                      <p:tavLst>
                                        <p:tav tm="0">
                                          <p:val>
                                            <p:strVal val="#ppt_h"/>
                                          </p:val>
                                        </p:tav>
                                        <p:tav tm="100000">
                                          <p:val>
                                            <p:strVal val="#ppt_h"/>
                                          </p:val>
                                        </p:tav>
                                      </p:tavLst>
                                    </p:anim>
                                    <p:animEffect transition="in" filter="fade">
                                      <p:cBhvr>
                                        <p:cTn id="486" dur="500"/>
                                        <p:tgtEl>
                                          <p:spTgt spid="208990"/>
                                        </p:tgtEl>
                                      </p:cBhvr>
                                    </p:animEffect>
                                  </p:childTnLst>
                                </p:cTn>
                              </p:par>
                            </p:childTnLst>
                          </p:cTn>
                        </p:par>
                        <p:par>
                          <p:cTn id="487" fill="hold" nodeType="afterGroup">
                            <p:stCondLst>
                              <p:cond delay="40000"/>
                            </p:stCondLst>
                            <p:childTnLst>
                              <p:par>
                                <p:cTn id="488" presetID="55" presetClass="entr" presetSubtype="0" fill="hold" grpId="0" nodeType="afterEffect">
                                  <p:stCondLst>
                                    <p:cond delay="0"/>
                                  </p:stCondLst>
                                  <p:childTnLst>
                                    <p:set>
                                      <p:cBhvr>
                                        <p:cTn id="489" dur="1" fill="hold">
                                          <p:stCondLst>
                                            <p:cond delay="0"/>
                                          </p:stCondLst>
                                        </p:cTn>
                                        <p:tgtEl>
                                          <p:spTgt spid="208991"/>
                                        </p:tgtEl>
                                        <p:attrNameLst>
                                          <p:attrName>style.visibility</p:attrName>
                                        </p:attrNameLst>
                                      </p:cBhvr>
                                      <p:to>
                                        <p:strVal val="visible"/>
                                      </p:to>
                                    </p:set>
                                    <p:anim calcmode="lin" valueType="num">
                                      <p:cBhvr>
                                        <p:cTn id="490" dur="500" fill="hold"/>
                                        <p:tgtEl>
                                          <p:spTgt spid="208991"/>
                                        </p:tgtEl>
                                        <p:attrNameLst>
                                          <p:attrName>ppt_w</p:attrName>
                                        </p:attrNameLst>
                                      </p:cBhvr>
                                      <p:tavLst>
                                        <p:tav tm="0">
                                          <p:val>
                                            <p:strVal val="#ppt_w*0.70"/>
                                          </p:val>
                                        </p:tav>
                                        <p:tav tm="100000">
                                          <p:val>
                                            <p:strVal val="#ppt_w"/>
                                          </p:val>
                                        </p:tav>
                                      </p:tavLst>
                                    </p:anim>
                                    <p:anim calcmode="lin" valueType="num">
                                      <p:cBhvr>
                                        <p:cTn id="491" dur="500" fill="hold"/>
                                        <p:tgtEl>
                                          <p:spTgt spid="208991"/>
                                        </p:tgtEl>
                                        <p:attrNameLst>
                                          <p:attrName>ppt_h</p:attrName>
                                        </p:attrNameLst>
                                      </p:cBhvr>
                                      <p:tavLst>
                                        <p:tav tm="0">
                                          <p:val>
                                            <p:strVal val="#ppt_h"/>
                                          </p:val>
                                        </p:tav>
                                        <p:tav tm="100000">
                                          <p:val>
                                            <p:strVal val="#ppt_h"/>
                                          </p:val>
                                        </p:tav>
                                      </p:tavLst>
                                    </p:anim>
                                    <p:animEffect transition="in" filter="fade">
                                      <p:cBhvr>
                                        <p:cTn id="492" dur="500"/>
                                        <p:tgtEl>
                                          <p:spTgt spid="208991"/>
                                        </p:tgtEl>
                                      </p:cBhvr>
                                    </p:animEffect>
                                  </p:childTnLst>
                                </p:cTn>
                              </p:par>
                            </p:childTnLst>
                          </p:cTn>
                        </p:par>
                        <p:par>
                          <p:cTn id="493" fill="hold" nodeType="afterGroup">
                            <p:stCondLst>
                              <p:cond delay="40500"/>
                            </p:stCondLst>
                            <p:childTnLst>
                              <p:par>
                                <p:cTn id="494" presetID="55" presetClass="entr" presetSubtype="0" fill="hold" grpId="0" nodeType="afterEffect">
                                  <p:stCondLst>
                                    <p:cond delay="0"/>
                                  </p:stCondLst>
                                  <p:childTnLst>
                                    <p:set>
                                      <p:cBhvr>
                                        <p:cTn id="495" dur="1" fill="hold">
                                          <p:stCondLst>
                                            <p:cond delay="0"/>
                                          </p:stCondLst>
                                        </p:cTn>
                                        <p:tgtEl>
                                          <p:spTgt spid="208992"/>
                                        </p:tgtEl>
                                        <p:attrNameLst>
                                          <p:attrName>style.visibility</p:attrName>
                                        </p:attrNameLst>
                                      </p:cBhvr>
                                      <p:to>
                                        <p:strVal val="visible"/>
                                      </p:to>
                                    </p:set>
                                    <p:anim calcmode="lin" valueType="num">
                                      <p:cBhvr>
                                        <p:cTn id="496" dur="500" fill="hold"/>
                                        <p:tgtEl>
                                          <p:spTgt spid="208992"/>
                                        </p:tgtEl>
                                        <p:attrNameLst>
                                          <p:attrName>ppt_w</p:attrName>
                                        </p:attrNameLst>
                                      </p:cBhvr>
                                      <p:tavLst>
                                        <p:tav tm="0">
                                          <p:val>
                                            <p:strVal val="#ppt_w*0.70"/>
                                          </p:val>
                                        </p:tav>
                                        <p:tav tm="100000">
                                          <p:val>
                                            <p:strVal val="#ppt_w"/>
                                          </p:val>
                                        </p:tav>
                                      </p:tavLst>
                                    </p:anim>
                                    <p:anim calcmode="lin" valueType="num">
                                      <p:cBhvr>
                                        <p:cTn id="497" dur="500" fill="hold"/>
                                        <p:tgtEl>
                                          <p:spTgt spid="208992"/>
                                        </p:tgtEl>
                                        <p:attrNameLst>
                                          <p:attrName>ppt_h</p:attrName>
                                        </p:attrNameLst>
                                      </p:cBhvr>
                                      <p:tavLst>
                                        <p:tav tm="0">
                                          <p:val>
                                            <p:strVal val="#ppt_h"/>
                                          </p:val>
                                        </p:tav>
                                        <p:tav tm="100000">
                                          <p:val>
                                            <p:strVal val="#ppt_h"/>
                                          </p:val>
                                        </p:tav>
                                      </p:tavLst>
                                    </p:anim>
                                    <p:animEffect transition="in" filter="fade">
                                      <p:cBhvr>
                                        <p:cTn id="498" dur="500"/>
                                        <p:tgtEl>
                                          <p:spTgt spid="208992"/>
                                        </p:tgtEl>
                                      </p:cBhvr>
                                    </p:animEffect>
                                  </p:childTnLst>
                                </p:cTn>
                              </p:par>
                            </p:childTnLst>
                          </p:cTn>
                        </p:par>
                        <p:par>
                          <p:cTn id="499" fill="hold" nodeType="afterGroup">
                            <p:stCondLst>
                              <p:cond delay="41000"/>
                            </p:stCondLst>
                            <p:childTnLst>
                              <p:par>
                                <p:cTn id="500" presetID="55" presetClass="entr" presetSubtype="0" fill="hold" grpId="0" nodeType="afterEffect">
                                  <p:stCondLst>
                                    <p:cond delay="0"/>
                                  </p:stCondLst>
                                  <p:childTnLst>
                                    <p:set>
                                      <p:cBhvr>
                                        <p:cTn id="501" dur="1" fill="hold">
                                          <p:stCondLst>
                                            <p:cond delay="0"/>
                                          </p:stCondLst>
                                        </p:cTn>
                                        <p:tgtEl>
                                          <p:spTgt spid="208993"/>
                                        </p:tgtEl>
                                        <p:attrNameLst>
                                          <p:attrName>style.visibility</p:attrName>
                                        </p:attrNameLst>
                                      </p:cBhvr>
                                      <p:to>
                                        <p:strVal val="visible"/>
                                      </p:to>
                                    </p:set>
                                    <p:anim calcmode="lin" valueType="num">
                                      <p:cBhvr>
                                        <p:cTn id="502" dur="500" fill="hold"/>
                                        <p:tgtEl>
                                          <p:spTgt spid="208993"/>
                                        </p:tgtEl>
                                        <p:attrNameLst>
                                          <p:attrName>ppt_w</p:attrName>
                                        </p:attrNameLst>
                                      </p:cBhvr>
                                      <p:tavLst>
                                        <p:tav tm="0">
                                          <p:val>
                                            <p:strVal val="#ppt_w*0.70"/>
                                          </p:val>
                                        </p:tav>
                                        <p:tav tm="100000">
                                          <p:val>
                                            <p:strVal val="#ppt_w"/>
                                          </p:val>
                                        </p:tav>
                                      </p:tavLst>
                                    </p:anim>
                                    <p:anim calcmode="lin" valueType="num">
                                      <p:cBhvr>
                                        <p:cTn id="503" dur="500" fill="hold"/>
                                        <p:tgtEl>
                                          <p:spTgt spid="208993"/>
                                        </p:tgtEl>
                                        <p:attrNameLst>
                                          <p:attrName>ppt_h</p:attrName>
                                        </p:attrNameLst>
                                      </p:cBhvr>
                                      <p:tavLst>
                                        <p:tav tm="0">
                                          <p:val>
                                            <p:strVal val="#ppt_h"/>
                                          </p:val>
                                        </p:tav>
                                        <p:tav tm="100000">
                                          <p:val>
                                            <p:strVal val="#ppt_h"/>
                                          </p:val>
                                        </p:tav>
                                      </p:tavLst>
                                    </p:anim>
                                    <p:animEffect transition="in" filter="fade">
                                      <p:cBhvr>
                                        <p:cTn id="504" dur="500"/>
                                        <p:tgtEl>
                                          <p:spTgt spid="208993"/>
                                        </p:tgtEl>
                                      </p:cBhvr>
                                    </p:animEffect>
                                  </p:childTnLst>
                                </p:cTn>
                              </p:par>
                            </p:childTnLst>
                          </p:cTn>
                        </p:par>
                        <p:par>
                          <p:cTn id="505" fill="hold" nodeType="afterGroup">
                            <p:stCondLst>
                              <p:cond delay="41500"/>
                            </p:stCondLst>
                            <p:childTnLst>
                              <p:par>
                                <p:cTn id="506" presetID="55" presetClass="entr" presetSubtype="0" fill="hold" grpId="0" nodeType="afterEffect">
                                  <p:stCondLst>
                                    <p:cond delay="0"/>
                                  </p:stCondLst>
                                  <p:childTnLst>
                                    <p:set>
                                      <p:cBhvr>
                                        <p:cTn id="507" dur="1" fill="hold">
                                          <p:stCondLst>
                                            <p:cond delay="0"/>
                                          </p:stCondLst>
                                        </p:cTn>
                                        <p:tgtEl>
                                          <p:spTgt spid="208994"/>
                                        </p:tgtEl>
                                        <p:attrNameLst>
                                          <p:attrName>style.visibility</p:attrName>
                                        </p:attrNameLst>
                                      </p:cBhvr>
                                      <p:to>
                                        <p:strVal val="visible"/>
                                      </p:to>
                                    </p:set>
                                    <p:anim calcmode="lin" valueType="num">
                                      <p:cBhvr>
                                        <p:cTn id="508" dur="500" fill="hold"/>
                                        <p:tgtEl>
                                          <p:spTgt spid="208994"/>
                                        </p:tgtEl>
                                        <p:attrNameLst>
                                          <p:attrName>ppt_w</p:attrName>
                                        </p:attrNameLst>
                                      </p:cBhvr>
                                      <p:tavLst>
                                        <p:tav tm="0">
                                          <p:val>
                                            <p:strVal val="#ppt_w*0.70"/>
                                          </p:val>
                                        </p:tav>
                                        <p:tav tm="100000">
                                          <p:val>
                                            <p:strVal val="#ppt_w"/>
                                          </p:val>
                                        </p:tav>
                                      </p:tavLst>
                                    </p:anim>
                                    <p:anim calcmode="lin" valueType="num">
                                      <p:cBhvr>
                                        <p:cTn id="509" dur="500" fill="hold"/>
                                        <p:tgtEl>
                                          <p:spTgt spid="208994"/>
                                        </p:tgtEl>
                                        <p:attrNameLst>
                                          <p:attrName>ppt_h</p:attrName>
                                        </p:attrNameLst>
                                      </p:cBhvr>
                                      <p:tavLst>
                                        <p:tav tm="0">
                                          <p:val>
                                            <p:strVal val="#ppt_h"/>
                                          </p:val>
                                        </p:tav>
                                        <p:tav tm="100000">
                                          <p:val>
                                            <p:strVal val="#ppt_h"/>
                                          </p:val>
                                        </p:tav>
                                      </p:tavLst>
                                    </p:anim>
                                    <p:animEffect transition="in" filter="fade">
                                      <p:cBhvr>
                                        <p:cTn id="510" dur="500"/>
                                        <p:tgtEl>
                                          <p:spTgt spid="208994"/>
                                        </p:tgtEl>
                                      </p:cBhvr>
                                    </p:animEffect>
                                  </p:childTnLst>
                                </p:cTn>
                              </p:par>
                            </p:childTnLst>
                          </p:cTn>
                        </p:par>
                      </p:childTnLst>
                    </p:cTn>
                  </p:par>
                  <p:par>
                    <p:cTn id="511" fill="hold" nodeType="clickPar">
                      <p:stCondLst>
                        <p:cond delay="indefinite"/>
                      </p:stCondLst>
                      <p:childTnLst>
                        <p:par>
                          <p:cTn id="512" fill="hold" nodeType="withGroup">
                            <p:stCondLst>
                              <p:cond delay="0"/>
                            </p:stCondLst>
                            <p:childTnLst>
                              <p:par>
                                <p:cTn id="513" presetID="1" presetClass="entr" presetSubtype="0" fill="hold" nodeType="clickEffect">
                                  <p:stCondLst>
                                    <p:cond delay="0"/>
                                  </p:stCondLst>
                                  <p:childTnLst>
                                    <p:set>
                                      <p:cBhvr>
                                        <p:cTn id="514" dur="1" fill="hold">
                                          <p:stCondLst>
                                            <p:cond delay="0"/>
                                          </p:stCondLst>
                                        </p:cTn>
                                        <p:tgtEl>
                                          <p:spTgt spid="208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4" grpId="0"/>
      <p:bldP spid="208905" grpId="0"/>
      <p:bldP spid="208906" grpId="0"/>
      <p:bldP spid="208907" grpId="0"/>
      <p:bldP spid="208908" grpId="0"/>
      <p:bldP spid="208909" grpId="0"/>
      <p:bldP spid="208910" grpId="0"/>
      <p:bldP spid="208911" grpId="0"/>
      <p:bldP spid="208912" grpId="0"/>
      <p:bldP spid="208918" grpId="0"/>
      <p:bldP spid="208919" grpId="0"/>
      <p:bldP spid="208920" grpId="0"/>
      <p:bldP spid="208921" grpId="0"/>
      <p:bldP spid="208922" grpId="0"/>
      <p:bldP spid="208923" grpId="0"/>
      <p:bldP spid="208924" grpId="0"/>
      <p:bldP spid="208925" grpId="0"/>
      <p:bldP spid="208926" grpId="0"/>
      <p:bldP spid="208927" grpId="0"/>
      <p:bldP spid="208928" grpId="0"/>
      <p:bldP spid="208929" grpId="0"/>
      <p:bldP spid="208930" grpId="0"/>
      <p:bldP spid="208931" grpId="0"/>
      <p:bldP spid="208932" grpId="0"/>
      <p:bldP spid="208933" grpId="0"/>
      <p:bldP spid="208934" grpId="0"/>
      <p:bldP spid="208935" grpId="0"/>
      <p:bldP spid="208936" grpId="0"/>
      <p:bldP spid="208937" grpId="0"/>
      <p:bldP spid="208938" grpId="0"/>
      <p:bldP spid="208939" grpId="0"/>
      <p:bldP spid="208940" grpId="0"/>
      <p:bldP spid="208941" grpId="0"/>
      <p:bldP spid="208942" grpId="0"/>
      <p:bldP spid="208943" grpId="0"/>
      <p:bldP spid="208944" grpId="0"/>
      <p:bldP spid="208945" grpId="0"/>
      <p:bldP spid="208946" grpId="0"/>
      <p:bldP spid="208947" grpId="0"/>
      <p:bldP spid="208948" grpId="0"/>
      <p:bldP spid="208949" grpId="0"/>
      <p:bldP spid="208950" grpId="0"/>
      <p:bldP spid="208952" grpId="0"/>
      <p:bldP spid="208953" grpId="0"/>
      <p:bldP spid="208954" grpId="0"/>
      <p:bldP spid="208955" grpId="0"/>
      <p:bldP spid="208956" grpId="0"/>
      <p:bldP spid="208957" grpId="0"/>
      <p:bldP spid="208958" grpId="0"/>
      <p:bldP spid="208959" grpId="0"/>
      <p:bldP spid="208960" grpId="0"/>
      <p:bldP spid="208961" grpId="0"/>
      <p:bldP spid="208962" grpId="0"/>
      <p:bldP spid="208963" grpId="0"/>
      <p:bldP spid="208964" grpId="0"/>
      <p:bldP spid="208965" grpId="0"/>
      <p:bldP spid="208966" grpId="0"/>
      <p:bldP spid="208967" grpId="0"/>
      <p:bldP spid="208968" grpId="0"/>
      <p:bldP spid="208969" grpId="0"/>
      <p:bldP spid="208970" grpId="0"/>
      <p:bldP spid="208971" grpId="0"/>
      <p:bldP spid="208972" grpId="0"/>
      <p:bldP spid="208973" grpId="0"/>
      <p:bldP spid="208974" grpId="0"/>
      <p:bldP spid="208975" grpId="0"/>
      <p:bldP spid="208976" grpId="0"/>
      <p:bldP spid="208977" grpId="0"/>
      <p:bldP spid="208978" grpId="0"/>
      <p:bldP spid="208979" grpId="0"/>
      <p:bldP spid="208980" grpId="0"/>
      <p:bldP spid="208981" grpId="0"/>
      <p:bldP spid="208982" grpId="0"/>
      <p:bldP spid="208983" grpId="0"/>
      <p:bldP spid="208987" grpId="0"/>
      <p:bldP spid="208988" grpId="0"/>
      <p:bldP spid="208989" grpId="0"/>
      <p:bldP spid="208990" grpId="0"/>
      <p:bldP spid="208991" grpId="0"/>
      <p:bldP spid="208992" grpId="0"/>
      <p:bldP spid="208993" grpId="0"/>
      <p:bldP spid="208994" grpId="0"/>
      <p:bldP spid="208996" grpId="0"/>
      <p:bldP spid="208997" grpId="0" animBg="1"/>
      <p:bldP spid="2089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title"/>
          </p:nvPr>
        </p:nvSpPr>
        <p:spPr>
          <a:xfrm>
            <a:off x="900113" y="333375"/>
            <a:ext cx="7488237" cy="3168650"/>
          </a:xfrm>
        </p:spPr>
        <p:txBody>
          <a:bodyPr/>
          <a:lstStyle/>
          <a:p>
            <a:pPr eaLnBrk="1" hangingPunct="1"/>
            <a:r>
              <a:rPr lang="en-GB" altLang="fr-FR" sz="3600" dirty="0" smtClean="0">
                <a:solidFill>
                  <a:schemeClr val="tx1"/>
                </a:solidFill>
              </a:rPr>
              <a:t>Targeted analysis of biomarkers for the screening of botanicals in herbal food supplements</a:t>
            </a:r>
            <a:endParaRPr lang="en-GB" altLang="fr-FR" sz="3600" dirty="0" smtClean="0">
              <a:solidFill>
                <a:srgbClr val="FFFF00"/>
              </a:solidFill>
            </a:endParaRPr>
          </a:p>
        </p:txBody>
      </p:sp>
      <p:sp>
        <p:nvSpPr>
          <p:cNvPr id="14339" name="Rectangle 5"/>
          <p:cNvSpPr>
            <a:spLocks noGrp="1" noChangeArrowheads="1"/>
          </p:cNvSpPr>
          <p:nvPr>
            <p:ph type="body" idx="1"/>
          </p:nvPr>
        </p:nvSpPr>
        <p:spPr>
          <a:xfrm>
            <a:off x="900113" y="3716338"/>
            <a:ext cx="8172450" cy="2305050"/>
          </a:xfrm>
        </p:spPr>
        <p:txBody>
          <a:bodyPr/>
          <a:lstStyle/>
          <a:p>
            <a:pPr marL="0" indent="0" eaLnBrk="1" hangingPunct="1"/>
            <a:r>
              <a:rPr lang="en-GB" altLang="fr-FR" sz="2400" u="sng" dirty="0" smtClean="0"/>
              <a:t>Philippe Christen</a:t>
            </a:r>
            <a:r>
              <a:rPr lang="en-GB" altLang="fr-FR" sz="2400" dirty="0" smtClean="0"/>
              <a:t>, Caroline Mathon, Stefan Bieri</a:t>
            </a:r>
          </a:p>
          <a:p>
            <a:pPr marL="0" indent="0" eaLnBrk="1" hangingPunct="1"/>
            <a:r>
              <a:rPr lang="en-GB" altLang="fr-FR" dirty="0" smtClean="0"/>
              <a:t>School of Pharmaceutical Sciences, University of Geneva, Switzerland</a:t>
            </a:r>
          </a:p>
          <a:p>
            <a:pPr marL="0" indent="0" eaLnBrk="1" hangingPunct="1"/>
            <a:r>
              <a:rPr lang="en-GB" altLang="fr-FR" dirty="0" smtClean="0"/>
              <a:t>Official Food Control Authority of Geneva, Switzerland</a:t>
            </a:r>
          </a:p>
          <a:p>
            <a:pPr marL="0" indent="0" eaLnBrk="1" hangingPunct="1"/>
            <a:r>
              <a:rPr lang="en-GB" altLang="fr-FR" dirty="0" smtClean="0"/>
              <a:t>SCAHT, Swiss Centre of Applied Human Toxicology</a:t>
            </a:r>
          </a:p>
          <a:p>
            <a:pPr marL="0" indent="0" eaLnBrk="1" hangingPunct="1"/>
            <a:endParaRPr lang="en-GB" altLang="fr-FR" dirty="0" smtClean="0"/>
          </a:p>
          <a:p>
            <a:pPr marL="0" indent="0" eaLnBrk="1" hangingPunct="1"/>
            <a:r>
              <a:rPr lang="en-GB" altLang="fr-FR" dirty="0" smtClean="0"/>
              <a:t>philippe.christen@unige.ch</a:t>
            </a:r>
          </a:p>
        </p:txBody>
      </p:sp>
    </p:spTree>
  </p:cSld>
  <p:clrMapOvr>
    <a:masterClrMapping/>
  </p:clrMapOvr>
  <p:transition advTm="21937"/>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a:xfrm>
            <a:off x="468313" y="115888"/>
            <a:ext cx="8229600" cy="865187"/>
          </a:xfrm>
        </p:spPr>
        <p:txBody>
          <a:bodyPr/>
          <a:lstStyle/>
          <a:p>
            <a:pPr eaLnBrk="1" hangingPunct="1"/>
            <a:r>
              <a:rPr lang="en-GB" altLang="fr-FR" dirty="0" smtClean="0"/>
              <a:t>Conclusion</a:t>
            </a:r>
          </a:p>
        </p:txBody>
      </p:sp>
      <p:sp>
        <p:nvSpPr>
          <p:cNvPr id="9" name="Rectangle 3"/>
          <p:cNvSpPr txBox="1">
            <a:spLocks noChangeArrowheads="1"/>
          </p:cNvSpPr>
          <p:nvPr/>
        </p:nvSpPr>
        <p:spPr bwMode="auto">
          <a:xfrm>
            <a:off x="395288" y="692150"/>
            <a:ext cx="8280400" cy="604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0"/>
              </a:spcAft>
              <a:buClr>
                <a:srgbClr val="009900"/>
              </a:buClr>
              <a:buFont typeface="Wingdings" pitchFamily="2" charset="2"/>
              <a:defRPr sz="2600">
                <a:solidFill>
                  <a:schemeClr val="tx1"/>
                </a:solidFill>
                <a:latin typeface="+mn-lt"/>
                <a:ea typeface="+mn-ea"/>
                <a:cs typeface="+mn-cs"/>
              </a:defRPr>
            </a:lvl1pPr>
            <a:lvl2pPr marL="542925" indent="-1588" algn="just" rtl="0" eaLnBrk="0" fontAlgn="base" hangingPunct="0">
              <a:spcBef>
                <a:spcPct val="20000"/>
              </a:spcBef>
              <a:spcAft>
                <a:spcPct val="0"/>
              </a:spcAft>
              <a:buClr>
                <a:srgbClr val="009900"/>
              </a:buClr>
              <a:buFont typeface="Wingdings" pitchFamily="2" charset="2"/>
              <a:defRPr sz="2400">
                <a:solidFill>
                  <a:schemeClr val="tx1"/>
                </a:solidFill>
                <a:latin typeface="+mn-lt"/>
              </a:defRPr>
            </a:lvl2pPr>
            <a:lvl3pPr marL="990600" indent="-76200" algn="just" rtl="0" eaLnBrk="0" fontAlgn="base" hangingPunct="0">
              <a:spcBef>
                <a:spcPct val="20000"/>
              </a:spcBef>
              <a:spcAft>
                <a:spcPct val="0"/>
              </a:spcAft>
              <a:buClr>
                <a:srgbClr val="009900"/>
              </a:buClr>
              <a:buFont typeface="Wingdings" pitchFamily="2" charset="2"/>
              <a:defRPr sz="2200">
                <a:solidFill>
                  <a:schemeClr val="tx1"/>
                </a:solidFill>
                <a:latin typeface="+mn-lt"/>
              </a:defRPr>
            </a:lvl3pPr>
            <a:lvl4pPr marL="1438275" indent="-1588" algn="just" rtl="0" eaLnBrk="0" fontAlgn="base" hangingPunct="0">
              <a:spcBef>
                <a:spcPct val="20000"/>
              </a:spcBef>
              <a:spcAft>
                <a:spcPct val="0"/>
              </a:spcAft>
              <a:defRPr sz="2000">
                <a:solidFill>
                  <a:schemeClr val="tx1"/>
                </a:solidFill>
                <a:latin typeface="+mn-lt"/>
              </a:defRPr>
            </a:lvl4pPr>
            <a:lvl5pPr marL="1885950" indent="-1588" algn="just" rtl="0" eaLnBrk="0" fontAlgn="base" hangingPunct="0">
              <a:spcBef>
                <a:spcPct val="20000"/>
              </a:spcBef>
              <a:spcAft>
                <a:spcPct val="0"/>
              </a:spcAft>
              <a:defRPr sz="2000">
                <a:solidFill>
                  <a:schemeClr val="tx1"/>
                </a:solidFill>
                <a:latin typeface="+mn-lt"/>
              </a:defRPr>
            </a:lvl5pPr>
            <a:lvl6pPr marL="2343150" indent="-1588" algn="just" rtl="0" fontAlgn="base">
              <a:spcBef>
                <a:spcPct val="20000"/>
              </a:spcBef>
              <a:spcAft>
                <a:spcPct val="0"/>
              </a:spcAft>
              <a:defRPr sz="2000">
                <a:solidFill>
                  <a:schemeClr val="tx1"/>
                </a:solidFill>
                <a:latin typeface="+mn-lt"/>
              </a:defRPr>
            </a:lvl6pPr>
            <a:lvl7pPr marL="2800350" indent="-1588" algn="just" rtl="0" fontAlgn="base">
              <a:spcBef>
                <a:spcPct val="20000"/>
              </a:spcBef>
              <a:spcAft>
                <a:spcPct val="0"/>
              </a:spcAft>
              <a:defRPr sz="2000">
                <a:solidFill>
                  <a:schemeClr val="tx1"/>
                </a:solidFill>
                <a:latin typeface="+mn-lt"/>
              </a:defRPr>
            </a:lvl7pPr>
            <a:lvl8pPr marL="3257550" indent="-1588" algn="just" rtl="0" fontAlgn="base">
              <a:spcBef>
                <a:spcPct val="20000"/>
              </a:spcBef>
              <a:spcAft>
                <a:spcPct val="0"/>
              </a:spcAft>
              <a:defRPr sz="2000">
                <a:solidFill>
                  <a:schemeClr val="tx1"/>
                </a:solidFill>
                <a:latin typeface="+mn-lt"/>
              </a:defRPr>
            </a:lvl8pPr>
            <a:lvl9pPr marL="3714750" indent="-1588" algn="just" rtl="0" fontAlgn="base">
              <a:spcBef>
                <a:spcPct val="20000"/>
              </a:spcBef>
              <a:spcAft>
                <a:spcPct val="0"/>
              </a:spcAft>
              <a:defRPr sz="2000">
                <a:solidFill>
                  <a:schemeClr val="tx1"/>
                </a:solidFill>
                <a:latin typeface="+mn-lt"/>
              </a:defRPr>
            </a:lvl9pPr>
          </a:lstStyle>
          <a:p>
            <a:pPr marL="0" indent="0" eaLnBrk="1" hangingPunct="1">
              <a:buClr>
                <a:srgbClr val="FF0000"/>
              </a:buClr>
            </a:pPr>
            <a:endParaRPr lang="en-GB" altLang="fr-FR" kern="0" dirty="0" smtClean="0"/>
          </a:p>
          <a:p>
            <a:pPr marL="457200" indent="-457200">
              <a:buFont typeface="Wingdings" panose="05000000000000000000" pitchFamily="2" charset="2"/>
              <a:buChar char="q"/>
            </a:pPr>
            <a:r>
              <a:rPr lang="fr-CH" dirty="0" err="1" smtClean="0"/>
              <a:t>Analytical</a:t>
            </a:r>
            <a:r>
              <a:rPr lang="fr-CH" dirty="0" smtClean="0"/>
              <a:t> </a:t>
            </a:r>
            <a:r>
              <a:rPr lang="fr-CH" dirty="0" err="1"/>
              <a:t>methods</a:t>
            </a:r>
            <a:r>
              <a:rPr lang="fr-CH" dirty="0"/>
              <a:t> for HFS are </a:t>
            </a:r>
            <a:r>
              <a:rPr lang="fr-CH" dirty="0" err="1"/>
              <a:t>necessary</a:t>
            </a:r>
            <a:r>
              <a:rPr lang="fr-CH" dirty="0"/>
              <a:t> for </a:t>
            </a:r>
            <a:r>
              <a:rPr lang="fr-CH" dirty="0" err="1"/>
              <a:t>food</a:t>
            </a:r>
            <a:r>
              <a:rPr lang="fr-CH" dirty="0"/>
              <a:t> </a:t>
            </a:r>
            <a:r>
              <a:rPr lang="fr-CH" dirty="0" err="1"/>
              <a:t>safety</a:t>
            </a:r>
            <a:r>
              <a:rPr lang="fr-CH" dirty="0"/>
              <a:t> and </a:t>
            </a:r>
            <a:r>
              <a:rPr lang="fr-CH" dirty="0" err="1"/>
              <a:t>quality</a:t>
            </a:r>
            <a:r>
              <a:rPr lang="fr-CH" dirty="0"/>
              <a:t> </a:t>
            </a:r>
            <a:r>
              <a:rPr lang="fr-CH" dirty="0" smtClean="0"/>
              <a:t>control </a:t>
            </a:r>
            <a:r>
              <a:rPr lang="fr-CH" dirty="0"/>
              <a:t>to </a:t>
            </a:r>
            <a:r>
              <a:rPr lang="fr-CH" dirty="0" err="1"/>
              <a:t>avoid</a:t>
            </a:r>
            <a:r>
              <a:rPr lang="fr-CH" dirty="0"/>
              <a:t> </a:t>
            </a:r>
            <a:r>
              <a:rPr lang="fr-CH" dirty="0" err="1"/>
              <a:t>economically</a:t>
            </a:r>
            <a:endParaRPr lang="fr-CH" dirty="0"/>
          </a:p>
          <a:p>
            <a:r>
              <a:rPr lang="fr-CH" dirty="0" smtClean="0"/>
              <a:t>	 </a:t>
            </a:r>
            <a:r>
              <a:rPr lang="fr-CH" dirty="0" err="1" smtClean="0"/>
              <a:t>motivated</a:t>
            </a:r>
            <a:r>
              <a:rPr lang="fr-CH" dirty="0" smtClean="0"/>
              <a:t> </a:t>
            </a:r>
            <a:r>
              <a:rPr lang="fr-CH" dirty="0" err="1"/>
              <a:t>adulterations</a:t>
            </a:r>
            <a:endParaRPr lang="fr-CH" dirty="0"/>
          </a:p>
          <a:p>
            <a:pPr marL="0" indent="0" eaLnBrk="1" hangingPunct="1"/>
            <a:endParaRPr lang="en-GB" altLang="fr-FR" sz="1000" kern="0" dirty="0" smtClean="0"/>
          </a:p>
          <a:p>
            <a:pPr marL="457200" indent="-457200" eaLnBrk="1" hangingPunct="1">
              <a:buFont typeface="Wingdings" panose="05000000000000000000" pitchFamily="2" charset="2"/>
              <a:buChar char="q"/>
            </a:pPr>
            <a:r>
              <a:rPr lang="fr-CH" dirty="0"/>
              <a:t>LC-MS/MS </a:t>
            </a:r>
            <a:r>
              <a:rPr lang="fr-CH" dirty="0" err="1"/>
              <a:t>spectra</a:t>
            </a:r>
            <a:r>
              <a:rPr lang="fr-CH" dirty="0"/>
              <a:t> </a:t>
            </a:r>
            <a:r>
              <a:rPr lang="fr-CH" dirty="0" err="1"/>
              <a:t>offer</a:t>
            </a:r>
            <a:r>
              <a:rPr lang="fr-CH" dirty="0"/>
              <a:t> </a:t>
            </a:r>
            <a:r>
              <a:rPr lang="fr-CH" dirty="0" err="1"/>
              <a:t>powerful</a:t>
            </a:r>
            <a:r>
              <a:rPr lang="fr-CH" dirty="0"/>
              <a:t> identification </a:t>
            </a:r>
            <a:r>
              <a:rPr lang="fr-CH" dirty="0" err="1" smtClean="0"/>
              <a:t>capabilities</a:t>
            </a:r>
            <a:r>
              <a:rPr lang="fr-CH" dirty="0" smtClean="0"/>
              <a:t> for HFS</a:t>
            </a:r>
          </a:p>
          <a:p>
            <a:pPr marL="457200" indent="-457200" eaLnBrk="1" hangingPunct="1">
              <a:buFont typeface="Wingdings" panose="05000000000000000000" pitchFamily="2" charset="2"/>
              <a:buChar char="q"/>
            </a:pPr>
            <a:endParaRPr lang="fr-CH" sz="1000" dirty="0"/>
          </a:p>
          <a:p>
            <a:pPr marL="457200" indent="-457200" eaLnBrk="1" hangingPunct="1">
              <a:buFont typeface="Wingdings" panose="05000000000000000000" pitchFamily="2" charset="2"/>
              <a:buChar char="q"/>
            </a:pPr>
            <a:r>
              <a:rPr lang="en-GB" altLang="fr-FR" kern="0" dirty="0" smtClean="0"/>
              <a:t>This generic method can easily</a:t>
            </a:r>
          </a:p>
          <a:p>
            <a:pPr marL="627063" lvl="1" indent="0" eaLnBrk="1" hangingPunct="1">
              <a:buFont typeface="Wingdings" pitchFamily="2" charset="2"/>
              <a:buChar char="§"/>
            </a:pPr>
            <a:r>
              <a:rPr lang="en-GB" altLang="fr-FR" kern="0" dirty="0" smtClean="0"/>
              <a:t> integrate new biomarkers</a:t>
            </a:r>
          </a:p>
          <a:p>
            <a:pPr marL="627063" lvl="1" indent="0" eaLnBrk="1" hangingPunct="1">
              <a:buFont typeface="Wingdings" pitchFamily="2" charset="2"/>
              <a:buChar char="§"/>
            </a:pPr>
            <a:r>
              <a:rPr lang="en-GB" altLang="fr-FR" kern="0" dirty="0" smtClean="0"/>
              <a:t> be incremented with new plants on a regular basis</a:t>
            </a:r>
          </a:p>
          <a:p>
            <a:pPr marL="627063" lvl="1" indent="0" eaLnBrk="1" hangingPunct="1"/>
            <a:r>
              <a:rPr lang="en-GB" altLang="fr-FR" sz="1000" kern="0" dirty="0" smtClean="0"/>
              <a:t> </a:t>
            </a:r>
          </a:p>
          <a:p>
            <a:pPr marL="457200" indent="-457200" eaLnBrk="1" hangingPunct="1">
              <a:buFont typeface="Wingdings" panose="05000000000000000000" pitchFamily="2" charset="2"/>
              <a:buChar char="q"/>
            </a:pPr>
            <a:r>
              <a:rPr lang="en-GB" altLang="fr-FR" kern="0" dirty="0" smtClean="0"/>
              <a:t>The method should be improved by complementary processes such as TOF-MS (exact mass), HPTLC fingerprinting or microscopy.  </a:t>
            </a:r>
          </a:p>
          <a:p>
            <a:pPr marL="627063" lvl="1" indent="0" eaLnBrk="1" hangingPunct="1"/>
            <a:endParaRPr lang="en-GB" altLang="fr-FR" kern="0" dirty="0" smtClean="0"/>
          </a:p>
          <a:p>
            <a:pPr marL="0" indent="0" eaLnBrk="1" hangingPunct="1"/>
            <a:endParaRPr lang="en-GB" altLang="fr-FR" kern="0" dirty="0" smtClean="0"/>
          </a:p>
          <a:p>
            <a:pPr marL="0" indent="0" eaLnBrk="1" hangingPunct="1"/>
            <a:endParaRPr lang="en-GB" altLang="fr-FR" kern="0" dirty="0" smtClean="0"/>
          </a:p>
        </p:txBody>
      </p:sp>
    </p:spTree>
    <p:extLst>
      <p:ext uri="{BB962C8B-B14F-4D97-AF65-F5344CB8AC3E}">
        <p14:creationId xmlns:p14="http://schemas.microsoft.com/office/powerpoint/2010/main" val="3749058719"/>
      </p:ext>
    </p:extLst>
  </p:cSld>
  <p:clrMapOvr>
    <a:masterClrMapping/>
  </p:clrMapOvr>
  <p:transition advTm="8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828675" y="4076700"/>
            <a:ext cx="7488238" cy="1439863"/>
          </a:xfrm>
        </p:spPr>
        <p:txBody>
          <a:bodyPr/>
          <a:lstStyle/>
          <a:p>
            <a:pPr algn="ctr" eaLnBrk="1" hangingPunct="1"/>
            <a:r>
              <a:rPr lang="en-GB" altLang="fr-FR" sz="3200" dirty="0" smtClean="0">
                <a:solidFill>
                  <a:schemeClr val="tx1"/>
                </a:solidFill>
                <a:latin typeface="Candara" pitchFamily="34" charset="0"/>
              </a:rPr>
              <a:t>Thank you for </a:t>
            </a:r>
            <a:br>
              <a:rPr lang="en-GB" altLang="fr-FR" sz="3200" dirty="0" smtClean="0">
                <a:solidFill>
                  <a:schemeClr val="tx1"/>
                </a:solidFill>
                <a:latin typeface="Candara" pitchFamily="34" charset="0"/>
              </a:rPr>
            </a:br>
            <a:r>
              <a:rPr lang="en-GB" altLang="fr-FR" sz="3200" dirty="0" smtClean="0">
                <a:solidFill>
                  <a:schemeClr val="tx1"/>
                </a:solidFill>
                <a:latin typeface="Candara" pitchFamily="34" charset="0"/>
              </a:rPr>
              <a:t>your attention!</a:t>
            </a:r>
          </a:p>
        </p:txBody>
      </p:sp>
      <p:sp>
        <p:nvSpPr>
          <p:cNvPr id="49155" name="Rectangle 3"/>
          <p:cNvSpPr>
            <a:spLocks noGrp="1" noChangeArrowheads="1"/>
          </p:cNvSpPr>
          <p:nvPr>
            <p:ph type="body" idx="1"/>
          </p:nvPr>
        </p:nvSpPr>
        <p:spPr>
          <a:xfrm>
            <a:off x="2825140" y="3284984"/>
            <a:ext cx="3671887" cy="503237"/>
          </a:xfrm>
        </p:spPr>
        <p:txBody>
          <a:bodyPr/>
          <a:lstStyle/>
          <a:p>
            <a:pPr marL="0" indent="0" eaLnBrk="1" hangingPunct="1">
              <a:lnSpc>
                <a:spcPct val="90000"/>
              </a:lnSpc>
            </a:pPr>
            <a:r>
              <a:rPr lang="en-GB" altLang="fr-FR" dirty="0" smtClean="0"/>
              <a:t>Caroline Mathon, PhD student</a:t>
            </a:r>
          </a:p>
        </p:txBody>
      </p:sp>
      <p:sp>
        <p:nvSpPr>
          <p:cNvPr id="49156" name="Rectangle 7"/>
          <p:cNvSpPr>
            <a:spLocks noChangeArrowheads="1"/>
          </p:cNvSpPr>
          <p:nvPr/>
        </p:nvSpPr>
        <p:spPr bwMode="auto">
          <a:xfrm>
            <a:off x="611188" y="505297"/>
            <a:ext cx="806450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336699"/>
              </a:buClr>
              <a:buSzPct val="90000"/>
              <a:buFont typeface="Wingdings" pitchFamily="2" charset="2"/>
              <a:defRPr sz="2000">
                <a:solidFill>
                  <a:schemeClr val="tx1"/>
                </a:solidFill>
                <a:latin typeface="Arial" charset="0"/>
              </a:defRPr>
            </a:lvl1pPr>
            <a:lvl2pPr marL="742950" indent="-285750" eaLnBrk="0" hangingPunct="0">
              <a:spcBef>
                <a:spcPct val="20000"/>
              </a:spcBef>
              <a:buClr>
                <a:srgbClr val="009900"/>
              </a:buClr>
              <a:buSzPct val="90000"/>
              <a:buFont typeface="Wingdings" pitchFamily="2" charset="2"/>
              <a:defRPr>
                <a:solidFill>
                  <a:schemeClr val="tx1"/>
                </a:solidFill>
                <a:latin typeface="Arial" charset="0"/>
              </a:defRPr>
            </a:lvl2pPr>
            <a:lvl3pPr marL="1143000" indent="-228600" eaLnBrk="0" hangingPunct="0">
              <a:spcBef>
                <a:spcPct val="20000"/>
              </a:spcBef>
              <a:buClr>
                <a:srgbClr val="009900"/>
              </a:buClr>
              <a:buSzPct val="90000"/>
              <a:buFont typeface="Wingdings" pitchFamily="2" charset="2"/>
              <a:defRPr sz="1600">
                <a:solidFill>
                  <a:schemeClr val="tx1"/>
                </a:solidFill>
                <a:latin typeface="Arial" charset="0"/>
              </a:defRPr>
            </a:lvl3pPr>
            <a:lvl4pPr marL="1600200" indent="-228600" eaLnBrk="0" hangingPunct="0">
              <a:spcBef>
                <a:spcPct val="20000"/>
              </a:spcBef>
              <a:buClr>
                <a:srgbClr val="336699"/>
              </a:buClr>
              <a:buSzPct val="90000"/>
              <a:buFont typeface="Wingdings" pitchFamily="2" charset="2"/>
              <a:defRPr sz="1600">
                <a:solidFill>
                  <a:schemeClr val="tx1"/>
                </a:solidFill>
                <a:latin typeface="Arial" charset="0"/>
              </a:defRPr>
            </a:lvl4pPr>
            <a:lvl5pPr marL="2057400" indent="-228600" eaLnBrk="0" hangingPunct="0">
              <a:spcBef>
                <a:spcPct val="20000"/>
              </a:spcBef>
              <a:buClr>
                <a:srgbClr val="336699"/>
              </a:buClr>
              <a:buSzPct val="90000"/>
              <a:buFont typeface="Wingdings" pitchFamily="2" charset="2"/>
              <a:defRPr sz="1400">
                <a:solidFill>
                  <a:schemeClr val="tx1"/>
                </a:solidFill>
                <a:latin typeface="Arial" charset="0"/>
              </a:defRPr>
            </a:lvl5pPr>
            <a:lvl6pPr marL="2514600" indent="-228600" eaLnBrk="0" fontAlgn="base" hangingPunct="0">
              <a:spcBef>
                <a:spcPct val="20000"/>
              </a:spcBef>
              <a:spcAft>
                <a:spcPct val="0"/>
              </a:spcAft>
              <a:buClr>
                <a:srgbClr val="336699"/>
              </a:buClr>
              <a:buSzPct val="90000"/>
              <a:buFont typeface="Wingdings" pitchFamily="2" charset="2"/>
              <a:defRPr sz="1400">
                <a:solidFill>
                  <a:schemeClr val="tx1"/>
                </a:solidFill>
                <a:latin typeface="Arial" charset="0"/>
              </a:defRPr>
            </a:lvl6pPr>
            <a:lvl7pPr marL="2971800" indent="-228600" eaLnBrk="0" fontAlgn="base" hangingPunct="0">
              <a:spcBef>
                <a:spcPct val="20000"/>
              </a:spcBef>
              <a:spcAft>
                <a:spcPct val="0"/>
              </a:spcAft>
              <a:buClr>
                <a:srgbClr val="336699"/>
              </a:buClr>
              <a:buSzPct val="90000"/>
              <a:buFont typeface="Wingdings" pitchFamily="2" charset="2"/>
              <a:defRPr sz="1400">
                <a:solidFill>
                  <a:schemeClr val="tx1"/>
                </a:solidFill>
                <a:latin typeface="Arial" charset="0"/>
              </a:defRPr>
            </a:lvl7pPr>
            <a:lvl8pPr marL="3429000" indent="-228600" eaLnBrk="0" fontAlgn="base" hangingPunct="0">
              <a:spcBef>
                <a:spcPct val="20000"/>
              </a:spcBef>
              <a:spcAft>
                <a:spcPct val="0"/>
              </a:spcAft>
              <a:buClr>
                <a:srgbClr val="336699"/>
              </a:buClr>
              <a:buSzPct val="90000"/>
              <a:buFont typeface="Wingdings" pitchFamily="2" charset="2"/>
              <a:defRPr sz="1400">
                <a:solidFill>
                  <a:schemeClr val="tx1"/>
                </a:solidFill>
                <a:latin typeface="Arial" charset="0"/>
              </a:defRPr>
            </a:lvl8pPr>
            <a:lvl9pPr marL="3886200" indent="-228600" eaLnBrk="0" fontAlgn="base" hangingPunct="0">
              <a:spcBef>
                <a:spcPct val="20000"/>
              </a:spcBef>
              <a:spcAft>
                <a:spcPct val="0"/>
              </a:spcAft>
              <a:buClr>
                <a:srgbClr val="336699"/>
              </a:buClr>
              <a:buSzPct val="90000"/>
              <a:buFont typeface="Wingdings" pitchFamily="2" charset="2"/>
              <a:defRPr sz="1400">
                <a:solidFill>
                  <a:schemeClr val="tx1"/>
                </a:solidFill>
                <a:latin typeface="Arial" charset="0"/>
              </a:defRPr>
            </a:lvl9pPr>
          </a:lstStyle>
          <a:p>
            <a:pPr algn="ctr" eaLnBrk="1" hangingPunct="1">
              <a:spcBef>
                <a:spcPct val="0"/>
              </a:spcBef>
              <a:buClrTx/>
              <a:buSzTx/>
              <a:buFontTx/>
              <a:buNone/>
            </a:pPr>
            <a:r>
              <a:rPr lang="en-GB" altLang="fr-FR" sz="3600" dirty="0">
                <a:solidFill>
                  <a:srgbClr val="009900"/>
                </a:solidFill>
                <a:latin typeface="+mj-lt"/>
              </a:rPr>
              <a:t>Acknowledgements</a:t>
            </a:r>
            <a:r>
              <a:rPr lang="en-GB" altLang="fr-FR" sz="2800" b="1" dirty="0">
                <a:latin typeface="Candara" pitchFamily="34" charset="0"/>
              </a:rPr>
              <a:t/>
            </a:r>
            <a:br>
              <a:rPr lang="en-GB" altLang="fr-FR" sz="2800" b="1" dirty="0">
                <a:latin typeface="Candara" pitchFamily="34" charset="0"/>
              </a:rPr>
            </a:br>
            <a:r>
              <a:rPr lang="en-GB" altLang="fr-FR" sz="2400" b="1" dirty="0">
                <a:latin typeface="Candara" pitchFamily="34" charset="0"/>
              </a:rPr>
              <a:t/>
            </a:r>
            <a:br>
              <a:rPr lang="en-GB" altLang="fr-FR" sz="2400" b="1" dirty="0">
                <a:latin typeface="Candara" pitchFamily="34" charset="0"/>
              </a:rPr>
            </a:br>
            <a:r>
              <a:rPr lang="en-GB" altLang="fr-FR" sz="2400" b="1" dirty="0">
                <a:latin typeface="Candara" pitchFamily="34" charset="0"/>
              </a:rPr>
              <a:t> </a:t>
            </a:r>
            <a:endParaRPr lang="en-GB" altLang="fr-FR" sz="2200" b="1" dirty="0">
              <a:latin typeface="Candara" pitchFamily="34" charset="0"/>
            </a:endParaRPr>
          </a:p>
        </p:txBody>
      </p:sp>
      <p:pic>
        <p:nvPicPr>
          <p:cNvPr id="4915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8040" y="1412776"/>
            <a:ext cx="2570163"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4734"/>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nimml.org/wp-content/uploads/2011/10/proteomics_fig1.png"/>
          <p:cNvPicPr>
            <a:picLocks noChangeAspect="1" noChangeArrowheads="1"/>
          </p:cNvPicPr>
          <p:nvPr/>
        </p:nvPicPr>
        <p:blipFill rotWithShape="1">
          <a:blip r:embed="rId4">
            <a:extLst>
              <a:ext uri="{28A0092B-C50C-407E-A947-70E740481C1C}">
                <a14:useLocalDpi xmlns:a14="http://schemas.microsoft.com/office/drawing/2010/main" val="0"/>
              </a:ext>
            </a:extLst>
          </a:blip>
          <a:srcRect t="54744" b="15230"/>
          <a:stretch/>
        </p:blipFill>
        <p:spPr bwMode="auto">
          <a:xfrm>
            <a:off x="481136" y="2204864"/>
            <a:ext cx="8915400" cy="182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1736576" y="4026939"/>
            <a:ext cx="1184940" cy="646331"/>
          </a:xfrm>
          <a:prstGeom prst="rect">
            <a:avLst/>
          </a:prstGeom>
          <a:noFill/>
        </p:spPr>
        <p:txBody>
          <a:bodyPr wrap="none" rtlCol="0">
            <a:spAutoFit/>
          </a:bodyPr>
          <a:lstStyle/>
          <a:p>
            <a:r>
              <a:rPr lang="fr-CH" dirty="0" err="1" smtClean="0"/>
              <a:t>Precursor</a:t>
            </a:r>
            <a:endParaRPr lang="fr-CH" dirty="0"/>
          </a:p>
          <a:p>
            <a:pPr algn="ctr"/>
            <a:r>
              <a:rPr lang="fr-CH" dirty="0" err="1" smtClean="0"/>
              <a:t>selection</a:t>
            </a:r>
            <a:endParaRPr lang="fr-CH" dirty="0"/>
          </a:p>
        </p:txBody>
      </p:sp>
      <p:sp>
        <p:nvSpPr>
          <p:cNvPr id="10" name="ZoneTexte 9"/>
          <p:cNvSpPr txBox="1"/>
          <p:nvPr/>
        </p:nvSpPr>
        <p:spPr>
          <a:xfrm>
            <a:off x="3232866" y="4025198"/>
            <a:ext cx="1236236" cy="646331"/>
          </a:xfrm>
          <a:prstGeom prst="rect">
            <a:avLst/>
          </a:prstGeom>
          <a:noFill/>
        </p:spPr>
        <p:txBody>
          <a:bodyPr wrap="none" rtlCol="0">
            <a:spAutoFit/>
          </a:bodyPr>
          <a:lstStyle/>
          <a:p>
            <a:r>
              <a:rPr lang="fr-CH" dirty="0" err="1" smtClean="0"/>
              <a:t>Collisional</a:t>
            </a:r>
            <a:endParaRPr lang="fr-CH" dirty="0" smtClean="0"/>
          </a:p>
          <a:p>
            <a:pPr algn="ctr"/>
            <a:r>
              <a:rPr lang="fr-CH" dirty="0" smtClean="0"/>
              <a:t>excitation</a:t>
            </a:r>
            <a:endParaRPr lang="fr-CH" dirty="0"/>
          </a:p>
        </p:txBody>
      </p:sp>
      <p:sp>
        <p:nvSpPr>
          <p:cNvPr id="11" name="ZoneTexte 10"/>
          <p:cNvSpPr txBox="1"/>
          <p:nvPr/>
        </p:nvSpPr>
        <p:spPr>
          <a:xfrm>
            <a:off x="4688904" y="4025198"/>
            <a:ext cx="1189172" cy="646331"/>
          </a:xfrm>
          <a:prstGeom prst="rect">
            <a:avLst/>
          </a:prstGeom>
          <a:noFill/>
        </p:spPr>
        <p:txBody>
          <a:bodyPr wrap="none" rtlCol="0">
            <a:spAutoFit/>
          </a:bodyPr>
          <a:lstStyle/>
          <a:p>
            <a:r>
              <a:rPr lang="fr-CH" dirty="0" smtClean="0"/>
              <a:t>Transition</a:t>
            </a:r>
          </a:p>
          <a:p>
            <a:pPr algn="ctr"/>
            <a:r>
              <a:rPr lang="fr-CH" dirty="0" smtClean="0"/>
              <a:t>ions</a:t>
            </a:r>
          </a:p>
        </p:txBody>
      </p:sp>
      <p:sp>
        <p:nvSpPr>
          <p:cNvPr id="12" name="Rectangle 11"/>
          <p:cNvSpPr/>
          <p:nvPr/>
        </p:nvSpPr>
        <p:spPr>
          <a:xfrm>
            <a:off x="1403648" y="764704"/>
            <a:ext cx="67687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altLang="zh-TW" sz="3200" dirty="0">
                <a:solidFill>
                  <a:srgbClr val="009900"/>
                </a:solidFill>
                <a:latin typeface="+mj-lt"/>
                <a:ea typeface="+mj-ea"/>
                <a:cs typeface="+mj-cs"/>
              </a:rPr>
              <a:t>Multiple Reaction Monitoring</a:t>
            </a:r>
            <a:endParaRPr lang="fr-CH" sz="3200" dirty="0">
              <a:solidFill>
                <a:srgbClr val="009900"/>
              </a:solidFill>
              <a:latin typeface="+mj-lt"/>
              <a:ea typeface="+mj-ea"/>
              <a:cs typeface="+mj-cs"/>
            </a:endParaRPr>
          </a:p>
        </p:txBody>
      </p:sp>
    </p:spTree>
    <p:extLst>
      <p:ext uri="{BB962C8B-B14F-4D97-AF65-F5344CB8AC3E}">
        <p14:creationId xmlns:p14="http://schemas.microsoft.com/office/powerpoint/2010/main" val="1949965063"/>
      </p:ext>
    </p:extLst>
  </p:cSld>
  <p:clrMapOvr>
    <a:masterClrMapping/>
  </p:clrMapOvr>
  <p:transition advTm="8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428625"/>
            <a:ext cx="8186737" cy="1143000"/>
          </a:xfrm>
          <a:ln w="3175"/>
        </p:spPr>
        <p:txBody>
          <a:bodyPr/>
          <a:lstStyle/>
          <a:p>
            <a:pPr>
              <a:defRPr/>
            </a:pPr>
            <a:r>
              <a:rPr lang="en-US" sz="3600" b="1" dirty="0" smtClean="0">
                <a:solidFill>
                  <a:schemeClr val="accent3">
                    <a:lumMod val="75000"/>
                  </a:schemeClr>
                </a:solidFill>
                <a:latin typeface="Baskerville Old Face" pitchFamily="18" charset="0"/>
              </a:rPr>
              <a:t>Lets Meet again at Pharmacognosy-2015</a:t>
            </a:r>
            <a:endParaRPr lang="en-US" sz="3600" b="1" dirty="0">
              <a:solidFill>
                <a:schemeClr val="accent3">
                  <a:lumMod val="75000"/>
                </a:schemeClr>
              </a:solidFill>
              <a:latin typeface="Baskerville Old Face" pitchFamily="18" charset="0"/>
            </a:endParaRPr>
          </a:p>
        </p:txBody>
      </p:sp>
      <p:sp>
        <p:nvSpPr>
          <p:cNvPr id="3" name="Content Placeholder 2"/>
          <p:cNvSpPr>
            <a:spLocks noGrp="1"/>
          </p:cNvSpPr>
          <p:nvPr>
            <p:ph idx="1"/>
          </p:nvPr>
        </p:nvSpPr>
        <p:spPr>
          <a:xfrm>
            <a:off x="642938" y="1714502"/>
            <a:ext cx="8001000" cy="3643313"/>
          </a:xfrm>
          <a:ln w="19050">
            <a:solidFill>
              <a:srgbClr val="002060"/>
            </a:solidFill>
          </a:ln>
        </p:spPr>
        <p:txBody>
          <a:bodyPr/>
          <a:lstStyle/>
          <a:p>
            <a:pPr algn="ctr">
              <a:buFont typeface="Arial" charset="0"/>
              <a:buNone/>
              <a:defRPr/>
            </a:pPr>
            <a:r>
              <a:rPr lang="en-US" sz="2800" b="1" dirty="0" smtClean="0">
                <a:solidFill>
                  <a:schemeClr val="accent4">
                    <a:lumMod val="50000"/>
                  </a:schemeClr>
                </a:solidFill>
                <a:effectLst>
                  <a:outerShdw blurRad="38100" dist="38100" dir="2700000" algn="tl">
                    <a:srgbClr val="000000">
                      <a:alpha val="43137"/>
                    </a:srgbClr>
                  </a:outerShdw>
                </a:effectLst>
              </a:rPr>
              <a:t>3</a:t>
            </a:r>
            <a:r>
              <a:rPr lang="en-US" sz="2800" b="1" baseline="30000" dirty="0" smtClean="0">
                <a:solidFill>
                  <a:schemeClr val="accent4">
                    <a:lumMod val="50000"/>
                  </a:schemeClr>
                </a:solidFill>
                <a:effectLst>
                  <a:outerShdw blurRad="38100" dist="38100" dir="2700000" algn="tl">
                    <a:srgbClr val="000000">
                      <a:alpha val="43137"/>
                    </a:srgbClr>
                  </a:outerShdw>
                </a:effectLst>
              </a:rPr>
              <a:t>rd</a:t>
            </a:r>
            <a:r>
              <a:rPr lang="en-US" sz="2800" b="1" dirty="0" smtClean="0">
                <a:solidFill>
                  <a:schemeClr val="accent4">
                    <a:lumMod val="50000"/>
                  </a:schemeClr>
                </a:solidFill>
                <a:effectLst>
                  <a:outerShdw blurRad="38100" dist="38100" dir="2700000" algn="tl">
                    <a:srgbClr val="000000">
                      <a:alpha val="43137"/>
                    </a:srgbClr>
                  </a:outerShdw>
                </a:effectLst>
              </a:rPr>
              <a:t> International Conference and Exhibition on Pharmacognosy, Phytochemistry and Natural Products</a:t>
            </a:r>
          </a:p>
          <a:p>
            <a:pPr algn="ctr">
              <a:buFont typeface="Arial" charset="0"/>
              <a:buNone/>
              <a:defRPr/>
            </a:pPr>
            <a:r>
              <a:rPr lang="en-US" sz="2400" b="1" dirty="0" smtClean="0">
                <a:solidFill>
                  <a:schemeClr val="accent2">
                    <a:lumMod val="50000"/>
                  </a:schemeClr>
                </a:solidFill>
                <a:effectLst>
                  <a:outerShdw blurRad="38100" dist="38100" dir="2700000" algn="tl">
                    <a:srgbClr val="000000">
                      <a:alpha val="43137"/>
                    </a:srgbClr>
                  </a:outerShdw>
                </a:effectLst>
                <a:latin typeface="Arial Black" pitchFamily="34" charset="0"/>
              </a:rPr>
              <a:t>October 26-28, 2015 Hyderabad, India</a:t>
            </a:r>
          </a:p>
          <a:p>
            <a:pPr algn="ctr">
              <a:buFont typeface="Arial" charset="0"/>
              <a:buNone/>
              <a:defRPr/>
            </a:pPr>
            <a:r>
              <a:rPr lang="en-US" sz="2400" b="1" dirty="0" smtClean="0">
                <a:solidFill>
                  <a:srgbClr val="C00000"/>
                </a:solidFill>
                <a:effectLst>
                  <a:outerShdw blurRad="38100" dist="38100" dir="2700000" algn="tl">
                    <a:srgbClr val="000000">
                      <a:alpha val="43137"/>
                    </a:srgbClr>
                  </a:outerShdw>
                </a:effectLst>
              </a:rPr>
              <a:t>Theme: </a:t>
            </a:r>
            <a:r>
              <a:rPr lang="en-US" sz="2400" i="1" dirty="0" smtClean="0">
                <a:effectLst>
                  <a:outerShdw blurRad="38100" dist="38100" dir="2700000" algn="tl">
                    <a:srgbClr val="000000">
                      <a:alpha val="43137"/>
                    </a:srgbClr>
                  </a:outerShdw>
                </a:effectLst>
              </a:rPr>
              <a:t>Advanced trends for the future of Herbal Drugs and Products</a:t>
            </a:r>
          </a:p>
          <a:p>
            <a:pPr algn="ctr">
              <a:buFont typeface="Arial" charset="0"/>
              <a:buNone/>
              <a:defRPr/>
            </a:pPr>
            <a:r>
              <a:rPr lang="en-US" sz="2400" b="1" i="1" dirty="0" smtClean="0">
                <a:effectLst>
                  <a:outerShdw blurRad="38100" dist="38100" dir="2700000" algn="tl">
                    <a:srgbClr val="000000">
                      <a:alpha val="43137"/>
                    </a:srgbClr>
                  </a:outerShdw>
                </a:effectLst>
              </a:rPr>
              <a:t>Website:</a:t>
            </a:r>
            <a:r>
              <a:rPr lang="en-US" sz="2400" i="1" dirty="0" smtClean="0">
                <a:effectLst>
                  <a:outerShdw blurRad="38100" dist="38100" dir="2700000" algn="tl">
                    <a:srgbClr val="000000">
                      <a:alpha val="43137"/>
                    </a:srgbClr>
                  </a:outerShdw>
                </a:effectLst>
              </a:rPr>
              <a:t> </a:t>
            </a:r>
            <a:r>
              <a:rPr lang="en-US" sz="2400" i="1" dirty="0" smtClean="0">
                <a:effectLst>
                  <a:outerShdw blurRad="38100" dist="38100" dir="2700000" algn="tl">
                    <a:srgbClr val="000000">
                      <a:alpha val="43137"/>
                    </a:srgbClr>
                  </a:outerShdw>
                </a:effectLst>
                <a:hlinkClick r:id="rId2"/>
              </a:rPr>
              <a:t>http://pharmacognosy-phytochemistry-natural-products.pharmaceuticalconferences.com/</a:t>
            </a:r>
            <a:endParaRPr lang="en-US" sz="2400" i="1" dirty="0" smtClean="0">
              <a:effectLst>
                <a:outerShdw blurRad="38100" dist="38100" dir="2700000" algn="tl">
                  <a:srgbClr val="000000">
                    <a:alpha val="43137"/>
                  </a:srgbClr>
                </a:outerShdw>
              </a:effectLst>
            </a:endParaRPr>
          </a:p>
          <a:p>
            <a:pPr algn="ctr">
              <a:buFont typeface="Arial" charset="0"/>
              <a:buNone/>
              <a:defRPr/>
            </a:pPr>
            <a:endParaRPr lang="en-US" sz="2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3412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euille+galenic (17)"/>
          <p:cNvPicPr>
            <a:picLocks noChangeAspect="1" noChangeArrowheads="1"/>
          </p:cNvPicPr>
          <p:nvPr/>
        </p:nvPicPr>
        <p:blipFill>
          <a:blip r:embed="rId4"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0" y="8307"/>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p:txBody>
          <a:bodyPr/>
          <a:lstStyle/>
          <a:p>
            <a:pPr eaLnBrk="1" hangingPunct="1"/>
            <a:r>
              <a:rPr lang="en-GB" altLang="fr-FR" dirty="0" smtClean="0"/>
              <a:t>Introduction</a:t>
            </a:r>
          </a:p>
        </p:txBody>
      </p:sp>
      <p:sp>
        <p:nvSpPr>
          <p:cNvPr id="10" name="Rectangle 3"/>
          <p:cNvSpPr txBox="1">
            <a:spLocks noChangeArrowheads="1"/>
          </p:cNvSpPr>
          <p:nvPr/>
        </p:nvSpPr>
        <p:spPr bwMode="auto">
          <a:xfrm>
            <a:off x="395288" y="907702"/>
            <a:ext cx="828040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rtl="0" eaLnBrk="0" fontAlgn="base" hangingPunct="0">
              <a:spcBef>
                <a:spcPct val="20000"/>
              </a:spcBef>
              <a:spcAft>
                <a:spcPct val="0"/>
              </a:spcAft>
              <a:buClr>
                <a:srgbClr val="009900"/>
              </a:buClr>
              <a:buFont typeface="Wingdings" pitchFamily="2" charset="2"/>
              <a:defRPr sz="2600">
                <a:solidFill>
                  <a:schemeClr val="tx1"/>
                </a:solidFill>
                <a:latin typeface="+mn-lt"/>
                <a:ea typeface="+mn-ea"/>
                <a:cs typeface="+mn-cs"/>
              </a:defRPr>
            </a:lvl1pPr>
            <a:lvl2pPr marL="542925" indent="-1588" algn="just" rtl="0" eaLnBrk="0" fontAlgn="base" hangingPunct="0">
              <a:spcBef>
                <a:spcPct val="20000"/>
              </a:spcBef>
              <a:spcAft>
                <a:spcPct val="0"/>
              </a:spcAft>
              <a:buClr>
                <a:srgbClr val="009900"/>
              </a:buClr>
              <a:buFont typeface="Wingdings" pitchFamily="2" charset="2"/>
              <a:defRPr sz="2400">
                <a:solidFill>
                  <a:schemeClr val="tx1"/>
                </a:solidFill>
                <a:latin typeface="+mn-lt"/>
              </a:defRPr>
            </a:lvl2pPr>
            <a:lvl3pPr marL="990600" algn="just" rtl="0" eaLnBrk="0" fontAlgn="base" hangingPunct="0">
              <a:spcBef>
                <a:spcPct val="20000"/>
              </a:spcBef>
              <a:spcAft>
                <a:spcPct val="0"/>
              </a:spcAft>
              <a:buClr>
                <a:srgbClr val="009900"/>
              </a:buClr>
              <a:buFont typeface="Wingdings" pitchFamily="2" charset="2"/>
              <a:defRPr sz="2200">
                <a:solidFill>
                  <a:schemeClr val="tx1"/>
                </a:solidFill>
                <a:latin typeface="+mn-lt"/>
              </a:defRPr>
            </a:lvl3pPr>
            <a:lvl4pPr marL="1438275" indent="-1588" algn="just" rtl="0" eaLnBrk="0" fontAlgn="base" hangingPunct="0">
              <a:spcBef>
                <a:spcPct val="20000"/>
              </a:spcBef>
              <a:spcAft>
                <a:spcPct val="0"/>
              </a:spcAft>
              <a:defRPr sz="2000">
                <a:solidFill>
                  <a:schemeClr val="tx1"/>
                </a:solidFill>
                <a:latin typeface="+mn-lt"/>
              </a:defRPr>
            </a:lvl4pPr>
            <a:lvl5pPr marL="1885950" indent="-1588" algn="just" rtl="0" eaLnBrk="0" fontAlgn="base" hangingPunct="0">
              <a:spcBef>
                <a:spcPct val="20000"/>
              </a:spcBef>
              <a:spcAft>
                <a:spcPct val="0"/>
              </a:spcAft>
              <a:defRPr sz="2000">
                <a:solidFill>
                  <a:schemeClr val="tx1"/>
                </a:solidFill>
                <a:latin typeface="+mn-lt"/>
              </a:defRPr>
            </a:lvl5pPr>
            <a:lvl6pPr marL="2343150" indent="-1588" algn="just" rtl="0" fontAlgn="base">
              <a:spcBef>
                <a:spcPct val="20000"/>
              </a:spcBef>
              <a:spcAft>
                <a:spcPct val="0"/>
              </a:spcAft>
              <a:defRPr sz="2000">
                <a:solidFill>
                  <a:schemeClr val="tx1"/>
                </a:solidFill>
                <a:latin typeface="+mn-lt"/>
              </a:defRPr>
            </a:lvl6pPr>
            <a:lvl7pPr marL="2800350" indent="-1588" algn="just" rtl="0" fontAlgn="base">
              <a:spcBef>
                <a:spcPct val="20000"/>
              </a:spcBef>
              <a:spcAft>
                <a:spcPct val="0"/>
              </a:spcAft>
              <a:defRPr sz="2000">
                <a:solidFill>
                  <a:schemeClr val="tx1"/>
                </a:solidFill>
                <a:latin typeface="+mn-lt"/>
              </a:defRPr>
            </a:lvl7pPr>
            <a:lvl8pPr marL="3257550" indent="-1588" algn="just" rtl="0" fontAlgn="base">
              <a:spcBef>
                <a:spcPct val="20000"/>
              </a:spcBef>
              <a:spcAft>
                <a:spcPct val="0"/>
              </a:spcAft>
              <a:defRPr sz="2000">
                <a:solidFill>
                  <a:schemeClr val="tx1"/>
                </a:solidFill>
                <a:latin typeface="+mn-lt"/>
              </a:defRPr>
            </a:lvl8pPr>
            <a:lvl9pPr marL="3714750" indent="-1588" algn="just" rtl="0" fontAlgn="base">
              <a:spcBef>
                <a:spcPct val="20000"/>
              </a:spcBef>
              <a:spcAft>
                <a:spcPct val="0"/>
              </a:spcAft>
              <a:defRPr sz="2000">
                <a:solidFill>
                  <a:schemeClr val="tx1"/>
                </a:solidFill>
                <a:latin typeface="+mn-lt"/>
              </a:defRPr>
            </a:lvl9pPr>
          </a:lstStyle>
          <a:p>
            <a:pPr eaLnBrk="1" hangingPunct="1">
              <a:lnSpc>
                <a:spcPct val="90000"/>
              </a:lnSpc>
              <a:spcAft>
                <a:spcPts val="1200"/>
              </a:spcAft>
              <a:defRPr/>
            </a:pPr>
            <a:r>
              <a:rPr lang="en-GB" altLang="fr-FR" kern="0" dirty="0" smtClean="0"/>
              <a:t>Botanicals and botanical preparations intended as food supplements are widely marketed with various health claims.</a:t>
            </a:r>
          </a:p>
          <a:p>
            <a:pPr eaLnBrk="1" hangingPunct="1">
              <a:lnSpc>
                <a:spcPct val="90000"/>
              </a:lnSpc>
              <a:spcAft>
                <a:spcPts val="1200"/>
              </a:spcAft>
              <a:defRPr/>
            </a:pPr>
            <a:r>
              <a:rPr lang="en-GB" altLang="fr-FR" kern="0" dirty="0" smtClean="0"/>
              <a:t>Consumption of herbal food supplements (HFS) is increasing all over the world.</a:t>
            </a:r>
          </a:p>
          <a:p>
            <a:pPr eaLnBrk="1" hangingPunct="1">
              <a:lnSpc>
                <a:spcPct val="90000"/>
              </a:lnSpc>
              <a:spcAft>
                <a:spcPts val="0"/>
              </a:spcAft>
              <a:defRPr/>
            </a:pPr>
            <a:r>
              <a:rPr lang="en-GB" altLang="fr-FR" kern="0" dirty="0" smtClean="0"/>
              <a:t>This commercial success is</a:t>
            </a:r>
          </a:p>
          <a:p>
            <a:pPr eaLnBrk="1" hangingPunct="1">
              <a:lnSpc>
                <a:spcPct val="90000"/>
              </a:lnSpc>
              <a:spcAft>
                <a:spcPts val="0"/>
              </a:spcAft>
              <a:defRPr/>
            </a:pPr>
            <a:r>
              <a:rPr lang="en-GB" altLang="fr-FR" kern="0" dirty="0" smtClean="0"/>
              <a:t>largely due to a growing interest in</a:t>
            </a:r>
          </a:p>
          <a:p>
            <a:pPr eaLnBrk="1" hangingPunct="1">
              <a:lnSpc>
                <a:spcPct val="90000"/>
              </a:lnSpc>
              <a:spcAft>
                <a:spcPts val="1200"/>
              </a:spcAft>
              <a:defRPr/>
            </a:pPr>
            <a:r>
              <a:rPr lang="en-GB" altLang="fr-FR" kern="0" dirty="0" smtClean="0"/>
              <a:t>natural ingredients.</a:t>
            </a:r>
          </a:p>
          <a:p>
            <a:pPr eaLnBrk="1" hangingPunct="1">
              <a:lnSpc>
                <a:spcPct val="90000"/>
              </a:lnSpc>
              <a:defRPr/>
            </a:pPr>
            <a:r>
              <a:rPr lang="en-GB" altLang="fr-FR" kern="0" dirty="0" smtClean="0"/>
              <a:t>The preparations are easily</a:t>
            </a:r>
          </a:p>
          <a:p>
            <a:pPr eaLnBrk="1" hangingPunct="1">
              <a:lnSpc>
                <a:spcPct val="90000"/>
              </a:lnSpc>
              <a:defRPr/>
            </a:pPr>
            <a:r>
              <a:rPr lang="en-GB" altLang="fr-FR" kern="0" dirty="0" smtClean="0"/>
              <a:t>available to consumers through</a:t>
            </a:r>
          </a:p>
          <a:p>
            <a:pPr eaLnBrk="1" hangingPunct="1">
              <a:lnSpc>
                <a:spcPct val="90000"/>
              </a:lnSpc>
              <a:defRPr/>
            </a:pPr>
            <a:r>
              <a:rPr lang="en-GB" altLang="fr-FR" kern="0" dirty="0" smtClean="0"/>
              <a:t>several distribution channels: as OTC medicines in pharmacies, in supermarkets, herbalist’s shops and via the Internet.</a:t>
            </a:r>
          </a:p>
          <a:p>
            <a:pPr eaLnBrk="1" hangingPunct="1">
              <a:lnSpc>
                <a:spcPct val="90000"/>
              </a:lnSpc>
              <a:defRPr/>
            </a:pPr>
            <a:endParaRPr lang="en-GB" altLang="fr-FR" kern="0" dirty="0" smtClean="0"/>
          </a:p>
          <a:p>
            <a:pPr eaLnBrk="1" hangingPunct="1">
              <a:lnSpc>
                <a:spcPct val="90000"/>
              </a:lnSpc>
              <a:defRPr/>
            </a:pPr>
            <a:endParaRPr lang="en-GB" altLang="fr-FR" kern="0" dirty="0" smtClean="0"/>
          </a:p>
        </p:txBody>
      </p:sp>
      <p:pic>
        <p:nvPicPr>
          <p:cNvPr id="1536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2038" y="2706216"/>
            <a:ext cx="2667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6" name="Rectangle 1"/>
          <p:cNvSpPr>
            <a:spLocks noChangeArrowheads="1"/>
          </p:cNvSpPr>
          <p:nvPr/>
        </p:nvSpPr>
        <p:spPr bwMode="auto">
          <a:xfrm>
            <a:off x="6132513" y="4365625"/>
            <a:ext cx="2616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ct val="0"/>
              </a:spcBef>
              <a:buClrTx/>
              <a:buFontTx/>
              <a:buNone/>
            </a:pPr>
            <a:r>
              <a:rPr lang="fr-CH" altLang="fr-FR" sz="900" dirty="0">
                <a:solidFill>
                  <a:schemeClr val="bg1"/>
                </a:solidFill>
              </a:rPr>
              <a:t>http://images.elephantjournal.com/wpcontent/uploads/2013/05/4e67f86371bf14227407792901281ef9.jpg</a:t>
            </a:r>
          </a:p>
        </p:txBody>
      </p:sp>
    </p:spTree>
    <p:custDataLst>
      <p:tags r:id="rId1"/>
    </p:custDataLst>
  </p:cSld>
  <p:clrMapOvr>
    <a:masterClrMapping/>
  </p:clrMapOvr>
  <p:transition advTm="31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noChangeArrowheads="1"/>
          </p:cNvPicPr>
          <p:nvPr/>
        </p:nvPicPr>
        <p:blipFill>
          <a:blip r:embed="rId4" cstate="print">
            <a:lum bright="40000" contrast="-70000"/>
            <a:extLst>
              <a:ext uri="{28A0092B-C50C-407E-A947-70E740481C1C}">
                <a14:useLocalDpi xmlns:a14="http://schemas.microsoft.com/office/drawing/2010/main" val="0"/>
              </a:ext>
            </a:extLst>
          </a:blip>
          <a:srcRect/>
          <a:stretch>
            <a:fillRect/>
          </a:stretch>
        </p:blipFill>
        <p:spPr bwMode="auto">
          <a:xfrm>
            <a:off x="0" y="765175"/>
            <a:ext cx="9144000"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Grp="1" noChangeArrowheads="1"/>
          </p:cNvSpPr>
          <p:nvPr>
            <p:ph type="title"/>
          </p:nvPr>
        </p:nvSpPr>
        <p:spPr/>
        <p:txBody>
          <a:bodyPr/>
          <a:lstStyle/>
          <a:p>
            <a:pPr eaLnBrk="1" hangingPunct="1"/>
            <a:r>
              <a:rPr lang="en-GB" altLang="fr-FR" dirty="0" smtClean="0"/>
              <a:t>Definition of a food supplement</a:t>
            </a:r>
          </a:p>
        </p:txBody>
      </p:sp>
      <p:sp>
        <p:nvSpPr>
          <p:cNvPr id="16388" name="Rectangle 3"/>
          <p:cNvSpPr>
            <a:spLocks noGrp="1" noChangeArrowheads="1"/>
          </p:cNvSpPr>
          <p:nvPr>
            <p:ph type="body" idx="1"/>
          </p:nvPr>
        </p:nvSpPr>
        <p:spPr/>
        <p:txBody>
          <a:bodyPr/>
          <a:lstStyle/>
          <a:p>
            <a:pPr marL="0" indent="0" eaLnBrk="1" hangingPunct="1"/>
            <a:endParaRPr lang="en-GB" altLang="fr-FR" dirty="0" smtClean="0"/>
          </a:p>
          <a:p>
            <a:pPr marL="0" indent="0" eaLnBrk="1" hangingPunct="1"/>
            <a:endParaRPr lang="en-GB" altLang="fr-FR" dirty="0" smtClean="0"/>
          </a:p>
          <a:p>
            <a:pPr marL="0" indent="0" eaLnBrk="1" hangingPunct="1"/>
            <a:r>
              <a:rPr lang="en-GB" altLang="fr-FR" dirty="0" smtClean="0"/>
              <a:t>European Food Safety Authority (EFSA) </a:t>
            </a:r>
          </a:p>
          <a:p>
            <a:pPr marL="0" indent="0" eaLnBrk="1" hangingPunct="1"/>
            <a:endParaRPr lang="en-GB" altLang="fr-FR" dirty="0" smtClean="0"/>
          </a:p>
          <a:p>
            <a:pPr marL="541338" lvl="1" indent="1588" eaLnBrk="1" hangingPunct="1"/>
            <a:r>
              <a:rPr lang="en-GB" altLang="fr-FR" dirty="0" smtClean="0"/>
              <a:t>"Food supplements are concentrated sources of nutrients or other substances with a nutritional or physiological effect, whose purpose is to supplement the normal diet." </a:t>
            </a:r>
            <a:r>
              <a:rPr lang="en-GB" altLang="fr-FR" baseline="30000" dirty="0" smtClean="0"/>
              <a:t>[1]</a:t>
            </a:r>
            <a:r>
              <a:rPr lang="en-GB" altLang="fr-FR" dirty="0" smtClean="0"/>
              <a:t> </a:t>
            </a:r>
          </a:p>
          <a:p>
            <a:pPr marL="541338" lvl="1" indent="1588" eaLnBrk="1" hangingPunct="1"/>
            <a:endParaRPr lang="en-GB" altLang="fr-FR" dirty="0" smtClean="0"/>
          </a:p>
          <a:p>
            <a:pPr marL="541338" lvl="1" indent="1588" eaLnBrk="1" hangingPunct="1"/>
            <a:endParaRPr lang="en-GB" altLang="fr-FR" dirty="0" smtClean="0"/>
          </a:p>
          <a:p>
            <a:pPr marL="541338" lvl="1" indent="1588" eaLnBrk="1" hangingPunct="1"/>
            <a:r>
              <a:rPr lang="en-GB" altLang="fr-FR" dirty="0" smtClean="0"/>
              <a:t>[1] Directive 2002/46/EC </a:t>
            </a:r>
          </a:p>
        </p:txBody>
      </p:sp>
    </p:spTree>
    <p:custDataLst>
      <p:tags r:id="rId1"/>
    </p:custDataLst>
  </p:cSld>
  <p:clrMapOvr>
    <a:masterClrMapping/>
  </p:clrMapOvr>
  <p:transition advTm="41828"/>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125140"/>
            <a:ext cx="8604250" cy="5328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10" descr="http://www.plim.fr/img/cms/Tout%20savoir%20sur%20les%20cups/fda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988" y="1982788"/>
            <a:ext cx="3108325"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468313" y="115888"/>
            <a:ext cx="82296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200">
                <a:solidFill>
                  <a:srgbClr val="009900"/>
                </a:solidFill>
                <a:latin typeface="+mj-lt"/>
                <a:ea typeface="+mj-ea"/>
                <a:cs typeface="+mj-cs"/>
              </a:defRPr>
            </a:lvl1pPr>
            <a:lvl2pPr algn="ctr" rtl="0" eaLnBrk="0" fontAlgn="base" hangingPunct="0">
              <a:spcBef>
                <a:spcPct val="0"/>
              </a:spcBef>
              <a:spcAft>
                <a:spcPct val="0"/>
              </a:spcAft>
              <a:defRPr sz="3200">
                <a:solidFill>
                  <a:srgbClr val="009900"/>
                </a:solidFill>
                <a:latin typeface="Arial" charset="0"/>
              </a:defRPr>
            </a:lvl2pPr>
            <a:lvl3pPr algn="ctr" rtl="0" eaLnBrk="0" fontAlgn="base" hangingPunct="0">
              <a:spcBef>
                <a:spcPct val="0"/>
              </a:spcBef>
              <a:spcAft>
                <a:spcPct val="0"/>
              </a:spcAft>
              <a:defRPr sz="3200">
                <a:solidFill>
                  <a:srgbClr val="009900"/>
                </a:solidFill>
                <a:latin typeface="Arial" charset="0"/>
              </a:defRPr>
            </a:lvl3pPr>
            <a:lvl4pPr algn="ctr" rtl="0" eaLnBrk="0" fontAlgn="base" hangingPunct="0">
              <a:spcBef>
                <a:spcPct val="0"/>
              </a:spcBef>
              <a:spcAft>
                <a:spcPct val="0"/>
              </a:spcAft>
              <a:defRPr sz="3200">
                <a:solidFill>
                  <a:srgbClr val="009900"/>
                </a:solidFill>
                <a:latin typeface="Arial" charset="0"/>
              </a:defRPr>
            </a:lvl4pPr>
            <a:lvl5pPr algn="ctr" rtl="0" eaLnBrk="0" fontAlgn="base" hangingPunct="0">
              <a:spcBef>
                <a:spcPct val="0"/>
              </a:spcBef>
              <a:spcAft>
                <a:spcPct val="0"/>
              </a:spcAft>
              <a:defRPr sz="3200">
                <a:solidFill>
                  <a:srgbClr val="009900"/>
                </a:solidFill>
                <a:latin typeface="Arial" charset="0"/>
              </a:defRPr>
            </a:lvl5pPr>
            <a:lvl6pPr marL="457200" algn="ctr" rtl="0" fontAlgn="base">
              <a:spcBef>
                <a:spcPct val="0"/>
              </a:spcBef>
              <a:spcAft>
                <a:spcPct val="0"/>
              </a:spcAft>
              <a:defRPr sz="3200">
                <a:solidFill>
                  <a:srgbClr val="009900"/>
                </a:solidFill>
                <a:latin typeface="Arial" charset="0"/>
              </a:defRPr>
            </a:lvl6pPr>
            <a:lvl7pPr marL="914400" algn="ctr" rtl="0" fontAlgn="base">
              <a:spcBef>
                <a:spcPct val="0"/>
              </a:spcBef>
              <a:spcAft>
                <a:spcPct val="0"/>
              </a:spcAft>
              <a:defRPr sz="3200">
                <a:solidFill>
                  <a:srgbClr val="009900"/>
                </a:solidFill>
                <a:latin typeface="Arial" charset="0"/>
              </a:defRPr>
            </a:lvl7pPr>
            <a:lvl8pPr marL="1371600" algn="ctr" rtl="0" fontAlgn="base">
              <a:spcBef>
                <a:spcPct val="0"/>
              </a:spcBef>
              <a:spcAft>
                <a:spcPct val="0"/>
              </a:spcAft>
              <a:defRPr sz="3200">
                <a:solidFill>
                  <a:srgbClr val="009900"/>
                </a:solidFill>
                <a:latin typeface="Arial" charset="0"/>
              </a:defRPr>
            </a:lvl8pPr>
            <a:lvl9pPr marL="1828800" algn="ctr" rtl="0" fontAlgn="base">
              <a:spcBef>
                <a:spcPct val="0"/>
              </a:spcBef>
              <a:spcAft>
                <a:spcPct val="0"/>
              </a:spcAft>
              <a:defRPr sz="3200">
                <a:solidFill>
                  <a:srgbClr val="009900"/>
                </a:solidFill>
                <a:latin typeface="Arial" charset="0"/>
              </a:defRPr>
            </a:lvl9pPr>
          </a:lstStyle>
          <a:p>
            <a:pPr eaLnBrk="1" hangingPunct="1">
              <a:defRPr/>
            </a:pPr>
            <a:r>
              <a:rPr lang="en-GB" altLang="fr-FR" kern="0" dirty="0" smtClean="0"/>
              <a:t>Definition of a food supplement</a:t>
            </a:r>
          </a:p>
        </p:txBody>
      </p:sp>
      <p:sp>
        <p:nvSpPr>
          <p:cNvPr id="17413" name="Rectangle 6"/>
          <p:cNvSpPr>
            <a:spLocks noChangeArrowheads="1"/>
          </p:cNvSpPr>
          <p:nvPr/>
        </p:nvSpPr>
        <p:spPr bwMode="auto">
          <a:xfrm>
            <a:off x="539750" y="4221163"/>
            <a:ext cx="8353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spcBef>
                <a:spcPts val="575"/>
              </a:spcBef>
              <a:buClrTx/>
              <a:buFontTx/>
              <a:buNone/>
            </a:pPr>
            <a:r>
              <a:rPr lang="en-US" altLang="fr-FR" sz="2400" dirty="0"/>
              <a:t>A dietary supplement is a product intended for ingestion that contains a "dietary ingredient" intended to add further nutritional value to (supplement) the </a:t>
            </a:r>
            <a:r>
              <a:rPr lang="en-US" altLang="fr-FR" sz="2400" dirty="0" smtClean="0"/>
              <a:t>diet.</a:t>
            </a:r>
            <a:endParaRPr lang="fr-CH" altLang="fr-FR"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euille+galenic (17)"/>
          <p:cNvPicPr>
            <a:picLocks noChangeAspect="1" noChangeArrowheads="1"/>
          </p:cNvPicPr>
          <p:nvPr/>
        </p:nvPicPr>
        <p:blipFill>
          <a:blip r:embed="rId4"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395288" y="476672"/>
            <a:ext cx="82804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rtl="0" eaLnBrk="0" fontAlgn="base" hangingPunct="0">
              <a:spcBef>
                <a:spcPct val="20000"/>
              </a:spcBef>
              <a:spcAft>
                <a:spcPct val="0"/>
              </a:spcAft>
              <a:buClr>
                <a:srgbClr val="009900"/>
              </a:buClr>
              <a:buFont typeface="Wingdings" pitchFamily="2" charset="2"/>
              <a:defRPr sz="2600">
                <a:solidFill>
                  <a:schemeClr val="tx1"/>
                </a:solidFill>
                <a:latin typeface="+mn-lt"/>
                <a:ea typeface="+mn-ea"/>
                <a:cs typeface="+mn-cs"/>
              </a:defRPr>
            </a:lvl1pPr>
            <a:lvl2pPr marL="542925" indent="-1588" algn="just" rtl="0" eaLnBrk="0" fontAlgn="base" hangingPunct="0">
              <a:spcBef>
                <a:spcPct val="20000"/>
              </a:spcBef>
              <a:spcAft>
                <a:spcPct val="0"/>
              </a:spcAft>
              <a:buClr>
                <a:srgbClr val="009900"/>
              </a:buClr>
              <a:buFont typeface="Wingdings" pitchFamily="2" charset="2"/>
              <a:defRPr sz="2400">
                <a:solidFill>
                  <a:schemeClr val="tx1"/>
                </a:solidFill>
                <a:latin typeface="+mn-lt"/>
              </a:defRPr>
            </a:lvl2pPr>
            <a:lvl3pPr marL="990600" algn="just" rtl="0" eaLnBrk="0" fontAlgn="base" hangingPunct="0">
              <a:spcBef>
                <a:spcPct val="20000"/>
              </a:spcBef>
              <a:spcAft>
                <a:spcPct val="0"/>
              </a:spcAft>
              <a:buClr>
                <a:srgbClr val="009900"/>
              </a:buClr>
              <a:buFont typeface="Wingdings" pitchFamily="2" charset="2"/>
              <a:defRPr sz="2200">
                <a:solidFill>
                  <a:schemeClr val="tx1"/>
                </a:solidFill>
                <a:latin typeface="+mn-lt"/>
              </a:defRPr>
            </a:lvl3pPr>
            <a:lvl4pPr marL="1438275" indent="-1588" algn="just" rtl="0" eaLnBrk="0" fontAlgn="base" hangingPunct="0">
              <a:spcBef>
                <a:spcPct val="20000"/>
              </a:spcBef>
              <a:spcAft>
                <a:spcPct val="0"/>
              </a:spcAft>
              <a:defRPr sz="2000">
                <a:solidFill>
                  <a:schemeClr val="tx1"/>
                </a:solidFill>
                <a:latin typeface="+mn-lt"/>
              </a:defRPr>
            </a:lvl4pPr>
            <a:lvl5pPr marL="1885950" indent="-1588" algn="just" rtl="0" eaLnBrk="0" fontAlgn="base" hangingPunct="0">
              <a:spcBef>
                <a:spcPct val="20000"/>
              </a:spcBef>
              <a:spcAft>
                <a:spcPct val="0"/>
              </a:spcAft>
              <a:defRPr sz="2000">
                <a:solidFill>
                  <a:schemeClr val="tx1"/>
                </a:solidFill>
                <a:latin typeface="+mn-lt"/>
              </a:defRPr>
            </a:lvl5pPr>
            <a:lvl6pPr marL="2343150" indent="-1588" algn="just" rtl="0" fontAlgn="base">
              <a:spcBef>
                <a:spcPct val="20000"/>
              </a:spcBef>
              <a:spcAft>
                <a:spcPct val="0"/>
              </a:spcAft>
              <a:defRPr sz="2000">
                <a:solidFill>
                  <a:schemeClr val="tx1"/>
                </a:solidFill>
                <a:latin typeface="+mn-lt"/>
              </a:defRPr>
            </a:lvl6pPr>
            <a:lvl7pPr marL="2800350" indent="-1588" algn="just" rtl="0" fontAlgn="base">
              <a:spcBef>
                <a:spcPct val="20000"/>
              </a:spcBef>
              <a:spcAft>
                <a:spcPct val="0"/>
              </a:spcAft>
              <a:defRPr sz="2000">
                <a:solidFill>
                  <a:schemeClr val="tx1"/>
                </a:solidFill>
                <a:latin typeface="+mn-lt"/>
              </a:defRPr>
            </a:lvl7pPr>
            <a:lvl8pPr marL="3257550" indent="-1588" algn="just" rtl="0" fontAlgn="base">
              <a:spcBef>
                <a:spcPct val="20000"/>
              </a:spcBef>
              <a:spcAft>
                <a:spcPct val="0"/>
              </a:spcAft>
              <a:defRPr sz="2000">
                <a:solidFill>
                  <a:schemeClr val="tx1"/>
                </a:solidFill>
                <a:latin typeface="+mn-lt"/>
              </a:defRPr>
            </a:lvl8pPr>
            <a:lvl9pPr marL="3714750" indent="-1588" algn="just" rtl="0" fontAlgn="base">
              <a:spcBef>
                <a:spcPct val="20000"/>
              </a:spcBef>
              <a:spcAft>
                <a:spcPct val="0"/>
              </a:spcAft>
              <a:defRPr sz="2000">
                <a:solidFill>
                  <a:schemeClr val="tx1"/>
                </a:solidFill>
                <a:latin typeface="+mn-lt"/>
              </a:defRPr>
            </a:lvl9pPr>
          </a:lstStyle>
          <a:p>
            <a:pPr eaLnBrk="1" hangingPunct="1">
              <a:lnSpc>
                <a:spcPct val="90000"/>
              </a:lnSpc>
              <a:defRPr/>
            </a:pPr>
            <a:endParaRPr lang="en-GB" altLang="fr-FR" kern="0" dirty="0" smtClean="0"/>
          </a:p>
          <a:p>
            <a:pPr eaLnBrk="1" hangingPunct="1">
              <a:lnSpc>
                <a:spcPct val="90000"/>
              </a:lnSpc>
              <a:defRPr/>
            </a:pPr>
            <a:r>
              <a:rPr lang="en-GB" altLang="fr-FR" kern="0" dirty="0" smtClean="0"/>
              <a:t>HFS must not have any </a:t>
            </a:r>
            <a:r>
              <a:rPr lang="en-GB" altLang="fr-FR" kern="0" dirty="0" err="1" smtClean="0"/>
              <a:t>therapeutical</a:t>
            </a:r>
            <a:r>
              <a:rPr lang="en-GB" altLang="fr-FR" kern="0" dirty="0" smtClean="0"/>
              <a:t> activity and therefore are regulated differently than pharmaceutical drugs.</a:t>
            </a:r>
          </a:p>
          <a:p>
            <a:pPr eaLnBrk="1" hangingPunct="1">
              <a:lnSpc>
                <a:spcPct val="90000"/>
              </a:lnSpc>
              <a:defRPr/>
            </a:pPr>
            <a:endParaRPr lang="en-GB" altLang="fr-FR" sz="1800" kern="0" dirty="0" smtClean="0"/>
          </a:p>
          <a:p>
            <a:pPr eaLnBrk="1" hangingPunct="1">
              <a:lnSpc>
                <a:spcPct val="90000"/>
              </a:lnSpc>
              <a:defRPr/>
            </a:pPr>
            <a:r>
              <a:rPr lang="en-GB" altLang="fr-FR" b="1" kern="0" dirty="0" smtClean="0"/>
              <a:t>To check the composition of food supplements to protect consumers.</a:t>
            </a:r>
          </a:p>
          <a:p>
            <a:pPr eaLnBrk="1" hangingPunct="1">
              <a:lnSpc>
                <a:spcPct val="90000"/>
              </a:lnSpc>
              <a:defRPr/>
            </a:pPr>
            <a:endParaRPr lang="en-GB" altLang="fr-FR" sz="1800" kern="0" dirty="0"/>
          </a:p>
          <a:p>
            <a:pPr eaLnBrk="1" hangingPunct="1">
              <a:lnSpc>
                <a:spcPct val="90000"/>
              </a:lnSpc>
              <a:defRPr/>
            </a:pPr>
            <a:r>
              <a:rPr lang="en-GB" altLang="fr-FR" b="1" kern="0" dirty="0" smtClean="0">
                <a:solidFill>
                  <a:srgbClr val="FF0000"/>
                </a:solidFill>
              </a:rPr>
              <a:t>Public health</a:t>
            </a:r>
            <a:r>
              <a:rPr lang="en-GB" altLang="fr-FR" kern="0" dirty="0" smtClean="0"/>
              <a:t> : ensure </a:t>
            </a:r>
            <a:r>
              <a:rPr lang="en-GB" altLang="fr-FR" kern="0" dirty="0"/>
              <a:t>product safety and quality. Does this food supplement contain any "undesirable" plant or chemical ?</a:t>
            </a:r>
          </a:p>
          <a:p>
            <a:pPr eaLnBrk="1" hangingPunct="1">
              <a:lnSpc>
                <a:spcPct val="90000"/>
              </a:lnSpc>
              <a:defRPr/>
            </a:pPr>
            <a:endParaRPr lang="en-GB" altLang="fr-FR" sz="1800" kern="0" dirty="0"/>
          </a:p>
          <a:p>
            <a:pPr eaLnBrk="1" hangingPunct="1">
              <a:lnSpc>
                <a:spcPct val="90000"/>
              </a:lnSpc>
              <a:defRPr/>
            </a:pPr>
            <a:r>
              <a:rPr lang="en-GB" altLang="fr-FR" b="1" kern="0" dirty="0" smtClean="0">
                <a:solidFill>
                  <a:srgbClr val="FF0000"/>
                </a:solidFill>
              </a:rPr>
              <a:t>Fraud</a:t>
            </a:r>
            <a:r>
              <a:rPr lang="en-GB" altLang="fr-FR" kern="0" dirty="0" smtClean="0"/>
              <a:t> : is </a:t>
            </a:r>
            <a:r>
              <a:rPr lang="en-GB" altLang="fr-FR" kern="0" dirty="0"/>
              <a:t>the composition consistent with the labelling and current</a:t>
            </a:r>
            <a:r>
              <a:rPr lang="en-GB" altLang="fr-FR" i="1" kern="0" dirty="0"/>
              <a:t> </a:t>
            </a:r>
            <a:r>
              <a:rPr lang="en-GB" altLang="fr-FR" kern="0" dirty="0"/>
              <a:t>legislation on herbal food supplements ?</a:t>
            </a:r>
          </a:p>
          <a:p>
            <a:pPr eaLnBrk="1" hangingPunct="1">
              <a:lnSpc>
                <a:spcPct val="90000"/>
              </a:lnSpc>
              <a:defRPr/>
            </a:pPr>
            <a:endParaRPr lang="en-GB" altLang="fr-FR" kern="0" dirty="0" smtClean="0"/>
          </a:p>
        </p:txBody>
      </p:sp>
    </p:spTree>
    <p:custDataLst>
      <p:tags r:id="rId1"/>
    </p:custDataLst>
  </p:cSld>
  <p:clrMapOvr>
    <a:masterClrMapping/>
  </p:clrMapOvr>
  <p:transition advTm="31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7"/>
          <p:cNvSpPr>
            <a:spLocks noGrp="1" noChangeArrowheads="1"/>
          </p:cNvSpPr>
          <p:nvPr>
            <p:ph type="title"/>
          </p:nvPr>
        </p:nvSpPr>
        <p:spPr/>
        <p:txBody>
          <a:bodyPr/>
          <a:lstStyle/>
          <a:p>
            <a:pPr eaLnBrk="1" hangingPunct="1"/>
            <a:r>
              <a:rPr lang="en-US" altLang="fr-FR" dirty="0" smtClean="0"/>
              <a:t>Some problems encountered with HFS</a:t>
            </a:r>
            <a:endParaRPr lang="en-GB" altLang="fr-FR" dirty="0" smtClean="0"/>
          </a:p>
        </p:txBody>
      </p:sp>
      <p:pic>
        <p:nvPicPr>
          <p:cNvPr id="8" name="Picture 10" descr="complement slimming (4)"/>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l="7057" r="8209"/>
          <a:stretch>
            <a:fillRect/>
          </a:stretch>
        </p:blipFill>
        <p:spPr bwMode="auto">
          <a:xfrm>
            <a:off x="6732588" y="1125538"/>
            <a:ext cx="2274887"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106363" y="1196975"/>
            <a:ext cx="63373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8191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eaLnBrk="1" hangingPunct="1">
              <a:buFont typeface="Wingdings" pitchFamily="2" charset="2"/>
              <a:buChar char="q"/>
            </a:pPr>
            <a:r>
              <a:rPr lang="en-GB" altLang="fr-FR" b="1" dirty="0"/>
              <a:t> </a:t>
            </a:r>
            <a:r>
              <a:rPr lang="en-GB" altLang="fr-FR" dirty="0"/>
              <a:t>When labelling is not in accordance with the regulation</a:t>
            </a:r>
          </a:p>
          <a:p>
            <a:pPr lvl="1" eaLnBrk="1" hangingPunct="1">
              <a:buFont typeface="Wingdings" pitchFamily="2" charset="2"/>
              <a:buChar char="n"/>
            </a:pPr>
            <a:r>
              <a:rPr lang="en-GB" altLang="fr-FR" dirty="0"/>
              <a:t> illegal health claims</a:t>
            </a:r>
          </a:p>
          <a:p>
            <a:pPr lvl="1" eaLnBrk="1" hangingPunct="1">
              <a:buFont typeface="Wingdings" pitchFamily="2" charset="2"/>
              <a:buChar char="n"/>
            </a:pPr>
            <a:r>
              <a:rPr lang="en-GB" altLang="fr-FR" dirty="0"/>
              <a:t> HFS</a:t>
            </a:r>
            <a:r>
              <a:rPr lang="en-GB" altLang="fr-FR" dirty="0">
                <a:solidFill>
                  <a:srgbClr val="FFFF00"/>
                </a:solidFill>
              </a:rPr>
              <a:t> </a:t>
            </a:r>
            <a:r>
              <a:rPr lang="en-GB" altLang="fr-FR" dirty="0"/>
              <a:t>contain unauthorized ingredients</a:t>
            </a:r>
          </a:p>
          <a:p>
            <a:pPr lvl="1" eaLnBrk="1" hangingPunct="1"/>
            <a:endParaRPr lang="en-GB" altLang="fr-FR" dirty="0"/>
          </a:p>
        </p:txBody>
      </p:sp>
      <p:sp>
        <p:nvSpPr>
          <p:cNvPr id="10" name="Rectangle 12"/>
          <p:cNvSpPr>
            <a:spLocks noChangeArrowheads="1"/>
          </p:cNvSpPr>
          <p:nvPr/>
        </p:nvSpPr>
        <p:spPr bwMode="auto">
          <a:xfrm>
            <a:off x="107950" y="3140968"/>
            <a:ext cx="8424863"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8191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lvl="1" eaLnBrk="1" hangingPunct="1"/>
            <a:endParaRPr lang="en-GB" altLang="fr-FR" dirty="0"/>
          </a:p>
          <a:p>
            <a:pPr eaLnBrk="1" hangingPunct="1">
              <a:buFont typeface="Wingdings" pitchFamily="2" charset="2"/>
              <a:buChar char="q"/>
            </a:pPr>
            <a:r>
              <a:rPr lang="en-GB" altLang="fr-FR" dirty="0"/>
              <a:t> When labelling does not correspond </a:t>
            </a:r>
          </a:p>
          <a:p>
            <a:pPr eaLnBrk="1" hangingPunct="1"/>
            <a:r>
              <a:rPr lang="en-GB" altLang="fr-FR" dirty="0"/>
              <a:t>to the </a:t>
            </a:r>
            <a:r>
              <a:rPr lang="en-GB" altLang="fr-FR" dirty="0" smtClean="0"/>
              <a:t>composition</a:t>
            </a:r>
            <a:endParaRPr lang="en-GB" altLang="fr-FR" dirty="0"/>
          </a:p>
          <a:p>
            <a:pPr lvl="1" eaLnBrk="1" hangingPunct="1">
              <a:buFont typeface="Wingdings" pitchFamily="2" charset="2"/>
              <a:buChar char="n"/>
            </a:pPr>
            <a:r>
              <a:rPr lang="en-GB" altLang="fr-FR" dirty="0">
                <a:cs typeface="Arial" charset="0"/>
              </a:rPr>
              <a:t> Absence of a plant: </a:t>
            </a:r>
            <a:r>
              <a:rPr lang="en-GB" altLang="fr-FR" i="1" dirty="0">
                <a:solidFill>
                  <a:srgbClr val="008000"/>
                </a:solidFill>
                <a:cs typeface="Arial" charset="0"/>
              </a:rPr>
              <a:t>omission,</a:t>
            </a:r>
            <a:r>
              <a:rPr lang="en-GB" altLang="fr-FR" dirty="0">
                <a:solidFill>
                  <a:srgbClr val="008000"/>
                </a:solidFill>
                <a:cs typeface="Arial" charset="0"/>
              </a:rPr>
              <a:t> </a:t>
            </a:r>
            <a:r>
              <a:rPr lang="en-GB" altLang="fr-FR" i="1" dirty="0">
                <a:solidFill>
                  <a:srgbClr val="008000"/>
                </a:solidFill>
                <a:cs typeface="Arial" charset="0"/>
              </a:rPr>
              <a:t>mistake</a:t>
            </a:r>
            <a:r>
              <a:rPr lang="en-GB" altLang="fr-FR" dirty="0">
                <a:cs typeface="Arial" charset="0"/>
              </a:rPr>
              <a:t>, … </a:t>
            </a:r>
            <a:r>
              <a:rPr lang="en-GB" altLang="fr-FR" i="1" dirty="0">
                <a:solidFill>
                  <a:srgbClr val="FF0000"/>
                </a:solidFill>
                <a:cs typeface="Arial" charset="0"/>
              </a:rPr>
              <a:t>or fraud</a:t>
            </a:r>
          </a:p>
          <a:p>
            <a:pPr lvl="1" eaLnBrk="1" hangingPunct="1">
              <a:buFont typeface="Wingdings" pitchFamily="2" charset="2"/>
              <a:buChar char="n"/>
            </a:pPr>
            <a:r>
              <a:rPr lang="en-GB" altLang="fr-FR" dirty="0">
                <a:cs typeface="Arial" charset="0"/>
              </a:rPr>
              <a:t> Presence of a plant not listed: </a:t>
            </a:r>
            <a:r>
              <a:rPr lang="en-GB" altLang="fr-FR" i="1" dirty="0">
                <a:solidFill>
                  <a:srgbClr val="008000"/>
                </a:solidFill>
                <a:cs typeface="Arial" charset="0"/>
              </a:rPr>
              <a:t>adulteration</a:t>
            </a:r>
            <a:r>
              <a:rPr lang="en-GB" altLang="fr-FR" dirty="0">
                <a:solidFill>
                  <a:srgbClr val="008000"/>
                </a:solidFill>
                <a:cs typeface="Arial" charset="0"/>
              </a:rPr>
              <a:t> or </a:t>
            </a:r>
            <a:r>
              <a:rPr lang="en-GB" altLang="fr-FR" i="1" dirty="0">
                <a:solidFill>
                  <a:srgbClr val="008000"/>
                </a:solidFill>
                <a:cs typeface="Arial" charset="0"/>
              </a:rPr>
              <a:t>contamination</a:t>
            </a:r>
            <a:endParaRPr lang="en-GB" altLang="fr-FR" dirty="0">
              <a:cs typeface="Arial" charset="0"/>
            </a:endParaRPr>
          </a:p>
          <a:p>
            <a:pPr lvl="1" eaLnBrk="1" hangingPunct="1">
              <a:buFont typeface="Wingdings" pitchFamily="2" charset="2"/>
              <a:buChar char="n"/>
            </a:pPr>
            <a:r>
              <a:rPr lang="en-GB" altLang="fr-FR" dirty="0">
                <a:cs typeface="Arial" charset="0"/>
              </a:rPr>
              <a:t> Addition of synthetic </a:t>
            </a:r>
            <a:r>
              <a:rPr lang="en-GB" altLang="fr-FR" dirty="0" smtClean="0">
                <a:cs typeface="Arial" charset="0"/>
              </a:rPr>
              <a:t>chemicals to 100% natural preparation: </a:t>
            </a:r>
            <a:r>
              <a:rPr lang="en-GB" altLang="fr-FR" i="1" dirty="0">
                <a:solidFill>
                  <a:srgbClr val="008000"/>
                </a:solidFill>
                <a:cs typeface="Arial" charset="0"/>
              </a:rPr>
              <a:t>adulteration</a:t>
            </a:r>
            <a:endParaRPr lang="en-GB" altLang="fr-FR" dirty="0"/>
          </a:p>
        </p:txBody>
      </p:sp>
      <p:pic>
        <p:nvPicPr>
          <p:cNvPr id="1946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9747" y="3380680"/>
            <a:ext cx="2247727" cy="115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Tm="4062"/>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euille+galenic (17)"/>
          <p:cNvPicPr>
            <a:picLocks noChangeAspect="1" noChangeArrowheads="1"/>
          </p:cNvPicPr>
          <p:nvPr/>
        </p:nvPicPr>
        <p:blipFill>
          <a:blip r:embed="rId3" cstate="print">
            <a:lum bright="38000" contrast="-46000"/>
            <a:extLst>
              <a:ext uri="{28A0092B-C50C-407E-A947-70E740481C1C}">
                <a14:useLocalDpi xmlns:a14="http://schemas.microsoft.com/office/drawing/2010/main" val="0"/>
              </a:ext>
            </a:extLst>
          </a:blip>
          <a:srcRect t="11142" r="11507" b="307"/>
          <a:stretch>
            <a:fillRect/>
          </a:stretch>
        </p:blipFill>
        <p:spPr bwMode="auto">
          <a:xfrm>
            <a:off x="5016" y="635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re 1"/>
          <p:cNvSpPr>
            <a:spLocks noGrp="1"/>
          </p:cNvSpPr>
          <p:nvPr>
            <p:ph type="title"/>
          </p:nvPr>
        </p:nvSpPr>
        <p:spPr/>
        <p:txBody>
          <a:bodyPr/>
          <a:lstStyle/>
          <a:p>
            <a:r>
              <a:rPr lang="fr-CH" altLang="fr-FR" dirty="0" err="1" smtClean="0"/>
              <a:t>Analytical</a:t>
            </a:r>
            <a:r>
              <a:rPr lang="fr-CH" altLang="fr-FR" dirty="0"/>
              <a:t> </a:t>
            </a:r>
            <a:r>
              <a:rPr lang="fr-CH" altLang="fr-FR" dirty="0" err="1" smtClean="0"/>
              <a:t>approaches</a:t>
            </a:r>
            <a:endParaRPr lang="fr-CH" altLang="fr-FR" dirty="0" smtClean="0"/>
          </a:p>
        </p:txBody>
      </p:sp>
      <p:sp>
        <p:nvSpPr>
          <p:cNvPr id="20484" name="ZoneTexte 2"/>
          <p:cNvSpPr txBox="1">
            <a:spLocks noChangeArrowheads="1"/>
          </p:cNvSpPr>
          <p:nvPr/>
        </p:nvSpPr>
        <p:spPr bwMode="auto">
          <a:xfrm>
            <a:off x="827584" y="5021263"/>
            <a:ext cx="7441461" cy="124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lr>
                <a:srgbClr val="009900"/>
              </a:buClr>
              <a:buFont typeface="Wingdings" pitchFamily="2" charset="2"/>
              <a:defRPr sz="2600">
                <a:solidFill>
                  <a:schemeClr val="tx1"/>
                </a:solidFill>
                <a:latin typeface="Arial" charset="0"/>
              </a:defRPr>
            </a:lvl1pPr>
            <a:lvl2pPr marL="742950" indent="-285750" algn="just" eaLnBrk="0" hangingPunct="0">
              <a:spcBef>
                <a:spcPct val="20000"/>
              </a:spcBef>
              <a:buClr>
                <a:srgbClr val="009900"/>
              </a:buClr>
              <a:buFont typeface="Wingdings" pitchFamily="2" charset="2"/>
              <a:defRPr sz="2400">
                <a:solidFill>
                  <a:schemeClr val="tx1"/>
                </a:solidFill>
                <a:latin typeface="Arial" charset="0"/>
              </a:defRPr>
            </a:lvl2pPr>
            <a:lvl3pPr marL="1143000" indent="-228600" algn="just" eaLnBrk="0" hangingPunct="0">
              <a:spcBef>
                <a:spcPct val="20000"/>
              </a:spcBef>
              <a:buClr>
                <a:srgbClr val="009900"/>
              </a:buClr>
              <a:buFont typeface="Wingdings" pitchFamily="2" charset="2"/>
              <a:defRPr sz="2200">
                <a:solidFill>
                  <a:schemeClr val="tx1"/>
                </a:solidFill>
                <a:latin typeface="Arial" charset="0"/>
              </a:defRPr>
            </a:lvl3pPr>
            <a:lvl4pPr marL="1600200" indent="-228600" algn="just" eaLnBrk="0" hangingPunct="0">
              <a:spcBef>
                <a:spcPct val="20000"/>
              </a:spcBef>
              <a:defRPr sz="2000">
                <a:solidFill>
                  <a:schemeClr val="tx1"/>
                </a:solidFill>
                <a:latin typeface="Arial" charset="0"/>
              </a:defRPr>
            </a:lvl4pPr>
            <a:lvl5pPr marL="2057400" indent="-228600" algn="just" eaLnBrk="0" hangingPunct="0">
              <a:spcBef>
                <a:spcPct val="20000"/>
              </a:spcBef>
              <a:defRPr sz="2000">
                <a:solidFill>
                  <a:schemeClr val="tx1"/>
                </a:solidFill>
                <a:latin typeface="Arial" charset="0"/>
              </a:defRPr>
            </a:lvl5pPr>
            <a:lvl6pPr marL="2514600" indent="-228600" algn="just" eaLnBrk="0" fontAlgn="base" hangingPunct="0">
              <a:spcBef>
                <a:spcPct val="20000"/>
              </a:spcBef>
              <a:spcAft>
                <a:spcPct val="0"/>
              </a:spcAft>
              <a:defRPr sz="2000">
                <a:solidFill>
                  <a:schemeClr val="tx1"/>
                </a:solidFill>
                <a:latin typeface="Arial" charset="0"/>
              </a:defRPr>
            </a:lvl6pPr>
            <a:lvl7pPr marL="2971800" indent="-228600" algn="just" eaLnBrk="0" fontAlgn="base" hangingPunct="0">
              <a:spcBef>
                <a:spcPct val="20000"/>
              </a:spcBef>
              <a:spcAft>
                <a:spcPct val="0"/>
              </a:spcAft>
              <a:defRPr sz="2000">
                <a:solidFill>
                  <a:schemeClr val="tx1"/>
                </a:solidFill>
                <a:latin typeface="Arial" charset="0"/>
              </a:defRPr>
            </a:lvl7pPr>
            <a:lvl8pPr marL="3429000" indent="-228600" algn="just" eaLnBrk="0" fontAlgn="base" hangingPunct="0">
              <a:spcBef>
                <a:spcPct val="20000"/>
              </a:spcBef>
              <a:spcAft>
                <a:spcPct val="0"/>
              </a:spcAft>
              <a:defRPr sz="2000">
                <a:solidFill>
                  <a:schemeClr val="tx1"/>
                </a:solidFill>
                <a:latin typeface="Arial" charset="0"/>
              </a:defRPr>
            </a:lvl8pPr>
            <a:lvl9pPr marL="3886200" indent="-228600" algn="just" eaLnBrk="0" fontAlgn="base" hangingPunct="0">
              <a:spcBef>
                <a:spcPct val="20000"/>
              </a:spcBef>
              <a:spcAft>
                <a:spcPct val="0"/>
              </a:spcAft>
              <a:defRPr sz="2000">
                <a:solidFill>
                  <a:schemeClr val="tx1"/>
                </a:solidFill>
                <a:latin typeface="Arial" charset="0"/>
              </a:defRPr>
            </a:lvl9pPr>
          </a:lstStyle>
          <a:p>
            <a:pPr algn="l" eaLnBrk="1" hangingPunct="1">
              <a:lnSpc>
                <a:spcPct val="90000"/>
              </a:lnSpc>
              <a:spcBef>
                <a:spcPts val="624"/>
              </a:spcBef>
              <a:spcAft>
                <a:spcPts val="0"/>
              </a:spcAft>
              <a:buClrTx/>
              <a:buFontTx/>
              <a:buNone/>
            </a:pPr>
            <a:r>
              <a:rPr lang="fr-CH" altLang="fr-FR" sz="2400" dirty="0" err="1"/>
              <a:t>A</a:t>
            </a:r>
            <a:r>
              <a:rPr lang="fr-CH" altLang="fr-FR" sz="2400" dirty="0" err="1" smtClean="0"/>
              <a:t>nalytical</a:t>
            </a:r>
            <a:r>
              <a:rPr lang="fr-CH" altLang="fr-FR" sz="2400" dirty="0" smtClean="0"/>
              <a:t> </a:t>
            </a:r>
            <a:r>
              <a:rPr lang="fr-CH" altLang="fr-FR" sz="2400" dirty="0" err="1"/>
              <a:t>methods</a:t>
            </a:r>
            <a:r>
              <a:rPr lang="fr-CH" altLang="fr-FR" sz="2400" dirty="0"/>
              <a:t> </a:t>
            </a:r>
            <a:r>
              <a:rPr lang="fr-CH" altLang="fr-FR" sz="2400" dirty="0" err="1"/>
              <a:t>already</a:t>
            </a:r>
            <a:r>
              <a:rPr lang="fr-CH" altLang="fr-FR" sz="2400" dirty="0"/>
              <a:t> </a:t>
            </a:r>
            <a:r>
              <a:rPr lang="fr-CH" altLang="fr-FR" sz="2400" dirty="0" err="1"/>
              <a:t>exist</a:t>
            </a:r>
            <a:r>
              <a:rPr lang="fr-CH" altLang="fr-FR" sz="2400" dirty="0"/>
              <a:t> for the </a:t>
            </a:r>
            <a:r>
              <a:rPr lang="fr-CH" altLang="fr-FR" sz="2400" dirty="0" err="1"/>
              <a:t>detection</a:t>
            </a:r>
            <a:endParaRPr lang="fr-CH" altLang="fr-FR" sz="2400" dirty="0"/>
          </a:p>
          <a:p>
            <a:pPr algn="l" eaLnBrk="1" hangingPunct="1">
              <a:lnSpc>
                <a:spcPct val="90000"/>
              </a:lnSpc>
              <a:spcBef>
                <a:spcPts val="624"/>
              </a:spcBef>
              <a:spcAft>
                <a:spcPts val="0"/>
              </a:spcAft>
              <a:buClrTx/>
              <a:buFontTx/>
              <a:buNone/>
            </a:pPr>
            <a:r>
              <a:rPr lang="fr-CH" altLang="fr-FR" sz="2400" dirty="0"/>
              <a:t>of plants but </a:t>
            </a:r>
            <a:r>
              <a:rPr lang="fr-CH" altLang="fr-FR" sz="2400" dirty="0" err="1"/>
              <a:t>they</a:t>
            </a:r>
            <a:r>
              <a:rPr lang="fr-CH" altLang="fr-FR" sz="2400" dirty="0"/>
              <a:t> are </a:t>
            </a:r>
            <a:r>
              <a:rPr lang="fr-CH" altLang="fr-FR" sz="2400" dirty="0" err="1"/>
              <a:t>usually</a:t>
            </a:r>
            <a:r>
              <a:rPr lang="fr-CH" altLang="fr-FR" sz="2400" dirty="0"/>
              <a:t> </a:t>
            </a:r>
            <a:r>
              <a:rPr lang="fr-CH" altLang="fr-FR" sz="2400" dirty="0" err="1"/>
              <a:t>specific</a:t>
            </a:r>
            <a:r>
              <a:rPr lang="fr-CH" altLang="fr-FR" sz="2400" dirty="0"/>
              <a:t> </a:t>
            </a:r>
            <a:r>
              <a:rPr lang="fr-CH" altLang="fr-FR" sz="2400" dirty="0" smtClean="0"/>
              <a:t>for 1 compound</a:t>
            </a:r>
          </a:p>
          <a:p>
            <a:pPr algn="l" eaLnBrk="1" hangingPunct="1">
              <a:lnSpc>
                <a:spcPct val="90000"/>
              </a:lnSpc>
              <a:spcBef>
                <a:spcPts val="624"/>
              </a:spcBef>
              <a:spcAft>
                <a:spcPts val="0"/>
              </a:spcAft>
              <a:buClrTx/>
              <a:buFontTx/>
              <a:buNone/>
            </a:pPr>
            <a:r>
              <a:rPr lang="fr-CH" altLang="fr-FR" sz="2400" dirty="0" smtClean="0"/>
              <a:t>or a class of compounds.</a:t>
            </a:r>
            <a:endParaRPr lang="fr-CH" altLang="fr-FR" sz="2400" dirty="0"/>
          </a:p>
        </p:txBody>
      </p:sp>
      <p:pic>
        <p:nvPicPr>
          <p:cNvPr id="20485" name="Picture 8" descr="http://www.niemanlab.org/images/library-shelves-of-academic-journals-c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2204864"/>
            <a:ext cx="4738544" cy="23766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063" y="2205038"/>
            <a:ext cx="3175000" cy="23796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384175" y="1876425"/>
            <a:ext cx="2496196" cy="461665"/>
          </a:xfrm>
          <a:prstGeom prst="rect">
            <a:avLst/>
          </a:prstGeom>
          <a:noFill/>
        </p:spPr>
        <p:txBody>
          <a:bodyPr wrap="none">
            <a:spAutoFit/>
          </a:bodyPr>
          <a:lstStyle/>
          <a:p>
            <a:pPr>
              <a:defRPr/>
            </a:pPr>
            <a:r>
              <a:rPr lang="fr-CH" sz="2400" dirty="0" err="1">
                <a:solidFill>
                  <a:srgbClr val="009900"/>
                </a:solidFill>
                <a:latin typeface="+mj-lt"/>
                <a:ea typeface="+mj-ea"/>
                <a:cs typeface="+mj-cs"/>
              </a:rPr>
              <a:t>Literature</a:t>
            </a:r>
            <a:r>
              <a:rPr lang="fr-CH" sz="2400" dirty="0">
                <a:solidFill>
                  <a:srgbClr val="009900"/>
                </a:solidFill>
                <a:latin typeface="+mj-lt"/>
                <a:ea typeface="+mj-ea"/>
                <a:cs typeface="+mj-cs"/>
              </a:rPr>
              <a:t> </a:t>
            </a:r>
            <a:r>
              <a:rPr lang="fr-CH" sz="2400" dirty="0" err="1">
                <a:solidFill>
                  <a:srgbClr val="009900"/>
                </a:solidFill>
                <a:latin typeface="+mj-lt"/>
                <a:ea typeface="+mj-ea"/>
                <a:cs typeface="+mj-cs"/>
              </a:rPr>
              <a:t>search</a:t>
            </a:r>
            <a:endParaRPr lang="fr-CH" sz="2400" dirty="0">
              <a:solidFill>
                <a:srgbClr val="009900"/>
              </a:solidFill>
              <a:latin typeface="+mj-lt"/>
              <a:ea typeface="+mj-ea"/>
              <a:cs typeface="+mj-cs"/>
            </a:endParaRPr>
          </a:p>
        </p:txBody>
      </p:sp>
      <p:sp>
        <p:nvSpPr>
          <p:cNvPr id="4" name="ZoneTexte 3"/>
          <p:cNvSpPr txBox="1"/>
          <p:nvPr/>
        </p:nvSpPr>
        <p:spPr>
          <a:xfrm>
            <a:off x="5580063" y="1876425"/>
            <a:ext cx="2307042" cy="461665"/>
          </a:xfrm>
          <a:prstGeom prst="rect">
            <a:avLst/>
          </a:prstGeom>
          <a:noFill/>
        </p:spPr>
        <p:txBody>
          <a:bodyPr wrap="none">
            <a:spAutoFit/>
          </a:bodyPr>
          <a:lstStyle/>
          <a:p>
            <a:pPr>
              <a:defRPr/>
            </a:pPr>
            <a:r>
              <a:rPr lang="fr-CH" sz="2400" dirty="0">
                <a:solidFill>
                  <a:srgbClr val="009900"/>
                </a:solidFill>
                <a:latin typeface="+mj-lt"/>
                <a:ea typeface="+mj-ea"/>
                <a:cs typeface="+mj-cs"/>
              </a:rPr>
              <a:t>Instrumentation</a:t>
            </a:r>
          </a:p>
        </p:txBody>
      </p:sp>
    </p:spTree>
  </p:cSld>
  <p:clrMapOvr>
    <a:masterClrMapping/>
  </p:clrMapOvr>
  <p:transition advTm="4812"/>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3|3.7|6.5|2.1|5.7"/>
</p:tagLst>
</file>

<file path=ppt/tags/tag2.xml><?xml version="1.0" encoding="utf-8"?>
<p:tagLst xmlns:a="http://schemas.openxmlformats.org/drawingml/2006/main" xmlns:r="http://schemas.openxmlformats.org/officeDocument/2006/relationships" xmlns:p="http://schemas.openxmlformats.org/presentationml/2006/main">
  <p:tag name="TIMING" val="|0.8"/>
</p:tagLst>
</file>

<file path=ppt/tags/tag3.xml><?xml version="1.0" encoding="utf-8"?>
<p:tagLst xmlns:a="http://schemas.openxmlformats.org/drawingml/2006/main" xmlns:r="http://schemas.openxmlformats.org/officeDocument/2006/relationships" xmlns:p="http://schemas.openxmlformats.org/presentationml/2006/main">
  <p:tag name="TIMING" val="|1|2.3|3.7|6.5|2.1|5.7"/>
</p:tagLst>
</file>

<file path=ppt/tags/tag4.xml><?xml version="1.0" encoding="utf-8"?>
<p:tagLst xmlns:a="http://schemas.openxmlformats.org/drawingml/2006/main" xmlns:r="http://schemas.openxmlformats.org/officeDocument/2006/relationships" xmlns:p="http://schemas.openxmlformats.org/presentationml/2006/main">
  <p:tag name="TIMING" val="|2.6|17.3"/>
</p:tagLst>
</file>

<file path=ppt/theme/theme1.xml><?xml version="1.0" encoding="utf-8"?>
<a:theme xmlns:a="http://schemas.openxmlformats.org/drawingml/2006/main" name="PresentationEtat">
  <a:themeElements>
    <a:clrScheme name="PresentationEtat 13">
      <a:dk1>
        <a:srgbClr val="000000"/>
      </a:dk1>
      <a:lt1>
        <a:srgbClr val="FFFFFF"/>
      </a:lt1>
      <a:dk2>
        <a:srgbClr val="336699"/>
      </a:dk2>
      <a:lt2>
        <a:srgbClr val="808080"/>
      </a:lt2>
      <a:accent1>
        <a:srgbClr val="BBE0E3"/>
      </a:accent1>
      <a:accent2>
        <a:srgbClr val="0099CC"/>
      </a:accent2>
      <a:accent3>
        <a:srgbClr val="FFFFFF"/>
      </a:accent3>
      <a:accent4>
        <a:srgbClr val="000000"/>
      </a:accent4>
      <a:accent5>
        <a:srgbClr val="DAEDEF"/>
      </a:accent5>
      <a:accent6>
        <a:srgbClr val="008AB9"/>
      </a:accent6>
      <a:hlink>
        <a:srgbClr val="0066CC"/>
      </a:hlink>
      <a:folHlink>
        <a:srgbClr val="0000CC"/>
      </a:folHlink>
    </a:clrScheme>
    <a:fontScheme name="PresentationEta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Eta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Eta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Eta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Eta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Eta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Eta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Eta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Eta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Eta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Eta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Eta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Eta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esentationEtat 13">
        <a:dk1>
          <a:srgbClr val="000000"/>
        </a:dk1>
        <a:lt1>
          <a:srgbClr val="FFFFFF"/>
        </a:lt1>
        <a:dk2>
          <a:srgbClr val="336699"/>
        </a:dk2>
        <a:lt2>
          <a:srgbClr val="808080"/>
        </a:lt2>
        <a:accent1>
          <a:srgbClr val="BBE0E3"/>
        </a:accent1>
        <a:accent2>
          <a:srgbClr val="0099CC"/>
        </a:accent2>
        <a:accent3>
          <a:srgbClr val="FFFFFF"/>
        </a:accent3>
        <a:accent4>
          <a:srgbClr val="000000"/>
        </a:accent4>
        <a:accent5>
          <a:srgbClr val="DAEDEF"/>
        </a:accent5>
        <a:accent6>
          <a:srgbClr val="008AB9"/>
        </a:accent6>
        <a:hlink>
          <a:srgbClr val="0066CC"/>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A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14166</TotalTime>
  <Words>1832</Words>
  <Application>Microsoft Office PowerPoint</Application>
  <PresentationFormat>On-screen Show (4:3)</PresentationFormat>
  <Paragraphs>919</Paragraphs>
  <Slides>33</Slides>
  <Notes>30</Notes>
  <HiddenSlides>1</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33</vt:i4>
      </vt:variant>
    </vt:vector>
  </HeadingPairs>
  <TitlesOfParts>
    <vt:vector size="37" baseType="lpstr">
      <vt:lpstr>PresentationEtat</vt:lpstr>
      <vt:lpstr>Conception personnalisée</vt:lpstr>
      <vt:lpstr>PAs</vt:lpstr>
      <vt:lpstr>ISISServer</vt:lpstr>
      <vt:lpstr>About OMICS Group</vt:lpstr>
      <vt:lpstr>About OMICS Group Conferences</vt:lpstr>
      <vt:lpstr>Targeted analysis of biomarkers for the screening of botanicals in herbal food supplements</vt:lpstr>
      <vt:lpstr>Introduction</vt:lpstr>
      <vt:lpstr>Definition of a food supplement</vt:lpstr>
      <vt:lpstr>PowerPoint Presentation</vt:lpstr>
      <vt:lpstr>PowerPoint Presentation</vt:lpstr>
      <vt:lpstr>Some problems encountered with HFS</vt:lpstr>
      <vt:lpstr>Analytical approaches</vt:lpstr>
      <vt:lpstr>100% natural slimming capsules adulterated with sibutramine</vt:lpstr>
      <vt:lpstr>HPTLC-UV/MS</vt:lpstr>
      <vt:lpstr>HPTLC-UV/MS</vt:lpstr>
      <vt:lpstr>HPTLC-UV/MS</vt:lpstr>
      <vt:lpstr>Chinese star anise is prone to contamination with Japanese star anise, a toxic species containing high concentrations of anisatin, resulting in cases of neurological problems in infants </vt:lpstr>
      <vt:lpstr>Confusion or contamination</vt:lpstr>
      <vt:lpstr>Anisatin concentration in different Illicium species</vt:lpstr>
      <vt:lpstr>PowerPoint Presentation</vt:lpstr>
      <vt:lpstr>Presence of hepatotoxic pyrrolizidine alkaloids in herbal teas</vt:lpstr>
      <vt:lpstr>Sample preparation</vt:lpstr>
      <vt:lpstr>Pyrrolizidine alkaloid content in 70 samples</vt:lpstr>
      <vt:lpstr>PowerPoint Presentation</vt:lpstr>
      <vt:lpstr>Multi-targeted analysis </vt:lpstr>
      <vt:lpstr>Methodology</vt:lpstr>
      <vt:lpstr>Analytical approach</vt:lpstr>
      <vt:lpstr>MS detection and identification</vt:lpstr>
      <vt:lpstr>Comparison with an in-house library of MS/MS spectra</vt:lpstr>
      <vt:lpstr>Chromatograms with biomarkers</vt:lpstr>
      <vt:lpstr>PowerPoint Presentation</vt:lpstr>
      <vt:lpstr>State of the current method</vt:lpstr>
      <vt:lpstr>Conclusion</vt:lpstr>
      <vt:lpstr>Thank you for  your attention!</vt:lpstr>
      <vt:lpstr>PowerPoint Presentation</vt:lpstr>
      <vt:lpstr>Lets Meet again at Pharmacognosy-2015</vt:lpstr>
    </vt:vector>
  </TitlesOfParts>
  <Company>Etat de Genève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mathon caroline</dc:creator>
  <cp:lastModifiedBy>Syeda Aeliya Fatima Zaidi</cp:lastModifiedBy>
  <cp:revision>476</cp:revision>
  <cp:lastPrinted>2014-08-21T07:58:50Z</cp:lastPrinted>
  <dcterms:created xsi:type="dcterms:W3CDTF">2011-07-12T15:21:27Z</dcterms:created>
  <dcterms:modified xsi:type="dcterms:W3CDTF">2014-09-23T16:15:14Z</dcterms:modified>
</cp:coreProperties>
</file>