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5" r:id="rId3"/>
    <p:sldId id="371" r:id="rId4"/>
    <p:sldId id="352" r:id="rId5"/>
    <p:sldId id="376" r:id="rId6"/>
    <p:sldId id="399" r:id="rId7"/>
    <p:sldId id="258" r:id="rId8"/>
    <p:sldId id="384" r:id="rId9"/>
    <p:sldId id="392" r:id="rId10"/>
    <p:sldId id="387" r:id="rId11"/>
    <p:sldId id="386" r:id="rId12"/>
    <p:sldId id="388" r:id="rId13"/>
    <p:sldId id="394" r:id="rId14"/>
    <p:sldId id="391" r:id="rId15"/>
    <p:sldId id="396" r:id="rId16"/>
    <p:sldId id="402" r:id="rId17"/>
    <p:sldId id="404" r:id="rId18"/>
    <p:sldId id="403" r:id="rId19"/>
    <p:sldId id="398" r:id="rId20"/>
    <p:sldId id="400" r:id="rId21"/>
    <p:sldId id="390" r:id="rId22"/>
    <p:sldId id="378" r:id="rId23"/>
    <p:sldId id="37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09" autoAdjust="0"/>
  </p:normalViewPr>
  <p:slideViewPr>
    <p:cSldViewPr>
      <p:cViewPr>
        <p:scale>
          <a:sx n="70" d="100"/>
          <a:sy n="70" d="100"/>
        </p:scale>
        <p:origin x="-134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6869A-F1C7-456D-ADC8-0C0175C6B7B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8FFF80-28A1-40B4-8FE1-5D881A5F4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B06236-B971-4099-83F0-F52017103C9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D900E9-826C-4B74-A33A-CC1FD244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this (AMDE)</a:t>
            </a:r>
            <a:r>
              <a:rPr lang="en-US" baseline="0" dirty="0" smtClean="0"/>
              <a:t> </a:t>
            </a:r>
            <a:r>
              <a:rPr lang="en-US" dirty="0" smtClean="0"/>
              <a:t>linked to sea</a:t>
            </a:r>
            <a:r>
              <a:rPr lang="en-US" baseline="0" dirty="0" smtClean="0"/>
              <a:t> ice? Only occurring along coast? Need sea ice? </a:t>
            </a:r>
            <a:r>
              <a:rPr lang="en-US" baseline="0" dirty="0" err="1" smtClean="0"/>
              <a:t>BrO</a:t>
            </a:r>
            <a:r>
              <a:rPr lang="en-US" baseline="0" dirty="0" smtClean="0"/>
              <a:t> maps? Where is the </a:t>
            </a:r>
            <a:r>
              <a:rPr lang="en-US" baseline="0" dirty="0" err="1" smtClean="0"/>
              <a:t>BrO</a:t>
            </a:r>
            <a:r>
              <a:rPr lang="en-US" baseline="0" dirty="0" smtClean="0"/>
              <a:t>? Alert – depletion ends when sea ice ends? We need to look in more depth at sites that have dynamic sea ice…Focus talk around sea ice…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00E9-826C-4B74-A33A-CC1FD24473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00E9-826C-4B74-A33A-CC1FD24473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2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is this (AMDE)</a:t>
            </a:r>
            <a:r>
              <a:rPr lang="en-US" baseline="0" dirty="0" smtClean="0"/>
              <a:t> </a:t>
            </a:r>
            <a:r>
              <a:rPr lang="en-US" dirty="0" smtClean="0"/>
              <a:t>linked to sea</a:t>
            </a:r>
            <a:r>
              <a:rPr lang="en-US" baseline="0" dirty="0" smtClean="0"/>
              <a:t> ice? Only occurring along coast? Need sea ice? </a:t>
            </a:r>
            <a:r>
              <a:rPr lang="en-US" baseline="0" dirty="0" err="1" smtClean="0"/>
              <a:t>BrO</a:t>
            </a:r>
            <a:r>
              <a:rPr lang="en-US" baseline="0" dirty="0" smtClean="0"/>
              <a:t> maps? Where is the </a:t>
            </a:r>
            <a:r>
              <a:rPr lang="en-US" baseline="0" dirty="0" err="1" smtClean="0"/>
              <a:t>BrO</a:t>
            </a:r>
            <a:r>
              <a:rPr lang="en-US" baseline="0" dirty="0" smtClean="0"/>
              <a:t>? Alert – depletion ends when sea ice ends? We need to look in more depth at sites that have dynamic sea ice…Focus talk around sea ice…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00E9-826C-4B74-A33A-CC1FD24473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denuders really that bad? Without the technology</a:t>
            </a:r>
            <a:r>
              <a:rPr lang="en-US" baseline="0" dirty="0" smtClean="0"/>
              <a:t> we wouldn’t be this far in our understanding…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00E9-826C-4B74-A33A-CC1FD24473A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8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5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3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3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1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1511-A788-468F-B0A8-59FC88F66883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3B81-CBCD-4729-8B07-A66A7B488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  <a:solidFill>
            <a:schemeClr val="bg1">
              <a:lumMod val="50000"/>
              <a:alpha val="4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An overview of mercury speciation measurements and analysis at high latitudes</a:t>
            </a:r>
            <a:endParaRPr lang="en-US" dirty="0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228600" y="4038600"/>
            <a:ext cx="8686800" cy="2590800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Chris Moore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Daniel Obrist</a:t>
            </a:r>
            <a:r>
              <a:rPr lang="en-US" sz="2800" baseline="30000" dirty="0">
                <a:solidFill>
                  <a:schemeClr val="bg1"/>
                </a:solidFill>
              </a:rPr>
              <a:t>1 </a:t>
            </a:r>
            <a:r>
              <a:rPr lang="en-US" sz="2800" dirty="0" smtClean="0">
                <a:solidFill>
                  <a:schemeClr val="bg1"/>
                </a:solidFill>
              </a:rPr>
              <a:t>, Steve Brooks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William R. Simpson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, Peter Peterson</a:t>
            </a:r>
            <a:r>
              <a:rPr lang="en-US" sz="2800" baseline="30000" dirty="0" smtClean="0">
                <a:solidFill>
                  <a:schemeClr val="bg1"/>
                </a:solidFill>
              </a:rPr>
              <a:t>3</a:t>
            </a:r>
            <a:r>
              <a:rPr lang="en-US" sz="2800" dirty="0" smtClean="0">
                <a:solidFill>
                  <a:schemeClr val="bg1"/>
                </a:solidFill>
              </a:rPr>
              <a:t>, and  Alexandra Steffen</a:t>
            </a:r>
            <a:r>
              <a:rPr lang="en-US" sz="2800" baseline="30000" dirty="0" smtClean="0">
                <a:solidFill>
                  <a:schemeClr val="bg1"/>
                </a:solidFill>
              </a:rPr>
              <a:t>4</a:t>
            </a:r>
            <a:endParaRPr lang="en-US" sz="2200" baseline="30000" dirty="0" smtClean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chemeClr val="bg1"/>
                </a:solidFill>
              </a:rPr>
              <a:t>1</a:t>
            </a:r>
            <a:r>
              <a:rPr lang="en-US" sz="2200" dirty="0" smtClean="0">
                <a:solidFill>
                  <a:schemeClr val="bg1"/>
                </a:solidFill>
              </a:rPr>
              <a:t>Desert Research Institute, Division of Atmospheric Sciences, Reno, Nevada, USA</a:t>
            </a:r>
          </a:p>
          <a:p>
            <a:r>
              <a:rPr lang="en-US" sz="2200" baseline="30000" dirty="0" smtClean="0">
                <a:solidFill>
                  <a:schemeClr val="bg1"/>
                </a:solidFill>
              </a:rPr>
              <a:t>2</a:t>
            </a:r>
            <a:r>
              <a:rPr lang="en-US" sz="2200" dirty="0" smtClean="0">
                <a:solidFill>
                  <a:schemeClr val="bg1"/>
                </a:solidFill>
              </a:rPr>
              <a:t>University of Tennessee Space Institute, Tullahoma, Tennessee, USA</a:t>
            </a:r>
          </a:p>
          <a:p>
            <a:r>
              <a:rPr lang="en-US" sz="2200" baseline="30000" dirty="0" smtClean="0">
                <a:solidFill>
                  <a:schemeClr val="bg1"/>
                </a:solidFill>
              </a:rPr>
              <a:t>3</a:t>
            </a:r>
            <a:r>
              <a:rPr lang="en-US" sz="2200" dirty="0" smtClean="0">
                <a:solidFill>
                  <a:schemeClr val="bg1"/>
                </a:solidFill>
              </a:rPr>
              <a:t>University </a:t>
            </a:r>
            <a:r>
              <a:rPr lang="en-US" sz="2200" dirty="0">
                <a:solidFill>
                  <a:schemeClr val="bg1"/>
                </a:solidFill>
              </a:rPr>
              <a:t>of Alaska Fairbanks, Fairbanks, Alaska, USA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baseline="30000" dirty="0" smtClean="0">
                <a:solidFill>
                  <a:schemeClr val="bg1"/>
                </a:solidFill>
              </a:rPr>
              <a:t>4</a:t>
            </a:r>
            <a:r>
              <a:rPr lang="en-US" sz="2200" dirty="0" smtClean="0">
                <a:solidFill>
                  <a:schemeClr val="bg1"/>
                </a:solidFill>
              </a:rPr>
              <a:t>Air Quality Research Division, Environment Canada, Toronto, Ontario, Canada</a:t>
            </a:r>
          </a:p>
        </p:txBody>
      </p:sp>
    </p:spTree>
    <p:extLst>
      <p:ext uri="{BB962C8B-B14F-4D97-AF65-F5344CB8AC3E}">
        <p14:creationId xmlns:p14="http://schemas.microsoft.com/office/powerpoint/2010/main" val="77668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24"/>
    </mc:Choice>
    <mc:Fallback>
      <p:transition spd="slow" advTm="455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Nord, Greenland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25981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324600"/>
            <a:ext cx="2730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</a:t>
            </a:r>
            <a:r>
              <a:rPr lang="en-US" dirty="0" err="1" smtClean="0">
                <a:solidFill>
                  <a:schemeClr val="bg1"/>
                </a:solidFill>
              </a:rPr>
              <a:t>Skov</a:t>
            </a:r>
            <a:r>
              <a:rPr lang="en-US" dirty="0" smtClean="0">
                <a:solidFill>
                  <a:schemeClr val="bg1"/>
                </a:solidFill>
              </a:rPr>
              <a:t> et al. 2004 </a:t>
            </a:r>
            <a:r>
              <a:rPr lang="en-US" i="1" dirty="0" smtClean="0">
                <a:solidFill>
                  <a:schemeClr val="bg1"/>
                </a:solidFill>
              </a:rPr>
              <a:t>ES&amp;T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0"/>
    </mc:Choice>
    <mc:Fallback>
      <p:transition spd="slow" advTm="275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00025"/>
            <a:ext cx="9077325" cy="645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Barrow 2003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292334"/>
            <a:ext cx="36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Adapted from Brooks et al. 2006 GRL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1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32"/>
    </mc:Choice>
    <mc:Fallback>
      <p:transition spd="slow" advTm="343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Greenland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63946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5638800"/>
            <a:ext cx="282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Brooks et al. 2011 </a:t>
            </a:r>
            <a:r>
              <a:rPr lang="en-US" i="1" dirty="0" smtClean="0">
                <a:solidFill>
                  <a:schemeClr val="bg1"/>
                </a:solidFill>
              </a:rPr>
              <a:t>ACP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78"/>
    </mc:Choice>
    <mc:Fallback>
      <p:transition spd="slow" advTm="316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Hg and </a:t>
            </a:r>
            <a:r>
              <a:rPr lang="en-US" dirty="0" smtClean="0"/>
              <a:t>Bromine </a:t>
            </a:r>
            <a:r>
              <a:rPr lang="en-US" dirty="0" smtClean="0"/>
              <a:t>Measurements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4" y="914400"/>
            <a:ext cx="8192906" cy="5591014"/>
          </a:xfrm>
        </p:spPr>
      </p:pic>
      <p:sp>
        <p:nvSpPr>
          <p:cNvPr id="4" name="Rectangle 3"/>
          <p:cNvSpPr/>
          <p:nvPr/>
        </p:nvSpPr>
        <p:spPr>
          <a:xfrm>
            <a:off x="5486400" y="4267200"/>
            <a:ext cx="16764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2600" y="4419600"/>
            <a:ext cx="16002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200400"/>
            <a:ext cx="19050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5"/>
    </mc:Choice>
    <mc:Fallback>
      <p:transition spd="slow" advTm="218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</a:t>
            </a:r>
            <a:r>
              <a:rPr lang="en-US" dirty="0" smtClean="0"/>
              <a:t> Satellite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Satellite images are used to identify “bromine explosions”</a:t>
            </a:r>
          </a:p>
          <a:p>
            <a:r>
              <a:rPr lang="en-US" dirty="0" smtClean="0"/>
              <a:t>Polar coastal areas are hot spots for bromine activity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920"/>
            <a:ext cx="3581400" cy="65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248400"/>
            <a:ext cx="242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Steffen et al. 2008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7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551"/>
    </mc:Choice>
    <mc:Fallback>
      <p:transition spd="slow" advTm="4755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</a:t>
            </a:r>
            <a:r>
              <a:rPr lang="en-US" dirty="0" smtClean="0"/>
              <a:t> Satellite and Ground 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4587502" cy="36287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/>
          <a:stretch/>
        </p:blipFill>
        <p:spPr>
          <a:xfrm>
            <a:off x="1447800" y="1295400"/>
            <a:ext cx="7421575" cy="53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33"/>
    </mc:Choice>
    <mc:Fallback>
      <p:transition spd="slow" advTm="3443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</a:t>
            </a:r>
            <a:r>
              <a:rPr lang="en-US" dirty="0" smtClean="0"/>
              <a:t> Satellite and Ground Measurements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8"/>
          <a:stretch/>
        </p:blipFill>
        <p:spPr>
          <a:xfrm>
            <a:off x="2438400" y="1938830"/>
            <a:ext cx="6530371" cy="47147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5105400" cy="4038376"/>
          </a:xfrm>
        </p:spPr>
      </p:pic>
    </p:spTree>
    <p:extLst>
      <p:ext uri="{BB962C8B-B14F-4D97-AF65-F5344CB8AC3E}">
        <p14:creationId xmlns:p14="http://schemas.microsoft.com/office/powerpoint/2010/main" val="131158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07"/>
    </mc:Choice>
    <mc:Fallback>
      <p:transition spd="slow" advTm="4530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Barrow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0710"/>
            <a:ext cx="8229600" cy="9986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Hg(II)gaseous formation corresponds with </a:t>
            </a:r>
            <a:r>
              <a:rPr lang="en-US" dirty="0" err="1" smtClean="0"/>
              <a:t>BrO</a:t>
            </a:r>
            <a:r>
              <a:rPr lang="en-US" dirty="0" smtClean="0"/>
              <a:t> within the first 200m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473026" cy="48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490"/>
    </mc:Choice>
    <mc:Fallback>
      <p:transition spd="slow" advTm="3649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GEM depletion with </a:t>
            </a:r>
            <a:r>
              <a:rPr lang="en-US" dirty="0" err="1"/>
              <a:t>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1173163"/>
          </a:xfrm>
        </p:spPr>
        <p:txBody>
          <a:bodyPr/>
          <a:lstStyle/>
          <a:p>
            <a:r>
              <a:rPr lang="en-US" dirty="0" smtClean="0"/>
              <a:t>GEM depletion and recovery controlled by physical and chemical mechanisms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35735" r="19762"/>
          <a:stretch/>
        </p:blipFill>
        <p:spPr>
          <a:xfrm>
            <a:off x="1021307" y="914400"/>
            <a:ext cx="703322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18"/>
    </mc:Choice>
    <mc:Fallback>
      <p:transition spd="slow" advTm="7061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RGM nicely corresponds to </a:t>
            </a:r>
            <a:r>
              <a:rPr lang="en-US" dirty="0" err="1" smtClean="0"/>
              <a:t>BrO</a:t>
            </a:r>
            <a:r>
              <a:rPr lang="en-US" dirty="0" smtClean="0"/>
              <a:t> at Polar sites</a:t>
            </a:r>
          </a:p>
          <a:p>
            <a:pPr lvl="1"/>
            <a:r>
              <a:rPr lang="en-US" dirty="0" smtClean="0"/>
              <a:t>Need to use surface </a:t>
            </a:r>
            <a:r>
              <a:rPr lang="en-US" dirty="0" err="1" smtClean="0"/>
              <a:t>BrO</a:t>
            </a:r>
            <a:r>
              <a:rPr lang="en-US" smtClean="0"/>
              <a:t> </a:t>
            </a:r>
            <a:r>
              <a:rPr lang="en-US" smtClean="0"/>
              <a:t>not </a:t>
            </a:r>
            <a:r>
              <a:rPr lang="en-US" dirty="0" smtClean="0"/>
              <a:t>total column</a:t>
            </a:r>
          </a:p>
          <a:p>
            <a:pPr lvl="1"/>
            <a:r>
              <a:rPr lang="en-US" dirty="0" smtClean="0"/>
              <a:t>Major challenge for scaling to entire Arctic</a:t>
            </a:r>
          </a:p>
          <a:p>
            <a:r>
              <a:rPr lang="en-US" dirty="0" smtClean="0"/>
              <a:t>GEM depletion </a:t>
            </a:r>
          </a:p>
          <a:p>
            <a:pPr lvl="1"/>
            <a:r>
              <a:rPr lang="en-US" dirty="0" smtClean="0"/>
              <a:t>Poor correlation to </a:t>
            </a:r>
            <a:r>
              <a:rPr lang="en-US" dirty="0" err="1" smtClean="0"/>
              <a:t>BrO</a:t>
            </a:r>
            <a:endParaRPr lang="en-US" dirty="0" smtClean="0"/>
          </a:p>
          <a:p>
            <a:pPr lvl="1"/>
            <a:r>
              <a:rPr lang="en-US" dirty="0" smtClean="0"/>
              <a:t>Concentrations driven both by chemistry and atmospheric boundary layer mixing behavior</a:t>
            </a:r>
          </a:p>
          <a:p>
            <a:r>
              <a:rPr lang="en-US" dirty="0" smtClean="0"/>
              <a:t>Need better spatial and temporal coverage of Bromine chemistry measurement co-located with Hg measurements</a:t>
            </a:r>
          </a:p>
          <a:p>
            <a:r>
              <a:rPr lang="en-US" dirty="0" smtClean="0"/>
              <a:t>Hg measurements need to be involved as advances in halogen techniques are made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60"/>
    </mc:Choice>
    <mc:Fallback>
      <p:transition spd="slow" advTm="1746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Quest to understand atmospheric mercury depletion events (AMDEs)</a:t>
            </a:r>
          </a:p>
          <a:p>
            <a:r>
              <a:rPr lang="en-US" dirty="0" smtClean="0"/>
              <a:t>Where we are in our understanding of the chemistry of AMDEs</a:t>
            </a:r>
          </a:p>
          <a:p>
            <a:r>
              <a:rPr lang="en-US" dirty="0" smtClean="0"/>
              <a:t>Importance of collocated Hg and halogens</a:t>
            </a:r>
          </a:p>
        </p:txBody>
      </p:sp>
    </p:spTree>
    <p:extLst>
      <p:ext uri="{BB962C8B-B14F-4D97-AF65-F5344CB8AC3E}">
        <p14:creationId xmlns:p14="http://schemas.microsoft.com/office/powerpoint/2010/main" val="196849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97"/>
    </mc:Choice>
    <mc:Fallback>
      <p:transition spd="slow" advTm="5029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3765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Barrow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32886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400800"/>
            <a:ext cx="285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Steffen et al. 2013 </a:t>
            </a:r>
            <a:r>
              <a:rPr lang="en-US" i="1" dirty="0" smtClean="0">
                <a:solidFill>
                  <a:schemeClr val="bg1"/>
                </a:solidFill>
              </a:rPr>
              <a:t>ACP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BrO</a:t>
            </a:r>
            <a:r>
              <a:rPr lang="en-US" dirty="0" smtClean="0"/>
              <a:t> Satellite Measurements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899509" cy="5457518"/>
          </a:xfrm>
        </p:spPr>
      </p:pic>
      <p:sp>
        <p:nvSpPr>
          <p:cNvPr id="5" name="TextBox 4"/>
          <p:cNvSpPr txBox="1"/>
          <p:nvPr/>
        </p:nvSpPr>
        <p:spPr>
          <a:xfrm>
            <a:off x="381000" y="6477000"/>
            <a:ext cx="261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Moore et al. 2014 Nature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Leads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5494" cy="5638800"/>
          </a:xfrm>
        </p:spPr>
      </p:pic>
    </p:spTree>
    <p:extLst>
      <p:ext uri="{BB962C8B-B14F-4D97-AF65-F5344CB8AC3E}">
        <p14:creationId xmlns:p14="http://schemas.microsoft.com/office/powerpoint/2010/main" val="21299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Journey Begins – Alert Canada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  <a:solidFill>
            <a:schemeClr val="bg1">
              <a:lumMod val="85000"/>
              <a:alpha val="60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Site where Atmospheric Mercury Depletion Events were first identified (Schroeder et al. 1998 </a:t>
            </a:r>
            <a:r>
              <a:rPr lang="en-US" i="1" dirty="0" smtClean="0">
                <a:solidFill>
                  <a:schemeClr val="tx1"/>
                </a:solidFill>
              </a:rPr>
              <a:t>Nature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Measurements of TGM began in 1995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Full speciation measurements began in 2002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One of the longest continuously operating mercury speciation measurement sites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77000"/>
            <a:ext cx="354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courtesy of Alexandra Steffen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69"/>
    </mc:Choice>
    <mc:Fallback>
      <p:transition spd="slow" advTm="545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journey begins - Alert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962399"/>
            <a:ext cx="734218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04824" y="875362"/>
            <a:ext cx="8153400" cy="3005138"/>
            <a:chOff x="504824" y="875362"/>
            <a:chExt cx="8153400" cy="300513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7417115"/>
                </p:ext>
              </p:extLst>
            </p:nvPr>
          </p:nvGraphicFramePr>
          <p:xfrm>
            <a:off x="504824" y="875362"/>
            <a:ext cx="8153400" cy="300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SPW 12.0 Graph" r:id="rId4" imgW="8477312" imgH="5257710" progId="SigmaPlotGraphicObject.11">
                    <p:embed/>
                  </p:oleObj>
                </mc:Choice>
                <mc:Fallback>
                  <p:oleObj name="SPW 12.0 Graph" r:id="rId4" imgW="8477312" imgH="5257710" progId="SigmaPlotGraphicObject.11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824" y="875362"/>
                          <a:ext cx="8153400" cy="300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 rot="16200000">
              <a:off x="66285" y="2193265"/>
              <a:ext cx="13035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Hg</a:t>
              </a:r>
              <a:r>
                <a:rPr lang="en-US" baseline="30000" dirty="0" smtClean="0"/>
                <a:t>0</a:t>
              </a:r>
              <a:r>
                <a:rPr lang="en-US" dirty="0" smtClean="0"/>
                <a:t> (ng m</a:t>
              </a:r>
              <a:r>
                <a:rPr lang="en-US" baseline="30000" dirty="0" smtClean="0"/>
                <a:t>-3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5379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079"/>
    </mc:Choice>
    <mc:Fallback>
      <p:transition spd="slow" advTm="960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Arctic Ground Measurements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94" y="914400"/>
            <a:ext cx="8192906" cy="5591014"/>
          </a:xfrm>
        </p:spPr>
      </p:pic>
    </p:spTree>
    <p:extLst>
      <p:ext uri="{BB962C8B-B14F-4D97-AF65-F5344CB8AC3E}">
        <p14:creationId xmlns:p14="http://schemas.microsoft.com/office/powerpoint/2010/main" val="110434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632"/>
    </mc:Choice>
    <mc:Fallback>
      <p:transition spd="slow" advTm="10363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Antarctic Ground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8644"/>
            <a:ext cx="8610600" cy="60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9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333"/>
    </mc:Choice>
    <mc:Fallback>
      <p:transition spd="slow" advTm="703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Atmospheric Mercury Depletion 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333" y="6096000"/>
            <a:ext cx="284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Steffen et al. 2008 </a:t>
            </a:r>
            <a:r>
              <a:rPr lang="en-US" i="1" dirty="0" smtClean="0">
                <a:solidFill>
                  <a:schemeClr val="bg1"/>
                </a:solidFill>
              </a:rPr>
              <a:t>ACP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43000"/>
            <a:ext cx="9131300" cy="4604603"/>
            <a:chOff x="35623" y="1143000"/>
            <a:chExt cx="9067800" cy="45602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" y="1143000"/>
              <a:ext cx="9067800" cy="456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40173" y="3200400"/>
              <a:ext cx="1436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Surface Layer</a:t>
              </a:r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H="1">
            <a:off x="5791200" y="2895600"/>
            <a:ext cx="381000" cy="1295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7866" y="2283023"/>
            <a:ext cx="6399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95240" y="2256247"/>
            <a:ext cx="70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40100" y="3611265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GEM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884430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GEM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888264"/>
            <a:ext cx="533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2181508"/>
            <a:ext cx="757644" cy="561692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Hg(II)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gaseous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2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711"/>
    </mc:Choice>
    <mc:Fallback>
      <p:transition spd="slow" advTm="1477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276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28194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1945" b="38333"/>
          <a:stretch/>
        </p:blipFill>
        <p:spPr bwMode="auto">
          <a:xfrm>
            <a:off x="3505200" y="150641"/>
            <a:ext cx="5482926" cy="638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356866"/>
            <a:ext cx="312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From Lindberg et al. 2002 ES&amp;T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1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76"/>
    </mc:Choice>
    <mc:Fallback>
      <p:transition spd="slow" advTm="8067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Measurements of Hg and </a:t>
            </a:r>
            <a:r>
              <a:rPr lang="en-US" dirty="0" smtClean="0"/>
              <a:t>Bromine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8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87"/>
    </mc:Choice>
    <mc:Fallback>
      <p:transition spd="slow" advTm="1588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6138</TotalTime>
  <Words>528</Words>
  <Application>Microsoft Office PowerPoint</Application>
  <PresentationFormat>On-screen Show (4:3)</PresentationFormat>
  <Paragraphs>73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SPW 12.0 Graph</vt:lpstr>
      <vt:lpstr>An overview of mercury speciation measurements and analysis at high latitudes</vt:lpstr>
      <vt:lpstr>Focus</vt:lpstr>
      <vt:lpstr>The Journey Begins – Alert Canada</vt:lpstr>
      <vt:lpstr>The journey begins - Alert</vt:lpstr>
      <vt:lpstr>Arctic Ground Measurements</vt:lpstr>
      <vt:lpstr>Antarctic Ground Measurements</vt:lpstr>
      <vt:lpstr>Atmospheric Mercury Depletion Events</vt:lpstr>
      <vt:lpstr>Importance  of BrO</vt:lpstr>
      <vt:lpstr>Measurements of Hg and Bromine</vt:lpstr>
      <vt:lpstr>Station Nord, Greenland</vt:lpstr>
      <vt:lpstr>Barrow 2003</vt:lpstr>
      <vt:lpstr>Summit Greenland</vt:lpstr>
      <vt:lpstr>Hg and Bromine Measurements</vt:lpstr>
      <vt:lpstr>BrO Satellite Measurements</vt:lpstr>
      <vt:lpstr>BrO Satellite and Ground Measurements</vt:lpstr>
      <vt:lpstr>BrO Satellite and Ground Measurements</vt:lpstr>
      <vt:lpstr>Barrow 2012</vt:lpstr>
      <vt:lpstr>GEM depletion with BrO</vt:lpstr>
      <vt:lpstr>Summary</vt:lpstr>
      <vt:lpstr>Thank you!</vt:lpstr>
      <vt:lpstr>Barrow 2009</vt:lpstr>
      <vt:lpstr>BrO Satellite Measurements</vt:lpstr>
      <vt:lpstr>Leads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cmoore</dc:creator>
  <cp:lastModifiedBy>cmoore</cp:lastModifiedBy>
  <cp:revision>302</cp:revision>
  <cp:lastPrinted>2014-07-22T20:38:15Z</cp:lastPrinted>
  <dcterms:created xsi:type="dcterms:W3CDTF">2013-07-05T20:24:30Z</dcterms:created>
  <dcterms:modified xsi:type="dcterms:W3CDTF">2014-07-29T14:13:46Z</dcterms:modified>
</cp:coreProperties>
</file>