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8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9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50" r:id="rId1"/>
    <p:sldMasterId id="2147484161" r:id="rId2"/>
    <p:sldMasterId id="2147484679" r:id="rId3"/>
    <p:sldMasterId id="2147484746" r:id="rId4"/>
    <p:sldMasterId id="2147487757" r:id="rId5"/>
    <p:sldMasterId id="2147487772" r:id="rId6"/>
    <p:sldMasterId id="2147487799" r:id="rId7"/>
    <p:sldMasterId id="2147487814" r:id="rId8"/>
    <p:sldMasterId id="2147487868" r:id="rId9"/>
    <p:sldMasterId id="2147487931" r:id="rId10"/>
    <p:sldMasterId id="2147488763" r:id="rId11"/>
    <p:sldMasterId id="2147488778" r:id="rId12"/>
    <p:sldMasterId id="2147488791" r:id="rId13"/>
    <p:sldMasterId id="2147488804" r:id="rId14"/>
    <p:sldMasterId id="2147488820" r:id="rId15"/>
    <p:sldMasterId id="2147488832" r:id="rId16"/>
    <p:sldMasterId id="2147488844" r:id="rId17"/>
    <p:sldMasterId id="2147488858" r:id="rId18"/>
    <p:sldMasterId id="2147488870" r:id="rId19"/>
    <p:sldMasterId id="2147488882" r:id="rId20"/>
  </p:sldMasterIdLst>
  <p:notesMasterIdLst>
    <p:notesMasterId r:id="rId66"/>
  </p:notesMasterIdLst>
  <p:handoutMasterIdLst>
    <p:handoutMasterId r:id="rId67"/>
  </p:handoutMasterIdLst>
  <p:sldIdLst>
    <p:sldId id="2258" r:id="rId21"/>
    <p:sldId id="2259" r:id="rId22"/>
    <p:sldId id="2260" r:id="rId23"/>
    <p:sldId id="2126" r:id="rId24"/>
    <p:sldId id="2261" r:id="rId25"/>
    <p:sldId id="2148" r:id="rId26"/>
    <p:sldId id="2149" r:id="rId27"/>
    <p:sldId id="2153" r:id="rId28"/>
    <p:sldId id="2263" r:id="rId29"/>
    <p:sldId id="2278" r:id="rId30"/>
    <p:sldId id="2279" r:id="rId31"/>
    <p:sldId id="2280" r:id="rId32"/>
    <p:sldId id="2282" r:id="rId33"/>
    <p:sldId id="2283" r:id="rId34"/>
    <p:sldId id="2311" r:id="rId35"/>
    <p:sldId id="2307" r:id="rId36"/>
    <p:sldId id="2309" r:id="rId37"/>
    <p:sldId id="2308" r:id="rId38"/>
    <p:sldId id="2310" r:id="rId39"/>
    <p:sldId id="2312" r:id="rId40"/>
    <p:sldId id="2314" r:id="rId41"/>
    <p:sldId id="2315" r:id="rId42"/>
    <p:sldId id="2316" r:id="rId43"/>
    <p:sldId id="2317" r:id="rId44"/>
    <p:sldId id="2318" r:id="rId45"/>
    <p:sldId id="2320" r:id="rId46"/>
    <p:sldId id="2324" r:id="rId47"/>
    <p:sldId id="2161" r:id="rId48"/>
    <p:sldId id="2162" r:id="rId49"/>
    <p:sldId id="2293" r:id="rId50"/>
    <p:sldId id="2294" r:id="rId51"/>
    <p:sldId id="2170" r:id="rId52"/>
    <p:sldId id="2330" r:id="rId53"/>
    <p:sldId id="2340" r:id="rId54"/>
    <p:sldId id="2341" r:id="rId55"/>
    <p:sldId id="2221" r:id="rId56"/>
    <p:sldId id="2181" r:id="rId57"/>
    <p:sldId id="2331" r:id="rId58"/>
    <p:sldId id="2345" r:id="rId59"/>
    <p:sldId id="2332" r:id="rId60"/>
    <p:sldId id="2344" r:id="rId61"/>
    <p:sldId id="2322" r:id="rId62"/>
    <p:sldId id="2328" r:id="rId63"/>
    <p:sldId id="2327" r:id="rId64"/>
    <p:sldId id="2313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FFFF"/>
    <a:srgbClr val="000000"/>
    <a:srgbClr val="0066FF"/>
    <a:srgbClr val="0033CC"/>
    <a:srgbClr val="333399"/>
    <a:srgbClr val="00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17" autoAdjust="0"/>
  </p:normalViewPr>
  <p:slideViewPr>
    <p:cSldViewPr>
      <p:cViewPr varScale="1"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3.xml"/><Relationship Id="rId2" Type="http://schemas.openxmlformats.org/officeDocument/2006/relationships/slide" Target="slides/slide16.xml"/><Relationship Id="rId1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78803389222373E-2"/>
          <c:y val="9.0287063320434388E-2"/>
          <c:w val="0.8306423932215552"/>
          <c:h val="0.79858553740853977"/>
        </c:manualLayout>
      </c:layout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11313274414466148"/>
                  <c:y val="-0.14525282166165637"/>
                </c:manualLayout>
              </c:layout>
              <c:tx>
                <c:rich>
                  <a:bodyPr/>
                  <a:lstStyle/>
                  <a:p>
                    <a:pPr>
                      <a:defRPr lang="en-US" b="1">
                        <a:solidFill>
                          <a:srgbClr val="002060"/>
                        </a:solidFill>
                      </a:defRPr>
                    </a:pPr>
                    <a:fld id="{8BDA68B0-8C9A-4AEB-BE6B-6D388159E3E1}" type="PERCENTAGE">
                      <a:rPr lang="en-US">
                        <a:solidFill>
                          <a:srgbClr val="33CCFF"/>
                        </a:solidFill>
                      </a:rPr>
                      <a:pPr>
                        <a:defRPr lang="en-US" b="1">
                          <a:solidFill>
                            <a:srgbClr val="002060"/>
                          </a:solidFill>
                        </a:defRPr>
                      </a:pPr>
                      <a:t>[PERCENTAGE]</a:t>
                    </a:fld>
                    <a:endParaRPr lang="nl-NL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lang="en-US" b="1">
                      <a:solidFill>
                        <a:srgbClr val="002060"/>
                      </a:solidFill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fld id="{A5E01120-5649-4060-AB6F-06B39AE24AE3}" type="PERCENTAGE">
                      <a:rPr lang="en-US">
                        <a:solidFill>
                          <a:srgbClr val="33CCFF"/>
                        </a:solidFill>
                      </a:rPr>
                      <a:pPr/>
                      <a:t>[PERCENTAGE]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b="1">
                    <a:solidFill>
                      <a:schemeClr val="bg1"/>
                    </a:solidFill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Blad1!$A$2:$A$5</c:f>
              <c:strCache>
                <c:ptCount val="3"/>
                <c:pt idx="0">
                  <c:v>responders</c:v>
                </c:pt>
                <c:pt idx="1">
                  <c:v>opportunistic</c:v>
                </c:pt>
                <c:pt idx="2">
                  <c:v>non-responders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65</c:v>
                </c:pt>
                <c:pt idx="1">
                  <c:v>10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038">
          <a:noFill/>
        </a:ln>
      </c:spPr>
    </c:plotArea>
    <c:plotVisOnly val="1"/>
    <c:dispBlanksAs val="zero"/>
    <c:showDLblsOverMax val="0"/>
  </c:chart>
  <c:txPr>
    <a:bodyPr/>
    <a:lstStyle/>
    <a:p>
      <a:pPr>
        <a:defRPr sz="1278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2109181141439205E-2"/>
          <c:y val="4.7393364928909949E-2"/>
          <c:w val="0.61166253101736978"/>
          <c:h val="0.848341232227488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Clinically Validated test: GP5+/6+PCR</c:v>
                </c:pt>
              </c:strCache>
            </c:strRef>
          </c:tx>
          <c:spPr>
            <a:solidFill>
              <a:srgbClr val="00FF00"/>
            </a:solidFill>
            <a:ln w="12699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4"/>
                <c:pt idx="2">
                  <c:v>Cases</c:v>
                </c:pt>
                <c:pt idx="3">
                  <c:v>Controls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2">
                  <c:v>88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clinically non-validated test: SPF10</c:v>
                </c:pt>
              </c:strCache>
            </c:strRef>
          </c:tx>
          <c:spPr>
            <a:solidFill>
              <a:schemeClr val="accent2"/>
            </a:solidFill>
            <a:ln w="12699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4"/>
                <c:pt idx="2">
                  <c:v>Cases</c:v>
                </c:pt>
                <c:pt idx="3">
                  <c:v>Controls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2">
                  <c:v>88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5104624"/>
        <c:axId val="325101488"/>
        <c:axId val="0"/>
      </c:bar3DChart>
      <c:catAx>
        <c:axId val="32510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99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325101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5101488"/>
        <c:scaling>
          <c:orientation val="minMax"/>
        </c:scaling>
        <c:delete val="0"/>
        <c:axPos val="l"/>
        <c:majorGridlines>
          <c:spPr>
            <a:ln w="12699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699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325104624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67741935483870963"/>
          <c:y val="0.28436018957345971"/>
          <c:w val="0.31761786600496278"/>
          <c:h val="0.43364928909952605"/>
        </c:manualLayout>
      </c:layout>
      <c:overlay val="0"/>
      <c:spPr>
        <a:noFill/>
        <a:ln w="12699">
          <a:solidFill>
            <a:srgbClr val="FFFFFF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nl-N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671C0E-E43A-48B1-B3E4-565F2BCE8E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326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5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D73E566-6615-4E4E-A39A-B912EE08EE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816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5B9392-E56A-4606-9BEF-A559ACFFCF32}" type="slidenum">
              <a:rPr lang="nl-NL" altLang="nl-NL" smtClean="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nl-NL" altLang="nl-NL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30974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CB6E1-031A-4990-88A5-1C04D36D00DB}" type="slidenum">
              <a:rPr lang="nl-NL" altLang="nl-NL">
                <a:solidFill>
                  <a:srgbClr val="000000"/>
                </a:solidFill>
              </a:rPr>
              <a:pPr/>
              <a:t>24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51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19990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2" tIns="44980" rIns="89962" bIns="44980"/>
          <a:lstStyle/>
          <a:p>
            <a:endParaRPr lang="nl-NL" altLang="nl-NL" smtClean="0"/>
          </a:p>
        </p:txBody>
      </p:sp>
      <p:sp>
        <p:nvSpPr>
          <p:cNvPr id="288772" name="Tijdelijke aanduiding voor dianummer 3"/>
          <p:cNvSpPr txBox="1">
            <a:spLocks noGrp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2" tIns="44980" rIns="89962" bIns="44980" anchor="b"/>
          <a:lstStyle>
            <a:lvl1pPr defTabSz="9509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6F149BD-3C75-4E44-9D52-05969DE2D5AA}" type="slidenum">
              <a:rPr lang="en-US" altLang="nl-NL" sz="1100">
                <a:solidFill>
                  <a:srgbClr val="000000"/>
                </a:solidFill>
              </a:rPr>
              <a:pPr algn="r"/>
              <a:t>25</a:t>
            </a:fld>
            <a:endParaRPr lang="en-US" altLang="nl-NL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3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04E314-1440-49E2-95AD-CD527EE43CA8}" type="slidenum">
              <a:rPr lang="nl-NL" altLang="nl-NL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/>
              <a:t>28</a:t>
            </a:fld>
            <a:endParaRPr lang="nl-NL" altLang="nl-NL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9" tIns="47549" rIns="95099" bIns="47549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935471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9D169B-F359-452F-8873-738F6CC94EE8}" type="slidenum">
              <a:rPr lang="nl-NL" altLang="nl-NL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/>
              <a:t>29</a:t>
            </a:fld>
            <a:endParaRPr lang="nl-NL" altLang="nl-NL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9" tIns="47549" rIns="95099" bIns="47549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602526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DFD31-9820-4A5F-97B9-E37FB1942116}" type="slidenum">
              <a:rPr lang="nl-NL" altLang="nl-NL" smtClean="0">
                <a:solidFill>
                  <a:srgbClr val="000000"/>
                </a:solidFill>
              </a:rPr>
              <a:pPr/>
              <a:t>31</a:t>
            </a:fld>
            <a:endParaRPr lang="nl-NL" altLang="nl-NL" smtClean="0">
              <a:solidFill>
                <a:srgbClr val="000000"/>
              </a:solidFill>
            </a:endParaRPr>
          </a:p>
        </p:txBody>
      </p:sp>
      <p:sp>
        <p:nvSpPr>
          <p:cNvPr id="29491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294917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CC524D8-18C8-4483-B2B1-67E3C67C06E9}" type="slidenum">
              <a:rPr lang="nl-NL" altLang="nl-NL" sz="1200">
                <a:solidFill>
                  <a:srgbClr val="000000"/>
                </a:solidFill>
                <a:cs typeface="Arial" pitchFamily="34" charset="0"/>
              </a:rPr>
              <a:pPr algn="r" eaLnBrk="1" hangingPunct="1"/>
              <a:t>31</a:t>
            </a:fld>
            <a:endParaRPr lang="nl-NL" altLang="nl-NL" sz="12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22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7" tIns="47553" rIns="95107" bIns="47553"/>
          <a:lstStyle/>
          <a:p>
            <a:pPr eaLnBrk="1" hangingPunct="1"/>
            <a:endParaRPr lang="nl-NL" altLang="nl-NL" smtClean="0"/>
          </a:p>
        </p:txBody>
      </p:sp>
      <p:sp>
        <p:nvSpPr>
          <p:cNvPr id="90116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7" tIns="47553" rIns="95107" bIns="47553" anchor="b"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612CD4B-37A9-4D5B-B7FA-B8F44AB8445E}" type="slidenum">
              <a:rPr lang="en-US" altLang="nl-NL" sz="1200" smtClean="0">
                <a:solidFill>
                  <a:srgbClr val="000000"/>
                </a:solidFill>
              </a:rPr>
              <a:pPr algn="r"/>
              <a:t>33</a:t>
            </a:fld>
            <a:endParaRPr lang="en-US" altLang="nl-NL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58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911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186DF-D396-46A2-BAAA-E2C8EE78168C}" type="slidenum">
              <a:rPr lang="nl-NL" altLang="nl-N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nl-NL" altLang="nl-N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81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b="1" smtClean="0">
                <a:ea typeface="MS PGothic" panose="020B0600070205080204" pitchFamily="34" charset="-128"/>
              </a:rPr>
              <a:t>Background:</a:t>
            </a:r>
            <a:r>
              <a:rPr lang="en-US" altLang="nl-NL" smtClean="0">
                <a:ea typeface="MS PGothic" panose="020B0600070205080204" pitchFamily="34" charset="-128"/>
              </a:rPr>
              <a:t/>
            </a:r>
            <a:br>
              <a:rPr lang="en-US" altLang="nl-NL" smtClean="0">
                <a:ea typeface="MS PGothic" panose="020B0600070205080204" pitchFamily="34" charset="-128"/>
              </a:rPr>
            </a:br>
            <a:r>
              <a:rPr lang="en-US" altLang="nl-NL" smtClean="0">
                <a:ea typeface="MS PGothic" panose="020B0600070205080204" pitchFamily="34" charset="-128"/>
              </a:rPr>
              <a:t>Women treated for high-grade CIN-lesions have an increased risk for developing post-treatment disease for at least 10-20 years after treatment. </a:t>
            </a:r>
            <a:br>
              <a:rPr lang="en-US" altLang="nl-NL" smtClean="0">
                <a:ea typeface="MS PGothic" panose="020B0600070205080204" pitchFamily="34" charset="-128"/>
              </a:rPr>
            </a:br>
            <a:r>
              <a:rPr lang="en-US" altLang="nl-NL" smtClean="0">
                <a:ea typeface="MS PGothic" panose="020B0600070205080204" pitchFamily="34" charset="-128"/>
              </a:rPr>
              <a:t>Post-treatment disease represents either persistent lesions, resulting from incompletely treated disease, or incident lesions, resulting from a new HPV infection with either a genotype different from the original lesion or a re-infection with the same HPV-type.</a:t>
            </a:r>
            <a:endParaRPr lang="nl-NL" altLang="nl-NL" smtClean="0">
              <a:ea typeface="MS PGothic" panose="020B0600070205080204" pitchFamily="34" charset="-128"/>
            </a:endParaRPr>
          </a:p>
          <a:p>
            <a:r>
              <a:rPr lang="en-US" altLang="nl-NL" smtClean="0">
                <a:ea typeface="MS PGothic" panose="020B0600070205080204" pitchFamily="34" charset="-128"/>
              </a:rPr>
              <a:t>Because of the long-term high risk, surveillance strategies for early detection of post-treatment disease are of importance.</a:t>
            </a:r>
            <a:endParaRPr lang="nl-NL" altLang="nl-NL" smtClean="0">
              <a:ea typeface="MS PGothic" panose="020B0600070205080204" pitchFamily="34" charset="-128"/>
            </a:endParaRPr>
          </a:p>
          <a:p>
            <a:r>
              <a:rPr lang="en-US" altLang="nl-NL" smtClean="0">
                <a:ea typeface="MS PGothic" panose="020B0600070205080204" pitchFamily="34" charset="-128"/>
              </a:rPr>
              <a:t>Studies on biomarkers that improve distinction between persistent CIN2/3-lesions and incident, early CIN2/3-lesions can be of value for detection of post-treatment disease. </a:t>
            </a:r>
            <a:br>
              <a:rPr lang="en-US" altLang="nl-NL" smtClean="0">
                <a:ea typeface="MS PGothic" panose="020B0600070205080204" pitchFamily="34" charset="-128"/>
              </a:rPr>
            </a:br>
            <a:r>
              <a:rPr lang="en-US" altLang="nl-NL" smtClean="0">
                <a:ea typeface="MS PGothic" panose="020B0600070205080204" pitchFamily="34" charset="-128"/>
              </a:rPr>
              <a:t>DNA methylation, which reflects DNA promotor methylation of host cell genes, shows a high sensitivity for advanced high-grade CIN-lesions and cancer, and therefore might be helpful in detecting post-treatment disease. </a:t>
            </a:r>
            <a:endParaRPr lang="nl-NL" altLang="nl-NL" smtClean="0">
              <a:ea typeface="MS PGothic" panose="020B0600070205080204" pitchFamily="34" charset="-128"/>
            </a:endParaRPr>
          </a:p>
          <a:p>
            <a:r>
              <a:rPr lang="en-US" altLang="nl-NL" b="1" smtClean="0">
                <a:ea typeface="MS PGothic" panose="020B0600070205080204" pitchFamily="34" charset="-128"/>
              </a:rPr>
              <a:t/>
            </a:r>
            <a:br>
              <a:rPr lang="en-US" altLang="nl-NL" b="1" smtClean="0">
                <a:ea typeface="MS PGothic" panose="020B0600070205080204" pitchFamily="34" charset="-128"/>
              </a:rPr>
            </a:br>
            <a:r>
              <a:rPr lang="en-US" altLang="nl-NL" b="1" smtClean="0">
                <a:ea typeface="MS PGothic" panose="020B0600070205080204" pitchFamily="34" charset="-128"/>
              </a:rPr>
              <a:t>Aim of the study:</a:t>
            </a:r>
            <a:r>
              <a:rPr lang="en-US" altLang="nl-NL" smtClean="0">
                <a:ea typeface="MS PGothic" panose="020B0600070205080204" pitchFamily="34" charset="-128"/>
              </a:rPr>
              <a:t/>
            </a:r>
            <a:br>
              <a:rPr lang="en-US" altLang="nl-NL" smtClean="0">
                <a:ea typeface="MS PGothic" panose="020B0600070205080204" pitchFamily="34" charset="-128"/>
              </a:rPr>
            </a:br>
            <a:r>
              <a:rPr lang="en-US" altLang="nl-NL" smtClean="0">
                <a:ea typeface="MS PGothic" panose="020B0600070205080204" pitchFamily="34" charset="-128"/>
              </a:rPr>
              <a:t>The aim of the study was to evaluate the bi-marker CADM1/MAL methylation assay as a potential tool for monitoring women for post-treatment disease. </a:t>
            </a:r>
            <a:endParaRPr lang="nl-NL" altLang="nl-NL" smtClean="0">
              <a:ea typeface="MS PGothic" panose="020B0600070205080204" pitchFamily="34" charset="-128"/>
            </a:endParaRPr>
          </a:p>
          <a:p>
            <a:r>
              <a:rPr lang="en-US" altLang="nl-NL" smtClean="0">
                <a:ea typeface="MS PGothic" panose="020B0600070205080204" pitchFamily="34" charset="-128"/>
              </a:rPr>
              <a:t/>
            </a:r>
            <a:br>
              <a:rPr lang="en-US" altLang="nl-NL" smtClean="0">
                <a:ea typeface="MS PGothic" panose="020B0600070205080204" pitchFamily="34" charset="-128"/>
              </a:rPr>
            </a:br>
            <a:r>
              <a:rPr lang="en-US" altLang="nl-NL" b="1" smtClean="0">
                <a:ea typeface="MS PGothic" panose="020B0600070205080204" pitchFamily="34" charset="-128"/>
              </a:rPr>
              <a:t>Methods:</a:t>
            </a:r>
            <a:r>
              <a:rPr lang="en-US" altLang="nl-NL" smtClean="0">
                <a:ea typeface="MS PGothic" panose="020B0600070205080204" pitchFamily="34" charset="-128"/>
              </a:rPr>
              <a:t/>
            </a:r>
            <a:br>
              <a:rPr lang="en-US" altLang="nl-NL" smtClean="0">
                <a:ea typeface="MS PGothic" panose="020B0600070205080204" pitchFamily="34" charset="-128"/>
              </a:rPr>
            </a:br>
            <a:r>
              <a:rPr lang="en-US" altLang="nl-NL" smtClean="0">
                <a:ea typeface="MS PGothic" panose="020B0600070205080204" pitchFamily="34" charset="-128"/>
              </a:rPr>
              <a:t>364 women were included in a multicenter prospective clinical cohort study. </a:t>
            </a:r>
            <a:endParaRPr lang="nl-NL" altLang="nl-NL" smtClean="0">
              <a:ea typeface="MS PGothic" panose="020B0600070205080204" pitchFamily="34" charset="-128"/>
            </a:endParaRPr>
          </a:p>
          <a:p>
            <a:r>
              <a:rPr lang="en-US" altLang="nl-NL" smtClean="0">
                <a:ea typeface="MS PGothic" panose="020B0600070205080204" pitchFamily="34" charset="-128"/>
              </a:rPr>
              <a:t>Cervical scrapes were taken prior to treatment and 6 and 12 months post-treatment, and were tested for cytology, hrHPV and CADM1/MAL methylation.</a:t>
            </a:r>
            <a:endParaRPr lang="nl-NL" altLang="nl-NL" smtClean="0">
              <a:ea typeface="MS PGothic" panose="020B0600070205080204" pitchFamily="34" charset="-128"/>
            </a:endParaRPr>
          </a:p>
          <a:p>
            <a:r>
              <a:rPr lang="en-US" altLang="nl-NL" smtClean="0">
                <a:ea typeface="MS PGothic" panose="020B0600070205080204" pitchFamily="34" charset="-128"/>
              </a:rPr>
              <a:t>An hrHPV infection was called persistent when the hrHPV type at baseline and at time of post-treatment disease were the same. An hrHPV infection was called incident when a genotype switch had occurred between treatment and post-treatment disease. </a:t>
            </a:r>
            <a:endParaRPr lang="nl-NL" altLang="nl-NL" smtClean="0">
              <a:ea typeface="MS PGothic" panose="020B0600070205080204" pitchFamily="34" charset="-128"/>
            </a:endParaRPr>
          </a:p>
          <a:p>
            <a:r>
              <a:rPr lang="en-US" altLang="nl-NL" smtClean="0">
                <a:ea typeface="MS PGothic" panose="020B0600070205080204" pitchFamily="34" charset="-128"/>
              </a:rPr>
              <a:t>In case at 6 months either of these tests was positive, a colposcopy with biopsy was performed. As an exit test at 12 months a colposcopy with biopsy was performed.</a:t>
            </a:r>
            <a:endParaRPr lang="nl-NL" altLang="nl-NL" smtClean="0">
              <a:ea typeface="MS PGothic" panose="020B0600070205080204" pitchFamily="34" charset="-128"/>
            </a:endParaRPr>
          </a:p>
          <a:p>
            <a:endParaRPr lang="nl-NL" altLang="nl-NL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4475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FFFF00"/>
              </a:buClr>
              <a:buFontTx/>
              <a:buChar char="•"/>
              <a:defRPr/>
            </a:pPr>
            <a:fld id="{8BE7E8D8-31EB-4848-97B1-5485FC4FC5B0}" type="slidenum">
              <a:rPr lang="nl-NL" sz="1200" u="sng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pPr algn="r" eaLnBrk="1" hangingPunct="1">
                <a:spcBef>
                  <a:spcPct val="50000"/>
                </a:spcBef>
                <a:buClr>
                  <a:srgbClr val="FFFF00"/>
                </a:buClr>
                <a:buFontTx/>
                <a:buChar char="•"/>
                <a:defRPr/>
              </a:pPr>
              <a:t>36</a:t>
            </a:fld>
            <a:endParaRPr lang="nl-NL" sz="1200" u="sng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8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7" tIns="47553" rIns="95107" bIns="47553" anchor="b"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9174E36-1828-4E8C-85AD-29497FDE9508}" type="slidenum">
              <a:rPr lang="en-US" altLang="nl-NL" sz="1200" smtClean="0">
                <a:solidFill>
                  <a:srgbClr val="000000"/>
                </a:solidFill>
              </a:rPr>
              <a:pPr algn="r"/>
              <a:t>38</a:t>
            </a:fld>
            <a:endParaRPr lang="en-US" altLang="nl-NL" sz="1200" smtClean="0">
              <a:solidFill>
                <a:srgbClr val="000000"/>
              </a:solidFill>
            </a:endParaRPr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7" tIns="47553" rIns="95107" bIns="47553" anchor="b"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033E744-3369-4149-86FC-99770DE25069}" type="slidenum">
              <a:rPr lang="nl-NL" altLang="nl-NL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38</a:t>
            </a:fld>
            <a:endParaRPr lang="nl-NL" altLang="nl-NL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5825"/>
          </a:xfrm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08" tIns="46228" rIns="94108" bIns="46228"/>
          <a:lstStyle/>
          <a:p>
            <a:pPr eaLnBrk="1" hangingPunct="1">
              <a:lnSpc>
                <a:spcPct val="90000"/>
              </a:lnSpc>
            </a:pPr>
            <a:endParaRPr lang="nl-NL" altLang="nl-NL" sz="1000" smtClean="0"/>
          </a:p>
        </p:txBody>
      </p:sp>
    </p:spTree>
    <p:extLst>
      <p:ext uri="{BB962C8B-B14F-4D97-AF65-F5344CB8AC3E}">
        <p14:creationId xmlns:p14="http://schemas.microsoft.com/office/powerpoint/2010/main" val="233056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2662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F3A8A1-8E73-4EE8-BFB9-2D172DE9738B}" type="slidenum">
              <a:rPr lang="nl-NL" altLang="nl-NL" smtClean="0">
                <a:solidFill>
                  <a:srgbClr val="000000"/>
                </a:solidFill>
              </a:rPr>
              <a:pPr/>
              <a:t>3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10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pitchFamily="34" charset="0"/>
            </a:endParaRPr>
          </a:p>
        </p:txBody>
      </p:sp>
      <p:sp>
        <p:nvSpPr>
          <p:cNvPr id="1648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132BC66-BAA0-4194-9F3E-1B394D6B91D4}" type="slidenum">
              <a:rPr lang="en-US" altLang="nl-NL" sz="1100" smtClean="0">
                <a:solidFill>
                  <a:srgbClr val="000000"/>
                </a:solidFill>
              </a:rPr>
              <a:pPr/>
              <a:t>39</a:t>
            </a:fld>
            <a:endParaRPr lang="en-US" altLang="nl-NL" sz="11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49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3E99B1C-0573-4581-BD18-B1B410B423B9}" type="slidenum">
              <a:rPr lang="nl-NL" altLang="nl-NL" smtClean="0">
                <a:solidFill>
                  <a:srgbClr val="000000"/>
                </a:solidFill>
                <a:latin typeface="Times New Roman" pitchFamily="18" charset="0"/>
              </a:rPr>
              <a:pPr/>
              <a:t>42</a:t>
            </a:fld>
            <a:endParaRPr lang="nl-NL" altLang="nl-NL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98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8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297989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B9B7B5C-EB4B-4DF8-A729-10D35C500C84}" type="slidenum">
              <a:rPr lang="nl-NL" altLang="nl-NL" sz="1200">
                <a:solidFill>
                  <a:srgbClr val="000000"/>
                </a:solidFill>
                <a:cs typeface="Arial" pitchFamily="34" charset="0"/>
              </a:rPr>
              <a:pPr algn="r" eaLnBrk="1" hangingPunct="1"/>
              <a:t>42</a:t>
            </a:fld>
            <a:endParaRPr lang="nl-NL" altLang="nl-NL" sz="12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76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 txBox="1">
            <a:spLocks noGrp="1" noChangeArrowheads="1"/>
          </p:cNvSpPr>
          <p:nvPr/>
        </p:nvSpPr>
        <p:spPr bwMode="auto">
          <a:xfrm>
            <a:off x="3884613" y="8688388"/>
            <a:ext cx="29733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0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0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0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0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0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14B55C9-4158-4856-B68E-CD6DBED979B4}" type="slidenum">
              <a:rPr lang="nl-NL" altLang="nl-NL" sz="1300">
                <a:solidFill>
                  <a:srgbClr val="000000"/>
                </a:solidFill>
              </a:rPr>
              <a:pPr algn="r"/>
              <a:t>43</a:t>
            </a:fld>
            <a:endParaRPr lang="nl-NL" altLang="nl-NL" sz="1300">
              <a:solidFill>
                <a:srgbClr val="000000"/>
              </a:solidFill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542995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87790" tIns="43894" rIns="87790" bIns="43894"/>
          <a:lstStyle/>
          <a:p>
            <a:endParaRPr lang="nl-NL" altLang="nl-NL" dirty="0" smtClean="0"/>
          </a:p>
        </p:txBody>
      </p:sp>
      <p:sp>
        <p:nvSpPr>
          <p:cNvPr id="175108" name="Tijdelijke aanduiding voor dianummer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90" tIns="43894" rIns="87790" bIns="43894" anchor="b"/>
          <a:lstStyle>
            <a:lvl1pPr defTabSz="9493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D6A063F4-1E28-4539-8149-E4C857F8ED27}" type="slidenum">
              <a:rPr lang="en-US" altLang="nl-NL" sz="1100">
                <a:solidFill>
                  <a:srgbClr val="000000"/>
                </a:solidFill>
              </a:rPr>
              <a:pPr algn="r"/>
              <a:t>44</a:t>
            </a:fld>
            <a:endParaRPr lang="en-US" altLang="nl-NL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3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3851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61014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0121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145412" name="Tijdelijke aanduiding voor dianummer 3"/>
          <p:cNvSpPr txBox="1">
            <a:spLocks noGrp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2" tIns="44980" rIns="89962" bIns="44980" anchor="b"/>
          <a:lstStyle>
            <a:lvl1pPr defTabSz="9509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4D35323-8ACC-4D76-8180-F1FE619E75B0}" type="slidenum">
              <a:rPr lang="en-US" altLang="nl-NL" sz="1200">
                <a:solidFill>
                  <a:srgbClr val="000000"/>
                </a:solidFill>
                <a:cs typeface="Arial" pitchFamily="34" charset="0"/>
              </a:rPr>
              <a:pPr algn="r" eaLnBrk="1" hangingPunct="1"/>
              <a:t>8</a:t>
            </a:fld>
            <a:endParaRPr lang="en-US" altLang="nl-NL" sz="12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7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FB25A8-57A7-4454-9AB1-80232F8B8088}" type="slidenum">
              <a:rPr lang="nl-NL" altLang="nl-NL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/>
              <a:t>9</a:t>
            </a:fld>
            <a:endParaRPr lang="nl-NL" altLang="nl-NL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9" tIns="47549" rIns="95099" bIns="47549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610740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165892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3AA3E5F-EF9E-45A9-85D8-FCD60CDDB341}" type="slidenum">
              <a:rPr lang="nl-NL" altLang="nl-NL" sz="1200">
                <a:solidFill>
                  <a:srgbClr val="000000"/>
                </a:solidFill>
                <a:cs typeface="Arial" pitchFamily="34" charset="0"/>
              </a:rPr>
              <a:pPr algn="r"/>
              <a:t>16</a:t>
            </a:fld>
            <a:endParaRPr lang="nl-NL" altLang="nl-NL" sz="12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7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166916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41EBF7D6-1CBD-4F28-AD73-02DC3B1C989C}" type="slidenum">
              <a:rPr lang="nl-NL" altLang="nl-NL" sz="1200">
                <a:solidFill>
                  <a:srgbClr val="000000"/>
                </a:solidFill>
                <a:cs typeface="Arial" pitchFamily="34" charset="0"/>
              </a:rPr>
              <a:pPr algn="r"/>
              <a:t>18</a:t>
            </a:fld>
            <a:endParaRPr lang="nl-NL" altLang="nl-NL" sz="12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9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286724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B00E74D-FB3E-4102-85A8-48D8C82F6E39}" type="slidenum">
              <a:rPr lang="nl-NL" altLang="nl-NL" sz="1200">
                <a:solidFill>
                  <a:srgbClr val="000000"/>
                </a:solidFill>
              </a:rPr>
              <a:pPr algn="r"/>
              <a:t>22</a:t>
            </a:fld>
            <a:endParaRPr lang="nl-NL" altLang="nl-N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pGridExt" hidden="1"/>
          <p:cNvGrpSpPr>
            <a:grpSpLocks/>
          </p:cNvGrpSpPr>
          <p:nvPr/>
        </p:nvGrpSpPr>
        <p:grpSpPr bwMode="auto">
          <a:xfrm>
            <a:off x="396875" y="1871663"/>
            <a:ext cx="8355013" cy="4406900"/>
            <a:chOff x="281" y="1179"/>
            <a:chExt cx="5921" cy="2776"/>
          </a:xfrm>
        </p:grpSpPr>
        <p:sp>
          <p:nvSpPr>
            <p:cNvPr id="6" name="shpGridExtRect1" hidden="1"/>
            <p:cNvSpPr>
              <a:spLocks noChangeArrowheads="1"/>
            </p:cNvSpPr>
            <p:nvPr/>
          </p:nvSpPr>
          <p:spPr bwMode="auto">
            <a:xfrm>
              <a:off x="28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7" name="shpGridExtRect2" hidden="1"/>
            <p:cNvSpPr>
              <a:spLocks noChangeArrowheads="1"/>
            </p:cNvSpPr>
            <p:nvPr/>
          </p:nvSpPr>
          <p:spPr bwMode="auto">
            <a:xfrm>
              <a:off x="658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8" name="shpGridExtRect3" hidden="1"/>
            <p:cNvSpPr>
              <a:spLocks noChangeArrowheads="1"/>
            </p:cNvSpPr>
            <p:nvPr/>
          </p:nvSpPr>
          <p:spPr bwMode="auto">
            <a:xfrm>
              <a:off x="1034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9" name="shpGridExtRect4" hidden="1"/>
            <p:cNvSpPr>
              <a:spLocks noChangeArrowheads="1"/>
            </p:cNvSpPr>
            <p:nvPr/>
          </p:nvSpPr>
          <p:spPr bwMode="auto">
            <a:xfrm>
              <a:off x="141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0" name="shpGridExtRect5" hidden="1"/>
            <p:cNvSpPr>
              <a:spLocks noChangeArrowheads="1"/>
            </p:cNvSpPr>
            <p:nvPr/>
          </p:nvSpPr>
          <p:spPr bwMode="auto">
            <a:xfrm>
              <a:off x="1789" y="1179"/>
              <a:ext cx="27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1" name="shpGridExtRect6" hidden="1"/>
            <p:cNvSpPr>
              <a:spLocks noChangeArrowheads="1"/>
            </p:cNvSpPr>
            <p:nvPr/>
          </p:nvSpPr>
          <p:spPr bwMode="auto">
            <a:xfrm>
              <a:off x="216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2" name="shpGridExtRect7" hidden="1"/>
            <p:cNvSpPr>
              <a:spLocks noChangeArrowheads="1"/>
            </p:cNvSpPr>
            <p:nvPr/>
          </p:nvSpPr>
          <p:spPr bwMode="auto">
            <a:xfrm>
              <a:off x="254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3" name="shpGridExtRect8" hidden="1"/>
            <p:cNvSpPr>
              <a:spLocks noChangeArrowheads="1"/>
            </p:cNvSpPr>
            <p:nvPr/>
          </p:nvSpPr>
          <p:spPr bwMode="auto">
            <a:xfrm>
              <a:off x="291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4" name="shpGridExtRect9" hidden="1"/>
            <p:cNvSpPr>
              <a:spLocks noChangeArrowheads="1"/>
            </p:cNvSpPr>
            <p:nvPr/>
          </p:nvSpPr>
          <p:spPr bwMode="auto">
            <a:xfrm>
              <a:off x="329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5" name="shpGridExtRect10" hidden="1"/>
            <p:cNvSpPr>
              <a:spLocks noChangeArrowheads="1"/>
            </p:cNvSpPr>
            <p:nvPr/>
          </p:nvSpPr>
          <p:spPr bwMode="auto">
            <a:xfrm>
              <a:off x="367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6" name="shpGridExtRect11" hidden="1"/>
            <p:cNvSpPr>
              <a:spLocks noChangeArrowheads="1"/>
            </p:cNvSpPr>
            <p:nvPr/>
          </p:nvSpPr>
          <p:spPr bwMode="auto">
            <a:xfrm>
              <a:off x="4046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7" name="shpGridExtRect12" hidden="1"/>
            <p:cNvSpPr>
              <a:spLocks noChangeArrowheads="1"/>
            </p:cNvSpPr>
            <p:nvPr/>
          </p:nvSpPr>
          <p:spPr bwMode="auto">
            <a:xfrm>
              <a:off x="4424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8" name="shpGridExtRect13" hidden="1"/>
            <p:cNvSpPr>
              <a:spLocks noChangeArrowheads="1"/>
            </p:cNvSpPr>
            <p:nvPr/>
          </p:nvSpPr>
          <p:spPr bwMode="auto">
            <a:xfrm>
              <a:off x="480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9" name="shpGridExtRect14" hidden="1"/>
            <p:cNvSpPr>
              <a:spLocks noChangeArrowheads="1"/>
            </p:cNvSpPr>
            <p:nvPr/>
          </p:nvSpPr>
          <p:spPr bwMode="auto">
            <a:xfrm>
              <a:off x="517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20" name="shpGridExtRect15" hidden="1"/>
            <p:cNvSpPr>
              <a:spLocks noChangeArrowheads="1"/>
            </p:cNvSpPr>
            <p:nvPr/>
          </p:nvSpPr>
          <p:spPr bwMode="auto">
            <a:xfrm>
              <a:off x="5553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21" name="shpGridExtRect16" hidden="1"/>
            <p:cNvSpPr>
              <a:spLocks noChangeArrowheads="1"/>
            </p:cNvSpPr>
            <p:nvPr/>
          </p:nvSpPr>
          <p:spPr bwMode="auto">
            <a:xfrm>
              <a:off x="593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22" name="shpAdditionalLogo" hidden="1"/>
            <p:cNvSpPr>
              <a:spLocks noChangeArrowheads="1"/>
            </p:cNvSpPr>
            <p:nvPr/>
          </p:nvSpPr>
          <p:spPr bwMode="auto">
            <a:xfrm>
              <a:off x="5177" y="318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</p:grpSp>
      <p:grpSp>
        <p:nvGrpSpPr>
          <p:cNvPr id="23" name="shpGridNormal" hidden="1"/>
          <p:cNvGrpSpPr>
            <a:grpSpLocks/>
          </p:cNvGrpSpPr>
          <p:nvPr/>
        </p:nvGrpSpPr>
        <p:grpSpPr bwMode="auto">
          <a:xfrm>
            <a:off x="396875" y="514350"/>
            <a:ext cx="8355013" cy="6005513"/>
            <a:chOff x="281" y="324"/>
            <a:chExt cx="5921" cy="3783"/>
          </a:xfrm>
        </p:grpSpPr>
        <p:sp>
          <p:nvSpPr>
            <p:cNvPr id="24" name="shpGridTitle" hidden="1"/>
            <p:cNvSpPr>
              <a:spLocks noChangeArrowheads="1"/>
            </p:cNvSpPr>
            <p:nvPr userDrawn="1"/>
          </p:nvSpPr>
          <p:spPr bwMode="auto">
            <a:xfrm>
              <a:off x="281" y="324"/>
              <a:ext cx="478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25" name="shpGridLogo" hidden="1"/>
            <p:cNvSpPr>
              <a:spLocks noChangeArrowheads="1"/>
            </p:cNvSpPr>
            <p:nvPr userDrawn="1"/>
          </p:nvSpPr>
          <p:spPr bwMode="auto">
            <a:xfrm>
              <a:off x="5177" y="32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26" name="shpGridMain" hidden="1"/>
            <p:cNvSpPr>
              <a:spLocks noChangeArrowheads="1"/>
            </p:cNvSpPr>
            <p:nvPr userDrawn="1"/>
          </p:nvSpPr>
          <p:spPr bwMode="auto">
            <a:xfrm>
              <a:off x="281" y="1179"/>
              <a:ext cx="592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27" name="shpGridFooter" hidden="1"/>
            <p:cNvSpPr>
              <a:spLocks noChangeArrowheads="1"/>
            </p:cNvSpPr>
            <p:nvPr userDrawn="1"/>
          </p:nvSpPr>
          <p:spPr bwMode="auto">
            <a:xfrm>
              <a:off x="281" y="4005"/>
              <a:ext cx="592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</p:grpSp>
      <p:pic>
        <p:nvPicPr>
          <p:cNvPr id="28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7"/>
          <p:cNvSpPr/>
          <p:nvPr userDrawn="1"/>
        </p:nvSpPr>
        <p:spPr>
          <a:xfrm rot="18600000">
            <a:off x="3383213" y="2967335"/>
            <a:ext cx="23775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ln w="12700">
                  <a:noFill/>
                  <a:prstDash val="solid"/>
                </a:ln>
                <a:solidFill>
                  <a:srgbClr val="AAACCD">
                    <a:lumMod val="40000"/>
                    <a:lumOff val="60000"/>
                    <a:alpha val="4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ago" charset="0"/>
                <a:cs typeface="ＭＳ Ｐゴシック" charset="0"/>
              </a:rPr>
              <a:t>DRAFT</a:t>
            </a:r>
          </a:p>
        </p:txBody>
      </p:sp>
      <p:sp>
        <p:nvSpPr>
          <p:cNvPr id="30" name="shpTitleLine"/>
          <p:cNvSpPr>
            <a:spLocks noChangeShapeType="1"/>
          </p:cNvSpPr>
          <p:nvPr userDrawn="1"/>
        </p:nvSpPr>
        <p:spPr bwMode="auto">
          <a:xfrm>
            <a:off x="0" y="1601788"/>
            <a:ext cx="8686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9966"/>
              </a:solidFill>
              <a:latin typeface="Imago" charset="0"/>
            </a:endParaRPr>
          </a:p>
        </p:txBody>
      </p:sp>
      <p:pic>
        <p:nvPicPr>
          <p:cNvPr id="31" name="Picture 1" descr="Roche_RGB-BI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9725"/>
            <a:ext cx="735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5" descr="SlideImag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9" r="7149" b="23773"/>
          <a:stretch>
            <a:fillRect/>
          </a:stretch>
        </p:blipFill>
        <p:spPr bwMode="auto">
          <a:xfrm>
            <a:off x="0" y="4737100"/>
            <a:ext cx="9144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6" descr="Cintec_PLUS_3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600"/>
            <a:ext cx="1371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457200" y="2514600"/>
            <a:ext cx="8229600" cy="914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2800" smtClean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fr-CH" noProof="0" dirty="0" smtClean="0"/>
          </a:p>
        </p:txBody>
      </p:sp>
      <p:sp>
        <p:nvSpPr>
          <p:cNvPr id="38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429000"/>
            <a:ext cx="8229600" cy="576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 b="0" i="1">
                <a:latin typeface="CG Times" pitchFamily="18" charset="0"/>
              </a:defRPr>
            </a:lvl1pPr>
          </a:lstStyle>
          <a:p>
            <a:pPr lvl="0"/>
            <a:r>
              <a:rPr lang="fr-CH" noProof="0" dirty="0" smtClean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4513269"/>
            <a:ext cx="8229600" cy="211137"/>
          </a:xfr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1200" b="0"/>
            </a:lvl1pPr>
            <a:lvl2pPr marL="476250" indent="0">
              <a:buFontTx/>
              <a:buNone/>
              <a:defRPr sz="1200" b="0"/>
            </a:lvl2pPr>
            <a:lvl3pPr marL="954087" indent="0">
              <a:buFontTx/>
              <a:buNone/>
              <a:defRPr sz="1200" b="0"/>
            </a:lvl3pPr>
            <a:lvl4pPr marL="1431925" indent="0">
              <a:buFontTx/>
              <a:buNone/>
              <a:defRPr sz="1200" b="0"/>
            </a:lvl4pPr>
            <a:lvl5pPr marL="1909763" indent="0">
              <a:buFontTx/>
              <a:buNone/>
              <a:defRPr sz="12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95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811338"/>
            <a:ext cx="37782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97350"/>
            <a:ext cx="7993062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2082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4500" y="1600200"/>
            <a:ext cx="4089600" cy="4095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40837" y="6597427"/>
            <a:ext cx="1941237" cy="1938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3038" y="6597427"/>
            <a:ext cx="1681551" cy="193899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2952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4646412" y="1600200"/>
            <a:ext cx="4089600" cy="4095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40837" y="6597427"/>
            <a:ext cx="1941237" cy="1938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3038" y="6597427"/>
            <a:ext cx="1681551" cy="193899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9302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1600199"/>
            <a:ext cx="4089600" cy="5746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412" y="1600199"/>
            <a:ext cx="4089600" cy="5746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4"/>
          </p:nvPr>
        </p:nvSpPr>
        <p:spPr>
          <a:xfrm>
            <a:off x="444500" y="2201863"/>
            <a:ext cx="4089600" cy="349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5"/>
          </p:nvPr>
        </p:nvSpPr>
        <p:spPr>
          <a:xfrm>
            <a:off x="4646412" y="2201863"/>
            <a:ext cx="4089600" cy="349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40837" y="6597427"/>
            <a:ext cx="1941237" cy="1938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3038" y="6597427"/>
            <a:ext cx="1681551" cy="193899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4335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40837" y="6597427"/>
            <a:ext cx="1941237" cy="1938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3038" y="6597427"/>
            <a:ext cx="1681551" cy="193899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9706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E201B38-4423-4BB1-A5B3-085E646D1D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8911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58576FE-5BDF-4B6D-9836-007597D511A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09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CF9DAAB-D542-4745-8F58-B27779A44C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835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7E93983-F039-45F3-A3A0-9CB93BE950C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416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8B35ED1-E6B7-474F-9DB9-9F373794E9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626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B66601F-0388-411A-AC28-8FC5BAFE01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164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pGridExt" hidden="1"/>
          <p:cNvGrpSpPr>
            <a:grpSpLocks/>
          </p:cNvGrpSpPr>
          <p:nvPr/>
        </p:nvGrpSpPr>
        <p:grpSpPr bwMode="auto">
          <a:xfrm>
            <a:off x="396875" y="1871663"/>
            <a:ext cx="8355013" cy="4406900"/>
            <a:chOff x="281" y="1179"/>
            <a:chExt cx="5921" cy="2776"/>
          </a:xfrm>
        </p:grpSpPr>
        <p:sp>
          <p:nvSpPr>
            <p:cNvPr id="6" name="shpGridExtRect1" hidden="1"/>
            <p:cNvSpPr>
              <a:spLocks noChangeArrowheads="1"/>
            </p:cNvSpPr>
            <p:nvPr/>
          </p:nvSpPr>
          <p:spPr bwMode="auto">
            <a:xfrm>
              <a:off x="28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7" name="shpGridExtRect2" hidden="1"/>
            <p:cNvSpPr>
              <a:spLocks noChangeArrowheads="1"/>
            </p:cNvSpPr>
            <p:nvPr/>
          </p:nvSpPr>
          <p:spPr bwMode="auto">
            <a:xfrm>
              <a:off x="658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8" name="shpGridExtRect3" hidden="1"/>
            <p:cNvSpPr>
              <a:spLocks noChangeArrowheads="1"/>
            </p:cNvSpPr>
            <p:nvPr/>
          </p:nvSpPr>
          <p:spPr bwMode="auto">
            <a:xfrm>
              <a:off x="1034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9" name="shpGridExtRect4" hidden="1"/>
            <p:cNvSpPr>
              <a:spLocks noChangeArrowheads="1"/>
            </p:cNvSpPr>
            <p:nvPr/>
          </p:nvSpPr>
          <p:spPr bwMode="auto">
            <a:xfrm>
              <a:off x="141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0" name="shpGridExtRect5" hidden="1"/>
            <p:cNvSpPr>
              <a:spLocks noChangeArrowheads="1"/>
            </p:cNvSpPr>
            <p:nvPr/>
          </p:nvSpPr>
          <p:spPr bwMode="auto">
            <a:xfrm>
              <a:off x="1789" y="1179"/>
              <a:ext cx="27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1" name="shpGridExtRect6" hidden="1"/>
            <p:cNvSpPr>
              <a:spLocks noChangeArrowheads="1"/>
            </p:cNvSpPr>
            <p:nvPr/>
          </p:nvSpPr>
          <p:spPr bwMode="auto">
            <a:xfrm>
              <a:off x="216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2" name="shpGridExtRect7" hidden="1"/>
            <p:cNvSpPr>
              <a:spLocks noChangeArrowheads="1"/>
            </p:cNvSpPr>
            <p:nvPr/>
          </p:nvSpPr>
          <p:spPr bwMode="auto">
            <a:xfrm>
              <a:off x="254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3" name="shpGridExtRect8" hidden="1"/>
            <p:cNvSpPr>
              <a:spLocks noChangeArrowheads="1"/>
            </p:cNvSpPr>
            <p:nvPr/>
          </p:nvSpPr>
          <p:spPr bwMode="auto">
            <a:xfrm>
              <a:off x="291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4" name="shpGridExtRect9" hidden="1"/>
            <p:cNvSpPr>
              <a:spLocks noChangeArrowheads="1"/>
            </p:cNvSpPr>
            <p:nvPr/>
          </p:nvSpPr>
          <p:spPr bwMode="auto">
            <a:xfrm>
              <a:off x="329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5" name="shpGridExtRect10" hidden="1"/>
            <p:cNvSpPr>
              <a:spLocks noChangeArrowheads="1"/>
            </p:cNvSpPr>
            <p:nvPr/>
          </p:nvSpPr>
          <p:spPr bwMode="auto">
            <a:xfrm>
              <a:off x="367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6" name="shpGridExtRect11" hidden="1"/>
            <p:cNvSpPr>
              <a:spLocks noChangeArrowheads="1"/>
            </p:cNvSpPr>
            <p:nvPr/>
          </p:nvSpPr>
          <p:spPr bwMode="auto">
            <a:xfrm>
              <a:off x="4046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7" name="shpGridExtRect12" hidden="1"/>
            <p:cNvSpPr>
              <a:spLocks noChangeArrowheads="1"/>
            </p:cNvSpPr>
            <p:nvPr/>
          </p:nvSpPr>
          <p:spPr bwMode="auto">
            <a:xfrm>
              <a:off x="4424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8" name="shpGridExtRect13" hidden="1"/>
            <p:cNvSpPr>
              <a:spLocks noChangeArrowheads="1"/>
            </p:cNvSpPr>
            <p:nvPr/>
          </p:nvSpPr>
          <p:spPr bwMode="auto">
            <a:xfrm>
              <a:off x="480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19" name="shpGridExtRect14" hidden="1"/>
            <p:cNvSpPr>
              <a:spLocks noChangeArrowheads="1"/>
            </p:cNvSpPr>
            <p:nvPr/>
          </p:nvSpPr>
          <p:spPr bwMode="auto">
            <a:xfrm>
              <a:off x="517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20" name="shpGridExtRect15" hidden="1"/>
            <p:cNvSpPr>
              <a:spLocks noChangeArrowheads="1"/>
            </p:cNvSpPr>
            <p:nvPr/>
          </p:nvSpPr>
          <p:spPr bwMode="auto">
            <a:xfrm>
              <a:off x="5553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21" name="shpGridExtRect16" hidden="1"/>
            <p:cNvSpPr>
              <a:spLocks noChangeArrowheads="1"/>
            </p:cNvSpPr>
            <p:nvPr/>
          </p:nvSpPr>
          <p:spPr bwMode="auto">
            <a:xfrm>
              <a:off x="593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22" name="shpAdditionalLogo" hidden="1"/>
            <p:cNvSpPr>
              <a:spLocks noChangeArrowheads="1"/>
            </p:cNvSpPr>
            <p:nvPr/>
          </p:nvSpPr>
          <p:spPr bwMode="auto">
            <a:xfrm>
              <a:off x="5177" y="318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</p:grpSp>
      <p:grpSp>
        <p:nvGrpSpPr>
          <p:cNvPr id="23" name="shpGridNormal" hidden="1"/>
          <p:cNvGrpSpPr>
            <a:grpSpLocks/>
          </p:cNvGrpSpPr>
          <p:nvPr/>
        </p:nvGrpSpPr>
        <p:grpSpPr bwMode="auto">
          <a:xfrm>
            <a:off x="396875" y="514350"/>
            <a:ext cx="8355013" cy="6005513"/>
            <a:chOff x="281" y="324"/>
            <a:chExt cx="5921" cy="3783"/>
          </a:xfrm>
        </p:grpSpPr>
        <p:sp>
          <p:nvSpPr>
            <p:cNvPr id="24" name="shpGridTitle" hidden="1"/>
            <p:cNvSpPr>
              <a:spLocks noChangeArrowheads="1"/>
            </p:cNvSpPr>
            <p:nvPr userDrawn="1"/>
          </p:nvSpPr>
          <p:spPr bwMode="auto">
            <a:xfrm>
              <a:off x="281" y="324"/>
              <a:ext cx="478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25" name="shpGridLogo" hidden="1"/>
            <p:cNvSpPr>
              <a:spLocks noChangeArrowheads="1"/>
            </p:cNvSpPr>
            <p:nvPr userDrawn="1"/>
          </p:nvSpPr>
          <p:spPr bwMode="auto">
            <a:xfrm>
              <a:off x="5177" y="32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26" name="shpGridMain" hidden="1"/>
            <p:cNvSpPr>
              <a:spLocks noChangeArrowheads="1"/>
            </p:cNvSpPr>
            <p:nvPr userDrawn="1"/>
          </p:nvSpPr>
          <p:spPr bwMode="auto">
            <a:xfrm>
              <a:off x="281" y="1179"/>
              <a:ext cx="592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  <p:sp>
          <p:nvSpPr>
            <p:cNvPr id="27" name="shpGridFooter" hidden="1"/>
            <p:cNvSpPr>
              <a:spLocks noChangeArrowheads="1"/>
            </p:cNvSpPr>
            <p:nvPr userDrawn="1"/>
          </p:nvSpPr>
          <p:spPr bwMode="auto">
            <a:xfrm>
              <a:off x="281" y="4005"/>
              <a:ext cx="592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</a:endParaRPr>
            </a:p>
          </p:txBody>
        </p:sp>
      </p:grpSp>
      <p:pic>
        <p:nvPicPr>
          <p:cNvPr id="28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7"/>
          <p:cNvSpPr/>
          <p:nvPr userDrawn="1"/>
        </p:nvSpPr>
        <p:spPr>
          <a:xfrm rot="18600000">
            <a:off x="3383213" y="2967335"/>
            <a:ext cx="23775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ln w="12700">
                  <a:noFill/>
                  <a:prstDash val="solid"/>
                </a:ln>
                <a:solidFill>
                  <a:srgbClr val="AAACCD">
                    <a:lumMod val="40000"/>
                    <a:lumOff val="60000"/>
                    <a:alpha val="4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ago" charset="0"/>
                <a:cs typeface="ＭＳ Ｐゴシック" charset="0"/>
              </a:rPr>
              <a:t>DRAFT</a:t>
            </a:r>
          </a:p>
        </p:txBody>
      </p:sp>
      <p:sp>
        <p:nvSpPr>
          <p:cNvPr id="30" name="shpTitleLine"/>
          <p:cNvSpPr>
            <a:spLocks noChangeShapeType="1"/>
          </p:cNvSpPr>
          <p:nvPr userDrawn="1"/>
        </p:nvSpPr>
        <p:spPr bwMode="auto">
          <a:xfrm>
            <a:off x="0" y="1601788"/>
            <a:ext cx="8686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9966"/>
              </a:solidFill>
              <a:latin typeface="Imago" charset="0"/>
            </a:endParaRPr>
          </a:p>
        </p:txBody>
      </p:sp>
      <p:pic>
        <p:nvPicPr>
          <p:cNvPr id="31" name="Picture 1" descr="Roche_RGB-BI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9725"/>
            <a:ext cx="735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5" descr="SlideImag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9" r="7149" b="23773"/>
          <a:stretch>
            <a:fillRect/>
          </a:stretch>
        </p:blipFill>
        <p:spPr bwMode="auto">
          <a:xfrm>
            <a:off x="0" y="4737100"/>
            <a:ext cx="9144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6" descr="Cintec_PLUS_3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600"/>
            <a:ext cx="1371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457200" y="2514600"/>
            <a:ext cx="8229600" cy="914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lang="en-US" sz="2800" smtClean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fr-CH" noProof="0" dirty="0" smtClean="0"/>
          </a:p>
        </p:txBody>
      </p:sp>
      <p:sp>
        <p:nvSpPr>
          <p:cNvPr id="38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429000"/>
            <a:ext cx="8229600" cy="576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 b="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fr-CH" noProof="0" dirty="0" smtClean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4513269"/>
            <a:ext cx="8229600" cy="211137"/>
          </a:xfr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1200" b="0"/>
            </a:lvl1pPr>
            <a:lvl2pPr marL="476250" indent="0">
              <a:buFontTx/>
              <a:buNone/>
              <a:defRPr sz="1200" b="0"/>
            </a:lvl2pPr>
            <a:lvl3pPr marL="954087" indent="0">
              <a:buFontTx/>
              <a:buNone/>
              <a:defRPr sz="1200" b="0"/>
            </a:lvl3pPr>
            <a:lvl4pPr marL="1431925" indent="0">
              <a:buFontTx/>
              <a:buNone/>
              <a:defRPr sz="1200" b="0"/>
            </a:lvl4pPr>
            <a:lvl5pPr marL="1909763" indent="0">
              <a:buFontTx/>
              <a:buNone/>
              <a:defRPr sz="12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3710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352159E-4311-4E44-9A20-9B7F10F5B3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425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3A6506F-19E4-4184-A7E6-BE3F04B4CF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714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F5185E4-0BA4-474F-A9D2-C4E13A1E022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341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922360A-9B23-4F37-A721-FB5400447C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1093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7D7EE2A-C025-4AB7-952E-E685EB09C6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398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993ACFA-D8BC-4364-817F-E8A6B8250D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128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78A2072-4B7C-4D7E-8485-EE9F20F400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6411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B6AF58-CB80-4260-85ED-15C8C91C353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2482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F398C40-E5D0-4D89-A670-656A34F34E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737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FFCD45A-F5D1-4C58-B74C-FF9CD0C489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44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199" y="1600200"/>
            <a:ext cx="8315325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1302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034D21B-E8B3-48AD-A00E-871318B65D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346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38E01E-5B96-45B3-AAC8-BA83D16A6E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663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B6E798F-9D77-4BA9-A52A-A4DC89CE40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9561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13C7485-733E-45FF-9A51-D8786DF407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0994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CB07E11-240F-48A1-85B1-238CD5E1F20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492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CABF819-5B2A-43BA-9E42-04D03CB917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1691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CCA5AC9-0DF2-4820-86A0-DDAD0CAD76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89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8EB609D-7DDD-44FD-AB05-A2F4E78CFA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1195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7F22DBB-1C92-48BC-93E5-FE870604FE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5114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39D16C7-5AE0-4CC9-8DF1-F7731898DE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25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8050214" cy="381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1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835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5" indent="0" algn="ctr">
              <a:buNone/>
              <a:defRPr/>
            </a:lvl2pPr>
            <a:lvl3pPr marL="914370" indent="0" algn="ctr">
              <a:buNone/>
              <a:defRPr/>
            </a:lvl3pPr>
            <a:lvl4pPr marL="1371556" indent="0" algn="ctr">
              <a:buNone/>
              <a:defRPr/>
            </a:lvl4pPr>
            <a:lvl5pPr marL="1828740" indent="0" algn="ctr">
              <a:buNone/>
              <a:defRPr/>
            </a:lvl5pPr>
            <a:lvl6pPr marL="2285926" indent="0" algn="ctr">
              <a:buNone/>
              <a:defRPr/>
            </a:lvl6pPr>
            <a:lvl7pPr marL="2743111" indent="0" algn="ctr">
              <a:buNone/>
              <a:defRPr/>
            </a:lvl7pPr>
            <a:lvl8pPr marL="3200296" indent="0" algn="ctr">
              <a:buNone/>
              <a:defRPr/>
            </a:lvl8pPr>
            <a:lvl9pPr marL="3657481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ABE5-B99A-4D59-946D-03FD24DA5D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4058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B6219-B6CF-4A04-AAF3-FD070EBD72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6308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5" indent="0">
              <a:buNone/>
              <a:defRPr sz="1800"/>
            </a:lvl2pPr>
            <a:lvl3pPr marL="914370" indent="0">
              <a:buNone/>
              <a:defRPr sz="1600"/>
            </a:lvl3pPr>
            <a:lvl4pPr marL="1371556" indent="0">
              <a:buNone/>
              <a:defRPr sz="1400"/>
            </a:lvl4pPr>
            <a:lvl5pPr marL="1828740" indent="0">
              <a:buNone/>
              <a:defRPr sz="1400"/>
            </a:lvl5pPr>
            <a:lvl6pPr marL="2285926" indent="0">
              <a:buNone/>
              <a:defRPr sz="1400"/>
            </a:lvl6pPr>
            <a:lvl7pPr marL="2743111" indent="0">
              <a:buNone/>
              <a:defRPr sz="1400"/>
            </a:lvl7pPr>
            <a:lvl8pPr marL="3200296" indent="0">
              <a:buNone/>
              <a:defRPr sz="1400"/>
            </a:lvl8pPr>
            <a:lvl9pPr marL="3657481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730F-E875-4C4A-B217-9C6B61F72F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5946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6D45-43FC-4A9D-8BA0-74704BF543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9890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6" indent="0">
              <a:buNone/>
              <a:defRPr sz="1600" b="1"/>
            </a:lvl4pPr>
            <a:lvl5pPr marL="1828740" indent="0">
              <a:buNone/>
              <a:defRPr sz="1600" b="1"/>
            </a:lvl5pPr>
            <a:lvl6pPr marL="2285926" indent="0">
              <a:buNone/>
              <a:defRPr sz="1600" b="1"/>
            </a:lvl6pPr>
            <a:lvl7pPr marL="2743111" indent="0">
              <a:buNone/>
              <a:defRPr sz="1600" b="1"/>
            </a:lvl7pPr>
            <a:lvl8pPr marL="3200296" indent="0">
              <a:buNone/>
              <a:defRPr sz="1600" b="1"/>
            </a:lvl8pPr>
            <a:lvl9pPr marL="3657481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6" indent="0">
              <a:buNone/>
              <a:defRPr sz="1600" b="1"/>
            </a:lvl4pPr>
            <a:lvl5pPr marL="1828740" indent="0">
              <a:buNone/>
              <a:defRPr sz="1600" b="1"/>
            </a:lvl5pPr>
            <a:lvl6pPr marL="2285926" indent="0">
              <a:buNone/>
              <a:defRPr sz="1600" b="1"/>
            </a:lvl6pPr>
            <a:lvl7pPr marL="2743111" indent="0">
              <a:buNone/>
              <a:defRPr sz="1600" b="1"/>
            </a:lvl7pPr>
            <a:lvl8pPr marL="3200296" indent="0">
              <a:buNone/>
              <a:defRPr sz="1600" b="1"/>
            </a:lvl8pPr>
            <a:lvl9pPr marL="3657481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4C7D-2428-4CDA-B35F-CB16F4C7A9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2897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3419-49D6-40BD-8924-81E4E61CF5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4060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E1936-5D61-4D7C-B8BA-BE54CD19C1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175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5" indent="0">
              <a:buNone/>
              <a:defRPr sz="1200"/>
            </a:lvl2pPr>
            <a:lvl3pPr marL="914370" indent="0">
              <a:buNone/>
              <a:defRPr sz="1000"/>
            </a:lvl3pPr>
            <a:lvl4pPr marL="1371556" indent="0">
              <a:buNone/>
              <a:defRPr sz="900"/>
            </a:lvl4pPr>
            <a:lvl5pPr marL="1828740" indent="0">
              <a:buNone/>
              <a:defRPr sz="900"/>
            </a:lvl5pPr>
            <a:lvl6pPr marL="2285926" indent="0">
              <a:buNone/>
              <a:defRPr sz="900"/>
            </a:lvl6pPr>
            <a:lvl7pPr marL="2743111" indent="0">
              <a:buNone/>
              <a:defRPr sz="900"/>
            </a:lvl7pPr>
            <a:lvl8pPr marL="3200296" indent="0">
              <a:buNone/>
              <a:defRPr sz="900"/>
            </a:lvl8pPr>
            <a:lvl9pPr marL="3657481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CB538-A93F-45CF-A0B7-1FE7771A26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1866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70" indent="0">
              <a:buNone/>
              <a:defRPr sz="2400"/>
            </a:lvl3pPr>
            <a:lvl4pPr marL="1371556" indent="0">
              <a:buNone/>
              <a:defRPr sz="2000"/>
            </a:lvl4pPr>
            <a:lvl5pPr marL="1828740" indent="0">
              <a:buNone/>
              <a:defRPr sz="2000"/>
            </a:lvl5pPr>
            <a:lvl6pPr marL="2285926" indent="0">
              <a:buNone/>
              <a:defRPr sz="2000"/>
            </a:lvl6pPr>
            <a:lvl7pPr marL="2743111" indent="0">
              <a:buNone/>
              <a:defRPr sz="2000"/>
            </a:lvl7pPr>
            <a:lvl8pPr marL="3200296" indent="0">
              <a:buNone/>
              <a:defRPr sz="2000"/>
            </a:lvl8pPr>
            <a:lvl9pPr marL="3657481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5" indent="0">
              <a:buNone/>
              <a:defRPr sz="1200"/>
            </a:lvl2pPr>
            <a:lvl3pPr marL="914370" indent="0">
              <a:buNone/>
              <a:defRPr sz="1000"/>
            </a:lvl3pPr>
            <a:lvl4pPr marL="1371556" indent="0">
              <a:buNone/>
              <a:defRPr sz="900"/>
            </a:lvl4pPr>
            <a:lvl5pPr marL="1828740" indent="0">
              <a:buNone/>
              <a:defRPr sz="900"/>
            </a:lvl5pPr>
            <a:lvl6pPr marL="2285926" indent="0">
              <a:buNone/>
              <a:defRPr sz="900"/>
            </a:lvl6pPr>
            <a:lvl7pPr marL="2743111" indent="0">
              <a:buNone/>
              <a:defRPr sz="900"/>
            </a:lvl7pPr>
            <a:lvl8pPr marL="3200296" indent="0">
              <a:buNone/>
              <a:defRPr sz="900"/>
            </a:lvl8pPr>
            <a:lvl9pPr marL="3657481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89BE-72FF-42FE-86E7-C02D16C8A7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0182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6169-6BA2-441A-9A02-40ACBCB5D0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430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8050214" cy="381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1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36737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4ACF5-1A56-47CA-982A-5D6784BC6C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8567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EB81A-9CE6-4395-9AE9-C84E49D40C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3050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15" indent="0" algn="ctr">
              <a:buNone/>
              <a:defRPr/>
            </a:lvl2pPr>
            <a:lvl3pPr marL="913832" indent="0" algn="ctr">
              <a:buNone/>
              <a:defRPr/>
            </a:lvl3pPr>
            <a:lvl4pPr marL="1370748" indent="0" algn="ctr">
              <a:buNone/>
              <a:defRPr/>
            </a:lvl4pPr>
            <a:lvl5pPr marL="1827662" indent="0" algn="ctr">
              <a:buNone/>
              <a:defRPr/>
            </a:lvl5pPr>
            <a:lvl6pPr marL="2284579" indent="0" algn="ctr">
              <a:buNone/>
              <a:defRPr/>
            </a:lvl6pPr>
            <a:lvl7pPr marL="2741494" indent="0" algn="ctr">
              <a:buNone/>
              <a:defRPr/>
            </a:lvl7pPr>
            <a:lvl8pPr marL="3198408" indent="0" algn="ctr">
              <a:buNone/>
              <a:defRPr/>
            </a:lvl8pPr>
            <a:lvl9pPr marL="3655325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A3959-EBA4-49DE-9B37-7D1C6B2655A2}" type="slidenum">
              <a:rPr lang="nl-NL">
                <a:solidFill>
                  <a:srgbClr val="FFFF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358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F15B6-42B4-4F1A-8A28-271C9AE9359A}" type="slidenum">
              <a:rPr lang="nl-NL">
                <a:solidFill>
                  <a:srgbClr val="FFFF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99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5" indent="0">
              <a:buNone/>
              <a:defRPr sz="1800"/>
            </a:lvl2pPr>
            <a:lvl3pPr marL="913832" indent="0">
              <a:buNone/>
              <a:defRPr sz="1600"/>
            </a:lvl3pPr>
            <a:lvl4pPr marL="1370748" indent="0">
              <a:buNone/>
              <a:defRPr sz="1400"/>
            </a:lvl4pPr>
            <a:lvl5pPr marL="1827662" indent="0">
              <a:buNone/>
              <a:defRPr sz="1400"/>
            </a:lvl5pPr>
            <a:lvl6pPr marL="2284579" indent="0">
              <a:buNone/>
              <a:defRPr sz="1400"/>
            </a:lvl6pPr>
            <a:lvl7pPr marL="2741494" indent="0">
              <a:buNone/>
              <a:defRPr sz="1400"/>
            </a:lvl7pPr>
            <a:lvl8pPr marL="3198408" indent="0">
              <a:buNone/>
              <a:defRPr sz="1400"/>
            </a:lvl8pPr>
            <a:lvl9pPr marL="3655325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F622C-7FB4-4ADF-9239-89D426733790}" type="slidenum">
              <a:rPr lang="nl-NL">
                <a:solidFill>
                  <a:srgbClr val="FFFF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660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A00C1-D495-4D68-8648-5679BD0C8614}" type="slidenum">
              <a:rPr lang="nl-NL">
                <a:solidFill>
                  <a:srgbClr val="FFFF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073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FEABB-64D2-42E6-842E-306D35506076}" type="slidenum">
              <a:rPr lang="nl-NL">
                <a:solidFill>
                  <a:srgbClr val="FFFF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648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8920-CD8E-4D78-9D3E-30BE8B93804E}" type="slidenum">
              <a:rPr lang="nl-NL">
                <a:solidFill>
                  <a:srgbClr val="FFFF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164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0937A-B6A3-4DD1-9E8E-0CD4CA293F44}" type="slidenum">
              <a:rPr lang="nl-NL">
                <a:solidFill>
                  <a:srgbClr val="FFFF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118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F7EF7-0784-4DB3-B26D-0C62ED3737D2}" type="slidenum">
              <a:rPr lang="nl-NL">
                <a:solidFill>
                  <a:srgbClr val="FFFF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2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0212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23E3E-5901-4D55-8F76-E4B501A5D787}" type="slidenum">
              <a:rPr lang="nl-NL">
                <a:solidFill>
                  <a:srgbClr val="FFFF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248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EA2D-BE0D-40B2-A90E-5FDAEACF8D10}" type="slidenum">
              <a:rPr lang="nl-NL">
                <a:solidFill>
                  <a:srgbClr val="FFFF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745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3735C-1557-4D95-B6AA-986F7F0A8D2E}" type="slidenum">
              <a:rPr lang="nl-NL">
                <a:solidFill>
                  <a:srgbClr val="FFFF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170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68129-C8C9-478D-A826-32D3CE513C67}" type="slidenum">
              <a:rPr lang="nl-NL">
                <a:solidFill>
                  <a:srgbClr val="FFFF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387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15" indent="0" algn="ctr">
              <a:buNone/>
              <a:defRPr/>
            </a:lvl2pPr>
            <a:lvl3pPr marL="913832" indent="0" algn="ctr">
              <a:buNone/>
              <a:defRPr/>
            </a:lvl3pPr>
            <a:lvl4pPr marL="1370748" indent="0" algn="ctr">
              <a:buNone/>
              <a:defRPr/>
            </a:lvl4pPr>
            <a:lvl5pPr marL="1827662" indent="0" algn="ctr">
              <a:buNone/>
              <a:defRPr/>
            </a:lvl5pPr>
            <a:lvl6pPr marL="2284579" indent="0" algn="ctr">
              <a:buNone/>
              <a:defRPr/>
            </a:lvl6pPr>
            <a:lvl7pPr marL="2741494" indent="0" algn="ctr">
              <a:buNone/>
              <a:defRPr/>
            </a:lvl7pPr>
            <a:lvl8pPr marL="3198408" indent="0" algn="ctr">
              <a:buNone/>
              <a:defRPr/>
            </a:lvl8pPr>
            <a:lvl9pPr marL="3655325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9E1DB-84E7-4E3C-A181-5E44B2C9B4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4330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9B8B-B253-4326-BE62-DA3B5DDFE3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0702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5" indent="0">
              <a:buNone/>
              <a:defRPr sz="1800"/>
            </a:lvl2pPr>
            <a:lvl3pPr marL="913832" indent="0">
              <a:buNone/>
              <a:defRPr sz="1600"/>
            </a:lvl3pPr>
            <a:lvl4pPr marL="1370748" indent="0">
              <a:buNone/>
              <a:defRPr sz="1400"/>
            </a:lvl4pPr>
            <a:lvl5pPr marL="1827662" indent="0">
              <a:buNone/>
              <a:defRPr sz="1400"/>
            </a:lvl5pPr>
            <a:lvl6pPr marL="2284579" indent="0">
              <a:buNone/>
              <a:defRPr sz="1400"/>
            </a:lvl6pPr>
            <a:lvl7pPr marL="2741494" indent="0">
              <a:buNone/>
              <a:defRPr sz="1400"/>
            </a:lvl7pPr>
            <a:lvl8pPr marL="3198408" indent="0">
              <a:buNone/>
              <a:defRPr sz="1400"/>
            </a:lvl8pPr>
            <a:lvl9pPr marL="3655325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CAB05-0519-461C-98E0-DCE1139DE9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69737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68A0-A4CE-49FF-92BC-13DA09C049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4818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F915-DE7F-4717-92F9-D78E5400A8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60137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F876-CE8B-4D76-BC24-863E1C1471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84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43000"/>
            <a:ext cx="8315324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124075"/>
            <a:ext cx="4089400" cy="38687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/>
          </p:nvPr>
        </p:nvSpPr>
        <p:spPr>
          <a:xfrm>
            <a:off x="4683125" y="2124075"/>
            <a:ext cx="4089400" cy="3868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8050214" cy="381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1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113282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91EE-55B2-4B3C-8E73-0E652E0478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5257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CEA8B-9322-42E4-BA6E-C96CF00573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9462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9EEE8-5D69-4E93-A62F-31C458C9C9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0955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D92A5-6D3B-464E-9426-B6F6A4259F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9994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2687C-F625-4B96-A8AB-C81DC16D19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6875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AEB1C-104E-4C37-9546-4375E8ED45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7224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944" y="452438"/>
            <a:ext cx="7361237" cy="12255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96875" y="1806581"/>
            <a:ext cx="8355013" cy="1787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6875" y="3746502"/>
            <a:ext cx="8355013" cy="17891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9407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ACF0D-42C1-4217-AAAD-3C0638DCC5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6019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6915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15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6915" eaLnBrk="0" hangingPunct="0">
              <a:defRPr/>
            </a:lvl1pPr>
          </a:lstStyle>
          <a:p>
            <a:pPr>
              <a:defRPr/>
            </a:pPr>
            <a:fld id="{1C7883F0-E309-4F9C-A20E-E4F12E18DAD3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3878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15" indent="0" algn="ctr">
              <a:buNone/>
              <a:defRPr/>
            </a:lvl2pPr>
            <a:lvl3pPr marL="913832" indent="0" algn="ctr">
              <a:buNone/>
              <a:defRPr/>
            </a:lvl3pPr>
            <a:lvl4pPr marL="1370748" indent="0" algn="ctr">
              <a:buNone/>
              <a:defRPr/>
            </a:lvl4pPr>
            <a:lvl5pPr marL="1827662" indent="0" algn="ctr">
              <a:buNone/>
              <a:defRPr/>
            </a:lvl5pPr>
            <a:lvl6pPr marL="2284579" indent="0" algn="ctr">
              <a:buNone/>
              <a:defRPr/>
            </a:lvl6pPr>
            <a:lvl7pPr marL="2741494" indent="0" algn="ctr">
              <a:buNone/>
              <a:defRPr/>
            </a:lvl7pPr>
            <a:lvl8pPr marL="3198408" indent="0" algn="ctr">
              <a:buNone/>
              <a:defRPr/>
            </a:lvl8pPr>
            <a:lvl9pPr marL="3655325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D60CD-3EF6-479D-BC97-D0F1759B0E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90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547533" y="2124076"/>
            <a:ext cx="5224992" cy="38687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24075"/>
            <a:ext cx="2743200" cy="3868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6248400"/>
            <a:ext cx="8050214" cy="381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1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022000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A5426-E0C2-4564-9899-D62F602401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2447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5" indent="0">
              <a:buNone/>
              <a:defRPr sz="1800"/>
            </a:lvl2pPr>
            <a:lvl3pPr marL="913832" indent="0">
              <a:buNone/>
              <a:defRPr sz="1600"/>
            </a:lvl3pPr>
            <a:lvl4pPr marL="1370748" indent="0">
              <a:buNone/>
              <a:defRPr sz="1400"/>
            </a:lvl4pPr>
            <a:lvl5pPr marL="1827662" indent="0">
              <a:buNone/>
              <a:defRPr sz="1400"/>
            </a:lvl5pPr>
            <a:lvl6pPr marL="2284579" indent="0">
              <a:buNone/>
              <a:defRPr sz="1400"/>
            </a:lvl6pPr>
            <a:lvl7pPr marL="2741494" indent="0">
              <a:buNone/>
              <a:defRPr sz="1400"/>
            </a:lvl7pPr>
            <a:lvl8pPr marL="3198408" indent="0">
              <a:buNone/>
              <a:defRPr sz="1400"/>
            </a:lvl8pPr>
            <a:lvl9pPr marL="3655325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E6187-4176-45E1-A2F7-0F50E27AD3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1659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4A1C2-C4DF-4F66-B81E-DC78B52B39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6526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98B4-0132-42CA-861E-199DFDFDB9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3664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A1B8C-CCEC-4C97-88C1-5EBBE1D4FC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0873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5C1A-C489-4BF4-8CC7-B3A898DDFA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8570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6953-BB6B-461D-A43F-389B044FA3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4310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0BFB8-C7AC-49BA-834C-FA1E189A2C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9537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4317-608C-447B-A504-17821F46F9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3550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25EE0-D6CF-4AA1-863F-7BF1020771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22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199" y="1143000"/>
            <a:ext cx="8315325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257800"/>
            <a:ext cx="8315325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8050214" cy="381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1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67272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36C1E620-ED43-44F2-9D52-A2EA7966AF64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D06562A6-7C7D-4934-A8A9-B89D02107A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1481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83E954D2-D529-4A92-8928-1214D75CDEB6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BDF314A9-793F-4898-9D40-945AF8ABDC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057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0B37A8EA-78CB-49C5-BFED-C1FD863331F1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4E34160A-F83A-46F3-81E6-C128FBB1A9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602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49EFCF64-D431-43C1-9326-3FEE26338026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F5E1A8E0-2A56-4925-AAEA-8E6D653F7F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7218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2E9B2F41-AA7B-4E83-B0E0-52B35A9D22DF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599BD289-26E7-434F-8366-AA33AAE7978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644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505D2A16-C3D4-4EF4-9304-4F372EF4AF97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69177085-C4E8-490B-A41C-3D6EE149677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2346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89FCB77A-DBDD-4121-A5BB-D44984CD6A2A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2CA760B3-847E-49AD-9003-0EEED159B4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420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7AC82A4C-F872-408E-8A47-7C6B38017EA3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68AD08E0-8D65-48D2-B04A-837BEAFFAE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4427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4284A177-12D9-48BF-94EA-04EDF205E29B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3EAFAA47-75CC-4899-B437-EC2D09A587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589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0C5835ED-0405-481C-8F0C-735432C8BAAD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A7CCA015-4E8A-42F8-B3B8-44012D4ACA8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6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ntan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8081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Roche_RGB-BI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9725"/>
            <a:ext cx="735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 userDrawn="1"/>
        </p:nvSpPr>
        <p:spPr bwMode="auto">
          <a:xfrm>
            <a:off x="304800" y="5181600"/>
            <a:ext cx="464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000" b="1" smtClean="0">
                <a:solidFill>
                  <a:srgbClr val="000000"/>
                </a:solidFill>
                <a:latin typeface="Imago Book"/>
              </a:rPr>
              <a:t>VENTANA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000" b="1" smtClean="0">
                <a:solidFill>
                  <a:srgbClr val="000000"/>
                </a:solidFill>
                <a:latin typeface="Imago Book"/>
              </a:rPr>
              <a:t>Empowering </a:t>
            </a:r>
            <a:r>
              <a:rPr lang="en-US" sz="1000" b="1" smtClean="0">
                <a:solidFill>
                  <a:srgbClr val="0066CC"/>
                </a:solidFill>
                <a:latin typeface="Imago Book"/>
              </a:rPr>
              <a:t>| </a:t>
            </a:r>
            <a:r>
              <a:rPr lang="en-US" sz="1000" smtClean="0">
                <a:solidFill>
                  <a:srgbClr val="0066CC"/>
                </a:solidFill>
                <a:latin typeface="Imago Book"/>
              </a:rPr>
              <a:t>Innovation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800" smtClean="0">
                <a:solidFill>
                  <a:srgbClr val="0066CC"/>
                </a:solidFill>
                <a:latin typeface="Imago Book"/>
              </a:rPr>
              <a:t/>
            </a:r>
            <a:br>
              <a:rPr lang="en-US" sz="800" smtClean="0">
                <a:solidFill>
                  <a:srgbClr val="0066CC"/>
                </a:solidFill>
                <a:latin typeface="Imago Book"/>
              </a:rPr>
            </a:br>
            <a:r>
              <a:rPr lang="en-US" sz="800" smtClean="0">
                <a:solidFill>
                  <a:srgbClr val="0066CC"/>
                </a:solidFill>
                <a:latin typeface="Imago Book"/>
              </a:rPr>
              <a:t>www.roche.com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800" smtClean="0">
                <a:solidFill>
                  <a:srgbClr val="0066CC"/>
                </a:solidFill>
                <a:latin typeface="Imago Book"/>
              </a:rPr>
              <a:t>www.ventana.com</a:t>
            </a:r>
          </a:p>
          <a:p>
            <a:pPr eaLnBrk="1" hangingPunct="1">
              <a:defRPr/>
            </a:pPr>
            <a:r>
              <a:rPr lang="en-US" sz="800" smtClean="0">
                <a:solidFill>
                  <a:srgbClr val="000000"/>
                </a:solidFill>
                <a:latin typeface="Imago" pitchFamily="2" charset="0"/>
              </a:rPr>
              <a:t>© 2013 Ventana Medical Systems, Inc. </a:t>
            </a:r>
          </a:p>
          <a:p>
            <a:pPr eaLnBrk="1" hangingPunct="1">
              <a:defRPr/>
            </a:pPr>
            <a:r>
              <a:rPr lang="en-US" sz="800" smtClean="0">
                <a:solidFill>
                  <a:srgbClr val="000000"/>
                </a:solidFill>
                <a:latin typeface="Imago" pitchFamily="2" charset="0"/>
              </a:rPr>
              <a:t>VENTANA and the VENTANA logo are trademarks of Roche.</a:t>
            </a:r>
            <a:br>
              <a:rPr lang="en-US" sz="800" smtClean="0">
                <a:solidFill>
                  <a:srgbClr val="000000"/>
                </a:solidFill>
                <a:latin typeface="Imago" pitchFamily="2" charset="0"/>
              </a:rPr>
            </a:br>
            <a:r>
              <a:rPr lang="en-US" sz="800" smtClean="0">
                <a:solidFill>
                  <a:srgbClr val="000000"/>
                </a:solidFill>
                <a:latin typeface="Imago" pitchFamily="2" charset="0"/>
              </a:rPr>
              <a:t>All other trademarks are the property of their respective owners. </a:t>
            </a:r>
            <a:br>
              <a:rPr lang="en-US" sz="800" smtClean="0">
                <a:solidFill>
                  <a:srgbClr val="000000"/>
                </a:solidFill>
                <a:latin typeface="Imago" pitchFamily="2" charset="0"/>
              </a:rPr>
            </a:br>
            <a:r>
              <a:rPr lang="en-US" sz="800" smtClean="0">
                <a:solidFill>
                  <a:srgbClr val="000000"/>
                </a:solidFill>
                <a:latin typeface="Imago" pitchFamily="2" charset="0"/>
              </a:rPr>
              <a:t>Ad-pro # here NXXXX XXXXA</a:t>
            </a:r>
          </a:p>
        </p:txBody>
      </p:sp>
      <p:cxnSp>
        <p:nvCxnSpPr>
          <p:cNvPr id="5" name="Straight Connector 5"/>
          <p:cNvCxnSpPr>
            <a:cxnSpLocks noChangeShapeType="1"/>
          </p:cNvCxnSpPr>
          <p:nvPr userDrawn="1"/>
        </p:nvCxnSpPr>
        <p:spPr bwMode="auto">
          <a:xfrm>
            <a:off x="381000" y="5410200"/>
            <a:ext cx="83058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719048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1F195AD9-DB61-440B-8471-CCF08BC0BC2F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832" eaLnBrk="0" hangingPunct="0">
              <a:defRPr/>
            </a:lvl1pPr>
          </a:lstStyle>
          <a:p>
            <a:pPr>
              <a:defRPr/>
            </a:pPr>
            <a:fld id="{85636D28-4F1E-43CF-A8F0-EC54305FE1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5802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5" indent="0" algn="ctr">
              <a:buNone/>
              <a:defRPr/>
            </a:lvl2pPr>
            <a:lvl3pPr marL="914370" indent="0" algn="ctr">
              <a:buNone/>
              <a:defRPr/>
            </a:lvl3pPr>
            <a:lvl4pPr marL="1371556" indent="0" algn="ctr">
              <a:buNone/>
              <a:defRPr/>
            </a:lvl4pPr>
            <a:lvl5pPr marL="1828740" indent="0" algn="ctr">
              <a:buNone/>
              <a:defRPr/>
            </a:lvl5pPr>
            <a:lvl6pPr marL="2285926" indent="0" algn="ctr">
              <a:buNone/>
              <a:defRPr/>
            </a:lvl6pPr>
            <a:lvl7pPr marL="2743111" indent="0" algn="ctr">
              <a:buNone/>
              <a:defRPr/>
            </a:lvl7pPr>
            <a:lvl8pPr marL="3200296" indent="0" algn="ctr">
              <a:buNone/>
              <a:defRPr/>
            </a:lvl8pPr>
            <a:lvl9pPr marL="3657481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DD7BE-697D-4672-940B-9EABE50C29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7303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9005-62D8-4D08-B2D2-9C659AE125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58120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5" indent="0">
              <a:buNone/>
              <a:defRPr sz="1800"/>
            </a:lvl2pPr>
            <a:lvl3pPr marL="914370" indent="0">
              <a:buNone/>
              <a:defRPr sz="1600"/>
            </a:lvl3pPr>
            <a:lvl4pPr marL="1371556" indent="0">
              <a:buNone/>
              <a:defRPr sz="1400"/>
            </a:lvl4pPr>
            <a:lvl5pPr marL="1828740" indent="0">
              <a:buNone/>
              <a:defRPr sz="1400"/>
            </a:lvl5pPr>
            <a:lvl6pPr marL="2285926" indent="0">
              <a:buNone/>
              <a:defRPr sz="1400"/>
            </a:lvl6pPr>
            <a:lvl7pPr marL="2743111" indent="0">
              <a:buNone/>
              <a:defRPr sz="1400"/>
            </a:lvl7pPr>
            <a:lvl8pPr marL="3200296" indent="0">
              <a:buNone/>
              <a:defRPr sz="1400"/>
            </a:lvl8pPr>
            <a:lvl9pPr marL="3657481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B6C80-066D-45EE-B7CC-2157919732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9818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B1710-25B3-4776-8DFF-E1B990FA48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23854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6" indent="0">
              <a:buNone/>
              <a:defRPr sz="1600" b="1"/>
            </a:lvl4pPr>
            <a:lvl5pPr marL="1828740" indent="0">
              <a:buNone/>
              <a:defRPr sz="1600" b="1"/>
            </a:lvl5pPr>
            <a:lvl6pPr marL="2285926" indent="0">
              <a:buNone/>
              <a:defRPr sz="1600" b="1"/>
            </a:lvl6pPr>
            <a:lvl7pPr marL="2743111" indent="0">
              <a:buNone/>
              <a:defRPr sz="1600" b="1"/>
            </a:lvl7pPr>
            <a:lvl8pPr marL="3200296" indent="0">
              <a:buNone/>
              <a:defRPr sz="1600" b="1"/>
            </a:lvl8pPr>
            <a:lvl9pPr marL="3657481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6" indent="0">
              <a:buNone/>
              <a:defRPr sz="1600" b="1"/>
            </a:lvl4pPr>
            <a:lvl5pPr marL="1828740" indent="0">
              <a:buNone/>
              <a:defRPr sz="1600" b="1"/>
            </a:lvl5pPr>
            <a:lvl6pPr marL="2285926" indent="0">
              <a:buNone/>
              <a:defRPr sz="1600" b="1"/>
            </a:lvl6pPr>
            <a:lvl7pPr marL="2743111" indent="0">
              <a:buNone/>
              <a:defRPr sz="1600" b="1"/>
            </a:lvl7pPr>
            <a:lvl8pPr marL="3200296" indent="0">
              <a:buNone/>
              <a:defRPr sz="1600" b="1"/>
            </a:lvl8pPr>
            <a:lvl9pPr marL="3657481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08636-0EA8-4D3B-9F83-2CC57BC0E18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93564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C638E-6EA5-44EB-8958-0DCBC15BEC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9394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7502C-7779-4CB5-ADCE-73E8A7C1ED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7413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5" indent="0">
              <a:buNone/>
              <a:defRPr sz="1200"/>
            </a:lvl2pPr>
            <a:lvl3pPr marL="914370" indent="0">
              <a:buNone/>
              <a:defRPr sz="1000"/>
            </a:lvl3pPr>
            <a:lvl4pPr marL="1371556" indent="0">
              <a:buNone/>
              <a:defRPr sz="900"/>
            </a:lvl4pPr>
            <a:lvl5pPr marL="1828740" indent="0">
              <a:buNone/>
              <a:defRPr sz="900"/>
            </a:lvl5pPr>
            <a:lvl6pPr marL="2285926" indent="0">
              <a:buNone/>
              <a:defRPr sz="900"/>
            </a:lvl6pPr>
            <a:lvl7pPr marL="2743111" indent="0">
              <a:buNone/>
              <a:defRPr sz="900"/>
            </a:lvl7pPr>
            <a:lvl8pPr marL="3200296" indent="0">
              <a:buNone/>
              <a:defRPr sz="900"/>
            </a:lvl8pPr>
            <a:lvl9pPr marL="3657481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9FD9-4CD2-4190-A604-C792E47925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4959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70" indent="0">
              <a:buNone/>
              <a:defRPr sz="2400"/>
            </a:lvl3pPr>
            <a:lvl4pPr marL="1371556" indent="0">
              <a:buNone/>
              <a:defRPr sz="2000"/>
            </a:lvl4pPr>
            <a:lvl5pPr marL="1828740" indent="0">
              <a:buNone/>
              <a:defRPr sz="2000"/>
            </a:lvl5pPr>
            <a:lvl6pPr marL="2285926" indent="0">
              <a:buNone/>
              <a:defRPr sz="2000"/>
            </a:lvl6pPr>
            <a:lvl7pPr marL="2743111" indent="0">
              <a:buNone/>
              <a:defRPr sz="2000"/>
            </a:lvl7pPr>
            <a:lvl8pPr marL="3200296" indent="0">
              <a:buNone/>
              <a:defRPr sz="2000"/>
            </a:lvl8pPr>
            <a:lvl9pPr marL="3657481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5" indent="0">
              <a:buNone/>
              <a:defRPr sz="1200"/>
            </a:lvl2pPr>
            <a:lvl3pPr marL="914370" indent="0">
              <a:buNone/>
              <a:defRPr sz="1000"/>
            </a:lvl3pPr>
            <a:lvl4pPr marL="1371556" indent="0">
              <a:buNone/>
              <a:defRPr sz="900"/>
            </a:lvl4pPr>
            <a:lvl5pPr marL="1828740" indent="0">
              <a:buNone/>
              <a:defRPr sz="900"/>
            </a:lvl5pPr>
            <a:lvl6pPr marL="2285926" indent="0">
              <a:buNone/>
              <a:defRPr sz="900"/>
            </a:lvl6pPr>
            <a:lvl7pPr marL="2743111" indent="0">
              <a:buNone/>
              <a:defRPr sz="900"/>
            </a:lvl7pPr>
            <a:lvl8pPr marL="3200296" indent="0">
              <a:buNone/>
              <a:defRPr sz="900"/>
            </a:lvl8pPr>
            <a:lvl9pPr marL="3657481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CBD6-8BEF-4E16-895B-B2131CEC38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847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199" y="1600200"/>
            <a:ext cx="8315325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6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811338"/>
            <a:ext cx="37782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97350"/>
            <a:ext cx="7993062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48452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4B87-6A60-49A0-8FE1-CAAB07DAB8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60116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2BE5E-9D6E-4E36-AD74-27E83C950D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52984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AA204-B508-48AD-8346-3734B500CA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66595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E4E7A-596F-430A-A724-0307A3C7C4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02802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A72F07A-F811-49DE-8DDB-8EF4477D27AB}" type="datetimeFigureOut">
              <a:rPr lang="nl-NL"/>
              <a:pPr>
                <a:defRPr/>
              </a:pPr>
              <a:t>24-9-2014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CBCA747-F782-497E-9021-6A01478F50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76834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8818FC1-B68C-4119-909A-BC8C0C099EF1}" type="datetimeFigureOut">
              <a:rPr lang="nl-NL"/>
              <a:pPr>
                <a:defRPr/>
              </a:pPr>
              <a:t>24-9-2014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454B1F-F092-4320-BED9-88CBAFD693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7620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8366B4A-EAA5-4A71-9E48-E6D6D9BB4F28}" type="datetimeFigureOut">
              <a:rPr lang="nl-NL"/>
              <a:pPr>
                <a:defRPr/>
              </a:pPr>
              <a:t>24-9-2014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655E90-2463-40B7-9A7E-1E53648608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60366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EF2A35-4C76-4323-B1CD-EA5706A285A7}" type="datetimeFigureOut">
              <a:rPr lang="nl-NL"/>
              <a:pPr>
                <a:defRPr/>
              </a:pPr>
              <a:t>24-9-2014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276EF7-B10B-48AA-AA31-664FFEDD65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1236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32D4BB-D36D-473B-A3DF-353169DDB8CD}" type="datetimeFigureOut">
              <a:rPr lang="nl-NL"/>
              <a:pPr>
                <a:defRPr/>
              </a:pPr>
              <a:t>24-9-2014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40DCD9-A2E3-4939-A398-CDB4019E58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15967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5BFDC2-A7DC-4639-AD40-E7653ECC2E67}" type="datetimeFigureOut">
              <a:rPr lang="nl-NL"/>
              <a:pPr>
                <a:defRPr/>
              </a:pPr>
              <a:t>24-9-2014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23C2B8-65D2-4D76-9F58-F3D5647F4B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73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pGridExt" hidden="1"/>
          <p:cNvGrpSpPr>
            <a:grpSpLocks/>
          </p:cNvGrpSpPr>
          <p:nvPr/>
        </p:nvGrpSpPr>
        <p:grpSpPr bwMode="auto">
          <a:xfrm>
            <a:off x="396875" y="1871663"/>
            <a:ext cx="8355013" cy="4406900"/>
            <a:chOff x="281" y="1179"/>
            <a:chExt cx="5921" cy="2776"/>
          </a:xfrm>
        </p:grpSpPr>
        <p:sp>
          <p:nvSpPr>
            <p:cNvPr id="7" name="shpGridExtRect1" hidden="1"/>
            <p:cNvSpPr>
              <a:spLocks noChangeArrowheads="1"/>
            </p:cNvSpPr>
            <p:nvPr/>
          </p:nvSpPr>
          <p:spPr bwMode="auto">
            <a:xfrm>
              <a:off x="28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8" name="shpGridExtRect2" hidden="1"/>
            <p:cNvSpPr>
              <a:spLocks noChangeArrowheads="1"/>
            </p:cNvSpPr>
            <p:nvPr/>
          </p:nvSpPr>
          <p:spPr bwMode="auto">
            <a:xfrm>
              <a:off x="658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9" name="shpGridExtRect3" hidden="1"/>
            <p:cNvSpPr>
              <a:spLocks noChangeArrowheads="1"/>
            </p:cNvSpPr>
            <p:nvPr/>
          </p:nvSpPr>
          <p:spPr bwMode="auto">
            <a:xfrm>
              <a:off x="1034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0" name="shpGridExtRect4" hidden="1"/>
            <p:cNvSpPr>
              <a:spLocks noChangeArrowheads="1"/>
            </p:cNvSpPr>
            <p:nvPr/>
          </p:nvSpPr>
          <p:spPr bwMode="auto">
            <a:xfrm>
              <a:off x="141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1" name="shpGridExtRect5" hidden="1"/>
            <p:cNvSpPr>
              <a:spLocks noChangeArrowheads="1"/>
            </p:cNvSpPr>
            <p:nvPr/>
          </p:nvSpPr>
          <p:spPr bwMode="auto">
            <a:xfrm>
              <a:off x="1789" y="1179"/>
              <a:ext cx="27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2" name="shpGridExtRect6" hidden="1"/>
            <p:cNvSpPr>
              <a:spLocks noChangeArrowheads="1"/>
            </p:cNvSpPr>
            <p:nvPr/>
          </p:nvSpPr>
          <p:spPr bwMode="auto">
            <a:xfrm>
              <a:off x="216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" name="shpGridExtRect7" hidden="1"/>
            <p:cNvSpPr>
              <a:spLocks noChangeArrowheads="1"/>
            </p:cNvSpPr>
            <p:nvPr/>
          </p:nvSpPr>
          <p:spPr bwMode="auto">
            <a:xfrm>
              <a:off x="254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4" name="shpGridExtRect8" hidden="1"/>
            <p:cNvSpPr>
              <a:spLocks noChangeArrowheads="1"/>
            </p:cNvSpPr>
            <p:nvPr/>
          </p:nvSpPr>
          <p:spPr bwMode="auto">
            <a:xfrm>
              <a:off x="291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5" name="shpGridExtRect9" hidden="1"/>
            <p:cNvSpPr>
              <a:spLocks noChangeArrowheads="1"/>
            </p:cNvSpPr>
            <p:nvPr/>
          </p:nvSpPr>
          <p:spPr bwMode="auto">
            <a:xfrm>
              <a:off x="329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6" name="shpGridExtRect10" hidden="1"/>
            <p:cNvSpPr>
              <a:spLocks noChangeArrowheads="1"/>
            </p:cNvSpPr>
            <p:nvPr/>
          </p:nvSpPr>
          <p:spPr bwMode="auto">
            <a:xfrm>
              <a:off x="367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7" name="shpGridExtRect11" hidden="1"/>
            <p:cNvSpPr>
              <a:spLocks noChangeArrowheads="1"/>
            </p:cNvSpPr>
            <p:nvPr/>
          </p:nvSpPr>
          <p:spPr bwMode="auto">
            <a:xfrm>
              <a:off x="4046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8" name="shpGridExtRect12" hidden="1"/>
            <p:cNvSpPr>
              <a:spLocks noChangeArrowheads="1"/>
            </p:cNvSpPr>
            <p:nvPr/>
          </p:nvSpPr>
          <p:spPr bwMode="auto">
            <a:xfrm>
              <a:off x="4424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9" name="shpGridExtRect13" hidden="1"/>
            <p:cNvSpPr>
              <a:spLocks noChangeArrowheads="1"/>
            </p:cNvSpPr>
            <p:nvPr/>
          </p:nvSpPr>
          <p:spPr bwMode="auto">
            <a:xfrm>
              <a:off x="480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20" name="shpGridExtRect14" hidden="1"/>
            <p:cNvSpPr>
              <a:spLocks noChangeArrowheads="1"/>
            </p:cNvSpPr>
            <p:nvPr/>
          </p:nvSpPr>
          <p:spPr bwMode="auto">
            <a:xfrm>
              <a:off x="517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21" name="shpGridExtRect15" hidden="1"/>
            <p:cNvSpPr>
              <a:spLocks noChangeArrowheads="1"/>
            </p:cNvSpPr>
            <p:nvPr/>
          </p:nvSpPr>
          <p:spPr bwMode="auto">
            <a:xfrm>
              <a:off x="5553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22" name="shpGridExtRect16" hidden="1"/>
            <p:cNvSpPr>
              <a:spLocks noChangeArrowheads="1"/>
            </p:cNvSpPr>
            <p:nvPr/>
          </p:nvSpPr>
          <p:spPr bwMode="auto">
            <a:xfrm>
              <a:off x="593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23" name="shpAdditionalLogo" hidden="1"/>
            <p:cNvSpPr>
              <a:spLocks noChangeArrowheads="1"/>
            </p:cNvSpPr>
            <p:nvPr/>
          </p:nvSpPr>
          <p:spPr bwMode="auto">
            <a:xfrm>
              <a:off x="5177" y="318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</p:grpSp>
      <p:grpSp>
        <p:nvGrpSpPr>
          <p:cNvPr id="24" name="shpGridNormal" hidden="1"/>
          <p:cNvGrpSpPr>
            <a:grpSpLocks/>
          </p:cNvGrpSpPr>
          <p:nvPr/>
        </p:nvGrpSpPr>
        <p:grpSpPr bwMode="auto">
          <a:xfrm>
            <a:off x="396875" y="514350"/>
            <a:ext cx="8355013" cy="6005513"/>
            <a:chOff x="281" y="324"/>
            <a:chExt cx="5921" cy="3783"/>
          </a:xfrm>
        </p:grpSpPr>
        <p:sp>
          <p:nvSpPr>
            <p:cNvPr id="25" name="shpGridTitle" hidden="1"/>
            <p:cNvSpPr>
              <a:spLocks noChangeArrowheads="1"/>
            </p:cNvSpPr>
            <p:nvPr userDrawn="1"/>
          </p:nvSpPr>
          <p:spPr bwMode="auto">
            <a:xfrm>
              <a:off x="281" y="324"/>
              <a:ext cx="478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26" name="shpGridLogo" hidden="1"/>
            <p:cNvSpPr>
              <a:spLocks noChangeArrowheads="1"/>
            </p:cNvSpPr>
            <p:nvPr userDrawn="1"/>
          </p:nvSpPr>
          <p:spPr bwMode="auto">
            <a:xfrm>
              <a:off x="5177" y="32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27" name="shpGridMain" hidden="1"/>
            <p:cNvSpPr>
              <a:spLocks noChangeArrowheads="1"/>
            </p:cNvSpPr>
            <p:nvPr userDrawn="1"/>
          </p:nvSpPr>
          <p:spPr bwMode="auto">
            <a:xfrm>
              <a:off x="281" y="1179"/>
              <a:ext cx="592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29" name="shpGridFooter" hidden="1"/>
            <p:cNvSpPr>
              <a:spLocks noChangeArrowheads="1"/>
            </p:cNvSpPr>
            <p:nvPr userDrawn="1"/>
          </p:nvSpPr>
          <p:spPr bwMode="auto">
            <a:xfrm>
              <a:off x="281" y="4005"/>
              <a:ext cx="592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</p:grpSp>
      <p:sp>
        <p:nvSpPr>
          <p:cNvPr id="30" name="shpTitleLine"/>
          <p:cNvSpPr>
            <a:spLocks noChangeShapeType="1"/>
          </p:cNvSpPr>
          <p:nvPr userDrawn="1"/>
        </p:nvSpPr>
        <p:spPr bwMode="auto">
          <a:xfrm>
            <a:off x="0" y="1601788"/>
            <a:ext cx="8686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9966"/>
              </a:solidFill>
              <a:latin typeface="Imago" charset="0"/>
              <a:ea typeface="ＭＳ Ｐゴシック" charset="0"/>
            </a:endParaRPr>
          </a:p>
        </p:txBody>
      </p:sp>
      <p:sp>
        <p:nvSpPr>
          <p:cNvPr id="37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457200" y="1732234"/>
            <a:ext cx="8229600" cy="9144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lang="en-US" sz="2400" smtClean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fr-CH" noProof="0" dirty="0" smtClean="0"/>
          </a:p>
        </p:txBody>
      </p:sp>
      <p:sp>
        <p:nvSpPr>
          <p:cNvPr id="38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68638"/>
            <a:ext cx="8229600" cy="576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000" b="0" i="1">
                <a:solidFill>
                  <a:srgbClr val="262626"/>
                </a:solidFill>
                <a:latin typeface="Minion" pitchFamily="18" charset="0"/>
              </a:defRPr>
            </a:lvl1pPr>
          </a:lstStyle>
          <a:p>
            <a:pPr lvl="0"/>
            <a:r>
              <a:rPr lang="fr-CH" noProof="0" dirty="0" smtClean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5310112"/>
            <a:ext cx="8229600" cy="21113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rgbClr val="262626"/>
                </a:solidFill>
              </a:defRPr>
            </a:lvl1pPr>
            <a:lvl2pPr marL="476250" indent="0">
              <a:buFontTx/>
              <a:buNone/>
              <a:defRPr sz="1200" b="0"/>
            </a:lvl2pPr>
            <a:lvl3pPr marL="954087" indent="0">
              <a:buFontTx/>
              <a:buNone/>
              <a:defRPr sz="1200" b="0"/>
            </a:lvl3pPr>
            <a:lvl4pPr marL="1431925" indent="0">
              <a:buFontTx/>
              <a:buNone/>
              <a:defRPr sz="1200" b="0"/>
            </a:lvl4pPr>
            <a:lvl5pPr marL="1909763" indent="0">
              <a:buFontTx/>
              <a:buNone/>
              <a:defRPr sz="12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457200" y="2664053"/>
            <a:ext cx="8229600" cy="471487"/>
          </a:xfrm>
        </p:spPr>
        <p:txBody>
          <a:bodyPr/>
          <a:lstStyle>
            <a:lvl1pPr marL="0" indent="0">
              <a:buFontTx/>
              <a:buNone/>
              <a:defRPr sz="2400" b="0" i="1">
                <a:latin typeface="Minion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04207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C86339-FC9C-43C2-9C16-60AFDC09A50D}" type="datetimeFigureOut">
              <a:rPr lang="nl-NL"/>
              <a:pPr>
                <a:defRPr/>
              </a:pPr>
              <a:t>24-9-2014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661104-4977-428A-81A2-98A200A285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07346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20A56B-8AD2-44D5-B82E-0D52DC1A6447}" type="datetimeFigureOut">
              <a:rPr lang="nl-NL"/>
              <a:pPr>
                <a:defRPr/>
              </a:pPr>
              <a:t>24-9-2014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F4767D-8A3B-46F4-A072-A07AA0A572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4146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19365B-00C9-477A-9224-0AED0BCCB23D}" type="datetimeFigureOut">
              <a:rPr lang="nl-NL"/>
              <a:pPr>
                <a:defRPr/>
              </a:pPr>
              <a:t>24-9-2014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89B2115-D091-414A-B388-4A4510C484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73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0209198-730F-483A-B849-1D02972C7669}" type="datetimeFigureOut">
              <a:rPr lang="nl-NL"/>
              <a:pPr>
                <a:defRPr/>
              </a:pPr>
              <a:t>24-9-2014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8E7601D-0BEF-48A8-8DFD-905480EC97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32483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D3E083F-041F-4E98-A37C-7F1E4A45C4FE}" type="datetimeFigureOut">
              <a:rPr lang="nl-NL"/>
              <a:pPr>
                <a:defRPr/>
              </a:pPr>
              <a:t>24-9-2014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9490C9B-608D-452C-8556-0EC86E13E9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04995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CA329-CB94-469B-92D7-6D5B62EEEE05}" type="slidenum">
              <a:rPr lang="nl-NL" altLang="nl-NL">
                <a:solidFill>
                  <a:srgbClr val="FFFF00"/>
                </a:solidFill>
              </a:rPr>
              <a:pPr/>
              <a:t>‹nr.›</a:t>
            </a:fld>
            <a:endParaRPr lang="nl-NL" alt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7650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F4434-588A-40E4-9B8D-7F89951CA4E5}" type="slidenum">
              <a:rPr lang="nl-NL" altLang="nl-NL">
                <a:solidFill>
                  <a:srgbClr val="FFFF00"/>
                </a:solidFill>
              </a:rPr>
              <a:pPr/>
              <a:t>‹nr.›</a:t>
            </a:fld>
            <a:endParaRPr lang="nl-NL" alt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6344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7DD8-3B0A-4A44-887A-454D62D8A09B}" type="slidenum">
              <a:rPr lang="nl-NL" altLang="nl-NL">
                <a:solidFill>
                  <a:srgbClr val="FFFF00"/>
                </a:solidFill>
              </a:rPr>
              <a:pPr/>
              <a:t>‹nr.›</a:t>
            </a:fld>
            <a:endParaRPr lang="nl-NL" alt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728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431D6-2C44-4FA7-87F9-17BBE6FD44EB}" type="slidenum">
              <a:rPr lang="nl-NL" altLang="nl-NL">
                <a:solidFill>
                  <a:srgbClr val="FFFF00"/>
                </a:solidFill>
              </a:rPr>
              <a:pPr/>
              <a:t>‹nr.›</a:t>
            </a:fld>
            <a:endParaRPr lang="nl-NL" alt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2835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DC6E7-BA88-4B96-A95A-4C188CF8AF5E}" type="slidenum">
              <a:rPr lang="nl-NL" altLang="nl-NL">
                <a:solidFill>
                  <a:srgbClr val="FFFF00"/>
                </a:solidFill>
              </a:rPr>
              <a:pPr/>
              <a:t>‹nr.›</a:t>
            </a:fld>
            <a:endParaRPr lang="nl-NL" alt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29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199" y="1534885"/>
            <a:ext cx="8315325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58511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E7A85-E9E2-411D-89FE-E78B1F6F8C97}" type="slidenum">
              <a:rPr lang="nl-NL" altLang="nl-NL">
                <a:solidFill>
                  <a:srgbClr val="FFFF00"/>
                </a:solidFill>
              </a:rPr>
              <a:pPr/>
              <a:t>‹nr.›</a:t>
            </a:fld>
            <a:endParaRPr lang="nl-NL" alt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2625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DDE52-605F-4A41-AB97-DEB764572CAC}" type="slidenum">
              <a:rPr lang="nl-NL" altLang="nl-NL">
                <a:solidFill>
                  <a:srgbClr val="FFFF00"/>
                </a:solidFill>
              </a:rPr>
              <a:pPr/>
              <a:t>‹nr.›</a:t>
            </a:fld>
            <a:endParaRPr lang="nl-NL" alt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2215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AC301-53AD-46BC-BB61-EBBD305BD479}" type="slidenum">
              <a:rPr lang="nl-NL" altLang="nl-NL">
                <a:solidFill>
                  <a:srgbClr val="FFFF00"/>
                </a:solidFill>
              </a:rPr>
              <a:pPr/>
              <a:t>‹nr.›</a:t>
            </a:fld>
            <a:endParaRPr lang="nl-NL" alt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6918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E02B2-808A-4A56-B263-01507E1C4957}" type="slidenum">
              <a:rPr lang="nl-NL" altLang="nl-NL">
                <a:solidFill>
                  <a:srgbClr val="FFFF00"/>
                </a:solidFill>
              </a:rPr>
              <a:pPr/>
              <a:t>‹nr.›</a:t>
            </a:fld>
            <a:endParaRPr lang="nl-NL" alt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371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880F2-D3D3-47BC-8B5D-1DE4D03E140C}" type="slidenum">
              <a:rPr lang="nl-NL" altLang="nl-NL">
                <a:solidFill>
                  <a:srgbClr val="FFFF00"/>
                </a:solidFill>
              </a:rPr>
              <a:pPr/>
              <a:t>‹nr.›</a:t>
            </a:fld>
            <a:endParaRPr lang="nl-NL" alt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7788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DE084-3021-4344-9DB5-E7285059D0AF}" type="slidenum">
              <a:rPr lang="nl-NL" altLang="nl-NL">
                <a:solidFill>
                  <a:srgbClr val="FFFF00"/>
                </a:solidFill>
              </a:rPr>
              <a:pPr/>
              <a:t>‹nr.›</a:t>
            </a:fld>
            <a:endParaRPr lang="nl-NL" alt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725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6047-6033-4F52-B25D-45B1C68E2BB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5376737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0033-E01F-431F-85EA-39FCA799573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91259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233B-E702-4235-9158-957EA77DD32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7215205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4E87-6CC8-4ED7-8301-0FED15929DD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10119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405156"/>
            <a:ext cx="8050214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57200" y="1836738"/>
            <a:ext cx="8315325" cy="3898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07192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5D91-1B5A-41E5-B694-610E264C61D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5613172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AE66-585D-45C3-A4E5-8664379DB9F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2467042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D1EB0-05A2-441A-865A-6131E24426C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959764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A6E71-4DE7-4BF2-9EB6-011D883FEF6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331780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0FB1E-9A2F-4E54-97D1-D49CAAE1F8B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397464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BBA1-AB21-4D6F-AF57-7BF792AA360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938484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A18D9-DE26-4949-9476-3EDE65AF64C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903246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03CC-FA3B-49E5-AA66-89FF757412D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663120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D2DB1-65EC-4F13-89E4-CFE9463F809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8052126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9166A94-5A09-4D8C-BE7E-AD817E29C242}" type="slidenum">
              <a:rPr lang="it-IT" altLang="nl-NL"/>
              <a:pPr>
                <a:defRPr/>
              </a:pPr>
              <a:t>‹nr.›</a:t>
            </a:fld>
            <a:endParaRPr lang="it-IT" altLang="nl-NL"/>
          </a:p>
        </p:txBody>
      </p:sp>
    </p:spTree>
    <p:extLst>
      <p:ext uri="{BB962C8B-B14F-4D97-AF65-F5344CB8AC3E}">
        <p14:creationId xmlns:p14="http://schemas.microsoft.com/office/powerpoint/2010/main" val="910685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405156"/>
            <a:ext cx="8050214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3835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8050214" cy="381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1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5851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405156"/>
            <a:ext cx="8050214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0676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45" y="913191"/>
            <a:ext cx="7548537" cy="380999"/>
          </a:xfrm>
        </p:spPr>
        <p:txBody>
          <a:bodyPr/>
          <a:lstStyle>
            <a:lvl1pPr>
              <a:lnSpc>
                <a:spcPts val="2661"/>
              </a:lnSpc>
              <a:defRPr sz="1863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45" y="1903788"/>
            <a:ext cx="2321169" cy="4621593"/>
          </a:xfrm>
        </p:spPr>
        <p:txBody>
          <a:bodyPr/>
          <a:lstStyle>
            <a:lvl1pPr marL="0" indent="0">
              <a:lnSpc>
                <a:spcPts val="1185"/>
              </a:lnSpc>
              <a:buNone/>
              <a:defRPr sz="1016" b="1"/>
            </a:lvl1pPr>
            <a:lvl2pPr marL="1408" indent="0">
              <a:lnSpc>
                <a:spcPts val="1185"/>
              </a:lnSpc>
              <a:buNone/>
              <a:defRPr sz="1016">
                <a:solidFill>
                  <a:schemeClr val="accent1"/>
                </a:solidFill>
              </a:defRPr>
            </a:lvl2pPr>
            <a:lvl3pPr marL="0" indent="0">
              <a:lnSpc>
                <a:spcPts val="1185"/>
              </a:lnSpc>
              <a:buNone/>
              <a:defRPr sz="847">
                <a:solidFill>
                  <a:schemeClr val="accent1"/>
                </a:solidFill>
              </a:defRPr>
            </a:lvl3pPr>
            <a:lvl4pPr marL="0" indent="0">
              <a:lnSpc>
                <a:spcPts val="1500"/>
              </a:lnSpc>
              <a:buNone/>
              <a:defRPr sz="1185"/>
            </a:lvl4pPr>
            <a:lvl5pPr marL="0" indent="0">
              <a:lnSpc>
                <a:spcPts val="1500"/>
              </a:lnSpc>
              <a:buNone/>
              <a:defRPr sz="1185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00333" y="1370389"/>
            <a:ext cx="7542041" cy="306277"/>
          </a:xfrm>
        </p:spPr>
        <p:txBody>
          <a:bodyPr/>
          <a:lstStyle>
            <a:lvl1pPr marL="0" indent="0">
              <a:lnSpc>
                <a:spcPts val="1774"/>
              </a:lnSpc>
              <a:buNone/>
              <a:defRPr sz="1355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516924" y="1903788"/>
            <a:ext cx="2321169" cy="4621593"/>
          </a:xfrm>
        </p:spPr>
        <p:txBody>
          <a:bodyPr/>
          <a:lstStyle>
            <a:lvl1pPr marL="0" indent="0">
              <a:lnSpc>
                <a:spcPts val="1185"/>
              </a:lnSpc>
              <a:buNone/>
              <a:defRPr sz="1016" b="1"/>
            </a:lvl1pPr>
            <a:lvl2pPr marL="1588" indent="0">
              <a:lnSpc>
                <a:spcPts val="1185"/>
              </a:lnSpc>
              <a:buNone/>
              <a:defRPr sz="1016"/>
            </a:lvl2pPr>
            <a:lvl3pPr marL="1588" indent="0">
              <a:lnSpc>
                <a:spcPts val="1185"/>
              </a:lnSpc>
              <a:buNone/>
              <a:defRPr sz="762"/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6119446" y="1903788"/>
            <a:ext cx="2321169" cy="4621593"/>
          </a:xfrm>
        </p:spPr>
        <p:txBody>
          <a:bodyPr/>
          <a:lstStyle>
            <a:lvl1pPr marL="0" indent="0">
              <a:lnSpc>
                <a:spcPts val="1185"/>
              </a:lnSpc>
              <a:buNone/>
              <a:defRPr sz="1016" b="1"/>
            </a:lvl1pPr>
            <a:lvl2pPr marL="1588" indent="0">
              <a:lnSpc>
                <a:spcPts val="1185"/>
              </a:lnSpc>
              <a:buNone/>
              <a:defRPr sz="1016"/>
            </a:lvl2pPr>
            <a:lvl3pPr marL="1588" indent="0">
              <a:lnSpc>
                <a:spcPts val="1185"/>
              </a:lnSpc>
              <a:buNone/>
              <a:defRPr sz="847"/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21875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405156"/>
            <a:ext cx="8050214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12610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836739"/>
            <a:ext cx="4089400" cy="41560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/>
          </p:nvPr>
        </p:nvSpPr>
        <p:spPr>
          <a:xfrm>
            <a:off x="4683125" y="1836739"/>
            <a:ext cx="4089400" cy="4156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405156"/>
            <a:ext cx="8050214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66290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22469" y="1836739"/>
            <a:ext cx="5350056" cy="3898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36737"/>
            <a:ext cx="2743200" cy="3898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6405156"/>
            <a:ext cx="8050214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2919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199" y="1143000"/>
            <a:ext cx="8315325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257800"/>
            <a:ext cx="8315325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405156"/>
            <a:ext cx="8050214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39957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ntan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 bwMode="auto">
          <a:xfrm>
            <a:off x="304800" y="5181600"/>
            <a:ext cx="464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000" b="1" smtClean="0">
                <a:solidFill>
                  <a:srgbClr val="000000"/>
                </a:solidFill>
                <a:latin typeface="Imago Book"/>
                <a:ea typeface="ＭＳ Ｐゴシック" pitchFamily="34" charset="-128"/>
              </a:rPr>
              <a:t>VENTANA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000" b="1" smtClean="0">
                <a:solidFill>
                  <a:srgbClr val="000000"/>
                </a:solidFill>
                <a:latin typeface="Imago Book"/>
                <a:ea typeface="ＭＳ Ｐゴシック" pitchFamily="34" charset="-128"/>
              </a:rPr>
              <a:t>Empowering </a:t>
            </a:r>
            <a:r>
              <a:rPr lang="en-US" sz="1000" b="1" smtClean="0">
                <a:solidFill>
                  <a:srgbClr val="0066CC"/>
                </a:solidFill>
                <a:latin typeface="Imago Book"/>
                <a:ea typeface="ＭＳ Ｐゴシック" pitchFamily="34" charset="-128"/>
              </a:rPr>
              <a:t>| </a:t>
            </a:r>
            <a:r>
              <a:rPr lang="en-US" sz="1000" smtClean="0">
                <a:solidFill>
                  <a:srgbClr val="0066CC"/>
                </a:solidFill>
                <a:latin typeface="Imago Book"/>
                <a:ea typeface="ＭＳ Ｐゴシック" pitchFamily="34" charset="-128"/>
              </a:rPr>
              <a:t>Innovation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800" smtClean="0">
                <a:solidFill>
                  <a:srgbClr val="0066CC"/>
                </a:solidFill>
                <a:latin typeface="Imago Book"/>
                <a:ea typeface="ＭＳ Ｐゴシック" pitchFamily="34" charset="-128"/>
              </a:rPr>
              <a:t/>
            </a:r>
            <a:br>
              <a:rPr lang="en-US" sz="800" smtClean="0">
                <a:solidFill>
                  <a:srgbClr val="0066CC"/>
                </a:solidFill>
                <a:latin typeface="Imago Book"/>
                <a:ea typeface="ＭＳ Ｐゴシック" pitchFamily="34" charset="-128"/>
              </a:rPr>
            </a:br>
            <a:r>
              <a:rPr lang="en-US" sz="800" smtClean="0">
                <a:solidFill>
                  <a:srgbClr val="0066CC"/>
                </a:solidFill>
                <a:latin typeface="Imago Book"/>
                <a:ea typeface="ＭＳ Ｐゴシック" pitchFamily="34" charset="-128"/>
              </a:rPr>
              <a:t>www.roche.com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800" smtClean="0">
                <a:solidFill>
                  <a:srgbClr val="0066CC"/>
                </a:solidFill>
                <a:latin typeface="Imago Book"/>
                <a:ea typeface="ＭＳ Ｐゴシック" pitchFamily="34" charset="-128"/>
              </a:rPr>
              <a:t>www.ventana.com</a:t>
            </a:r>
          </a:p>
          <a:p>
            <a:pPr eaLnBrk="1" hangingPunct="1">
              <a:defRPr/>
            </a:pPr>
            <a:r>
              <a:rPr lang="en-US" sz="800" smtClean="0">
                <a:solidFill>
                  <a:srgbClr val="000000"/>
                </a:solidFill>
                <a:latin typeface="Imago" pitchFamily="2" charset="0"/>
                <a:ea typeface="ＭＳ Ｐゴシック" pitchFamily="34" charset="-128"/>
              </a:rPr>
              <a:t>© 2013 Ventana Medical Systems, Inc. </a:t>
            </a:r>
          </a:p>
          <a:p>
            <a:pPr eaLnBrk="1" hangingPunct="1">
              <a:defRPr/>
            </a:pPr>
            <a:r>
              <a:rPr lang="en-US" sz="800" smtClean="0">
                <a:solidFill>
                  <a:srgbClr val="000000"/>
                </a:solidFill>
                <a:latin typeface="Imago" pitchFamily="2" charset="0"/>
                <a:ea typeface="ＭＳ Ｐゴシック" pitchFamily="34" charset="-128"/>
              </a:rPr>
              <a:t>VENTANA and the VENTANA logo are trademarks of Roche.</a:t>
            </a:r>
            <a:br>
              <a:rPr lang="en-US" sz="800" smtClean="0">
                <a:solidFill>
                  <a:srgbClr val="000000"/>
                </a:solidFill>
                <a:latin typeface="Imago" pitchFamily="2" charset="0"/>
                <a:ea typeface="ＭＳ Ｐゴシック" pitchFamily="34" charset="-128"/>
              </a:rPr>
            </a:br>
            <a:r>
              <a:rPr lang="en-US" sz="800" smtClean="0">
                <a:solidFill>
                  <a:srgbClr val="000000"/>
                </a:solidFill>
                <a:latin typeface="Imago" pitchFamily="2" charset="0"/>
                <a:ea typeface="ＭＳ Ｐゴシック" pitchFamily="34" charset="-128"/>
              </a:rPr>
              <a:t>All other trademarks are the property of their respective owners. </a:t>
            </a:r>
            <a:br>
              <a:rPr lang="en-US" sz="800" smtClean="0">
                <a:solidFill>
                  <a:srgbClr val="000000"/>
                </a:solidFill>
                <a:latin typeface="Imago" pitchFamily="2" charset="0"/>
                <a:ea typeface="ＭＳ Ｐゴシック" pitchFamily="34" charset="-128"/>
              </a:rPr>
            </a:br>
            <a:r>
              <a:rPr lang="en-US" sz="800" smtClean="0">
                <a:solidFill>
                  <a:srgbClr val="000000"/>
                </a:solidFill>
                <a:latin typeface="Imago" pitchFamily="2" charset="0"/>
                <a:ea typeface="ＭＳ Ｐゴシック" pitchFamily="34" charset="-128"/>
              </a:rPr>
              <a:t>E4614-19 0513A</a:t>
            </a:r>
          </a:p>
        </p:txBody>
      </p:sp>
      <p:cxnSp>
        <p:nvCxnSpPr>
          <p:cNvPr id="3" name="Straight Connector 5"/>
          <p:cNvCxnSpPr>
            <a:cxnSpLocks noChangeShapeType="1"/>
          </p:cNvCxnSpPr>
          <p:nvPr userDrawn="1"/>
        </p:nvCxnSpPr>
        <p:spPr bwMode="auto">
          <a:xfrm>
            <a:off x="381000" y="5410200"/>
            <a:ext cx="83058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286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8050214" cy="381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1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713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362200"/>
            <a:ext cx="37782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85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Inv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pGridExt" hidden="1"/>
          <p:cNvGrpSpPr>
            <a:grpSpLocks/>
          </p:cNvGrpSpPr>
          <p:nvPr/>
        </p:nvGrpSpPr>
        <p:grpSpPr bwMode="auto">
          <a:xfrm>
            <a:off x="396875" y="1871663"/>
            <a:ext cx="8355013" cy="4406900"/>
            <a:chOff x="281" y="1179"/>
            <a:chExt cx="5921" cy="2776"/>
          </a:xfrm>
        </p:grpSpPr>
        <p:sp>
          <p:nvSpPr>
            <p:cNvPr id="5" name="shpGridExtRect1" hidden="1"/>
            <p:cNvSpPr>
              <a:spLocks noChangeArrowheads="1"/>
            </p:cNvSpPr>
            <p:nvPr/>
          </p:nvSpPr>
          <p:spPr bwMode="auto">
            <a:xfrm>
              <a:off x="28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6" name="shpGridExtRect2" hidden="1"/>
            <p:cNvSpPr>
              <a:spLocks noChangeArrowheads="1"/>
            </p:cNvSpPr>
            <p:nvPr/>
          </p:nvSpPr>
          <p:spPr bwMode="auto">
            <a:xfrm>
              <a:off x="658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7" name="shpGridExtRect3" hidden="1"/>
            <p:cNvSpPr>
              <a:spLocks noChangeArrowheads="1"/>
            </p:cNvSpPr>
            <p:nvPr/>
          </p:nvSpPr>
          <p:spPr bwMode="auto">
            <a:xfrm>
              <a:off x="1034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8" name="shpGridExtRect4" hidden="1"/>
            <p:cNvSpPr>
              <a:spLocks noChangeArrowheads="1"/>
            </p:cNvSpPr>
            <p:nvPr/>
          </p:nvSpPr>
          <p:spPr bwMode="auto">
            <a:xfrm>
              <a:off x="141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9" name="shpGridExtRect5" hidden="1"/>
            <p:cNvSpPr>
              <a:spLocks noChangeArrowheads="1"/>
            </p:cNvSpPr>
            <p:nvPr/>
          </p:nvSpPr>
          <p:spPr bwMode="auto">
            <a:xfrm>
              <a:off x="1789" y="1179"/>
              <a:ext cx="27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0" name="shpGridExtRect6" hidden="1"/>
            <p:cNvSpPr>
              <a:spLocks noChangeArrowheads="1"/>
            </p:cNvSpPr>
            <p:nvPr/>
          </p:nvSpPr>
          <p:spPr bwMode="auto">
            <a:xfrm>
              <a:off x="216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1" name="shpGridExtRect7" hidden="1"/>
            <p:cNvSpPr>
              <a:spLocks noChangeArrowheads="1"/>
            </p:cNvSpPr>
            <p:nvPr/>
          </p:nvSpPr>
          <p:spPr bwMode="auto">
            <a:xfrm>
              <a:off x="254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2" name="shpGridExtRect8" hidden="1"/>
            <p:cNvSpPr>
              <a:spLocks noChangeArrowheads="1"/>
            </p:cNvSpPr>
            <p:nvPr/>
          </p:nvSpPr>
          <p:spPr bwMode="auto">
            <a:xfrm>
              <a:off x="291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" name="shpGridExtRect9" hidden="1"/>
            <p:cNvSpPr>
              <a:spLocks noChangeArrowheads="1"/>
            </p:cNvSpPr>
            <p:nvPr/>
          </p:nvSpPr>
          <p:spPr bwMode="auto">
            <a:xfrm>
              <a:off x="329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4" name="shpGridExtRect10" hidden="1"/>
            <p:cNvSpPr>
              <a:spLocks noChangeArrowheads="1"/>
            </p:cNvSpPr>
            <p:nvPr/>
          </p:nvSpPr>
          <p:spPr bwMode="auto">
            <a:xfrm>
              <a:off x="367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5" name="shpGridExtRect11" hidden="1"/>
            <p:cNvSpPr>
              <a:spLocks noChangeArrowheads="1"/>
            </p:cNvSpPr>
            <p:nvPr/>
          </p:nvSpPr>
          <p:spPr bwMode="auto">
            <a:xfrm>
              <a:off x="4046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6" name="shpGridExtRect12" hidden="1"/>
            <p:cNvSpPr>
              <a:spLocks noChangeArrowheads="1"/>
            </p:cNvSpPr>
            <p:nvPr/>
          </p:nvSpPr>
          <p:spPr bwMode="auto">
            <a:xfrm>
              <a:off x="4424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7" name="shpGridExtRect13" hidden="1"/>
            <p:cNvSpPr>
              <a:spLocks noChangeArrowheads="1"/>
            </p:cNvSpPr>
            <p:nvPr/>
          </p:nvSpPr>
          <p:spPr bwMode="auto">
            <a:xfrm>
              <a:off x="480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8" name="shpGridExtRect14" hidden="1"/>
            <p:cNvSpPr>
              <a:spLocks noChangeArrowheads="1"/>
            </p:cNvSpPr>
            <p:nvPr/>
          </p:nvSpPr>
          <p:spPr bwMode="auto">
            <a:xfrm>
              <a:off x="517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9" name="shpGridExtRect15" hidden="1"/>
            <p:cNvSpPr>
              <a:spLocks noChangeArrowheads="1"/>
            </p:cNvSpPr>
            <p:nvPr/>
          </p:nvSpPr>
          <p:spPr bwMode="auto">
            <a:xfrm>
              <a:off x="5553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20" name="shpGridExtRect16" hidden="1"/>
            <p:cNvSpPr>
              <a:spLocks noChangeArrowheads="1"/>
            </p:cNvSpPr>
            <p:nvPr/>
          </p:nvSpPr>
          <p:spPr bwMode="auto">
            <a:xfrm>
              <a:off x="593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21" name="shpAdditionalLogo" hidden="1"/>
            <p:cNvSpPr>
              <a:spLocks noChangeArrowheads="1"/>
            </p:cNvSpPr>
            <p:nvPr/>
          </p:nvSpPr>
          <p:spPr bwMode="auto">
            <a:xfrm>
              <a:off x="5177" y="318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</p:grpSp>
      <p:grpSp>
        <p:nvGrpSpPr>
          <p:cNvPr id="22" name="shpGridNormal" hidden="1"/>
          <p:cNvGrpSpPr>
            <a:grpSpLocks/>
          </p:cNvGrpSpPr>
          <p:nvPr/>
        </p:nvGrpSpPr>
        <p:grpSpPr bwMode="auto">
          <a:xfrm>
            <a:off x="396875" y="514350"/>
            <a:ext cx="8355013" cy="6005513"/>
            <a:chOff x="281" y="324"/>
            <a:chExt cx="5921" cy="3783"/>
          </a:xfrm>
        </p:grpSpPr>
        <p:sp>
          <p:nvSpPr>
            <p:cNvPr id="23" name="shpGridTitle" hidden="1"/>
            <p:cNvSpPr>
              <a:spLocks noChangeArrowheads="1"/>
            </p:cNvSpPr>
            <p:nvPr userDrawn="1"/>
          </p:nvSpPr>
          <p:spPr bwMode="auto">
            <a:xfrm>
              <a:off x="281" y="324"/>
              <a:ext cx="478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24" name="shpGridLogo" hidden="1"/>
            <p:cNvSpPr>
              <a:spLocks noChangeArrowheads="1"/>
            </p:cNvSpPr>
            <p:nvPr userDrawn="1"/>
          </p:nvSpPr>
          <p:spPr bwMode="auto">
            <a:xfrm>
              <a:off x="5177" y="32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25" name="shpGridMain" hidden="1"/>
            <p:cNvSpPr>
              <a:spLocks noChangeArrowheads="1"/>
            </p:cNvSpPr>
            <p:nvPr userDrawn="1"/>
          </p:nvSpPr>
          <p:spPr bwMode="auto">
            <a:xfrm>
              <a:off x="281" y="1179"/>
              <a:ext cx="592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26" name="shpGridFooter" hidden="1"/>
            <p:cNvSpPr>
              <a:spLocks noChangeArrowheads="1"/>
            </p:cNvSpPr>
            <p:nvPr userDrawn="1"/>
          </p:nvSpPr>
          <p:spPr bwMode="auto">
            <a:xfrm>
              <a:off x="281" y="4005"/>
              <a:ext cx="592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9966"/>
                </a:solidFill>
                <a:latin typeface="Imago" charset="0"/>
                <a:ea typeface="ＭＳ Ｐゴシック" charset="0"/>
              </a:endParaRPr>
            </a:p>
          </p:txBody>
        </p:sp>
      </p:grpSp>
      <p:sp>
        <p:nvSpPr>
          <p:cNvPr id="27" name="shpTitleLine"/>
          <p:cNvSpPr>
            <a:spLocks noChangeShapeType="1"/>
          </p:cNvSpPr>
          <p:nvPr userDrawn="1"/>
        </p:nvSpPr>
        <p:spPr bwMode="auto">
          <a:xfrm>
            <a:off x="0" y="1601788"/>
            <a:ext cx="8686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9966"/>
              </a:solidFill>
              <a:latin typeface="Imago" charset="0"/>
              <a:ea typeface="ＭＳ Ｐゴシック" charset="0"/>
            </a:endParaRPr>
          </a:p>
        </p:txBody>
      </p:sp>
      <p:sp>
        <p:nvSpPr>
          <p:cNvPr id="37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229600" cy="9144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lang="en-US" sz="2800" smtClean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fr-CH" noProof="0" dirty="0" smtClean="0"/>
          </a:p>
        </p:txBody>
      </p:sp>
      <p:sp>
        <p:nvSpPr>
          <p:cNvPr id="38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59100"/>
            <a:ext cx="8229600" cy="5762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0" i="1">
                <a:solidFill>
                  <a:srgbClr val="000000"/>
                </a:solidFill>
                <a:latin typeface="Minion" pitchFamily="18" charset="0"/>
                <a:cs typeface="Times New Roman" pitchFamily="18" charset="0"/>
              </a:defRPr>
            </a:lvl1pPr>
          </a:lstStyle>
          <a:p>
            <a:pPr lvl="0"/>
            <a:r>
              <a:rPr lang="fr-CH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904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D451-099C-46B3-9550-F80ED87551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48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749BD-D158-4E01-BDFF-17CB394199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656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121A3-6D7E-4B28-A3F6-B9CB0FBD53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243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BD6CD-4C4B-43BC-9871-30250FA7A4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157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04F4A-2924-404D-8BE1-6374D055AC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080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3F67A-5505-4341-901C-8847BEEB24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27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D8F2A-BCE8-499A-AE9C-630C6BF13A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954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67CE-5F4B-4E66-B239-9412A32005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0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8050214" cy="381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1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17834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D77A-E975-4C12-AA27-927A5D4E61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383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5945-3FAA-4D95-8594-D3BC1DEF2C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776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39425-F546-4E09-A963-65E795E88C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85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68B0-6AC9-4981-AEE7-D5985BFDA5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714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D8E0-D9F3-4098-B097-1842B9AFA3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369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FDA7A-1667-4291-A110-72E31B5ABC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29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246C-F4AB-4917-B2D4-3C1D934E6D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987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EE81-7765-440E-8F24-C0026FA3DB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979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BE938-5008-49D1-B47A-3C939D2D42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611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9D2E-820C-4834-BB9F-4E21FE2CB3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8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0076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EAB3-0065-430B-888A-E235D757A4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7051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44C17-90B9-47C9-B84F-9DDB6732A4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302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538A8-EEA7-42D2-A5D5-F62EF4AB3F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631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31C08-D946-4B92-88A2-7FD9F86880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507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24EF9-A9A6-4E08-8350-919B9C311E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970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3474-01EB-409F-ACEF-C2CE73D90D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392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127EB1E-E647-4A1D-87A3-70941830A87B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32399811-B3F1-4A4B-B8E3-1A97B5EB51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2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218352DD-0F06-455F-A40E-1FCC32FC43F5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3B6B8EBF-8855-4E99-9B27-A38764FF75F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946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B87B228-32D4-4BB2-9BD9-5130F6D83DCE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8A7B0ACE-4533-4093-A39D-EF3CD9DFBA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306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57983D1-230B-4C65-B4D1-52BC9D7DCD05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CB96492-E8F9-4BC1-8981-D692DCA65A4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5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43000"/>
            <a:ext cx="8315324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2124075"/>
            <a:ext cx="4089400" cy="38687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/>
          </p:nvPr>
        </p:nvSpPr>
        <p:spPr>
          <a:xfrm>
            <a:off x="4683125" y="2124075"/>
            <a:ext cx="4089400" cy="3868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8050214" cy="381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1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523657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3FC6BA3-C55C-4461-BF7C-656EB7FAD3E5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D0DA6F2-98BA-418E-990E-A9897220C3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46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FE8977F2-0AAE-454B-A080-E9E8271BFA29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AFB43831-125F-4E8C-A379-F57C7B8E1D8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3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954D6F6-E671-47D4-AC49-EE79831D9976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C2F3327-A899-480B-BB3F-E5A789A269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604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97D18D9-79A2-442D-9439-C75EEF30FC96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72A1378F-8F65-466E-921C-4545B3F76E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111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185388D0-6BE1-4A95-BCC6-C123D3693350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FBDA30F8-E91C-4213-8A12-3FB7C4CB48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509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C382ED5-6B7B-4276-87C1-D57F10FA74BB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F510557-0920-46AB-8620-0B92745A08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84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A8528F2-0D95-4994-8FB5-0EDBF3303E74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277DB232-FD30-4722-83AC-7B454E7F6C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6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E8346-8C77-4FDF-A636-DA4B44F034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041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481EB-1E1F-48E7-9C18-3C771B109B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4507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F974-3AC4-4B80-B021-6BA3CA2337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41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547533" y="2124076"/>
            <a:ext cx="5224992" cy="38687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24075"/>
            <a:ext cx="2743200" cy="3868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6248400"/>
            <a:ext cx="8050214" cy="381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1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56472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270E-21CD-4599-9402-9FB871CA7B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2626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1DF7-425E-4644-85B4-AE4CC6FD05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7795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1BB9-E96E-4614-B475-E1C3A8586C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859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A7F0-36A7-40DB-82EC-399BE87436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782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6E11-77DA-495D-A184-A654EA5368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2116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B236-A60F-46B4-BBCD-1578B57817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9968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CE68B-55BB-4320-AE3C-92E28F5F91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1039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E2E4A-CF6D-42C6-BC9E-9271C8F922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630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8BC2-3A9A-448E-911F-132491F217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5316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978DE-CF9D-400F-BB2F-EEBADDAA17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84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199" y="1143000"/>
            <a:ext cx="8315325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257800"/>
            <a:ext cx="8315325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8050214" cy="381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1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06317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29287D43-36EB-4605-921E-3CDEEEA11D16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720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AB48F-7AB9-463C-A821-557CB38AA9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1411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53C0-CA2E-4E71-BDCC-34AA15AFB5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9829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C8AE-8980-4B28-A05E-6FB4D5DF89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016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6F428-79DD-4017-A8E4-1BDC61E8BC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4193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DD402-7C08-4F14-94A3-31C288247B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8897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47777-F18B-45B8-BCE2-A62CC07205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0727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5080F-4468-402F-97B3-0EED6D7D2A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579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762BD-6342-46D0-8BBB-39390C6B1A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2147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3A9F0-FB27-4187-9AD9-0857127372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53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ntan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8081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Roche_RGB-BI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9725"/>
            <a:ext cx="735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 userDrawn="1"/>
        </p:nvSpPr>
        <p:spPr bwMode="auto">
          <a:xfrm>
            <a:off x="304800" y="5181600"/>
            <a:ext cx="464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000" b="1" smtClean="0">
                <a:solidFill>
                  <a:srgbClr val="000000"/>
                </a:solidFill>
                <a:latin typeface="Imago Book"/>
              </a:rPr>
              <a:t>VENTANA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000" b="1" smtClean="0">
                <a:solidFill>
                  <a:srgbClr val="000000"/>
                </a:solidFill>
                <a:latin typeface="Imago Book"/>
              </a:rPr>
              <a:t>Empowering </a:t>
            </a:r>
            <a:r>
              <a:rPr lang="en-US" sz="1000" b="1" smtClean="0">
                <a:solidFill>
                  <a:srgbClr val="0066CC"/>
                </a:solidFill>
                <a:latin typeface="Imago Book"/>
              </a:rPr>
              <a:t>| </a:t>
            </a:r>
            <a:r>
              <a:rPr lang="en-US" sz="1000" smtClean="0">
                <a:solidFill>
                  <a:srgbClr val="0066CC"/>
                </a:solidFill>
                <a:latin typeface="Imago Book"/>
              </a:rPr>
              <a:t>Innovation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800" smtClean="0">
                <a:solidFill>
                  <a:srgbClr val="0066CC"/>
                </a:solidFill>
                <a:latin typeface="Imago Book"/>
              </a:rPr>
              <a:t/>
            </a:r>
            <a:br>
              <a:rPr lang="en-US" sz="800" smtClean="0">
                <a:solidFill>
                  <a:srgbClr val="0066CC"/>
                </a:solidFill>
                <a:latin typeface="Imago Book"/>
              </a:rPr>
            </a:br>
            <a:r>
              <a:rPr lang="en-US" sz="800" smtClean="0">
                <a:solidFill>
                  <a:srgbClr val="0066CC"/>
                </a:solidFill>
                <a:latin typeface="Imago Book"/>
              </a:rPr>
              <a:t>www.roche.com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800" smtClean="0">
                <a:solidFill>
                  <a:srgbClr val="0066CC"/>
                </a:solidFill>
                <a:latin typeface="Imago Book"/>
              </a:rPr>
              <a:t>www.ventana.com</a:t>
            </a:r>
          </a:p>
          <a:p>
            <a:pPr eaLnBrk="1" hangingPunct="1">
              <a:defRPr/>
            </a:pPr>
            <a:r>
              <a:rPr lang="en-US" sz="800" smtClean="0">
                <a:solidFill>
                  <a:srgbClr val="000000"/>
                </a:solidFill>
                <a:latin typeface="Imago" pitchFamily="2" charset="0"/>
              </a:rPr>
              <a:t>© 2013 Ventana Medical Systems, Inc. </a:t>
            </a:r>
          </a:p>
          <a:p>
            <a:pPr eaLnBrk="1" hangingPunct="1">
              <a:defRPr/>
            </a:pPr>
            <a:r>
              <a:rPr lang="en-US" sz="800" smtClean="0">
                <a:solidFill>
                  <a:srgbClr val="000000"/>
                </a:solidFill>
                <a:latin typeface="Imago" pitchFamily="2" charset="0"/>
              </a:rPr>
              <a:t>VENTANA and the VENTANA logo are trademarks of Roche.</a:t>
            </a:r>
            <a:br>
              <a:rPr lang="en-US" sz="800" smtClean="0">
                <a:solidFill>
                  <a:srgbClr val="000000"/>
                </a:solidFill>
                <a:latin typeface="Imago" pitchFamily="2" charset="0"/>
              </a:rPr>
            </a:br>
            <a:r>
              <a:rPr lang="en-US" sz="800" smtClean="0">
                <a:solidFill>
                  <a:srgbClr val="000000"/>
                </a:solidFill>
                <a:latin typeface="Imago" pitchFamily="2" charset="0"/>
              </a:rPr>
              <a:t>All other trademarks are the property of their respective owners. </a:t>
            </a:r>
            <a:br>
              <a:rPr lang="en-US" sz="800" smtClean="0">
                <a:solidFill>
                  <a:srgbClr val="000000"/>
                </a:solidFill>
                <a:latin typeface="Imago" pitchFamily="2" charset="0"/>
              </a:rPr>
            </a:br>
            <a:r>
              <a:rPr lang="en-US" sz="800" smtClean="0">
                <a:solidFill>
                  <a:srgbClr val="000000"/>
                </a:solidFill>
                <a:latin typeface="Imago" pitchFamily="2" charset="0"/>
              </a:rPr>
              <a:t>Ad-pro # here NXXXX XXXXA</a:t>
            </a:r>
          </a:p>
        </p:txBody>
      </p:sp>
      <p:cxnSp>
        <p:nvCxnSpPr>
          <p:cNvPr id="5" name="Straight Connector 5"/>
          <p:cNvCxnSpPr>
            <a:cxnSpLocks noChangeShapeType="1"/>
          </p:cNvCxnSpPr>
          <p:nvPr userDrawn="1"/>
        </p:nvCxnSpPr>
        <p:spPr bwMode="auto">
          <a:xfrm>
            <a:off x="381000" y="5410200"/>
            <a:ext cx="83058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68170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ED49-13B1-4E71-9B61-06C464B3F9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5077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E476-7F4B-43B1-8722-ADFF33F21A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3387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27FC-564D-484B-9719-8177F73D1A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1703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Eurogin, Monaco 5/10/7</a:t>
            </a: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F838-7FB3-4674-8F13-E191DC7258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9395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733925"/>
            <a:ext cx="9166226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pLogoPicBright" descr="RoLo_sRGB_Blu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004175" y="179388"/>
            <a:ext cx="901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pTitleLine"/>
          <p:cNvSpPr>
            <a:spLocks noChangeShapeType="1"/>
          </p:cNvSpPr>
          <p:nvPr userDrawn="1"/>
        </p:nvSpPr>
        <p:spPr bwMode="auto">
          <a:xfrm>
            <a:off x="0" y="1143000"/>
            <a:ext cx="8289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44499" y="1713249"/>
            <a:ext cx="8291513" cy="726226"/>
          </a:xfrm>
        </p:spPr>
        <p:txBody>
          <a:bodyPr lIns="0" tIns="0" rIns="0" bIns="0" anchor="b"/>
          <a:lstStyle>
            <a:lvl1pPr algn="l">
              <a:defRPr sz="3200" b="1">
                <a:solidFill>
                  <a:srgbClr val="006FB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4499" y="2949902"/>
            <a:ext cx="8291513" cy="477837"/>
          </a:xfrm>
        </p:spPr>
        <p:txBody>
          <a:bodyPr lIns="0" tIns="0" rIns="0" bIns="0" anchor="b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i="1">
                <a:solidFill>
                  <a:srgbClr val="006FB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44499" y="3407365"/>
            <a:ext cx="8291513" cy="477837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0" i="1">
                <a:solidFill>
                  <a:srgbClr val="006FB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115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pLogoPicBright" descr="RoLo_sRGB_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004175" y="179388"/>
            <a:ext cx="901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TitleLine"/>
          <p:cNvSpPr>
            <a:spLocks noChangeShapeType="1"/>
          </p:cNvSpPr>
          <p:nvPr userDrawn="1"/>
        </p:nvSpPr>
        <p:spPr bwMode="auto">
          <a:xfrm>
            <a:off x="0" y="1143000"/>
            <a:ext cx="8289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2611" y="2621960"/>
            <a:ext cx="8373402" cy="726226"/>
          </a:xfrm>
        </p:spPr>
        <p:txBody>
          <a:bodyPr lIns="0" tIns="0" rIns="0" bIns="0"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2611" y="3478427"/>
            <a:ext cx="8373600" cy="6699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8481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99" y="1600201"/>
            <a:ext cx="8291513" cy="40957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40837" y="6597427"/>
            <a:ext cx="1941237" cy="1938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3038" y="6597427"/>
            <a:ext cx="1681551" cy="193899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98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40837" y="6597427"/>
            <a:ext cx="1941237" cy="1938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3038" y="6597427"/>
            <a:ext cx="1681551" cy="193899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0452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99" y="1512887"/>
            <a:ext cx="8291513" cy="418306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300"/>
              </a:spcBef>
              <a:defRPr sz="2000"/>
            </a:lvl2pPr>
            <a:lvl3pPr>
              <a:spcBef>
                <a:spcPts val="300"/>
              </a:spcBef>
              <a:defRPr sz="18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4500" y="969723"/>
            <a:ext cx="8291513" cy="4018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i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499" y="274638"/>
            <a:ext cx="8291513" cy="6929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40837" y="6597427"/>
            <a:ext cx="1941237" cy="1938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3038" y="6597427"/>
            <a:ext cx="1681551" cy="193899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28454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4500" y="1600200"/>
            <a:ext cx="4089600" cy="4095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/>
          </p:nvPr>
        </p:nvSpPr>
        <p:spPr>
          <a:xfrm>
            <a:off x="4646412" y="1600200"/>
            <a:ext cx="4089600" cy="4095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40837" y="6597427"/>
            <a:ext cx="1941237" cy="1938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3038" y="6597427"/>
            <a:ext cx="1681551" cy="193899"/>
          </a:xfrm>
        </p:spPr>
        <p:txBody>
          <a:bodyPr wrap="non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3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18" Type="http://schemas.openxmlformats.org/officeDocument/2006/relationships/theme" Target="../theme/theme20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shpGridExt" hidden="1"/>
          <p:cNvGrpSpPr>
            <a:grpSpLocks/>
          </p:cNvGrpSpPr>
          <p:nvPr/>
        </p:nvGrpSpPr>
        <p:grpSpPr bwMode="auto">
          <a:xfrm>
            <a:off x="396875" y="1871663"/>
            <a:ext cx="8355013" cy="4406900"/>
            <a:chOff x="281" y="1179"/>
            <a:chExt cx="5921" cy="2776"/>
          </a:xfrm>
        </p:grpSpPr>
        <p:sp>
          <p:nvSpPr>
            <p:cNvPr id="13317" name="shpGridExtRect1" hidden="1"/>
            <p:cNvSpPr>
              <a:spLocks noChangeArrowheads="1"/>
            </p:cNvSpPr>
            <p:nvPr/>
          </p:nvSpPr>
          <p:spPr bwMode="auto">
            <a:xfrm>
              <a:off x="28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18" name="shpGridExtRect2" hidden="1"/>
            <p:cNvSpPr>
              <a:spLocks noChangeArrowheads="1"/>
            </p:cNvSpPr>
            <p:nvPr/>
          </p:nvSpPr>
          <p:spPr bwMode="auto">
            <a:xfrm>
              <a:off x="658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19" name="shpGridExtRect3" hidden="1"/>
            <p:cNvSpPr>
              <a:spLocks noChangeArrowheads="1"/>
            </p:cNvSpPr>
            <p:nvPr/>
          </p:nvSpPr>
          <p:spPr bwMode="auto">
            <a:xfrm>
              <a:off x="1034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0" name="shpGridExtRect4" hidden="1"/>
            <p:cNvSpPr>
              <a:spLocks noChangeArrowheads="1"/>
            </p:cNvSpPr>
            <p:nvPr/>
          </p:nvSpPr>
          <p:spPr bwMode="auto">
            <a:xfrm>
              <a:off x="141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1" name="shpGridExtRect5" hidden="1"/>
            <p:cNvSpPr>
              <a:spLocks noChangeArrowheads="1"/>
            </p:cNvSpPr>
            <p:nvPr/>
          </p:nvSpPr>
          <p:spPr bwMode="auto">
            <a:xfrm>
              <a:off x="1789" y="1179"/>
              <a:ext cx="27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2" name="shpGridExtRect6" hidden="1"/>
            <p:cNvSpPr>
              <a:spLocks noChangeArrowheads="1"/>
            </p:cNvSpPr>
            <p:nvPr/>
          </p:nvSpPr>
          <p:spPr bwMode="auto">
            <a:xfrm>
              <a:off x="216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3" name="shpGridExtRect7" hidden="1"/>
            <p:cNvSpPr>
              <a:spLocks noChangeArrowheads="1"/>
            </p:cNvSpPr>
            <p:nvPr/>
          </p:nvSpPr>
          <p:spPr bwMode="auto">
            <a:xfrm>
              <a:off x="254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4" name="shpGridExtRect8" hidden="1"/>
            <p:cNvSpPr>
              <a:spLocks noChangeArrowheads="1"/>
            </p:cNvSpPr>
            <p:nvPr/>
          </p:nvSpPr>
          <p:spPr bwMode="auto">
            <a:xfrm>
              <a:off x="291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5" name="shpGridExtRect9" hidden="1"/>
            <p:cNvSpPr>
              <a:spLocks noChangeArrowheads="1"/>
            </p:cNvSpPr>
            <p:nvPr/>
          </p:nvSpPr>
          <p:spPr bwMode="auto">
            <a:xfrm>
              <a:off x="329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6" name="shpGridExtRect10" hidden="1"/>
            <p:cNvSpPr>
              <a:spLocks noChangeArrowheads="1"/>
            </p:cNvSpPr>
            <p:nvPr/>
          </p:nvSpPr>
          <p:spPr bwMode="auto">
            <a:xfrm>
              <a:off x="367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7" name="shpGridExtRect11" hidden="1"/>
            <p:cNvSpPr>
              <a:spLocks noChangeArrowheads="1"/>
            </p:cNvSpPr>
            <p:nvPr/>
          </p:nvSpPr>
          <p:spPr bwMode="auto">
            <a:xfrm>
              <a:off x="4046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8" name="shpGridExtRect12" hidden="1"/>
            <p:cNvSpPr>
              <a:spLocks noChangeArrowheads="1"/>
            </p:cNvSpPr>
            <p:nvPr/>
          </p:nvSpPr>
          <p:spPr bwMode="auto">
            <a:xfrm>
              <a:off x="4424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9" name="shpGridExtRect13" hidden="1"/>
            <p:cNvSpPr>
              <a:spLocks noChangeArrowheads="1"/>
            </p:cNvSpPr>
            <p:nvPr/>
          </p:nvSpPr>
          <p:spPr bwMode="auto">
            <a:xfrm>
              <a:off x="480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30" name="shpGridExtRect14" hidden="1"/>
            <p:cNvSpPr>
              <a:spLocks noChangeArrowheads="1"/>
            </p:cNvSpPr>
            <p:nvPr/>
          </p:nvSpPr>
          <p:spPr bwMode="auto">
            <a:xfrm>
              <a:off x="517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31" name="shpGridExtRect15" hidden="1"/>
            <p:cNvSpPr>
              <a:spLocks noChangeArrowheads="1"/>
            </p:cNvSpPr>
            <p:nvPr/>
          </p:nvSpPr>
          <p:spPr bwMode="auto">
            <a:xfrm>
              <a:off x="5553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32" name="shpGridExtRect16" hidden="1"/>
            <p:cNvSpPr>
              <a:spLocks noChangeArrowheads="1"/>
            </p:cNvSpPr>
            <p:nvPr/>
          </p:nvSpPr>
          <p:spPr bwMode="auto">
            <a:xfrm>
              <a:off x="593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33" name="shpAdditionalLogo" hidden="1"/>
            <p:cNvSpPr>
              <a:spLocks noChangeArrowheads="1"/>
            </p:cNvSpPr>
            <p:nvPr/>
          </p:nvSpPr>
          <p:spPr bwMode="auto">
            <a:xfrm>
              <a:off x="5177" y="318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</p:grpSp>
      <p:grpSp>
        <p:nvGrpSpPr>
          <p:cNvPr id="2051" name="shpGridNormal" hidden="1"/>
          <p:cNvGrpSpPr>
            <a:grpSpLocks/>
          </p:cNvGrpSpPr>
          <p:nvPr/>
        </p:nvGrpSpPr>
        <p:grpSpPr bwMode="auto">
          <a:xfrm>
            <a:off x="396875" y="514350"/>
            <a:ext cx="8355013" cy="6005513"/>
            <a:chOff x="281" y="324"/>
            <a:chExt cx="5921" cy="3783"/>
          </a:xfrm>
        </p:grpSpPr>
        <p:sp>
          <p:nvSpPr>
            <p:cNvPr id="13337" name="shpGridTitle" hidden="1"/>
            <p:cNvSpPr>
              <a:spLocks noChangeArrowheads="1"/>
            </p:cNvSpPr>
            <p:nvPr/>
          </p:nvSpPr>
          <p:spPr bwMode="auto">
            <a:xfrm>
              <a:off x="281" y="324"/>
              <a:ext cx="478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38" name="shpGridLogo" hidden="1"/>
            <p:cNvSpPr>
              <a:spLocks noChangeArrowheads="1"/>
            </p:cNvSpPr>
            <p:nvPr/>
          </p:nvSpPr>
          <p:spPr bwMode="auto">
            <a:xfrm>
              <a:off x="5177" y="32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39" name="shpGridMain" hidden="1"/>
            <p:cNvSpPr>
              <a:spLocks noChangeArrowheads="1"/>
            </p:cNvSpPr>
            <p:nvPr/>
          </p:nvSpPr>
          <p:spPr bwMode="auto">
            <a:xfrm>
              <a:off x="281" y="1179"/>
              <a:ext cx="592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40" name="shpGridFooter" hidden="1"/>
            <p:cNvSpPr>
              <a:spLocks noChangeArrowheads="1"/>
            </p:cNvSpPr>
            <p:nvPr/>
          </p:nvSpPr>
          <p:spPr bwMode="auto">
            <a:xfrm>
              <a:off x="281" y="4005"/>
              <a:ext cx="592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</p:grpSp>
      <p:pic>
        <p:nvPicPr>
          <p:cNvPr id="2052" name="Picture 1" descr="Roche_RGB-BIG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9725"/>
            <a:ext cx="735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hpPlaceholderNumber"/>
          <p:cNvSpPr txBox="1">
            <a:spLocks noChangeArrowheads="1"/>
          </p:cNvSpPr>
          <p:nvPr userDrawn="1"/>
        </p:nvSpPr>
        <p:spPr bwMode="auto">
          <a:xfrm>
            <a:off x="8640763" y="6586538"/>
            <a:ext cx="139700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A66314A5-90ED-4CAE-96BC-6197AB247ABD}" type="slidenum">
              <a:rPr lang="en-US" sz="1000">
                <a:solidFill>
                  <a:srgbClr val="000000"/>
                </a:solidFill>
              </a:rPr>
              <a:pPr algn="r">
                <a:defRPr/>
              </a:pPr>
              <a:t>‹nr.›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2054" name="Picture 2" descr="Cintec_PLUS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600"/>
            <a:ext cx="1371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457200" y="2124075"/>
            <a:ext cx="8315325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en-GB" altLang="nl-NL" smtClean="0"/>
          </a:p>
        </p:txBody>
      </p:sp>
      <p:sp>
        <p:nvSpPr>
          <p:cNvPr id="2056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315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en-GB" altLang="nl-NL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695" r:id="rId1"/>
    <p:sldLayoutId id="2147488570" r:id="rId2"/>
    <p:sldLayoutId id="2147488571" r:id="rId3"/>
    <p:sldLayoutId id="2147488572" r:id="rId4"/>
    <p:sldLayoutId id="2147488573" r:id="rId5"/>
    <p:sldLayoutId id="2147488574" r:id="rId6"/>
    <p:sldLayoutId id="2147488575" r:id="rId7"/>
    <p:sldLayoutId id="2147488576" r:id="rId8"/>
    <p:sldLayoutId id="2147488696" r:id="rId9"/>
    <p:sldLayoutId id="21474886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 Black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 Black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 Black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 Black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ＭＳ Ｐゴシック" charset="0"/>
        </a:defRPr>
      </a:lvl9pPr>
    </p:titleStyle>
    <p:bodyStyle>
      <a:lvl1pPr marL="285750" indent="-285750" algn="l" rtl="0" eaLnBrk="0" fontAlgn="base" hangingPunct="0">
        <a:spcBef>
          <a:spcPts val="900"/>
        </a:spcBef>
        <a:spcAft>
          <a:spcPts val="900"/>
        </a:spcAft>
        <a:buSzPct val="100000"/>
        <a:buChar char="•"/>
        <a:defRPr lang="en-US" sz="2000" b="1">
          <a:solidFill>
            <a:srgbClr val="000000"/>
          </a:solidFill>
          <a:latin typeface="+mn-lt"/>
          <a:ea typeface="MS PGothic" pitchFamily="34" charset="-128"/>
          <a:cs typeface="ＭＳ Ｐゴシック" charset="0"/>
        </a:defRPr>
      </a:lvl1pPr>
      <a:lvl2pPr marL="763588" indent="-287338" algn="l" rtl="0" eaLnBrk="0" fontAlgn="base" hangingPunct="0">
        <a:spcBef>
          <a:spcPct val="20000"/>
        </a:spcBef>
        <a:spcAft>
          <a:spcPts val="300"/>
        </a:spcAft>
        <a:buChar char="–"/>
        <a:defRPr>
          <a:solidFill>
            <a:srgbClr val="000000"/>
          </a:solidFill>
          <a:latin typeface="+mn-lt"/>
          <a:ea typeface="MS PGothic" pitchFamily="34" charset="-128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MS PGothic" pitchFamily="34" charset="-128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MS PGothic" pitchFamily="34" charset="-128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MS PGothic" pitchFamily="34" charset="-128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DE0E70-9FA5-4428-A617-83C99BEBA6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51" r:id="rId1"/>
    <p:sldLayoutId id="2147488752" r:id="rId2"/>
    <p:sldLayoutId id="2147488753" r:id="rId3"/>
    <p:sldLayoutId id="2147488754" r:id="rId4"/>
    <p:sldLayoutId id="2147488755" r:id="rId5"/>
    <p:sldLayoutId id="2147488756" r:id="rId6"/>
    <p:sldLayoutId id="2147488757" r:id="rId7"/>
    <p:sldLayoutId id="2147488758" r:id="rId8"/>
    <p:sldLayoutId id="2147488759" r:id="rId9"/>
    <p:sldLayoutId id="2147488760" r:id="rId10"/>
    <p:sldLayoutId id="2147488761" r:id="rId11"/>
    <p:sldLayoutId id="214748876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140585B-5B1C-4BBA-A868-3E1E6EFBDF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4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64" r:id="rId1"/>
    <p:sldLayoutId id="2147488765" r:id="rId2"/>
    <p:sldLayoutId id="2147488766" r:id="rId3"/>
    <p:sldLayoutId id="2147488767" r:id="rId4"/>
    <p:sldLayoutId id="2147488768" r:id="rId5"/>
    <p:sldLayoutId id="2147488769" r:id="rId6"/>
    <p:sldLayoutId id="2147488770" r:id="rId7"/>
    <p:sldLayoutId id="2147488771" r:id="rId8"/>
    <p:sldLayoutId id="2147488772" r:id="rId9"/>
    <p:sldLayoutId id="2147488773" r:id="rId10"/>
    <p:sldLayoutId id="2147488774" r:id="rId11"/>
    <p:sldLayoutId id="2147488775" r:id="rId12"/>
    <p:sldLayoutId id="2147488776" r:id="rId13"/>
    <p:sldLayoutId id="2147488777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5E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fld id="{83CD6EFC-062C-4FDF-BA07-4803069BA4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9799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79" r:id="rId1"/>
    <p:sldLayoutId id="2147488780" r:id="rId2"/>
    <p:sldLayoutId id="2147488781" r:id="rId3"/>
    <p:sldLayoutId id="2147488782" r:id="rId4"/>
    <p:sldLayoutId id="2147488783" r:id="rId5"/>
    <p:sldLayoutId id="2147488784" r:id="rId6"/>
    <p:sldLayoutId id="2147488785" r:id="rId7"/>
    <p:sldLayoutId id="2147488786" r:id="rId8"/>
    <p:sldLayoutId id="2147488787" r:id="rId9"/>
    <p:sldLayoutId id="2147488788" r:id="rId10"/>
    <p:sldLayoutId id="2147488789" r:id="rId11"/>
    <p:sldLayoutId id="2147488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5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4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89" indent="-34288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26" indent="-28574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63" indent="-22859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48" indent="-2285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34" indent="-2285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18" indent="-2285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04" indent="-2285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88" indent="-2285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74" indent="-2285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5E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926950D-7CB3-45DA-AF9A-12AE2AB43E1D}" type="slidenum">
              <a:rPr lang="nl-NL">
                <a:solidFill>
                  <a:srgbClr val="FFFF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61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92" r:id="rId1"/>
    <p:sldLayoutId id="2147488793" r:id="rId2"/>
    <p:sldLayoutId id="2147488794" r:id="rId3"/>
    <p:sldLayoutId id="2147488795" r:id="rId4"/>
    <p:sldLayoutId id="2147488796" r:id="rId5"/>
    <p:sldLayoutId id="2147488797" r:id="rId6"/>
    <p:sldLayoutId id="2147488798" r:id="rId7"/>
    <p:sldLayoutId id="2147488799" r:id="rId8"/>
    <p:sldLayoutId id="2147488800" r:id="rId9"/>
    <p:sldLayoutId id="2147488801" r:id="rId10"/>
    <p:sldLayoutId id="2147488802" r:id="rId11"/>
    <p:sldLayoutId id="2147488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91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83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074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766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36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952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868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783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fld id="{4AECD575-8378-4402-9F37-2B60433EC6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9384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05" r:id="rId1"/>
    <p:sldLayoutId id="2147488806" r:id="rId2"/>
    <p:sldLayoutId id="2147488807" r:id="rId3"/>
    <p:sldLayoutId id="2147488808" r:id="rId4"/>
    <p:sldLayoutId id="2147488809" r:id="rId5"/>
    <p:sldLayoutId id="2147488810" r:id="rId6"/>
    <p:sldLayoutId id="2147488811" r:id="rId7"/>
    <p:sldLayoutId id="2147488812" r:id="rId8"/>
    <p:sldLayoutId id="2147488813" r:id="rId9"/>
    <p:sldLayoutId id="2147488814" r:id="rId10"/>
    <p:sldLayoutId id="2147488815" r:id="rId11"/>
    <p:sldLayoutId id="2147488816" r:id="rId12"/>
    <p:sldLayoutId id="2147488817" r:id="rId13"/>
    <p:sldLayoutId id="2147488818" r:id="rId14"/>
    <p:sldLayoutId id="2147488819" r:id="rId15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91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83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074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766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36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952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868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783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5E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fld id="{11D06044-F4AB-4E74-A8FB-A1F4E60FBC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806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21" r:id="rId1"/>
    <p:sldLayoutId id="2147488822" r:id="rId2"/>
    <p:sldLayoutId id="2147488823" r:id="rId3"/>
    <p:sldLayoutId id="2147488824" r:id="rId4"/>
    <p:sldLayoutId id="2147488825" r:id="rId5"/>
    <p:sldLayoutId id="2147488826" r:id="rId6"/>
    <p:sldLayoutId id="2147488827" r:id="rId7"/>
    <p:sldLayoutId id="2147488828" r:id="rId8"/>
    <p:sldLayoutId id="2147488829" r:id="rId9"/>
    <p:sldLayoutId id="2147488830" r:id="rId10"/>
    <p:sldLayoutId id="2147488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91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83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074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766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36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952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868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783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>
            <a:lvl1pPr defTabSz="456915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509F68B-FB92-4821-87F8-C6F272A83616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 defTabSz="45691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>
            <a:lvl1pPr algn="r" defTabSz="456915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B536D8A-5D17-4F27-BB8F-C9D5A532AA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4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33" r:id="rId1"/>
    <p:sldLayoutId id="2147488834" r:id="rId2"/>
    <p:sldLayoutId id="2147488835" r:id="rId3"/>
    <p:sldLayoutId id="2147488836" r:id="rId4"/>
    <p:sldLayoutId id="2147488837" r:id="rId5"/>
    <p:sldLayoutId id="2147488838" r:id="rId6"/>
    <p:sldLayoutId id="2147488839" r:id="rId7"/>
    <p:sldLayoutId id="2147488840" r:id="rId8"/>
    <p:sldLayoutId id="2147488841" r:id="rId9"/>
    <p:sldLayoutId id="2147488842" r:id="rId10"/>
    <p:sldLayoutId id="2147488843" r:id="rId11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1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5pPr>
      <a:lvl6pPr marL="456915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6pPr>
      <a:lvl7pPr marL="913832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7pPr>
      <a:lvl8pPr marL="1370748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8pPr>
      <a:lvl9pPr marL="1827662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1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3036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1692C27-2E19-401E-833C-9B5D1794F5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8091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45" r:id="rId1"/>
    <p:sldLayoutId id="2147488846" r:id="rId2"/>
    <p:sldLayoutId id="2147488847" r:id="rId3"/>
    <p:sldLayoutId id="2147488848" r:id="rId4"/>
    <p:sldLayoutId id="2147488849" r:id="rId5"/>
    <p:sldLayoutId id="2147488850" r:id="rId6"/>
    <p:sldLayoutId id="2147488851" r:id="rId7"/>
    <p:sldLayoutId id="2147488852" r:id="rId8"/>
    <p:sldLayoutId id="2147488853" r:id="rId9"/>
    <p:sldLayoutId id="2147488854" r:id="rId10"/>
    <p:sldLayoutId id="2147488855" r:id="rId11"/>
    <p:sldLayoutId id="2147488856" r:id="rId12"/>
    <p:sldLayoutId id="21474888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5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4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89" indent="-34288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26" indent="-28574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63" indent="-22859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48" indent="-2285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34" indent="-2285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18" indent="-2285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04" indent="-2285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88" indent="-2285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74" indent="-2285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741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0EF9BF-7C83-49DB-B932-FA52A447749E}" type="datetimeFigureOut">
              <a:rPr lang="nl-NL"/>
              <a:pPr>
                <a:defRPr/>
              </a:pPr>
              <a:t>24-9-2014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F331BAC-C042-4CE2-83A9-ABA147B785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19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59" r:id="rId1"/>
    <p:sldLayoutId id="2147488860" r:id="rId2"/>
    <p:sldLayoutId id="2147488861" r:id="rId3"/>
    <p:sldLayoutId id="2147488862" r:id="rId4"/>
    <p:sldLayoutId id="2147488863" r:id="rId5"/>
    <p:sldLayoutId id="2147488864" r:id="rId6"/>
    <p:sldLayoutId id="2147488865" r:id="rId7"/>
    <p:sldLayoutId id="2147488866" r:id="rId8"/>
    <p:sldLayoutId id="2147488867" r:id="rId9"/>
    <p:sldLayoutId id="2147488868" r:id="rId10"/>
    <p:sldLayoutId id="2147488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6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913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5E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B389D78C-C96A-48AA-8C68-8EAB16DCB7A1}" type="slidenum">
              <a:rPr lang="nl-NL" altLang="nl-NL" smtClean="0">
                <a:solidFill>
                  <a:srgbClr val="FFFF00"/>
                </a:solidFill>
              </a:rPr>
              <a:pPr/>
              <a:t>‹nr.›</a:t>
            </a:fld>
            <a:endParaRPr lang="nl-NL" altLang="nl-NL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636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71" r:id="rId1"/>
    <p:sldLayoutId id="2147488872" r:id="rId2"/>
    <p:sldLayoutId id="2147488873" r:id="rId3"/>
    <p:sldLayoutId id="2147488874" r:id="rId4"/>
    <p:sldLayoutId id="2147488875" r:id="rId5"/>
    <p:sldLayoutId id="2147488876" r:id="rId6"/>
    <p:sldLayoutId id="2147488877" r:id="rId7"/>
    <p:sldLayoutId id="2147488878" r:id="rId8"/>
    <p:sldLayoutId id="2147488879" r:id="rId9"/>
    <p:sldLayoutId id="2147488880" r:id="rId10"/>
    <p:sldLayoutId id="2147488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shpGridExt" hidden="1"/>
          <p:cNvGrpSpPr>
            <a:grpSpLocks/>
          </p:cNvGrpSpPr>
          <p:nvPr/>
        </p:nvGrpSpPr>
        <p:grpSpPr bwMode="auto">
          <a:xfrm>
            <a:off x="396875" y="1871663"/>
            <a:ext cx="8355013" cy="4406900"/>
            <a:chOff x="281" y="1179"/>
            <a:chExt cx="5921" cy="2776"/>
          </a:xfrm>
        </p:grpSpPr>
        <p:sp>
          <p:nvSpPr>
            <p:cNvPr id="13317" name="shpGridExtRect1" hidden="1"/>
            <p:cNvSpPr>
              <a:spLocks noChangeArrowheads="1"/>
            </p:cNvSpPr>
            <p:nvPr/>
          </p:nvSpPr>
          <p:spPr bwMode="auto">
            <a:xfrm>
              <a:off x="28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18" name="shpGridExtRect2" hidden="1"/>
            <p:cNvSpPr>
              <a:spLocks noChangeArrowheads="1"/>
            </p:cNvSpPr>
            <p:nvPr/>
          </p:nvSpPr>
          <p:spPr bwMode="auto">
            <a:xfrm>
              <a:off x="658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19" name="shpGridExtRect3" hidden="1"/>
            <p:cNvSpPr>
              <a:spLocks noChangeArrowheads="1"/>
            </p:cNvSpPr>
            <p:nvPr/>
          </p:nvSpPr>
          <p:spPr bwMode="auto">
            <a:xfrm>
              <a:off x="1034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0" name="shpGridExtRect4" hidden="1"/>
            <p:cNvSpPr>
              <a:spLocks noChangeArrowheads="1"/>
            </p:cNvSpPr>
            <p:nvPr/>
          </p:nvSpPr>
          <p:spPr bwMode="auto">
            <a:xfrm>
              <a:off x="141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1" name="shpGridExtRect5" hidden="1"/>
            <p:cNvSpPr>
              <a:spLocks noChangeArrowheads="1"/>
            </p:cNvSpPr>
            <p:nvPr/>
          </p:nvSpPr>
          <p:spPr bwMode="auto">
            <a:xfrm>
              <a:off x="1789" y="1179"/>
              <a:ext cx="27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2" name="shpGridExtRect6" hidden="1"/>
            <p:cNvSpPr>
              <a:spLocks noChangeArrowheads="1"/>
            </p:cNvSpPr>
            <p:nvPr/>
          </p:nvSpPr>
          <p:spPr bwMode="auto">
            <a:xfrm>
              <a:off x="216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3" name="shpGridExtRect7" hidden="1"/>
            <p:cNvSpPr>
              <a:spLocks noChangeArrowheads="1"/>
            </p:cNvSpPr>
            <p:nvPr/>
          </p:nvSpPr>
          <p:spPr bwMode="auto">
            <a:xfrm>
              <a:off x="254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4" name="shpGridExtRect8" hidden="1"/>
            <p:cNvSpPr>
              <a:spLocks noChangeArrowheads="1"/>
            </p:cNvSpPr>
            <p:nvPr/>
          </p:nvSpPr>
          <p:spPr bwMode="auto">
            <a:xfrm>
              <a:off x="291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5" name="shpGridExtRect9" hidden="1"/>
            <p:cNvSpPr>
              <a:spLocks noChangeArrowheads="1"/>
            </p:cNvSpPr>
            <p:nvPr/>
          </p:nvSpPr>
          <p:spPr bwMode="auto">
            <a:xfrm>
              <a:off x="329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6" name="shpGridExtRect10" hidden="1"/>
            <p:cNvSpPr>
              <a:spLocks noChangeArrowheads="1"/>
            </p:cNvSpPr>
            <p:nvPr/>
          </p:nvSpPr>
          <p:spPr bwMode="auto">
            <a:xfrm>
              <a:off x="367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7" name="shpGridExtRect11" hidden="1"/>
            <p:cNvSpPr>
              <a:spLocks noChangeArrowheads="1"/>
            </p:cNvSpPr>
            <p:nvPr/>
          </p:nvSpPr>
          <p:spPr bwMode="auto">
            <a:xfrm>
              <a:off x="4046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8" name="shpGridExtRect12" hidden="1"/>
            <p:cNvSpPr>
              <a:spLocks noChangeArrowheads="1"/>
            </p:cNvSpPr>
            <p:nvPr/>
          </p:nvSpPr>
          <p:spPr bwMode="auto">
            <a:xfrm>
              <a:off x="4424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29" name="shpGridExtRect13" hidden="1"/>
            <p:cNvSpPr>
              <a:spLocks noChangeArrowheads="1"/>
            </p:cNvSpPr>
            <p:nvPr/>
          </p:nvSpPr>
          <p:spPr bwMode="auto">
            <a:xfrm>
              <a:off x="480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30" name="shpGridExtRect14" hidden="1"/>
            <p:cNvSpPr>
              <a:spLocks noChangeArrowheads="1"/>
            </p:cNvSpPr>
            <p:nvPr/>
          </p:nvSpPr>
          <p:spPr bwMode="auto">
            <a:xfrm>
              <a:off x="517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31" name="shpGridExtRect15" hidden="1"/>
            <p:cNvSpPr>
              <a:spLocks noChangeArrowheads="1"/>
            </p:cNvSpPr>
            <p:nvPr/>
          </p:nvSpPr>
          <p:spPr bwMode="auto">
            <a:xfrm>
              <a:off x="5553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32" name="shpGridExtRect16" hidden="1"/>
            <p:cNvSpPr>
              <a:spLocks noChangeArrowheads="1"/>
            </p:cNvSpPr>
            <p:nvPr/>
          </p:nvSpPr>
          <p:spPr bwMode="auto">
            <a:xfrm>
              <a:off x="593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33" name="shpAdditionalLogo" hidden="1"/>
            <p:cNvSpPr>
              <a:spLocks noChangeArrowheads="1"/>
            </p:cNvSpPr>
            <p:nvPr/>
          </p:nvSpPr>
          <p:spPr bwMode="auto">
            <a:xfrm>
              <a:off x="5177" y="318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</p:grpSp>
      <p:grpSp>
        <p:nvGrpSpPr>
          <p:cNvPr id="3075" name="shpGridNormal" hidden="1"/>
          <p:cNvGrpSpPr>
            <a:grpSpLocks/>
          </p:cNvGrpSpPr>
          <p:nvPr/>
        </p:nvGrpSpPr>
        <p:grpSpPr bwMode="auto">
          <a:xfrm>
            <a:off x="396875" y="514350"/>
            <a:ext cx="8355013" cy="6005513"/>
            <a:chOff x="281" y="324"/>
            <a:chExt cx="5921" cy="3783"/>
          </a:xfrm>
        </p:grpSpPr>
        <p:sp>
          <p:nvSpPr>
            <p:cNvPr id="13337" name="shpGridTitle" hidden="1"/>
            <p:cNvSpPr>
              <a:spLocks noChangeArrowheads="1"/>
            </p:cNvSpPr>
            <p:nvPr/>
          </p:nvSpPr>
          <p:spPr bwMode="auto">
            <a:xfrm>
              <a:off x="281" y="324"/>
              <a:ext cx="478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38" name="shpGridLogo" hidden="1"/>
            <p:cNvSpPr>
              <a:spLocks noChangeArrowheads="1"/>
            </p:cNvSpPr>
            <p:nvPr/>
          </p:nvSpPr>
          <p:spPr bwMode="auto">
            <a:xfrm>
              <a:off x="5177" y="32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39" name="shpGridMain" hidden="1"/>
            <p:cNvSpPr>
              <a:spLocks noChangeArrowheads="1"/>
            </p:cNvSpPr>
            <p:nvPr/>
          </p:nvSpPr>
          <p:spPr bwMode="auto">
            <a:xfrm>
              <a:off x="281" y="1179"/>
              <a:ext cx="592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  <p:sp>
          <p:nvSpPr>
            <p:cNvPr id="13340" name="shpGridFooter" hidden="1"/>
            <p:cNvSpPr>
              <a:spLocks noChangeArrowheads="1"/>
            </p:cNvSpPr>
            <p:nvPr/>
          </p:nvSpPr>
          <p:spPr bwMode="auto">
            <a:xfrm>
              <a:off x="281" y="4005"/>
              <a:ext cx="592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</a:endParaRPr>
            </a:p>
          </p:txBody>
        </p:sp>
      </p:grpSp>
      <p:pic>
        <p:nvPicPr>
          <p:cNvPr id="3076" name="Picture 1" descr="Roche_RGB-BIG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9725"/>
            <a:ext cx="735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hpPlaceholderNumber"/>
          <p:cNvSpPr txBox="1">
            <a:spLocks noChangeArrowheads="1"/>
          </p:cNvSpPr>
          <p:nvPr userDrawn="1"/>
        </p:nvSpPr>
        <p:spPr bwMode="auto">
          <a:xfrm>
            <a:off x="8640763" y="6586538"/>
            <a:ext cx="139700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95204CBC-2920-482B-9EB4-D67A862FBEF9}" type="slidenum">
              <a:rPr lang="en-US" sz="1000">
                <a:solidFill>
                  <a:srgbClr val="000000"/>
                </a:solidFill>
              </a:rPr>
              <a:pPr algn="r">
                <a:defRPr/>
              </a:pPr>
              <a:t>‹nr.›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3078" name="Picture 2" descr="Cintec_PLUS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600"/>
            <a:ext cx="1371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457200" y="2124075"/>
            <a:ext cx="8315325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en-GB" altLang="nl-NL" smtClean="0"/>
          </a:p>
        </p:txBody>
      </p:sp>
      <p:sp>
        <p:nvSpPr>
          <p:cNvPr id="3080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315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en-GB" alt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98" r:id="rId1"/>
    <p:sldLayoutId id="2147488577" r:id="rId2"/>
    <p:sldLayoutId id="2147488578" r:id="rId3"/>
    <p:sldLayoutId id="2147488579" r:id="rId4"/>
    <p:sldLayoutId id="2147488580" r:id="rId5"/>
    <p:sldLayoutId id="2147488581" r:id="rId6"/>
    <p:sldLayoutId id="2147488582" r:id="rId7"/>
    <p:sldLayoutId id="2147488583" r:id="rId8"/>
    <p:sldLayoutId id="2147488699" r:id="rId9"/>
    <p:sldLayoutId id="214748870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 Black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 Black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 Black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 Black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ＭＳ Ｐゴシック" charset="0"/>
        </a:defRPr>
      </a:lvl9pPr>
    </p:titleStyle>
    <p:bodyStyle>
      <a:lvl1pPr marL="285750" indent="-285750" algn="l" rtl="0" eaLnBrk="0" fontAlgn="base" hangingPunct="0">
        <a:spcBef>
          <a:spcPts val="900"/>
        </a:spcBef>
        <a:spcAft>
          <a:spcPts val="900"/>
        </a:spcAft>
        <a:buSzPct val="100000"/>
        <a:buChar char="•"/>
        <a:defRPr lang="en-US" sz="2200" b="1">
          <a:solidFill>
            <a:srgbClr val="000000"/>
          </a:solidFill>
          <a:latin typeface="+mn-lt"/>
          <a:ea typeface="MS PGothic" pitchFamily="34" charset="-128"/>
          <a:cs typeface="ＭＳ Ｐゴシック" charset="0"/>
        </a:defRPr>
      </a:lvl1pPr>
      <a:lvl2pPr marL="763588" indent="-287338" algn="l" rtl="0" eaLnBrk="0" fontAlgn="base" hangingPunct="0">
        <a:spcBef>
          <a:spcPct val="20000"/>
        </a:spcBef>
        <a:spcAft>
          <a:spcPts val="300"/>
        </a:spcAft>
        <a:buChar char="–"/>
        <a:defRPr>
          <a:solidFill>
            <a:srgbClr val="000000"/>
          </a:solidFill>
          <a:latin typeface="+mn-lt"/>
          <a:ea typeface="MS PGothic" pitchFamily="34" charset="-128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MS PGothic" pitchFamily="34" charset="-128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MS PGothic" pitchFamily="34" charset="-128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MS PGothic" pitchFamily="34" charset="-128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2FB174-33E4-4947-B05E-540564F2E94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187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83" r:id="rId1"/>
    <p:sldLayoutId id="2147488884" r:id="rId2"/>
    <p:sldLayoutId id="2147488885" r:id="rId3"/>
    <p:sldLayoutId id="2147488886" r:id="rId4"/>
    <p:sldLayoutId id="2147488887" r:id="rId5"/>
    <p:sldLayoutId id="2147488888" r:id="rId6"/>
    <p:sldLayoutId id="2147488889" r:id="rId7"/>
    <p:sldLayoutId id="2147488890" r:id="rId8"/>
    <p:sldLayoutId id="2147488891" r:id="rId9"/>
    <p:sldLayoutId id="2147488892" r:id="rId10"/>
    <p:sldLayoutId id="2147488893" r:id="rId11"/>
    <p:sldLayoutId id="2147488894" r:id="rId12"/>
    <p:sldLayoutId id="2147488895" r:id="rId13"/>
    <p:sldLayoutId id="2147488896" r:id="rId14"/>
    <p:sldLayoutId id="2147488897" r:id="rId15"/>
    <p:sldLayoutId id="2147488898" r:id="rId16"/>
    <p:sldLayoutId id="2147488899" r:id="rId17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0" y="6338888"/>
            <a:ext cx="9144000" cy="519112"/>
          </a:xfrm>
          <a:prstGeom prst="rect">
            <a:avLst/>
          </a:prstGeom>
          <a:solidFill>
            <a:srgbClr val="005092"/>
          </a:solidFill>
          <a:ln w="12700" cap="flat" cmpd="sng" algn="ctr">
            <a:solidFill>
              <a:srgbClr val="00509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9966"/>
              </a:solidFill>
              <a:latin typeface="Imago" charset="0"/>
              <a:ea typeface="ＭＳ Ｐゴシック" charset="0"/>
            </a:endParaRPr>
          </a:p>
        </p:txBody>
      </p:sp>
      <p:grpSp>
        <p:nvGrpSpPr>
          <p:cNvPr id="5123" name="shpGridExt" hidden="1"/>
          <p:cNvGrpSpPr>
            <a:grpSpLocks/>
          </p:cNvGrpSpPr>
          <p:nvPr/>
        </p:nvGrpSpPr>
        <p:grpSpPr bwMode="auto">
          <a:xfrm>
            <a:off x="396875" y="1871663"/>
            <a:ext cx="8355013" cy="4406900"/>
            <a:chOff x="281" y="1179"/>
            <a:chExt cx="5921" cy="2776"/>
          </a:xfrm>
        </p:grpSpPr>
        <p:sp>
          <p:nvSpPr>
            <p:cNvPr id="13317" name="shpGridExtRect1" hidden="1"/>
            <p:cNvSpPr>
              <a:spLocks noChangeArrowheads="1"/>
            </p:cNvSpPr>
            <p:nvPr/>
          </p:nvSpPr>
          <p:spPr bwMode="auto">
            <a:xfrm>
              <a:off x="28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18" name="shpGridExtRect2" hidden="1"/>
            <p:cNvSpPr>
              <a:spLocks noChangeArrowheads="1"/>
            </p:cNvSpPr>
            <p:nvPr/>
          </p:nvSpPr>
          <p:spPr bwMode="auto">
            <a:xfrm>
              <a:off x="658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19" name="shpGridExtRect3" hidden="1"/>
            <p:cNvSpPr>
              <a:spLocks noChangeArrowheads="1"/>
            </p:cNvSpPr>
            <p:nvPr/>
          </p:nvSpPr>
          <p:spPr bwMode="auto">
            <a:xfrm>
              <a:off x="1034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20" name="shpGridExtRect4" hidden="1"/>
            <p:cNvSpPr>
              <a:spLocks noChangeArrowheads="1"/>
            </p:cNvSpPr>
            <p:nvPr/>
          </p:nvSpPr>
          <p:spPr bwMode="auto">
            <a:xfrm>
              <a:off x="141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21" name="shpGridExtRect5" hidden="1"/>
            <p:cNvSpPr>
              <a:spLocks noChangeArrowheads="1"/>
            </p:cNvSpPr>
            <p:nvPr/>
          </p:nvSpPr>
          <p:spPr bwMode="auto">
            <a:xfrm>
              <a:off x="1789" y="1179"/>
              <a:ext cx="27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22" name="shpGridExtRect6" hidden="1"/>
            <p:cNvSpPr>
              <a:spLocks noChangeArrowheads="1"/>
            </p:cNvSpPr>
            <p:nvPr/>
          </p:nvSpPr>
          <p:spPr bwMode="auto">
            <a:xfrm>
              <a:off x="216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23" name="shpGridExtRect7" hidden="1"/>
            <p:cNvSpPr>
              <a:spLocks noChangeArrowheads="1"/>
            </p:cNvSpPr>
            <p:nvPr/>
          </p:nvSpPr>
          <p:spPr bwMode="auto">
            <a:xfrm>
              <a:off x="254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24" name="shpGridExtRect8" hidden="1"/>
            <p:cNvSpPr>
              <a:spLocks noChangeArrowheads="1"/>
            </p:cNvSpPr>
            <p:nvPr/>
          </p:nvSpPr>
          <p:spPr bwMode="auto">
            <a:xfrm>
              <a:off x="291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25" name="shpGridExtRect9" hidden="1"/>
            <p:cNvSpPr>
              <a:spLocks noChangeArrowheads="1"/>
            </p:cNvSpPr>
            <p:nvPr/>
          </p:nvSpPr>
          <p:spPr bwMode="auto">
            <a:xfrm>
              <a:off x="329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26" name="shpGridExtRect10" hidden="1"/>
            <p:cNvSpPr>
              <a:spLocks noChangeArrowheads="1"/>
            </p:cNvSpPr>
            <p:nvPr/>
          </p:nvSpPr>
          <p:spPr bwMode="auto">
            <a:xfrm>
              <a:off x="367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27" name="shpGridExtRect11" hidden="1"/>
            <p:cNvSpPr>
              <a:spLocks noChangeArrowheads="1"/>
            </p:cNvSpPr>
            <p:nvPr/>
          </p:nvSpPr>
          <p:spPr bwMode="auto">
            <a:xfrm>
              <a:off x="4046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28" name="shpGridExtRect12" hidden="1"/>
            <p:cNvSpPr>
              <a:spLocks noChangeArrowheads="1"/>
            </p:cNvSpPr>
            <p:nvPr/>
          </p:nvSpPr>
          <p:spPr bwMode="auto">
            <a:xfrm>
              <a:off x="4424" y="1179"/>
              <a:ext cx="270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29" name="shpGridExtRect13" hidden="1"/>
            <p:cNvSpPr>
              <a:spLocks noChangeArrowheads="1"/>
            </p:cNvSpPr>
            <p:nvPr/>
          </p:nvSpPr>
          <p:spPr bwMode="auto">
            <a:xfrm>
              <a:off x="480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30" name="shpGridExtRect14" hidden="1"/>
            <p:cNvSpPr>
              <a:spLocks noChangeArrowheads="1"/>
            </p:cNvSpPr>
            <p:nvPr/>
          </p:nvSpPr>
          <p:spPr bwMode="auto">
            <a:xfrm>
              <a:off x="517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31" name="shpGridExtRect15" hidden="1"/>
            <p:cNvSpPr>
              <a:spLocks noChangeArrowheads="1"/>
            </p:cNvSpPr>
            <p:nvPr/>
          </p:nvSpPr>
          <p:spPr bwMode="auto">
            <a:xfrm>
              <a:off x="5553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32" name="shpGridExtRect16" hidden="1"/>
            <p:cNvSpPr>
              <a:spLocks noChangeArrowheads="1"/>
            </p:cNvSpPr>
            <p:nvPr/>
          </p:nvSpPr>
          <p:spPr bwMode="auto">
            <a:xfrm>
              <a:off x="593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33" name="shpAdditionalLogo" hidden="1"/>
            <p:cNvSpPr>
              <a:spLocks noChangeArrowheads="1"/>
            </p:cNvSpPr>
            <p:nvPr/>
          </p:nvSpPr>
          <p:spPr bwMode="auto">
            <a:xfrm>
              <a:off x="5177" y="318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</p:grpSp>
      <p:grpSp>
        <p:nvGrpSpPr>
          <p:cNvPr id="5124" name="shpGridNormal" hidden="1"/>
          <p:cNvGrpSpPr>
            <a:grpSpLocks/>
          </p:cNvGrpSpPr>
          <p:nvPr/>
        </p:nvGrpSpPr>
        <p:grpSpPr bwMode="auto">
          <a:xfrm>
            <a:off x="396875" y="514350"/>
            <a:ext cx="8355013" cy="6005513"/>
            <a:chOff x="281" y="324"/>
            <a:chExt cx="5921" cy="3783"/>
          </a:xfrm>
        </p:grpSpPr>
        <p:sp>
          <p:nvSpPr>
            <p:cNvPr id="13337" name="shpGridTitle" hidden="1"/>
            <p:cNvSpPr>
              <a:spLocks noChangeArrowheads="1"/>
            </p:cNvSpPr>
            <p:nvPr/>
          </p:nvSpPr>
          <p:spPr bwMode="auto">
            <a:xfrm>
              <a:off x="281" y="324"/>
              <a:ext cx="478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38" name="shpGridLogo" hidden="1"/>
            <p:cNvSpPr>
              <a:spLocks noChangeArrowheads="1"/>
            </p:cNvSpPr>
            <p:nvPr/>
          </p:nvSpPr>
          <p:spPr bwMode="auto">
            <a:xfrm>
              <a:off x="5177" y="32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39" name="shpGridMain" hidden="1"/>
            <p:cNvSpPr>
              <a:spLocks noChangeArrowheads="1"/>
            </p:cNvSpPr>
            <p:nvPr/>
          </p:nvSpPr>
          <p:spPr bwMode="auto">
            <a:xfrm>
              <a:off x="281" y="1179"/>
              <a:ext cx="592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  <p:sp>
          <p:nvSpPr>
            <p:cNvPr id="13340" name="shpGridFooter" hidden="1"/>
            <p:cNvSpPr>
              <a:spLocks noChangeArrowheads="1"/>
            </p:cNvSpPr>
            <p:nvPr/>
          </p:nvSpPr>
          <p:spPr bwMode="auto">
            <a:xfrm>
              <a:off x="281" y="4005"/>
              <a:ext cx="592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fr-CH" sz="2400">
                <a:solidFill>
                  <a:srgbClr val="000000"/>
                </a:solidFill>
                <a:latin typeface="Imago" charset="0"/>
                <a:ea typeface="ＭＳ Ｐゴシック" charset="0"/>
              </a:endParaRPr>
            </a:p>
          </p:txBody>
        </p:sp>
      </p:grpSp>
      <p:sp>
        <p:nvSpPr>
          <p:cNvPr id="32" name="shpPlaceholderNumber"/>
          <p:cNvSpPr txBox="1">
            <a:spLocks noChangeArrowheads="1"/>
          </p:cNvSpPr>
          <p:nvPr userDrawn="1"/>
        </p:nvSpPr>
        <p:spPr bwMode="auto">
          <a:xfrm>
            <a:off x="8623300" y="6586538"/>
            <a:ext cx="157163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30D0A92E-BD34-41BA-81FC-459A49FE93DF}" type="slidenum">
              <a:rPr lang="en-US" sz="1000">
                <a:solidFill>
                  <a:srgbClr val="FFFFFF"/>
                </a:solidFill>
              </a:rPr>
              <a:pPr algn="r">
                <a:defRPr/>
              </a:pPr>
              <a:t>‹nr.›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126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457200" y="1836738"/>
            <a:ext cx="831532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en-GB" altLang="nl-NL" smtClean="0"/>
          </a:p>
        </p:txBody>
      </p:sp>
      <p:sp>
        <p:nvSpPr>
          <p:cNvPr id="512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385763"/>
            <a:ext cx="8315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en-GB" alt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1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702" r:id="rId9"/>
    <p:sldLayoutId id="2147488703" r:id="rId10"/>
    <p:sldLayoutId id="21474887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Imago" charset="0"/>
          <a:ea typeface="ＭＳ Ｐゴシック" charset="0"/>
        </a:defRPr>
      </a:lvl9pPr>
    </p:titleStyle>
    <p:bodyStyle>
      <a:lvl1pPr marL="285750" indent="-285750" algn="l" rtl="0" eaLnBrk="0" fontAlgn="base" hangingPunct="0">
        <a:spcBef>
          <a:spcPts val="900"/>
        </a:spcBef>
        <a:spcAft>
          <a:spcPts val="900"/>
        </a:spcAft>
        <a:buSzPct val="100000"/>
        <a:buChar char="•"/>
        <a:defRPr lang="en-US" sz="2200">
          <a:solidFill>
            <a:srgbClr val="000000"/>
          </a:solidFill>
          <a:latin typeface="+mn-lt"/>
          <a:ea typeface="MS PGothic" pitchFamily="34" charset="-128"/>
          <a:cs typeface="ＭＳ Ｐゴシック" charset="0"/>
        </a:defRPr>
      </a:lvl1pPr>
      <a:lvl2pPr marL="763588" indent="-287338" algn="l" rtl="0" eaLnBrk="0" fontAlgn="base" hangingPunct="0">
        <a:spcBef>
          <a:spcPct val="20000"/>
        </a:spcBef>
        <a:spcAft>
          <a:spcPts val="30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5E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fld id="{FCB882A2-1DB0-46D8-8316-DEA70A9A90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604" r:id="rId1"/>
    <p:sldLayoutId id="2147488605" r:id="rId2"/>
    <p:sldLayoutId id="2147488606" r:id="rId3"/>
    <p:sldLayoutId id="2147488607" r:id="rId4"/>
    <p:sldLayoutId id="2147488608" r:id="rId5"/>
    <p:sldLayoutId id="2147488609" r:id="rId6"/>
    <p:sldLayoutId id="2147488610" r:id="rId7"/>
    <p:sldLayoutId id="2147488611" r:id="rId8"/>
    <p:sldLayoutId id="2147488612" r:id="rId9"/>
    <p:sldLayoutId id="2147488613" r:id="rId10"/>
    <p:sldLayoutId id="21474886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E4E280-C167-4CFB-BBE0-0D6DDCC038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615" r:id="rId1"/>
    <p:sldLayoutId id="2147488616" r:id="rId2"/>
    <p:sldLayoutId id="2147488617" r:id="rId3"/>
    <p:sldLayoutId id="2147488618" r:id="rId4"/>
    <p:sldLayoutId id="2147488619" r:id="rId5"/>
    <p:sldLayoutId id="2147488620" r:id="rId6"/>
    <p:sldLayoutId id="2147488621" r:id="rId7"/>
    <p:sldLayoutId id="2147488622" r:id="rId8"/>
    <p:sldLayoutId id="2147488623" r:id="rId9"/>
    <p:sldLayoutId id="2147488624" r:id="rId10"/>
    <p:sldLayoutId id="2147488625" r:id="rId11"/>
    <p:sldLayoutId id="2147488626" r:id="rId12"/>
    <p:sldLayoutId id="2147488705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237D85A-7257-4209-B94B-3C9900ED4680}" type="datetime1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37020E7-6739-47A5-8AFD-F593A40192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7" r:id="rId1"/>
    <p:sldLayoutId id="2147488708" r:id="rId2"/>
    <p:sldLayoutId id="2147488709" r:id="rId3"/>
    <p:sldLayoutId id="2147488710" r:id="rId4"/>
    <p:sldLayoutId id="2147488711" r:id="rId5"/>
    <p:sldLayoutId id="2147488712" r:id="rId6"/>
    <p:sldLayoutId id="2147488713" r:id="rId7"/>
    <p:sldLayoutId id="2147488714" r:id="rId8"/>
    <p:sldLayoutId id="2147488715" r:id="rId9"/>
    <p:sldLayoutId id="2147488716" r:id="rId10"/>
    <p:sldLayoutId id="214748871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2C7E19-B790-4715-8C35-8572CD534B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639" r:id="rId1"/>
    <p:sldLayoutId id="2147488640" r:id="rId2"/>
    <p:sldLayoutId id="2147488641" r:id="rId3"/>
    <p:sldLayoutId id="2147488642" r:id="rId4"/>
    <p:sldLayoutId id="2147488643" r:id="rId5"/>
    <p:sldLayoutId id="2147488644" r:id="rId6"/>
    <p:sldLayoutId id="2147488645" r:id="rId7"/>
    <p:sldLayoutId id="2147488646" r:id="rId8"/>
    <p:sldLayoutId id="2147488647" r:id="rId9"/>
    <p:sldLayoutId id="2147488648" r:id="rId10"/>
    <p:sldLayoutId id="2147488649" r:id="rId11"/>
    <p:sldLayoutId id="2147488650" r:id="rId12"/>
    <p:sldLayoutId id="2147488720" r:id="rId13"/>
    <p:sldLayoutId id="2147488721" r:id="rId14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33F347F-D183-451A-B138-B0E1B023BE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651" r:id="rId1"/>
    <p:sldLayoutId id="2147488652" r:id="rId2"/>
    <p:sldLayoutId id="2147488653" r:id="rId3"/>
    <p:sldLayoutId id="2147488654" r:id="rId4"/>
    <p:sldLayoutId id="2147488655" r:id="rId5"/>
    <p:sldLayoutId id="2147488656" r:id="rId6"/>
    <p:sldLayoutId id="2147488657" r:id="rId7"/>
    <p:sldLayoutId id="2147488658" r:id="rId8"/>
    <p:sldLayoutId id="2147488659" r:id="rId9"/>
    <p:sldLayoutId id="2147488660" r:id="rId10"/>
    <p:sldLayoutId id="2147488661" r:id="rId11"/>
    <p:sldLayoutId id="2147488662" r:id="rId12"/>
    <p:sldLayoutId id="214748872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217488" y="223838"/>
            <a:ext cx="8709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4500" y="1600200"/>
            <a:ext cx="8291513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192838"/>
            <a:ext cx="9144000" cy="673100"/>
          </a:xfrm>
          <a:prstGeom prst="rect">
            <a:avLst/>
          </a:prstGeom>
          <a:solidFill>
            <a:srgbClr val="006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48" r:id="rId1"/>
    <p:sldLayoutId id="2147488749" r:id="rId2"/>
    <p:sldLayoutId id="2147488675" r:id="rId3"/>
    <p:sldLayoutId id="2147488676" r:id="rId4"/>
    <p:sldLayoutId id="2147488677" r:id="rId5"/>
    <p:sldLayoutId id="2147488678" r:id="rId6"/>
    <p:sldLayoutId id="2147488679" r:id="rId7"/>
    <p:sldLayoutId id="2147488680" r:id="rId8"/>
    <p:sldLayoutId id="2147488681" r:id="rId9"/>
    <p:sldLayoutId id="2147488682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006FBA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6FBA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6FBA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6FBA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6FBA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61950" indent="-361950" algn="l" rtl="0" eaLnBrk="0" fontAlgn="base" hangingPunct="0">
        <a:spcBef>
          <a:spcPts val="1200"/>
        </a:spcBef>
        <a:spcAft>
          <a:spcPts val="1200"/>
        </a:spcAft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804863" indent="-347663" algn="l" rtl="0" eaLnBrk="0" fontAlgn="base" hangingPunct="0">
        <a:spcBef>
          <a:spcPts val="900"/>
        </a:spcBef>
        <a:spcAft>
          <a:spcPts val="600"/>
        </a:spcAft>
        <a:buClr>
          <a:schemeClr val="accent1"/>
        </a:buClr>
        <a:buSzPct val="100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69988" indent="-276225" algn="l" rtl="0" eaLnBrk="0" fontAlgn="base" hangingPunct="0">
        <a:spcBef>
          <a:spcPts val="600"/>
        </a:spcBef>
        <a:spcAft>
          <a:spcPts val="3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20825" indent="-266700" algn="l" rtl="0" eaLnBrk="0" fontAlgn="base" hangingPunct="0"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881188" indent="-265113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2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2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7768"/>
            <a:ext cx="8785225" cy="1143000"/>
          </a:xfrm>
        </p:spPr>
        <p:txBody>
          <a:bodyPr/>
          <a:lstStyle/>
          <a:p>
            <a:r>
              <a:rPr lang="nl-NL" sz="3200" b="1" dirty="0" err="1" smtClean="0"/>
              <a:t>From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cytology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to</a:t>
            </a:r>
            <a:r>
              <a:rPr lang="nl-NL" sz="3200" b="1" dirty="0" smtClean="0"/>
              <a:t> full </a:t>
            </a:r>
            <a:r>
              <a:rPr lang="nl-NL" sz="3200" b="1" dirty="0" err="1" smtClean="0"/>
              <a:t>molecular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cervical</a:t>
            </a:r>
            <a:r>
              <a:rPr lang="nl-NL" sz="3200" b="1" dirty="0" smtClean="0"/>
              <a:t> screening</a:t>
            </a:r>
            <a:endParaRPr lang="nl-NL" altLang="nl-NL" sz="3200" dirty="0">
              <a:solidFill>
                <a:srgbClr val="FFFF00"/>
              </a:solidFill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340768"/>
            <a:ext cx="8278813" cy="3106688"/>
          </a:xfrm>
        </p:spPr>
        <p:txBody>
          <a:bodyPr/>
          <a:lstStyle/>
          <a:p>
            <a:endParaRPr lang="nl-NL" altLang="nl-NL" dirty="0" smtClean="0"/>
          </a:p>
          <a:p>
            <a:pPr marL="0" indent="0">
              <a:buNone/>
            </a:pPr>
            <a:r>
              <a:rPr lang="nl-NL" altLang="nl-NL" sz="2400" dirty="0" smtClean="0">
                <a:solidFill>
                  <a:srgbClr val="FFFFFF"/>
                </a:solidFill>
              </a:rPr>
              <a:t>                                   Chris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JLM.Meijer</a:t>
            </a:r>
            <a:r>
              <a:rPr lang="nl-NL" altLang="nl-NL" sz="2400" dirty="0" smtClean="0">
                <a:solidFill>
                  <a:srgbClr val="FFFFFF"/>
                </a:solidFill>
              </a:rPr>
              <a:t> Dept of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Pathology</a:t>
            </a:r>
            <a:r>
              <a:rPr lang="nl-NL" altLang="nl-NL" sz="2400" dirty="0">
                <a:solidFill>
                  <a:srgbClr val="FFFFFF"/>
                </a:solidFill>
              </a:rPr>
              <a:t> </a:t>
            </a:r>
            <a:r>
              <a:rPr lang="nl-NL" altLang="nl-NL" sz="2400" dirty="0" smtClean="0">
                <a:solidFill>
                  <a:srgbClr val="FFFFFF"/>
                </a:solidFill>
              </a:rPr>
              <a:t>                       </a:t>
            </a:r>
          </a:p>
          <a:p>
            <a:pPr>
              <a:buFontTx/>
              <a:buNone/>
            </a:pPr>
            <a:r>
              <a:rPr lang="nl-NL" altLang="nl-NL" sz="2400" dirty="0" smtClean="0">
                <a:solidFill>
                  <a:srgbClr val="FFFFFF"/>
                </a:solidFill>
              </a:rPr>
              <a:t>                                      Vrije Universiteit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Medical</a:t>
            </a:r>
            <a:r>
              <a:rPr lang="nl-NL" altLang="nl-NL" sz="2400" dirty="0" smtClean="0">
                <a:solidFill>
                  <a:srgbClr val="FFFFFF"/>
                </a:solidFill>
              </a:rPr>
              <a:t> Center</a:t>
            </a:r>
          </a:p>
          <a:p>
            <a:pPr>
              <a:buFontTx/>
              <a:buNone/>
            </a:pPr>
            <a:r>
              <a:rPr lang="nl-NL" altLang="nl-NL" sz="2400" dirty="0" smtClean="0">
                <a:solidFill>
                  <a:srgbClr val="FFFFFF"/>
                </a:solidFill>
              </a:rPr>
              <a:t>                                                     Amsterdam</a:t>
            </a:r>
          </a:p>
          <a:p>
            <a:pPr>
              <a:buNone/>
            </a:pPr>
            <a:r>
              <a:rPr lang="nl-NL" altLang="nl-NL" sz="2400" dirty="0">
                <a:solidFill>
                  <a:srgbClr val="FFFFFF"/>
                </a:solidFill>
              </a:rPr>
              <a:t> </a:t>
            </a:r>
            <a:r>
              <a:rPr lang="nl-NL" altLang="nl-NL" sz="2400" dirty="0" smtClean="0">
                <a:solidFill>
                  <a:srgbClr val="FFFFFF"/>
                </a:solidFill>
              </a:rPr>
              <a:t>                                               The Netherlands</a:t>
            </a:r>
          </a:p>
          <a:p>
            <a:pPr>
              <a:buNone/>
            </a:pPr>
            <a:r>
              <a:rPr lang="nl-NL" altLang="nl-NL" sz="2400" dirty="0">
                <a:solidFill>
                  <a:srgbClr val="FFFFFF"/>
                </a:solidFill>
              </a:rPr>
              <a:t> </a:t>
            </a:r>
            <a:r>
              <a:rPr lang="nl-NL" altLang="nl-NL" sz="2400" dirty="0" smtClean="0">
                <a:solidFill>
                  <a:srgbClr val="FFFFFF"/>
                </a:solidFill>
              </a:rPr>
              <a:t>                                           cjlm.meijer@vumc.nl</a:t>
            </a:r>
          </a:p>
          <a:p>
            <a:pPr>
              <a:buFontTx/>
              <a:buNone/>
            </a:pPr>
            <a:endParaRPr lang="nl-NL" altLang="nl-NL" sz="2400" dirty="0" smtClean="0">
              <a:solidFill>
                <a:srgbClr val="FFFFFF"/>
              </a:solidFill>
            </a:endParaRPr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0" y="1556792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endParaRPr lang="nl-NL">
              <a:solidFill>
                <a:srgbClr val="FFFF00"/>
              </a:solidFill>
            </a:endParaRPr>
          </a:p>
        </p:txBody>
      </p:sp>
      <p:pic>
        <p:nvPicPr>
          <p:cNvPr id="5" name="Picture 4" descr="luchtfotoVUzh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22587"/>
            <a:ext cx="2890094" cy="2446573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Ovaal 1"/>
          <p:cNvSpPr/>
          <p:nvPr/>
        </p:nvSpPr>
        <p:spPr bwMode="auto">
          <a:xfrm>
            <a:off x="1043608" y="3187824"/>
            <a:ext cx="436935" cy="457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5367"/>
            <a:ext cx="469900" cy="4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941168"/>
            <a:ext cx="91567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nl-NL" altLang="nl-NL" dirty="0" smtClean="0"/>
              <a:t>HPV testing </a:t>
            </a:r>
            <a:r>
              <a:rPr lang="nl-NL" altLang="nl-NL" dirty="0" err="1" smtClean="0"/>
              <a:t>vs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cytology</a:t>
            </a:r>
            <a:endParaRPr lang="nl-NL" altLang="nl-NL" dirty="0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 sz="2400" dirty="0" smtClean="0">
                <a:solidFill>
                  <a:srgbClr val="FFFFFF"/>
                </a:solidFill>
              </a:rPr>
              <a:t>HPV testing is more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sensitive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for</a:t>
            </a:r>
            <a:r>
              <a:rPr lang="nl-NL" altLang="nl-NL" sz="2400" dirty="0" smtClean="0">
                <a:solidFill>
                  <a:srgbClr val="FFFFFF"/>
                </a:solidFill>
              </a:rPr>
              <a:t> CIN2+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detection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than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cytology</a:t>
            </a:r>
            <a:r>
              <a:rPr lang="nl-NL" altLang="nl-NL" sz="2400" dirty="0" smtClean="0">
                <a:solidFill>
                  <a:srgbClr val="FFFFFF"/>
                </a:solidFill>
              </a:rPr>
              <a:t>; more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objective</a:t>
            </a:r>
            <a:endParaRPr lang="nl-NL" altLang="nl-NL" sz="2400" dirty="0" smtClean="0">
              <a:solidFill>
                <a:srgbClr val="FFFFFF"/>
              </a:solidFill>
            </a:endParaRPr>
          </a:p>
          <a:p>
            <a:pPr>
              <a:buFontTx/>
              <a:buNone/>
            </a:pPr>
            <a:endParaRPr lang="nl-NL" altLang="nl-NL" sz="2400" dirty="0" smtClean="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nl-NL" altLang="nl-NL" sz="2400" dirty="0" smtClean="0">
                <a:solidFill>
                  <a:srgbClr val="FFFFFF"/>
                </a:solidFill>
              </a:rPr>
              <a:t>HPV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provides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better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protection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against</a:t>
            </a:r>
            <a:r>
              <a:rPr lang="nl-NL" altLang="nl-NL" sz="2400" dirty="0" smtClean="0">
                <a:solidFill>
                  <a:srgbClr val="FFFFFF"/>
                </a:solidFill>
              </a:rPr>
              <a:t> CIN3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and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cancer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than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cytology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after</a:t>
            </a:r>
            <a:r>
              <a:rPr lang="nl-NL" altLang="nl-NL" sz="2400" dirty="0" smtClean="0">
                <a:solidFill>
                  <a:srgbClr val="FFFFFF"/>
                </a:solidFill>
              </a:rPr>
              <a:t> a screen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negative</a:t>
            </a:r>
            <a:r>
              <a:rPr lang="nl-NL" altLang="nl-NL" sz="2400" dirty="0" smtClean="0">
                <a:solidFill>
                  <a:srgbClr val="FFFFFF"/>
                </a:solidFill>
              </a:rPr>
              <a:t> test</a:t>
            </a:r>
          </a:p>
          <a:p>
            <a:pPr>
              <a:buFontTx/>
              <a:buNone/>
            </a:pPr>
            <a:endParaRPr lang="nl-NL" altLang="nl-NL" sz="2400" dirty="0" smtClean="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nl-NL" altLang="nl-NL" sz="2400" dirty="0" smtClean="0">
                <a:solidFill>
                  <a:srgbClr val="FFFFFF"/>
                </a:solidFill>
              </a:rPr>
              <a:t>For screening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purposes</a:t>
            </a:r>
            <a:r>
              <a:rPr lang="nl-NL" altLang="nl-NL" sz="2400" dirty="0" smtClean="0">
                <a:solidFill>
                  <a:srgbClr val="FFFFFF"/>
                </a:solidFill>
              </a:rPr>
              <a:t> HPV testing is as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good</a:t>
            </a:r>
            <a:r>
              <a:rPr lang="nl-NL" altLang="nl-NL" sz="2400" dirty="0" smtClean="0">
                <a:solidFill>
                  <a:srgbClr val="FFFFFF"/>
                </a:solidFill>
              </a:rPr>
              <a:t> as </a:t>
            </a:r>
          </a:p>
          <a:p>
            <a:pPr>
              <a:buFontTx/>
              <a:buNone/>
            </a:pPr>
            <a:r>
              <a:rPr lang="nl-NL" altLang="nl-NL" sz="2400" dirty="0">
                <a:solidFill>
                  <a:srgbClr val="FFFFFF"/>
                </a:solidFill>
              </a:rPr>
              <a:t> </a:t>
            </a:r>
            <a:r>
              <a:rPr lang="nl-NL" altLang="nl-NL" sz="2400" dirty="0" smtClean="0">
                <a:solidFill>
                  <a:srgbClr val="FFFFFF"/>
                </a:solidFill>
              </a:rPr>
              <a:t>   HPV &amp;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cytology</a:t>
            </a:r>
            <a:r>
              <a:rPr lang="nl-NL" altLang="nl-NL" sz="2400" dirty="0" smtClean="0">
                <a:solidFill>
                  <a:srgbClr val="FFFFFF"/>
                </a:solidFill>
              </a:rPr>
              <a:t> (Combo)</a:t>
            </a:r>
          </a:p>
          <a:p>
            <a:pPr>
              <a:buFontTx/>
              <a:buNone/>
            </a:pPr>
            <a:endParaRPr lang="nl-NL" altLang="nl-NL" dirty="0" smtClean="0"/>
          </a:p>
        </p:txBody>
      </p:sp>
      <p:sp>
        <p:nvSpPr>
          <p:cNvPr id="141316" name="Line 4"/>
          <p:cNvSpPr>
            <a:spLocks noChangeShapeType="1"/>
          </p:cNvSpPr>
          <p:nvPr/>
        </p:nvSpPr>
        <p:spPr bwMode="auto">
          <a:xfrm>
            <a:off x="0" y="1412776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92" rIns="91380" bIns="45692" anchor="ctr"/>
          <a:lstStyle/>
          <a:p>
            <a:endParaRPr lang="nl-NL">
              <a:solidFill>
                <a:srgbClr val="FFFF00"/>
              </a:solidFill>
            </a:endParaRPr>
          </a:p>
        </p:txBody>
      </p:sp>
      <p:sp>
        <p:nvSpPr>
          <p:cNvPr id="141317" name="Tekstvak 1"/>
          <p:cNvSpPr txBox="1">
            <a:spLocks noChangeArrowheads="1"/>
          </p:cNvSpPr>
          <p:nvPr/>
        </p:nvSpPr>
        <p:spPr bwMode="auto">
          <a:xfrm>
            <a:off x="611188" y="6092825"/>
            <a:ext cx="8281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1400" i="1" dirty="0" err="1">
                <a:solidFill>
                  <a:srgbClr val="33CCFF"/>
                </a:solidFill>
              </a:rPr>
              <a:t>Cuzick</a:t>
            </a:r>
            <a:r>
              <a:rPr lang="nl-NL" altLang="nl-NL" sz="1400" i="1" dirty="0">
                <a:solidFill>
                  <a:srgbClr val="33CCFF"/>
                </a:solidFill>
              </a:rPr>
              <a:t> 2006 </a:t>
            </a:r>
            <a:r>
              <a:rPr lang="nl-NL" altLang="nl-NL" sz="1400" i="1" dirty="0" smtClean="0">
                <a:solidFill>
                  <a:srgbClr val="33CCFF"/>
                </a:solidFill>
              </a:rPr>
              <a:t>IJC; </a:t>
            </a:r>
            <a:r>
              <a:rPr lang="nl-NL" altLang="nl-NL" sz="1400" i="1" dirty="0">
                <a:solidFill>
                  <a:srgbClr val="33CCFF"/>
                </a:solidFill>
              </a:rPr>
              <a:t>Bulkmans </a:t>
            </a:r>
            <a:r>
              <a:rPr lang="nl-NL" altLang="nl-NL" sz="1400" i="1" dirty="0" smtClean="0">
                <a:solidFill>
                  <a:srgbClr val="33CCFF"/>
                </a:solidFill>
              </a:rPr>
              <a:t>2007 Lancet; </a:t>
            </a:r>
            <a:r>
              <a:rPr lang="nl-NL" altLang="nl-NL" sz="1400" i="1" dirty="0">
                <a:solidFill>
                  <a:srgbClr val="33CCFF"/>
                </a:solidFill>
              </a:rPr>
              <a:t>Rijkaart 2012 Lancet </a:t>
            </a:r>
            <a:r>
              <a:rPr lang="nl-NL" altLang="nl-NL" sz="1400" i="1" dirty="0" err="1" smtClean="0">
                <a:solidFill>
                  <a:srgbClr val="33CCFF"/>
                </a:solidFill>
              </a:rPr>
              <a:t>oncology</a:t>
            </a:r>
            <a:r>
              <a:rPr lang="nl-NL" altLang="nl-NL" sz="1400" i="1" dirty="0" smtClean="0">
                <a:solidFill>
                  <a:srgbClr val="33CCFF"/>
                </a:solidFill>
              </a:rPr>
              <a:t>; </a:t>
            </a:r>
            <a:r>
              <a:rPr lang="nl-NL" altLang="nl-NL" sz="1400" i="1" dirty="0" err="1" smtClean="0">
                <a:solidFill>
                  <a:srgbClr val="33CCFF"/>
                </a:solidFill>
              </a:rPr>
              <a:t>Ronco</a:t>
            </a:r>
            <a:r>
              <a:rPr lang="nl-NL" altLang="nl-NL" sz="1400" i="1" dirty="0" smtClean="0">
                <a:solidFill>
                  <a:srgbClr val="33CCFF"/>
                </a:solidFill>
              </a:rPr>
              <a:t> 2013  Lancet,</a:t>
            </a:r>
            <a:endParaRPr lang="nl-NL" altLang="nl-NL" sz="1400" i="1" dirty="0">
              <a:solidFill>
                <a:srgbClr val="33CCFF"/>
              </a:solidFill>
            </a:endParaRPr>
          </a:p>
          <a:p>
            <a:r>
              <a:rPr lang="nl-NL" altLang="nl-NL" sz="1400" i="1" dirty="0">
                <a:solidFill>
                  <a:srgbClr val="33CCFF"/>
                </a:solidFill>
              </a:rPr>
              <a:t> </a:t>
            </a:r>
            <a:r>
              <a:rPr lang="nl-NL" altLang="nl-NL" sz="1400" i="1" dirty="0" err="1">
                <a:solidFill>
                  <a:srgbClr val="33CCFF"/>
                </a:solidFill>
              </a:rPr>
              <a:t>Arbyn</a:t>
            </a:r>
            <a:r>
              <a:rPr lang="nl-NL" altLang="nl-NL" sz="1400" i="1" dirty="0">
                <a:solidFill>
                  <a:srgbClr val="33CCFF"/>
                </a:solidFill>
              </a:rPr>
              <a:t> </a:t>
            </a:r>
            <a:r>
              <a:rPr lang="nl-NL" altLang="nl-NL" sz="1400" i="1" dirty="0" smtClean="0">
                <a:solidFill>
                  <a:srgbClr val="33CCFF"/>
                </a:solidFill>
              </a:rPr>
              <a:t>2012 Vaccine, Cage 2014 JNCI</a:t>
            </a:r>
            <a:endParaRPr lang="nl-NL" altLang="nl-NL" sz="1400" i="1" dirty="0">
              <a:solidFill>
                <a:srgbClr val="33CCFF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5496" y="116632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rgbClr val="00B0F0"/>
                </a:solidFill>
              </a:rPr>
              <a:t>Take home </a:t>
            </a:r>
            <a:r>
              <a:rPr lang="nl-NL" i="1" dirty="0" err="1">
                <a:solidFill>
                  <a:srgbClr val="00B0F0"/>
                </a:solidFill>
              </a:rPr>
              <a:t>message</a:t>
            </a:r>
            <a:endParaRPr lang="nl-NL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>
          <a:xfrm>
            <a:off x="114300" y="-112713"/>
            <a:ext cx="8845550" cy="1143001"/>
          </a:xfrm>
        </p:spPr>
        <p:txBody>
          <a:bodyPr/>
          <a:lstStyle/>
          <a:p>
            <a:r>
              <a:rPr lang="nl-NL" altLang="nl-NL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HPV test is a more sensitive screening tool than the Pap test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r="50000"/>
          <a:stretch>
            <a:fillRect/>
          </a:stretch>
        </p:blipFill>
        <p:spPr bwMode="auto">
          <a:xfrm>
            <a:off x="2033588" y="1023938"/>
            <a:ext cx="562927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Tekstvak 4"/>
          <p:cNvSpPr txBox="1">
            <a:spLocks noChangeArrowheads="1"/>
          </p:cNvSpPr>
          <p:nvPr/>
        </p:nvSpPr>
        <p:spPr bwMode="auto">
          <a:xfrm>
            <a:off x="6659563" y="6526213"/>
            <a:ext cx="2319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 i="1">
                <a:solidFill>
                  <a:srgbClr val="66FFFF"/>
                </a:solidFill>
                <a:latin typeface="Arial" pitchFamily="34" charset="0"/>
                <a:ea typeface="MS PGothic" pitchFamily="34" charset="-128"/>
              </a:rPr>
              <a:t>Arbyn et al.,  Vaccine 2012</a:t>
            </a:r>
          </a:p>
        </p:txBody>
      </p:sp>
      <p:sp>
        <p:nvSpPr>
          <p:cNvPr id="68613" name="Tekstvak 5"/>
          <p:cNvSpPr txBox="1">
            <a:spLocks noChangeArrowheads="1"/>
          </p:cNvSpPr>
          <p:nvPr/>
        </p:nvSpPr>
        <p:spPr bwMode="auto">
          <a:xfrm>
            <a:off x="1689100" y="5773738"/>
            <a:ext cx="598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dirty="0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  <a:t>HPV testing </a:t>
            </a:r>
            <a:r>
              <a:rPr lang="nl-NL" altLang="nl-NL" sz="2000" dirty="0" err="1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  <a:t>detects</a:t>
            </a:r>
            <a:r>
              <a:rPr lang="nl-NL" altLang="nl-NL" sz="2000" dirty="0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  <a:t> more CIN2+ </a:t>
            </a:r>
            <a:r>
              <a:rPr lang="nl-NL" altLang="nl-NL" sz="2000" dirty="0" err="1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  <a:t>than</a:t>
            </a:r>
            <a:r>
              <a:rPr lang="nl-NL" altLang="nl-NL" sz="2000" dirty="0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  <a:t> the Pap test</a:t>
            </a:r>
          </a:p>
        </p:txBody>
      </p:sp>
      <p:sp>
        <p:nvSpPr>
          <p:cNvPr id="68614" name="Rechthoek 5"/>
          <p:cNvSpPr>
            <a:spLocks noChangeArrowheads="1"/>
          </p:cNvSpPr>
          <p:nvPr/>
        </p:nvSpPr>
        <p:spPr bwMode="auto">
          <a:xfrm>
            <a:off x="4435475" y="1235075"/>
            <a:ext cx="91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NL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CIN2+</a:t>
            </a:r>
            <a:endParaRPr lang="nl-NL" altLang="nl-NL" sz="20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615" name="Text Box 82"/>
          <p:cNvSpPr txBox="1">
            <a:spLocks noChangeArrowheads="1"/>
          </p:cNvSpPr>
          <p:nvPr/>
        </p:nvSpPr>
        <p:spPr bwMode="auto">
          <a:xfrm>
            <a:off x="3865687" y="1680865"/>
            <a:ext cx="9223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nl-NL" sz="1400" b="1" dirty="0">
                <a:solidFill>
                  <a:srgbClr val="0033CC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Pap test</a:t>
            </a:r>
            <a:endParaRPr lang="en-GB" altLang="nl-NL" sz="1400" dirty="0">
              <a:solidFill>
                <a:srgbClr val="0033CC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68616" name="Rechte verbindingslijn met pijl 7"/>
          <p:cNvCxnSpPr>
            <a:cxnSpLocks noChangeShapeType="1"/>
          </p:cNvCxnSpPr>
          <p:nvPr/>
        </p:nvCxnSpPr>
        <p:spPr bwMode="auto">
          <a:xfrm flipH="1">
            <a:off x="3419872" y="1843124"/>
            <a:ext cx="517822" cy="0"/>
          </a:xfrm>
          <a:prstGeom prst="straightConnector1">
            <a:avLst/>
          </a:prstGeom>
          <a:noFill/>
          <a:ln w="31750" algn="ctr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kstvak 1"/>
          <p:cNvSpPr txBox="1"/>
          <p:nvPr/>
        </p:nvSpPr>
        <p:spPr>
          <a:xfrm>
            <a:off x="5354638" y="1681063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solidFill>
                  <a:srgbClr val="0033CC"/>
                </a:solidFill>
              </a:rPr>
              <a:t>HPV test</a:t>
            </a:r>
            <a:endParaRPr lang="nl-NL" sz="1400" b="1" dirty="0">
              <a:solidFill>
                <a:srgbClr val="0033CC"/>
              </a:solidFill>
            </a:endParaRPr>
          </a:p>
        </p:txBody>
      </p:sp>
      <p:cxnSp>
        <p:nvCxnSpPr>
          <p:cNvPr id="16" name="Rechte verbindingslijn met pijl 7"/>
          <p:cNvCxnSpPr>
            <a:cxnSpLocks noChangeShapeType="1"/>
          </p:cNvCxnSpPr>
          <p:nvPr/>
        </p:nvCxnSpPr>
        <p:spPr bwMode="auto">
          <a:xfrm>
            <a:off x="6242844" y="1844824"/>
            <a:ext cx="417388" cy="1587"/>
          </a:xfrm>
          <a:prstGeom prst="straightConnector1">
            <a:avLst/>
          </a:prstGeom>
          <a:noFill/>
          <a:ln w="31750" algn="ctr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79016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963738" y="1341438"/>
            <a:ext cx="5394325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313" y="333375"/>
            <a:ext cx="8893175" cy="523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nl-BE" altLang="nl-NL" sz="3600" b="1" kern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HPV &amp; Pap (combo) </a:t>
            </a:r>
            <a:r>
              <a:rPr lang="nl-BE" altLang="nl-NL" sz="3600" b="1" kern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nl-BE" altLang="nl-NL" sz="3600" b="1" kern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HPV test </a:t>
            </a:r>
            <a:r>
              <a:rPr lang="nl-BE" altLang="nl-NL" sz="3600" b="1" kern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endParaRPr lang="en-GB" altLang="nl-NL" sz="3600" b="1" kern="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Tekstvak 4"/>
          <p:cNvSpPr txBox="1">
            <a:spLocks noChangeArrowheads="1"/>
          </p:cNvSpPr>
          <p:nvPr/>
        </p:nvSpPr>
        <p:spPr bwMode="auto">
          <a:xfrm>
            <a:off x="6659563" y="6526213"/>
            <a:ext cx="2319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 i="1" dirty="0" err="1">
                <a:solidFill>
                  <a:srgbClr val="66FFFF"/>
                </a:solidFill>
                <a:latin typeface="Arial" pitchFamily="34" charset="0"/>
                <a:ea typeface="MS PGothic" pitchFamily="34" charset="-128"/>
              </a:rPr>
              <a:t>Arbyn</a:t>
            </a:r>
            <a:r>
              <a:rPr lang="nl-NL" altLang="nl-NL" sz="1400" i="1" dirty="0">
                <a:solidFill>
                  <a:srgbClr val="66FFFF"/>
                </a:solidFill>
                <a:latin typeface="Arial" pitchFamily="34" charset="0"/>
                <a:ea typeface="MS PGothic" pitchFamily="34" charset="-128"/>
              </a:rPr>
              <a:t> et al.,  Vaccine 2012</a:t>
            </a:r>
          </a:p>
        </p:txBody>
      </p:sp>
      <p:sp>
        <p:nvSpPr>
          <p:cNvPr id="69637" name="Text Box 82"/>
          <p:cNvSpPr txBox="1">
            <a:spLocks noChangeArrowheads="1"/>
          </p:cNvSpPr>
          <p:nvPr/>
        </p:nvSpPr>
        <p:spPr bwMode="auto">
          <a:xfrm>
            <a:off x="2895600" y="2513211"/>
            <a:ext cx="2397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nl-NL" sz="1600" b="1" dirty="0">
                <a:solidFill>
                  <a:srgbClr val="0033CC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HPV alone</a:t>
            </a:r>
            <a:endParaRPr lang="en-GB" altLang="nl-NL" sz="2000" dirty="0">
              <a:solidFill>
                <a:srgbClr val="0033CC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69638" name="Rechte verbindingslijn met pijl 7"/>
          <p:cNvCxnSpPr>
            <a:cxnSpLocks noChangeShapeType="1"/>
          </p:cNvCxnSpPr>
          <p:nvPr/>
        </p:nvCxnSpPr>
        <p:spPr bwMode="auto">
          <a:xfrm flipH="1" flipV="1">
            <a:off x="2555776" y="2708919"/>
            <a:ext cx="387846" cy="1"/>
          </a:xfrm>
          <a:prstGeom prst="straightConnector1">
            <a:avLst/>
          </a:prstGeom>
          <a:noFill/>
          <a:ln w="31750" algn="ctr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39" name="Text Box 88"/>
          <p:cNvSpPr txBox="1">
            <a:spLocks noChangeArrowheads="1"/>
          </p:cNvSpPr>
          <p:nvPr/>
        </p:nvSpPr>
        <p:spPr bwMode="auto">
          <a:xfrm>
            <a:off x="1744663" y="6088063"/>
            <a:ext cx="6341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dirty="0" err="1">
                <a:solidFill>
                  <a:srgbClr val="FFFF00"/>
                </a:solidFill>
                <a:latin typeface="Arial" pitchFamily="34" charset="0"/>
              </a:rPr>
              <a:t>Sole</a:t>
            </a:r>
            <a:r>
              <a:rPr lang="nl-NL" altLang="nl-NL" sz="2000" dirty="0">
                <a:solidFill>
                  <a:srgbClr val="FFFF00"/>
                </a:solidFill>
                <a:latin typeface="Arial" pitchFamily="34" charset="0"/>
              </a:rPr>
              <a:t> HPV testing is </a:t>
            </a:r>
            <a:r>
              <a:rPr lang="nl-NL" altLang="nl-NL" sz="2000" dirty="0" err="1" smtClean="0">
                <a:solidFill>
                  <a:srgbClr val="FFFF00"/>
                </a:solidFill>
                <a:latin typeface="Arial" pitchFamily="34" charset="0"/>
              </a:rPr>
              <a:t>nearly</a:t>
            </a:r>
            <a:r>
              <a:rPr lang="nl-NL" altLang="nl-NL" sz="2000" dirty="0" smtClean="0">
                <a:solidFill>
                  <a:srgbClr val="FFFF00"/>
                </a:solidFill>
                <a:latin typeface="Arial" pitchFamily="34" charset="0"/>
              </a:rPr>
              <a:t> as </a:t>
            </a:r>
            <a:r>
              <a:rPr lang="nl-NL" altLang="nl-NL" sz="2000" dirty="0" err="1" smtClean="0">
                <a:solidFill>
                  <a:srgbClr val="FFFF00"/>
                </a:solidFill>
                <a:latin typeface="Arial" pitchFamily="34" charset="0"/>
              </a:rPr>
              <a:t>sensitive</a:t>
            </a:r>
            <a:r>
              <a:rPr lang="nl-NL" altLang="nl-NL" sz="20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nl-NL" altLang="nl-NL" sz="2000" dirty="0">
                <a:solidFill>
                  <a:srgbClr val="FFFF00"/>
                </a:solidFill>
                <a:latin typeface="Arial" pitchFamily="34" charset="0"/>
              </a:rPr>
              <a:t>as </a:t>
            </a:r>
            <a:r>
              <a:rPr lang="nl-NL" altLang="nl-NL" sz="2000" dirty="0" err="1" smtClean="0">
                <a:solidFill>
                  <a:srgbClr val="FFFF00"/>
                </a:solidFill>
                <a:latin typeface="Arial" pitchFamily="34" charset="0"/>
              </a:rPr>
              <a:t>HPV&amp;Pap</a:t>
            </a:r>
            <a:r>
              <a:rPr lang="nl-NL" altLang="nl-NL" sz="2000" dirty="0" smtClean="0">
                <a:solidFill>
                  <a:srgbClr val="FFFF00"/>
                </a:solidFill>
                <a:latin typeface="Arial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000" dirty="0" smtClean="0">
                <a:solidFill>
                  <a:srgbClr val="FFFF00"/>
                </a:solidFill>
                <a:latin typeface="Arial" pitchFamily="34" charset="0"/>
              </a:rPr>
              <a:t>For screening </a:t>
            </a:r>
            <a:r>
              <a:rPr lang="nl-NL" altLang="nl-NL" sz="2000" dirty="0" err="1" smtClean="0">
                <a:solidFill>
                  <a:srgbClr val="FFFF00"/>
                </a:solidFill>
                <a:latin typeface="Arial" pitchFamily="34" charset="0"/>
              </a:rPr>
              <a:t>use</a:t>
            </a:r>
            <a:r>
              <a:rPr lang="nl-NL" altLang="nl-NL" sz="20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nl-NL" altLang="nl-NL" sz="2000" dirty="0" err="1" smtClean="0">
                <a:solidFill>
                  <a:srgbClr val="FFFF00"/>
                </a:solidFill>
                <a:latin typeface="Arial" pitchFamily="34" charset="0"/>
              </a:rPr>
              <a:t>sole</a:t>
            </a:r>
            <a:r>
              <a:rPr lang="nl-NL" altLang="nl-NL" sz="2000" dirty="0" smtClean="0">
                <a:solidFill>
                  <a:srgbClr val="FFFF00"/>
                </a:solidFill>
                <a:latin typeface="Arial" pitchFamily="34" charset="0"/>
              </a:rPr>
              <a:t> HPV testing</a:t>
            </a:r>
            <a:endParaRPr lang="nl-NL" altLang="nl-NL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644008" y="2514382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 err="1" smtClean="0">
                <a:solidFill>
                  <a:srgbClr val="0033CC"/>
                </a:solidFill>
              </a:rPr>
              <a:t>HPV&amp;cytology</a:t>
            </a:r>
            <a:endParaRPr lang="nl-NL" sz="1600" b="1" dirty="0">
              <a:solidFill>
                <a:srgbClr val="0033CC"/>
              </a:solidFill>
            </a:endParaRPr>
          </a:p>
        </p:txBody>
      </p:sp>
      <p:pic>
        <p:nvPicPr>
          <p:cNvPr id="899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74023" y="2578299"/>
            <a:ext cx="53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7704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96975"/>
            <a:ext cx="85359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Tekstvak 2"/>
          <p:cNvSpPr txBox="1">
            <a:spLocks noChangeArrowheads="1"/>
          </p:cNvSpPr>
          <p:nvPr/>
        </p:nvSpPr>
        <p:spPr bwMode="auto">
          <a:xfrm>
            <a:off x="1403350" y="188913"/>
            <a:ext cx="7407419" cy="11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 err="1">
                <a:solidFill>
                  <a:srgbClr val="000000"/>
                </a:solidFill>
                <a:latin typeface="Arial" pitchFamily="34" charset="0"/>
              </a:rPr>
              <a:t>Cumulative</a:t>
            </a:r>
            <a:r>
              <a:rPr lang="nl-NL" altLang="nl-NL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nl-NL" altLang="nl-NL" sz="2800" dirty="0" err="1">
                <a:solidFill>
                  <a:srgbClr val="000000"/>
                </a:solidFill>
                <a:latin typeface="Arial" pitchFamily="34" charset="0"/>
              </a:rPr>
              <a:t>detection</a:t>
            </a:r>
            <a:r>
              <a:rPr lang="nl-NL" altLang="nl-NL" sz="2800" dirty="0">
                <a:solidFill>
                  <a:srgbClr val="000000"/>
                </a:solidFill>
                <a:latin typeface="Arial" pitchFamily="34" charset="0"/>
              </a:rPr>
              <a:t> of </a:t>
            </a:r>
            <a:r>
              <a:rPr lang="nl-NL" altLang="nl-NL" sz="2800" dirty="0" err="1">
                <a:solidFill>
                  <a:srgbClr val="000000"/>
                </a:solidFill>
                <a:latin typeface="Arial" pitchFamily="34" charset="0"/>
              </a:rPr>
              <a:t>invasive</a:t>
            </a:r>
            <a:r>
              <a:rPr lang="nl-NL" altLang="nl-NL" sz="2800" dirty="0">
                <a:solidFill>
                  <a:srgbClr val="000000"/>
                </a:solidFill>
                <a:latin typeface="Arial" pitchFamily="34" charset="0"/>
              </a:rPr>
              <a:t> carcinoma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nl-NL" altLang="nl-NL" sz="1400" dirty="0">
                <a:solidFill>
                  <a:srgbClr val="000000"/>
                </a:solidFill>
                <a:latin typeface="Arial" pitchFamily="34" charset="0"/>
              </a:rPr>
              <a:t>            </a:t>
            </a:r>
            <a:r>
              <a:rPr lang="nl-NL" altLang="nl-NL" sz="1400" dirty="0" err="1">
                <a:solidFill>
                  <a:srgbClr val="000000"/>
                </a:solidFill>
                <a:latin typeface="Arial" pitchFamily="34" charset="0"/>
              </a:rPr>
              <a:t>Pooled</a:t>
            </a:r>
            <a:r>
              <a:rPr lang="nl-NL" altLang="nl-NL" sz="1400" dirty="0">
                <a:solidFill>
                  <a:srgbClr val="000000"/>
                </a:solidFill>
                <a:latin typeface="Arial" pitchFamily="34" charset="0"/>
              </a:rPr>
              <a:t> data </a:t>
            </a:r>
            <a:r>
              <a:rPr lang="nl-NL" altLang="nl-NL" sz="1400" dirty="0" err="1">
                <a:solidFill>
                  <a:srgbClr val="000000"/>
                </a:solidFill>
                <a:latin typeface="Arial" pitchFamily="34" charset="0"/>
              </a:rPr>
              <a:t>from</a:t>
            </a:r>
            <a:r>
              <a:rPr lang="nl-NL" altLang="nl-NL" sz="1400" dirty="0">
                <a:solidFill>
                  <a:srgbClr val="000000"/>
                </a:solidFill>
                <a:latin typeface="Arial" pitchFamily="34" charset="0"/>
              </a:rPr>
              <a:t> POBASCAM, NTCC, </a:t>
            </a:r>
            <a:r>
              <a:rPr lang="nl-NL" altLang="nl-NL" sz="1400" dirty="0" err="1">
                <a:solidFill>
                  <a:srgbClr val="000000"/>
                </a:solidFill>
                <a:latin typeface="Arial" pitchFamily="34" charset="0"/>
              </a:rPr>
              <a:t>Artistic</a:t>
            </a:r>
            <a:r>
              <a:rPr lang="nl-NL" altLang="nl-NL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nl-NL" altLang="nl-NL" sz="1400" dirty="0" err="1">
                <a:solidFill>
                  <a:srgbClr val="000000"/>
                </a:solidFill>
                <a:latin typeface="Arial" pitchFamily="34" charset="0"/>
              </a:rPr>
              <a:t>and</a:t>
            </a:r>
            <a:r>
              <a:rPr lang="nl-NL" altLang="nl-NL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nl-NL" altLang="nl-NL" sz="1400" dirty="0" err="1" smtClean="0">
                <a:solidFill>
                  <a:srgbClr val="000000"/>
                </a:solidFill>
                <a:latin typeface="Arial" pitchFamily="34" charset="0"/>
              </a:rPr>
              <a:t>Swedescreen</a:t>
            </a:r>
            <a:r>
              <a:rPr lang="nl-NL" altLang="nl-NL" sz="1400" dirty="0" smtClean="0">
                <a:solidFill>
                  <a:srgbClr val="000000"/>
                </a:solidFill>
                <a:latin typeface="Arial" pitchFamily="34" charset="0"/>
              </a:rPr>
              <a:t> (&gt;160.000 </a:t>
            </a:r>
            <a:r>
              <a:rPr lang="nl-NL" altLang="nl-NL" sz="1400" dirty="0" err="1" smtClean="0">
                <a:solidFill>
                  <a:srgbClr val="000000"/>
                </a:solidFill>
                <a:latin typeface="Arial" pitchFamily="34" charset="0"/>
              </a:rPr>
              <a:t>women</a:t>
            </a:r>
            <a:r>
              <a:rPr lang="nl-NL" altLang="nl-NL" sz="1400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nl-NL" altLang="nl-NL" sz="14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4388" name="Tekstvak 3"/>
          <p:cNvSpPr txBox="1">
            <a:spLocks noChangeArrowheads="1"/>
          </p:cNvSpPr>
          <p:nvPr/>
        </p:nvSpPr>
        <p:spPr bwMode="auto">
          <a:xfrm>
            <a:off x="1331913" y="1484313"/>
            <a:ext cx="1223962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rgbClr val="000000"/>
                </a:solidFill>
                <a:latin typeface="Arial" pitchFamily="34" charset="0"/>
              </a:rPr>
              <a:t>HPV arm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rgbClr val="000000"/>
                </a:solidFill>
                <a:latin typeface="Arial" pitchFamily="34" charset="0"/>
              </a:rPr>
              <a:t>Cytology arm</a:t>
            </a:r>
          </a:p>
        </p:txBody>
      </p:sp>
      <p:sp>
        <p:nvSpPr>
          <p:cNvPr id="144389" name="Tekstvak 4"/>
          <p:cNvSpPr txBox="1">
            <a:spLocks noChangeArrowheads="1"/>
          </p:cNvSpPr>
          <p:nvPr/>
        </p:nvSpPr>
        <p:spPr bwMode="auto">
          <a:xfrm>
            <a:off x="6804025" y="5013325"/>
            <a:ext cx="2273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 i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Ronco et al., Lancet  2013</a:t>
            </a:r>
          </a:p>
        </p:txBody>
      </p:sp>
      <p:sp>
        <p:nvSpPr>
          <p:cNvPr id="144390" name="Tekstvak 1"/>
          <p:cNvSpPr txBox="1">
            <a:spLocks noChangeArrowheads="1"/>
          </p:cNvSpPr>
          <p:nvPr/>
        </p:nvSpPr>
        <p:spPr bwMode="auto">
          <a:xfrm>
            <a:off x="468313" y="5949950"/>
            <a:ext cx="8523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>
                <a:solidFill>
                  <a:prstClr val="black"/>
                </a:solidFill>
                <a:latin typeface="Arial" pitchFamily="34" charset="0"/>
              </a:rPr>
              <a:t>A negative HPV test provides better protection against cancer than cytology</a:t>
            </a:r>
          </a:p>
        </p:txBody>
      </p:sp>
    </p:spTree>
    <p:extLst>
      <p:ext uri="{BB962C8B-B14F-4D97-AF65-F5344CB8AC3E}">
        <p14:creationId xmlns:p14="http://schemas.microsoft.com/office/powerpoint/2010/main" val="30958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el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nl-NL" altLang="nl-NL" smtClean="0"/>
              <a:t>Take home messages</a:t>
            </a:r>
          </a:p>
        </p:txBody>
      </p:sp>
      <p:sp>
        <p:nvSpPr>
          <p:cNvPr id="182275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114800"/>
          </a:xfrm>
        </p:spPr>
        <p:txBody>
          <a:bodyPr/>
          <a:lstStyle/>
          <a:p>
            <a:r>
              <a:rPr lang="nl-NL" altLang="nl-NL" sz="2800" dirty="0" err="1">
                <a:solidFill>
                  <a:srgbClr val="FFFFFF"/>
                </a:solidFill>
              </a:rPr>
              <a:t>Women</a:t>
            </a:r>
            <a:r>
              <a:rPr lang="nl-NL" altLang="nl-NL" sz="2800" dirty="0">
                <a:solidFill>
                  <a:srgbClr val="FFFFFF"/>
                </a:solidFill>
              </a:rPr>
              <a:t> </a:t>
            </a:r>
            <a:r>
              <a:rPr lang="nl-NL" altLang="nl-NL" sz="2800" dirty="0" err="1">
                <a:solidFill>
                  <a:srgbClr val="FFFFFF"/>
                </a:solidFill>
              </a:rPr>
              <a:t>who</a:t>
            </a:r>
            <a:r>
              <a:rPr lang="nl-NL" altLang="nl-NL" sz="2800" dirty="0">
                <a:solidFill>
                  <a:srgbClr val="FFFFFF"/>
                </a:solidFill>
              </a:rPr>
              <a:t> </a:t>
            </a:r>
            <a:r>
              <a:rPr lang="nl-NL" altLang="nl-NL" sz="2800" dirty="0" err="1">
                <a:solidFill>
                  <a:srgbClr val="FFFFFF"/>
                </a:solidFill>
              </a:rPr>
              <a:t>were</a:t>
            </a:r>
            <a:r>
              <a:rPr lang="nl-NL" altLang="nl-NL" sz="2800" dirty="0">
                <a:solidFill>
                  <a:srgbClr val="FFFFFF"/>
                </a:solidFill>
              </a:rPr>
              <a:t> at </a:t>
            </a:r>
            <a:r>
              <a:rPr lang="nl-NL" altLang="nl-NL" sz="2800" dirty="0" err="1">
                <a:solidFill>
                  <a:srgbClr val="FFFFFF"/>
                </a:solidFill>
              </a:rPr>
              <a:t>enrolment</a:t>
            </a:r>
            <a:r>
              <a:rPr lang="nl-NL" altLang="nl-NL" sz="2800" dirty="0">
                <a:solidFill>
                  <a:srgbClr val="FFFFFF"/>
                </a:solidFill>
              </a:rPr>
              <a:t> HPV screen neg, have in the second </a:t>
            </a:r>
            <a:r>
              <a:rPr lang="nl-NL" altLang="nl-NL" sz="2800" dirty="0" err="1">
                <a:solidFill>
                  <a:srgbClr val="FFFFFF"/>
                </a:solidFill>
              </a:rPr>
              <a:t>round</a:t>
            </a:r>
            <a:r>
              <a:rPr lang="nl-NL" altLang="nl-NL" sz="2800" dirty="0">
                <a:solidFill>
                  <a:srgbClr val="FFFFFF"/>
                </a:solidFill>
              </a:rPr>
              <a:t> 50% </a:t>
            </a:r>
            <a:r>
              <a:rPr lang="nl-NL" altLang="nl-NL" sz="2800" dirty="0" err="1">
                <a:solidFill>
                  <a:srgbClr val="FFFFFF"/>
                </a:solidFill>
              </a:rPr>
              <a:t>less</a:t>
            </a:r>
            <a:r>
              <a:rPr lang="nl-NL" altLang="nl-NL" sz="2800" dirty="0">
                <a:solidFill>
                  <a:srgbClr val="FFFFFF"/>
                </a:solidFill>
              </a:rPr>
              <a:t> CIN3+ </a:t>
            </a:r>
            <a:r>
              <a:rPr lang="nl-NL" altLang="nl-NL" sz="2800" dirty="0" err="1">
                <a:solidFill>
                  <a:srgbClr val="FFFFFF"/>
                </a:solidFill>
              </a:rPr>
              <a:t>and</a:t>
            </a:r>
            <a:r>
              <a:rPr lang="nl-NL" altLang="nl-NL" sz="2800" dirty="0">
                <a:solidFill>
                  <a:srgbClr val="FFFFFF"/>
                </a:solidFill>
              </a:rPr>
              <a:t> </a:t>
            </a:r>
            <a:r>
              <a:rPr lang="nl-NL" altLang="nl-NL" sz="2800" dirty="0" err="1" smtClean="0">
                <a:solidFill>
                  <a:srgbClr val="FFFFFF"/>
                </a:solidFill>
              </a:rPr>
              <a:t>significantly</a:t>
            </a:r>
            <a:r>
              <a:rPr lang="nl-NL" altLang="nl-NL" sz="2800" dirty="0" smtClean="0">
                <a:solidFill>
                  <a:srgbClr val="FFFFFF"/>
                </a:solidFill>
              </a:rPr>
              <a:t> </a:t>
            </a:r>
            <a:r>
              <a:rPr lang="nl-NL" altLang="nl-NL" sz="2800" dirty="0" err="1" smtClean="0">
                <a:solidFill>
                  <a:srgbClr val="FFFFFF"/>
                </a:solidFill>
              </a:rPr>
              <a:t>less</a:t>
            </a:r>
            <a:r>
              <a:rPr lang="nl-NL" altLang="nl-NL" sz="2800" dirty="0" smtClean="0">
                <a:solidFill>
                  <a:srgbClr val="FFFFFF"/>
                </a:solidFill>
              </a:rPr>
              <a:t> </a:t>
            </a:r>
            <a:r>
              <a:rPr lang="nl-NL" altLang="nl-NL" sz="2800" dirty="0" err="1" smtClean="0">
                <a:solidFill>
                  <a:srgbClr val="FFFFFF"/>
                </a:solidFill>
              </a:rPr>
              <a:t>cancer</a:t>
            </a:r>
            <a:r>
              <a:rPr lang="nl-NL" altLang="nl-NL" sz="2800" dirty="0" smtClean="0">
                <a:solidFill>
                  <a:srgbClr val="FFFFFF"/>
                </a:solidFill>
              </a:rPr>
              <a:t> </a:t>
            </a:r>
            <a:r>
              <a:rPr lang="nl-NL" altLang="nl-NL" sz="2800" dirty="0" err="1">
                <a:solidFill>
                  <a:srgbClr val="FFFFFF"/>
                </a:solidFill>
              </a:rPr>
              <a:t>compared</a:t>
            </a:r>
            <a:r>
              <a:rPr lang="nl-NL" altLang="nl-NL" sz="2800" dirty="0">
                <a:solidFill>
                  <a:srgbClr val="FFFFFF"/>
                </a:solidFill>
              </a:rPr>
              <a:t> </a:t>
            </a:r>
            <a:r>
              <a:rPr lang="nl-NL" altLang="nl-NL" sz="2800" dirty="0" err="1">
                <a:solidFill>
                  <a:srgbClr val="FFFFFF"/>
                </a:solidFill>
              </a:rPr>
              <a:t>to</a:t>
            </a:r>
            <a:r>
              <a:rPr lang="nl-NL" altLang="nl-NL" sz="2800" dirty="0">
                <a:solidFill>
                  <a:srgbClr val="FFFFFF"/>
                </a:solidFill>
              </a:rPr>
              <a:t> </a:t>
            </a:r>
            <a:r>
              <a:rPr lang="nl-NL" altLang="nl-NL" sz="2800" dirty="0" err="1">
                <a:solidFill>
                  <a:srgbClr val="FFFFFF"/>
                </a:solidFill>
              </a:rPr>
              <a:t>women</a:t>
            </a:r>
            <a:r>
              <a:rPr lang="nl-NL" altLang="nl-NL" sz="2800" dirty="0">
                <a:solidFill>
                  <a:srgbClr val="FFFFFF"/>
                </a:solidFill>
              </a:rPr>
              <a:t> </a:t>
            </a:r>
            <a:r>
              <a:rPr lang="nl-NL" altLang="nl-NL" sz="2800" dirty="0" err="1">
                <a:solidFill>
                  <a:srgbClr val="FFFFFF"/>
                </a:solidFill>
              </a:rPr>
              <a:t>who</a:t>
            </a:r>
            <a:r>
              <a:rPr lang="nl-NL" altLang="nl-NL" sz="2800" dirty="0">
                <a:solidFill>
                  <a:srgbClr val="FFFFFF"/>
                </a:solidFill>
              </a:rPr>
              <a:t> </a:t>
            </a:r>
            <a:r>
              <a:rPr lang="nl-NL" altLang="nl-NL" sz="2800" dirty="0" err="1">
                <a:solidFill>
                  <a:srgbClr val="FFFFFF"/>
                </a:solidFill>
              </a:rPr>
              <a:t>were</a:t>
            </a:r>
            <a:r>
              <a:rPr lang="nl-NL" altLang="nl-NL" sz="2800" dirty="0">
                <a:solidFill>
                  <a:srgbClr val="FFFFFF"/>
                </a:solidFill>
              </a:rPr>
              <a:t> </a:t>
            </a:r>
            <a:r>
              <a:rPr lang="nl-NL" altLang="nl-NL" sz="2800" dirty="0" err="1">
                <a:solidFill>
                  <a:srgbClr val="FFFFFF"/>
                </a:solidFill>
              </a:rPr>
              <a:t>cytology</a:t>
            </a:r>
            <a:r>
              <a:rPr lang="nl-NL" altLang="nl-NL" sz="2800" dirty="0">
                <a:solidFill>
                  <a:srgbClr val="FFFFFF"/>
                </a:solidFill>
              </a:rPr>
              <a:t> screen </a:t>
            </a:r>
            <a:r>
              <a:rPr lang="nl-NL" altLang="nl-NL" sz="2800" dirty="0" err="1">
                <a:solidFill>
                  <a:srgbClr val="FFFFFF"/>
                </a:solidFill>
              </a:rPr>
              <a:t>negative</a:t>
            </a:r>
            <a:r>
              <a:rPr lang="nl-NL" altLang="nl-NL" sz="2800" dirty="0">
                <a:solidFill>
                  <a:srgbClr val="FFFFFF"/>
                </a:solidFill>
              </a:rPr>
              <a:t> at </a:t>
            </a:r>
            <a:r>
              <a:rPr lang="nl-NL" altLang="nl-NL" sz="2800" dirty="0" err="1">
                <a:solidFill>
                  <a:srgbClr val="FFFFFF"/>
                </a:solidFill>
              </a:rPr>
              <a:t>enrolment</a:t>
            </a:r>
            <a:endParaRPr lang="nl-NL" altLang="nl-NL" sz="28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nl-NL" altLang="nl-NL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nl-NL" altLang="nl-NL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nl-NL" altLang="nl-NL" dirty="0" smtClean="0">
                <a:solidFill>
                  <a:srgbClr val="FFFF00"/>
                </a:solidFill>
              </a:rPr>
              <a:t>HPV testing </a:t>
            </a:r>
            <a:r>
              <a:rPr lang="nl-NL" altLang="nl-NL" dirty="0" err="1" smtClean="0">
                <a:solidFill>
                  <a:srgbClr val="FFFF00"/>
                </a:solidFill>
              </a:rPr>
              <a:t>provides</a:t>
            </a:r>
            <a:r>
              <a:rPr lang="nl-NL" altLang="nl-NL" dirty="0" smtClean="0">
                <a:solidFill>
                  <a:srgbClr val="FFFF00"/>
                </a:solidFill>
              </a:rPr>
              <a:t> </a:t>
            </a:r>
            <a:r>
              <a:rPr lang="nl-NL" altLang="nl-NL" dirty="0" err="1" smtClean="0">
                <a:solidFill>
                  <a:srgbClr val="FFFF00"/>
                </a:solidFill>
              </a:rPr>
              <a:t>better</a:t>
            </a:r>
            <a:r>
              <a:rPr lang="nl-NL" altLang="nl-NL" dirty="0" smtClean="0">
                <a:solidFill>
                  <a:srgbClr val="FFFF00"/>
                </a:solidFill>
              </a:rPr>
              <a:t> </a:t>
            </a:r>
            <a:r>
              <a:rPr lang="nl-NL" altLang="nl-NL" dirty="0" err="1" smtClean="0">
                <a:solidFill>
                  <a:srgbClr val="FFFF00"/>
                </a:solidFill>
              </a:rPr>
              <a:t>protection</a:t>
            </a:r>
            <a:r>
              <a:rPr lang="nl-NL" altLang="nl-NL" dirty="0" smtClean="0">
                <a:solidFill>
                  <a:srgbClr val="FFFF00"/>
                </a:solidFill>
              </a:rPr>
              <a:t> </a:t>
            </a:r>
            <a:r>
              <a:rPr lang="nl-NL" altLang="nl-NL" dirty="0" err="1" smtClean="0">
                <a:solidFill>
                  <a:srgbClr val="FFFF00"/>
                </a:solidFill>
              </a:rPr>
              <a:t>against</a:t>
            </a:r>
            <a:r>
              <a:rPr lang="nl-NL" altLang="nl-NL" dirty="0" smtClean="0">
                <a:solidFill>
                  <a:srgbClr val="FFFF00"/>
                </a:solidFill>
              </a:rPr>
              <a:t> CIN3+ </a:t>
            </a:r>
            <a:r>
              <a:rPr lang="nl-NL" altLang="nl-NL" dirty="0" err="1" smtClean="0">
                <a:solidFill>
                  <a:srgbClr val="FFFF00"/>
                </a:solidFill>
              </a:rPr>
              <a:t>and</a:t>
            </a:r>
            <a:r>
              <a:rPr lang="nl-NL" altLang="nl-NL" dirty="0" smtClean="0">
                <a:solidFill>
                  <a:srgbClr val="FFFF00"/>
                </a:solidFill>
              </a:rPr>
              <a:t> </a:t>
            </a:r>
            <a:r>
              <a:rPr lang="nl-NL" altLang="nl-NL" dirty="0" err="1" smtClean="0">
                <a:solidFill>
                  <a:srgbClr val="FFFF00"/>
                </a:solidFill>
              </a:rPr>
              <a:t>CxCa</a:t>
            </a:r>
            <a:r>
              <a:rPr lang="nl-NL" altLang="nl-NL" dirty="0" smtClean="0">
                <a:solidFill>
                  <a:srgbClr val="FFFF00"/>
                </a:solidFill>
              </a:rPr>
              <a:t> </a:t>
            </a:r>
            <a:r>
              <a:rPr lang="nl-NL" altLang="nl-NL" dirty="0" err="1" smtClean="0">
                <a:solidFill>
                  <a:srgbClr val="FFFF00"/>
                </a:solidFill>
              </a:rPr>
              <a:t>than</a:t>
            </a:r>
            <a:r>
              <a:rPr lang="nl-NL" altLang="nl-NL" dirty="0" smtClean="0">
                <a:solidFill>
                  <a:srgbClr val="FFFF00"/>
                </a:solidFill>
              </a:rPr>
              <a:t> </a:t>
            </a:r>
            <a:r>
              <a:rPr lang="nl-NL" altLang="nl-NL" dirty="0" err="1" smtClean="0">
                <a:solidFill>
                  <a:srgbClr val="FFFF00"/>
                </a:solidFill>
              </a:rPr>
              <a:t>cytology</a:t>
            </a:r>
            <a:endParaRPr lang="nl-NL" altLang="nl-NL" dirty="0" smtClean="0">
              <a:solidFill>
                <a:srgbClr val="FFFF00"/>
              </a:solidFill>
            </a:endParaRPr>
          </a:p>
        </p:txBody>
      </p:sp>
      <p:sp>
        <p:nvSpPr>
          <p:cNvPr id="182276" name="Line 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el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nl-NL" altLang="nl-NL" dirty="0" err="1" smtClean="0"/>
              <a:t>Other</a:t>
            </a:r>
            <a:r>
              <a:rPr lang="nl-NL" altLang="nl-NL" dirty="0" smtClean="0"/>
              <a:t> advantage of HPV testing</a:t>
            </a:r>
          </a:p>
        </p:txBody>
      </p:sp>
      <p:sp>
        <p:nvSpPr>
          <p:cNvPr id="182275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114800"/>
          </a:xfrm>
        </p:spPr>
        <p:txBody>
          <a:bodyPr/>
          <a:lstStyle/>
          <a:p>
            <a:endParaRPr lang="nl-NL" altLang="nl-NL" sz="2800" dirty="0" smtClean="0">
              <a:solidFill>
                <a:srgbClr val="FFFFFF"/>
              </a:solidFill>
            </a:endParaRPr>
          </a:p>
          <a:p>
            <a:r>
              <a:rPr lang="nl-NL" altLang="nl-NL" sz="2800" dirty="0" smtClean="0">
                <a:solidFill>
                  <a:srgbClr val="FFFFFF"/>
                </a:solidFill>
              </a:rPr>
              <a:t>HPV testing </a:t>
            </a:r>
            <a:r>
              <a:rPr lang="nl-NL" altLang="nl-NL" sz="2800" dirty="0" err="1" smtClean="0">
                <a:solidFill>
                  <a:srgbClr val="FFFFFF"/>
                </a:solidFill>
              </a:rPr>
              <a:t>can</a:t>
            </a:r>
            <a:r>
              <a:rPr lang="nl-NL" altLang="nl-NL" sz="2800" dirty="0" smtClean="0">
                <a:solidFill>
                  <a:srgbClr val="FFFFFF"/>
                </a:solidFill>
              </a:rPr>
              <a:t> </a:t>
            </a:r>
            <a:r>
              <a:rPr lang="nl-NL" altLang="nl-NL" sz="2800" dirty="0" err="1" smtClean="0">
                <a:solidFill>
                  <a:srgbClr val="FFFFFF"/>
                </a:solidFill>
              </a:rPr>
              <a:t>be</a:t>
            </a:r>
            <a:r>
              <a:rPr lang="nl-NL" altLang="nl-NL" sz="2800" dirty="0" smtClean="0">
                <a:solidFill>
                  <a:srgbClr val="FFFFFF"/>
                </a:solidFill>
              </a:rPr>
              <a:t> </a:t>
            </a:r>
            <a:r>
              <a:rPr lang="nl-NL" altLang="nl-NL" sz="2800" dirty="0" err="1" smtClean="0">
                <a:solidFill>
                  <a:srgbClr val="FFFFFF"/>
                </a:solidFill>
              </a:rPr>
              <a:t>done</a:t>
            </a:r>
            <a:r>
              <a:rPr lang="nl-NL" altLang="nl-NL" sz="2800" dirty="0" smtClean="0">
                <a:solidFill>
                  <a:srgbClr val="FFFFFF"/>
                </a:solidFill>
              </a:rPr>
              <a:t> on </a:t>
            </a:r>
            <a:r>
              <a:rPr lang="nl-NL" altLang="nl-NL" sz="2800" dirty="0" err="1" smtClean="0">
                <a:solidFill>
                  <a:srgbClr val="FFFFFF"/>
                </a:solidFill>
              </a:rPr>
              <a:t>self-collected</a:t>
            </a:r>
            <a:r>
              <a:rPr lang="nl-NL" altLang="nl-NL" sz="2800" dirty="0" smtClean="0">
                <a:solidFill>
                  <a:srgbClr val="FFFFFF"/>
                </a:solidFill>
              </a:rPr>
              <a:t> </a:t>
            </a:r>
            <a:r>
              <a:rPr lang="nl-NL" altLang="nl-NL" sz="2800" dirty="0" err="1" smtClean="0">
                <a:solidFill>
                  <a:srgbClr val="FFFFFF"/>
                </a:solidFill>
              </a:rPr>
              <a:t>cervico</a:t>
            </a:r>
            <a:r>
              <a:rPr lang="nl-NL" altLang="nl-NL" sz="2800" dirty="0" smtClean="0">
                <a:solidFill>
                  <a:srgbClr val="FFFFFF"/>
                </a:solidFill>
              </a:rPr>
              <a:t>/</a:t>
            </a:r>
            <a:r>
              <a:rPr lang="nl-NL" altLang="nl-NL" sz="2800" dirty="0" err="1" smtClean="0">
                <a:solidFill>
                  <a:srgbClr val="FFFFFF"/>
                </a:solidFill>
              </a:rPr>
              <a:t>vaginal</a:t>
            </a:r>
            <a:r>
              <a:rPr lang="nl-NL" altLang="nl-NL" sz="2800" dirty="0" smtClean="0">
                <a:solidFill>
                  <a:srgbClr val="FFFFFF"/>
                </a:solidFill>
              </a:rPr>
              <a:t> </a:t>
            </a:r>
            <a:r>
              <a:rPr lang="nl-NL" altLang="nl-NL" sz="2800" dirty="0" err="1" smtClean="0">
                <a:solidFill>
                  <a:srgbClr val="FFFFFF"/>
                </a:solidFill>
              </a:rPr>
              <a:t>material</a:t>
            </a:r>
            <a:endParaRPr lang="nl-NL" altLang="nl-NL" sz="28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nl-NL" altLang="nl-NL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NL" altLang="nl-NL" dirty="0" smtClean="0">
              <a:solidFill>
                <a:srgbClr val="FFFF00"/>
              </a:solidFill>
            </a:endParaRPr>
          </a:p>
        </p:txBody>
      </p:sp>
      <p:sp>
        <p:nvSpPr>
          <p:cNvPr id="182276" name="Line 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nl-NL" altLang="nl-N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altLang="nl-N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nl-NL" altLang="nl-N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altLang="nl-N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nl-NL" altLang="nl-NL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nl-NL" altLang="nl-NL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ffering</a:t>
            </a:r>
            <a:r>
              <a:rPr lang="nl-NL" altLang="nl-NL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self</a:t>
            </a:r>
            <a:r>
              <a:rPr lang="nl-NL" altLang="nl-NL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-sampling </a:t>
            </a:r>
            <a:r>
              <a:rPr lang="nl-NL" altLang="nl-NL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NL" altLang="nl-NL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HPV testing </a:t>
            </a:r>
            <a:r>
              <a:rPr lang="nl-NL" altLang="nl-NL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NL" altLang="nl-NL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non-</a:t>
            </a:r>
            <a:r>
              <a:rPr lang="nl-NL" altLang="nl-NL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attendees</a:t>
            </a:r>
            <a:r>
              <a:rPr lang="nl-NL" altLang="nl-N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altLang="nl-N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nl-NL" altLang="nl-N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altLang="nl-N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nl-NL" altLang="nl-NL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1" name="Rectangle 2"/>
          <p:cNvSpPr txBox="1">
            <a:spLocks noChangeArrowheads="1"/>
          </p:cNvSpPr>
          <p:nvPr/>
        </p:nvSpPr>
        <p:spPr bwMode="auto">
          <a:xfrm>
            <a:off x="684213" y="3078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-355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1.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Can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offering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self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-sampling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for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 HPV testing    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increase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 compliance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to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 screening?</a:t>
            </a:r>
          </a:p>
          <a:p>
            <a:endParaRPr lang="nl-NL" altLang="nl-NL" sz="28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2. Is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this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 approach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effective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 in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detecting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 CIN2+?</a:t>
            </a:r>
          </a:p>
        </p:txBody>
      </p:sp>
      <p:sp>
        <p:nvSpPr>
          <p:cNvPr id="124932" name="Rectangle 1027"/>
          <p:cNvSpPr txBox="1">
            <a:spLocks noChangeArrowheads="1"/>
          </p:cNvSpPr>
          <p:nvPr/>
        </p:nvSpPr>
        <p:spPr bwMode="auto">
          <a:xfrm>
            <a:off x="395288" y="6226175"/>
            <a:ext cx="8353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nl-NL" sz="2000" dirty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891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71" name="Group 219"/>
          <p:cNvGraphicFramePr>
            <a:graphicFrameLocks noGrp="1"/>
          </p:cNvGraphicFramePr>
          <p:nvPr/>
        </p:nvGraphicFramePr>
        <p:xfrm>
          <a:off x="412750" y="619125"/>
          <a:ext cx="7904163" cy="5834065"/>
        </p:xfrm>
        <a:graphic>
          <a:graphicData uri="http://schemas.openxmlformats.org/drawingml/2006/table">
            <a:tbl>
              <a:tblPr/>
              <a:tblGrid>
                <a:gridCol w="2093875"/>
                <a:gridCol w="1858206"/>
                <a:gridCol w="2138152"/>
                <a:gridCol w="1813930"/>
              </a:tblGrid>
              <a:tr h="451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Reference</a:t>
                      </a:r>
                      <a:endParaRPr kumimoji="0" lang="nl-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Study</a:t>
                      </a:r>
                      <a:r>
                        <a:rPr kumimoji="0" lang="nl-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design</a:t>
                      </a: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Method (self vs clinician)</a:t>
                      </a: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Attendance</a:t>
                      </a:r>
                      <a:r>
                        <a:rPr kumimoji="0" lang="nl-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rate</a:t>
                      </a:r>
                      <a:endParaRPr kumimoji="0" lang="nl-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9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Gok et al. (2010)</a:t>
                      </a: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-sampling </a:t>
                      </a: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vs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letter (99:1)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28,073 non-responders </a:t>
                      </a: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Self-sampling (Delphi Screener)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cervical smear</a:t>
                      </a: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</a:t>
                      </a:r>
                      <a:r>
                        <a:rPr kumimoji="0" lang="nl-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: 27.7%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letter: 16.6%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P&lt;0.001</a:t>
                      </a: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</a:tr>
              <a:tr h="59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Gok et al. (2011)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-sampling </a:t>
                      </a: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vs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letter (99:1)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26,409 non-responders </a:t>
                      </a: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-sampling (</a:t>
                      </a: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VibaBrush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</a:t>
                      </a: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vs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cervical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smear</a:t>
                      </a: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</a:t>
                      </a:r>
                      <a:r>
                        <a:rPr kumimoji="0" lang="nl-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: 30.8%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letter: 6.5%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P&lt;0.001</a:t>
                      </a: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Bais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et al. (2007)</a:t>
                      </a: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-sampling </a:t>
                      </a: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vs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letter (9:1)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2830 non-responders </a:t>
                      </a: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-sampling (</a:t>
                      </a: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VibaBrush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</a:t>
                      </a: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vs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cervical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smear</a:t>
                      </a: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</a:t>
                      </a:r>
                      <a:r>
                        <a:rPr kumimoji="0" lang="nl-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: 34.2%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</a:t>
                      </a:r>
                      <a:r>
                        <a:rPr kumimoji="0" lang="nl-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letter: 17.6%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P&lt;0.001</a:t>
                      </a: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</a:tr>
              <a:tr h="59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Sanner et al. (2009)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Self-sampling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(no control group)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2829 non-responders 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Self-sampling (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Qvintip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on demand</a:t>
                      </a: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Self: 39.1%</a:t>
                      </a:r>
                      <a:endParaRPr kumimoji="0" lang="nl-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6"/>
                    </a:solidFill>
                  </a:tcPr>
                </a:tc>
              </a:tr>
              <a:tr h="59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Virtanen et al. (2011)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Self-sampling vs 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 letter (1:2.7)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4160 non-responders 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Self-sampling (Delphi Screener)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cervical smear</a:t>
                      </a: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Self: 29.8%</a:t>
                      </a:r>
                      <a:endParaRPr kumimoji="0" lang="nl-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 letter: 26.2%</a:t>
                      </a: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 = 0.02</a:t>
                      </a:r>
                      <a:endParaRPr kumimoji="0" lang="nl-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</a:tr>
              <a:tr h="59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Virtanen et al. (2011)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Self-sampling vs 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 letter (1:2.7)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8699 non-responders 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Self-sampling (Delphi Screener) vs cervical smear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Self: 31.5%</a:t>
                      </a:r>
                      <a:endParaRPr kumimoji="0" lang="nl-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 letter: 25.9%</a:t>
                      </a: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P&lt;0.001</a:t>
                      </a:r>
                      <a:endParaRPr kumimoji="0" lang="nl-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6"/>
                    </a:solidFill>
                  </a:tcPr>
                </a:tc>
              </a:tr>
              <a:tr h="59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Szarewski et al. (2011)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Self-sampling vs 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 letter (1:1)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3000 non-responders 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Self-sampling (cotton swab, Qiagen) vs  cervical smear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Self: 10.2%</a:t>
                      </a:r>
                      <a:endParaRPr kumimoji="0" lang="nl-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 letter: 4.5%</a:t>
                      </a: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P&lt;0.001</a:t>
                      </a:r>
                      <a:endParaRPr kumimoji="0" lang="nl-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</a:tr>
              <a:tr h="59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Giorgi Rossi et al. (2011)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Self-sampling vs recall letter.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2480 non-responders 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Self-sampling (Delphi Screener) vs cervical smear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Self: 19.6%</a:t>
                      </a:r>
                      <a:endParaRPr kumimoji="0" lang="nl-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 letter: 13.7%</a:t>
                      </a: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P=0.007</a:t>
                      </a:r>
                      <a:endParaRPr kumimoji="0" lang="nl-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F6"/>
                    </a:solidFill>
                  </a:tcPr>
                </a:tc>
              </a:tr>
              <a:tr h="59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Wikström et al. (2011)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Self-sampling (n=2000) vs recall letter (n=2060)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Self-sampling (Qvintip) vs  cervical smear</a:t>
                      </a: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Self: 39.0%</a:t>
                      </a:r>
                      <a:endParaRPr kumimoji="0" lang="nl-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Recall letter: 9.0%</a:t>
                      </a: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P&lt;0.001</a:t>
                      </a:r>
                      <a:endParaRPr kumimoji="0" lang="nl-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EC"/>
                    </a:solidFill>
                  </a:tcPr>
                </a:tc>
              </a:tr>
            </a:tbl>
          </a:graphicData>
        </a:graphic>
      </p:graphicFrame>
      <p:sp>
        <p:nvSpPr>
          <p:cNvPr id="3" name="Titel 1"/>
          <p:cNvSpPr txBox="1">
            <a:spLocks/>
          </p:cNvSpPr>
          <p:nvPr/>
        </p:nvSpPr>
        <p:spPr bwMode="auto">
          <a:xfrm>
            <a:off x="-107950" y="-315913"/>
            <a:ext cx="90360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nl-NL" sz="2400" kern="0" dirty="0" err="1" smtClean="0">
                <a:solidFill>
                  <a:srgbClr val="FFFF00"/>
                </a:solidFill>
                <a:latin typeface="Arial" charset="0"/>
              </a:rPr>
              <a:t>Offering</a:t>
            </a:r>
            <a:r>
              <a:rPr lang="nl-NL" sz="2400" kern="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nl-NL" sz="2400" kern="0" dirty="0" err="1" smtClean="0">
                <a:solidFill>
                  <a:srgbClr val="FFFF00"/>
                </a:solidFill>
                <a:latin typeface="Arial" charset="0"/>
              </a:rPr>
              <a:t>self</a:t>
            </a:r>
            <a:r>
              <a:rPr lang="nl-NL" sz="2400" kern="0" dirty="0" smtClean="0">
                <a:solidFill>
                  <a:srgbClr val="FFFF00"/>
                </a:solidFill>
                <a:latin typeface="Arial" charset="0"/>
              </a:rPr>
              <a:t>-sampling </a:t>
            </a:r>
            <a:r>
              <a:rPr lang="nl-NL" sz="2400" kern="0" dirty="0" err="1" smtClean="0">
                <a:solidFill>
                  <a:srgbClr val="FFFF00"/>
                </a:solidFill>
                <a:latin typeface="Arial" charset="0"/>
              </a:rPr>
              <a:t>for</a:t>
            </a:r>
            <a:r>
              <a:rPr lang="nl-NL" sz="2400" kern="0" dirty="0" smtClean="0">
                <a:solidFill>
                  <a:srgbClr val="FFFF00"/>
                </a:solidFill>
                <a:latin typeface="Arial" charset="0"/>
              </a:rPr>
              <a:t> HPV testing re-</a:t>
            </a:r>
            <a:r>
              <a:rPr lang="nl-NL" sz="2400" kern="0" dirty="0" err="1" smtClean="0">
                <a:solidFill>
                  <a:srgbClr val="FFFF00"/>
                </a:solidFill>
                <a:latin typeface="Arial" charset="0"/>
              </a:rPr>
              <a:t>attracts</a:t>
            </a:r>
            <a:r>
              <a:rPr lang="nl-NL" sz="2400" kern="0" dirty="0" smtClean="0">
                <a:solidFill>
                  <a:srgbClr val="FFFF00"/>
                </a:solidFill>
                <a:latin typeface="Arial" charset="0"/>
              </a:rPr>
              <a:t> non-</a:t>
            </a:r>
            <a:r>
              <a:rPr lang="nl-NL" sz="2400" kern="0" dirty="0" err="1" smtClean="0">
                <a:solidFill>
                  <a:srgbClr val="FFFF00"/>
                </a:solidFill>
                <a:latin typeface="Arial" charset="0"/>
              </a:rPr>
              <a:t>attendees</a:t>
            </a:r>
            <a:endParaRPr lang="nl-NL" sz="2400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7036" name="Text Box 6"/>
          <p:cNvSpPr txBox="1">
            <a:spLocks noChangeArrowheads="1"/>
          </p:cNvSpPr>
          <p:nvPr/>
        </p:nvSpPr>
        <p:spPr bwMode="auto">
          <a:xfrm>
            <a:off x="6380163" y="6508750"/>
            <a:ext cx="2657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altLang="nl-NL" sz="1400" i="1">
                <a:solidFill>
                  <a:srgbClr val="33CCFF"/>
                </a:solidFill>
                <a:cs typeface="Arial" pitchFamily="34" charset="0"/>
              </a:rPr>
              <a:t>Snijders et al Int J Cancer 2012</a:t>
            </a:r>
          </a:p>
        </p:txBody>
      </p:sp>
      <p:sp>
        <p:nvSpPr>
          <p:cNvPr id="127037" name="Ovaal 1"/>
          <p:cNvSpPr>
            <a:spLocks noChangeArrowheads="1"/>
          </p:cNvSpPr>
          <p:nvPr/>
        </p:nvSpPr>
        <p:spPr bwMode="auto">
          <a:xfrm>
            <a:off x="6227763" y="908050"/>
            <a:ext cx="2232025" cy="1441450"/>
          </a:xfrm>
          <a:prstGeom prst="ellips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altLang="nl-NL" sz="360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2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en-US" altLang="nl-NL" sz="3600" smtClean="0">
                <a:latin typeface="Arial" pitchFamily="34" charset="0"/>
              </a:rPr>
              <a:t>Two different self-sampling devices</a:t>
            </a:r>
            <a:r>
              <a:rPr lang="en-US" altLang="nl-NL" smtClean="0">
                <a:latin typeface="Arial" pitchFamily="34" charset="0"/>
              </a:rPr>
              <a:t/>
            </a:r>
            <a:br>
              <a:rPr lang="en-US" altLang="nl-NL" smtClean="0">
                <a:latin typeface="Arial" pitchFamily="34" charset="0"/>
              </a:rPr>
            </a:br>
            <a:r>
              <a:rPr lang="en-US" altLang="nl-NL" sz="2800" smtClean="0">
                <a:latin typeface="Arial" pitchFamily="34" charset="0"/>
              </a:rPr>
              <a:t>(used for hrHPV testing)</a:t>
            </a:r>
            <a:endParaRPr lang="nl-NL" altLang="nl-NL" sz="2800" smtClean="0">
              <a:latin typeface="Arial" pitchFamily="34" charset="0"/>
            </a:endParaRPr>
          </a:p>
        </p:txBody>
      </p:sp>
      <p:pic>
        <p:nvPicPr>
          <p:cNvPr id="1259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3781425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5" descr="Vibabrush_thinprep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133600"/>
            <a:ext cx="4313237" cy="2495550"/>
          </a:xfrm>
        </p:spPr>
      </p:pic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4787900" y="5589588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FFFF00"/>
                </a:solidFill>
                <a:cs typeface="Arial" pitchFamily="34" charset="0"/>
              </a:rPr>
              <a:t>Viba brush (vaginal brush)</a:t>
            </a:r>
            <a:endParaRPr lang="nl-NL" altLang="nl-NL" sz="20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611188" y="5529263"/>
            <a:ext cx="316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FFFF00"/>
                </a:solidFill>
                <a:cs typeface="Arial" pitchFamily="34" charset="0"/>
              </a:rPr>
              <a:t>Delphi screener (cervico-vaginal lavage)</a:t>
            </a:r>
            <a:endParaRPr lang="nl-NL" altLang="nl-NL" sz="20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25959" name="Tekstvak 2"/>
          <p:cNvSpPr txBox="1">
            <a:spLocks noChangeArrowheads="1"/>
          </p:cNvSpPr>
          <p:nvPr/>
        </p:nvSpPr>
        <p:spPr bwMode="auto">
          <a:xfrm>
            <a:off x="4643438" y="6308725"/>
            <a:ext cx="3024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nl-NL" sz="1600" i="1">
                <a:solidFill>
                  <a:srgbClr val="66FFFF"/>
                </a:solidFill>
                <a:cs typeface="Arial" pitchFamily="34" charset="0"/>
              </a:rPr>
              <a:t>Gök et al., IntJCancer  2011</a:t>
            </a:r>
            <a:endParaRPr lang="nl-NL" altLang="nl-NL" sz="1600" i="1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125960" name="Tekstvak 2"/>
          <p:cNvSpPr txBox="1">
            <a:spLocks noChangeArrowheads="1"/>
          </p:cNvSpPr>
          <p:nvPr/>
        </p:nvSpPr>
        <p:spPr bwMode="auto">
          <a:xfrm>
            <a:off x="611188" y="6308725"/>
            <a:ext cx="2500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nl-NL" sz="1600" i="1">
                <a:solidFill>
                  <a:srgbClr val="66FFFF"/>
                </a:solidFill>
                <a:cs typeface="Arial" pitchFamily="34" charset="0"/>
              </a:rPr>
              <a:t>Gök et al., BMJ 2010</a:t>
            </a:r>
            <a:endParaRPr lang="nl-NL" altLang="nl-NL" sz="1600" i="1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125961" name="Rechthoek 8"/>
          <p:cNvSpPr>
            <a:spLocks noChangeArrowheads="1"/>
          </p:cNvSpPr>
          <p:nvPr/>
        </p:nvSpPr>
        <p:spPr bwMode="auto">
          <a:xfrm>
            <a:off x="611188" y="4652963"/>
            <a:ext cx="3340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l-NL" dirty="0">
                <a:solidFill>
                  <a:srgbClr val="FFFFFF"/>
                </a:solidFill>
                <a:cs typeface="Arial" pitchFamily="34" charset="0"/>
              </a:rPr>
              <a:t>PROHTECT 1</a:t>
            </a:r>
            <a:endParaRPr lang="nl-NL" altLang="nl-NL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nl-NL" altLang="nl-NL" dirty="0">
                <a:solidFill>
                  <a:srgbClr val="FFFFFF"/>
                </a:solidFill>
                <a:cs typeface="Arial" pitchFamily="34" charset="0"/>
              </a:rPr>
              <a:t>N=~ </a:t>
            </a:r>
            <a:r>
              <a:rPr lang="nl-NL" altLang="nl-NL" dirty="0" smtClean="0">
                <a:solidFill>
                  <a:srgbClr val="FFFFFF"/>
                </a:solidFill>
                <a:cs typeface="Arial" pitchFamily="34" charset="0"/>
              </a:rPr>
              <a:t>28,703 </a:t>
            </a:r>
            <a:r>
              <a:rPr lang="nl-NL" altLang="nl-NL" dirty="0">
                <a:solidFill>
                  <a:srgbClr val="FFFFFF"/>
                </a:solidFill>
                <a:cs typeface="Arial" pitchFamily="34" charset="0"/>
              </a:rPr>
              <a:t>(</a:t>
            </a:r>
            <a:r>
              <a:rPr lang="nl-NL" altLang="nl-NL" dirty="0" err="1">
                <a:solidFill>
                  <a:srgbClr val="FFFFFF"/>
                </a:solidFill>
                <a:cs typeface="Arial" pitchFamily="34" charset="0"/>
              </a:rPr>
              <a:t>age</a:t>
            </a:r>
            <a:r>
              <a:rPr lang="nl-NL" altLang="nl-NL" dirty="0">
                <a:solidFill>
                  <a:srgbClr val="FFFFFF"/>
                </a:solidFill>
                <a:cs typeface="Arial" pitchFamily="34" charset="0"/>
              </a:rPr>
              <a:t>: 29-60 </a:t>
            </a:r>
            <a:r>
              <a:rPr lang="nl-NL" altLang="nl-NL" dirty="0" err="1">
                <a:solidFill>
                  <a:srgbClr val="FFFFFF"/>
                </a:solidFill>
                <a:cs typeface="Arial" pitchFamily="34" charset="0"/>
              </a:rPr>
              <a:t>years</a:t>
            </a:r>
            <a:r>
              <a:rPr lang="nl-NL" altLang="nl-NL" dirty="0">
                <a:solidFill>
                  <a:srgbClr val="FFFFFF"/>
                </a:solidFill>
                <a:cs typeface="Arial" pitchFamily="34" charset="0"/>
              </a:rPr>
              <a:t>)</a:t>
            </a:r>
          </a:p>
          <a:p>
            <a:r>
              <a:rPr lang="nl-NL" altLang="nl-NL" dirty="0" err="1">
                <a:solidFill>
                  <a:srgbClr val="FFFFFF"/>
                </a:solidFill>
                <a:cs typeface="Arial" pitchFamily="34" charset="0"/>
              </a:rPr>
              <a:t>Year</a:t>
            </a:r>
            <a:r>
              <a:rPr lang="nl-NL" altLang="nl-NL" dirty="0">
                <a:solidFill>
                  <a:srgbClr val="FFFFFF"/>
                </a:solidFill>
                <a:cs typeface="Arial" pitchFamily="34" charset="0"/>
              </a:rPr>
              <a:t> of non-</a:t>
            </a:r>
            <a:r>
              <a:rPr lang="nl-NL" altLang="nl-NL" dirty="0" err="1">
                <a:solidFill>
                  <a:srgbClr val="FFFFFF"/>
                </a:solidFill>
                <a:cs typeface="Arial" pitchFamily="34" charset="0"/>
              </a:rPr>
              <a:t>attendance</a:t>
            </a:r>
            <a:r>
              <a:rPr lang="nl-NL" altLang="nl-NL" dirty="0">
                <a:solidFill>
                  <a:srgbClr val="FFFFFF"/>
                </a:solidFill>
                <a:cs typeface="Arial" pitchFamily="34" charset="0"/>
              </a:rPr>
              <a:t>: 2005 </a:t>
            </a:r>
            <a:endParaRPr lang="nl-NL" altLang="nl-NL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25962" name="Rechthoek 9"/>
          <p:cNvSpPr>
            <a:spLocks noChangeArrowheads="1"/>
          </p:cNvSpPr>
          <p:nvPr/>
        </p:nvSpPr>
        <p:spPr bwMode="auto">
          <a:xfrm>
            <a:off x="4773613" y="4652963"/>
            <a:ext cx="3340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l-NL" dirty="0">
                <a:solidFill>
                  <a:srgbClr val="FFFFFF"/>
                </a:solidFill>
                <a:cs typeface="Arial" pitchFamily="34" charset="0"/>
              </a:rPr>
              <a:t>PROHTECT 2</a:t>
            </a:r>
            <a:endParaRPr lang="nl-NL" altLang="nl-NL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nl-NL" altLang="nl-NL" dirty="0">
                <a:solidFill>
                  <a:srgbClr val="FFFFFF"/>
                </a:solidFill>
                <a:cs typeface="Arial" pitchFamily="34" charset="0"/>
              </a:rPr>
              <a:t>N=~ </a:t>
            </a:r>
            <a:r>
              <a:rPr lang="nl-NL" altLang="nl-NL" dirty="0" smtClean="0">
                <a:solidFill>
                  <a:srgbClr val="FFFFFF"/>
                </a:solidFill>
                <a:cs typeface="Arial" pitchFamily="34" charset="0"/>
              </a:rPr>
              <a:t>26,409 </a:t>
            </a:r>
            <a:r>
              <a:rPr lang="nl-NL" altLang="nl-NL" dirty="0">
                <a:solidFill>
                  <a:srgbClr val="FFFFFF"/>
                </a:solidFill>
                <a:cs typeface="Arial" pitchFamily="34" charset="0"/>
              </a:rPr>
              <a:t>(</a:t>
            </a:r>
            <a:r>
              <a:rPr lang="nl-NL" altLang="nl-NL" dirty="0" err="1">
                <a:solidFill>
                  <a:srgbClr val="FFFFFF"/>
                </a:solidFill>
                <a:cs typeface="Arial" pitchFamily="34" charset="0"/>
              </a:rPr>
              <a:t>age</a:t>
            </a:r>
            <a:r>
              <a:rPr lang="nl-NL" altLang="nl-NL" dirty="0">
                <a:solidFill>
                  <a:srgbClr val="FFFFFF"/>
                </a:solidFill>
                <a:cs typeface="Arial" pitchFamily="34" charset="0"/>
              </a:rPr>
              <a:t>: 29-60 </a:t>
            </a:r>
            <a:r>
              <a:rPr lang="nl-NL" altLang="nl-NL" dirty="0" err="1">
                <a:solidFill>
                  <a:srgbClr val="FFFFFF"/>
                </a:solidFill>
                <a:cs typeface="Arial" pitchFamily="34" charset="0"/>
              </a:rPr>
              <a:t>years</a:t>
            </a:r>
            <a:r>
              <a:rPr lang="nl-NL" altLang="nl-NL" dirty="0">
                <a:solidFill>
                  <a:srgbClr val="FFFFFF"/>
                </a:solidFill>
                <a:cs typeface="Arial" pitchFamily="34" charset="0"/>
              </a:rPr>
              <a:t>)</a:t>
            </a:r>
          </a:p>
          <a:p>
            <a:r>
              <a:rPr lang="nl-NL" altLang="nl-NL" dirty="0" err="1">
                <a:solidFill>
                  <a:srgbClr val="FFFFFF"/>
                </a:solidFill>
                <a:cs typeface="Arial" pitchFamily="34" charset="0"/>
              </a:rPr>
              <a:t>Year</a:t>
            </a:r>
            <a:r>
              <a:rPr lang="nl-NL" altLang="nl-NL" dirty="0">
                <a:solidFill>
                  <a:srgbClr val="FFFFFF"/>
                </a:solidFill>
                <a:cs typeface="Arial" pitchFamily="34" charset="0"/>
              </a:rPr>
              <a:t> of non-</a:t>
            </a:r>
            <a:r>
              <a:rPr lang="nl-NL" altLang="nl-NL" dirty="0" err="1">
                <a:solidFill>
                  <a:srgbClr val="FFFFFF"/>
                </a:solidFill>
                <a:cs typeface="Arial" pitchFamily="34" charset="0"/>
              </a:rPr>
              <a:t>attendance</a:t>
            </a:r>
            <a:r>
              <a:rPr lang="nl-NL" altLang="nl-NL" dirty="0">
                <a:solidFill>
                  <a:srgbClr val="FFFFFF"/>
                </a:solidFill>
                <a:cs typeface="Arial" pitchFamily="34" charset="0"/>
              </a:rPr>
              <a:t>: 2006 </a:t>
            </a:r>
            <a:endParaRPr lang="nl-NL" altLang="nl-NL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12596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17323" r="15686" b="32352"/>
          <a:stretch>
            <a:fillRect/>
          </a:stretch>
        </p:blipFill>
        <p:spPr bwMode="auto">
          <a:xfrm>
            <a:off x="2051050" y="2276475"/>
            <a:ext cx="169703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240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1"/>
          <p:cNvGraphicFramePr>
            <a:graphicFrameLocks noChangeAspect="1"/>
          </p:cNvGraphicFramePr>
          <p:nvPr/>
        </p:nvGraphicFramePr>
        <p:xfrm>
          <a:off x="531813" y="1676400"/>
          <a:ext cx="7307262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6" name="Visio" r:id="rId3" imgW="9053119" imgH="6353157" progId="Visio.Drawing.11">
                  <p:embed/>
                </p:oleObj>
              </mc:Choice>
              <mc:Fallback>
                <p:oleObj name="Visio" r:id="rId3" imgW="9053119" imgH="63531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676400"/>
                        <a:ext cx="7307262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al 5"/>
          <p:cNvSpPr/>
          <p:nvPr/>
        </p:nvSpPr>
        <p:spPr>
          <a:xfrm>
            <a:off x="53975" y="5924550"/>
            <a:ext cx="1243013" cy="857250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nl-NL" b="1" dirty="0" smtClean="0">
                <a:solidFill>
                  <a:srgbClr val="FFFFFF"/>
                </a:solidFill>
                <a:ea typeface="ＭＳ Ｐゴシック" pitchFamily="34" charset="-128"/>
                <a:cs typeface="Arial" panose="020B0604020202020204" pitchFamily="34" charset="0"/>
              </a:rPr>
              <a:t>CIN2+ 1.4%</a:t>
            </a:r>
          </a:p>
        </p:txBody>
      </p:sp>
      <p:sp>
        <p:nvSpPr>
          <p:cNvPr id="7" name="Ovaal 6"/>
          <p:cNvSpPr/>
          <p:nvPr/>
        </p:nvSpPr>
        <p:spPr>
          <a:xfrm>
            <a:off x="7743825" y="5911850"/>
            <a:ext cx="1346200" cy="80962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nl-NL" b="1" dirty="0" smtClean="0">
                <a:solidFill>
                  <a:srgbClr val="FFFFFF"/>
                </a:solidFill>
                <a:ea typeface="ＭＳ Ｐゴシック" pitchFamily="34" charset="-128"/>
                <a:cs typeface="Arial" panose="020B0604020202020204" pitchFamily="34" charset="0"/>
              </a:rPr>
              <a:t>CIN2+ 0.8 %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0825" y="198438"/>
            <a:ext cx="8424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nl-NL" sz="32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HPV self-sampling: a feasible and effective tool to screen non-attendees</a:t>
            </a:r>
            <a:endParaRPr lang="nl-NL" altLang="nl-NL" sz="3200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802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el 1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143000"/>
          </a:xfrm>
        </p:spPr>
        <p:txBody>
          <a:bodyPr/>
          <a:lstStyle/>
          <a:p>
            <a:r>
              <a:rPr lang="nl-NL" altLang="nl-NL" dirty="0" err="1" smtClean="0"/>
              <a:t>Cervical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cancer</a:t>
            </a:r>
            <a:r>
              <a:rPr lang="nl-NL" altLang="nl-NL" dirty="0" smtClean="0"/>
              <a:t> worldwide</a:t>
            </a:r>
          </a:p>
        </p:txBody>
      </p:sp>
      <p:sp>
        <p:nvSpPr>
          <p:cNvPr id="116739" name="Tijdelijke aanduiding voor inhoud 2"/>
          <p:cNvSpPr>
            <a:spLocks noGrp="1"/>
          </p:cNvSpPr>
          <p:nvPr>
            <p:ph idx="1"/>
          </p:nvPr>
        </p:nvSpPr>
        <p:spPr>
          <a:xfrm>
            <a:off x="697108" y="1052736"/>
            <a:ext cx="8206680" cy="5034458"/>
          </a:xfrm>
        </p:spPr>
        <p:txBody>
          <a:bodyPr/>
          <a:lstStyle/>
          <a:p>
            <a:endParaRPr lang="nl-NL" altLang="nl-NL" sz="2400" dirty="0" smtClean="0">
              <a:solidFill>
                <a:srgbClr val="FFFFFF"/>
              </a:solidFill>
            </a:endParaRPr>
          </a:p>
          <a:p>
            <a:pPr lvl="0"/>
            <a:r>
              <a:rPr lang="nl-NL" altLang="nl-NL" sz="2400" dirty="0" smtClean="0">
                <a:solidFill>
                  <a:srgbClr val="FFFFFF"/>
                </a:solidFill>
              </a:rPr>
              <a:t>Worldwide:</a:t>
            </a:r>
          </a:p>
          <a:p>
            <a:pPr lvl="1"/>
            <a:r>
              <a:rPr lang="nl-NL" altLang="nl-NL" sz="2400" dirty="0" smtClean="0">
                <a:solidFill>
                  <a:srgbClr val="FFFFFF"/>
                </a:solidFill>
              </a:rPr>
              <a:t>New </a:t>
            </a:r>
            <a:r>
              <a:rPr lang="nl-NL" altLang="nl-NL" sz="2400" dirty="0" err="1">
                <a:solidFill>
                  <a:srgbClr val="FFFFFF"/>
                </a:solidFill>
              </a:rPr>
              <a:t>cervical</a:t>
            </a:r>
            <a:r>
              <a:rPr lang="nl-NL" altLang="nl-NL" sz="2400" dirty="0">
                <a:solidFill>
                  <a:srgbClr val="FFFFFF"/>
                </a:solidFill>
              </a:rPr>
              <a:t> </a:t>
            </a:r>
            <a:r>
              <a:rPr lang="nl-NL" altLang="nl-NL" sz="2400" dirty="0" err="1">
                <a:solidFill>
                  <a:srgbClr val="FFFFFF"/>
                </a:solidFill>
              </a:rPr>
              <a:t>cancer</a:t>
            </a:r>
            <a:r>
              <a:rPr lang="nl-NL" altLang="nl-NL" sz="2400" dirty="0">
                <a:solidFill>
                  <a:srgbClr val="FFFFFF"/>
                </a:solidFill>
              </a:rPr>
              <a:t> cases </a:t>
            </a:r>
            <a:r>
              <a:rPr lang="nl-NL" altLang="nl-NL" sz="2400" dirty="0" smtClean="0">
                <a:solidFill>
                  <a:srgbClr val="FFFFFF"/>
                </a:solidFill>
              </a:rPr>
              <a:t>530.000/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year</a:t>
            </a:r>
            <a:endParaRPr lang="nl-NL" altLang="nl-NL" sz="2400" dirty="0" smtClean="0">
              <a:solidFill>
                <a:srgbClr val="FFFFFF"/>
              </a:solidFill>
            </a:endParaRPr>
          </a:p>
          <a:p>
            <a:pPr lvl="1"/>
            <a:r>
              <a:rPr lang="nl-NL" altLang="nl-NL" sz="2400" dirty="0" smtClean="0">
                <a:solidFill>
                  <a:srgbClr val="FFFFFF"/>
                </a:solidFill>
              </a:rPr>
              <a:t>3rd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cancer</a:t>
            </a:r>
            <a:r>
              <a:rPr lang="nl-NL" altLang="nl-NL" sz="2400" dirty="0" smtClean="0">
                <a:solidFill>
                  <a:srgbClr val="FFFFFF"/>
                </a:solidFill>
              </a:rPr>
              <a:t> in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women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nl-NL" altLang="nl-NL" sz="2400" dirty="0" smtClean="0">
                <a:solidFill>
                  <a:srgbClr val="FFFFFF"/>
                </a:solidFill>
              </a:rPr>
              <a:t>275.000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women</a:t>
            </a:r>
            <a:r>
              <a:rPr lang="nl-NL" altLang="nl-NL" sz="2400" dirty="0" smtClean="0">
                <a:solidFill>
                  <a:srgbClr val="FFFFFF"/>
                </a:solidFill>
              </a:rPr>
              <a:t>/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year</a:t>
            </a:r>
            <a:r>
              <a:rPr lang="nl-NL" altLang="nl-NL" sz="2400" dirty="0" smtClean="0">
                <a:solidFill>
                  <a:srgbClr val="FFFFFF"/>
                </a:solidFill>
              </a:rPr>
              <a:t> are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dying</a:t>
            </a:r>
            <a:r>
              <a:rPr lang="nl-NL" altLang="nl-NL" sz="2400" dirty="0" smtClean="0">
                <a:solidFill>
                  <a:srgbClr val="FFFFFF"/>
                </a:solidFill>
              </a:rPr>
              <a:t> of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cervical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cancer</a:t>
            </a:r>
            <a:endParaRPr lang="nl-NL" altLang="nl-NL" sz="2400" dirty="0">
              <a:solidFill>
                <a:srgbClr val="FFFFFF"/>
              </a:solidFill>
            </a:endParaRPr>
          </a:p>
          <a:p>
            <a:pPr lvl="1"/>
            <a:r>
              <a:rPr lang="nl-NL" altLang="nl-NL" sz="2400" dirty="0" smtClean="0">
                <a:solidFill>
                  <a:srgbClr val="FFFFFF"/>
                </a:solidFill>
              </a:rPr>
              <a:t>80% of  cases in low resource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countries</a:t>
            </a:r>
            <a:r>
              <a:rPr lang="nl-NL" altLang="nl-NL" sz="2400" dirty="0" smtClean="0">
                <a:solidFill>
                  <a:srgbClr val="FFFFFF"/>
                </a:solidFill>
              </a:rPr>
              <a:t>: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Africa</a:t>
            </a:r>
            <a:r>
              <a:rPr lang="nl-NL" altLang="nl-NL" sz="2400" dirty="0" smtClean="0">
                <a:solidFill>
                  <a:srgbClr val="FFFFFF"/>
                </a:solidFill>
              </a:rPr>
              <a:t>,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Mid</a:t>
            </a:r>
            <a:r>
              <a:rPr lang="nl-NL" altLang="nl-NL" sz="2400" dirty="0" smtClean="0">
                <a:solidFill>
                  <a:srgbClr val="FFFFFF"/>
                </a:solidFill>
              </a:rPr>
              <a:t>-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and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south</a:t>
            </a:r>
            <a:r>
              <a:rPr lang="nl-NL" altLang="nl-NL" sz="2400" dirty="0" smtClean="0">
                <a:solidFill>
                  <a:srgbClr val="FFFFFF"/>
                </a:solidFill>
              </a:rPr>
              <a:t> America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and</a:t>
            </a:r>
            <a:r>
              <a:rPr lang="nl-NL" altLang="nl-NL" sz="2400" dirty="0" smtClean="0">
                <a:solidFill>
                  <a:srgbClr val="FFFFFF"/>
                </a:solidFill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</a:rPr>
              <a:t>Eastern</a:t>
            </a:r>
            <a:r>
              <a:rPr lang="nl-NL" altLang="nl-NL" sz="2400" dirty="0" smtClean="0">
                <a:solidFill>
                  <a:srgbClr val="FFFFFF"/>
                </a:solidFill>
              </a:rPr>
              <a:t> Europe</a:t>
            </a:r>
          </a:p>
          <a:p>
            <a:endParaRPr lang="nl-NL" altLang="nl-NL" sz="2400" dirty="0">
              <a:solidFill>
                <a:srgbClr val="FFFFFF"/>
              </a:solidFill>
            </a:endParaRPr>
          </a:p>
          <a:p>
            <a:r>
              <a:rPr lang="nl-NL" altLang="nl-NL" sz="2400" dirty="0" smtClean="0">
                <a:solidFill>
                  <a:srgbClr val="FFFF00"/>
                </a:solidFill>
              </a:rPr>
              <a:t>Netherlands</a:t>
            </a:r>
          </a:p>
          <a:p>
            <a:pPr lvl="1"/>
            <a:r>
              <a:rPr lang="nl-NL" altLang="nl-NL" sz="2000" dirty="0" err="1" smtClean="0">
                <a:solidFill>
                  <a:srgbClr val="FFFF00"/>
                </a:solidFill>
              </a:rPr>
              <a:t>Incidence</a:t>
            </a:r>
            <a:r>
              <a:rPr lang="nl-NL" altLang="nl-NL" sz="2000" dirty="0">
                <a:solidFill>
                  <a:srgbClr val="FFFF00"/>
                </a:solidFill>
              </a:rPr>
              <a:t>:</a:t>
            </a:r>
            <a:r>
              <a:rPr lang="nl-NL" altLang="nl-NL" sz="2000" dirty="0">
                <a:solidFill>
                  <a:srgbClr val="FFFFFF"/>
                </a:solidFill>
              </a:rPr>
              <a:t>  ASR/100.000     </a:t>
            </a:r>
            <a:r>
              <a:rPr lang="nl-NL" altLang="nl-NL" sz="2000" dirty="0" err="1">
                <a:solidFill>
                  <a:srgbClr val="FFFF00"/>
                </a:solidFill>
              </a:rPr>
              <a:t>Mortality</a:t>
            </a:r>
            <a:r>
              <a:rPr lang="nl-NL" altLang="nl-NL" sz="2000" dirty="0">
                <a:solidFill>
                  <a:srgbClr val="FFFF00"/>
                </a:solidFill>
              </a:rPr>
              <a:t>:</a:t>
            </a:r>
            <a:r>
              <a:rPr lang="nl-NL" altLang="nl-NL" sz="2000" dirty="0">
                <a:solidFill>
                  <a:srgbClr val="FFFFFF"/>
                </a:solidFill>
              </a:rPr>
              <a:t> ASR/100.000</a:t>
            </a:r>
          </a:p>
          <a:p>
            <a:pPr marL="457200" lvl="1" indent="0">
              <a:buNone/>
            </a:pPr>
            <a:r>
              <a:rPr lang="nl-NL" altLang="nl-NL" sz="2400" dirty="0" smtClean="0">
                <a:solidFill>
                  <a:srgbClr val="FFFFFF"/>
                </a:solidFill>
              </a:rPr>
              <a:t>                   </a:t>
            </a:r>
            <a:r>
              <a:rPr lang="nl-NL" altLang="nl-NL" sz="2000" dirty="0">
                <a:solidFill>
                  <a:srgbClr val="FFFFFF"/>
                </a:solidFill>
              </a:rPr>
              <a:t>6.9                                 </a:t>
            </a:r>
            <a:r>
              <a:rPr lang="nl-NL" altLang="nl-NL" sz="2000" dirty="0" smtClean="0">
                <a:solidFill>
                  <a:srgbClr val="FFFFFF"/>
                </a:solidFill>
              </a:rPr>
              <a:t>1.6</a:t>
            </a:r>
          </a:p>
          <a:p>
            <a:pPr marL="457200" lvl="1" indent="0">
              <a:buNone/>
            </a:pPr>
            <a:r>
              <a:rPr lang="nl-NL" altLang="nl-NL" sz="2000" dirty="0">
                <a:solidFill>
                  <a:srgbClr val="FFFFFF"/>
                </a:solidFill>
              </a:rPr>
              <a:t>	</a:t>
            </a:r>
            <a:r>
              <a:rPr lang="nl-NL" altLang="nl-NL" sz="2000" dirty="0" smtClean="0"/>
              <a:t>Absolute </a:t>
            </a:r>
            <a:r>
              <a:rPr lang="nl-NL" altLang="nl-NL" sz="2000" dirty="0" err="1" smtClean="0"/>
              <a:t>figures</a:t>
            </a:r>
            <a:r>
              <a:rPr lang="nl-NL" altLang="nl-NL" sz="2000" dirty="0" smtClean="0">
                <a:solidFill>
                  <a:srgbClr val="FFFFFF"/>
                </a:solidFill>
              </a:rPr>
              <a:t>:</a:t>
            </a:r>
          </a:p>
          <a:p>
            <a:r>
              <a:rPr lang="nl-NL" altLang="nl-NL" sz="2000" dirty="0" smtClean="0">
                <a:solidFill>
                  <a:srgbClr val="FFFFFF"/>
                </a:solidFill>
              </a:rPr>
              <a:t>                      ~700 new cases/</a:t>
            </a:r>
            <a:r>
              <a:rPr lang="nl-NL" altLang="nl-NL" sz="2000" dirty="0" err="1" smtClean="0">
                <a:solidFill>
                  <a:srgbClr val="FFFFFF"/>
                </a:solidFill>
              </a:rPr>
              <a:t>year</a:t>
            </a:r>
            <a:r>
              <a:rPr lang="nl-NL" altLang="nl-NL" sz="2000" dirty="0" smtClean="0">
                <a:solidFill>
                  <a:srgbClr val="FFFFFF"/>
                </a:solidFill>
              </a:rPr>
              <a:t>          220 </a:t>
            </a:r>
            <a:r>
              <a:rPr lang="nl-NL" altLang="nl-NL" sz="2000" dirty="0" err="1" smtClean="0">
                <a:solidFill>
                  <a:srgbClr val="FFFFFF"/>
                </a:solidFill>
              </a:rPr>
              <a:t>Death</a:t>
            </a:r>
            <a:r>
              <a:rPr lang="nl-NL" altLang="nl-NL" sz="2000" dirty="0" smtClean="0">
                <a:solidFill>
                  <a:srgbClr val="FFFFFF"/>
                </a:solidFill>
              </a:rPr>
              <a:t>/</a:t>
            </a:r>
            <a:r>
              <a:rPr lang="nl-NL" altLang="nl-NL" sz="2000" dirty="0" err="1" smtClean="0">
                <a:solidFill>
                  <a:srgbClr val="FFFFFF"/>
                </a:solidFill>
              </a:rPr>
              <a:t>year</a:t>
            </a:r>
            <a:r>
              <a:rPr lang="nl-NL" altLang="nl-NL" sz="2000" dirty="0" smtClean="0">
                <a:solidFill>
                  <a:srgbClr val="FFFFFF"/>
                </a:solidFill>
              </a:rPr>
              <a:t>                      </a:t>
            </a:r>
          </a:p>
        </p:txBody>
      </p:sp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836712"/>
            <a:ext cx="9150350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1" name="Tekstvak 2"/>
          <p:cNvSpPr txBox="1">
            <a:spLocks noChangeArrowheads="1"/>
          </p:cNvSpPr>
          <p:nvPr/>
        </p:nvSpPr>
        <p:spPr bwMode="auto">
          <a:xfrm>
            <a:off x="6757988" y="6453188"/>
            <a:ext cx="20617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nl-NL" sz="1200" i="1" dirty="0" err="1">
                <a:solidFill>
                  <a:srgbClr val="33CCFF"/>
                </a:solidFill>
              </a:rPr>
              <a:t>Globocan</a:t>
            </a:r>
            <a:r>
              <a:rPr lang="nl-NL" altLang="nl-NL" sz="1200" i="1" dirty="0">
                <a:solidFill>
                  <a:srgbClr val="33CCFF"/>
                </a:solidFill>
              </a:rPr>
              <a:t> IARC-WHO </a:t>
            </a:r>
            <a:r>
              <a:rPr lang="nl-NL" altLang="nl-NL" sz="1200" i="1" dirty="0" smtClean="0">
                <a:solidFill>
                  <a:srgbClr val="33CCFF"/>
                </a:solidFill>
              </a:rPr>
              <a:t>2012</a:t>
            </a:r>
            <a:endParaRPr lang="nl-NL" altLang="nl-NL" sz="1200" i="1" dirty="0">
              <a:solidFill>
                <a:srgbClr val="33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nl-NL" dirty="0" smtClean="0"/>
              <a:t>HPV testing in </a:t>
            </a:r>
            <a:r>
              <a:rPr lang="nl-NL" dirty="0" err="1" smtClean="0"/>
              <a:t>cervical</a:t>
            </a:r>
            <a:r>
              <a:rPr lang="nl-NL" dirty="0" smtClean="0"/>
              <a:t> screening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>
                <a:solidFill>
                  <a:srgbClr val="FFFFFF"/>
                </a:solidFill>
              </a:rPr>
              <a:t>HPV testing on </a:t>
            </a:r>
            <a:r>
              <a:rPr lang="nl-NL" sz="2800" dirty="0" err="1" smtClean="0">
                <a:solidFill>
                  <a:srgbClr val="FFFFFF"/>
                </a:solidFill>
              </a:rPr>
              <a:t>self-collected</a:t>
            </a:r>
            <a:r>
              <a:rPr lang="nl-NL" sz="2800" dirty="0" smtClean="0">
                <a:solidFill>
                  <a:srgbClr val="FFFFFF"/>
                </a:solidFill>
              </a:rPr>
              <a:t> c/v specimen is more </a:t>
            </a:r>
            <a:r>
              <a:rPr lang="nl-NL" sz="2800" dirty="0" err="1" smtClean="0">
                <a:solidFill>
                  <a:srgbClr val="FFFFFF"/>
                </a:solidFill>
              </a:rPr>
              <a:t>sensitive</a:t>
            </a:r>
            <a:r>
              <a:rPr lang="nl-NL" sz="2800" dirty="0" smtClean="0">
                <a:solidFill>
                  <a:srgbClr val="FFFFFF"/>
                </a:solidFill>
              </a:rPr>
              <a:t> </a:t>
            </a:r>
            <a:r>
              <a:rPr lang="nl-NL" sz="2800" dirty="0" err="1" smtClean="0">
                <a:solidFill>
                  <a:srgbClr val="FFFFFF"/>
                </a:solidFill>
              </a:rPr>
              <a:t>than</a:t>
            </a:r>
            <a:r>
              <a:rPr lang="nl-NL" sz="2800" dirty="0" smtClean="0">
                <a:solidFill>
                  <a:srgbClr val="FFFFFF"/>
                </a:solidFill>
              </a:rPr>
              <a:t> </a:t>
            </a:r>
            <a:r>
              <a:rPr lang="nl-NL" sz="2800" dirty="0" err="1" smtClean="0">
                <a:solidFill>
                  <a:srgbClr val="FFFFFF"/>
                </a:solidFill>
              </a:rPr>
              <a:t>cytology</a:t>
            </a:r>
            <a:r>
              <a:rPr lang="nl-NL" sz="2800" dirty="0" smtClean="0">
                <a:solidFill>
                  <a:srgbClr val="FFFFFF"/>
                </a:solidFill>
              </a:rPr>
              <a:t> in </a:t>
            </a:r>
            <a:r>
              <a:rPr lang="nl-NL" sz="2800" dirty="0" err="1" smtClean="0">
                <a:solidFill>
                  <a:srgbClr val="FFFFFF"/>
                </a:solidFill>
              </a:rPr>
              <a:t>detecting</a:t>
            </a:r>
            <a:r>
              <a:rPr lang="nl-NL" sz="2800" dirty="0" smtClean="0">
                <a:solidFill>
                  <a:srgbClr val="FFFFFF"/>
                </a:solidFill>
              </a:rPr>
              <a:t> CIN2+</a:t>
            </a:r>
          </a:p>
          <a:p>
            <a:endParaRPr lang="nl-NL" sz="2800" dirty="0">
              <a:solidFill>
                <a:srgbClr val="FFFFFF"/>
              </a:solidFill>
            </a:endParaRPr>
          </a:p>
          <a:p>
            <a:r>
              <a:rPr lang="nl-NL" sz="2800" dirty="0" smtClean="0">
                <a:solidFill>
                  <a:srgbClr val="FFFFFF"/>
                </a:solidFill>
              </a:rPr>
              <a:t>HPV testing </a:t>
            </a:r>
            <a:r>
              <a:rPr lang="nl-NL" sz="2800" dirty="0">
                <a:solidFill>
                  <a:srgbClr val="FFFFFF"/>
                </a:solidFill>
              </a:rPr>
              <a:t>on </a:t>
            </a:r>
            <a:r>
              <a:rPr lang="nl-NL" sz="2800" dirty="0" err="1">
                <a:solidFill>
                  <a:srgbClr val="FFFFFF"/>
                </a:solidFill>
              </a:rPr>
              <a:t>self-collected</a:t>
            </a:r>
            <a:r>
              <a:rPr lang="nl-NL" sz="2800" dirty="0">
                <a:solidFill>
                  <a:srgbClr val="FFFFFF"/>
                </a:solidFill>
              </a:rPr>
              <a:t> c/v specimen </a:t>
            </a:r>
            <a:r>
              <a:rPr lang="nl-NL" sz="2800" dirty="0" smtClean="0">
                <a:solidFill>
                  <a:srgbClr val="FFFFFF"/>
                </a:solidFill>
              </a:rPr>
              <a:t>is as </a:t>
            </a:r>
            <a:r>
              <a:rPr lang="nl-NL" sz="2800" dirty="0" err="1" smtClean="0">
                <a:solidFill>
                  <a:srgbClr val="FFFFFF"/>
                </a:solidFill>
              </a:rPr>
              <a:t>sensitive</a:t>
            </a:r>
            <a:r>
              <a:rPr lang="nl-NL" sz="2800" dirty="0" smtClean="0">
                <a:solidFill>
                  <a:srgbClr val="FFFFFF"/>
                </a:solidFill>
              </a:rPr>
              <a:t> as HPV testing on </a:t>
            </a:r>
            <a:r>
              <a:rPr lang="nl-NL" sz="2800" dirty="0" err="1" smtClean="0">
                <a:solidFill>
                  <a:srgbClr val="FFFFFF"/>
                </a:solidFill>
              </a:rPr>
              <a:t>physician</a:t>
            </a:r>
            <a:r>
              <a:rPr lang="nl-NL" sz="2800" dirty="0" smtClean="0">
                <a:solidFill>
                  <a:srgbClr val="FFFFFF"/>
                </a:solidFill>
              </a:rPr>
              <a:t> taken smears, </a:t>
            </a:r>
            <a:r>
              <a:rPr lang="nl-NL" sz="2800" dirty="0" err="1" smtClean="0">
                <a:solidFill>
                  <a:srgbClr val="FFFFFF"/>
                </a:solidFill>
              </a:rPr>
              <a:t>provided</a:t>
            </a:r>
            <a:r>
              <a:rPr lang="nl-NL" sz="2800" dirty="0">
                <a:solidFill>
                  <a:srgbClr val="FFFFFF"/>
                </a:solidFill>
              </a:rPr>
              <a:t> </a:t>
            </a:r>
            <a:r>
              <a:rPr lang="nl-NL" sz="2800" dirty="0" smtClean="0">
                <a:solidFill>
                  <a:srgbClr val="FFFFFF"/>
                </a:solidFill>
              </a:rPr>
              <a:t>a </a:t>
            </a:r>
            <a:r>
              <a:rPr lang="nl-NL" sz="2800" dirty="0" err="1" smtClean="0">
                <a:solidFill>
                  <a:srgbClr val="FFFFFF"/>
                </a:solidFill>
              </a:rPr>
              <a:t>clinically</a:t>
            </a:r>
            <a:r>
              <a:rPr lang="nl-NL" sz="2800" dirty="0" smtClean="0">
                <a:solidFill>
                  <a:srgbClr val="FFFFFF"/>
                </a:solidFill>
              </a:rPr>
              <a:t> </a:t>
            </a:r>
            <a:r>
              <a:rPr lang="nl-NL" sz="2800" dirty="0" err="1" smtClean="0">
                <a:solidFill>
                  <a:srgbClr val="FFFFFF"/>
                </a:solidFill>
              </a:rPr>
              <a:t>validated</a:t>
            </a:r>
            <a:r>
              <a:rPr lang="nl-NL" sz="2800" dirty="0" smtClean="0">
                <a:solidFill>
                  <a:srgbClr val="FFFFFF"/>
                </a:solidFill>
              </a:rPr>
              <a:t> </a:t>
            </a:r>
            <a:r>
              <a:rPr lang="nl-NL" sz="2800" dirty="0" err="1" smtClean="0">
                <a:solidFill>
                  <a:srgbClr val="FFFFFF"/>
                </a:solidFill>
              </a:rPr>
              <a:t>combination</a:t>
            </a:r>
            <a:r>
              <a:rPr lang="nl-NL" sz="2800" dirty="0" smtClean="0">
                <a:solidFill>
                  <a:srgbClr val="FFFFFF"/>
                </a:solidFill>
              </a:rPr>
              <a:t> of a </a:t>
            </a:r>
            <a:r>
              <a:rPr lang="nl-NL" sz="2800" dirty="0" err="1" smtClean="0">
                <a:solidFill>
                  <a:srgbClr val="FFFFFF"/>
                </a:solidFill>
              </a:rPr>
              <a:t>self</a:t>
            </a:r>
            <a:r>
              <a:rPr lang="nl-NL" sz="2800" dirty="0" smtClean="0">
                <a:solidFill>
                  <a:srgbClr val="FFFFFF"/>
                </a:solidFill>
              </a:rPr>
              <a:t>-sampling device </a:t>
            </a:r>
            <a:r>
              <a:rPr lang="nl-NL" sz="2800" dirty="0" err="1" smtClean="0">
                <a:solidFill>
                  <a:srgbClr val="FFFFFF"/>
                </a:solidFill>
              </a:rPr>
              <a:t>and</a:t>
            </a:r>
            <a:r>
              <a:rPr lang="nl-NL" sz="2800" dirty="0" smtClean="0">
                <a:solidFill>
                  <a:srgbClr val="FFFFFF"/>
                </a:solidFill>
              </a:rPr>
              <a:t> a </a:t>
            </a:r>
            <a:r>
              <a:rPr lang="nl-NL" sz="2800" dirty="0" err="1" smtClean="0">
                <a:solidFill>
                  <a:srgbClr val="FFFFFF"/>
                </a:solidFill>
              </a:rPr>
              <a:t>hrHPV</a:t>
            </a:r>
            <a:r>
              <a:rPr lang="nl-NL" sz="2800" dirty="0" smtClean="0">
                <a:solidFill>
                  <a:srgbClr val="FFFFFF"/>
                </a:solidFill>
              </a:rPr>
              <a:t> test is </a:t>
            </a:r>
            <a:r>
              <a:rPr lang="nl-NL" sz="2800" dirty="0" err="1" smtClean="0">
                <a:solidFill>
                  <a:srgbClr val="FFFFFF"/>
                </a:solidFill>
              </a:rPr>
              <a:t>used</a:t>
            </a:r>
            <a:endParaRPr lang="nl-NL" sz="2800" dirty="0" smtClean="0">
              <a:solidFill>
                <a:srgbClr val="FFFFFF"/>
              </a:solidFill>
            </a:endParaRPr>
          </a:p>
          <a:p>
            <a:endParaRPr lang="nl-NL" dirty="0">
              <a:solidFill>
                <a:srgbClr val="FFFFFF"/>
              </a:solidFill>
            </a:endParaRPr>
          </a:p>
          <a:p>
            <a:endParaRPr lang="nl-NL" dirty="0" smtClean="0">
              <a:solidFill>
                <a:srgbClr val="FFFFFF"/>
              </a:solidFill>
            </a:endParaRPr>
          </a:p>
        </p:txBody>
      </p:sp>
      <p:pic>
        <p:nvPicPr>
          <p:cNvPr id="899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239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275856" y="6096000"/>
            <a:ext cx="5258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 smtClean="0">
                <a:solidFill>
                  <a:srgbClr val="33CCFF"/>
                </a:solidFill>
              </a:rPr>
              <a:t>Snijders Int J Cancer 2013;Arbyn Lancet </a:t>
            </a:r>
            <a:r>
              <a:rPr lang="nl-NL" sz="1600" i="1" dirty="0" err="1" smtClean="0">
                <a:solidFill>
                  <a:srgbClr val="33CCFF"/>
                </a:solidFill>
              </a:rPr>
              <a:t>oncology</a:t>
            </a:r>
            <a:r>
              <a:rPr lang="nl-NL" sz="1600" i="1" dirty="0" smtClean="0">
                <a:solidFill>
                  <a:srgbClr val="33CCFF"/>
                </a:solidFill>
              </a:rPr>
              <a:t> 2014</a:t>
            </a:r>
            <a:endParaRPr lang="nl-NL" sz="1600" i="1" dirty="0">
              <a:solidFill>
                <a:srgbClr val="33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nl-NL" dirty="0" smtClean="0"/>
              <a:t>HPV testing in </a:t>
            </a:r>
            <a:r>
              <a:rPr lang="nl-NL" dirty="0" err="1" smtClean="0"/>
              <a:t>cervical</a:t>
            </a:r>
            <a:r>
              <a:rPr lang="nl-NL" dirty="0" smtClean="0"/>
              <a:t> screening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HPV </a:t>
            </a:r>
            <a:r>
              <a:rPr lang="nl-NL" dirty="0" err="1" smtClean="0">
                <a:solidFill>
                  <a:srgbClr val="FFFFFF"/>
                </a:solidFill>
              </a:rPr>
              <a:t>vs</a:t>
            </a:r>
            <a:r>
              <a:rPr lang="nl-NL" dirty="0" smtClean="0">
                <a:solidFill>
                  <a:srgbClr val="FFFFFF"/>
                </a:solidFill>
              </a:rPr>
              <a:t> </a:t>
            </a:r>
            <a:r>
              <a:rPr lang="nl-NL" dirty="0" err="1" smtClean="0">
                <a:solidFill>
                  <a:srgbClr val="FFFFFF"/>
                </a:solidFill>
              </a:rPr>
              <a:t>cytology</a:t>
            </a:r>
            <a:endParaRPr lang="nl-NL" dirty="0" smtClean="0">
              <a:solidFill>
                <a:srgbClr val="FFFFFF"/>
              </a:solidFill>
            </a:endParaRP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 err="1" smtClean="0">
                <a:solidFill>
                  <a:srgbClr val="33CCFF"/>
                </a:solidFill>
              </a:rPr>
              <a:t>Clinical</a:t>
            </a:r>
            <a:r>
              <a:rPr lang="nl-NL" dirty="0" smtClean="0">
                <a:solidFill>
                  <a:srgbClr val="33CCFF"/>
                </a:solidFill>
              </a:rPr>
              <a:t> </a:t>
            </a:r>
            <a:r>
              <a:rPr lang="nl-NL" dirty="0" err="1" smtClean="0">
                <a:solidFill>
                  <a:srgbClr val="33CCFF"/>
                </a:solidFill>
              </a:rPr>
              <a:t>validation</a:t>
            </a:r>
            <a:r>
              <a:rPr lang="nl-NL" dirty="0" smtClean="0">
                <a:solidFill>
                  <a:srgbClr val="33CCFF"/>
                </a:solidFill>
              </a:rPr>
              <a:t> of  HPV tests</a:t>
            </a:r>
          </a:p>
          <a:p>
            <a:endParaRPr lang="nl-NL" dirty="0" smtClean="0">
              <a:solidFill>
                <a:srgbClr val="FFFFFF"/>
              </a:solidFill>
            </a:endParaRPr>
          </a:p>
          <a:p>
            <a:r>
              <a:rPr lang="nl-NL" dirty="0" smtClean="0">
                <a:solidFill>
                  <a:srgbClr val="FFFFFF"/>
                </a:solidFill>
              </a:rPr>
              <a:t>Triage of HPV pos </a:t>
            </a:r>
            <a:r>
              <a:rPr lang="nl-NL" dirty="0" err="1" smtClean="0">
                <a:solidFill>
                  <a:srgbClr val="FFFFFF"/>
                </a:solidFill>
              </a:rPr>
              <a:t>women</a:t>
            </a:r>
            <a:endParaRPr lang="nl-NL" dirty="0" smtClean="0">
              <a:solidFill>
                <a:srgbClr val="FFFFFF"/>
              </a:solidFill>
            </a:endParaRPr>
          </a:p>
          <a:p>
            <a:endParaRPr lang="nl-N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FFFFFF"/>
              </a:solidFill>
            </a:endParaRPr>
          </a:p>
        </p:txBody>
      </p:sp>
      <p:pic>
        <p:nvPicPr>
          <p:cNvPr id="907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1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337550" cy="1143000"/>
          </a:xfrm>
        </p:spPr>
        <p:txBody>
          <a:bodyPr/>
          <a:lstStyle/>
          <a:p>
            <a:r>
              <a:rPr lang="nl-NL" altLang="nl-NL" sz="3200" b="1" dirty="0" smtClean="0">
                <a:solidFill>
                  <a:srgbClr val="FFFF00"/>
                </a:solidFill>
                <a:latin typeface="Arial" pitchFamily="34" charset="0"/>
              </a:rPr>
              <a:t>HPV tests </a:t>
            </a:r>
            <a:r>
              <a:rPr lang="nl-NL" altLang="nl-NL" sz="3200" b="1" dirty="0" err="1" smtClean="0">
                <a:solidFill>
                  <a:srgbClr val="FFFF00"/>
                </a:solidFill>
                <a:latin typeface="Arial" pitchFamily="34" charset="0"/>
              </a:rPr>
              <a:t>vary</a:t>
            </a:r>
            <a:r>
              <a:rPr lang="nl-NL" altLang="nl-NL" sz="3200" b="1" dirty="0" smtClean="0">
                <a:solidFill>
                  <a:srgbClr val="FFFF00"/>
                </a:solidFill>
                <a:latin typeface="Arial" pitchFamily="34" charset="0"/>
              </a:rPr>
              <a:t> in </a:t>
            </a:r>
            <a:r>
              <a:rPr lang="nl-NL" altLang="nl-NL" sz="3200" b="1" dirty="0" err="1" smtClean="0">
                <a:solidFill>
                  <a:srgbClr val="FFFF00"/>
                </a:solidFill>
                <a:latin typeface="Arial" pitchFamily="34" charset="0"/>
              </a:rPr>
              <a:t>their</a:t>
            </a:r>
            <a:r>
              <a:rPr lang="nl-NL" altLang="nl-NL" sz="3200" b="1" dirty="0" smtClean="0">
                <a:solidFill>
                  <a:srgbClr val="FFFF00"/>
                </a:solidFill>
                <a:latin typeface="Arial" pitchFamily="34" charset="0"/>
              </a:rPr>
              <a:t> property </a:t>
            </a:r>
            <a:r>
              <a:rPr lang="nl-NL" altLang="nl-NL" sz="3200" b="1" dirty="0" err="1" smtClean="0">
                <a:solidFill>
                  <a:srgbClr val="FFFF00"/>
                </a:solidFill>
                <a:latin typeface="Arial" pitchFamily="34" charset="0"/>
              </a:rPr>
              <a:t>to</a:t>
            </a:r>
            <a:r>
              <a:rPr lang="nl-NL" altLang="nl-NL" sz="32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nl-NL" altLang="nl-NL" sz="3200" b="1" dirty="0" err="1" smtClean="0">
                <a:solidFill>
                  <a:srgbClr val="FFFF00"/>
                </a:solidFill>
                <a:latin typeface="Arial" pitchFamily="34" charset="0"/>
              </a:rPr>
              <a:t>detect</a:t>
            </a:r>
            <a:r>
              <a:rPr lang="nl-NL" altLang="nl-NL" sz="3200" b="1" dirty="0" smtClean="0">
                <a:solidFill>
                  <a:srgbClr val="FFFF00"/>
                </a:solidFill>
                <a:latin typeface="Arial" pitchFamily="34" charset="0"/>
              </a:rPr>
              <a:t> the </a:t>
            </a:r>
            <a:r>
              <a:rPr lang="nl-NL" altLang="nl-NL" sz="3200" b="1" dirty="0" err="1" smtClean="0">
                <a:solidFill>
                  <a:srgbClr val="FFFF00"/>
                </a:solidFill>
                <a:latin typeface="Arial" pitchFamily="34" charset="0"/>
              </a:rPr>
              <a:t>various</a:t>
            </a:r>
            <a:r>
              <a:rPr lang="nl-NL" altLang="nl-NL" sz="3200" b="1" dirty="0" smtClean="0">
                <a:solidFill>
                  <a:srgbClr val="FFFF00"/>
                </a:solidFill>
                <a:latin typeface="Arial" pitchFamily="34" charset="0"/>
              </a:rPr>
              <a:t> types of HPV </a:t>
            </a:r>
            <a:r>
              <a:rPr lang="nl-NL" altLang="nl-NL" sz="3200" b="1" dirty="0" err="1" smtClean="0">
                <a:solidFill>
                  <a:srgbClr val="FFFF00"/>
                </a:solidFill>
                <a:latin typeface="Arial" pitchFamily="34" charset="0"/>
              </a:rPr>
              <a:t>infections</a:t>
            </a:r>
            <a:r>
              <a:rPr lang="nl-NL" altLang="nl-NL" sz="3200" b="1" dirty="0" smtClean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nl-NL" altLang="nl-NL" sz="3200" b="1" dirty="0" smtClean="0">
                <a:solidFill>
                  <a:srgbClr val="FFFF00"/>
                </a:solidFill>
                <a:latin typeface="Arial" pitchFamily="34" charset="0"/>
              </a:rPr>
            </a:br>
            <a:endParaRPr lang="nl-NL" altLang="nl-NL" sz="32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521700" cy="3205162"/>
          </a:xfrm>
        </p:spPr>
        <p:txBody>
          <a:bodyPr/>
          <a:lstStyle/>
          <a:p>
            <a:pPr>
              <a:buClr>
                <a:srgbClr val="FFFFFF"/>
              </a:buClr>
              <a:buFontTx/>
              <a:buNone/>
            </a:pPr>
            <a:r>
              <a:rPr lang="en-US" altLang="nl-NL" sz="3400" smtClean="0">
                <a:solidFill>
                  <a:srgbClr val="FFFFFF"/>
                </a:solidFill>
                <a:latin typeface="Arial" pitchFamily="34" charset="0"/>
              </a:rPr>
              <a:t>Important distinctions:</a:t>
            </a:r>
          </a:p>
          <a:p>
            <a:pPr>
              <a:buClr>
                <a:srgbClr val="FFFFFF"/>
              </a:buClr>
              <a:buFontTx/>
              <a:buNone/>
            </a:pPr>
            <a:r>
              <a:rPr lang="en-US" altLang="nl-NL" sz="3600" smtClean="0">
                <a:solidFill>
                  <a:schemeClr val="bg1"/>
                </a:solidFill>
              </a:rPr>
              <a:t>  </a:t>
            </a:r>
          </a:p>
          <a:p>
            <a:pPr>
              <a:buClr>
                <a:srgbClr val="FFFFFF"/>
              </a:buClr>
            </a:pPr>
            <a:r>
              <a:rPr lang="nl-NL" altLang="nl-NL" smtClean="0">
                <a:solidFill>
                  <a:srgbClr val="FFFFFF"/>
                </a:solidFill>
                <a:latin typeface="Arial" pitchFamily="34" charset="0"/>
              </a:rPr>
              <a:t>Analytical sensitivity and specificity</a:t>
            </a:r>
          </a:p>
          <a:p>
            <a:pPr lvl="1">
              <a:buFont typeface="Wingdings" pitchFamily="2" charset="2"/>
              <a:buChar char="Ø"/>
            </a:pPr>
            <a:r>
              <a:rPr lang="nl-NL" altLang="nl-NL" sz="3200" smtClean="0">
                <a:solidFill>
                  <a:srgbClr val="FFFF00"/>
                </a:solidFill>
                <a:latin typeface="Arial" pitchFamily="34" charset="0"/>
              </a:rPr>
              <a:t>Detect all hrHPV infections</a:t>
            </a:r>
            <a:r>
              <a:rPr lang="nl-NL" altLang="nl-NL" smtClean="0">
                <a:solidFill>
                  <a:srgbClr val="FFFF00"/>
                </a:solidFill>
                <a:latin typeface="Arial" pitchFamily="34" charset="0"/>
              </a:rPr>
              <a:t>: both transient (irrelevant) and transforming infections</a:t>
            </a:r>
          </a:p>
          <a:p>
            <a:endParaRPr lang="nl-NL" altLang="nl-NL" smtClean="0">
              <a:solidFill>
                <a:srgbClr val="FFFF00"/>
              </a:solidFill>
              <a:latin typeface="Arial" pitchFamily="34" charset="0"/>
            </a:endParaRPr>
          </a:p>
          <a:p>
            <a:r>
              <a:rPr lang="en-US" altLang="nl-NL" smtClean="0">
                <a:solidFill>
                  <a:srgbClr val="FFFFFF"/>
                </a:solidFill>
                <a:latin typeface="Arial" pitchFamily="34" charset="0"/>
              </a:rPr>
              <a:t>Clinical sensitivity and specificity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nl-NL" smtClean="0">
                <a:solidFill>
                  <a:srgbClr val="FFFF00"/>
                </a:solidFill>
                <a:latin typeface="Arial" pitchFamily="34" charset="0"/>
              </a:rPr>
              <a:t>Detect mainly HPV infections associated with CIN2+/3+ (clinically relevant hrHPV infections):</a:t>
            </a: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255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9445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8712968" cy="1143000"/>
          </a:xfrm>
        </p:spPr>
        <p:txBody>
          <a:bodyPr/>
          <a:lstStyle/>
          <a:p>
            <a:r>
              <a:rPr lang="nl-NL" sz="4000" dirty="0" smtClean="0">
                <a:solidFill>
                  <a:schemeClr val="tx1"/>
                </a:solidFill>
              </a:rPr>
              <a:t>For HPV testing in </a:t>
            </a:r>
            <a:r>
              <a:rPr lang="nl-NL" sz="4000" dirty="0" err="1" smtClean="0">
                <a:solidFill>
                  <a:schemeClr val="tx1"/>
                </a:solidFill>
              </a:rPr>
              <a:t>cervical</a:t>
            </a:r>
            <a:r>
              <a:rPr lang="nl-NL" sz="4000" dirty="0" smtClean="0">
                <a:solidFill>
                  <a:schemeClr val="tx1"/>
                </a:solidFill>
              </a:rPr>
              <a:t> screening </a:t>
            </a:r>
            <a:r>
              <a:rPr lang="nl-NL" sz="4000" dirty="0" err="1" smtClean="0">
                <a:solidFill>
                  <a:schemeClr val="tx1"/>
                </a:solidFill>
              </a:rPr>
              <a:t>clinical</a:t>
            </a:r>
            <a:r>
              <a:rPr lang="nl-NL" sz="4000" dirty="0" smtClean="0">
                <a:solidFill>
                  <a:schemeClr val="tx1"/>
                </a:solidFill>
              </a:rPr>
              <a:t> </a:t>
            </a:r>
            <a:r>
              <a:rPr lang="nl-NL" sz="4000" dirty="0" err="1" smtClean="0">
                <a:solidFill>
                  <a:schemeClr val="tx1"/>
                </a:solidFill>
              </a:rPr>
              <a:t>validation</a:t>
            </a:r>
            <a:r>
              <a:rPr lang="nl-NL" sz="4000" dirty="0" smtClean="0">
                <a:solidFill>
                  <a:schemeClr val="tx1"/>
                </a:solidFill>
              </a:rPr>
              <a:t> is </a:t>
            </a:r>
            <a:r>
              <a:rPr lang="nl-NL" sz="4000" dirty="0" err="1" smtClean="0">
                <a:solidFill>
                  <a:schemeClr val="tx1"/>
                </a:solidFill>
              </a:rPr>
              <a:t>necessary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altLang="nl-NL" sz="2800" kern="1200" dirty="0" smtClean="0">
                <a:latin typeface="Arial" pitchFamily="34" charset="0"/>
              </a:rPr>
              <a:t>For screening purposes it is imperative to detect transforming HPV infections associated with (pre)cancer </a:t>
            </a:r>
            <a:r>
              <a:rPr lang="en-US" altLang="nl-NL" sz="2800" kern="1200" dirty="0" err="1" smtClean="0">
                <a:latin typeface="Arial" pitchFamily="34" charset="0"/>
              </a:rPr>
              <a:t>i.e</a:t>
            </a:r>
            <a:r>
              <a:rPr lang="en-US" altLang="nl-NL" sz="2800" kern="1200" dirty="0" smtClean="0">
                <a:latin typeface="Arial" pitchFamily="34" charset="0"/>
              </a:rPr>
              <a:t> CIN2,CIN3,CxCa </a:t>
            </a:r>
            <a:r>
              <a:rPr lang="en-US" altLang="nl-NL" sz="2800" kern="1200" dirty="0" smtClean="0">
                <a:solidFill>
                  <a:srgbClr val="FFFFFF"/>
                </a:solidFill>
                <a:latin typeface="Arial" pitchFamily="34" charset="0"/>
              </a:rPr>
              <a:t>and ignore the transient HPV infections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nl-NL" sz="2800" kern="1200" dirty="0">
              <a:solidFill>
                <a:srgbClr val="FFFFFF"/>
              </a:solidFill>
              <a:latin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nl-NL" sz="2800" kern="1200" dirty="0" smtClean="0">
                <a:solidFill>
                  <a:srgbClr val="FFFFFF"/>
                </a:solidFill>
                <a:latin typeface="Arial" pitchFamily="34" charset="0"/>
              </a:rPr>
              <a:t>Otherwise too many women without lesions enter into diagnostic evaluation. Increase COSTS!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nl-NL" sz="2800" kern="1200" dirty="0">
              <a:solidFill>
                <a:srgbClr val="FFFFFF"/>
              </a:solidFill>
              <a:latin typeface="Arial" pitchFamily="34" charset="0"/>
            </a:endParaRP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nl-NL" sz="2800" kern="1200" dirty="0" smtClean="0">
                <a:solidFill>
                  <a:srgbClr val="33CCFF"/>
                </a:solidFill>
                <a:latin typeface="Arial" pitchFamily="34" charset="0"/>
              </a:rPr>
              <a:t>Clinical validation of HPV tests obligatory!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nl-NL" sz="2800" kern="1200" dirty="0" smtClean="0">
                <a:solidFill>
                  <a:srgbClr val="33CCFF"/>
                </a:solidFill>
                <a:latin typeface="Arial" pitchFamily="34" charset="0"/>
              </a:rPr>
              <a:t>International guidelines have been formulated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altLang="nl-NL" sz="2800" kern="1200" dirty="0">
              <a:solidFill>
                <a:srgbClr val="FFFFFF"/>
              </a:solidFill>
              <a:latin typeface="Arial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nl-NL" sz="2800" kern="12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nl-NL" sz="2800" kern="1200" dirty="0">
              <a:solidFill>
                <a:srgbClr val="FFFFFF"/>
              </a:solidFill>
              <a:latin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nl-NL" sz="2800" kern="12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907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295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512175" cy="1143000"/>
          </a:xfrm>
        </p:spPr>
        <p:txBody>
          <a:bodyPr/>
          <a:lstStyle/>
          <a:p>
            <a:r>
              <a:rPr lang="nl-NL" altLang="nl-NL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Example</a:t>
            </a:r>
            <a:r>
              <a:rPr lang="nl-NL" altLang="nl-NL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: Case-control </a:t>
            </a:r>
            <a:r>
              <a:rPr lang="nl-NL" altLang="nl-NL" sz="20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study</a:t>
            </a:r>
            <a:r>
              <a:rPr lang="nl-NL" altLang="nl-NL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: </a:t>
            </a:r>
            <a:r>
              <a:rPr lang="nl-NL" altLang="nl-NL" sz="20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women</a:t>
            </a:r>
            <a:r>
              <a:rPr lang="nl-NL" altLang="nl-NL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with CIN3 </a:t>
            </a:r>
            <a:r>
              <a:rPr lang="nl-NL" altLang="nl-NL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vs</a:t>
            </a:r>
            <a:r>
              <a:rPr lang="nl-NL" altLang="nl-NL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women</a:t>
            </a:r>
            <a:r>
              <a:rPr lang="nl-NL" altLang="nl-NL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with </a:t>
            </a:r>
            <a:r>
              <a:rPr lang="nl-NL" altLang="nl-NL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normal</a:t>
            </a:r>
            <a:r>
              <a:rPr lang="nl-NL" altLang="nl-NL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cytology</a:t>
            </a:r>
            <a:r>
              <a:rPr lang="nl-NL" altLang="nl-NL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(</a:t>
            </a:r>
            <a:r>
              <a:rPr lang="nl-NL" altLang="nl-NL" sz="2000" b="1" dirty="0">
                <a:solidFill>
                  <a:srgbClr val="FFFF00"/>
                </a:solidFill>
                <a:latin typeface="Calibri" panose="020F0502020204030204" pitchFamily="34" charset="0"/>
                <a:cs typeface="Microsoft Sans Serif" panose="020B0604020202020204" pitchFamily="34" charset="0"/>
                <a:sym typeface="Symbol" panose="05050102010706020507" pitchFamily="18" charset="2"/>
              </a:rPr>
              <a:t>30 </a:t>
            </a:r>
            <a:r>
              <a:rPr lang="nl-NL" altLang="nl-NL" sz="2000" b="1" dirty="0" err="1">
                <a:solidFill>
                  <a:srgbClr val="FFFF00"/>
                </a:solidFill>
                <a:latin typeface="Calibri" panose="020F0502020204030204" pitchFamily="34" charset="0"/>
                <a:cs typeface="Microsoft Sans Serif" panose="020B0604020202020204" pitchFamily="34" charset="0"/>
                <a:sym typeface="Symbol" panose="05050102010706020507" pitchFamily="18" charset="2"/>
              </a:rPr>
              <a:t>years</a:t>
            </a:r>
            <a:r>
              <a:rPr lang="nl-NL" altLang="nl-NL" sz="2000" b="1" dirty="0">
                <a:solidFill>
                  <a:srgbClr val="FFFF00"/>
                </a:solidFill>
                <a:latin typeface="Calibri" panose="020F0502020204030204" pitchFamily="34" charset="0"/>
                <a:cs typeface="Microsoft Sans Serif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nl-NL" altLang="nl-NL" sz="2000" b="1" dirty="0" err="1">
                <a:solidFill>
                  <a:srgbClr val="FFFF00"/>
                </a:solidFill>
                <a:latin typeface="Calibri" panose="020F0502020204030204" pitchFamily="34" charset="0"/>
                <a:cs typeface="Microsoft Sans Serif" panose="020B0604020202020204" pitchFamily="34" charset="0"/>
                <a:sym typeface="Symbol" panose="05050102010706020507" pitchFamily="18" charset="2"/>
              </a:rPr>
              <a:t>and</a:t>
            </a:r>
            <a:r>
              <a:rPr lang="nl-NL" altLang="nl-NL" sz="2000" b="1" dirty="0">
                <a:solidFill>
                  <a:srgbClr val="FFFF00"/>
                </a:solidFill>
                <a:latin typeface="Calibri" panose="020F0502020204030204" pitchFamily="34" charset="0"/>
                <a:cs typeface="Microsoft Sans Serif" panose="020B0604020202020204" pitchFamily="34" charset="0"/>
                <a:sym typeface="Symbol" panose="05050102010706020507" pitchFamily="18" charset="2"/>
              </a:rPr>
              <a:t> no CIN2+ in next 2 </a:t>
            </a:r>
            <a:r>
              <a:rPr lang="nl-NL" altLang="nl-NL" sz="2000" b="1" dirty="0" err="1">
                <a:solidFill>
                  <a:srgbClr val="FFFF00"/>
                </a:solidFill>
                <a:latin typeface="Calibri" panose="020F0502020204030204" pitchFamily="34" charset="0"/>
                <a:cs typeface="Microsoft Sans Serif" panose="020B0604020202020204" pitchFamily="34" charset="0"/>
                <a:sym typeface="Symbol" panose="05050102010706020507" pitchFamily="18" charset="2"/>
              </a:rPr>
              <a:t>years</a:t>
            </a:r>
            <a:r>
              <a:rPr lang="en-US" altLang="nl-NL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en-US" altLang="nl-NL" sz="2000" b="1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endParaRPr lang="nl-NL" altLang="nl-NL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660400" y="1103536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13924" name="Text Box 4"/>
          <p:cNvSpPr txBox="1">
            <a:spLocks noChangeArrowheads="1"/>
          </p:cNvSpPr>
          <p:nvPr/>
        </p:nvSpPr>
        <p:spPr bwMode="auto">
          <a:xfrm>
            <a:off x="533400" y="2071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mtClean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2513925" name="Text Box 5"/>
          <p:cNvSpPr txBox="1">
            <a:spLocks noChangeArrowheads="1"/>
          </p:cNvSpPr>
          <p:nvPr/>
        </p:nvSpPr>
        <p:spPr bwMode="auto">
          <a:xfrm>
            <a:off x="2344738" y="908720"/>
            <a:ext cx="294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sz="2000" dirty="0" smtClean="0">
                <a:solidFill>
                  <a:srgbClr val="99FFCC"/>
                </a:solidFill>
              </a:rPr>
              <a:t>Screening cohort</a:t>
            </a:r>
          </a:p>
        </p:txBody>
      </p:sp>
      <p:sp>
        <p:nvSpPr>
          <p:cNvPr id="2513926" name="Text Box 6"/>
          <p:cNvSpPr txBox="1">
            <a:spLocks noChangeArrowheads="1"/>
          </p:cNvSpPr>
          <p:nvPr/>
        </p:nvSpPr>
        <p:spPr bwMode="auto">
          <a:xfrm>
            <a:off x="2700338" y="4941168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200" dirty="0" smtClean="0">
                <a:solidFill>
                  <a:srgbClr val="FFFFFF"/>
                </a:solidFill>
              </a:rPr>
              <a:t>N=25</a:t>
            </a:r>
          </a:p>
        </p:txBody>
      </p:sp>
      <p:sp>
        <p:nvSpPr>
          <p:cNvPr id="2513927" name="Text Box 7"/>
          <p:cNvSpPr txBox="1">
            <a:spLocks noChangeArrowheads="1"/>
          </p:cNvSpPr>
          <p:nvPr/>
        </p:nvSpPr>
        <p:spPr bwMode="auto">
          <a:xfrm>
            <a:off x="3347864" y="494116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200" dirty="0" smtClean="0">
                <a:solidFill>
                  <a:srgbClr val="FFFFFF"/>
                </a:solidFill>
              </a:rPr>
              <a:t>N=193</a:t>
            </a:r>
          </a:p>
        </p:txBody>
      </p:sp>
      <p:sp>
        <p:nvSpPr>
          <p:cNvPr id="2513928" name="Text Box 8"/>
          <p:cNvSpPr txBox="1">
            <a:spLocks noChangeArrowheads="1"/>
          </p:cNvSpPr>
          <p:nvPr/>
        </p:nvSpPr>
        <p:spPr bwMode="auto">
          <a:xfrm>
            <a:off x="3733800" y="27813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200" smtClean="0">
                <a:solidFill>
                  <a:srgbClr val="FFFFFF"/>
                </a:solidFill>
              </a:rPr>
              <a:t>p&lt;0.001</a:t>
            </a:r>
          </a:p>
        </p:txBody>
      </p:sp>
      <p:sp>
        <p:nvSpPr>
          <p:cNvPr id="2513929" name="Rectangle 9"/>
          <p:cNvSpPr>
            <a:spLocks noChangeArrowheads="1"/>
          </p:cNvSpPr>
          <p:nvPr/>
        </p:nvSpPr>
        <p:spPr bwMode="auto">
          <a:xfrm>
            <a:off x="304800" y="5157192"/>
            <a:ext cx="8839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nl-NL" altLang="nl-NL" sz="2000" dirty="0" err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women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with </a:t>
            </a:r>
            <a:r>
              <a:rPr lang="nl-NL" altLang="nl-NL" sz="2000" dirty="0" err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normal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altLang="nl-NL" sz="2000" dirty="0" err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cytology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altLang="nl-NL" sz="2000" dirty="0" err="1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false</a:t>
            </a:r>
            <a:r>
              <a:rPr lang="nl-NL" altLang="nl-NL" sz="2000" dirty="0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altLang="nl-NL" sz="2000" dirty="0" err="1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positivity</a:t>
            </a:r>
            <a:r>
              <a:rPr lang="nl-NL" altLang="nl-NL" sz="2000" dirty="0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altLang="nl-NL" sz="2000" dirty="0" err="1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rate</a:t>
            </a:r>
            <a:r>
              <a:rPr lang="nl-NL" altLang="nl-NL" sz="2000" dirty="0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of a </a:t>
            </a:r>
            <a:r>
              <a:rPr lang="nl-NL" altLang="nl-NL" sz="2000" dirty="0" err="1" smtClean="0">
                <a:solidFill>
                  <a:srgbClr val="33CCFF"/>
                </a:solidFill>
              </a:rPr>
              <a:t>clinically</a:t>
            </a:r>
            <a:r>
              <a:rPr lang="nl-NL" altLang="nl-NL" sz="2000" dirty="0" smtClean="0">
                <a:solidFill>
                  <a:srgbClr val="33CCFF"/>
                </a:solidFill>
              </a:rPr>
              <a:t> non-</a:t>
            </a:r>
            <a:r>
              <a:rPr lang="nl-NL" altLang="nl-NL" sz="2000" dirty="0" err="1" smtClean="0">
                <a:solidFill>
                  <a:srgbClr val="33CCFF"/>
                </a:solidFill>
              </a:rPr>
              <a:t>validated</a:t>
            </a:r>
            <a:r>
              <a:rPr lang="nl-NL" altLang="nl-NL" sz="2000" dirty="0" smtClean="0">
                <a:solidFill>
                  <a:srgbClr val="33CCFF"/>
                </a:solidFill>
              </a:rPr>
              <a:t> test </a:t>
            </a:r>
            <a:r>
              <a:rPr lang="nl-NL" altLang="nl-NL" sz="2000" dirty="0" smtClean="0">
                <a:solidFill>
                  <a:srgbClr val="FFFF00"/>
                </a:solidFill>
              </a:rPr>
              <a:t> 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was </a:t>
            </a:r>
            <a:r>
              <a:rPr lang="nl-NL" altLang="nl-NL" sz="2000" dirty="0" err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significantly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altLang="nl-NL" sz="2000" dirty="0" err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higher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altLang="nl-NL" sz="2000" dirty="0" err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than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altLang="nl-NL" sz="2000" dirty="0" err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that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of a </a:t>
            </a:r>
            <a:r>
              <a:rPr lang="nl-NL" altLang="nl-NL" sz="2000" dirty="0" err="1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clinically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altLang="nl-NL" sz="2000" dirty="0" err="1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validated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altLang="nl-NL" sz="2000" dirty="0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test; 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altLang="nl-NL" sz="2000" dirty="0" err="1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nl-NL" altLang="nl-NL" sz="2000" dirty="0" err="1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rue</a:t>
            </a:r>
            <a:r>
              <a:rPr lang="nl-NL" altLang="nl-NL" sz="2000" dirty="0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altLang="nl-NL" sz="2000" dirty="0" err="1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positive</a:t>
            </a:r>
            <a:r>
              <a:rPr lang="nl-NL" altLang="nl-NL" sz="2000" dirty="0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CIN3+ </a:t>
            </a:r>
            <a:r>
              <a:rPr lang="nl-NL" altLang="nl-NL" sz="2000" dirty="0" err="1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rate</a:t>
            </a:r>
            <a:r>
              <a:rPr lang="nl-NL" altLang="nl-NL" sz="2000" dirty="0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is </a:t>
            </a:r>
            <a:r>
              <a:rPr lang="nl-NL" altLang="nl-NL" sz="2000" dirty="0" err="1" smtClean="0">
                <a:solidFill>
                  <a:srgbClr val="33C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similar</a:t>
            </a:r>
            <a:endParaRPr lang="nl-NL" altLang="nl-NL" sz="2000" dirty="0" smtClean="0">
              <a:solidFill>
                <a:srgbClr val="33CC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nl-NL" altLang="nl-NL" sz="2000" dirty="0" err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Result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nl-NL" altLang="nl-NL" sz="2000" dirty="0" err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Unnecessary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F-up, </a:t>
            </a:r>
            <a:r>
              <a:rPr lang="nl-NL" altLang="nl-NL" sz="2000" dirty="0" err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expensive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nl-NL" altLang="nl-NL" sz="2000" dirty="0" err="1" smtClean="0">
                <a:solidFill>
                  <a:srgbClr val="FFFF00"/>
                </a:solidFill>
              </a:rPr>
              <a:t>harmful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nl-NL" altLang="nl-NL" sz="2000" dirty="0" err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altLang="nl-NL" sz="2000" dirty="0" err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overtreatment</a:t>
            </a:r>
            <a:r>
              <a:rPr lang="nl-NL" altLang="nl-NL" sz="2000" dirty="0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nl-NL" altLang="nl-NL" sz="2000" dirty="0" err="1" smtClean="0">
                <a:solidFill>
                  <a:srgbClr val="FFFF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women</a:t>
            </a:r>
            <a:endParaRPr lang="nl-NL" altLang="nl-NL" sz="2000" dirty="0" smtClean="0">
              <a:solidFill>
                <a:srgbClr val="FFFF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13930" name="Text Box 10"/>
          <p:cNvSpPr txBox="1">
            <a:spLocks noChangeArrowheads="1"/>
          </p:cNvSpPr>
          <p:nvPr/>
        </p:nvSpPr>
        <p:spPr bwMode="auto">
          <a:xfrm>
            <a:off x="6980238" y="6548834"/>
            <a:ext cx="292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sz="1600" i="1" dirty="0" smtClean="0">
                <a:solidFill>
                  <a:srgbClr val="33CCFF"/>
                </a:solidFill>
              </a:rPr>
              <a:t>Hesselink et al., 2008</a:t>
            </a:r>
          </a:p>
        </p:txBody>
      </p:sp>
      <p:sp>
        <p:nvSpPr>
          <p:cNvPr id="2513931" name="Text Box 11"/>
          <p:cNvSpPr txBox="1">
            <a:spLocks noChangeArrowheads="1"/>
          </p:cNvSpPr>
          <p:nvPr/>
        </p:nvSpPr>
        <p:spPr bwMode="auto">
          <a:xfrm>
            <a:off x="6781800" y="1340768"/>
            <a:ext cx="2057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000" dirty="0" smtClean="0">
                <a:solidFill>
                  <a:srgbClr val="FFFFFF"/>
                </a:solidFill>
              </a:rPr>
              <a:t>Cases: CIN3</a:t>
            </a:r>
          </a:p>
          <a:p>
            <a:pPr>
              <a:spcBef>
                <a:spcPct val="50000"/>
              </a:spcBef>
            </a:pPr>
            <a:r>
              <a:rPr lang="nl-NL" altLang="nl-NL" sz="2000" dirty="0" smtClean="0">
                <a:solidFill>
                  <a:srgbClr val="FFFFFF"/>
                </a:solidFill>
              </a:rPr>
              <a:t>Controls: </a:t>
            </a:r>
            <a:r>
              <a:rPr lang="nl-NL" altLang="nl-NL" sz="2000" dirty="0" smtClean="0">
                <a:solidFill>
                  <a:srgbClr val="FFFFFF"/>
                </a:solidFill>
                <a:sym typeface="Symbol" panose="05050102010706020507" pitchFamily="18" charset="2"/>
              </a:rPr>
              <a:t>CIN1</a:t>
            </a:r>
            <a:endParaRPr lang="nl-NL" altLang="nl-NL" sz="2000" dirty="0" smtClean="0">
              <a:solidFill>
                <a:srgbClr val="FFFFFF"/>
              </a:solidFill>
            </a:endParaRPr>
          </a:p>
        </p:txBody>
      </p:sp>
      <p:sp>
        <p:nvSpPr>
          <p:cNvPr id="2513932" name="Line 3"/>
          <p:cNvSpPr>
            <a:spLocks noChangeShapeType="1"/>
          </p:cNvSpPr>
          <p:nvPr/>
        </p:nvSpPr>
        <p:spPr bwMode="auto">
          <a:xfrm>
            <a:off x="228600" y="980728"/>
            <a:ext cx="8686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2000" smtClean="0">
              <a:solidFill>
                <a:srgbClr val="FFFF00"/>
              </a:solidFill>
            </a:endParaRPr>
          </a:p>
        </p:txBody>
      </p:sp>
      <p:sp>
        <p:nvSpPr>
          <p:cNvPr id="2513933" name="Text Box 13"/>
          <p:cNvSpPr txBox="1">
            <a:spLocks noChangeArrowheads="1"/>
          </p:cNvSpPr>
          <p:nvPr/>
        </p:nvSpPr>
        <p:spPr bwMode="auto">
          <a:xfrm>
            <a:off x="5940425" y="4287838"/>
            <a:ext cx="2347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000" smtClean="0">
                <a:solidFill>
                  <a:srgbClr val="FFFF00"/>
                </a:solidFill>
              </a:rPr>
              <a:t>Clinically validated:</a:t>
            </a:r>
          </a:p>
          <a:p>
            <a:r>
              <a:rPr lang="nl-NL" altLang="nl-NL" sz="2000" smtClean="0">
                <a:solidFill>
                  <a:srgbClr val="FFFF00"/>
                </a:solidFill>
              </a:rPr>
              <a:t>HC2 and GP5+/6+ </a:t>
            </a:r>
          </a:p>
        </p:txBody>
      </p:sp>
      <p:sp>
        <p:nvSpPr>
          <p:cNvPr id="2" name="Ovaal 1"/>
          <p:cNvSpPr/>
          <p:nvPr/>
        </p:nvSpPr>
        <p:spPr bwMode="auto">
          <a:xfrm>
            <a:off x="3688081" y="3311273"/>
            <a:ext cx="45719" cy="457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sz="360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Ovaal 2"/>
          <p:cNvSpPr/>
          <p:nvPr/>
        </p:nvSpPr>
        <p:spPr bwMode="auto">
          <a:xfrm>
            <a:off x="3419872" y="3356992"/>
            <a:ext cx="914400" cy="1475334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sz="3600" smtClean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3" y="80963"/>
            <a:ext cx="8850759" cy="652462"/>
          </a:xfrm>
        </p:spPr>
        <p:txBody>
          <a:bodyPr/>
          <a:lstStyle/>
          <a:p>
            <a:pPr eaLnBrk="1" hangingPunct="1"/>
            <a:r>
              <a:rPr lang="en-US" altLang="nl-NL" sz="3400" b="1" dirty="0" smtClean="0">
                <a:solidFill>
                  <a:srgbClr val="FFFF00"/>
                </a:solidFill>
                <a:latin typeface="Arial" pitchFamily="34" charset="0"/>
              </a:rPr>
              <a:t>Clinical validation of other HPV assays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23825" y="1066800"/>
            <a:ext cx="88344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/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623888" indent="-269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en-US" altLang="nl-NL" sz="900">
              <a:solidFill>
                <a:srgbClr val="FFFFFF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altLang="nl-NL" sz="2800">
                <a:solidFill>
                  <a:srgbClr val="FFFFFF"/>
                </a:solidFill>
                <a:latin typeface="Arial" pitchFamily="34" charset="0"/>
              </a:rPr>
              <a:t>In order to become validated for use in cervical screening candidate HPV assays s</a:t>
            </a:r>
            <a:r>
              <a:rPr lang="nl-NL" altLang="nl-NL" sz="2800">
                <a:solidFill>
                  <a:srgbClr val="FFFFFF"/>
                </a:solidFill>
                <a:latin typeface="Arial" pitchFamily="34" charset="0"/>
              </a:rPr>
              <a:t>hould prove</a:t>
            </a:r>
            <a:r>
              <a:rPr lang="en-US" altLang="nl-NL" sz="2800">
                <a:solidFill>
                  <a:srgbClr val="FFFFFF"/>
                </a:solidFill>
                <a:latin typeface="Arial" pitchFamily="34" charset="0"/>
              </a:rPr>
              <a:t>:</a:t>
            </a:r>
          </a:p>
          <a:p>
            <a:pPr lvl="1">
              <a:lnSpc>
                <a:spcPct val="90000"/>
              </a:lnSpc>
              <a:buClr>
                <a:srgbClr val="FFFF00"/>
              </a:buClr>
            </a:pPr>
            <a:r>
              <a:rPr lang="nl-NL" altLang="nl-NL">
                <a:solidFill>
                  <a:srgbClr val="FFFFFF"/>
                </a:solidFill>
                <a:latin typeface="Arial" pitchFamily="34" charset="0"/>
              </a:rPr>
              <a:t>their value in large prospective screening studies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Tx/>
              <a:buNone/>
            </a:pPr>
            <a:r>
              <a:rPr lang="nl-NL" altLang="nl-NL">
                <a:solidFill>
                  <a:srgbClr val="FFFFFF"/>
                </a:solidFill>
                <a:latin typeface="Arial" pitchFamily="34" charset="0"/>
              </a:rPr>
              <a:t>					or</a:t>
            </a:r>
          </a:p>
          <a:p>
            <a:pPr lvl="1">
              <a:lnSpc>
                <a:spcPct val="90000"/>
              </a:lnSpc>
              <a:buClr>
                <a:srgbClr val="FFFF00"/>
              </a:buClr>
            </a:pPr>
            <a:r>
              <a:rPr lang="nl-NL" altLang="nl-NL">
                <a:solidFill>
                  <a:srgbClr val="FFFFFF"/>
                </a:solidFill>
                <a:latin typeface="Arial" pitchFamily="34" charset="0"/>
              </a:rPr>
              <a:t>non-inferiority to validated reference assays (HC2 or GP5+/6+-PCR) in cross-sectional clinical equivalence studies</a:t>
            </a:r>
          </a:p>
        </p:txBody>
      </p:sp>
      <p:sp>
        <p:nvSpPr>
          <p:cNvPr id="151556" name="Text Box 9"/>
          <p:cNvSpPr txBox="1">
            <a:spLocks noChangeArrowheads="1"/>
          </p:cNvSpPr>
          <p:nvPr/>
        </p:nvSpPr>
        <p:spPr bwMode="auto">
          <a:xfrm>
            <a:off x="-238125" y="5065713"/>
            <a:ext cx="91741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 marL="261938" indent="-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623888" indent="-182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r>
              <a:rPr lang="nl-NL" altLang="nl-NL">
                <a:solidFill>
                  <a:srgbClr val="FFFFFF"/>
                </a:solidFill>
                <a:latin typeface="Arial" pitchFamily="34" charset="0"/>
              </a:rPr>
              <a:t>Consensus guidelines for test requirements have been developed by an international consortium</a:t>
            </a:r>
            <a:r>
              <a:rPr lang="nl-NL" altLang="nl-NL" b="1">
                <a:solidFill>
                  <a:srgbClr val="003399"/>
                </a:solidFill>
                <a:latin typeface="Arial" pitchFamily="34" charset="0"/>
              </a:rPr>
              <a:t> 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r>
              <a:rPr lang="nl-NL" altLang="nl-NL" sz="1800" b="1" i="1">
                <a:solidFill>
                  <a:srgbClr val="33CCFF"/>
                </a:solidFill>
                <a:latin typeface="Arial" pitchFamily="34" charset="0"/>
              </a:rPr>
              <a:t>                                                                  </a:t>
            </a:r>
            <a:r>
              <a:rPr lang="nl-NL" altLang="nl-NL" sz="1800" i="1">
                <a:solidFill>
                  <a:srgbClr val="33CCFF"/>
                </a:solidFill>
                <a:latin typeface="Arial" pitchFamily="34" charset="0"/>
              </a:rPr>
              <a:t>(Meijer et al. : Int J Cancer, 2009)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</a:pPr>
            <a:endParaRPr lang="nl-NL" altLang="nl-NL" sz="1800" b="1" i="1">
              <a:solidFill>
                <a:srgbClr val="33CCFF"/>
              </a:solidFill>
              <a:latin typeface="Arial" pitchFamily="34" charset="0"/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4634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036050" cy="1143000"/>
          </a:xfrm>
        </p:spPr>
        <p:txBody>
          <a:bodyPr/>
          <a:lstStyle/>
          <a:p>
            <a:r>
              <a:rPr lang="nl-NL" altLang="nl-NL" sz="3200">
                <a:latin typeface="Arial" pitchFamily="34" charset="0"/>
              </a:rPr>
              <a:t>Clinically validated HPV assays for cervical screening</a:t>
            </a:r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50826" y="1484314"/>
            <a:ext cx="2233613" cy="4321175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174619" indent="-174619" algn="ctr">
              <a:buNone/>
            </a:pPr>
            <a:r>
              <a:rPr lang="nl-NL" altLang="nl-NL" sz="2000" dirty="0" err="1">
                <a:latin typeface="Arial" pitchFamily="34" charset="0"/>
              </a:rPr>
              <a:t>Avaliable</a:t>
            </a:r>
            <a:r>
              <a:rPr lang="nl-NL" altLang="nl-NL" sz="2000" dirty="0">
                <a:latin typeface="Arial" pitchFamily="34" charset="0"/>
              </a:rPr>
              <a:t> HPV</a:t>
            </a:r>
          </a:p>
          <a:p>
            <a:pPr marL="174619" indent="-174619" algn="ctr">
              <a:buNone/>
            </a:pPr>
            <a:r>
              <a:rPr lang="nl-NL" altLang="nl-NL" sz="2000" dirty="0" err="1">
                <a:latin typeface="Arial" pitchFamily="34" charset="0"/>
              </a:rPr>
              <a:t>detection</a:t>
            </a:r>
            <a:r>
              <a:rPr lang="nl-NL" altLang="nl-NL" sz="2000" dirty="0">
                <a:latin typeface="Arial" pitchFamily="34" charset="0"/>
              </a:rPr>
              <a:t> </a:t>
            </a:r>
            <a:r>
              <a:rPr lang="nl-NL" altLang="nl-NL" sz="2000" dirty="0" err="1">
                <a:latin typeface="Arial" pitchFamily="34" charset="0"/>
              </a:rPr>
              <a:t>assays</a:t>
            </a:r>
            <a:endParaRPr lang="nl-NL" altLang="nl-NL" sz="2000" dirty="0">
              <a:latin typeface="Arial" pitchFamily="34" charset="0"/>
            </a:endParaRPr>
          </a:p>
          <a:p>
            <a:pPr marL="174619" indent="-174619" algn="ctr">
              <a:buNone/>
            </a:pPr>
            <a:endParaRPr lang="nl-NL" altLang="nl-NL" sz="800" dirty="0">
              <a:latin typeface="Arial" pitchFamily="34" charset="0"/>
            </a:endParaRPr>
          </a:p>
          <a:p>
            <a:pPr marL="174619" indent="-174619">
              <a:buNone/>
            </a:pPr>
            <a:r>
              <a:rPr lang="nl-NL" altLang="nl-NL" sz="2000" u="sng" dirty="0" err="1">
                <a:solidFill>
                  <a:srgbClr val="FFFFFF"/>
                </a:solidFill>
                <a:latin typeface="Arial" pitchFamily="34" charset="0"/>
              </a:rPr>
              <a:t>Many</a:t>
            </a:r>
            <a:r>
              <a:rPr lang="nl-NL" altLang="nl-NL" sz="2000" u="sng" dirty="0">
                <a:solidFill>
                  <a:srgbClr val="FFFFFF"/>
                </a:solidFill>
                <a:latin typeface="Arial" pitchFamily="34" charset="0"/>
              </a:rPr>
              <a:t> (&gt;40)</a:t>
            </a:r>
          </a:p>
          <a:p>
            <a:pPr marL="174619" indent="-174619">
              <a:buFontTx/>
              <a:buChar char="-"/>
            </a:pPr>
            <a:r>
              <a:rPr lang="nl-NL" altLang="nl-NL" sz="1400" dirty="0" err="1">
                <a:solidFill>
                  <a:srgbClr val="FFFFFF"/>
                </a:solidFill>
                <a:latin typeface="Arial" pitchFamily="34" charset="0"/>
              </a:rPr>
              <a:t>Hybrid</a:t>
            </a:r>
            <a:r>
              <a:rPr lang="nl-NL" altLang="nl-NL" sz="140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nl-NL" altLang="nl-NL" sz="1400" dirty="0" err="1">
                <a:solidFill>
                  <a:srgbClr val="FFFFFF"/>
                </a:solidFill>
                <a:latin typeface="Arial" pitchFamily="34" charset="0"/>
              </a:rPr>
              <a:t>Capture</a:t>
            </a:r>
            <a:r>
              <a:rPr lang="nl-NL" altLang="nl-NL" sz="1400" dirty="0">
                <a:solidFill>
                  <a:srgbClr val="FFFFFF"/>
                </a:solidFill>
                <a:latin typeface="Arial" pitchFamily="34" charset="0"/>
              </a:rPr>
              <a:t> 2</a:t>
            </a:r>
          </a:p>
          <a:p>
            <a:pPr marL="174619" indent="-174619">
              <a:buFontTx/>
              <a:buChar char="-"/>
            </a:pPr>
            <a:r>
              <a:rPr lang="nl-NL" altLang="nl-NL" sz="1400" dirty="0" err="1">
                <a:solidFill>
                  <a:srgbClr val="FFFFFF"/>
                </a:solidFill>
                <a:latin typeface="Arial" pitchFamily="34" charset="0"/>
              </a:rPr>
              <a:t>Diassay</a:t>
            </a:r>
            <a:r>
              <a:rPr lang="nl-NL" altLang="nl-NL" sz="1400" dirty="0">
                <a:solidFill>
                  <a:srgbClr val="FFFFFF"/>
                </a:solidFill>
                <a:latin typeface="Arial" pitchFamily="34" charset="0"/>
              </a:rPr>
              <a:t> (GP5+/6+-PCR)</a:t>
            </a:r>
          </a:p>
          <a:p>
            <a:pPr marL="174619" indent="-174619">
              <a:buFontTx/>
              <a:buChar char="-"/>
            </a:pPr>
            <a:r>
              <a:rPr lang="nl-NL" altLang="nl-NL" sz="1400" dirty="0">
                <a:solidFill>
                  <a:srgbClr val="FFFFFF"/>
                </a:solidFill>
                <a:latin typeface="Arial" pitchFamily="34" charset="0"/>
              </a:rPr>
              <a:t>COBAS4800</a:t>
            </a:r>
          </a:p>
          <a:p>
            <a:pPr marL="174619" indent="-174619">
              <a:buFontTx/>
              <a:buChar char="-"/>
            </a:pPr>
            <a:r>
              <a:rPr lang="nl-NL" altLang="nl-NL" sz="1400" dirty="0">
                <a:solidFill>
                  <a:srgbClr val="FFFFFF"/>
                </a:solidFill>
                <a:latin typeface="Arial" pitchFamily="34" charset="0"/>
              </a:rPr>
              <a:t>APTIMA</a:t>
            </a:r>
          </a:p>
          <a:p>
            <a:pPr marL="174619" indent="-174619">
              <a:buFontTx/>
              <a:buChar char="-"/>
            </a:pPr>
            <a:r>
              <a:rPr lang="nl-NL" altLang="nl-NL" sz="1400" dirty="0">
                <a:solidFill>
                  <a:srgbClr val="FFFFFF"/>
                </a:solidFill>
                <a:latin typeface="Arial" pitchFamily="34" charset="0"/>
              </a:rPr>
              <a:t>HPV </a:t>
            </a:r>
            <a:r>
              <a:rPr lang="nl-NL" altLang="nl-NL" sz="1400" dirty="0" err="1">
                <a:solidFill>
                  <a:srgbClr val="FFFFFF"/>
                </a:solidFill>
                <a:latin typeface="Arial" pitchFamily="34" charset="0"/>
              </a:rPr>
              <a:t>RealTime</a:t>
            </a:r>
            <a:endParaRPr lang="nl-NL" altLang="nl-NL" sz="1400" dirty="0">
              <a:solidFill>
                <a:srgbClr val="FFFFFF"/>
              </a:solidFill>
              <a:latin typeface="Arial" pitchFamily="34" charset="0"/>
            </a:endParaRPr>
          </a:p>
          <a:p>
            <a:pPr marL="174619" indent="-174619">
              <a:buFontTx/>
              <a:buChar char="-"/>
            </a:pPr>
            <a:r>
              <a:rPr lang="nl-NL" altLang="nl-NL" sz="1400" dirty="0">
                <a:solidFill>
                  <a:srgbClr val="FFFFFF"/>
                </a:solidFill>
                <a:latin typeface="Arial" pitchFamily="34" charset="0"/>
              </a:rPr>
              <a:t>SPF10</a:t>
            </a:r>
          </a:p>
          <a:p>
            <a:pPr marL="174619" indent="-174619">
              <a:buFontTx/>
              <a:buChar char="-"/>
            </a:pPr>
            <a:r>
              <a:rPr lang="nl-NL" altLang="nl-NL" sz="1400" dirty="0" err="1">
                <a:solidFill>
                  <a:srgbClr val="FFFFFF"/>
                </a:solidFill>
                <a:latin typeface="Arial" pitchFamily="34" charset="0"/>
              </a:rPr>
              <a:t>Amplicor</a:t>
            </a:r>
            <a:endParaRPr lang="nl-NL" altLang="nl-NL" sz="1400" dirty="0">
              <a:solidFill>
                <a:srgbClr val="FFFFFF"/>
              </a:solidFill>
              <a:latin typeface="Arial" pitchFamily="34" charset="0"/>
            </a:endParaRPr>
          </a:p>
          <a:p>
            <a:pPr marL="174619" indent="-174619">
              <a:buFontTx/>
              <a:buChar char="-"/>
            </a:pPr>
            <a:r>
              <a:rPr lang="nl-NL" altLang="nl-NL" sz="1400" dirty="0" err="1">
                <a:solidFill>
                  <a:srgbClr val="FFFFFF"/>
                </a:solidFill>
                <a:latin typeface="Arial" pitchFamily="34" charset="0"/>
              </a:rPr>
              <a:t>Cervista</a:t>
            </a:r>
            <a:endParaRPr lang="nl-NL" altLang="nl-NL" sz="1400" dirty="0">
              <a:solidFill>
                <a:srgbClr val="FFFFFF"/>
              </a:solidFill>
              <a:latin typeface="Arial" pitchFamily="34" charset="0"/>
            </a:endParaRPr>
          </a:p>
          <a:p>
            <a:pPr marL="174619" indent="-174619">
              <a:buFontTx/>
              <a:buChar char="-"/>
            </a:pPr>
            <a:r>
              <a:rPr lang="nl-NL" altLang="nl-NL" sz="1400" dirty="0" err="1">
                <a:solidFill>
                  <a:srgbClr val="FFFFFF"/>
                </a:solidFill>
                <a:latin typeface="Arial" pitchFamily="34" charset="0"/>
              </a:rPr>
              <a:t>PapilloCheck</a:t>
            </a:r>
            <a:endParaRPr lang="nl-NL" altLang="nl-NL" sz="1400" dirty="0">
              <a:solidFill>
                <a:srgbClr val="FFFFFF"/>
              </a:solidFill>
              <a:latin typeface="Arial" pitchFamily="34" charset="0"/>
            </a:endParaRPr>
          </a:p>
          <a:p>
            <a:pPr marL="174619" indent="-174619">
              <a:buFontTx/>
              <a:buChar char="-"/>
            </a:pPr>
            <a:r>
              <a:rPr lang="nl-NL" altLang="nl-NL" sz="1400" dirty="0">
                <a:solidFill>
                  <a:srgbClr val="FFFFFF"/>
                </a:solidFill>
                <a:latin typeface="Arial" pitchFamily="34" charset="0"/>
              </a:rPr>
              <a:t>PGMY</a:t>
            </a:r>
          </a:p>
          <a:p>
            <a:pPr marL="174619" indent="-174619">
              <a:buFontTx/>
              <a:buChar char="-"/>
            </a:pPr>
            <a:r>
              <a:rPr lang="nl-NL" altLang="nl-NL" sz="1400" dirty="0">
                <a:solidFill>
                  <a:srgbClr val="FFFFFF"/>
                </a:solidFill>
                <a:latin typeface="Arial" pitchFamily="34" charset="0"/>
              </a:rPr>
              <a:t>… (</a:t>
            </a:r>
            <a:r>
              <a:rPr lang="nl-NL" altLang="nl-NL" sz="1400" dirty="0" err="1">
                <a:solidFill>
                  <a:srgbClr val="FFFFFF"/>
                </a:solidFill>
                <a:latin typeface="Arial" pitchFamily="34" charset="0"/>
              </a:rPr>
              <a:t>and</a:t>
            </a:r>
            <a:r>
              <a:rPr lang="nl-NL" altLang="nl-NL" sz="140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nl-NL" altLang="nl-NL" sz="1400" dirty="0" err="1">
                <a:solidFill>
                  <a:srgbClr val="FFFFFF"/>
                </a:solidFill>
                <a:latin typeface="Arial" pitchFamily="34" charset="0"/>
              </a:rPr>
              <a:t>so</a:t>
            </a:r>
            <a:r>
              <a:rPr lang="nl-NL" altLang="nl-NL" sz="1400" dirty="0">
                <a:solidFill>
                  <a:srgbClr val="FFFFFF"/>
                </a:solidFill>
                <a:latin typeface="Arial" pitchFamily="34" charset="0"/>
              </a:rPr>
              <a:t> on)</a:t>
            </a:r>
          </a:p>
          <a:p>
            <a:pPr marL="174619" indent="-174619">
              <a:buNone/>
            </a:pPr>
            <a:r>
              <a:rPr lang="nl-NL" altLang="nl-NL" sz="2000" dirty="0" smtClean="0">
                <a:solidFill>
                  <a:srgbClr val="FFFFFF"/>
                </a:solidFill>
                <a:latin typeface="Arial" pitchFamily="34" charset="0"/>
              </a:rPr>
              <a:t>             </a:t>
            </a:r>
            <a:endParaRPr lang="nl-NL" altLang="nl-NL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574675" y="1196975"/>
            <a:ext cx="80295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7" tIns="45718" rIns="91437" bIns="45718" anchor="ctr"/>
          <a:lstStyle/>
          <a:p>
            <a:pPr algn="ctr"/>
            <a:endParaRPr lang="nl-NL" sz="3200">
              <a:solidFill>
                <a:srgbClr val="FFFF00"/>
              </a:solidFill>
            </a:endParaRPr>
          </a:p>
        </p:txBody>
      </p:sp>
      <p:grpSp>
        <p:nvGrpSpPr>
          <p:cNvPr id="32773" name="Groep 13"/>
          <p:cNvGrpSpPr>
            <a:grpSpLocks/>
          </p:cNvGrpSpPr>
          <p:nvPr/>
        </p:nvGrpSpPr>
        <p:grpSpPr bwMode="auto">
          <a:xfrm>
            <a:off x="2555876" y="1484313"/>
            <a:ext cx="3095625" cy="4392612"/>
            <a:chOff x="2555776" y="1484784"/>
            <a:chExt cx="3096344" cy="4392488"/>
          </a:xfrm>
        </p:grpSpPr>
        <p:sp>
          <p:nvSpPr>
            <p:cNvPr id="30730" name="Tijdelijke aanduiding voor inhoud 2"/>
            <p:cNvSpPr txBox="1">
              <a:spLocks/>
            </p:cNvSpPr>
            <p:nvPr/>
          </p:nvSpPr>
          <p:spPr bwMode="auto">
            <a:xfrm>
              <a:off x="3059131" y="1484784"/>
              <a:ext cx="2592989" cy="439248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174625" indent="-174625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nl-NL" sz="2000" dirty="0">
                  <a:solidFill>
                    <a:srgbClr val="FFFF00"/>
                  </a:solidFill>
                </a:rPr>
                <a:t>HPV tests </a:t>
              </a:r>
              <a:r>
                <a:rPr lang="nl-NL" sz="2000" dirty="0" err="1">
                  <a:solidFill>
                    <a:srgbClr val="FFFF00"/>
                  </a:solidFill>
                </a:rPr>
                <a:t>validated</a:t>
              </a:r>
              <a:endParaRPr lang="nl-NL" sz="2000" dirty="0">
                <a:solidFill>
                  <a:srgbClr val="FFFF00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nl-NL" sz="2000" dirty="0" err="1">
                  <a:solidFill>
                    <a:srgbClr val="FFFF00"/>
                  </a:solidFill>
                </a:rPr>
                <a:t>for</a:t>
              </a:r>
              <a:r>
                <a:rPr lang="nl-NL" sz="2000" dirty="0">
                  <a:solidFill>
                    <a:srgbClr val="FFFF00"/>
                  </a:solidFill>
                </a:rPr>
                <a:t> </a:t>
              </a:r>
              <a:r>
                <a:rPr lang="nl-NL" sz="2000" dirty="0" err="1">
                  <a:solidFill>
                    <a:srgbClr val="FFFF00"/>
                  </a:solidFill>
                </a:rPr>
                <a:t>cervical</a:t>
              </a:r>
              <a:r>
                <a:rPr lang="nl-NL" sz="2000" dirty="0">
                  <a:solidFill>
                    <a:srgbClr val="FFFF00"/>
                  </a:solidFill>
                </a:rPr>
                <a:t> screening (</a:t>
              </a:r>
              <a:r>
                <a:rPr lang="nl-NL" sz="2000" dirty="0" err="1">
                  <a:solidFill>
                    <a:srgbClr val="FFFF00"/>
                  </a:solidFill>
                </a:rPr>
                <a:t>cervical</a:t>
              </a:r>
              <a:r>
                <a:rPr lang="nl-NL" sz="2000" dirty="0">
                  <a:solidFill>
                    <a:srgbClr val="FFFF00"/>
                  </a:solidFill>
                </a:rPr>
                <a:t> </a:t>
              </a:r>
              <a:r>
                <a:rPr lang="nl-NL" sz="2000" dirty="0" err="1">
                  <a:solidFill>
                    <a:srgbClr val="FFFF00"/>
                  </a:solidFill>
                </a:rPr>
                <a:t>scrapings</a:t>
              </a:r>
              <a:r>
                <a:rPr lang="nl-NL" sz="2000" dirty="0">
                  <a:solidFill>
                    <a:srgbClr val="FFFF00"/>
                  </a:solidFill>
                </a:rPr>
                <a:t>)</a:t>
              </a:r>
            </a:p>
            <a:p>
              <a:pPr algn="ctr">
                <a:spcBef>
                  <a:spcPct val="20000"/>
                </a:spcBef>
                <a:defRPr/>
              </a:pPr>
              <a:endParaRPr lang="nl-NL" sz="1400" dirty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nl-NL" sz="1400" dirty="0">
                  <a:solidFill>
                    <a:srgbClr val="FFFFFF"/>
                  </a:solidFill>
                </a:rPr>
                <a:t>- </a:t>
              </a:r>
              <a:r>
                <a:rPr lang="nl-NL" sz="1400" dirty="0" err="1">
                  <a:solidFill>
                    <a:srgbClr val="FFFFFF"/>
                  </a:solidFill>
                </a:rPr>
                <a:t>Hybrid</a:t>
              </a:r>
              <a:r>
                <a:rPr lang="nl-NL" sz="1400" dirty="0">
                  <a:solidFill>
                    <a:srgbClr val="FFFFFF"/>
                  </a:solidFill>
                </a:rPr>
                <a:t> </a:t>
              </a:r>
              <a:r>
                <a:rPr lang="nl-NL" sz="1400" dirty="0" err="1">
                  <a:solidFill>
                    <a:srgbClr val="FFFFFF"/>
                  </a:solidFill>
                </a:rPr>
                <a:t>Capture</a:t>
              </a:r>
              <a:r>
                <a:rPr lang="nl-NL" sz="1400" dirty="0">
                  <a:solidFill>
                    <a:srgbClr val="FFFFFF"/>
                  </a:solidFill>
                </a:rPr>
                <a:t> </a:t>
              </a:r>
              <a:r>
                <a:rPr lang="nl-NL" sz="1400" dirty="0" smtClean="0">
                  <a:solidFill>
                    <a:srgbClr val="FFFFFF"/>
                  </a:solidFill>
                </a:rPr>
                <a:t>2*</a:t>
              </a:r>
              <a:endParaRPr lang="nl-NL" sz="1400" dirty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nl-NL" sz="1400" dirty="0">
                  <a:solidFill>
                    <a:srgbClr val="FFFFFF"/>
                  </a:solidFill>
                </a:rPr>
                <a:t>- </a:t>
              </a:r>
              <a:r>
                <a:rPr lang="nl-NL" sz="1400" dirty="0" err="1">
                  <a:solidFill>
                    <a:srgbClr val="FFFFFF"/>
                  </a:solidFill>
                </a:rPr>
                <a:t>Diassay</a:t>
              </a:r>
              <a:r>
                <a:rPr lang="nl-NL" sz="1400" dirty="0">
                  <a:solidFill>
                    <a:srgbClr val="FFFFFF"/>
                  </a:solidFill>
                </a:rPr>
                <a:t> (GP5+/6+-PCR</a:t>
              </a:r>
              <a:r>
                <a:rPr lang="nl-NL" sz="1400" dirty="0" smtClean="0">
                  <a:solidFill>
                    <a:srgbClr val="FFFFFF"/>
                  </a:solidFill>
                </a:rPr>
                <a:t>)*</a:t>
              </a:r>
              <a:endParaRPr lang="nl-NL" sz="1400" dirty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nl-NL" sz="1400" i="1" dirty="0">
                  <a:solidFill>
                    <a:srgbClr val="FFFF00"/>
                  </a:solidFill>
                </a:rPr>
                <a:t>-  COBAS4800</a:t>
              </a:r>
              <a:r>
                <a:rPr lang="nl-NL" sz="1400" i="1" dirty="0" smtClean="0">
                  <a:solidFill>
                    <a:srgbClr val="FFFF00"/>
                  </a:solidFill>
                </a:rPr>
                <a:t>**</a:t>
              </a:r>
              <a:endParaRPr lang="nl-NL" sz="1400" i="1" dirty="0">
                <a:solidFill>
                  <a:srgbClr val="FFFF00"/>
                </a:solidFill>
              </a:endParaRPr>
            </a:p>
            <a:p>
              <a:pPr algn="ctr">
                <a:spcBef>
                  <a:spcPct val="20000"/>
                </a:spcBef>
                <a:buFontTx/>
                <a:buChar char="-"/>
                <a:defRPr/>
              </a:pPr>
              <a:r>
                <a:rPr lang="nl-NL" sz="1400" i="1" dirty="0">
                  <a:solidFill>
                    <a:srgbClr val="FFFF00"/>
                  </a:solidFill>
                </a:rPr>
                <a:t>HPV </a:t>
              </a:r>
              <a:r>
                <a:rPr lang="nl-NL" sz="1400" i="1" dirty="0" err="1">
                  <a:solidFill>
                    <a:srgbClr val="FFFF00"/>
                  </a:solidFill>
                </a:rPr>
                <a:t>RealTime</a:t>
              </a:r>
              <a:r>
                <a:rPr lang="nl-NL" sz="1400" i="1" dirty="0" smtClean="0">
                  <a:solidFill>
                    <a:srgbClr val="FFFF00"/>
                  </a:solidFill>
                </a:rPr>
                <a:t>**</a:t>
              </a:r>
              <a:endParaRPr lang="nl-NL" sz="1400" i="1" dirty="0">
                <a:solidFill>
                  <a:srgbClr val="FFFF00"/>
                </a:solidFill>
              </a:endParaRPr>
            </a:p>
            <a:p>
              <a:pPr algn="ctr">
                <a:spcBef>
                  <a:spcPct val="20000"/>
                </a:spcBef>
                <a:buFontTx/>
                <a:buChar char="-"/>
                <a:defRPr/>
              </a:pPr>
              <a:r>
                <a:rPr lang="nl-NL" sz="1400" i="1" dirty="0" err="1">
                  <a:solidFill>
                    <a:srgbClr val="FFFF00"/>
                  </a:solidFill>
                </a:rPr>
                <a:t>PapilloCheck</a:t>
              </a:r>
              <a:r>
                <a:rPr lang="nl-NL" sz="1400" i="1" dirty="0" smtClean="0">
                  <a:solidFill>
                    <a:srgbClr val="FFFF00"/>
                  </a:solidFill>
                </a:rPr>
                <a:t>**</a:t>
              </a:r>
              <a:endParaRPr lang="nl-NL" sz="1400" i="1" dirty="0">
                <a:solidFill>
                  <a:srgbClr val="FFFF00"/>
                </a:solidFill>
              </a:endParaRPr>
            </a:p>
            <a:p>
              <a:pPr algn="ctr">
                <a:spcBef>
                  <a:spcPct val="20000"/>
                </a:spcBef>
                <a:buFontTx/>
                <a:buChar char="-"/>
                <a:defRPr/>
              </a:pPr>
              <a:r>
                <a:rPr lang="nl-NL" sz="1600" i="1" dirty="0">
                  <a:solidFill>
                    <a:srgbClr val="FFFF00"/>
                  </a:solidFill>
                </a:rPr>
                <a:t> </a:t>
              </a:r>
              <a:r>
                <a:rPr lang="nl-NL" sz="1600" i="1" dirty="0" smtClean="0">
                  <a:solidFill>
                    <a:srgbClr val="FFFF00"/>
                  </a:solidFill>
                </a:rPr>
                <a:t>APTIMA**#</a:t>
              </a:r>
              <a:endParaRPr lang="nl-NL" sz="1600" i="1" dirty="0">
                <a:solidFill>
                  <a:srgbClr val="FFFF00"/>
                </a:solidFill>
              </a:endParaRPr>
            </a:p>
            <a:p>
              <a:pPr marL="285750" indent="-285750" algn="ctr">
                <a:spcBef>
                  <a:spcPct val="20000"/>
                </a:spcBef>
                <a:buFontTx/>
                <a:buChar char="-"/>
                <a:defRPr/>
              </a:pPr>
              <a:r>
                <a:rPr lang="nl-NL" sz="1600" i="1" dirty="0" smtClean="0">
                  <a:solidFill>
                    <a:srgbClr val="FFFF00"/>
                  </a:solidFill>
                </a:rPr>
                <a:t>HPV-Risk </a:t>
              </a:r>
              <a:r>
                <a:rPr lang="nl-NL" sz="1600" i="1" dirty="0">
                  <a:solidFill>
                    <a:srgbClr val="FFFF00"/>
                  </a:solidFill>
                </a:rPr>
                <a:t>assay</a:t>
              </a:r>
              <a:r>
                <a:rPr lang="nl-NL" sz="1600" i="1" dirty="0" smtClean="0">
                  <a:solidFill>
                    <a:srgbClr val="FFFF00"/>
                  </a:solidFill>
                </a:rPr>
                <a:t>**</a:t>
              </a:r>
            </a:p>
            <a:p>
              <a:pPr marL="285750" indent="-285750" algn="ctr">
                <a:spcBef>
                  <a:spcPct val="20000"/>
                </a:spcBef>
                <a:buFontTx/>
                <a:buChar char="-"/>
                <a:defRPr/>
              </a:pPr>
              <a:endParaRPr lang="nl-NL" sz="1600" i="1" dirty="0">
                <a:solidFill>
                  <a:srgbClr val="FFFF00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endParaRPr lang="nl-NL" sz="2000" dirty="0">
                <a:solidFill>
                  <a:srgbClr val="FFFFFF"/>
                </a:solidFill>
              </a:endParaRPr>
            </a:p>
          </p:txBody>
        </p:sp>
        <p:cxnSp>
          <p:nvCxnSpPr>
            <p:cNvPr id="32779" name="Rechte verbindingslijn met pijl 9"/>
            <p:cNvCxnSpPr>
              <a:cxnSpLocks noChangeShapeType="1"/>
            </p:cNvCxnSpPr>
            <p:nvPr/>
          </p:nvCxnSpPr>
          <p:spPr bwMode="auto">
            <a:xfrm>
              <a:off x="2555776" y="3933056"/>
              <a:ext cx="432048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774" name="Tekstvak 3"/>
          <p:cNvSpPr txBox="1">
            <a:spLocks noChangeArrowheads="1"/>
          </p:cNvSpPr>
          <p:nvPr/>
        </p:nvSpPr>
        <p:spPr bwMode="auto">
          <a:xfrm>
            <a:off x="574676" y="6167049"/>
            <a:ext cx="7885113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nl-NL" altLang="nl-NL" sz="1800" dirty="0" smtClean="0">
                <a:solidFill>
                  <a:srgbClr val="FFFF00"/>
                </a:solidFill>
              </a:rPr>
              <a:t>**</a:t>
            </a:r>
            <a:r>
              <a:rPr lang="nl-NL" altLang="nl-NL" sz="1800" dirty="0" err="1">
                <a:solidFill>
                  <a:srgbClr val="FFFF00"/>
                </a:solidFill>
              </a:rPr>
              <a:t>Based</a:t>
            </a:r>
            <a:r>
              <a:rPr lang="nl-NL" altLang="nl-NL" sz="1800" dirty="0">
                <a:solidFill>
                  <a:srgbClr val="FFFF00"/>
                </a:solidFill>
              </a:rPr>
              <a:t> on </a:t>
            </a:r>
            <a:r>
              <a:rPr lang="nl-NL" altLang="nl-NL" sz="1800" dirty="0" err="1">
                <a:solidFill>
                  <a:srgbClr val="FFFF00"/>
                </a:solidFill>
              </a:rPr>
              <a:t>equivalence</a:t>
            </a:r>
            <a:r>
              <a:rPr lang="nl-NL" altLang="nl-NL" sz="1800" dirty="0">
                <a:solidFill>
                  <a:srgbClr val="FFFF00"/>
                </a:solidFill>
              </a:rPr>
              <a:t> analysis </a:t>
            </a:r>
            <a:r>
              <a:rPr lang="nl-NL" altLang="nl-NL" sz="1800" dirty="0" err="1">
                <a:solidFill>
                  <a:srgbClr val="FFFF00"/>
                </a:solidFill>
              </a:rPr>
              <a:t>according</a:t>
            </a:r>
            <a:r>
              <a:rPr lang="nl-NL" altLang="nl-NL" sz="1800" dirty="0">
                <a:solidFill>
                  <a:srgbClr val="FFFF00"/>
                </a:solidFill>
              </a:rPr>
              <a:t> </a:t>
            </a:r>
            <a:r>
              <a:rPr lang="nl-NL" altLang="nl-NL" sz="1800" dirty="0" err="1">
                <a:solidFill>
                  <a:srgbClr val="FFFF00"/>
                </a:solidFill>
              </a:rPr>
              <a:t>to</a:t>
            </a:r>
            <a:r>
              <a:rPr lang="nl-NL" altLang="nl-NL" sz="1800" dirty="0">
                <a:solidFill>
                  <a:srgbClr val="FFFF00"/>
                </a:solidFill>
              </a:rPr>
              <a:t> </a:t>
            </a:r>
            <a:r>
              <a:rPr lang="nl-NL" altLang="nl-NL" sz="1800" dirty="0" err="1">
                <a:solidFill>
                  <a:srgbClr val="FFFF00"/>
                </a:solidFill>
              </a:rPr>
              <a:t>guidelines</a:t>
            </a:r>
            <a:endParaRPr lang="nl-NL" altLang="nl-NL" sz="1800" dirty="0">
              <a:solidFill>
                <a:srgbClr val="FFFF00"/>
              </a:solidFill>
            </a:endParaRPr>
          </a:p>
          <a:p>
            <a:pPr algn="ctr"/>
            <a:r>
              <a:rPr lang="nl-NL" altLang="nl-NL" sz="1800" dirty="0">
                <a:solidFill>
                  <a:srgbClr val="FFFF00"/>
                </a:solidFill>
              </a:rPr>
              <a:t># </a:t>
            </a:r>
            <a:r>
              <a:rPr lang="nl-NL" altLang="nl-NL" sz="1800" dirty="0" err="1">
                <a:solidFill>
                  <a:srgbClr val="FFFF00"/>
                </a:solidFill>
              </a:rPr>
              <a:t>Provided</a:t>
            </a:r>
            <a:r>
              <a:rPr lang="nl-NL" altLang="nl-NL" sz="1800" dirty="0">
                <a:solidFill>
                  <a:srgbClr val="FFFF00"/>
                </a:solidFill>
              </a:rPr>
              <a:t> </a:t>
            </a:r>
            <a:r>
              <a:rPr lang="nl-NL" altLang="nl-NL" sz="1800" dirty="0" err="1">
                <a:solidFill>
                  <a:srgbClr val="FFFF00"/>
                </a:solidFill>
              </a:rPr>
              <a:t>that</a:t>
            </a:r>
            <a:r>
              <a:rPr lang="nl-NL" altLang="nl-NL" sz="1800" dirty="0">
                <a:solidFill>
                  <a:srgbClr val="FFFF00"/>
                </a:solidFill>
              </a:rPr>
              <a:t> data of long term NPV of </a:t>
            </a:r>
            <a:r>
              <a:rPr lang="nl-NL" altLang="nl-NL" sz="1800" dirty="0" err="1">
                <a:solidFill>
                  <a:srgbClr val="FFFF00"/>
                </a:solidFill>
              </a:rPr>
              <a:t>mRNA</a:t>
            </a:r>
            <a:r>
              <a:rPr lang="nl-NL" altLang="nl-NL" sz="1800" dirty="0">
                <a:solidFill>
                  <a:srgbClr val="FFFF00"/>
                </a:solidFill>
              </a:rPr>
              <a:t> testing </a:t>
            </a:r>
            <a:r>
              <a:rPr lang="nl-NL" altLang="nl-NL" sz="1800" dirty="0" err="1">
                <a:solidFill>
                  <a:srgbClr val="FFFF00"/>
                </a:solidFill>
              </a:rPr>
              <a:t>become</a:t>
            </a:r>
            <a:r>
              <a:rPr lang="nl-NL" altLang="nl-NL" sz="1800" dirty="0">
                <a:solidFill>
                  <a:srgbClr val="FFFF00"/>
                </a:solidFill>
              </a:rPr>
              <a:t> </a:t>
            </a:r>
            <a:r>
              <a:rPr lang="nl-NL" altLang="nl-NL" sz="1800" dirty="0" err="1">
                <a:solidFill>
                  <a:srgbClr val="FFFF00"/>
                </a:solidFill>
              </a:rPr>
              <a:t>available</a:t>
            </a:r>
            <a:endParaRPr lang="nl-NL" altLang="nl-NL" sz="1800" dirty="0">
              <a:solidFill>
                <a:srgbClr val="FFFF00"/>
              </a:solidFill>
            </a:endParaRPr>
          </a:p>
        </p:txBody>
      </p:sp>
      <p:grpSp>
        <p:nvGrpSpPr>
          <p:cNvPr id="32775" name="Groep 14"/>
          <p:cNvGrpSpPr>
            <a:grpSpLocks/>
          </p:cNvGrpSpPr>
          <p:nvPr/>
        </p:nvGrpSpPr>
        <p:grpSpPr bwMode="auto">
          <a:xfrm>
            <a:off x="5724526" y="1485901"/>
            <a:ext cx="3095625" cy="4391025"/>
            <a:chOff x="5724128" y="1484784"/>
            <a:chExt cx="3406246" cy="4104456"/>
          </a:xfrm>
        </p:grpSpPr>
        <p:sp>
          <p:nvSpPr>
            <p:cNvPr id="10" name="Tijdelijke aanduiding voor inhoud 2"/>
            <p:cNvSpPr txBox="1">
              <a:spLocks/>
            </p:cNvSpPr>
            <p:nvPr/>
          </p:nvSpPr>
          <p:spPr bwMode="auto">
            <a:xfrm>
              <a:off x="6300570" y="1484784"/>
              <a:ext cx="2829804" cy="41044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174625" indent="-174625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nl-NL" sz="2000" dirty="0">
                  <a:solidFill>
                    <a:srgbClr val="FFFF00"/>
                  </a:solidFill>
                </a:rPr>
                <a:t>HPV tests </a:t>
              </a:r>
              <a:r>
                <a:rPr lang="nl-NL" sz="2000" dirty="0" err="1">
                  <a:solidFill>
                    <a:srgbClr val="FFFF00"/>
                  </a:solidFill>
                </a:rPr>
                <a:t>validated</a:t>
              </a:r>
              <a:r>
                <a:rPr lang="nl-NL" sz="2000" dirty="0">
                  <a:solidFill>
                    <a:srgbClr val="FFFF00"/>
                  </a:solidFill>
                </a:rPr>
                <a:t> </a:t>
              </a:r>
              <a:r>
                <a:rPr lang="nl-NL" sz="2000" dirty="0" err="1">
                  <a:solidFill>
                    <a:srgbClr val="FFFF00"/>
                  </a:solidFill>
                </a:rPr>
                <a:t>for</a:t>
              </a:r>
              <a:r>
                <a:rPr lang="nl-NL" sz="2000" dirty="0">
                  <a:solidFill>
                    <a:srgbClr val="FFFF00"/>
                  </a:solidFill>
                </a:rPr>
                <a:t> </a:t>
              </a:r>
              <a:r>
                <a:rPr lang="nl-NL" sz="2000" dirty="0" err="1">
                  <a:solidFill>
                    <a:srgbClr val="FFFF00"/>
                  </a:solidFill>
                </a:rPr>
                <a:t>cervical</a:t>
              </a:r>
              <a:r>
                <a:rPr lang="nl-NL" sz="2000" dirty="0">
                  <a:solidFill>
                    <a:srgbClr val="FFFF00"/>
                  </a:solidFill>
                </a:rPr>
                <a:t> </a:t>
              </a:r>
              <a:r>
                <a:rPr lang="nl-NL" sz="2000" dirty="0" err="1">
                  <a:solidFill>
                    <a:srgbClr val="FFFF00"/>
                  </a:solidFill>
                </a:rPr>
                <a:t>vaginal</a:t>
              </a:r>
              <a:endParaRPr lang="nl-NL" sz="2000" dirty="0">
                <a:solidFill>
                  <a:srgbClr val="FFFF00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nl-NL" sz="2000" dirty="0" err="1">
                  <a:solidFill>
                    <a:srgbClr val="FFFF00"/>
                  </a:solidFill>
                </a:rPr>
                <a:t>lavages</a:t>
              </a:r>
              <a:r>
                <a:rPr lang="nl-NL" sz="2000" dirty="0">
                  <a:solidFill>
                    <a:srgbClr val="FFFF00"/>
                  </a:solidFill>
                </a:rPr>
                <a:t> (Delphi-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nl-NL" sz="2000" dirty="0" err="1">
                  <a:solidFill>
                    <a:srgbClr val="FFFF00"/>
                  </a:solidFill>
                </a:rPr>
                <a:t>screener</a:t>
              </a:r>
              <a:r>
                <a:rPr lang="nl-NL" sz="2000" dirty="0">
                  <a:solidFill>
                    <a:srgbClr val="FFFF00"/>
                  </a:solidFill>
                </a:rPr>
                <a:t>)</a:t>
              </a:r>
            </a:p>
            <a:p>
              <a:pPr algn="ctr">
                <a:spcBef>
                  <a:spcPct val="20000"/>
                </a:spcBef>
                <a:defRPr/>
              </a:pPr>
              <a:endParaRPr lang="nl-NL" sz="900" u="sng" dirty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endParaRPr lang="nl-NL" sz="900" u="sng" dirty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buFontTx/>
                <a:buChar char="-"/>
                <a:defRPr/>
              </a:pPr>
              <a:r>
                <a:rPr lang="nl-NL" sz="1600" dirty="0" err="1">
                  <a:solidFill>
                    <a:srgbClr val="FFFFFF"/>
                  </a:solidFill>
                </a:rPr>
                <a:t>Diassay</a:t>
              </a:r>
              <a:r>
                <a:rPr lang="nl-NL" sz="1600" dirty="0">
                  <a:solidFill>
                    <a:srgbClr val="FFFFFF"/>
                  </a:solidFill>
                </a:rPr>
                <a:t> (GP5+/6+-PCR)</a:t>
              </a:r>
            </a:p>
            <a:p>
              <a:pPr algn="ctr">
                <a:spcBef>
                  <a:spcPct val="20000"/>
                </a:spcBef>
                <a:buFontTx/>
                <a:buChar char="-"/>
                <a:defRPr/>
              </a:pPr>
              <a:r>
                <a:rPr lang="nl-NL" sz="1600" dirty="0">
                  <a:solidFill>
                    <a:srgbClr val="FFFF00"/>
                  </a:solidFill>
                </a:rPr>
                <a:t>HPV-Risk assay</a:t>
              </a:r>
            </a:p>
            <a:p>
              <a:pPr algn="ctr">
                <a:spcBef>
                  <a:spcPct val="20000"/>
                </a:spcBef>
                <a:buFontTx/>
                <a:buChar char="-"/>
                <a:defRPr/>
              </a:pPr>
              <a:endParaRPr lang="nl-NL" sz="1600" dirty="0">
                <a:solidFill>
                  <a:srgbClr val="FFFFFF"/>
                </a:solidFill>
              </a:endParaRPr>
            </a:p>
            <a:p>
              <a:pPr marL="0" indent="0" algn="ctr">
                <a:spcBef>
                  <a:spcPct val="20000"/>
                </a:spcBef>
                <a:defRPr/>
              </a:pPr>
              <a:endParaRPr lang="nl-NL" sz="1400" dirty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buFontTx/>
                <a:buChar char="-"/>
                <a:defRPr/>
              </a:pPr>
              <a:endParaRPr lang="nl-NL" sz="2200" dirty="0">
                <a:solidFill>
                  <a:srgbClr val="FFFFFF"/>
                </a:solidFill>
              </a:endParaRPr>
            </a:p>
          </p:txBody>
        </p:sp>
        <p:cxnSp>
          <p:nvCxnSpPr>
            <p:cNvPr id="32777" name="Rechte verbindingslijn met pijl 12"/>
            <p:cNvCxnSpPr>
              <a:cxnSpLocks noChangeShapeType="1"/>
            </p:cNvCxnSpPr>
            <p:nvPr/>
          </p:nvCxnSpPr>
          <p:spPr bwMode="auto">
            <a:xfrm>
              <a:off x="5724128" y="3933056"/>
              <a:ext cx="432048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kstvak 1"/>
          <p:cNvSpPr txBox="1"/>
          <p:nvPr/>
        </p:nvSpPr>
        <p:spPr>
          <a:xfrm>
            <a:off x="2448872" y="5877272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*</a:t>
            </a:r>
            <a:r>
              <a:rPr lang="nl-NL" dirty="0" err="1" smtClean="0">
                <a:solidFill>
                  <a:srgbClr val="FFFFFF"/>
                </a:solidFill>
              </a:rPr>
              <a:t>Based</a:t>
            </a:r>
            <a:r>
              <a:rPr lang="nl-NL" dirty="0" smtClean="0">
                <a:solidFill>
                  <a:srgbClr val="FFFFFF"/>
                </a:solidFill>
              </a:rPr>
              <a:t> on </a:t>
            </a:r>
            <a:r>
              <a:rPr lang="nl-NL" dirty="0" err="1" smtClean="0">
                <a:solidFill>
                  <a:srgbClr val="FFFFFF"/>
                </a:solidFill>
              </a:rPr>
              <a:t>longitudinal</a:t>
            </a:r>
            <a:r>
              <a:rPr lang="nl-NL" dirty="0" smtClean="0">
                <a:solidFill>
                  <a:srgbClr val="FFFFFF"/>
                </a:solidFill>
              </a:rPr>
              <a:t> studies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nl-NL" dirty="0" smtClean="0"/>
              <a:t>HPV testing in </a:t>
            </a:r>
            <a:r>
              <a:rPr lang="nl-NL" dirty="0" err="1" smtClean="0"/>
              <a:t>cervical</a:t>
            </a:r>
            <a:r>
              <a:rPr lang="nl-NL" dirty="0" smtClean="0"/>
              <a:t> screening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HPV </a:t>
            </a:r>
            <a:r>
              <a:rPr lang="nl-NL" dirty="0" err="1" smtClean="0">
                <a:solidFill>
                  <a:srgbClr val="FFFFFF"/>
                </a:solidFill>
              </a:rPr>
              <a:t>vs</a:t>
            </a:r>
            <a:r>
              <a:rPr lang="nl-NL" dirty="0" smtClean="0">
                <a:solidFill>
                  <a:srgbClr val="FFFFFF"/>
                </a:solidFill>
              </a:rPr>
              <a:t> </a:t>
            </a:r>
            <a:r>
              <a:rPr lang="nl-NL" dirty="0" err="1" smtClean="0">
                <a:solidFill>
                  <a:srgbClr val="FFFFFF"/>
                </a:solidFill>
              </a:rPr>
              <a:t>cytology</a:t>
            </a:r>
            <a:endParaRPr lang="nl-NL" dirty="0" smtClean="0">
              <a:solidFill>
                <a:srgbClr val="FFFFFF"/>
              </a:solidFill>
            </a:endParaRP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 err="1" smtClean="0">
                <a:solidFill>
                  <a:srgbClr val="FFFFFF"/>
                </a:solidFill>
              </a:rPr>
              <a:t>Clinical</a:t>
            </a:r>
            <a:r>
              <a:rPr lang="nl-NL" dirty="0" smtClean="0">
                <a:solidFill>
                  <a:srgbClr val="FFFFFF"/>
                </a:solidFill>
              </a:rPr>
              <a:t> </a:t>
            </a:r>
            <a:r>
              <a:rPr lang="nl-NL" dirty="0" err="1" smtClean="0">
                <a:solidFill>
                  <a:srgbClr val="FFFFFF"/>
                </a:solidFill>
              </a:rPr>
              <a:t>validation</a:t>
            </a:r>
            <a:r>
              <a:rPr lang="nl-NL" dirty="0" smtClean="0">
                <a:solidFill>
                  <a:srgbClr val="FFFFFF"/>
                </a:solidFill>
              </a:rPr>
              <a:t> of  HPV tests</a:t>
            </a:r>
          </a:p>
          <a:p>
            <a:endParaRPr lang="nl-NL" dirty="0" smtClean="0">
              <a:solidFill>
                <a:srgbClr val="FFFFFF"/>
              </a:solidFill>
            </a:endParaRPr>
          </a:p>
          <a:p>
            <a:r>
              <a:rPr lang="nl-NL" dirty="0" smtClean="0">
                <a:solidFill>
                  <a:srgbClr val="33CCFF"/>
                </a:solidFill>
              </a:rPr>
              <a:t>Triage of HPV pos </a:t>
            </a:r>
            <a:r>
              <a:rPr lang="nl-NL" dirty="0" err="1" smtClean="0">
                <a:solidFill>
                  <a:srgbClr val="33CCFF"/>
                </a:solidFill>
              </a:rPr>
              <a:t>women</a:t>
            </a:r>
            <a:endParaRPr lang="nl-NL" dirty="0" smtClean="0">
              <a:solidFill>
                <a:srgbClr val="33CCFF"/>
              </a:solidFill>
            </a:endParaRPr>
          </a:p>
          <a:p>
            <a:endParaRPr lang="nl-N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FFFFFF"/>
              </a:solidFill>
            </a:endParaRPr>
          </a:p>
        </p:txBody>
      </p:sp>
      <p:pic>
        <p:nvPicPr>
          <p:cNvPr id="907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2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55650"/>
            <a:ext cx="8305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61913" y="14605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US" sz="2000" b="1" dirty="0">
                <a:solidFill>
                  <a:srgbClr val="572471"/>
                </a:solidFill>
                <a:latin typeface="Arial" pitchFamily="34" charset="0"/>
                <a:cs typeface="Arial" pitchFamily="34" charset="0"/>
              </a:rPr>
              <a:t>HPV testing recognizes viral infection, but we need to detect disease </a:t>
            </a:r>
          </a:p>
        </p:txBody>
      </p:sp>
      <p:grpSp>
        <p:nvGrpSpPr>
          <p:cNvPr id="101380" name="Group 21"/>
          <p:cNvGrpSpPr>
            <a:grpSpLocks/>
          </p:cNvGrpSpPr>
          <p:nvPr/>
        </p:nvGrpSpPr>
        <p:grpSpPr bwMode="auto">
          <a:xfrm>
            <a:off x="890588" y="3760788"/>
            <a:ext cx="3438525" cy="2563812"/>
            <a:chOff x="561" y="2369"/>
            <a:chExt cx="2166" cy="1615"/>
          </a:xfrm>
        </p:grpSpPr>
        <p:sp>
          <p:nvSpPr>
            <p:cNvPr id="101382" name="Rectangle 23"/>
            <p:cNvSpPr>
              <a:spLocks noChangeArrowheads="1"/>
            </p:cNvSpPr>
            <p:nvPr/>
          </p:nvSpPr>
          <p:spPr bwMode="auto">
            <a:xfrm>
              <a:off x="771" y="2369"/>
              <a:ext cx="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eaLnBrk="1" hangingPunct="1"/>
              <a:endParaRPr lang="nl-NL" altLang="nl-NL" sz="1200">
                <a:solidFill>
                  <a:srgbClr val="FFFF00"/>
                </a:solidFill>
                <a:ea typeface="MS PGothic" pitchFamily="34" charset="-128"/>
              </a:endParaRPr>
            </a:p>
          </p:txBody>
        </p:sp>
        <p:sp>
          <p:nvSpPr>
            <p:cNvPr id="101383" name="Rectangle 24"/>
            <p:cNvSpPr>
              <a:spLocks noChangeArrowheads="1"/>
            </p:cNvSpPr>
            <p:nvPr/>
          </p:nvSpPr>
          <p:spPr bwMode="auto">
            <a:xfrm>
              <a:off x="1013" y="2369"/>
              <a:ext cx="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eaLnBrk="1" hangingPunct="1"/>
              <a:endParaRPr lang="nl-NL" altLang="nl-NL" sz="1200">
                <a:solidFill>
                  <a:srgbClr val="FFFF00"/>
                </a:solidFill>
                <a:ea typeface="MS PGothic" pitchFamily="34" charset="-128"/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624" y="2544"/>
              <a:ext cx="2064" cy="28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nl-NL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HPV Testing (risk </a:t>
              </a:r>
              <a:r>
                <a:rPr lang="nl-NL" sz="12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population</a:t>
              </a:r>
              <a:r>
                <a:rPr lang="nl-NL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GB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6" y="3233"/>
              <a:ext cx="553" cy="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nl-NL" sz="1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Women</a:t>
              </a:r>
              <a:endParaRPr lang="en-GB" sz="1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407" y="3383"/>
              <a:ext cx="631" cy="15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01387" name="TextBox 13"/>
            <p:cNvSpPr txBox="1">
              <a:spLocks noChangeArrowheads="1"/>
            </p:cNvSpPr>
            <p:nvPr/>
          </p:nvSpPr>
          <p:spPr bwMode="auto">
            <a:xfrm>
              <a:off x="1407" y="3195"/>
              <a:ext cx="7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nl-NL" altLang="nl-NL" sz="1200" b="1">
                  <a:solidFill>
                    <a:srgbClr val="000000"/>
                  </a:solidFill>
                  <a:ea typeface="MS PGothic" pitchFamily="34" charset="-128"/>
                </a:rPr>
                <a:t>HPV DNA test</a:t>
              </a:r>
              <a:endParaRPr lang="en-GB" altLang="nl-NL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56" y="3233"/>
              <a:ext cx="552" cy="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nl-NL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HPV + </a:t>
              </a:r>
              <a:r>
                <a:rPr lang="nl-NL" sz="1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Women</a:t>
              </a:r>
              <a:endParaRPr lang="en-GB" sz="1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894" y="3721"/>
              <a:ext cx="1657" cy="16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nl-NL" sz="1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Population at risk CxCa</a:t>
              </a:r>
              <a:endParaRPr lang="en-GB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390" name="Rectangle 21"/>
            <p:cNvSpPr>
              <a:spLocks noChangeArrowheads="1"/>
            </p:cNvSpPr>
            <p:nvPr/>
          </p:nvSpPr>
          <p:spPr bwMode="auto">
            <a:xfrm>
              <a:off x="672" y="3120"/>
              <a:ext cx="200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85D8A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 eaLnBrk="1" hangingPunct="1"/>
              <a:endParaRPr lang="en-GB" altLang="nl-NL">
                <a:solidFill>
                  <a:srgbClr val="FFFF00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01391" name="Tekstvak 1"/>
            <p:cNvSpPr txBox="1">
              <a:spLocks noChangeArrowheads="1"/>
            </p:cNvSpPr>
            <p:nvPr/>
          </p:nvSpPr>
          <p:spPr bwMode="auto">
            <a:xfrm>
              <a:off x="561" y="2840"/>
              <a:ext cx="216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nl-NL" altLang="nl-NL">
                  <a:solidFill>
                    <a:srgbClr val="C00000"/>
                  </a:solidFill>
                  <a:ea typeface="MS PGothic" pitchFamily="34" charset="-128"/>
                </a:rPr>
                <a:t>Detection women at </a:t>
              </a:r>
              <a:r>
                <a:rPr lang="nl-NL" altLang="nl-NL" sz="3200">
                  <a:solidFill>
                    <a:srgbClr val="C00000"/>
                  </a:solidFill>
                  <a:ea typeface="MS PGothic" pitchFamily="34" charset="-128"/>
                </a:rPr>
                <a:t>RISK</a:t>
              </a:r>
              <a:r>
                <a:rPr lang="nl-NL" altLang="nl-NL">
                  <a:solidFill>
                    <a:srgbClr val="C00000"/>
                  </a:solidFill>
                  <a:ea typeface="MS PGothic" pitchFamily="34" charset="-128"/>
                </a:rPr>
                <a:t> </a:t>
              </a:r>
              <a:endParaRPr lang="nl-NL" altLang="nl-NL">
                <a:solidFill>
                  <a:srgbClr val="0070C0"/>
                </a:solidFill>
                <a:ea typeface="MS PGothic" pitchFamily="34" charset="-128"/>
              </a:endParaRPr>
            </a:p>
          </p:txBody>
        </p:sp>
      </p:grpSp>
      <p:sp>
        <p:nvSpPr>
          <p:cNvPr id="101381" name="Tekstvak 2"/>
          <p:cNvSpPr txBox="1">
            <a:spLocks noChangeArrowheads="1"/>
          </p:cNvSpPr>
          <p:nvPr/>
        </p:nvSpPr>
        <p:spPr bwMode="auto">
          <a:xfrm>
            <a:off x="4448175" y="4708525"/>
            <a:ext cx="4876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dirty="0" smtClean="0">
                <a:solidFill>
                  <a:srgbClr val="0070C0"/>
                </a:solidFill>
                <a:ea typeface="MS PGothic" pitchFamily="34" charset="-128"/>
              </a:rPr>
              <a:t>Even a </a:t>
            </a:r>
            <a:r>
              <a:rPr lang="nl-NL" altLang="nl-NL" dirty="0" err="1" smtClean="0">
                <a:solidFill>
                  <a:srgbClr val="0070C0"/>
                </a:solidFill>
                <a:ea typeface="MS PGothic" pitchFamily="34" charset="-128"/>
              </a:rPr>
              <a:t>clinically</a:t>
            </a:r>
            <a:r>
              <a:rPr lang="nl-NL" altLang="nl-NL" dirty="0" smtClean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nl-NL" altLang="nl-NL" dirty="0" err="1" smtClean="0">
                <a:solidFill>
                  <a:srgbClr val="0070C0"/>
                </a:solidFill>
                <a:ea typeface="MS PGothic" pitchFamily="34" charset="-128"/>
              </a:rPr>
              <a:t>validated</a:t>
            </a:r>
            <a:r>
              <a:rPr lang="nl-NL" altLang="nl-NL" dirty="0" smtClean="0">
                <a:solidFill>
                  <a:srgbClr val="0070C0"/>
                </a:solidFill>
                <a:ea typeface="MS PGothic" pitchFamily="34" charset="-128"/>
              </a:rPr>
              <a:t> HPV 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test </a:t>
            </a:r>
            <a:r>
              <a:rPr lang="nl-NL" altLang="nl-NL" dirty="0" err="1" smtClean="0">
                <a:solidFill>
                  <a:srgbClr val="0070C0"/>
                </a:solidFill>
                <a:ea typeface="MS PGothic" pitchFamily="34" charset="-128"/>
              </a:rPr>
              <a:t>detects</a:t>
            </a:r>
            <a:r>
              <a:rPr lang="nl-NL" altLang="nl-NL" dirty="0" smtClean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nl-NL" altLang="nl-NL" dirty="0" err="1" smtClean="0">
                <a:solidFill>
                  <a:srgbClr val="0070C0"/>
                </a:solidFill>
                <a:ea typeface="MS PGothic" pitchFamily="34" charset="-128"/>
              </a:rPr>
              <a:t>still</a:t>
            </a:r>
            <a:r>
              <a:rPr lang="nl-NL" altLang="nl-NL" dirty="0" smtClean="0">
                <a:solidFill>
                  <a:srgbClr val="0070C0"/>
                </a:solidFill>
                <a:ea typeface="MS PGothic" pitchFamily="34" charset="-128"/>
              </a:rPr>
              <a:t> 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both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transient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and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nl-NL" altLang="nl-NL" dirty="0" err="1" smtClean="0">
                <a:solidFill>
                  <a:srgbClr val="0070C0"/>
                </a:solidFill>
                <a:ea typeface="MS PGothic" pitchFamily="34" charset="-128"/>
              </a:rPr>
              <a:t>clinically</a:t>
            </a:r>
            <a:r>
              <a:rPr lang="nl-NL" altLang="nl-NL" dirty="0" smtClean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relevant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infections</a:t>
            </a:r>
            <a:endParaRPr lang="nl-NL" altLang="nl-NL" dirty="0">
              <a:solidFill>
                <a:srgbClr val="0070C0"/>
              </a:solidFill>
              <a:ea typeface="MS PGothic" pitchFamily="34" charset="-128"/>
            </a:endParaRPr>
          </a:p>
          <a:p>
            <a:endParaRPr lang="nl-NL" altLang="nl-NL" dirty="0">
              <a:solidFill>
                <a:srgbClr val="0070C0"/>
              </a:solidFill>
              <a:ea typeface="MS PGothic" pitchFamily="34" charset="-128"/>
            </a:endParaRPr>
          </a:p>
          <a:p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We are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only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interested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 in HPV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infections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associated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with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disease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: high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grade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lesions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and</a:t>
            </a:r>
            <a:r>
              <a:rPr lang="nl-NL" altLang="nl-NL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nl-NL" altLang="nl-NL" dirty="0" err="1">
                <a:solidFill>
                  <a:srgbClr val="0070C0"/>
                </a:solidFill>
                <a:ea typeface="MS PGothic" pitchFamily="34" charset="-128"/>
              </a:rPr>
              <a:t>cancer</a:t>
            </a:r>
            <a:endParaRPr lang="nl-NL" altLang="nl-NL" dirty="0">
              <a:solidFill>
                <a:srgbClr val="0070C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55650"/>
            <a:ext cx="8305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61913" y="14605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US" sz="2000" b="1" dirty="0">
                <a:solidFill>
                  <a:srgbClr val="572471"/>
                </a:solidFill>
                <a:latin typeface="Arial" pitchFamily="34" charset="0"/>
                <a:cs typeface="Arial" pitchFamily="34" charset="0"/>
              </a:rPr>
              <a:t>HPV testing recognizes viral infection, but we need to detect disease: </a:t>
            </a:r>
          </a:p>
          <a:p>
            <a:pPr algn="ctr" defTabSz="457200" eaLnBrk="1" hangingPunct="1">
              <a:defRPr/>
            </a:pPr>
            <a:r>
              <a:rPr lang="en-US" sz="2000" b="1" dirty="0">
                <a:solidFill>
                  <a:srgbClr val="572471"/>
                </a:solidFill>
                <a:latin typeface="Arial" pitchFamily="34" charset="0"/>
                <a:cs typeface="Arial" pitchFamily="34" charset="0"/>
              </a:rPr>
              <a:t>triage testing necessary</a:t>
            </a:r>
          </a:p>
        </p:txBody>
      </p:sp>
      <p:grpSp>
        <p:nvGrpSpPr>
          <p:cNvPr id="102404" name="Group 21"/>
          <p:cNvGrpSpPr>
            <a:grpSpLocks/>
          </p:cNvGrpSpPr>
          <p:nvPr/>
        </p:nvGrpSpPr>
        <p:grpSpPr bwMode="auto">
          <a:xfrm>
            <a:off x="890588" y="3760788"/>
            <a:ext cx="3438525" cy="2563812"/>
            <a:chOff x="561" y="2369"/>
            <a:chExt cx="2166" cy="1615"/>
          </a:xfrm>
        </p:grpSpPr>
        <p:sp>
          <p:nvSpPr>
            <p:cNvPr id="102411" name="Rectangle 23"/>
            <p:cNvSpPr>
              <a:spLocks noChangeArrowheads="1"/>
            </p:cNvSpPr>
            <p:nvPr/>
          </p:nvSpPr>
          <p:spPr bwMode="auto">
            <a:xfrm>
              <a:off x="771" y="2369"/>
              <a:ext cx="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eaLnBrk="1" hangingPunct="1"/>
              <a:endParaRPr lang="nl-NL" altLang="nl-NL" sz="1200">
                <a:solidFill>
                  <a:srgbClr val="FFFF00"/>
                </a:solidFill>
                <a:ea typeface="MS PGothic" pitchFamily="34" charset="-128"/>
              </a:endParaRPr>
            </a:p>
          </p:txBody>
        </p:sp>
        <p:sp>
          <p:nvSpPr>
            <p:cNvPr id="102412" name="Rectangle 24"/>
            <p:cNvSpPr>
              <a:spLocks noChangeArrowheads="1"/>
            </p:cNvSpPr>
            <p:nvPr/>
          </p:nvSpPr>
          <p:spPr bwMode="auto">
            <a:xfrm>
              <a:off x="1013" y="2369"/>
              <a:ext cx="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eaLnBrk="1" hangingPunct="1"/>
              <a:endParaRPr lang="nl-NL" altLang="nl-NL" sz="1200">
                <a:solidFill>
                  <a:srgbClr val="FFFF00"/>
                </a:solidFill>
                <a:ea typeface="MS PGothic" pitchFamily="34" charset="-128"/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624" y="2544"/>
              <a:ext cx="2064" cy="28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nl-NL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HPV Testing (risk </a:t>
              </a:r>
              <a:r>
                <a:rPr lang="nl-NL" sz="1200" b="1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population</a:t>
              </a:r>
              <a:r>
                <a:rPr lang="nl-NL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GB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6" y="3233"/>
              <a:ext cx="553" cy="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nl-NL" sz="1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Women</a:t>
              </a:r>
              <a:endParaRPr lang="en-GB" sz="1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407" y="3383"/>
              <a:ext cx="631" cy="15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02416" name="TextBox 13"/>
            <p:cNvSpPr txBox="1">
              <a:spLocks noChangeArrowheads="1"/>
            </p:cNvSpPr>
            <p:nvPr/>
          </p:nvSpPr>
          <p:spPr bwMode="auto">
            <a:xfrm>
              <a:off x="1407" y="3195"/>
              <a:ext cx="7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nl-NL" altLang="nl-NL" sz="1200" b="1">
                  <a:solidFill>
                    <a:srgbClr val="000000"/>
                  </a:solidFill>
                  <a:ea typeface="MS PGothic" pitchFamily="34" charset="-128"/>
                </a:rPr>
                <a:t>HPV DNA test</a:t>
              </a:r>
              <a:endParaRPr lang="en-GB" altLang="nl-NL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56" y="3233"/>
              <a:ext cx="552" cy="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nl-NL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HPV + </a:t>
              </a:r>
              <a:r>
                <a:rPr lang="nl-NL" sz="10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Women</a:t>
              </a:r>
              <a:endParaRPr lang="en-GB" sz="10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894" y="3721"/>
              <a:ext cx="1657" cy="16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nl-NL" sz="1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Population at risk CxCa</a:t>
              </a:r>
              <a:endParaRPr lang="en-GB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19" name="Rectangle 21"/>
            <p:cNvSpPr>
              <a:spLocks noChangeArrowheads="1"/>
            </p:cNvSpPr>
            <p:nvPr/>
          </p:nvSpPr>
          <p:spPr bwMode="auto">
            <a:xfrm>
              <a:off x="672" y="3120"/>
              <a:ext cx="200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85D8A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 eaLnBrk="1" hangingPunct="1"/>
              <a:endParaRPr lang="en-GB" altLang="nl-NL">
                <a:solidFill>
                  <a:srgbClr val="FFFF00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02420" name="Tekstvak 1"/>
            <p:cNvSpPr txBox="1">
              <a:spLocks noChangeArrowheads="1"/>
            </p:cNvSpPr>
            <p:nvPr/>
          </p:nvSpPr>
          <p:spPr bwMode="auto">
            <a:xfrm>
              <a:off x="561" y="2840"/>
              <a:ext cx="216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nl-NL" altLang="nl-NL">
                  <a:solidFill>
                    <a:srgbClr val="C00000"/>
                  </a:solidFill>
                  <a:ea typeface="MS PGothic" pitchFamily="34" charset="-128"/>
                </a:rPr>
                <a:t>Detection women at </a:t>
              </a:r>
              <a:r>
                <a:rPr lang="nl-NL" altLang="nl-NL" sz="3200">
                  <a:solidFill>
                    <a:srgbClr val="C00000"/>
                  </a:solidFill>
                  <a:ea typeface="MS PGothic" pitchFamily="34" charset="-128"/>
                </a:rPr>
                <a:t>RISK</a:t>
              </a:r>
              <a:r>
                <a:rPr lang="nl-NL" altLang="nl-NL">
                  <a:solidFill>
                    <a:srgbClr val="C00000"/>
                  </a:solidFill>
                  <a:ea typeface="MS PGothic" pitchFamily="34" charset="-128"/>
                </a:rPr>
                <a:t> </a:t>
              </a:r>
              <a:endParaRPr lang="nl-NL" altLang="nl-NL">
                <a:solidFill>
                  <a:srgbClr val="0070C0"/>
                </a:solidFill>
                <a:ea typeface="MS PGothic" pitchFamily="34" charset="-128"/>
              </a:endParaRPr>
            </a:p>
          </p:txBody>
        </p:sp>
      </p:grpSp>
      <p:grpSp>
        <p:nvGrpSpPr>
          <p:cNvPr id="102405" name="Group 22"/>
          <p:cNvGrpSpPr>
            <a:grpSpLocks/>
          </p:cNvGrpSpPr>
          <p:nvPr/>
        </p:nvGrpSpPr>
        <p:grpSpPr bwMode="auto">
          <a:xfrm>
            <a:off x="4267200" y="4038600"/>
            <a:ext cx="4876800" cy="2133600"/>
            <a:chOff x="2688" y="2544"/>
            <a:chExt cx="3072" cy="1344"/>
          </a:xfrm>
        </p:grpSpPr>
        <p:sp>
          <p:nvSpPr>
            <p:cNvPr id="55" name="Right Arrow 54"/>
            <p:cNvSpPr/>
            <p:nvPr/>
          </p:nvSpPr>
          <p:spPr>
            <a:xfrm>
              <a:off x="2976" y="2544"/>
              <a:ext cx="2544" cy="28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nl-NL" sz="12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TRIAGE (disease)</a:t>
              </a:r>
              <a:endParaRPr lang="en-GB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2787" y="3383"/>
              <a:ext cx="631" cy="15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76" y="3233"/>
              <a:ext cx="552" cy="4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nl-NL" sz="9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TRIAGE</a:t>
              </a:r>
              <a:endParaRPr lang="en-GB" sz="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2787" y="3721"/>
              <a:ext cx="1341" cy="167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Population with disease</a:t>
              </a:r>
            </a:p>
          </p:txBody>
        </p:sp>
        <p:sp>
          <p:nvSpPr>
            <p:cNvPr id="102410" name="Tekstvak 2"/>
            <p:cNvSpPr txBox="1">
              <a:spLocks noChangeArrowheads="1"/>
            </p:cNvSpPr>
            <p:nvPr/>
          </p:nvSpPr>
          <p:spPr bwMode="auto">
            <a:xfrm>
              <a:off x="2688" y="2966"/>
              <a:ext cx="307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nl-NL" altLang="nl-NL">
                  <a:solidFill>
                    <a:srgbClr val="C00000"/>
                  </a:solidFill>
                  <a:ea typeface="MS PGothic" pitchFamily="34" charset="-128"/>
                </a:rPr>
                <a:t>Detection of women with disease in need of         					       </a:t>
              </a:r>
              <a:r>
                <a:rPr lang="nl-NL" altLang="nl-NL" sz="3200">
                  <a:solidFill>
                    <a:srgbClr val="C00000"/>
                  </a:solidFill>
                  <a:ea typeface="MS PGothic" pitchFamily="34" charset="-128"/>
                </a:rPr>
                <a:t>Referral</a:t>
              </a:r>
              <a:endParaRPr lang="nl-NL" altLang="nl-NL" sz="3200">
                <a:solidFill>
                  <a:srgbClr val="0070C0"/>
                </a:solidFill>
                <a:ea typeface="MS PGothic" pitchFamily="34" charset="-128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684213" y="115888"/>
            <a:ext cx="7454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nl-NL" altLang="nl-NL" b="1">
                <a:solidFill>
                  <a:srgbClr val="F1F703"/>
                </a:solidFill>
                <a:latin typeface="Arial" pitchFamily="34" charset="0"/>
              </a:rPr>
              <a:t>Current cervical screening tool in many countries: Pap test (cytology)</a:t>
            </a:r>
          </a:p>
        </p:txBody>
      </p:sp>
      <p:pic>
        <p:nvPicPr>
          <p:cNvPr id="11776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700213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1684338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05263"/>
            <a:ext cx="19431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2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700213"/>
            <a:ext cx="20161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22463"/>
            <a:ext cx="3810000" cy="453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8" name="Text Box 12"/>
          <p:cNvSpPr txBox="1">
            <a:spLocks noChangeArrowheads="1"/>
          </p:cNvSpPr>
          <p:nvPr/>
        </p:nvSpPr>
        <p:spPr bwMode="auto">
          <a:xfrm>
            <a:off x="6516688" y="5876925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nl-NL" sz="2000">
                <a:solidFill>
                  <a:srgbClr val="FFFFFF"/>
                </a:solidFill>
                <a:latin typeface="Arial" pitchFamily="34" charset="0"/>
              </a:rPr>
              <a:t>Liquid-based cytology (LBC)</a:t>
            </a:r>
            <a:endParaRPr lang="nl-NL" altLang="nl-NL" sz="20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7769" name="Text Box 13"/>
          <p:cNvSpPr txBox="1">
            <a:spLocks noChangeArrowheads="1"/>
          </p:cNvSpPr>
          <p:nvPr/>
        </p:nvSpPr>
        <p:spPr bwMode="auto">
          <a:xfrm>
            <a:off x="5724525" y="3500438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nl-NL" sz="2000">
                <a:solidFill>
                  <a:srgbClr val="FFFFFF"/>
                </a:solidFill>
                <a:latin typeface="Arial" pitchFamily="34" charset="0"/>
              </a:rPr>
              <a:t>Pap smear</a:t>
            </a:r>
            <a:endParaRPr lang="nl-NL" altLang="nl-NL" sz="20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119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nl-NL" altLang="nl-NL" sz="3200" dirty="0" smtClean="0">
                <a:latin typeface="Arial" pitchFamily="34" charset="0"/>
                <a:cs typeface="Arial" pitchFamily="34" charset="0"/>
              </a:rPr>
              <a:t>Evaluation of triage tests in </a:t>
            </a:r>
            <a:r>
              <a:rPr lang="nl-NL" altLang="nl-NL" sz="3200" dirty="0" err="1" smtClean="0">
                <a:latin typeface="Arial" pitchFamily="34" charset="0"/>
                <a:cs typeface="Arial" pitchFamily="34" charset="0"/>
              </a:rPr>
              <a:t>longitudinal</a:t>
            </a:r>
            <a:r>
              <a:rPr lang="nl-NL" altLang="nl-NL" sz="3200" dirty="0" smtClean="0">
                <a:latin typeface="Arial" pitchFamily="34" charset="0"/>
                <a:cs typeface="Arial" pitchFamily="34" charset="0"/>
              </a:rPr>
              <a:t> studies (VUSA-Screen </a:t>
            </a:r>
            <a:r>
              <a:rPr lang="nl-NL" altLang="nl-NL" sz="3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nl-NL" altLang="nl-NL" sz="3200" dirty="0" smtClean="0">
                <a:latin typeface="Arial" pitchFamily="34" charset="0"/>
                <a:cs typeface="Arial" pitchFamily="34" charset="0"/>
              </a:rPr>
              <a:t> POBASCAM)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endParaRPr lang="nl-NL" altLang="nl-NL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nl-NL" altLang="nl-NL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Cytology</a:t>
            </a:r>
          </a:p>
          <a:p>
            <a:pPr lvl="1">
              <a:buFontTx/>
              <a:buNone/>
            </a:pPr>
            <a:endParaRPr lang="nl-NL" altLang="nl-NL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nl-NL" altLang="nl-NL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HPV 16/18 genotyping</a:t>
            </a:r>
          </a:p>
          <a:p>
            <a:pPr lvl="1"/>
            <a:endParaRPr lang="nl-NL" altLang="nl-NL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nl-NL" altLang="nl-NL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Combinations of these tests</a:t>
            </a:r>
          </a:p>
        </p:txBody>
      </p:sp>
      <p:sp>
        <p:nvSpPr>
          <p:cNvPr id="157700" name="Text Box 5"/>
          <p:cNvSpPr txBox="1">
            <a:spLocks noChangeArrowheads="1"/>
          </p:cNvSpPr>
          <p:nvPr/>
        </p:nvSpPr>
        <p:spPr bwMode="auto">
          <a:xfrm>
            <a:off x="3932137" y="6289632"/>
            <a:ext cx="4744319" cy="52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92" rIns="91380" bIns="4569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 i="1" dirty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Rijkaart et al </a:t>
            </a:r>
            <a:r>
              <a:rPr lang="nl-NL" altLang="nl-NL" sz="1400" i="1" dirty="0" err="1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Int.J</a:t>
            </a:r>
            <a:r>
              <a:rPr lang="nl-NL" altLang="nl-NL" sz="1400" i="1" dirty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 Cancer 2011; Dijkstra et al CEBP </a:t>
            </a:r>
            <a:r>
              <a:rPr lang="nl-NL" altLang="nl-NL" sz="1400" i="1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2013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 i="1" dirty="0" err="1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Katki</a:t>
            </a:r>
            <a:r>
              <a:rPr lang="nl-NL" altLang="nl-NL" sz="1400" i="1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 et al  Lancet </a:t>
            </a:r>
            <a:r>
              <a:rPr lang="nl-NL" altLang="nl-NL" sz="1400" i="1" dirty="0" err="1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oncology</a:t>
            </a:r>
            <a:r>
              <a:rPr lang="nl-NL" altLang="nl-NL" sz="1400" i="1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 2013</a:t>
            </a:r>
            <a:endParaRPr lang="nl-NL" altLang="nl-NL" sz="1400" i="1" dirty="0">
              <a:solidFill>
                <a:srgbClr val="33CC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71600" y="5229200"/>
            <a:ext cx="761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err="1" smtClean="0">
                <a:solidFill>
                  <a:srgbClr val="FFFF00"/>
                </a:solidFill>
              </a:rPr>
              <a:t>Aim</a:t>
            </a:r>
            <a:r>
              <a:rPr lang="nl-NL" sz="2400" dirty="0" smtClean="0">
                <a:solidFill>
                  <a:srgbClr val="FFFF00"/>
                </a:solidFill>
              </a:rPr>
              <a:t> </a:t>
            </a:r>
            <a:r>
              <a:rPr lang="nl-NL" sz="2400" dirty="0" err="1" smtClean="0">
                <a:solidFill>
                  <a:srgbClr val="FFFF00"/>
                </a:solidFill>
              </a:rPr>
              <a:t>to</a:t>
            </a:r>
            <a:r>
              <a:rPr lang="nl-NL" sz="2400" dirty="0" smtClean="0">
                <a:solidFill>
                  <a:srgbClr val="FFFF00"/>
                </a:solidFill>
              </a:rPr>
              <a:t> </a:t>
            </a:r>
            <a:r>
              <a:rPr lang="nl-NL" sz="2400" dirty="0" err="1" smtClean="0">
                <a:solidFill>
                  <a:srgbClr val="FFFF00"/>
                </a:solidFill>
              </a:rPr>
              <a:t>increase</a:t>
            </a:r>
            <a:r>
              <a:rPr lang="nl-NL" sz="2400" dirty="0" smtClean="0">
                <a:solidFill>
                  <a:srgbClr val="FFFF00"/>
                </a:solidFill>
              </a:rPr>
              <a:t> </a:t>
            </a:r>
            <a:r>
              <a:rPr lang="nl-NL" sz="2400" dirty="0" err="1" smtClean="0">
                <a:solidFill>
                  <a:srgbClr val="FFFF00"/>
                </a:solidFill>
              </a:rPr>
              <a:t>specificity</a:t>
            </a:r>
            <a:r>
              <a:rPr lang="nl-NL" sz="2400" dirty="0" smtClean="0">
                <a:solidFill>
                  <a:srgbClr val="FFFF00"/>
                </a:solidFill>
              </a:rPr>
              <a:t> without </a:t>
            </a:r>
            <a:r>
              <a:rPr lang="nl-NL" sz="2400" dirty="0" err="1" smtClean="0">
                <a:solidFill>
                  <a:srgbClr val="FFFF00"/>
                </a:solidFill>
              </a:rPr>
              <a:t>loosing</a:t>
            </a:r>
            <a:r>
              <a:rPr lang="nl-NL" sz="2400" dirty="0" smtClean="0">
                <a:solidFill>
                  <a:srgbClr val="FFFF00"/>
                </a:solidFill>
              </a:rPr>
              <a:t> </a:t>
            </a:r>
            <a:r>
              <a:rPr lang="nl-NL" sz="2400" dirty="0" err="1" smtClean="0">
                <a:solidFill>
                  <a:srgbClr val="FFFF00"/>
                </a:solidFill>
              </a:rPr>
              <a:t>sensitivity</a:t>
            </a:r>
            <a:endParaRPr lang="nl-N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472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3"/>
          <p:cNvSpPr txBox="1">
            <a:spLocks noChangeArrowheads="1"/>
          </p:cNvSpPr>
          <p:nvPr/>
        </p:nvSpPr>
        <p:spPr bwMode="auto">
          <a:xfrm>
            <a:off x="539750" y="1498600"/>
            <a:ext cx="83534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nl-NL" sz="24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l-NL" altLang="nl-NL" sz="24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l-NL" altLang="nl-NL" sz="2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l-NL" altLang="nl-NL" sz="2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3" name="Rectangle 4"/>
          <p:cNvSpPr>
            <a:spLocks noChangeArrowheads="1"/>
          </p:cNvSpPr>
          <p:nvPr/>
        </p:nvSpPr>
        <p:spPr bwMode="auto">
          <a:xfrm>
            <a:off x="466725" y="981075"/>
            <a:ext cx="871378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200" u="sng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nl-NL" altLang="nl-NL" sz="2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nl-NL" altLang="nl-NL" sz="16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468313" y="1773634"/>
            <a:ext cx="8424862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0" tIns="45692" rIns="91380" bIns="4569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altLang="nl-NL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Presently two triage strategies </a:t>
            </a:r>
            <a:r>
              <a:rPr lang="en-CA" altLang="nl-NL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CA" altLang="nl-NL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ave been adopted, because they are easy to implement and </a:t>
            </a:r>
            <a:r>
              <a:rPr lang="en-CA" altLang="nl-NL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fullfill</a:t>
            </a:r>
            <a:r>
              <a:rPr lang="en-CA" altLang="nl-NL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CIN3+ risk requirements (NPV&gt;98%)</a:t>
            </a:r>
            <a:endParaRPr lang="en-CA" altLang="nl-NL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CA" altLang="nl-NL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CA" altLang="nl-NL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A) Baseline cytology and cytology in follow-up (6 or 12 months)</a:t>
            </a:r>
            <a:endParaRPr lang="nl-NL" altLang="nl-NL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CA" altLang="nl-NL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B) Baseline cytology &amp; HPV16/18 </a:t>
            </a:r>
            <a:r>
              <a:rPr lang="en-CA" altLang="nl-NL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genotyping </a:t>
            </a:r>
            <a:r>
              <a:rPr lang="en-CA" altLang="nl-NL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cytology in follow-up (6 or 12 months)</a:t>
            </a:r>
          </a:p>
          <a:p>
            <a:pPr eaLnBrk="1" hangingPunct="1">
              <a:buFontTx/>
              <a:buNone/>
            </a:pPr>
            <a:endParaRPr lang="en-CA" altLang="nl-NL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nl-NL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nl-NL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exact algorithm to be used for triage depends on </a:t>
            </a:r>
            <a:r>
              <a:rPr lang="en-US" altLang="nl-NL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quality of cytology </a:t>
            </a:r>
            <a:r>
              <a:rPr lang="en-US" altLang="nl-NL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 the minimum positive predictive value for CIN3+ referral acceptable by local health decision makers </a:t>
            </a:r>
            <a:r>
              <a:rPr lang="en-US" altLang="nl-NL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(resources available</a:t>
            </a:r>
            <a:r>
              <a:rPr lang="en-US" altLang="nl-NL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nl-NL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CA" altLang="nl-NL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5" name="Rectangle 6"/>
          <p:cNvSpPr>
            <a:spLocks noChangeArrowheads="1"/>
          </p:cNvSpPr>
          <p:nvPr/>
        </p:nvSpPr>
        <p:spPr bwMode="auto">
          <a:xfrm>
            <a:off x="466725" y="260350"/>
            <a:ext cx="9145588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0" tIns="45692" rIns="91380" bIns="4569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Adopted triage strategies for HPV pos. women</a:t>
            </a:r>
            <a:endParaRPr lang="nl-NL" altLang="nl-NL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20" y="3707740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Take home </a:t>
            </a:r>
            <a:r>
              <a:rPr lang="nl-NL" dirty="0" err="1">
                <a:solidFill>
                  <a:srgbClr val="00B0F0"/>
                </a:solidFill>
              </a:rPr>
              <a:t>message</a:t>
            </a:r>
            <a:endParaRPr lang="nl-N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38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nl-NL" altLang="nl-NL" sz="4000" dirty="0" err="1" smtClean="0">
                <a:latin typeface="Arial" pitchFamily="34" charset="0"/>
                <a:cs typeface="Arial" pitchFamily="34" charset="0"/>
              </a:rPr>
              <a:t>alternative</a:t>
            </a:r>
            <a:r>
              <a:rPr lang="nl-NL" altLang="nl-NL" sz="4000" dirty="0" smtClean="0">
                <a:latin typeface="Arial" pitchFamily="34" charset="0"/>
                <a:cs typeface="Arial" pitchFamily="34" charset="0"/>
              </a:rPr>
              <a:t> triage tests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p16</a:t>
            </a:r>
            <a:r>
              <a:rPr lang="nl-NL" altLang="nl-NL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INK4A</a:t>
            </a:r>
            <a:r>
              <a:rPr lang="nl-NL" altLang="nl-N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/Ki67 </a:t>
            </a:r>
            <a:r>
              <a:rPr lang="nl-NL" altLang="nl-N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dual</a:t>
            </a:r>
            <a:r>
              <a:rPr lang="nl-NL" altLang="nl-N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staining</a:t>
            </a:r>
            <a:endParaRPr lang="nl-NL" altLang="nl-NL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altLang="nl-N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Analysis </a:t>
            </a:r>
            <a:r>
              <a:rPr lang="nl-NL" altLang="nl-N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Chromosomal</a:t>
            </a:r>
            <a:r>
              <a:rPr lang="nl-NL" altLang="nl-N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alterations</a:t>
            </a:r>
            <a:r>
              <a:rPr lang="nl-NL" altLang="nl-N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(eg 3q </a:t>
            </a:r>
            <a:r>
              <a:rPr lang="nl-NL" altLang="nl-N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gain</a:t>
            </a:r>
            <a:r>
              <a:rPr lang="nl-NL" altLang="nl-N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nl-NL" altLang="nl-N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Methylation</a:t>
            </a:r>
            <a:r>
              <a:rPr lang="nl-NL" altLang="nl-N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analysis </a:t>
            </a:r>
            <a:r>
              <a:rPr lang="nl-NL" altLang="nl-N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viral</a:t>
            </a:r>
            <a:r>
              <a:rPr lang="nl-NL" altLang="nl-N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DNA</a:t>
            </a:r>
          </a:p>
          <a:p>
            <a:r>
              <a:rPr lang="nl-NL" altLang="nl-NL" dirty="0" err="1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Methylation</a:t>
            </a:r>
            <a:r>
              <a:rPr lang="nl-NL" altLang="nl-NL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 analysis host </a:t>
            </a:r>
            <a:r>
              <a:rPr lang="nl-NL" altLang="nl-NL" dirty="0" err="1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cell</a:t>
            </a:r>
            <a:r>
              <a:rPr lang="nl-NL" altLang="nl-NL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dirty="0" err="1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genes</a:t>
            </a:r>
            <a:endParaRPr lang="nl-NL" altLang="nl-NL" dirty="0" smtClean="0">
              <a:solidFill>
                <a:srgbClr val="33CC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nl-NL" altLang="nl-NL" sz="120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22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1938" y="908720"/>
            <a:ext cx="8672512" cy="2257425"/>
          </a:xfrm>
        </p:spPr>
        <p:txBody>
          <a:bodyPr/>
          <a:lstStyle/>
          <a:p>
            <a:pPr marL="361950" indent="-361950" eaLnBrk="1" hangingPunct="1">
              <a:lnSpc>
                <a:spcPct val="95000"/>
              </a:lnSpc>
              <a:buClr>
                <a:srgbClr val="FFFFFF"/>
              </a:buClr>
            </a:pPr>
            <a:r>
              <a:rPr lang="en-GB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Promoter methylation common event in cancer development to silence genes</a:t>
            </a:r>
          </a:p>
          <a:p>
            <a:pPr marL="361950" indent="-361950" eaLnBrk="1" hangingPunct="1">
              <a:lnSpc>
                <a:spcPct val="95000"/>
              </a:lnSpc>
              <a:buClr>
                <a:srgbClr val="FFFFFF"/>
              </a:buClr>
            </a:pPr>
            <a:endParaRPr lang="en-GB" altLang="nl-NL" sz="24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61950" indent="-361950" eaLnBrk="1" hangingPunct="1">
              <a:lnSpc>
                <a:spcPct val="95000"/>
              </a:lnSpc>
              <a:buClr>
                <a:srgbClr val="FFFFFF"/>
              </a:buClr>
            </a:pPr>
            <a:endParaRPr lang="en-GB" altLang="nl-NL" sz="24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61950" indent="-361950" eaLnBrk="1" hangingPunct="1">
              <a:lnSpc>
                <a:spcPct val="95000"/>
              </a:lnSpc>
              <a:buClr>
                <a:srgbClr val="FFFFFF"/>
              </a:buClr>
            </a:pPr>
            <a:r>
              <a:rPr lang="en-GB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Promoter methylation of three </a:t>
            </a:r>
            <a:r>
              <a:rPr lang="en-GB" altLang="nl-NL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t</a:t>
            </a:r>
            <a:r>
              <a:rPr lang="en-GB" altLang="nl-N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umor</a:t>
            </a:r>
            <a:r>
              <a:rPr lang="en-GB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suppressor genes is functionally involved in cervical carcinogenesis</a:t>
            </a:r>
          </a:p>
          <a:p>
            <a:pPr marL="361950" indent="-361950" eaLnBrk="1" hangingPunct="1">
              <a:lnSpc>
                <a:spcPct val="95000"/>
              </a:lnSpc>
              <a:buClr>
                <a:srgbClr val="FFFFFF"/>
              </a:buClr>
              <a:buFontTx/>
              <a:buNone/>
            </a:pPr>
            <a:r>
              <a:rPr lang="en-GB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	-CADM1</a:t>
            </a:r>
          </a:p>
          <a:p>
            <a:pPr marL="361950" indent="-361950" eaLnBrk="1" hangingPunct="1">
              <a:lnSpc>
                <a:spcPct val="95000"/>
              </a:lnSpc>
              <a:buClr>
                <a:srgbClr val="FFFFFF"/>
              </a:buClr>
              <a:buFontTx/>
              <a:buNone/>
            </a:pPr>
            <a:r>
              <a:rPr lang="en-GB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	-MAL</a:t>
            </a:r>
          </a:p>
          <a:p>
            <a:pPr marL="361950" indent="-361950" eaLnBrk="1" hangingPunct="1">
              <a:lnSpc>
                <a:spcPct val="95000"/>
              </a:lnSpc>
              <a:buClr>
                <a:srgbClr val="FFFFFF"/>
              </a:buClr>
              <a:buFontTx/>
              <a:buNone/>
            </a:pPr>
            <a:r>
              <a:rPr lang="en-GB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	-miR-124-2</a:t>
            </a:r>
          </a:p>
          <a:p>
            <a:pPr marL="361950" indent="-361950" eaLnBrk="1" hangingPunct="1">
              <a:lnSpc>
                <a:spcPct val="95000"/>
              </a:lnSpc>
              <a:buClr>
                <a:srgbClr val="FFFFFF"/>
              </a:buClr>
              <a:buFontTx/>
              <a:buNone/>
            </a:pPr>
            <a:endParaRPr lang="en-GB" altLang="nl-NL" sz="24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61950" indent="-361950" eaLnBrk="1" hangingPunct="1">
              <a:lnSpc>
                <a:spcPct val="95000"/>
              </a:lnSpc>
              <a:buClr>
                <a:srgbClr val="FFFFFF"/>
              </a:buClr>
            </a:pPr>
            <a:r>
              <a:rPr lang="en-GB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Methylation levels of these genes increase with disease progression and are extremely high in </a:t>
            </a:r>
            <a:r>
              <a:rPr lang="en-GB" altLang="nl-N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CxCa</a:t>
            </a:r>
            <a:r>
              <a:rPr lang="en-GB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en-GB" altLang="nl-NL" sz="28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95000"/>
              </a:lnSpc>
              <a:buClr>
                <a:srgbClr val="FFFFFF"/>
              </a:buClr>
              <a:buNone/>
            </a:pPr>
            <a:r>
              <a:rPr lang="en-GB" altLang="nl-NL" sz="2800" i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800" i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                                                                </a:t>
            </a:r>
            <a:r>
              <a:rPr lang="en-GB" altLang="nl-NL" sz="1400" i="1" dirty="0" smtClean="0">
                <a:solidFill>
                  <a:srgbClr val="33CCFF"/>
                </a:solidFill>
                <a:latin typeface="Arial" panose="020B0604020202020204" pitchFamily="34" charset="0"/>
              </a:rPr>
              <a:t>Bierkens et al. IJC  2013</a:t>
            </a:r>
          </a:p>
        </p:txBody>
      </p:sp>
      <p:sp>
        <p:nvSpPr>
          <p:cNvPr id="71685" name="Line 2"/>
          <p:cNvSpPr>
            <a:spLocks noChangeShapeType="1"/>
          </p:cNvSpPr>
          <p:nvPr/>
        </p:nvSpPr>
        <p:spPr bwMode="auto">
          <a:xfrm>
            <a:off x="446088" y="836613"/>
            <a:ext cx="822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mtClean="0">
              <a:solidFill>
                <a:srgbClr val="FFFF00"/>
              </a:solidFill>
            </a:endParaRPr>
          </a:p>
        </p:txBody>
      </p:sp>
      <p:sp>
        <p:nvSpPr>
          <p:cNvPr id="71686" name="Rechthoek 4"/>
          <p:cNvSpPr>
            <a:spLocks noChangeArrowheads="1"/>
          </p:cNvSpPr>
          <p:nvPr/>
        </p:nvSpPr>
        <p:spPr bwMode="auto">
          <a:xfrm>
            <a:off x="1157288" y="4149080"/>
            <a:ext cx="7848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  <a:buClr>
                <a:srgbClr val="FF6600"/>
              </a:buClr>
              <a:buFontTx/>
              <a:buNone/>
            </a:pPr>
            <a:r>
              <a:rPr lang="nl-NL" altLang="nl-NL" sz="1400" i="1" dirty="0" smtClean="0">
                <a:solidFill>
                  <a:srgbClr val="33CCFF"/>
                </a:solidFill>
                <a:latin typeface="Arial" panose="020B0604020202020204" pitchFamily="34" charset="0"/>
              </a:rPr>
              <a:t>Steenbergen et al. 2004; </a:t>
            </a:r>
            <a:r>
              <a:rPr lang="nl-NL" altLang="nl-NL" sz="1400" i="1" dirty="0" err="1" smtClean="0">
                <a:solidFill>
                  <a:srgbClr val="33CCFF"/>
                </a:solidFill>
                <a:latin typeface="Arial" panose="020B0604020202020204" pitchFamily="34" charset="0"/>
              </a:rPr>
              <a:t>Overmeer</a:t>
            </a:r>
            <a:r>
              <a:rPr lang="nl-NL" altLang="nl-NL" sz="1400" i="1" dirty="0" smtClean="0">
                <a:solidFill>
                  <a:srgbClr val="33CCFF"/>
                </a:solidFill>
                <a:latin typeface="Arial" panose="020B0604020202020204" pitchFamily="34" charset="0"/>
              </a:rPr>
              <a:t> et al. 2008, 2009, 2010; </a:t>
            </a:r>
            <a:r>
              <a:rPr lang="nl-NL" altLang="nl-NL" sz="1400" i="1" dirty="0" err="1" smtClean="0">
                <a:solidFill>
                  <a:srgbClr val="33CCFF"/>
                </a:solidFill>
                <a:latin typeface="Arial" panose="020B0604020202020204" pitchFamily="34" charset="0"/>
              </a:rPr>
              <a:t>Wilting</a:t>
            </a:r>
            <a:r>
              <a:rPr lang="nl-NL" altLang="nl-NL" sz="1400" i="1" dirty="0" smtClean="0">
                <a:solidFill>
                  <a:srgbClr val="33CCFF"/>
                </a:solidFill>
                <a:latin typeface="Arial" panose="020B0604020202020204" pitchFamily="34" charset="0"/>
              </a:rPr>
              <a:t> 2010, et al.</a:t>
            </a:r>
            <a:endParaRPr lang="nl-NL" altLang="nl-NL" sz="1400" i="1" dirty="0" smtClean="0">
              <a:solidFill>
                <a:srgbClr val="33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7" name="Rectangle 2"/>
          <p:cNvSpPr>
            <a:spLocks noChangeArrowheads="1"/>
          </p:cNvSpPr>
          <p:nvPr/>
        </p:nvSpPr>
        <p:spPr bwMode="auto">
          <a:xfrm>
            <a:off x="685800" y="133350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4000" smtClean="0">
                <a:solidFill>
                  <a:srgbClr val="FFFF00"/>
                </a:solidFill>
                <a:latin typeface="Arial" panose="020B0604020202020204" pitchFamily="34" charset="0"/>
              </a:rPr>
              <a:t>Methylation and Cancer</a:t>
            </a:r>
          </a:p>
        </p:txBody>
      </p:sp>
      <p:pic>
        <p:nvPicPr>
          <p:cNvPr id="7168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1268760"/>
            <a:ext cx="224790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82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8050213" cy="3810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685800" y="1690688"/>
            <a:ext cx="7772400" cy="4259262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endParaRPr lang="nl-NL" sz="2800" kern="1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Methylation </a:t>
            </a:r>
            <a:r>
              <a:rPr lang="nl-NL" sz="2800" kern="1200" dirty="0">
                <a:solidFill>
                  <a:srgbClr val="FFFFFF"/>
                </a:solidFill>
                <a:latin typeface="Arial" panose="020B0604020202020204" pitchFamily="34" charset="0"/>
              </a:rPr>
              <a:t>levels </a:t>
            </a:r>
            <a:r>
              <a:rPr lang="nl-NL" sz="2800" kern="1200" dirty="0" err="1">
                <a:solidFill>
                  <a:srgbClr val="FFFFFF"/>
                </a:solidFill>
                <a:latin typeface="Arial" panose="020B0604020202020204" pitchFamily="34" charset="0"/>
              </a:rPr>
              <a:t>increase</a:t>
            </a:r>
            <a:r>
              <a:rPr lang="nl-NL" sz="2800" kern="12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 err="1">
                <a:solidFill>
                  <a:srgbClr val="FFFFFF"/>
                </a:solidFill>
                <a:latin typeface="Arial" panose="020B0604020202020204" pitchFamily="34" charset="0"/>
              </a:rPr>
              <a:t>with</a:t>
            </a:r>
            <a:r>
              <a:rPr lang="nl-NL" sz="2800" kern="1200" dirty="0">
                <a:solidFill>
                  <a:srgbClr val="FFFFFF"/>
                </a:solidFill>
                <a:latin typeface="Arial" panose="020B0604020202020204" pitchFamily="34" charset="0"/>
              </a:rPr>
              <a:t> the </a:t>
            </a:r>
            <a:r>
              <a:rPr lang="nl-NL" sz="2800" kern="1200" dirty="0" err="1">
                <a:solidFill>
                  <a:srgbClr val="FFFFFF"/>
                </a:solidFill>
                <a:latin typeface="Arial" panose="020B0604020202020204" pitchFamily="34" charset="0"/>
              </a:rPr>
              <a:t>severity</a:t>
            </a:r>
            <a:r>
              <a:rPr lang="nl-NL" sz="2800" kern="1200" dirty="0">
                <a:solidFill>
                  <a:srgbClr val="FFFFFF"/>
                </a:solidFill>
                <a:latin typeface="Arial" panose="020B0604020202020204" pitchFamily="34" charset="0"/>
              </a:rPr>
              <a:t> of the </a:t>
            </a:r>
            <a:r>
              <a:rPr lang="nl-NL" sz="2800" kern="1200" dirty="0" err="1">
                <a:solidFill>
                  <a:srgbClr val="FFFFFF"/>
                </a:solidFill>
                <a:latin typeface="Arial" panose="020B0604020202020204" pitchFamily="34" charset="0"/>
              </a:rPr>
              <a:t>lesion</a:t>
            </a:r>
            <a:r>
              <a:rPr lang="nl-NL" sz="2800" kern="12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 err="1">
                <a:solidFill>
                  <a:srgbClr val="FFFFFF"/>
                </a:solidFill>
                <a:latin typeface="Arial" panose="020B0604020202020204" pitchFamily="34" charset="0"/>
              </a:rPr>
              <a:t>and</a:t>
            </a:r>
            <a:r>
              <a:rPr lang="nl-NL" sz="2800" kern="12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 err="1">
                <a:solidFill>
                  <a:srgbClr val="FFFFFF"/>
                </a:solidFill>
                <a:latin typeface="Arial" panose="020B0604020202020204" pitchFamily="34" charset="0"/>
              </a:rPr>
              <a:t>duration</a:t>
            </a:r>
            <a:r>
              <a:rPr lang="nl-NL" sz="2800" kern="1200" dirty="0">
                <a:solidFill>
                  <a:srgbClr val="FFFFFF"/>
                </a:solidFill>
                <a:latin typeface="Arial" panose="020B0604020202020204" pitchFamily="34" charset="0"/>
              </a:rPr>
              <a:t> of HPV </a:t>
            </a:r>
            <a:r>
              <a:rPr lang="nl-NL" sz="2800" kern="1200" dirty="0" err="1">
                <a:solidFill>
                  <a:srgbClr val="FFFFFF"/>
                </a:solidFill>
                <a:latin typeface="Arial" panose="020B0604020202020204" pitchFamily="34" charset="0"/>
              </a:rPr>
              <a:t>infection</a:t>
            </a:r>
            <a:endParaRPr lang="nl-NL" sz="2800" kern="12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lnSpc>
                <a:spcPct val="95000"/>
              </a:lnSpc>
              <a:buClr>
                <a:srgbClr val="FFFFFF"/>
              </a:buClr>
              <a:buNone/>
            </a:pP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                                                      </a:t>
            </a:r>
            <a:r>
              <a:rPr kumimoji="0" lang="en-GB" altLang="nl-NL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Bierkens et al. IJC  2013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nl-NL" sz="2800" kern="1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Methylation</a:t>
            </a: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>
                <a:solidFill>
                  <a:srgbClr val="FFFFFF"/>
                </a:solidFill>
                <a:latin typeface="Arial" panose="020B0604020202020204" pitchFamily="34" charset="0"/>
              </a:rPr>
              <a:t>levels are </a:t>
            </a:r>
            <a:r>
              <a:rPr lang="nl-NL" sz="2800" kern="1200" dirty="0" err="1">
                <a:solidFill>
                  <a:srgbClr val="FFFFFF"/>
                </a:solidFill>
                <a:latin typeface="Arial" panose="020B0604020202020204" pitchFamily="34" charset="0"/>
              </a:rPr>
              <a:t>extremely</a:t>
            </a:r>
            <a:r>
              <a:rPr lang="nl-NL" sz="2800" kern="1200" dirty="0">
                <a:solidFill>
                  <a:srgbClr val="FFFFFF"/>
                </a:solidFill>
                <a:latin typeface="Arial" panose="020B0604020202020204" pitchFamily="34" charset="0"/>
              </a:rPr>
              <a:t> high in </a:t>
            </a:r>
            <a:r>
              <a:rPr lang="nl-NL" sz="2800" kern="1200" dirty="0" err="1">
                <a:solidFill>
                  <a:srgbClr val="FFFFFF"/>
                </a:solidFill>
                <a:latin typeface="Arial" panose="020B0604020202020204" pitchFamily="34" charset="0"/>
              </a:rPr>
              <a:t>cervical</a:t>
            </a:r>
            <a:r>
              <a:rPr lang="nl-NL" sz="2800" kern="12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 err="1">
                <a:solidFill>
                  <a:srgbClr val="FFFFFF"/>
                </a:solidFill>
                <a:latin typeface="Arial" panose="020B0604020202020204" pitchFamily="34" charset="0"/>
              </a:rPr>
              <a:t>cancer</a:t>
            </a:r>
            <a:r>
              <a:rPr lang="nl-NL" sz="2800" kern="1200" dirty="0">
                <a:solidFill>
                  <a:srgbClr val="FFFFFF"/>
                </a:solidFill>
                <a:latin typeface="Arial" panose="020B0604020202020204" pitchFamily="34" charset="0"/>
              </a:rPr>
              <a:t>: no </a:t>
            </a:r>
            <a:r>
              <a:rPr lang="nl-NL" sz="2800" kern="1200" dirty="0" err="1">
                <a:solidFill>
                  <a:srgbClr val="FFFFFF"/>
                </a:solidFill>
                <a:latin typeface="Arial" panose="020B0604020202020204" pitchFamily="34" charset="0"/>
              </a:rPr>
              <a:t>cancers</a:t>
            </a:r>
            <a:r>
              <a:rPr lang="nl-NL" sz="2800" kern="12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missed</a:t>
            </a:r>
            <a:endParaRPr lang="nl-NL" sz="2800" kern="1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                                                       </a:t>
            </a:r>
            <a:r>
              <a:rPr lang="nl-NL" sz="1600" i="1" kern="1200" dirty="0" smtClean="0">
                <a:solidFill>
                  <a:srgbClr val="33CCFF"/>
                </a:solidFill>
                <a:latin typeface="Arial" panose="020B0604020202020204" pitchFamily="34" charset="0"/>
              </a:rPr>
              <a:t>De </a:t>
            </a:r>
            <a:r>
              <a:rPr lang="nl-NL" sz="1600" i="1" kern="1200" dirty="0" err="1" smtClean="0">
                <a:solidFill>
                  <a:srgbClr val="33CCFF"/>
                </a:solidFill>
                <a:latin typeface="Arial" panose="020B0604020202020204" pitchFamily="34" charset="0"/>
              </a:rPr>
              <a:t>Strooper</a:t>
            </a:r>
            <a:r>
              <a:rPr lang="nl-NL" sz="1600" i="1" kern="1200" dirty="0" smtClean="0">
                <a:solidFill>
                  <a:srgbClr val="33CCFF"/>
                </a:solidFill>
                <a:latin typeface="Arial" panose="020B0604020202020204" pitchFamily="34" charset="0"/>
              </a:rPr>
              <a:t> JCP 2014</a:t>
            </a:r>
            <a:endParaRPr lang="nl-NL" sz="1600" i="1" kern="1200" dirty="0">
              <a:solidFill>
                <a:srgbClr val="33CC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Cin2/3 </a:t>
            </a:r>
            <a:r>
              <a:rPr lang="nl-NL" sz="2800" kern="1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lesions</a:t>
            </a: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detected</a:t>
            </a: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by</a:t>
            </a: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methylation</a:t>
            </a: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are </a:t>
            </a:r>
            <a:r>
              <a:rPr lang="nl-NL" sz="2800" kern="1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complementary</a:t>
            </a: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to</a:t>
            </a: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Lesions</a:t>
            </a: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detected</a:t>
            </a: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by</a:t>
            </a: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sz="2800" kern="1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cytology</a:t>
            </a:r>
            <a:r>
              <a:rPr lang="nl-NL" sz="2800" kern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or HPV 16/18 </a:t>
            </a:r>
            <a:r>
              <a:rPr lang="nl-NL" sz="2800" kern="1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genotyping</a:t>
            </a:r>
            <a:endParaRPr lang="nl-NL" sz="2800" kern="12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nl-NL" sz="2400" dirty="0" smtClean="0"/>
              <a:t>                                                                 </a:t>
            </a:r>
            <a:r>
              <a:rPr lang="nl-NL" sz="1600" i="1" dirty="0" smtClean="0">
                <a:solidFill>
                  <a:srgbClr val="33CCFF"/>
                </a:solidFill>
              </a:rPr>
              <a:t>Verhoef Gyn.Oncology2014 </a:t>
            </a:r>
            <a:r>
              <a:rPr lang="nl-NL" sz="2400" i="1" dirty="0" err="1" smtClean="0">
                <a:solidFill>
                  <a:srgbClr val="33CCFF"/>
                </a:solidFill>
              </a:rPr>
              <a:t>Methylation</a:t>
            </a:r>
            <a:r>
              <a:rPr lang="nl-NL" sz="2400" i="1" dirty="0" smtClean="0">
                <a:solidFill>
                  <a:srgbClr val="33CCFF"/>
                </a:solidFill>
              </a:rPr>
              <a:t> markers: CADM1/Mal </a:t>
            </a:r>
            <a:r>
              <a:rPr lang="nl-NL" sz="2400" i="1" dirty="0" err="1" smtClean="0">
                <a:solidFill>
                  <a:srgbClr val="33CCFF"/>
                </a:solidFill>
              </a:rPr>
              <a:t>and</a:t>
            </a:r>
            <a:r>
              <a:rPr lang="nl-NL" sz="2400" i="1" dirty="0" smtClean="0">
                <a:solidFill>
                  <a:srgbClr val="33CCFF"/>
                </a:solidFill>
              </a:rPr>
              <a:t> MAL/</a:t>
            </a:r>
            <a:r>
              <a:rPr lang="nl-NL" sz="2400" i="1" dirty="0" err="1" smtClean="0">
                <a:solidFill>
                  <a:srgbClr val="33CCFF"/>
                </a:solidFill>
              </a:rPr>
              <a:t>miR</a:t>
            </a:r>
            <a:endParaRPr lang="nl-NL" sz="2400" i="1" dirty="0">
              <a:solidFill>
                <a:srgbClr val="33CCFF"/>
              </a:solidFill>
            </a:endParaRPr>
          </a:p>
        </p:txBody>
      </p:sp>
      <p:sp>
        <p:nvSpPr>
          <p:cNvPr id="90116" name="Titel 3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nl-NL" altLang="nl-NL" sz="4000" smtClean="0"/>
              <a:t>Methylation assay detects cervical cancer and advanced CIN2/3 lesions</a:t>
            </a:r>
          </a:p>
        </p:txBody>
      </p:sp>
    </p:spTree>
    <p:extLst>
      <p:ext uri="{BB962C8B-B14F-4D97-AF65-F5344CB8AC3E}">
        <p14:creationId xmlns:p14="http://schemas.microsoft.com/office/powerpoint/2010/main" val="15288629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ontent Placeholder 39"/>
          <p:cNvSpPr>
            <a:spLocks noGrp="1"/>
          </p:cNvSpPr>
          <p:nvPr>
            <p:ph sz="quarter" idx="13"/>
          </p:nvPr>
        </p:nvSpPr>
        <p:spPr>
          <a:xfrm>
            <a:off x="671513" y="6415088"/>
            <a:ext cx="8380412" cy="366712"/>
          </a:xfrm>
        </p:spPr>
        <p:txBody>
          <a:bodyPr/>
          <a:lstStyle/>
          <a:p>
            <a:pPr marL="1344" lvl="1" algn="r" eaLnBrk="1" hangingPunct="1">
              <a:defRPr/>
            </a:pPr>
            <a:r>
              <a:rPr lang="nl-NL" altLang="nl-NL" sz="1270" i="1" baseline="30000" dirty="0">
                <a:latin typeface="Calibri" pitchFamily="34" charset="0"/>
              </a:rPr>
              <a:t>1</a:t>
            </a:r>
            <a:r>
              <a:rPr lang="nl-NL" altLang="nl-NL" sz="1270" i="1" dirty="0">
                <a:latin typeface="Calibri" pitchFamily="34" charset="0"/>
              </a:rPr>
              <a:t>Soutter, Int J Cancer 2006; </a:t>
            </a:r>
            <a:r>
              <a:rPr lang="nl-NL" altLang="nl-NL" sz="1270" i="1" baseline="30000" dirty="0">
                <a:latin typeface="Calibri" pitchFamily="34" charset="0"/>
              </a:rPr>
              <a:t>2</a:t>
            </a:r>
            <a:r>
              <a:rPr lang="nl-NL" altLang="nl-NL" sz="1270" i="1" dirty="0">
                <a:latin typeface="Calibri" pitchFamily="34" charset="0"/>
              </a:rPr>
              <a:t>Kocken, Lancet </a:t>
            </a:r>
            <a:r>
              <a:rPr lang="nl-NL" altLang="nl-NL" sz="1270" i="1" dirty="0" err="1">
                <a:latin typeface="Calibri" pitchFamily="34" charset="0"/>
              </a:rPr>
              <a:t>Oncol</a:t>
            </a:r>
            <a:r>
              <a:rPr lang="nl-NL" altLang="nl-NL" sz="1270" i="1" dirty="0">
                <a:latin typeface="Calibri" pitchFamily="34" charset="0"/>
              </a:rPr>
              <a:t> 2011; </a:t>
            </a:r>
            <a:r>
              <a:rPr lang="nl-NL" altLang="nl-NL" sz="1270" i="1" baseline="30000" dirty="0">
                <a:latin typeface="Calibri" pitchFamily="34" charset="0"/>
              </a:rPr>
              <a:t>3</a:t>
            </a:r>
            <a:r>
              <a:rPr lang="nl-NL" altLang="nl-NL" sz="1270" i="1" dirty="0">
                <a:latin typeface="Calibri" pitchFamily="34" charset="0"/>
              </a:rPr>
              <a:t>Overmeer, J </a:t>
            </a:r>
            <a:r>
              <a:rPr lang="nl-NL" altLang="nl-NL" sz="1270" i="1" dirty="0" err="1">
                <a:latin typeface="Calibri" pitchFamily="34" charset="0"/>
              </a:rPr>
              <a:t>Pathol</a:t>
            </a:r>
            <a:r>
              <a:rPr lang="nl-NL" altLang="nl-NL" sz="1270" i="1" dirty="0">
                <a:latin typeface="Calibri" pitchFamily="34" charset="0"/>
              </a:rPr>
              <a:t> 2008; </a:t>
            </a:r>
          </a:p>
          <a:p>
            <a:pPr marL="1344" lvl="1" algn="r" eaLnBrk="1" hangingPunct="1">
              <a:defRPr/>
            </a:pPr>
            <a:r>
              <a:rPr lang="nl-NL" altLang="nl-NL" sz="1270" i="1" baseline="30000" dirty="0">
                <a:latin typeface="Calibri" pitchFamily="34" charset="0"/>
              </a:rPr>
              <a:t>4</a:t>
            </a:r>
            <a:r>
              <a:rPr lang="nl-NL" altLang="nl-NL" sz="1270" i="1" dirty="0">
                <a:latin typeface="Calibri" pitchFamily="34" charset="0"/>
              </a:rPr>
              <a:t>Overmeer, J </a:t>
            </a:r>
            <a:r>
              <a:rPr lang="nl-NL" altLang="nl-NL" sz="1270" i="1" dirty="0" err="1">
                <a:latin typeface="Calibri" pitchFamily="34" charset="0"/>
              </a:rPr>
              <a:t>Pathol</a:t>
            </a:r>
            <a:r>
              <a:rPr lang="nl-NL" altLang="nl-NL" sz="1270" i="1" dirty="0">
                <a:latin typeface="Calibri" pitchFamily="34" charset="0"/>
              </a:rPr>
              <a:t> 2009; </a:t>
            </a:r>
            <a:r>
              <a:rPr lang="nl-NL" altLang="nl-NL" sz="1270" i="1" baseline="30000" dirty="0">
                <a:latin typeface="Calibri" pitchFamily="34" charset="0"/>
              </a:rPr>
              <a:t>5</a:t>
            </a:r>
            <a:r>
              <a:rPr lang="nl-NL" altLang="nl-NL" sz="1270" i="1" dirty="0">
                <a:latin typeface="Calibri" pitchFamily="34" charset="0"/>
              </a:rPr>
              <a:t>Bierkens, Int J Cancer 2013; </a:t>
            </a:r>
            <a:r>
              <a:rPr lang="nl-NL" altLang="nl-NL" sz="1270" i="1" baseline="30000" dirty="0">
                <a:latin typeface="Calibri" pitchFamily="34" charset="0"/>
              </a:rPr>
              <a:t>6</a:t>
            </a:r>
            <a:r>
              <a:rPr lang="nl-NL" altLang="nl-NL" sz="1270" i="1" dirty="0">
                <a:latin typeface="Calibri" pitchFamily="34" charset="0"/>
              </a:rPr>
              <a:t> Steenbergen, NRC 2014..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31825" y="9525"/>
            <a:ext cx="8023225" cy="2581275"/>
          </a:xfrm>
          <a:prstGeom prst="rect">
            <a:avLst/>
          </a:prstGeom>
        </p:spPr>
        <p:txBody>
          <a:bodyPr/>
          <a:lstStyle/>
          <a:p>
            <a:pPr marL="628981" lvl="1" indent="-241916" algn="ctr">
              <a:spcBef>
                <a:spcPct val="20000"/>
              </a:spcBef>
              <a:buFont typeface="Arial" charset="0"/>
              <a:buChar char="•"/>
              <a:defRPr/>
            </a:pPr>
            <a:endParaRPr lang="nl-NL" sz="1693" baseline="300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66738" y="1998663"/>
            <a:ext cx="8158162" cy="104933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nl-NL" sz="1693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9" name="Picture 3" descr="D:\kuloth\2014\May\15-05-2014\nrc_issue\slides_img\nrc3728-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21347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Tekstvak 1"/>
          <p:cNvSpPr txBox="1">
            <a:spLocks noChangeArrowheads="1"/>
          </p:cNvSpPr>
          <p:nvPr/>
        </p:nvSpPr>
        <p:spPr bwMode="auto">
          <a:xfrm>
            <a:off x="107950" y="5157788"/>
            <a:ext cx="9045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rgbClr val="FFFF00"/>
                </a:solidFill>
              </a:rPr>
              <a:t>Methylation levels increase with the severity of the lesion and duration of HPV infection</a:t>
            </a:r>
          </a:p>
          <a:p>
            <a:endParaRPr lang="nl-NL" altLang="nl-NL" smtClean="0">
              <a:solidFill>
                <a:srgbClr val="FFFF00"/>
              </a:solidFill>
            </a:endParaRPr>
          </a:p>
          <a:p>
            <a:r>
              <a:rPr lang="nl-NL" altLang="nl-NL" smtClean="0">
                <a:solidFill>
                  <a:srgbClr val="FFFF00"/>
                </a:solidFill>
              </a:rPr>
              <a:t>Methylation levels are extremely high in cervical cancer: no cancers missed</a:t>
            </a:r>
          </a:p>
        </p:txBody>
      </p:sp>
      <p:sp>
        <p:nvSpPr>
          <p:cNvPr id="92167" name="Tekstvak 2"/>
          <p:cNvSpPr txBox="1">
            <a:spLocks noChangeArrowheads="1"/>
          </p:cNvSpPr>
          <p:nvPr/>
        </p:nvSpPr>
        <p:spPr bwMode="auto">
          <a:xfrm>
            <a:off x="2124075" y="1773238"/>
            <a:ext cx="901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rgbClr val="FF0000"/>
                </a:solidFill>
              </a:rPr>
              <a:t>Early</a:t>
            </a:r>
          </a:p>
          <a:p>
            <a:r>
              <a:rPr lang="nl-NL" altLang="nl-NL" smtClean="0">
                <a:solidFill>
                  <a:srgbClr val="FF0000"/>
                </a:solidFill>
              </a:rPr>
              <a:t>lesions</a:t>
            </a:r>
          </a:p>
        </p:txBody>
      </p:sp>
      <p:sp>
        <p:nvSpPr>
          <p:cNvPr id="92168" name="Tekstvak 3"/>
          <p:cNvSpPr txBox="1">
            <a:spLocks noChangeArrowheads="1"/>
          </p:cNvSpPr>
          <p:nvPr/>
        </p:nvSpPr>
        <p:spPr bwMode="auto">
          <a:xfrm>
            <a:off x="5148263" y="620713"/>
            <a:ext cx="187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rgbClr val="FF0000"/>
                </a:solidFill>
              </a:rPr>
              <a:t>Advanced leions</a:t>
            </a:r>
          </a:p>
        </p:txBody>
      </p:sp>
      <p:sp>
        <p:nvSpPr>
          <p:cNvPr id="92169" name="Tekstvak 4"/>
          <p:cNvSpPr txBox="1">
            <a:spLocks noChangeArrowheads="1"/>
          </p:cNvSpPr>
          <p:nvPr/>
        </p:nvSpPr>
        <p:spPr bwMode="auto">
          <a:xfrm>
            <a:off x="3203575" y="4572000"/>
            <a:ext cx="258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rgbClr val="003399"/>
                </a:solidFill>
              </a:rPr>
              <a:t>Steenbergen et al 2014</a:t>
            </a:r>
          </a:p>
        </p:txBody>
      </p:sp>
    </p:spTree>
    <p:extLst>
      <p:ext uri="{BB962C8B-B14F-4D97-AF65-F5344CB8AC3E}">
        <p14:creationId xmlns:p14="http://schemas.microsoft.com/office/powerpoint/2010/main" val="8020546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3475" y="133350"/>
            <a:ext cx="7239000" cy="990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E6F505"/>
                </a:solidFill>
              </a:rPr>
              <a:t>Methylation marker of TSGs involved in cervical carcinogenesis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0700" y="658813"/>
            <a:ext cx="8458200" cy="14351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nl-NL" sz="2400" smtClean="0">
              <a:solidFill>
                <a:schemeClr val="bg1"/>
              </a:solidFill>
            </a:endParaRPr>
          </a:p>
          <a:p>
            <a:pPr marL="0" indent="0" eaLnBrk="1" hangingPunct="1"/>
            <a:endParaRPr lang="nl-NL" sz="4000" smtClean="0">
              <a:solidFill>
                <a:schemeClr val="bg1"/>
              </a:solidFill>
            </a:endParaRPr>
          </a:p>
          <a:p>
            <a:pPr marL="0" indent="0" eaLnBrk="1" hangingPunct="1"/>
            <a:endParaRPr lang="nl-NL" sz="4000" smtClean="0"/>
          </a:p>
          <a:p>
            <a:pPr marL="0" indent="0" eaLnBrk="1" hangingPunct="1">
              <a:buFontTx/>
              <a:buNone/>
            </a:pPr>
            <a:r>
              <a:rPr lang="nl-NL" sz="4800" smtClean="0"/>
              <a:t>	</a:t>
            </a:r>
            <a:endParaRPr lang="en-US" sz="4800" smtClean="0"/>
          </a:p>
        </p:txBody>
      </p:sp>
      <p:sp>
        <p:nvSpPr>
          <p:cNvPr id="223236" name="Tekstvak 1"/>
          <p:cNvSpPr txBox="1">
            <a:spLocks noChangeArrowheads="1"/>
          </p:cNvSpPr>
          <p:nvPr/>
        </p:nvSpPr>
        <p:spPr bwMode="auto">
          <a:xfrm>
            <a:off x="446088" y="1443038"/>
            <a:ext cx="84836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FF00"/>
              </a:buClr>
              <a:defRPr/>
            </a:pP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Concept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supported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by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data: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defRPr/>
            </a:pPr>
            <a:r>
              <a:rPr lang="nl-NL" dirty="0" err="1" smtClean="0">
                <a:solidFill>
                  <a:srgbClr val="FFFF00"/>
                </a:solidFill>
                <a:cs typeface="Arial" pitchFamily="34" charset="0"/>
              </a:rPr>
              <a:t>Cytology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defRPr/>
            </a:pP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Detects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prevalent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lesions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(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early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and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advanced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)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with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reduced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sensitivity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for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CIN3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and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CxCa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(sensitivity~65% at best)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defRPr/>
            </a:pPr>
            <a:endParaRPr lang="nl-NL" dirty="0" smtClean="0">
              <a:solidFill>
                <a:srgbClr val="FFFFFF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defRPr/>
            </a:pPr>
            <a:r>
              <a:rPr lang="nl-NL" dirty="0" err="1" smtClean="0">
                <a:solidFill>
                  <a:srgbClr val="FFFF00"/>
                </a:solidFill>
                <a:cs typeface="Arial" pitchFamily="34" charset="0"/>
              </a:rPr>
              <a:t>Methylation</a:t>
            </a:r>
            <a:r>
              <a:rPr lang="nl-NL" dirty="0" smtClean="0">
                <a:solidFill>
                  <a:srgbClr val="FFFF00"/>
                </a:solidFill>
                <a:cs typeface="Arial" pitchFamily="34" charset="0"/>
              </a:rPr>
              <a:t> marker panel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defRPr/>
            </a:pP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Detects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advanced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CIN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lesions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with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high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sensitivity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: carcinoma </a:t>
            </a:r>
            <a:r>
              <a:rPr lang="nl-NL" dirty="0" err="1" smtClean="0">
                <a:solidFill>
                  <a:srgbClr val="FFFFFF"/>
                </a:solidFill>
                <a:cs typeface="Arial" pitchFamily="34" charset="0"/>
              </a:rPr>
              <a:t>proof</a:t>
            </a:r>
            <a:r>
              <a:rPr lang="nl-NL" dirty="0" smtClean="0">
                <a:solidFill>
                  <a:srgbClr val="FFFFFF"/>
                </a:solidFill>
                <a:cs typeface="Arial" pitchFamily="34" charset="0"/>
              </a:rPr>
              <a:t> (n=144)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defRPr/>
            </a:pPr>
            <a:endParaRPr lang="nl-NL" dirty="0" smtClean="0">
              <a:solidFill>
                <a:srgbClr val="FFFFFF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CCFF"/>
              </a:buClr>
              <a:buFont typeface="Wingdings" pitchFamily="2" charset="2"/>
              <a:buChar char="Ø"/>
              <a:defRPr/>
            </a:pPr>
            <a:r>
              <a:rPr lang="nl-NL" sz="2000" i="1" dirty="0" err="1" smtClean="0">
                <a:solidFill>
                  <a:srgbClr val="33CCFF"/>
                </a:solidFill>
                <a:cs typeface="Arial" pitchFamily="34" charset="0"/>
              </a:rPr>
              <a:t>Methylation</a:t>
            </a:r>
            <a:r>
              <a:rPr lang="nl-NL" sz="2000" i="1" dirty="0" smtClean="0">
                <a:solidFill>
                  <a:srgbClr val="33CCFF"/>
                </a:solidFill>
                <a:cs typeface="Arial" pitchFamily="34" charset="0"/>
              </a:rPr>
              <a:t> marker analysis (</a:t>
            </a:r>
            <a:r>
              <a:rPr lang="nl-NL" sz="2000" i="1" dirty="0" err="1" smtClean="0">
                <a:solidFill>
                  <a:srgbClr val="33CCFF"/>
                </a:solidFill>
                <a:cs typeface="Arial" pitchFamily="34" charset="0"/>
              </a:rPr>
              <a:t>cut-off</a:t>
            </a:r>
            <a:r>
              <a:rPr lang="nl-NL" sz="2000" i="1" dirty="0" smtClean="0">
                <a:solidFill>
                  <a:srgbClr val="33CCFF"/>
                </a:solidFill>
                <a:cs typeface="Arial" pitchFamily="34" charset="0"/>
              </a:rPr>
              <a:t> 70% </a:t>
            </a:r>
            <a:r>
              <a:rPr lang="nl-NL" sz="2000" i="1" dirty="0" err="1" smtClean="0">
                <a:solidFill>
                  <a:srgbClr val="33CCFF"/>
                </a:solidFill>
                <a:cs typeface="Arial" pitchFamily="34" charset="0"/>
              </a:rPr>
              <a:t>specificity</a:t>
            </a:r>
            <a:r>
              <a:rPr lang="nl-NL" sz="2000" i="1" dirty="0" smtClean="0">
                <a:solidFill>
                  <a:srgbClr val="33CCFF"/>
                </a:solidFill>
                <a:cs typeface="Arial" pitchFamily="34" charset="0"/>
              </a:rPr>
              <a:t> </a:t>
            </a:r>
            <a:r>
              <a:rPr lang="nl-NL" sz="2000" i="1" dirty="0" err="1" smtClean="0">
                <a:solidFill>
                  <a:srgbClr val="33CCFF"/>
                </a:solidFill>
                <a:cs typeface="Arial" pitchFamily="34" charset="0"/>
              </a:rPr>
              <a:t>for</a:t>
            </a:r>
            <a:r>
              <a:rPr lang="nl-NL" sz="2000" i="1" dirty="0" smtClean="0">
                <a:solidFill>
                  <a:srgbClr val="33CCFF"/>
                </a:solidFill>
                <a:cs typeface="Arial" pitchFamily="34" charset="0"/>
              </a:rPr>
              <a:t> CN3) </a:t>
            </a:r>
            <a:r>
              <a:rPr lang="nl-NL" sz="2000" i="1" dirty="0" err="1" smtClean="0">
                <a:solidFill>
                  <a:srgbClr val="33CCFF"/>
                </a:solidFill>
                <a:cs typeface="Arial" pitchFamily="34" charset="0"/>
              </a:rPr>
              <a:t>and</a:t>
            </a:r>
            <a:r>
              <a:rPr lang="nl-NL" sz="2000" i="1" dirty="0" smtClean="0">
                <a:solidFill>
                  <a:srgbClr val="33CCFF"/>
                </a:solidFill>
                <a:cs typeface="Arial" pitchFamily="34" charset="0"/>
              </a:rPr>
              <a:t> </a:t>
            </a:r>
            <a:r>
              <a:rPr lang="nl-NL" sz="2000" i="1" dirty="0" err="1" smtClean="0">
                <a:solidFill>
                  <a:srgbClr val="33CCFF"/>
                </a:solidFill>
                <a:cs typeface="Arial" pitchFamily="34" charset="0"/>
              </a:rPr>
              <a:t>cytology</a:t>
            </a:r>
            <a:r>
              <a:rPr lang="nl-NL" sz="2000" i="1" dirty="0" smtClean="0">
                <a:solidFill>
                  <a:srgbClr val="33CCFF"/>
                </a:solidFill>
                <a:cs typeface="Arial" pitchFamily="34" charset="0"/>
              </a:rPr>
              <a:t> are </a:t>
            </a:r>
            <a:r>
              <a:rPr lang="nl-NL" sz="2000" i="1" dirty="0" err="1" smtClean="0">
                <a:solidFill>
                  <a:srgbClr val="33CCFF"/>
                </a:solidFill>
                <a:cs typeface="Arial" pitchFamily="34" charset="0"/>
              </a:rPr>
              <a:t>complementary</a:t>
            </a:r>
            <a:r>
              <a:rPr lang="nl-NL" sz="2000" i="1" dirty="0" smtClean="0">
                <a:solidFill>
                  <a:srgbClr val="33CCFF"/>
                </a:solidFill>
                <a:cs typeface="Arial" pitchFamily="34" charset="0"/>
              </a:rPr>
              <a:t> in </a:t>
            </a:r>
            <a:r>
              <a:rPr lang="nl-NL" sz="2000" i="1" dirty="0" err="1" smtClean="0">
                <a:solidFill>
                  <a:srgbClr val="33CCFF"/>
                </a:solidFill>
                <a:cs typeface="Arial" pitchFamily="34" charset="0"/>
              </a:rPr>
              <a:t>detection</a:t>
            </a:r>
            <a:r>
              <a:rPr lang="nl-NL" sz="2000" i="1" dirty="0" smtClean="0">
                <a:solidFill>
                  <a:srgbClr val="33CCFF"/>
                </a:solidFill>
                <a:cs typeface="Arial" pitchFamily="34" charset="0"/>
              </a:rPr>
              <a:t> CIN3+ in </a:t>
            </a:r>
            <a:r>
              <a:rPr lang="nl-NL" sz="2000" i="1" dirty="0" err="1" smtClean="0">
                <a:solidFill>
                  <a:srgbClr val="33CCFF"/>
                </a:solidFill>
                <a:cs typeface="Arial" pitchFamily="34" charset="0"/>
              </a:rPr>
              <a:t>hrHPV</a:t>
            </a:r>
            <a:r>
              <a:rPr lang="nl-NL" sz="2000" i="1" dirty="0" smtClean="0">
                <a:solidFill>
                  <a:srgbClr val="33CCFF"/>
                </a:solidFill>
                <a:cs typeface="Arial" pitchFamily="34" charset="0"/>
              </a:rPr>
              <a:t> pos </a:t>
            </a:r>
            <a:r>
              <a:rPr lang="nl-NL" sz="2000" i="1" dirty="0" err="1" smtClean="0">
                <a:solidFill>
                  <a:srgbClr val="33CCFF"/>
                </a:solidFill>
                <a:cs typeface="Arial" pitchFamily="34" charset="0"/>
              </a:rPr>
              <a:t>women</a:t>
            </a:r>
            <a:r>
              <a:rPr lang="nl-NL" sz="2000" i="1" dirty="0" smtClean="0">
                <a:solidFill>
                  <a:srgbClr val="33CCFF"/>
                </a:solidFill>
                <a:cs typeface="Arial" pitchFamily="34" charset="0"/>
              </a:rPr>
              <a:t> : high </a:t>
            </a:r>
            <a:r>
              <a:rPr lang="nl-NL" sz="2000" i="1" dirty="0" err="1" smtClean="0">
                <a:solidFill>
                  <a:srgbClr val="33CCFF"/>
                </a:solidFill>
                <a:cs typeface="Arial" pitchFamily="34" charset="0"/>
              </a:rPr>
              <a:t>sensitivity</a:t>
            </a:r>
            <a:r>
              <a:rPr lang="nl-NL" sz="2000" i="1" dirty="0" smtClean="0">
                <a:solidFill>
                  <a:srgbClr val="33CCFF"/>
                </a:solidFill>
                <a:cs typeface="Arial" pitchFamily="34" charset="0"/>
              </a:rPr>
              <a:t> (~90%), low </a:t>
            </a:r>
            <a:r>
              <a:rPr lang="nl-NL" sz="2000" i="1" dirty="0" err="1" smtClean="0">
                <a:solidFill>
                  <a:srgbClr val="33CCFF"/>
                </a:solidFill>
                <a:cs typeface="Arial" pitchFamily="34" charset="0"/>
              </a:rPr>
              <a:t>referral</a:t>
            </a:r>
            <a:r>
              <a:rPr lang="nl-NL" sz="2000" i="1" dirty="0" smtClean="0">
                <a:solidFill>
                  <a:srgbClr val="33CCFF"/>
                </a:solidFill>
                <a:cs typeface="Arial" pitchFamily="34" charset="0"/>
              </a:rPr>
              <a:t> </a:t>
            </a:r>
            <a:r>
              <a:rPr lang="nl-NL" sz="2000" i="1" dirty="0" err="1" smtClean="0">
                <a:solidFill>
                  <a:srgbClr val="33CCFF"/>
                </a:solidFill>
                <a:cs typeface="Arial" pitchFamily="34" charset="0"/>
              </a:rPr>
              <a:t>rate</a:t>
            </a:r>
            <a:r>
              <a:rPr lang="nl-NL" sz="2000" i="1" dirty="0" smtClean="0">
                <a:solidFill>
                  <a:srgbClr val="33CCFF"/>
                </a:solidFill>
                <a:cs typeface="Arial" pitchFamily="34" charset="0"/>
              </a:rPr>
              <a:t> (~50%)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defRPr/>
            </a:pPr>
            <a:endParaRPr lang="nl-NL" sz="2000" dirty="0" smtClean="0">
              <a:solidFill>
                <a:srgbClr val="FFFFFF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defRPr/>
            </a:pPr>
            <a:endParaRPr lang="nl-NL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3237" name="Tekstvak 1"/>
          <p:cNvSpPr txBox="1">
            <a:spLocks noChangeArrowheads="1"/>
          </p:cNvSpPr>
          <p:nvPr/>
        </p:nvSpPr>
        <p:spPr bwMode="auto">
          <a:xfrm>
            <a:off x="3619500" y="6448425"/>
            <a:ext cx="4208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FF00"/>
              </a:buClr>
              <a:defRPr/>
            </a:pPr>
            <a:r>
              <a:rPr lang="nl-NL" sz="1200" i="1" smtClean="0">
                <a:solidFill>
                  <a:srgbClr val="33CCFF"/>
                </a:solidFill>
                <a:cs typeface="Arial" pitchFamily="34" charset="0"/>
              </a:rPr>
              <a:t>Bierkens et al Int.J.Cancer 2013; Hesselink et al : submitted</a:t>
            </a:r>
          </a:p>
        </p:txBody>
      </p:sp>
    </p:spTree>
    <p:extLst>
      <p:ext uri="{BB962C8B-B14F-4D97-AF65-F5344CB8AC3E}">
        <p14:creationId xmlns:p14="http://schemas.microsoft.com/office/powerpoint/2010/main" val="155190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0"/>
            <a:ext cx="7772400" cy="1143000"/>
          </a:xfrm>
        </p:spPr>
        <p:txBody>
          <a:bodyPr/>
          <a:lstStyle/>
          <a:p>
            <a:r>
              <a:rPr lang="nl-NL" altLang="nl-N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CADM1/MAL </a:t>
            </a:r>
            <a:r>
              <a:rPr lang="nl-NL" altLang="nl-N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methylation</a:t>
            </a:r>
            <a:r>
              <a:rPr lang="nl-NL" altLang="nl-N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analysis </a:t>
            </a:r>
            <a:r>
              <a:rPr lang="nl-NL" altLang="nl-N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altLang="nl-N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cytology</a:t>
            </a:r>
            <a:r>
              <a:rPr lang="nl-NL" altLang="nl-N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combined</a:t>
            </a:r>
            <a:r>
              <a:rPr lang="nl-NL" altLang="nl-N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(CIN3+ </a:t>
            </a:r>
            <a:r>
              <a:rPr lang="nl-NL" altLang="nl-N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outcome</a:t>
            </a:r>
            <a:r>
              <a:rPr lang="nl-NL" altLang="nl-N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nl-NL" altLang="nl-NL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physician</a:t>
            </a:r>
            <a:r>
              <a:rPr lang="nl-NL" altLang="nl-N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taken </a:t>
            </a:r>
            <a:r>
              <a:rPr lang="nl-NL" altLang="nl-NL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scrapes</a:t>
            </a:r>
            <a:r>
              <a:rPr lang="nl-NL" altLang="nl-N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21859" name="Afbeelding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t="8786" r="2798" b="630"/>
          <a:stretch>
            <a:fillRect/>
          </a:stretch>
        </p:blipFill>
        <p:spPr>
          <a:xfrm>
            <a:off x="1643063" y="1169988"/>
            <a:ext cx="5810250" cy="49434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0" y="18415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PreCursor</a:t>
            </a:r>
            <a:r>
              <a:rPr lang="nl-NL" altLang="nl-NL" sz="3600" smtClean="0">
                <a:solidFill>
                  <a:srgbClr val="FFFF00"/>
                </a:solidFill>
                <a:latin typeface="Arial" panose="020B0604020202020204" pitchFamily="34" charset="0"/>
              </a:rPr>
              <a:t>-M </a:t>
            </a:r>
            <a:r>
              <a:rPr lang="nl-NL" altLang="nl-NL" sz="3600" smtClean="0">
                <a:solidFill>
                  <a:srgbClr val="FFFF00"/>
                </a:solidFill>
                <a:latin typeface="Arial" panose="020B0604020202020204" pitchFamily="34" charset="0"/>
              </a:rPr>
              <a:t>kit</a:t>
            </a:r>
            <a:endParaRPr lang="nl-NL" altLang="nl-NL" sz="3600" dirty="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Line 33"/>
          <p:cNvSpPr>
            <a:spLocks noChangeShapeType="1"/>
          </p:cNvSpPr>
          <p:nvPr/>
        </p:nvSpPr>
        <p:spPr bwMode="auto">
          <a:xfrm>
            <a:off x="611188" y="930275"/>
            <a:ext cx="784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mtClean="0">
              <a:solidFill>
                <a:srgbClr val="FFFF00"/>
              </a:solidFill>
            </a:endParaRPr>
          </a:p>
        </p:txBody>
      </p:sp>
      <p:grpSp>
        <p:nvGrpSpPr>
          <p:cNvPr id="72708" name="Group 16"/>
          <p:cNvGrpSpPr>
            <a:grpSpLocks/>
          </p:cNvGrpSpPr>
          <p:nvPr/>
        </p:nvGrpSpPr>
        <p:grpSpPr bwMode="auto">
          <a:xfrm>
            <a:off x="5219700" y="2659063"/>
            <a:ext cx="3384550" cy="3168650"/>
            <a:chOff x="1388" y="2024"/>
            <a:chExt cx="2467" cy="2283"/>
          </a:xfrm>
        </p:grpSpPr>
        <p:graphicFrame>
          <p:nvGraphicFramePr>
            <p:cNvPr id="72714" name="Object 14"/>
            <p:cNvGraphicFramePr>
              <a:graphicFrameLocks noChangeAspect="1"/>
            </p:cNvGraphicFramePr>
            <p:nvPr/>
          </p:nvGraphicFramePr>
          <p:xfrm>
            <a:off x="1388" y="2024"/>
            <a:ext cx="403" cy="2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62" name="Grafiek" r:id="rId4" imgW="4953000" imgH="3781425" progId="Excel.Chart.8">
                    <p:embed/>
                  </p:oleObj>
                </mc:Choice>
                <mc:Fallback>
                  <p:oleObj name="Grafiek" r:id="rId4" imgW="4953000" imgH="3781425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86517"/>
                        <a:stretch>
                          <a:fillRect/>
                        </a:stretch>
                      </p:blipFill>
                      <p:spPr bwMode="auto">
                        <a:xfrm>
                          <a:off x="1388" y="2024"/>
                          <a:ext cx="403" cy="2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15" name="Object 15"/>
            <p:cNvGraphicFramePr>
              <a:graphicFrameLocks noChangeAspect="1"/>
            </p:cNvGraphicFramePr>
            <p:nvPr/>
          </p:nvGraphicFramePr>
          <p:xfrm>
            <a:off x="1746" y="2024"/>
            <a:ext cx="2109" cy="2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63" name="Grafiek" r:id="rId6" imgW="4953000" imgH="3781425" progId="Excel.Chart.8">
                    <p:embed/>
                  </p:oleObj>
                </mc:Choice>
                <mc:Fallback>
                  <p:oleObj name="Grafiek" r:id="rId6" imgW="4953000" imgH="3781425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9442"/>
                        <a:stretch>
                          <a:fillRect/>
                        </a:stretch>
                      </p:blipFill>
                      <p:spPr bwMode="auto">
                        <a:xfrm>
                          <a:off x="1746" y="2024"/>
                          <a:ext cx="2109" cy="2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709" name="Group 18"/>
          <p:cNvGrpSpPr>
            <a:grpSpLocks/>
          </p:cNvGrpSpPr>
          <p:nvPr/>
        </p:nvGrpSpPr>
        <p:grpSpPr bwMode="auto">
          <a:xfrm>
            <a:off x="379413" y="3030538"/>
            <a:ext cx="4611687" cy="1368425"/>
            <a:chOff x="1292" y="754"/>
            <a:chExt cx="3340" cy="1002"/>
          </a:xfrm>
        </p:grpSpPr>
        <p:pic>
          <p:nvPicPr>
            <p:cNvPr id="72712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48" b="59966"/>
            <a:stretch>
              <a:fillRect/>
            </a:stretch>
          </p:blipFill>
          <p:spPr bwMode="auto">
            <a:xfrm>
              <a:off x="1292" y="754"/>
              <a:ext cx="3340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3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58"/>
            <a:stretch>
              <a:fillRect/>
            </a:stretch>
          </p:blipFill>
          <p:spPr bwMode="auto">
            <a:xfrm>
              <a:off x="1292" y="1117"/>
              <a:ext cx="3340" cy="6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0" name="Text Box 19"/>
          <p:cNvSpPr txBox="1">
            <a:spLocks noChangeArrowheads="1"/>
          </p:cNvSpPr>
          <p:nvPr/>
        </p:nvSpPr>
        <p:spPr bwMode="auto">
          <a:xfrm>
            <a:off x="250825" y="5718175"/>
            <a:ext cx="86042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nl-NL" altLang="nl-NL" b="1" smtClean="0">
                <a:solidFill>
                  <a:srgbClr val="FFFF00"/>
                </a:solidFill>
                <a:latin typeface="Arial" panose="020B0604020202020204" pitchFamily="34" charset="0"/>
              </a:rPr>
              <a:t>In cervical scrapes the PreCursor-M kit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nl-NL" altLang="nl-NL" b="1" smtClean="0">
                <a:solidFill>
                  <a:srgbClr val="FFFF00"/>
                </a:solidFill>
                <a:latin typeface="Arial" panose="020B0604020202020204" pitchFamily="34" charset="0"/>
              </a:rPr>
              <a:t>detects all carcinomas</a:t>
            </a:r>
          </a:p>
        </p:txBody>
      </p:sp>
      <p:sp>
        <p:nvSpPr>
          <p:cNvPr id="72711" name="Rechthoek 10"/>
          <p:cNvSpPr>
            <a:spLocks noChangeArrowheads="1"/>
          </p:cNvSpPr>
          <p:nvPr/>
        </p:nvSpPr>
        <p:spPr bwMode="auto">
          <a:xfrm>
            <a:off x="217488" y="1066800"/>
            <a:ext cx="842486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nl-NL" sz="2800" u="sng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PreCursor</a:t>
            </a:r>
            <a:r>
              <a:rPr lang="en-GB" altLang="nl-NL" sz="2800" u="sng" dirty="0" smtClean="0">
                <a:solidFill>
                  <a:srgbClr val="FFFFFF"/>
                </a:solidFill>
                <a:latin typeface="Arial" panose="020B0604020202020204" pitchFamily="34" charset="0"/>
              </a:rPr>
              <a:t>-M kit</a:t>
            </a:r>
            <a:r>
              <a:rPr lang="en-GB" altLang="nl-NL" sz="2800" dirty="0" smtClean="0">
                <a:solidFill>
                  <a:srgbClr val="FFFFFF"/>
                </a:solidFill>
                <a:latin typeface="Arial" panose="020B0604020202020204" pitchFamily="34" charset="0"/>
              </a:rPr>
              <a:t> (CE/IVD certified):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nl-NL" sz="2800" dirty="0" smtClean="0">
                <a:solidFill>
                  <a:srgbClr val="FFFFFF"/>
                </a:solidFill>
                <a:latin typeface="Arial" panose="020B0604020202020204" pitchFamily="34" charset="0"/>
              </a:rPr>
              <a:t>quantitative multiplex methylation-specific PCR for CADM1, MAL, and miR-124-2    </a:t>
            </a:r>
            <a:r>
              <a:rPr lang="en-GB" altLang="nl-NL" sz="1800" i="1" dirty="0" err="1" smtClean="0">
                <a:solidFill>
                  <a:srgbClr val="33CCFF"/>
                </a:solidFill>
                <a:latin typeface="Arial" panose="020B0604020202020204" pitchFamily="34" charset="0"/>
              </a:rPr>
              <a:t>Snellenberg</a:t>
            </a:r>
            <a:r>
              <a:rPr lang="en-GB" altLang="nl-NL" sz="1800" i="1" dirty="0" smtClean="0">
                <a:solidFill>
                  <a:srgbClr val="33CCFF"/>
                </a:solidFill>
                <a:latin typeface="Arial" panose="020B0604020202020204" pitchFamily="34" charset="0"/>
              </a:rPr>
              <a:t> et al., 2012</a:t>
            </a:r>
            <a:endParaRPr lang="en-GB" altLang="nl-NL" sz="2800" dirty="0" smtClean="0">
              <a:solidFill>
                <a:srgbClr val="33CC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88900"/>
            <a:ext cx="8434833" cy="652463"/>
          </a:xfrm>
        </p:spPr>
        <p:txBody>
          <a:bodyPr/>
          <a:lstStyle/>
          <a:p>
            <a:pPr eaLnBrk="1" hangingPunct="1"/>
            <a:r>
              <a:rPr lang="en-US" altLang="nl-NL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Summary on physician taken smears </a:t>
            </a:r>
          </a:p>
        </p:txBody>
      </p:sp>
      <p:sp>
        <p:nvSpPr>
          <p:cNvPr id="123907" name="Text Box 5"/>
          <p:cNvSpPr txBox="1">
            <a:spLocks noChangeArrowheads="1"/>
          </p:cNvSpPr>
          <p:nvPr/>
        </p:nvSpPr>
        <p:spPr bwMode="auto">
          <a:xfrm>
            <a:off x="420688" y="1214438"/>
            <a:ext cx="88963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endParaRPr lang="en-US" altLang="nl-NL" sz="2800">
              <a:solidFill>
                <a:srgbClr val="003399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endParaRPr lang="en-US" altLang="nl-NL" sz="2800">
              <a:solidFill>
                <a:srgbClr val="003399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endParaRPr lang="en-US" altLang="nl-NL" sz="2800">
              <a:solidFill>
                <a:srgbClr val="003399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endParaRPr lang="en-US" altLang="nl-NL" sz="2800">
              <a:solidFill>
                <a:srgbClr val="003399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FFFF"/>
              </a:buClr>
              <a:buFontTx/>
              <a:buChar char="•"/>
            </a:pPr>
            <a:endParaRPr lang="en-US" altLang="nl-NL" sz="2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3908" name="Text Box 5"/>
          <p:cNvSpPr txBox="1">
            <a:spLocks noChangeArrowheads="1"/>
          </p:cNvSpPr>
          <p:nvPr/>
        </p:nvSpPr>
        <p:spPr bwMode="auto">
          <a:xfrm>
            <a:off x="190500" y="1762358"/>
            <a:ext cx="889635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FFFF"/>
              </a:buClr>
              <a:buFontTx/>
              <a:buChar char="•"/>
            </a:pPr>
            <a:r>
              <a:rPr lang="en-US" altLang="nl-NL" sz="2800" dirty="0">
                <a:solidFill>
                  <a:srgbClr val="FFFFFF"/>
                </a:solidFill>
                <a:cs typeface="Arial" pitchFamily="34" charset="0"/>
              </a:rPr>
              <a:t> CADM1 and MAL (miR124-2) methylation analysis is an alternative or complementary triage tool to cytology for HPV positive </a:t>
            </a:r>
            <a:r>
              <a:rPr lang="en-US" altLang="nl-NL" sz="2800" dirty="0" smtClean="0">
                <a:solidFill>
                  <a:srgbClr val="FFFFFF"/>
                </a:solidFill>
                <a:cs typeface="Arial" pitchFamily="34" charset="0"/>
              </a:rPr>
              <a:t>women</a:t>
            </a:r>
          </a:p>
          <a:p>
            <a:pPr eaLnBrk="1" hangingPunct="1">
              <a:spcBef>
                <a:spcPct val="50000"/>
              </a:spcBef>
              <a:buClr>
                <a:srgbClr val="FFFFFF"/>
              </a:buClr>
              <a:buFontTx/>
              <a:buChar char="•"/>
            </a:pPr>
            <a:endParaRPr lang="en-US" altLang="nl-NL" sz="2800" dirty="0">
              <a:solidFill>
                <a:srgbClr val="FFFFFF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FFFF"/>
              </a:buClr>
              <a:buFontTx/>
              <a:buChar char="•"/>
            </a:pPr>
            <a:r>
              <a:rPr lang="nl-NL" altLang="nl-NL" sz="2800" dirty="0" err="1" smtClean="0">
                <a:solidFill>
                  <a:srgbClr val="FFFFFF"/>
                </a:solidFill>
                <a:cs typeface="Arial" pitchFamily="34" charset="0"/>
              </a:rPr>
              <a:t>Sensitivity</a:t>
            </a:r>
            <a:r>
              <a:rPr lang="nl-NL" altLang="nl-NL" sz="28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particularly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 high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for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advanced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 CIN2/3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and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altLang="nl-NL" sz="2800" dirty="0" err="1">
                <a:solidFill>
                  <a:srgbClr val="FFFFFF"/>
                </a:solidFill>
                <a:cs typeface="Arial" pitchFamily="34" charset="0"/>
              </a:rPr>
              <a:t>cervical</a:t>
            </a:r>
            <a:r>
              <a:rPr lang="nl-NL" altLang="nl-NL" sz="28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nl-NL" altLang="nl-NL" sz="2800" dirty="0" err="1" smtClean="0">
                <a:solidFill>
                  <a:srgbClr val="FFFFFF"/>
                </a:solidFill>
                <a:cs typeface="Arial" pitchFamily="34" charset="0"/>
              </a:rPr>
              <a:t>cancer</a:t>
            </a:r>
            <a:r>
              <a:rPr lang="nl-NL" altLang="nl-NL" sz="2800" dirty="0" smtClean="0">
                <a:solidFill>
                  <a:srgbClr val="FFFFFF"/>
                </a:solidFill>
                <a:cs typeface="Arial" pitchFamily="34" charset="0"/>
              </a:rPr>
              <a:t> in </a:t>
            </a:r>
            <a:r>
              <a:rPr lang="nl-NL" altLang="nl-NL" sz="2800" dirty="0" err="1" smtClean="0">
                <a:solidFill>
                  <a:srgbClr val="FFFFFF"/>
                </a:solidFill>
                <a:cs typeface="Arial" pitchFamily="34" charset="0"/>
              </a:rPr>
              <a:t>need</a:t>
            </a:r>
            <a:r>
              <a:rPr lang="nl-NL" altLang="nl-NL" sz="2800" dirty="0" smtClean="0">
                <a:solidFill>
                  <a:srgbClr val="FFFFFF"/>
                </a:solidFill>
                <a:cs typeface="Arial" pitchFamily="34" charset="0"/>
              </a:rPr>
              <a:t> of treatment</a:t>
            </a:r>
            <a:endParaRPr lang="nl-NL" altLang="nl-NL" sz="2800" dirty="0">
              <a:solidFill>
                <a:srgbClr val="FFFFFF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FFFF"/>
              </a:buClr>
            </a:pPr>
            <a:endParaRPr lang="nl-NL" altLang="nl-NL" sz="28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89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nl-NL" altLang="nl-NL" smtClean="0"/>
              <a:t>Why should we change from cytology?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nl-NL" altLang="nl-NL" smtClean="0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0" y="1844675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 txBox="1">
            <a:spLocks/>
          </p:cNvSpPr>
          <p:nvPr/>
        </p:nvSpPr>
        <p:spPr bwMode="auto">
          <a:xfrm>
            <a:off x="1017588" y="-100013"/>
            <a:ext cx="7097712" cy="134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54000" rIns="108000" bIns="54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altLang="nl-NL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PreCursor</a:t>
            </a:r>
            <a:r>
              <a:rPr lang="en-US" altLang="nl-NL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 kit in lavage self-samples</a:t>
            </a:r>
            <a:endParaRPr lang="nl-NL" altLang="nl-NL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Line 33"/>
          <p:cNvSpPr>
            <a:spLocks noChangeShapeType="1"/>
          </p:cNvSpPr>
          <p:nvPr/>
        </p:nvSpPr>
        <p:spPr bwMode="auto">
          <a:xfrm>
            <a:off x="611188" y="1196975"/>
            <a:ext cx="784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mtClean="0">
              <a:solidFill>
                <a:srgbClr val="FFFF00"/>
              </a:solidFill>
            </a:endParaRPr>
          </a:p>
        </p:txBody>
      </p:sp>
      <p:sp>
        <p:nvSpPr>
          <p:cNvPr id="73732" name="Tekstvak 8"/>
          <p:cNvSpPr txBox="1">
            <a:spLocks noChangeArrowheads="1"/>
          </p:cNvSpPr>
          <p:nvPr/>
        </p:nvSpPr>
        <p:spPr bwMode="auto">
          <a:xfrm>
            <a:off x="315913" y="5802313"/>
            <a:ext cx="84820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28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Also</a:t>
            </a:r>
            <a:r>
              <a:rPr lang="nl-NL" altLang="nl-NL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in lavage </a:t>
            </a:r>
            <a:r>
              <a:rPr lang="nl-NL" altLang="nl-NL" sz="28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self</a:t>
            </a:r>
            <a:r>
              <a:rPr lang="nl-NL" altLang="nl-NL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-samples the </a:t>
            </a:r>
            <a:r>
              <a:rPr lang="nl-NL" altLang="nl-NL" sz="28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PreCursor</a:t>
            </a:r>
            <a:r>
              <a:rPr lang="nl-NL" altLang="nl-NL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-M kit </a:t>
            </a:r>
            <a:r>
              <a:rPr lang="nl-NL" altLang="nl-NL" sz="28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detects</a:t>
            </a:r>
            <a:r>
              <a:rPr lang="nl-NL" altLang="nl-NL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all</a:t>
            </a:r>
            <a:r>
              <a:rPr lang="nl-NL" altLang="nl-NL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8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carcinomas</a:t>
            </a:r>
            <a:endParaRPr lang="nl-NL" altLang="nl-NL" sz="28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3733" name="Object 18"/>
          <p:cNvGraphicFramePr>
            <a:graphicFrameLocks noChangeAspect="1"/>
          </p:cNvGraphicFramePr>
          <p:nvPr/>
        </p:nvGraphicFramePr>
        <p:xfrm>
          <a:off x="2416175" y="1893888"/>
          <a:ext cx="4270375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9" name="Grafiek" r:id="rId3" imgW="4429125" imgH="3619500" progId="Excel.Chart.8">
                  <p:embed/>
                </p:oleObj>
              </mc:Choice>
              <mc:Fallback>
                <p:oleObj name="Grafiek" r:id="rId3" imgW="4429125" imgH="36195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1893888"/>
                        <a:ext cx="4270375" cy="349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 Box 11"/>
          <p:cNvSpPr txBox="1">
            <a:spLocks noChangeArrowheads="1"/>
          </p:cNvSpPr>
          <p:nvPr/>
        </p:nvSpPr>
        <p:spPr bwMode="auto">
          <a:xfrm>
            <a:off x="2513013" y="1482725"/>
            <a:ext cx="299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1800" smtClean="0">
                <a:solidFill>
                  <a:srgbClr val="FFFFFF"/>
                </a:solidFill>
                <a:latin typeface="Arial" panose="020B0604020202020204" pitchFamily="34" charset="0"/>
              </a:rPr>
              <a:t>Positivity PreCursor-M kit</a:t>
            </a:r>
          </a:p>
        </p:txBody>
      </p:sp>
    </p:spTree>
    <p:extLst>
      <p:ext uri="{BB962C8B-B14F-4D97-AF65-F5344CB8AC3E}">
        <p14:creationId xmlns:p14="http://schemas.microsoft.com/office/powerpoint/2010/main" val="16053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450"/>
            <a:ext cx="7772400" cy="787400"/>
          </a:xfrm>
        </p:spPr>
        <p:txBody>
          <a:bodyPr/>
          <a:lstStyle/>
          <a:p>
            <a:r>
              <a:rPr lang="nl-NL" altLang="nl-NL" sz="4000" smtClean="0">
                <a:latin typeface="Arial" panose="020B0604020202020204" pitchFamily="34" charset="0"/>
              </a:rPr>
              <a:t>Take home messages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95375"/>
            <a:ext cx="882015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nl-NL" altLang="nl-NL" sz="24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nl-NL" altLang="nl-NL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nl-NL" altLang="nl-NL" sz="24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nl-NL" altLang="nl-NL" sz="24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nl-NL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Direct triage of HPV-</a:t>
            </a:r>
            <a:r>
              <a:rPr lang="nl-NL" altLang="nl-N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positive</a:t>
            </a:r>
            <a:r>
              <a:rPr lang="nl-NL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women</a:t>
            </a:r>
            <a:r>
              <a:rPr lang="nl-NL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by</a:t>
            </a:r>
            <a:r>
              <a:rPr lang="nl-NL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PreCursor</a:t>
            </a:r>
            <a:r>
              <a:rPr lang="nl-NL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-M test </a:t>
            </a:r>
          </a:p>
          <a:p>
            <a:pPr marL="0" indent="0" eaLnBrk="1" hangingPunct="1">
              <a:lnSpc>
                <a:spcPct val="80000"/>
              </a:lnSpc>
              <a:buClr>
                <a:srgbClr val="FFFF00"/>
              </a:buClr>
              <a:buNone/>
            </a:pPr>
            <a:endParaRPr lang="nl-NL" altLang="nl-NL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FF00"/>
              </a:buClr>
              <a:buNone/>
            </a:pPr>
            <a:r>
              <a:rPr lang="nl-NL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   </a:t>
            </a:r>
            <a:r>
              <a:rPr lang="nl-NL" altLang="nl-N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makes</a:t>
            </a:r>
            <a:r>
              <a:rPr lang="nl-NL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objective</a:t>
            </a:r>
            <a:r>
              <a:rPr lang="nl-NL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and</a:t>
            </a:r>
            <a:r>
              <a:rPr lang="nl-NL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full </a:t>
            </a:r>
            <a:r>
              <a:rPr lang="nl-NL" altLang="nl-N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molecular</a:t>
            </a:r>
            <a:r>
              <a:rPr lang="nl-NL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cervical</a:t>
            </a:r>
            <a:r>
              <a:rPr lang="nl-NL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 screening </a:t>
            </a:r>
          </a:p>
          <a:p>
            <a:pPr marL="0" indent="0" eaLnBrk="1" hangingPunct="1">
              <a:lnSpc>
                <a:spcPct val="80000"/>
              </a:lnSpc>
              <a:buClr>
                <a:srgbClr val="FFFF00"/>
              </a:buClr>
              <a:buNone/>
            </a:pPr>
            <a:endParaRPr lang="nl-NL" altLang="nl-NL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FF00"/>
              </a:buClr>
              <a:buNone/>
            </a:pPr>
            <a:r>
              <a:rPr lang="nl-NL" altLang="nl-NL" sz="2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l-NL" altLang="nl-NL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   </a:t>
            </a:r>
            <a:r>
              <a:rPr lang="nl-NL" altLang="nl-NL" sz="24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possible</a:t>
            </a:r>
            <a:endParaRPr lang="nl-NL" altLang="nl-NL" sz="24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Line 33"/>
          <p:cNvSpPr>
            <a:spLocks noChangeShapeType="1"/>
          </p:cNvSpPr>
          <p:nvPr/>
        </p:nvSpPr>
        <p:spPr bwMode="auto">
          <a:xfrm>
            <a:off x="611188" y="852488"/>
            <a:ext cx="784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3"/>
          <p:cNvSpPr txBox="1">
            <a:spLocks noChangeArrowheads="1"/>
          </p:cNvSpPr>
          <p:nvPr/>
        </p:nvSpPr>
        <p:spPr bwMode="auto">
          <a:xfrm>
            <a:off x="395288" y="1498600"/>
            <a:ext cx="8640762" cy="550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1" indent="0">
              <a:buFontTx/>
              <a:buNone/>
            </a:pP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HPV Screening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implemented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</a:t>
            </a:r>
          </a:p>
          <a:p>
            <a:pPr marL="457200" lvl="1" indent="0">
              <a:buFontTx/>
              <a:buNone/>
            </a:pPr>
            <a:r>
              <a:rPr lang="nl-NL" altLang="nl-NL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altLang="nl-NL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Netherlands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Jan 2016</a:t>
            </a:r>
          </a:p>
          <a:p>
            <a:pPr marL="457200" lvl="1" indent="0">
              <a:buFontTx/>
              <a:buNone/>
            </a:pP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-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Women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30-60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30,35,40, 50,60y. Triage with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cytology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at    	baseline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months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lvl="1" indent="0">
              <a:buFontTx/>
              <a:buNone/>
            </a:pP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-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HPV screen pos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triage test neg at 40,50, or 60y: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repeat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testing 	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years</a:t>
            </a:r>
            <a:endParaRPr lang="nl-NL" altLang="nl-NL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-Non-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responder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women</a:t>
            </a:r>
            <a:r>
              <a:rPr lang="nl-NL" altLang="nl-NL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nl-NL" altLang="nl-NL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offered</a:t>
            </a:r>
            <a:r>
              <a:rPr lang="nl-NL" altLang="nl-NL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opt</a:t>
            </a:r>
            <a:r>
              <a:rPr lang="nl-NL" altLang="nl-NL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-in </a:t>
            </a:r>
            <a:r>
              <a:rPr lang="nl-NL" altLang="nl-NL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NL" altLang="nl-NL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HPV </a:t>
            </a:r>
            <a:r>
              <a:rPr lang="nl-NL" altLang="nl-NL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self</a:t>
            </a:r>
            <a:r>
              <a:rPr lang="nl-NL" altLang="nl-NL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-sampling</a:t>
            </a:r>
          </a:p>
          <a:p>
            <a:pPr marL="457200" lvl="1" indent="0">
              <a:buFontTx/>
              <a:buNone/>
            </a:pPr>
            <a:endParaRPr lang="nl-NL" altLang="nl-NL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Tx/>
              <a:buNone/>
            </a:pPr>
            <a:r>
              <a:rPr lang="nl-NL" altLang="nl-NL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Australia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advice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services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advisory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committee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4/04/2014:</a:t>
            </a:r>
          </a:p>
          <a:p>
            <a:pPr marL="457200" lvl="1" indent="0">
              <a:buFontTx/>
              <a:buNone/>
            </a:pP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	-Start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HPV screening</a:t>
            </a:r>
          </a:p>
          <a:p>
            <a:pPr marL="457200" lvl="1" indent="0">
              <a:buFontTx/>
              <a:buNone/>
            </a:pP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-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Women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25-69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5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interval, Triage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cytology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HPV 	16/18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genotyping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at baseline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cytology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at 12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month</a:t>
            </a:r>
            <a:endParaRPr lang="nl-NL" altLang="nl-NL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Tx/>
              <a:buNone/>
            </a:pPr>
            <a:r>
              <a:rPr lang="nl-NL" altLang="nl-NL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marL="457200" lvl="1" indent="0">
              <a:buFontTx/>
              <a:buNone/>
            </a:pPr>
            <a:r>
              <a:rPr lang="nl-NL" altLang="nl-NL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Italy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5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regions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start HPV screening in 2015</a:t>
            </a:r>
          </a:p>
          <a:p>
            <a:pPr marL="457200" lvl="1" indent="0">
              <a:buFontTx/>
              <a:buNone/>
            </a:pPr>
            <a:r>
              <a:rPr lang="nl-NL" altLang="nl-NL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women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25-65 y, 5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interval, Triage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cytology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HPV 16/18 	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genotyping</a:t>
            </a:r>
            <a:endParaRPr lang="nl-NL" altLang="nl-NL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Tx/>
              <a:buNone/>
            </a:pPr>
            <a:r>
              <a:rPr lang="nl-NL" altLang="nl-NL" sz="1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Nordic</a:t>
            </a:r>
            <a:r>
              <a:rPr lang="nl-NL" altLang="nl-NL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countries</a:t>
            </a:r>
            <a:r>
              <a:rPr lang="nl-NL" altLang="nl-NL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considering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doing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nl-NL" altLang="nl-NL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implementation</a:t>
            </a:r>
            <a:r>
              <a:rPr lang="nl-NL" altLang="nl-NL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pilot studies</a:t>
            </a:r>
            <a:endParaRPr lang="nl-NL" altLang="nl-NL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4"/>
          <p:cNvSpPr>
            <a:spLocks noChangeArrowheads="1"/>
          </p:cNvSpPr>
          <p:nvPr/>
        </p:nvSpPr>
        <p:spPr bwMode="auto">
          <a:xfrm>
            <a:off x="466725" y="981075"/>
            <a:ext cx="871378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200" u="sng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nl-NL" altLang="nl-NL" sz="2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nl-NL" altLang="nl-NL" sz="16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6" name="Rectangle 5"/>
          <p:cNvSpPr>
            <a:spLocks noChangeArrowheads="1"/>
          </p:cNvSpPr>
          <p:nvPr/>
        </p:nvSpPr>
        <p:spPr bwMode="auto">
          <a:xfrm>
            <a:off x="468313" y="15573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0" tIns="45692" rIns="91380" bIns="4569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n-CA" altLang="nl-NL" sz="20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n-CA" altLang="nl-NL" sz="20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7" name="Rectangle 6"/>
          <p:cNvSpPr>
            <a:spLocks noChangeArrowheads="1"/>
          </p:cNvSpPr>
          <p:nvPr/>
        </p:nvSpPr>
        <p:spPr bwMode="auto">
          <a:xfrm>
            <a:off x="250825" y="116632"/>
            <a:ext cx="8642350" cy="107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0" tIns="45692" rIns="91380" bIns="4569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Present International situation cervical screening by HPV</a:t>
            </a:r>
            <a:endParaRPr lang="nl-NL" altLang="nl-NL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8" name="Tekstvak 1"/>
          <p:cNvSpPr txBox="1">
            <a:spLocks noChangeArrowheads="1"/>
          </p:cNvSpPr>
          <p:nvPr/>
        </p:nvSpPr>
        <p:spPr bwMode="auto">
          <a:xfrm>
            <a:off x="6084888" y="3697287"/>
            <a:ext cx="10545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nl-NL" sz="1400" i="1" dirty="0" smtClean="0">
                <a:solidFill>
                  <a:srgbClr val="00B0F0"/>
                </a:solidFill>
              </a:rPr>
              <a:t>www.gr.nl; </a:t>
            </a:r>
            <a:endParaRPr lang="nl-NL" altLang="nl-NL" sz="1400" i="1" dirty="0">
              <a:solidFill>
                <a:srgbClr val="33CCFF"/>
              </a:solidFill>
            </a:endParaRPr>
          </a:p>
        </p:txBody>
      </p:sp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413005" y="5373216"/>
            <a:ext cx="1615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altLang="nl-NL" sz="1400" i="1" dirty="0" smtClean="0">
                <a:solidFill>
                  <a:srgbClr val="33CCFF"/>
                </a:solidFill>
              </a:rPr>
              <a:t>www.msac.gov.au</a:t>
            </a:r>
            <a:endParaRPr lang="nl-NL" altLang="nl-NL" sz="1400" i="1" dirty="0">
              <a:solidFill>
                <a:srgbClr val="33CCFF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99773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nl-NL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GB" altLang="nl-NL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4343400" y="2197547"/>
            <a:ext cx="389413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1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Department of clinical epidemiology and biostatistics</a:t>
            </a:r>
            <a:endParaRPr lang="nl-NL" altLang="nl-NL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l-NL" altLang="nl-NL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H. Berkhof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l-NL" altLang="nl-NL" sz="1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B.witte</a:t>
            </a:r>
            <a:endParaRPr lang="nl-NL" altLang="nl-NL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endParaRPr lang="nl-NL" altLang="nl-NL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endParaRPr lang="en-US" altLang="nl-NL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nl-NL" altLang="nl-NL" sz="1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Gynaecologic</a:t>
            </a:r>
            <a:r>
              <a:rPr lang="nl-NL" altLang="nl-NL" sz="1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nl-NL" sz="1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Oncology</a:t>
            </a:r>
            <a:r>
              <a:rPr lang="nl-NL" altLang="nl-NL" sz="1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l-NL" altLang="nl-NL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nl-NL" altLang="nl-NL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Kenter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nl-NL" altLang="nl-NL" sz="1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endParaRPr lang="nl-NL" altLang="nl-NL" sz="14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nl-NL" altLang="nl-NL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EEC consortia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1400" i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PreHDICT</a:t>
            </a:r>
            <a:endParaRPr lang="nl-NL" altLang="nl-NL" sz="1400" i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1400" i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CoHeaHr</a:t>
            </a:r>
            <a:endParaRPr lang="nl-NL" altLang="nl-NL" sz="1400" i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1400" i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Mass</a:t>
            </a:r>
            <a:r>
              <a:rPr lang="nl-NL" altLang="nl-NL" sz="14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-care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nl-NL" altLang="nl-NL" sz="1400" i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nl-NL" altLang="nl-NL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Dutch Cancer foundation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nl-NL" altLang="nl-NL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ZON-MW</a:t>
            </a:r>
            <a:r>
              <a:rPr lang="nl-NL" altLang="nl-NL" sz="1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GB" altLang="nl-NL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4" name="Rectangle 5"/>
          <p:cNvSpPr>
            <a:spLocks noChangeArrowheads="1"/>
          </p:cNvSpPr>
          <p:nvPr/>
        </p:nvSpPr>
        <p:spPr bwMode="auto">
          <a:xfrm>
            <a:off x="942975" y="2281238"/>
            <a:ext cx="2895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nl-NL" altLang="nl-NL" sz="1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Department</a:t>
            </a:r>
            <a:r>
              <a:rPr lang="nl-NL" altLang="nl-NL" sz="1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nl-NL" altLang="nl-NL" sz="1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Pathology</a:t>
            </a:r>
            <a:endParaRPr lang="en-US" altLang="nl-NL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nl-NL" sz="1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P.Snijders</a:t>
            </a:r>
            <a:endParaRPr lang="en-GB" altLang="nl-NL" sz="14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nl-NL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GB" altLang="nl-NL" sz="1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Heideman</a:t>
            </a:r>
            <a:endParaRPr lang="en-GB" altLang="nl-NL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nl-NL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F. van </a:t>
            </a:r>
            <a:r>
              <a:rPr lang="en-GB" altLang="nl-NL" sz="1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Kemenade</a:t>
            </a:r>
            <a:endParaRPr lang="en-GB" altLang="nl-NL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nl-NL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GB" altLang="nl-NL" sz="1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Rozendaal</a:t>
            </a:r>
            <a:endParaRPr lang="en-GB" altLang="nl-NL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nl-NL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lang="en-GB" altLang="nl-NL" sz="1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Gök</a:t>
            </a:r>
            <a:endParaRPr lang="en-GB" altLang="nl-NL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nl-NL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GB" altLang="nl-NL" sz="1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Hesselink</a:t>
            </a:r>
            <a:endParaRPr lang="en-GB" altLang="nl-NL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nl-NL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en-GB" altLang="nl-NL" sz="1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Steenbergen</a:t>
            </a:r>
            <a:endParaRPr lang="en-GB" altLang="nl-NL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nl-NL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S. Wilting</a:t>
            </a:r>
          </a:p>
          <a:p>
            <a:pPr>
              <a:lnSpc>
                <a:spcPct val="90000"/>
              </a:lnSpc>
            </a:pPr>
            <a:r>
              <a:rPr lang="en-GB" altLang="nl-NL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en-GB" altLang="nl-NL" sz="1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Verhoef</a:t>
            </a:r>
            <a:endParaRPr lang="en-GB" altLang="nl-NL" sz="1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nl-NL" sz="1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M.Uijterwaal</a:t>
            </a:r>
            <a:endParaRPr lang="en-GB" altLang="nl-NL" sz="1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nl-NL" sz="1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M.dijkstra</a:t>
            </a:r>
            <a:endParaRPr lang="en-GB" altLang="nl-NL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nl-NL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GB" altLang="nl-NL" sz="1400" i="1" dirty="0">
              <a:solidFill>
                <a:srgbClr val="33C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5" name="Text Box 6"/>
          <p:cNvSpPr txBox="1">
            <a:spLocks noChangeArrowheads="1"/>
          </p:cNvSpPr>
          <p:nvPr/>
        </p:nvSpPr>
        <p:spPr bwMode="auto">
          <a:xfrm>
            <a:off x="-612775" y="1557338"/>
            <a:ext cx="70564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nl-NL" sz="1800" i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VU University Medical Center (VUmc)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nl-NL" altLang="nl-NL" sz="1800" i="1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6" name="Line 7"/>
          <p:cNvSpPr>
            <a:spLocks noChangeShapeType="1"/>
          </p:cNvSpPr>
          <p:nvPr/>
        </p:nvSpPr>
        <p:spPr bwMode="auto">
          <a:xfrm>
            <a:off x="684213" y="836613"/>
            <a:ext cx="7788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80" tIns="45692" rIns="91380" bIns="45692" anchor="ctr"/>
          <a:lstStyle/>
          <a:p>
            <a:endParaRPr lang="nl-NL">
              <a:solidFill>
                <a:srgbClr val="FFFF00"/>
              </a:solidFill>
            </a:endParaRPr>
          </a:p>
        </p:txBody>
      </p:sp>
      <p:sp>
        <p:nvSpPr>
          <p:cNvPr id="184327" name="Rectangle 3"/>
          <p:cNvSpPr>
            <a:spLocks noChangeArrowheads="1"/>
          </p:cNvSpPr>
          <p:nvPr/>
        </p:nvSpPr>
        <p:spPr bwMode="auto">
          <a:xfrm>
            <a:off x="2924175" y="2362200"/>
            <a:ext cx="2362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nl-NL" sz="1400" i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nl-NL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N. Fransen </a:t>
            </a:r>
          </a:p>
          <a:p>
            <a:pPr>
              <a:lnSpc>
                <a:spcPct val="90000"/>
              </a:lnSpc>
            </a:pPr>
            <a:r>
              <a:rPr lang="en-GB" altLang="nl-NL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M. Verkuyten</a:t>
            </a:r>
          </a:p>
          <a:p>
            <a:pPr>
              <a:lnSpc>
                <a:spcPct val="90000"/>
              </a:lnSpc>
            </a:pPr>
            <a:r>
              <a:rPr lang="en-GB" altLang="nl-NL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D. Boon</a:t>
            </a:r>
          </a:p>
          <a:p>
            <a:pPr>
              <a:lnSpc>
                <a:spcPct val="90000"/>
              </a:lnSpc>
            </a:pPr>
            <a:r>
              <a:rPr lang="en-GB" altLang="nl-NL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M. Lettink</a:t>
            </a:r>
          </a:p>
          <a:p>
            <a:pPr>
              <a:lnSpc>
                <a:spcPct val="90000"/>
              </a:lnSpc>
            </a:pPr>
            <a:r>
              <a:rPr lang="en-GB" altLang="nl-NL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F. Topal</a:t>
            </a:r>
          </a:p>
          <a:p>
            <a:pPr>
              <a:lnSpc>
                <a:spcPct val="90000"/>
              </a:lnSpc>
            </a:pPr>
            <a:r>
              <a:rPr lang="en-GB" altLang="nl-NL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D. Buma</a:t>
            </a:r>
          </a:p>
          <a:p>
            <a:pPr>
              <a:lnSpc>
                <a:spcPct val="90000"/>
              </a:lnSpc>
            </a:pPr>
            <a:r>
              <a:rPr lang="en-GB" altLang="nl-NL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M. Bogaarts</a:t>
            </a:r>
          </a:p>
          <a:p>
            <a:pPr>
              <a:lnSpc>
                <a:spcPct val="90000"/>
              </a:lnSpc>
            </a:pPr>
            <a:r>
              <a:rPr lang="en-GB" altLang="nl-NL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R. van Andel </a:t>
            </a:r>
          </a:p>
          <a:p>
            <a:pPr>
              <a:lnSpc>
                <a:spcPct val="90000"/>
              </a:lnSpc>
            </a:pPr>
            <a:r>
              <a:rPr lang="en-GB" altLang="nl-NL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R. Pol</a:t>
            </a:r>
          </a:p>
          <a:p>
            <a:pPr>
              <a:lnSpc>
                <a:spcPct val="90000"/>
              </a:lnSpc>
            </a:pPr>
            <a:r>
              <a:rPr lang="en-GB" altLang="nl-NL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M. Doeleman</a:t>
            </a:r>
          </a:p>
          <a:p>
            <a:pPr>
              <a:lnSpc>
                <a:spcPct val="90000"/>
              </a:lnSpc>
            </a:pPr>
            <a:endParaRPr lang="en-GB" altLang="nl-NL" sz="14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en-GB" altLang="nl-NL" sz="14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4932363" y="45085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2" rIns="91380" bIns="45692"/>
          <a:lstStyle/>
          <a:p>
            <a:pPr marL="342686" indent="-342686" eaLnBrk="1" hangingPunct="1">
              <a:spcBef>
                <a:spcPct val="20000"/>
              </a:spcBef>
              <a:buFontTx/>
              <a:buChar char="•"/>
              <a:defRPr/>
            </a:pPr>
            <a:endParaRPr lang="en-US" sz="1400" i="1" kern="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10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6" descr="thank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987425"/>
            <a:ext cx="65563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3581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8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8207375" cy="1143000"/>
          </a:xfrm>
        </p:spPr>
        <p:txBody>
          <a:bodyPr/>
          <a:lstStyle/>
          <a:p>
            <a:r>
              <a:rPr lang="nl-NL" altLang="nl-NL" dirty="0" err="1" smtClean="0"/>
              <a:t>Problems</a:t>
            </a:r>
            <a:r>
              <a:rPr lang="nl-NL" altLang="nl-NL" dirty="0" smtClean="0"/>
              <a:t> in </a:t>
            </a:r>
            <a:r>
              <a:rPr lang="nl-NL" altLang="nl-NL" dirty="0" err="1" smtClean="0"/>
              <a:t>cervical</a:t>
            </a:r>
            <a:r>
              <a:rPr lang="nl-NL" altLang="nl-NL" dirty="0" smtClean="0"/>
              <a:t> screening </a:t>
            </a:r>
            <a:r>
              <a:rPr lang="nl-NL" altLang="nl-NL" dirty="0" err="1" smtClean="0"/>
              <a:t>by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cytology</a:t>
            </a:r>
            <a:endParaRPr lang="nl-NL" altLang="nl-NL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686" indent="-342686">
              <a:defRPr/>
            </a:pPr>
            <a:r>
              <a:rPr lang="nl-NL" altLang="nl-NL" sz="2400" dirty="0">
                <a:solidFill>
                  <a:srgbClr val="FFFFFF"/>
                </a:solidFill>
              </a:rPr>
              <a:t>Low </a:t>
            </a:r>
            <a:r>
              <a:rPr lang="nl-NL" altLang="nl-NL" sz="2400" dirty="0" err="1">
                <a:solidFill>
                  <a:srgbClr val="FFFFFF"/>
                </a:solidFill>
              </a:rPr>
              <a:t>sensitivity</a:t>
            </a:r>
            <a:r>
              <a:rPr lang="nl-NL" altLang="nl-NL" sz="2400" dirty="0">
                <a:solidFill>
                  <a:srgbClr val="FFFFFF"/>
                </a:solidFill>
              </a:rPr>
              <a:t>: </a:t>
            </a:r>
            <a:r>
              <a:rPr lang="nl-NL" altLang="nl-NL" sz="2400" dirty="0" err="1">
                <a:solidFill>
                  <a:srgbClr val="FFFFFF"/>
                </a:solidFill>
              </a:rPr>
              <a:t>many</a:t>
            </a:r>
            <a:r>
              <a:rPr lang="nl-NL" altLang="nl-NL" sz="2400" dirty="0">
                <a:solidFill>
                  <a:srgbClr val="FFFFFF"/>
                </a:solidFill>
              </a:rPr>
              <a:t> </a:t>
            </a:r>
            <a:r>
              <a:rPr lang="nl-NL" altLang="nl-NL" sz="2400" dirty="0" err="1">
                <a:solidFill>
                  <a:srgbClr val="FFFFFF"/>
                </a:solidFill>
              </a:rPr>
              <a:t>false</a:t>
            </a:r>
            <a:r>
              <a:rPr lang="nl-NL" altLang="nl-NL" sz="2400" dirty="0">
                <a:solidFill>
                  <a:srgbClr val="FFFFFF"/>
                </a:solidFill>
              </a:rPr>
              <a:t> pos. </a:t>
            </a:r>
            <a:r>
              <a:rPr lang="nl-NL" altLang="nl-NL" sz="2400" dirty="0" err="1">
                <a:solidFill>
                  <a:srgbClr val="FFFFFF"/>
                </a:solidFill>
              </a:rPr>
              <a:t>and</a:t>
            </a:r>
            <a:r>
              <a:rPr lang="nl-NL" altLang="nl-NL" sz="2400" dirty="0">
                <a:solidFill>
                  <a:srgbClr val="FFFFFF"/>
                </a:solidFill>
              </a:rPr>
              <a:t> </a:t>
            </a:r>
            <a:r>
              <a:rPr lang="nl-NL" altLang="nl-NL" sz="2400" dirty="0" err="1">
                <a:solidFill>
                  <a:srgbClr val="FFFFFF"/>
                </a:solidFill>
              </a:rPr>
              <a:t>false</a:t>
            </a:r>
            <a:r>
              <a:rPr lang="nl-NL" altLang="nl-NL" sz="2400" dirty="0">
                <a:solidFill>
                  <a:srgbClr val="FFFFFF"/>
                </a:solidFill>
              </a:rPr>
              <a:t> neg smears</a:t>
            </a:r>
          </a:p>
          <a:p>
            <a:pPr marL="342686" indent="-342686">
              <a:defRPr/>
            </a:pPr>
            <a:endParaRPr lang="nl-NL" altLang="nl-NL" sz="2400" dirty="0">
              <a:solidFill>
                <a:srgbClr val="FFFFFF"/>
              </a:solidFill>
            </a:endParaRPr>
          </a:p>
          <a:p>
            <a:pPr marL="342686" indent="-342686">
              <a:defRPr/>
            </a:pPr>
            <a:r>
              <a:rPr lang="nl-NL" altLang="nl-NL" sz="2400" dirty="0">
                <a:solidFill>
                  <a:srgbClr val="FFFFFF"/>
                </a:solidFill>
              </a:rPr>
              <a:t>Frequent </a:t>
            </a:r>
            <a:r>
              <a:rPr lang="nl-NL" altLang="nl-NL" sz="2400" dirty="0" err="1">
                <a:solidFill>
                  <a:srgbClr val="FFFFFF"/>
                </a:solidFill>
              </a:rPr>
              <a:t>repeat</a:t>
            </a:r>
            <a:r>
              <a:rPr lang="nl-NL" altLang="nl-NL" sz="2400" dirty="0">
                <a:solidFill>
                  <a:srgbClr val="FFFFFF"/>
                </a:solidFill>
              </a:rPr>
              <a:t> testing </a:t>
            </a:r>
            <a:r>
              <a:rPr lang="nl-NL" altLang="nl-NL" sz="2400" dirty="0" err="1">
                <a:solidFill>
                  <a:srgbClr val="FFFFFF"/>
                </a:solidFill>
              </a:rPr>
              <a:t>necessary</a:t>
            </a:r>
            <a:endParaRPr lang="nl-NL" altLang="nl-NL" sz="2400" dirty="0">
              <a:solidFill>
                <a:srgbClr val="FFFFFF"/>
              </a:solidFill>
            </a:endParaRPr>
          </a:p>
          <a:p>
            <a:pPr marL="342686" indent="-342686">
              <a:defRPr/>
            </a:pPr>
            <a:endParaRPr lang="nl-NL" altLang="nl-NL" sz="2400" dirty="0">
              <a:solidFill>
                <a:srgbClr val="FFFFFF"/>
              </a:solidFill>
            </a:endParaRPr>
          </a:p>
          <a:p>
            <a:pPr marL="342686" indent="-342686">
              <a:defRPr/>
            </a:pPr>
            <a:r>
              <a:rPr lang="nl-NL" altLang="nl-NL" sz="2400" dirty="0" err="1">
                <a:solidFill>
                  <a:srgbClr val="FFFFFF"/>
                </a:solidFill>
              </a:rPr>
              <a:t>Subjective</a:t>
            </a:r>
            <a:r>
              <a:rPr lang="nl-NL" altLang="nl-NL" sz="2400" dirty="0">
                <a:solidFill>
                  <a:srgbClr val="FFFFFF"/>
                </a:solidFill>
              </a:rPr>
              <a:t>; moderate </a:t>
            </a:r>
            <a:r>
              <a:rPr lang="nl-NL" altLang="nl-NL" sz="2400" dirty="0" err="1">
                <a:solidFill>
                  <a:srgbClr val="FFFFFF"/>
                </a:solidFill>
              </a:rPr>
              <a:t>reproducibility</a:t>
            </a:r>
            <a:endParaRPr lang="nl-NL" altLang="nl-NL" sz="2400" dirty="0">
              <a:solidFill>
                <a:srgbClr val="FFFFFF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nl-NL" altLang="nl-NL" sz="2400" dirty="0">
                <a:solidFill>
                  <a:srgbClr val="FFFFFF"/>
                </a:solidFill>
              </a:rPr>
              <a:t> </a:t>
            </a:r>
          </a:p>
          <a:p>
            <a:pPr marL="342686" indent="-342686">
              <a:defRPr/>
            </a:pPr>
            <a:r>
              <a:rPr lang="nl-NL" altLang="nl-NL" sz="2400" dirty="0" err="1">
                <a:solidFill>
                  <a:srgbClr val="FFFFFF"/>
                </a:solidFill>
              </a:rPr>
              <a:t>Require</a:t>
            </a:r>
            <a:r>
              <a:rPr lang="nl-NL" altLang="nl-NL" sz="2400" dirty="0">
                <a:solidFill>
                  <a:srgbClr val="FFFFFF"/>
                </a:solidFill>
              </a:rPr>
              <a:t> </a:t>
            </a:r>
            <a:r>
              <a:rPr lang="nl-NL" altLang="nl-NL" sz="2400" dirty="0" err="1">
                <a:solidFill>
                  <a:srgbClr val="FFFFFF"/>
                </a:solidFill>
              </a:rPr>
              <a:t>good</a:t>
            </a:r>
            <a:r>
              <a:rPr lang="nl-NL" altLang="nl-NL" sz="2400" dirty="0">
                <a:solidFill>
                  <a:srgbClr val="FFFFFF"/>
                </a:solidFill>
              </a:rPr>
              <a:t> training of </a:t>
            </a:r>
            <a:r>
              <a:rPr lang="nl-NL" altLang="nl-NL" sz="2400" dirty="0" err="1">
                <a:solidFill>
                  <a:srgbClr val="FFFFFF"/>
                </a:solidFill>
              </a:rPr>
              <a:t>technicians</a:t>
            </a:r>
            <a:r>
              <a:rPr lang="nl-NL" altLang="nl-NL" sz="2400" dirty="0">
                <a:solidFill>
                  <a:srgbClr val="FFFFFF"/>
                </a:solidFill>
              </a:rPr>
              <a:t> </a:t>
            </a:r>
            <a:r>
              <a:rPr lang="nl-NL" altLang="nl-NL" sz="2400" dirty="0" err="1">
                <a:solidFill>
                  <a:srgbClr val="FFFFFF"/>
                </a:solidFill>
              </a:rPr>
              <a:t>and</a:t>
            </a:r>
            <a:r>
              <a:rPr lang="nl-NL" altLang="nl-NL" sz="2400" dirty="0">
                <a:solidFill>
                  <a:srgbClr val="FFFFFF"/>
                </a:solidFill>
              </a:rPr>
              <a:t> strong </a:t>
            </a:r>
            <a:r>
              <a:rPr lang="nl-NL" altLang="nl-NL" sz="2400" dirty="0" smtClean="0">
                <a:solidFill>
                  <a:srgbClr val="FFFFFF"/>
                </a:solidFill>
              </a:rPr>
              <a:t>QC</a:t>
            </a:r>
            <a:endParaRPr lang="nl-NL" altLang="nl-NL" sz="2400" dirty="0">
              <a:solidFill>
                <a:srgbClr val="FFFFFF"/>
              </a:solidFill>
            </a:endParaRPr>
          </a:p>
          <a:p>
            <a:pPr marL="342686" indent="-342686">
              <a:defRPr/>
            </a:pPr>
            <a:endParaRPr lang="nl-NL" altLang="nl-NL" sz="2400" dirty="0">
              <a:solidFill>
                <a:srgbClr val="FFFFFF"/>
              </a:solidFill>
            </a:endParaRPr>
          </a:p>
          <a:p>
            <a:pPr marL="342686" indent="-342686">
              <a:defRPr/>
            </a:pPr>
            <a:r>
              <a:rPr lang="nl-NL" altLang="nl-NL" sz="2400" dirty="0" err="1">
                <a:solidFill>
                  <a:srgbClr val="FFFFFF"/>
                </a:solidFill>
              </a:rPr>
              <a:t>Not</a:t>
            </a:r>
            <a:r>
              <a:rPr lang="nl-NL" altLang="nl-NL" sz="2400" dirty="0">
                <a:solidFill>
                  <a:srgbClr val="FFFFFF"/>
                </a:solidFill>
              </a:rPr>
              <a:t> </a:t>
            </a:r>
            <a:r>
              <a:rPr lang="nl-NL" altLang="nl-NL" sz="2400" dirty="0" err="1">
                <a:solidFill>
                  <a:srgbClr val="FFFFFF"/>
                </a:solidFill>
              </a:rPr>
              <a:t>all</a:t>
            </a:r>
            <a:r>
              <a:rPr lang="nl-NL" altLang="nl-NL" sz="2400" dirty="0">
                <a:solidFill>
                  <a:srgbClr val="FFFFFF"/>
                </a:solidFill>
              </a:rPr>
              <a:t> </a:t>
            </a:r>
            <a:r>
              <a:rPr lang="nl-NL" altLang="nl-NL" sz="2400" dirty="0" err="1">
                <a:solidFill>
                  <a:srgbClr val="FFFFFF"/>
                </a:solidFill>
              </a:rPr>
              <a:t>women</a:t>
            </a:r>
            <a:r>
              <a:rPr lang="nl-NL" altLang="nl-NL" sz="2400" dirty="0">
                <a:solidFill>
                  <a:srgbClr val="FFFFFF"/>
                </a:solidFill>
              </a:rPr>
              <a:t> are </a:t>
            </a:r>
            <a:r>
              <a:rPr lang="nl-NL" altLang="nl-NL" sz="2400" dirty="0" err="1">
                <a:solidFill>
                  <a:srgbClr val="FFFFFF"/>
                </a:solidFill>
              </a:rPr>
              <a:t>reached</a:t>
            </a:r>
            <a:r>
              <a:rPr lang="nl-NL" altLang="nl-NL" sz="2400" dirty="0">
                <a:solidFill>
                  <a:srgbClr val="FFFFFF"/>
                </a:solidFill>
              </a:rPr>
              <a:t> </a:t>
            </a:r>
            <a:r>
              <a:rPr lang="nl-NL" altLang="nl-NL" sz="2400" dirty="0" err="1">
                <a:solidFill>
                  <a:srgbClr val="FFFFFF"/>
                </a:solidFill>
              </a:rPr>
              <a:t>for</a:t>
            </a:r>
            <a:r>
              <a:rPr lang="nl-NL" altLang="nl-NL" sz="2400" dirty="0">
                <a:solidFill>
                  <a:srgbClr val="FFFFFF"/>
                </a:solidFill>
              </a:rPr>
              <a:t> </a:t>
            </a:r>
            <a:r>
              <a:rPr lang="nl-NL" altLang="nl-NL" sz="2400" dirty="0" err="1">
                <a:solidFill>
                  <a:srgbClr val="FFFFFF"/>
                </a:solidFill>
              </a:rPr>
              <a:t>cervical</a:t>
            </a:r>
            <a:r>
              <a:rPr lang="nl-NL" altLang="nl-NL" sz="2400" dirty="0">
                <a:solidFill>
                  <a:srgbClr val="FFFFFF"/>
                </a:solidFill>
              </a:rPr>
              <a:t> screening</a:t>
            </a:r>
          </a:p>
          <a:p>
            <a:pPr marL="342686" indent="-342686">
              <a:defRPr/>
            </a:pPr>
            <a:endParaRPr lang="nl-NL" altLang="nl-NL" sz="2400" dirty="0">
              <a:solidFill>
                <a:srgbClr val="FFFFFF"/>
              </a:solidFill>
            </a:endParaRPr>
          </a:p>
          <a:p>
            <a:pPr marL="342686" indent="-342686">
              <a:defRPr/>
            </a:pPr>
            <a:endParaRPr lang="nl-NL" altLang="nl-NL" sz="2400" dirty="0">
              <a:solidFill>
                <a:srgbClr val="FFFFFF"/>
              </a:solidFill>
            </a:endParaRPr>
          </a:p>
          <a:p>
            <a:pPr marL="342686" indent="-342686">
              <a:defRPr/>
            </a:pPr>
            <a:endParaRPr lang="nl-NL" altLang="nl-NL" dirty="0" smtClean="0">
              <a:solidFill>
                <a:srgbClr val="FFFFFF"/>
              </a:solidFill>
            </a:endParaRPr>
          </a:p>
          <a:p>
            <a:pPr marL="342686" indent="-342686">
              <a:buFontTx/>
              <a:buNone/>
              <a:defRPr/>
            </a:pPr>
            <a:endParaRPr lang="nl-NL" altLang="nl-NL" dirty="0" smtClean="0"/>
          </a:p>
          <a:p>
            <a:pPr marL="342686" indent="-342686">
              <a:buFontTx/>
              <a:buNone/>
              <a:defRPr/>
            </a:pPr>
            <a:endParaRPr lang="nl-NL" altLang="nl-NL" dirty="0" smtClean="0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92" rIns="91380" bIns="45692" anchor="ctr"/>
          <a:lstStyle/>
          <a:p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ChangeArrowheads="1"/>
          </p:cNvSpPr>
          <p:nvPr/>
        </p:nvSpPr>
        <p:spPr bwMode="auto">
          <a:xfrm flipH="1">
            <a:off x="558800" y="457200"/>
            <a:ext cx="78898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nl-NL" altLang="nl-NL" sz="3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228600" y="6477000"/>
            <a:ext cx="891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tabLst>
                <a:tab pos="4476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476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476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476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476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nl-NL" sz="1600" i="1">
                <a:solidFill>
                  <a:srgbClr val="66FFFF"/>
                </a:solidFill>
                <a:cs typeface="Arial" pitchFamily="34" charset="0"/>
              </a:rPr>
              <a:t>Cuzick  et al. Int J Cancer. 2006</a:t>
            </a:r>
          </a:p>
        </p:txBody>
      </p:sp>
      <p:sp>
        <p:nvSpPr>
          <p:cNvPr id="90116" name="Line 5"/>
          <p:cNvSpPr>
            <a:spLocks noChangeAspect="1" noChangeShapeType="1"/>
          </p:cNvSpPr>
          <p:nvPr/>
        </p:nvSpPr>
        <p:spPr bwMode="auto">
          <a:xfrm flipV="1">
            <a:off x="2652713" y="5862638"/>
            <a:ext cx="3175" cy="857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17" name="Line 6"/>
          <p:cNvSpPr>
            <a:spLocks noChangeAspect="1" noChangeShapeType="1"/>
          </p:cNvSpPr>
          <p:nvPr/>
        </p:nvSpPr>
        <p:spPr bwMode="auto">
          <a:xfrm flipV="1">
            <a:off x="3748088" y="5862638"/>
            <a:ext cx="0" cy="857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18" name="Line 7"/>
          <p:cNvSpPr>
            <a:spLocks noChangeAspect="1" noChangeShapeType="1"/>
          </p:cNvSpPr>
          <p:nvPr/>
        </p:nvSpPr>
        <p:spPr bwMode="auto">
          <a:xfrm flipV="1">
            <a:off x="4627563" y="5862638"/>
            <a:ext cx="3175" cy="857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19" name="Line 8"/>
          <p:cNvSpPr>
            <a:spLocks noChangeAspect="1" noChangeShapeType="1"/>
          </p:cNvSpPr>
          <p:nvPr/>
        </p:nvSpPr>
        <p:spPr bwMode="auto">
          <a:xfrm flipV="1">
            <a:off x="5313363" y="5862638"/>
            <a:ext cx="3175" cy="857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20" name="Line 9"/>
          <p:cNvSpPr>
            <a:spLocks noChangeAspect="1" noChangeShapeType="1"/>
          </p:cNvSpPr>
          <p:nvPr/>
        </p:nvSpPr>
        <p:spPr bwMode="auto">
          <a:xfrm flipV="1">
            <a:off x="6018213" y="5862638"/>
            <a:ext cx="0" cy="857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21" name="Line 10"/>
          <p:cNvSpPr>
            <a:spLocks noChangeAspect="1" noChangeShapeType="1"/>
          </p:cNvSpPr>
          <p:nvPr/>
        </p:nvSpPr>
        <p:spPr bwMode="auto">
          <a:xfrm flipV="1">
            <a:off x="6894513" y="5862638"/>
            <a:ext cx="3175" cy="857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22" name="Line 11"/>
          <p:cNvSpPr>
            <a:spLocks noChangeAspect="1" noChangeShapeType="1"/>
          </p:cNvSpPr>
          <p:nvPr/>
        </p:nvSpPr>
        <p:spPr bwMode="auto">
          <a:xfrm flipV="1">
            <a:off x="7986713" y="5862638"/>
            <a:ext cx="3175" cy="857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23" name="Line 12"/>
          <p:cNvSpPr>
            <a:spLocks noChangeAspect="1" noChangeShapeType="1"/>
          </p:cNvSpPr>
          <p:nvPr/>
        </p:nvSpPr>
        <p:spPr bwMode="auto">
          <a:xfrm flipV="1">
            <a:off x="2652713" y="5862638"/>
            <a:ext cx="3175" cy="857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24" name="Line 13"/>
          <p:cNvSpPr>
            <a:spLocks noChangeAspect="1" noChangeShapeType="1"/>
          </p:cNvSpPr>
          <p:nvPr/>
        </p:nvSpPr>
        <p:spPr bwMode="auto">
          <a:xfrm flipV="1">
            <a:off x="3421063" y="5862638"/>
            <a:ext cx="6350" cy="857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25" name="Line 14"/>
          <p:cNvSpPr>
            <a:spLocks noChangeAspect="1" noChangeShapeType="1"/>
          </p:cNvSpPr>
          <p:nvPr/>
        </p:nvSpPr>
        <p:spPr bwMode="auto">
          <a:xfrm flipV="1">
            <a:off x="4221163" y="5862638"/>
            <a:ext cx="3175" cy="857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26" name="Line 15"/>
          <p:cNvSpPr>
            <a:spLocks noChangeAspect="1" noChangeShapeType="1"/>
          </p:cNvSpPr>
          <p:nvPr/>
        </p:nvSpPr>
        <p:spPr bwMode="auto">
          <a:xfrm flipV="1">
            <a:off x="4976813" y="5862638"/>
            <a:ext cx="3175" cy="857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27" name="Line 16"/>
          <p:cNvSpPr>
            <a:spLocks noChangeAspect="1" noChangeShapeType="1"/>
          </p:cNvSpPr>
          <p:nvPr/>
        </p:nvSpPr>
        <p:spPr bwMode="auto">
          <a:xfrm flipV="1">
            <a:off x="5662613" y="5862638"/>
            <a:ext cx="6350" cy="857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28" name="Line 17"/>
          <p:cNvSpPr>
            <a:spLocks noChangeAspect="1" noChangeShapeType="1"/>
          </p:cNvSpPr>
          <p:nvPr/>
        </p:nvSpPr>
        <p:spPr bwMode="auto">
          <a:xfrm flipV="1">
            <a:off x="6408738" y="5862638"/>
            <a:ext cx="0" cy="857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29" name="Line 18"/>
          <p:cNvSpPr>
            <a:spLocks noChangeAspect="1" noChangeShapeType="1"/>
          </p:cNvSpPr>
          <p:nvPr/>
        </p:nvSpPr>
        <p:spPr bwMode="auto">
          <a:xfrm flipV="1">
            <a:off x="7218363" y="5862638"/>
            <a:ext cx="0" cy="857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30" name="Freeform 19"/>
          <p:cNvSpPr>
            <a:spLocks noChangeAspect="1"/>
          </p:cNvSpPr>
          <p:nvPr/>
        </p:nvSpPr>
        <p:spPr bwMode="auto">
          <a:xfrm>
            <a:off x="2519363" y="2116138"/>
            <a:ext cx="5603875" cy="3746500"/>
          </a:xfrm>
          <a:custGeom>
            <a:avLst/>
            <a:gdLst>
              <a:gd name="T0" fmla="*/ 2147483647 w 415"/>
              <a:gd name="T1" fmla="*/ 2147483647 h 317"/>
              <a:gd name="T2" fmla="*/ 0 w 415"/>
              <a:gd name="T3" fmla="*/ 2147483647 h 317"/>
              <a:gd name="T4" fmla="*/ 0 w 415"/>
              <a:gd name="T5" fmla="*/ 0 h 317"/>
              <a:gd name="T6" fmla="*/ 0 60000 65536"/>
              <a:gd name="T7" fmla="*/ 0 60000 65536"/>
              <a:gd name="T8" fmla="*/ 0 60000 65536"/>
              <a:gd name="T9" fmla="*/ 0 w 415"/>
              <a:gd name="T10" fmla="*/ 0 h 317"/>
              <a:gd name="T11" fmla="*/ 415 w 415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5" h="317">
                <a:moveTo>
                  <a:pt x="415" y="317"/>
                </a:moveTo>
                <a:lnTo>
                  <a:pt x="0" y="317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31" name="Line 20"/>
          <p:cNvSpPr>
            <a:spLocks noChangeAspect="1" noChangeShapeType="1"/>
          </p:cNvSpPr>
          <p:nvPr/>
        </p:nvSpPr>
        <p:spPr bwMode="auto">
          <a:xfrm flipH="1">
            <a:off x="2398713" y="5754688"/>
            <a:ext cx="107950" cy="31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32" name="Rectangle 21"/>
          <p:cNvSpPr>
            <a:spLocks noChangeAspect="1" noChangeArrowheads="1"/>
          </p:cNvSpPr>
          <p:nvPr/>
        </p:nvSpPr>
        <p:spPr bwMode="auto">
          <a:xfrm>
            <a:off x="1258888" y="5624513"/>
            <a:ext cx="1117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nl-NL" sz="1600">
                <a:solidFill>
                  <a:srgbClr val="FFFFFF"/>
                </a:solidFill>
                <a:cs typeface="Arial" pitchFamily="34" charset="0"/>
              </a:rPr>
              <a:t> Combined</a:t>
            </a:r>
          </a:p>
        </p:txBody>
      </p:sp>
      <p:sp>
        <p:nvSpPr>
          <p:cNvPr id="90133" name="Freeform 22"/>
          <p:cNvSpPr>
            <a:spLocks noChangeAspect="1"/>
          </p:cNvSpPr>
          <p:nvPr/>
        </p:nvSpPr>
        <p:spPr bwMode="auto">
          <a:xfrm>
            <a:off x="5408613" y="5757863"/>
            <a:ext cx="149225" cy="104775"/>
          </a:xfrm>
          <a:custGeom>
            <a:avLst/>
            <a:gdLst>
              <a:gd name="T0" fmla="*/ 0 w 11"/>
              <a:gd name="T1" fmla="*/ 2147483647 h 9"/>
              <a:gd name="T2" fmla="*/ 2147483647 w 11"/>
              <a:gd name="T3" fmla="*/ 2147483647 h 9"/>
              <a:gd name="T4" fmla="*/ 0 w 11"/>
              <a:gd name="T5" fmla="*/ 0 h 9"/>
              <a:gd name="T6" fmla="*/ 0 60000 65536"/>
              <a:gd name="T7" fmla="*/ 0 60000 65536"/>
              <a:gd name="T8" fmla="*/ 0 60000 65536"/>
              <a:gd name="T9" fmla="*/ 0 w 11"/>
              <a:gd name="T10" fmla="*/ 0 h 9"/>
              <a:gd name="T11" fmla="*/ 11 w 11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9">
                <a:moveTo>
                  <a:pt x="0" y="9"/>
                </a:moveTo>
                <a:lnTo>
                  <a:pt x="11" y="4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0134" name="Freeform 23"/>
          <p:cNvSpPr>
            <a:spLocks noChangeAspect="1"/>
          </p:cNvSpPr>
          <p:nvPr/>
        </p:nvSpPr>
        <p:spPr bwMode="auto">
          <a:xfrm>
            <a:off x="5243513" y="5719763"/>
            <a:ext cx="165100" cy="142875"/>
          </a:xfrm>
          <a:custGeom>
            <a:avLst/>
            <a:gdLst>
              <a:gd name="T0" fmla="*/ 2147483647 w 12"/>
              <a:gd name="T1" fmla="*/ 2147483647 h 12"/>
              <a:gd name="T2" fmla="*/ 0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2"/>
              <a:gd name="T14" fmla="*/ 12 w 12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2">
                <a:moveTo>
                  <a:pt x="12" y="12"/>
                </a:moveTo>
                <a:lnTo>
                  <a:pt x="0" y="7"/>
                </a:lnTo>
                <a:lnTo>
                  <a:pt x="12" y="3"/>
                </a:lnTo>
                <a:lnTo>
                  <a:pt x="12" y="0"/>
                </a:lnTo>
              </a:path>
            </a:pathLst>
          </a:cu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0135" name="Line 24" descr="Wave"/>
          <p:cNvSpPr>
            <a:spLocks noChangeAspect="1" noChangeShapeType="1"/>
          </p:cNvSpPr>
          <p:nvPr/>
        </p:nvSpPr>
        <p:spPr bwMode="auto">
          <a:xfrm flipV="1">
            <a:off x="5408613" y="5649913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36" name="Line 25" descr="Wave"/>
          <p:cNvSpPr>
            <a:spLocks noChangeAspect="1" noChangeShapeType="1"/>
          </p:cNvSpPr>
          <p:nvPr/>
        </p:nvSpPr>
        <p:spPr bwMode="auto">
          <a:xfrm flipV="1">
            <a:off x="5408613" y="5592763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37" name="Line 26" descr="Wave"/>
          <p:cNvSpPr>
            <a:spLocks noChangeAspect="1" noChangeShapeType="1"/>
          </p:cNvSpPr>
          <p:nvPr/>
        </p:nvSpPr>
        <p:spPr bwMode="auto">
          <a:xfrm flipV="1">
            <a:off x="5408613" y="5519738"/>
            <a:ext cx="0" cy="381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38" name="Line 27" descr="Wave"/>
          <p:cNvSpPr>
            <a:spLocks noChangeAspect="1" noChangeShapeType="1"/>
          </p:cNvSpPr>
          <p:nvPr/>
        </p:nvSpPr>
        <p:spPr bwMode="auto">
          <a:xfrm flipV="1">
            <a:off x="5408613" y="5449888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39" name="Line 28" descr="Wave"/>
          <p:cNvSpPr>
            <a:spLocks noChangeAspect="1" noChangeShapeType="1"/>
          </p:cNvSpPr>
          <p:nvPr/>
        </p:nvSpPr>
        <p:spPr bwMode="auto">
          <a:xfrm flipV="1">
            <a:off x="5408613" y="5392738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40" name="Line 29" descr="Wave"/>
          <p:cNvSpPr>
            <a:spLocks noChangeAspect="1" noChangeShapeType="1"/>
          </p:cNvSpPr>
          <p:nvPr/>
        </p:nvSpPr>
        <p:spPr bwMode="auto">
          <a:xfrm flipV="1">
            <a:off x="5408613" y="5319713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41" name="Line 30" descr="Wave"/>
          <p:cNvSpPr>
            <a:spLocks noChangeAspect="1" noChangeShapeType="1"/>
          </p:cNvSpPr>
          <p:nvPr/>
        </p:nvSpPr>
        <p:spPr bwMode="auto">
          <a:xfrm flipV="1">
            <a:off x="5408613" y="5259388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42" name="Line 31" descr="Wave"/>
          <p:cNvSpPr>
            <a:spLocks noChangeAspect="1" noChangeShapeType="1"/>
          </p:cNvSpPr>
          <p:nvPr/>
        </p:nvSpPr>
        <p:spPr bwMode="auto">
          <a:xfrm flipV="1">
            <a:off x="5408613" y="5189538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43" name="Line 32" descr="Wave"/>
          <p:cNvSpPr>
            <a:spLocks noChangeAspect="1" noChangeShapeType="1"/>
          </p:cNvSpPr>
          <p:nvPr/>
        </p:nvSpPr>
        <p:spPr bwMode="auto">
          <a:xfrm flipV="1">
            <a:off x="5408613" y="5132388"/>
            <a:ext cx="0" cy="222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44" name="Line 33" descr="Wave"/>
          <p:cNvSpPr>
            <a:spLocks noChangeAspect="1" noChangeShapeType="1"/>
          </p:cNvSpPr>
          <p:nvPr/>
        </p:nvSpPr>
        <p:spPr bwMode="auto">
          <a:xfrm flipV="1">
            <a:off x="5408613" y="5062538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45" name="Line 34" descr="Wave"/>
          <p:cNvSpPr>
            <a:spLocks noChangeAspect="1" noChangeShapeType="1"/>
          </p:cNvSpPr>
          <p:nvPr/>
        </p:nvSpPr>
        <p:spPr bwMode="auto">
          <a:xfrm flipV="1">
            <a:off x="5408613" y="4989513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46" name="Line 35" descr="Wave"/>
          <p:cNvSpPr>
            <a:spLocks noChangeAspect="1" noChangeShapeType="1"/>
          </p:cNvSpPr>
          <p:nvPr/>
        </p:nvSpPr>
        <p:spPr bwMode="auto">
          <a:xfrm flipV="1">
            <a:off x="5408613" y="4929188"/>
            <a:ext cx="0" cy="381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47" name="Line 36" descr="Wave"/>
          <p:cNvSpPr>
            <a:spLocks noChangeAspect="1" noChangeShapeType="1"/>
          </p:cNvSpPr>
          <p:nvPr/>
        </p:nvSpPr>
        <p:spPr bwMode="auto">
          <a:xfrm flipV="1">
            <a:off x="5408613" y="4859338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48" name="Line 37" descr="Wave"/>
          <p:cNvSpPr>
            <a:spLocks noChangeAspect="1" noChangeShapeType="1"/>
          </p:cNvSpPr>
          <p:nvPr/>
        </p:nvSpPr>
        <p:spPr bwMode="auto">
          <a:xfrm flipV="1">
            <a:off x="5408613" y="4799013"/>
            <a:ext cx="0" cy="381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49" name="Line 38" descr="Wave"/>
          <p:cNvSpPr>
            <a:spLocks noChangeAspect="1" noChangeShapeType="1"/>
          </p:cNvSpPr>
          <p:nvPr/>
        </p:nvSpPr>
        <p:spPr bwMode="auto">
          <a:xfrm flipV="1">
            <a:off x="5408613" y="4729163"/>
            <a:ext cx="0" cy="381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50" name="Line 39" descr="Wave"/>
          <p:cNvSpPr>
            <a:spLocks noChangeAspect="1" noChangeShapeType="1"/>
          </p:cNvSpPr>
          <p:nvPr/>
        </p:nvSpPr>
        <p:spPr bwMode="auto">
          <a:xfrm flipV="1">
            <a:off x="5408613" y="4659313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51" name="Line 40" descr="Wave"/>
          <p:cNvSpPr>
            <a:spLocks noChangeAspect="1" noChangeShapeType="1"/>
          </p:cNvSpPr>
          <p:nvPr/>
        </p:nvSpPr>
        <p:spPr bwMode="auto">
          <a:xfrm flipV="1">
            <a:off x="5408613" y="4598988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52" name="Line 41" descr="Wave"/>
          <p:cNvSpPr>
            <a:spLocks noChangeAspect="1" noChangeShapeType="1"/>
          </p:cNvSpPr>
          <p:nvPr/>
        </p:nvSpPr>
        <p:spPr bwMode="auto">
          <a:xfrm flipV="1">
            <a:off x="5408613" y="4529138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53" name="Line 42" descr="Wave"/>
          <p:cNvSpPr>
            <a:spLocks noChangeAspect="1" noChangeShapeType="1"/>
          </p:cNvSpPr>
          <p:nvPr/>
        </p:nvSpPr>
        <p:spPr bwMode="auto">
          <a:xfrm flipV="1">
            <a:off x="5408613" y="4468813"/>
            <a:ext cx="0" cy="222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54" name="Line 43" descr="Wave"/>
          <p:cNvSpPr>
            <a:spLocks noChangeAspect="1" noChangeShapeType="1"/>
          </p:cNvSpPr>
          <p:nvPr/>
        </p:nvSpPr>
        <p:spPr bwMode="auto">
          <a:xfrm flipV="1">
            <a:off x="5408613" y="4398963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55" name="Line 44" descr="Wave"/>
          <p:cNvSpPr>
            <a:spLocks noChangeAspect="1" noChangeShapeType="1"/>
          </p:cNvSpPr>
          <p:nvPr/>
        </p:nvSpPr>
        <p:spPr bwMode="auto">
          <a:xfrm flipV="1">
            <a:off x="5408613" y="4338638"/>
            <a:ext cx="0" cy="222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56" name="Line 45" descr="Wave"/>
          <p:cNvSpPr>
            <a:spLocks noChangeAspect="1" noChangeShapeType="1"/>
          </p:cNvSpPr>
          <p:nvPr/>
        </p:nvSpPr>
        <p:spPr bwMode="auto">
          <a:xfrm flipV="1">
            <a:off x="5408613" y="4268788"/>
            <a:ext cx="0" cy="381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57" name="Line 46" descr="Wave"/>
          <p:cNvSpPr>
            <a:spLocks noChangeAspect="1" noChangeShapeType="1"/>
          </p:cNvSpPr>
          <p:nvPr/>
        </p:nvSpPr>
        <p:spPr bwMode="auto">
          <a:xfrm flipV="1">
            <a:off x="5408613" y="4195763"/>
            <a:ext cx="0" cy="381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58" name="Line 47" descr="Wave"/>
          <p:cNvSpPr>
            <a:spLocks noChangeAspect="1" noChangeShapeType="1"/>
          </p:cNvSpPr>
          <p:nvPr/>
        </p:nvSpPr>
        <p:spPr bwMode="auto">
          <a:xfrm flipV="1">
            <a:off x="5408613" y="4138613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59" name="Line 48" descr="Wave"/>
          <p:cNvSpPr>
            <a:spLocks noChangeAspect="1" noChangeShapeType="1"/>
          </p:cNvSpPr>
          <p:nvPr/>
        </p:nvSpPr>
        <p:spPr bwMode="auto">
          <a:xfrm flipV="1">
            <a:off x="5408613" y="4065588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60" name="Line 49" descr="Wave"/>
          <p:cNvSpPr>
            <a:spLocks noChangeAspect="1" noChangeShapeType="1"/>
          </p:cNvSpPr>
          <p:nvPr/>
        </p:nvSpPr>
        <p:spPr bwMode="auto">
          <a:xfrm flipV="1">
            <a:off x="5408613" y="3995738"/>
            <a:ext cx="0" cy="476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61" name="Line 50" descr="Wave"/>
          <p:cNvSpPr>
            <a:spLocks noChangeAspect="1" noChangeShapeType="1"/>
          </p:cNvSpPr>
          <p:nvPr/>
        </p:nvSpPr>
        <p:spPr bwMode="auto">
          <a:xfrm flipV="1">
            <a:off x="5408613" y="3935413"/>
            <a:ext cx="0" cy="381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62" name="Line 51" descr="Wave"/>
          <p:cNvSpPr>
            <a:spLocks noChangeAspect="1" noChangeShapeType="1"/>
          </p:cNvSpPr>
          <p:nvPr/>
        </p:nvSpPr>
        <p:spPr bwMode="auto">
          <a:xfrm flipV="1">
            <a:off x="5408613" y="3868738"/>
            <a:ext cx="0" cy="317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63" name="Line 52" descr="Wave"/>
          <p:cNvSpPr>
            <a:spLocks noChangeAspect="1" noChangeShapeType="1"/>
          </p:cNvSpPr>
          <p:nvPr/>
        </p:nvSpPr>
        <p:spPr bwMode="auto">
          <a:xfrm flipV="1">
            <a:off x="5408613" y="3808413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64" name="Line 53" descr="Wave"/>
          <p:cNvSpPr>
            <a:spLocks noChangeAspect="1" noChangeShapeType="1"/>
          </p:cNvSpPr>
          <p:nvPr/>
        </p:nvSpPr>
        <p:spPr bwMode="auto">
          <a:xfrm flipV="1">
            <a:off x="5408613" y="3738563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65" name="Line 54" descr="Wave"/>
          <p:cNvSpPr>
            <a:spLocks noChangeAspect="1" noChangeShapeType="1"/>
          </p:cNvSpPr>
          <p:nvPr/>
        </p:nvSpPr>
        <p:spPr bwMode="auto">
          <a:xfrm flipV="1">
            <a:off x="5408613" y="3678238"/>
            <a:ext cx="0" cy="222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66" name="Line 55" descr="Wave"/>
          <p:cNvSpPr>
            <a:spLocks noChangeAspect="1" noChangeShapeType="1"/>
          </p:cNvSpPr>
          <p:nvPr/>
        </p:nvSpPr>
        <p:spPr bwMode="auto">
          <a:xfrm flipV="1">
            <a:off x="5408613" y="3608388"/>
            <a:ext cx="0" cy="317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67" name="Line 56" descr="Wave"/>
          <p:cNvSpPr>
            <a:spLocks noChangeAspect="1" noChangeShapeType="1"/>
          </p:cNvSpPr>
          <p:nvPr/>
        </p:nvSpPr>
        <p:spPr bwMode="auto">
          <a:xfrm flipV="1">
            <a:off x="5408613" y="3548063"/>
            <a:ext cx="0" cy="222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68" name="Line 57" descr="Wave"/>
          <p:cNvSpPr>
            <a:spLocks noChangeAspect="1" noChangeShapeType="1"/>
          </p:cNvSpPr>
          <p:nvPr/>
        </p:nvSpPr>
        <p:spPr bwMode="auto">
          <a:xfrm flipV="1">
            <a:off x="5408613" y="3475038"/>
            <a:ext cx="0" cy="381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69" name="Line 58" descr="Wave"/>
          <p:cNvSpPr>
            <a:spLocks noChangeAspect="1" noChangeShapeType="1"/>
          </p:cNvSpPr>
          <p:nvPr/>
        </p:nvSpPr>
        <p:spPr bwMode="auto">
          <a:xfrm flipV="1">
            <a:off x="5408613" y="3405188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70" name="Line 59" descr="Wave"/>
          <p:cNvSpPr>
            <a:spLocks noChangeAspect="1" noChangeShapeType="1"/>
          </p:cNvSpPr>
          <p:nvPr/>
        </p:nvSpPr>
        <p:spPr bwMode="auto">
          <a:xfrm flipV="1">
            <a:off x="5408613" y="3348038"/>
            <a:ext cx="0" cy="317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71" name="Line 60" descr="Wave"/>
          <p:cNvSpPr>
            <a:spLocks noChangeAspect="1" noChangeShapeType="1"/>
          </p:cNvSpPr>
          <p:nvPr/>
        </p:nvSpPr>
        <p:spPr bwMode="auto">
          <a:xfrm flipV="1">
            <a:off x="5408613" y="3275013"/>
            <a:ext cx="0" cy="381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72" name="Line 61" descr="Wave"/>
          <p:cNvSpPr>
            <a:spLocks noChangeAspect="1" noChangeShapeType="1"/>
          </p:cNvSpPr>
          <p:nvPr/>
        </p:nvSpPr>
        <p:spPr bwMode="auto">
          <a:xfrm flipV="1">
            <a:off x="5408613" y="3205163"/>
            <a:ext cx="0" cy="476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73" name="Line 62" descr="Wave"/>
          <p:cNvSpPr>
            <a:spLocks noChangeAspect="1" noChangeShapeType="1"/>
          </p:cNvSpPr>
          <p:nvPr/>
        </p:nvSpPr>
        <p:spPr bwMode="auto">
          <a:xfrm flipV="1">
            <a:off x="5408613" y="3148013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74" name="Line 63" descr="Wave"/>
          <p:cNvSpPr>
            <a:spLocks noChangeAspect="1" noChangeShapeType="1"/>
          </p:cNvSpPr>
          <p:nvPr/>
        </p:nvSpPr>
        <p:spPr bwMode="auto">
          <a:xfrm flipV="1">
            <a:off x="5408613" y="3074988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75" name="Line 64" descr="Wave"/>
          <p:cNvSpPr>
            <a:spLocks noChangeAspect="1" noChangeShapeType="1"/>
          </p:cNvSpPr>
          <p:nvPr/>
        </p:nvSpPr>
        <p:spPr bwMode="auto">
          <a:xfrm flipV="1">
            <a:off x="5408613" y="3014663"/>
            <a:ext cx="0" cy="381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76" name="Line 65" descr="Wave"/>
          <p:cNvSpPr>
            <a:spLocks noChangeAspect="1" noChangeShapeType="1"/>
          </p:cNvSpPr>
          <p:nvPr/>
        </p:nvSpPr>
        <p:spPr bwMode="auto">
          <a:xfrm flipV="1">
            <a:off x="5408613" y="2941638"/>
            <a:ext cx="0" cy="381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77" name="Line 66" descr="Wave"/>
          <p:cNvSpPr>
            <a:spLocks noChangeAspect="1" noChangeShapeType="1"/>
          </p:cNvSpPr>
          <p:nvPr/>
        </p:nvSpPr>
        <p:spPr bwMode="auto">
          <a:xfrm flipV="1">
            <a:off x="5408613" y="2887663"/>
            <a:ext cx="0" cy="222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78" name="Line 67" descr="Wave"/>
          <p:cNvSpPr>
            <a:spLocks noChangeAspect="1" noChangeShapeType="1"/>
          </p:cNvSpPr>
          <p:nvPr/>
        </p:nvSpPr>
        <p:spPr bwMode="auto">
          <a:xfrm flipV="1">
            <a:off x="5408613" y="2814638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79" name="Line 68" descr="Wave"/>
          <p:cNvSpPr>
            <a:spLocks noChangeAspect="1" noChangeShapeType="1"/>
          </p:cNvSpPr>
          <p:nvPr/>
        </p:nvSpPr>
        <p:spPr bwMode="auto">
          <a:xfrm flipV="1">
            <a:off x="5408613" y="2757488"/>
            <a:ext cx="0" cy="190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80" name="Line 69" descr="Wave"/>
          <p:cNvSpPr>
            <a:spLocks noChangeAspect="1" noChangeShapeType="1"/>
          </p:cNvSpPr>
          <p:nvPr/>
        </p:nvSpPr>
        <p:spPr bwMode="auto">
          <a:xfrm flipV="1">
            <a:off x="5408613" y="2684463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81" name="Line 70" descr="Wave"/>
          <p:cNvSpPr>
            <a:spLocks noChangeAspect="1" noChangeShapeType="1"/>
          </p:cNvSpPr>
          <p:nvPr/>
        </p:nvSpPr>
        <p:spPr bwMode="auto">
          <a:xfrm flipV="1">
            <a:off x="5408613" y="2614613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82" name="Line 71" descr="Wave"/>
          <p:cNvSpPr>
            <a:spLocks noChangeAspect="1" noChangeShapeType="1"/>
          </p:cNvSpPr>
          <p:nvPr/>
        </p:nvSpPr>
        <p:spPr bwMode="auto">
          <a:xfrm flipV="1">
            <a:off x="5408613" y="2554288"/>
            <a:ext cx="0" cy="34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83" name="Line 72" descr="Wave"/>
          <p:cNvSpPr>
            <a:spLocks noChangeAspect="1" noChangeShapeType="1"/>
          </p:cNvSpPr>
          <p:nvPr/>
        </p:nvSpPr>
        <p:spPr bwMode="auto">
          <a:xfrm flipV="1">
            <a:off x="5408613" y="2481263"/>
            <a:ext cx="0" cy="381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84" name="Line 73"/>
          <p:cNvSpPr>
            <a:spLocks noChangeAspect="1" noChangeShapeType="1"/>
          </p:cNvSpPr>
          <p:nvPr/>
        </p:nvSpPr>
        <p:spPr bwMode="auto">
          <a:xfrm flipH="1">
            <a:off x="2398713" y="4675188"/>
            <a:ext cx="107950" cy="31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85" name="Rectangle 74"/>
          <p:cNvSpPr>
            <a:spLocks noChangeAspect="1" noChangeArrowheads="1"/>
          </p:cNvSpPr>
          <p:nvPr/>
        </p:nvSpPr>
        <p:spPr bwMode="auto">
          <a:xfrm>
            <a:off x="1604963" y="4535488"/>
            <a:ext cx="736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nl-NL" sz="1600">
                <a:solidFill>
                  <a:srgbClr val="FFFFFF"/>
                </a:solidFill>
                <a:cs typeface="Arial" pitchFamily="34" charset="0"/>
              </a:rPr>
              <a:t> Seattle</a:t>
            </a:r>
          </a:p>
        </p:txBody>
      </p:sp>
      <p:sp>
        <p:nvSpPr>
          <p:cNvPr id="90186" name="Rectangle 75"/>
          <p:cNvSpPr>
            <a:spLocks noChangeAspect="1" noChangeArrowheads="1"/>
          </p:cNvSpPr>
          <p:nvPr/>
        </p:nvSpPr>
        <p:spPr bwMode="auto">
          <a:xfrm>
            <a:off x="5462588" y="4668838"/>
            <a:ext cx="95250" cy="10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nl-NL" sz="3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187" name="Line 76" descr="Wave"/>
          <p:cNvSpPr>
            <a:spLocks noChangeAspect="1" noChangeShapeType="1"/>
          </p:cNvSpPr>
          <p:nvPr/>
        </p:nvSpPr>
        <p:spPr bwMode="auto">
          <a:xfrm>
            <a:off x="5002213" y="4729163"/>
            <a:ext cx="9715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88" name="Line 77"/>
          <p:cNvSpPr>
            <a:spLocks noChangeAspect="1" noChangeShapeType="1"/>
          </p:cNvSpPr>
          <p:nvPr/>
        </p:nvSpPr>
        <p:spPr bwMode="auto">
          <a:xfrm flipH="1">
            <a:off x="2398713" y="5033963"/>
            <a:ext cx="107950" cy="31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89" name="Rectangle 78"/>
          <p:cNvSpPr>
            <a:spLocks noChangeAspect="1" noChangeArrowheads="1"/>
          </p:cNvSpPr>
          <p:nvPr/>
        </p:nvSpPr>
        <p:spPr bwMode="auto">
          <a:xfrm>
            <a:off x="1468438" y="4906963"/>
            <a:ext cx="898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nl-NL" sz="1600">
                <a:solidFill>
                  <a:srgbClr val="FFFFFF"/>
                </a:solidFill>
                <a:cs typeface="Arial" pitchFamily="34" charset="0"/>
              </a:rPr>
              <a:t> Canada</a:t>
            </a:r>
          </a:p>
        </p:txBody>
      </p:sp>
      <p:sp>
        <p:nvSpPr>
          <p:cNvPr id="90190" name="Rectangle 79"/>
          <p:cNvSpPr>
            <a:spLocks noChangeAspect="1" noChangeArrowheads="1"/>
          </p:cNvSpPr>
          <p:nvPr/>
        </p:nvSpPr>
        <p:spPr bwMode="auto">
          <a:xfrm>
            <a:off x="5649913" y="5062538"/>
            <a:ext cx="69850" cy="53975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nl-NL" sz="3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191" name="Line 80" descr="Wave"/>
          <p:cNvSpPr>
            <a:spLocks noChangeAspect="1" noChangeShapeType="1"/>
          </p:cNvSpPr>
          <p:nvPr/>
        </p:nvSpPr>
        <p:spPr bwMode="auto">
          <a:xfrm>
            <a:off x="4745038" y="5081588"/>
            <a:ext cx="1758950" cy="31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92" name="Line 81"/>
          <p:cNvSpPr>
            <a:spLocks noChangeAspect="1" noChangeShapeType="1"/>
          </p:cNvSpPr>
          <p:nvPr/>
        </p:nvSpPr>
        <p:spPr bwMode="auto">
          <a:xfrm flipH="1">
            <a:off x="2398713" y="2503488"/>
            <a:ext cx="10795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93" name="Rectangle 82"/>
          <p:cNvSpPr>
            <a:spLocks noChangeAspect="1" noChangeArrowheads="1"/>
          </p:cNvSpPr>
          <p:nvPr/>
        </p:nvSpPr>
        <p:spPr bwMode="auto">
          <a:xfrm>
            <a:off x="1776413" y="2363788"/>
            <a:ext cx="555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nl-NL" sz="1600">
                <a:solidFill>
                  <a:srgbClr val="FFFFFF"/>
                </a:solidFill>
                <a:cs typeface="Arial" pitchFamily="34" charset="0"/>
              </a:rPr>
              <a:t> HART</a:t>
            </a:r>
          </a:p>
        </p:txBody>
      </p:sp>
      <p:sp>
        <p:nvSpPr>
          <p:cNvPr id="90194" name="Rectangle 83"/>
          <p:cNvSpPr>
            <a:spLocks noChangeAspect="1" noChangeArrowheads="1"/>
          </p:cNvSpPr>
          <p:nvPr/>
        </p:nvSpPr>
        <p:spPr bwMode="auto">
          <a:xfrm>
            <a:off x="6205538" y="2493963"/>
            <a:ext cx="107950" cy="1206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nl-NL" sz="3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195" name="Line 84" descr="Wave"/>
          <p:cNvSpPr>
            <a:spLocks noChangeAspect="1" noChangeShapeType="1"/>
          </p:cNvSpPr>
          <p:nvPr/>
        </p:nvSpPr>
        <p:spPr bwMode="auto">
          <a:xfrm>
            <a:off x="5827713" y="2554288"/>
            <a:ext cx="7937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96" name="Line 85"/>
          <p:cNvSpPr>
            <a:spLocks noChangeAspect="1" noChangeShapeType="1"/>
          </p:cNvSpPr>
          <p:nvPr/>
        </p:nvSpPr>
        <p:spPr bwMode="auto">
          <a:xfrm flipH="1">
            <a:off x="2398713" y="3592513"/>
            <a:ext cx="107950" cy="31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197" name="Rectangle 86"/>
          <p:cNvSpPr>
            <a:spLocks noChangeAspect="1" noChangeArrowheads="1"/>
          </p:cNvSpPr>
          <p:nvPr/>
        </p:nvSpPr>
        <p:spPr bwMode="auto">
          <a:xfrm>
            <a:off x="1804988" y="3452813"/>
            <a:ext cx="549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nl-NL" sz="1600">
                <a:solidFill>
                  <a:srgbClr val="FFFFFF"/>
                </a:solidFill>
                <a:cs typeface="Arial" pitchFamily="34" charset="0"/>
              </a:rPr>
              <a:t> Jena</a:t>
            </a:r>
          </a:p>
        </p:txBody>
      </p:sp>
      <p:sp>
        <p:nvSpPr>
          <p:cNvPr id="90198" name="Rectangle 87"/>
          <p:cNvSpPr>
            <a:spLocks noChangeAspect="1" noChangeArrowheads="1"/>
          </p:cNvSpPr>
          <p:nvPr/>
        </p:nvSpPr>
        <p:spPr bwMode="auto">
          <a:xfrm>
            <a:off x="4087813" y="3570288"/>
            <a:ext cx="146050" cy="155575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nl-NL" sz="3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199" name="Line 88" descr="Wave"/>
          <p:cNvSpPr>
            <a:spLocks noChangeAspect="1" noChangeShapeType="1"/>
          </p:cNvSpPr>
          <p:nvPr/>
        </p:nvSpPr>
        <p:spPr bwMode="auto">
          <a:xfrm>
            <a:off x="3856038" y="3643313"/>
            <a:ext cx="635000" cy="31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200" name="Line 89"/>
          <p:cNvSpPr>
            <a:spLocks noChangeAspect="1" noChangeShapeType="1"/>
          </p:cNvSpPr>
          <p:nvPr/>
        </p:nvSpPr>
        <p:spPr bwMode="auto">
          <a:xfrm flipH="1">
            <a:off x="2398713" y="2868613"/>
            <a:ext cx="107950" cy="31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201" name="Rectangle 90"/>
          <p:cNvSpPr>
            <a:spLocks noChangeAspect="1" noChangeArrowheads="1"/>
          </p:cNvSpPr>
          <p:nvPr/>
        </p:nvSpPr>
        <p:spPr bwMode="auto">
          <a:xfrm>
            <a:off x="1281113" y="2728913"/>
            <a:ext cx="1095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nl-NL" sz="1600">
                <a:solidFill>
                  <a:srgbClr val="FFFFFF"/>
                </a:solidFill>
                <a:cs typeface="Arial" pitchFamily="34" charset="0"/>
              </a:rPr>
              <a:t> Tuebingen</a:t>
            </a:r>
          </a:p>
        </p:txBody>
      </p:sp>
      <p:sp>
        <p:nvSpPr>
          <p:cNvPr id="90202" name="Rectangle 91"/>
          <p:cNvSpPr>
            <a:spLocks noChangeAspect="1" noChangeArrowheads="1"/>
          </p:cNvSpPr>
          <p:nvPr/>
        </p:nvSpPr>
        <p:spPr bwMode="auto">
          <a:xfrm>
            <a:off x="5230813" y="2881313"/>
            <a:ext cx="66675" cy="73025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nl-NL" sz="3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203" name="Line 92" descr="Wave"/>
          <p:cNvSpPr>
            <a:spLocks noChangeAspect="1" noChangeShapeType="1"/>
          </p:cNvSpPr>
          <p:nvPr/>
        </p:nvSpPr>
        <p:spPr bwMode="auto">
          <a:xfrm>
            <a:off x="4465638" y="2919413"/>
            <a:ext cx="160337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204" name="Line 93"/>
          <p:cNvSpPr>
            <a:spLocks noChangeAspect="1" noChangeShapeType="1"/>
          </p:cNvSpPr>
          <p:nvPr/>
        </p:nvSpPr>
        <p:spPr bwMode="auto">
          <a:xfrm flipH="1">
            <a:off x="2398713" y="3233738"/>
            <a:ext cx="107950" cy="31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205" name="Rectangle 94"/>
          <p:cNvSpPr>
            <a:spLocks noChangeAspect="1" noChangeArrowheads="1"/>
          </p:cNvSpPr>
          <p:nvPr/>
        </p:nvSpPr>
        <p:spPr bwMode="auto">
          <a:xfrm>
            <a:off x="1328738" y="3106738"/>
            <a:ext cx="1019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nl-NL" sz="1600">
                <a:solidFill>
                  <a:srgbClr val="FFFFFF"/>
                </a:solidFill>
                <a:cs typeface="Arial" pitchFamily="34" charset="0"/>
              </a:rPr>
              <a:t> Hannover</a:t>
            </a:r>
          </a:p>
        </p:txBody>
      </p:sp>
      <p:sp>
        <p:nvSpPr>
          <p:cNvPr id="90206" name="Rectangle 95"/>
          <p:cNvSpPr>
            <a:spLocks noChangeAspect="1" noChangeArrowheads="1"/>
          </p:cNvSpPr>
          <p:nvPr/>
        </p:nvSpPr>
        <p:spPr bwMode="auto">
          <a:xfrm>
            <a:off x="4719638" y="3240088"/>
            <a:ext cx="95250" cy="10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nl-NL" sz="3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207" name="Line 96" descr="Wave"/>
          <p:cNvSpPr>
            <a:spLocks noChangeAspect="1" noChangeShapeType="1"/>
          </p:cNvSpPr>
          <p:nvPr/>
        </p:nvSpPr>
        <p:spPr bwMode="auto">
          <a:xfrm>
            <a:off x="4287838" y="3281363"/>
            <a:ext cx="996950" cy="63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208" name="Line 97"/>
          <p:cNvSpPr>
            <a:spLocks noChangeAspect="1" noChangeShapeType="1"/>
          </p:cNvSpPr>
          <p:nvPr/>
        </p:nvSpPr>
        <p:spPr bwMode="auto">
          <a:xfrm flipH="1">
            <a:off x="2398713" y="4322763"/>
            <a:ext cx="107950" cy="31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209" name="Rectangle 98"/>
          <p:cNvSpPr>
            <a:spLocks noChangeAspect="1" noChangeArrowheads="1"/>
          </p:cNvSpPr>
          <p:nvPr/>
        </p:nvSpPr>
        <p:spPr bwMode="auto">
          <a:xfrm>
            <a:off x="925513" y="4195763"/>
            <a:ext cx="1457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nl-NL" sz="1600">
                <a:solidFill>
                  <a:srgbClr val="FFFFFF"/>
                </a:solidFill>
                <a:cs typeface="Arial" pitchFamily="34" charset="0"/>
              </a:rPr>
              <a:t> French Private</a:t>
            </a:r>
          </a:p>
        </p:txBody>
      </p:sp>
      <p:sp>
        <p:nvSpPr>
          <p:cNvPr id="90210" name="Rectangle 99"/>
          <p:cNvSpPr>
            <a:spLocks noChangeAspect="1" noChangeArrowheads="1"/>
          </p:cNvSpPr>
          <p:nvPr/>
        </p:nvSpPr>
        <p:spPr bwMode="auto">
          <a:xfrm>
            <a:off x="5056188" y="4329113"/>
            <a:ext cx="98425" cy="10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nl-NL" sz="3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211" name="Line 100" descr="Wave"/>
          <p:cNvSpPr>
            <a:spLocks noChangeAspect="1" noChangeShapeType="1"/>
          </p:cNvSpPr>
          <p:nvPr/>
        </p:nvSpPr>
        <p:spPr bwMode="auto">
          <a:xfrm>
            <a:off x="4573588" y="4373563"/>
            <a:ext cx="1076325" cy="31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212" name="Line 101"/>
          <p:cNvSpPr>
            <a:spLocks noChangeAspect="1" noChangeShapeType="1"/>
          </p:cNvSpPr>
          <p:nvPr/>
        </p:nvSpPr>
        <p:spPr bwMode="auto">
          <a:xfrm flipH="1">
            <a:off x="2398713" y="3970338"/>
            <a:ext cx="10795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213" name="Rectangle 102"/>
          <p:cNvSpPr>
            <a:spLocks noChangeAspect="1" noChangeArrowheads="1"/>
          </p:cNvSpPr>
          <p:nvPr/>
        </p:nvSpPr>
        <p:spPr bwMode="auto">
          <a:xfrm>
            <a:off x="992188" y="3843338"/>
            <a:ext cx="1377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nl-NL" sz="1600">
                <a:solidFill>
                  <a:srgbClr val="FFFFFF"/>
                </a:solidFill>
                <a:cs typeface="Arial" pitchFamily="34" charset="0"/>
              </a:rPr>
              <a:t> French Public</a:t>
            </a:r>
          </a:p>
        </p:txBody>
      </p:sp>
      <p:sp>
        <p:nvSpPr>
          <p:cNvPr id="90214" name="Rectangle 103"/>
          <p:cNvSpPr>
            <a:spLocks noChangeAspect="1" noChangeArrowheads="1"/>
          </p:cNvSpPr>
          <p:nvPr/>
        </p:nvSpPr>
        <p:spPr bwMode="auto">
          <a:xfrm>
            <a:off x="5637213" y="3935413"/>
            <a:ext cx="165100" cy="180975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nl-NL" sz="3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215" name="Line 104" descr="Wave"/>
          <p:cNvSpPr>
            <a:spLocks noChangeAspect="1" noChangeShapeType="1"/>
          </p:cNvSpPr>
          <p:nvPr/>
        </p:nvSpPr>
        <p:spPr bwMode="auto">
          <a:xfrm>
            <a:off x="5434013" y="4017963"/>
            <a:ext cx="555625" cy="31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0216" name="Rectangle 105"/>
          <p:cNvSpPr>
            <a:spLocks noChangeAspect="1" noChangeArrowheads="1"/>
          </p:cNvSpPr>
          <p:nvPr/>
        </p:nvSpPr>
        <p:spPr bwMode="auto">
          <a:xfrm>
            <a:off x="2617788" y="5986463"/>
            <a:ext cx="269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a-ES" altLang="nl-NL" sz="1600">
                <a:solidFill>
                  <a:srgbClr val="FFFFFF"/>
                </a:solidFill>
                <a:cs typeface="Arial" pitchFamily="34" charset="0"/>
              </a:rPr>
              <a:t>0%</a:t>
            </a:r>
          </a:p>
        </p:txBody>
      </p:sp>
      <p:sp>
        <p:nvSpPr>
          <p:cNvPr id="90217" name="Rectangle 106"/>
          <p:cNvSpPr>
            <a:spLocks noChangeAspect="1" noChangeArrowheads="1"/>
          </p:cNvSpPr>
          <p:nvPr/>
        </p:nvSpPr>
        <p:spPr bwMode="auto">
          <a:xfrm>
            <a:off x="3627438" y="5986463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a-ES" altLang="nl-NL" sz="1600">
                <a:solidFill>
                  <a:srgbClr val="FFFFFF"/>
                </a:solidFill>
                <a:cs typeface="Arial" pitchFamily="34" charset="0"/>
              </a:rPr>
              <a:t>10%</a:t>
            </a:r>
          </a:p>
        </p:txBody>
      </p:sp>
      <p:sp>
        <p:nvSpPr>
          <p:cNvPr id="90218" name="Rectangle 107"/>
          <p:cNvSpPr>
            <a:spLocks noChangeAspect="1" noChangeArrowheads="1"/>
          </p:cNvSpPr>
          <p:nvPr/>
        </p:nvSpPr>
        <p:spPr bwMode="auto">
          <a:xfrm>
            <a:off x="4503738" y="5986463"/>
            <a:ext cx="38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a-ES" altLang="nl-NL" sz="1600">
                <a:solidFill>
                  <a:srgbClr val="FFFFFF"/>
                </a:solidFill>
                <a:cs typeface="Arial" pitchFamily="34" charset="0"/>
              </a:rPr>
              <a:t>30%</a:t>
            </a:r>
          </a:p>
        </p:txBody>
      </p:sp>
      <p:sp>
        <p:nvSpPr>
          <p:cNvPr id="90219" name="Rectangle 108"/>
          <p:cNvSpPr>
            <a:spLocks noChangeAspect="1" noChangeArrowheads="1"/>
          </p:cNvSpPr>
          <p:nvPr/>
        </p:nvSpPr>
        <p:spPr bwMode="auto">
          <a:xfrm>
            <a:off x="5202238" y="5986463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a-ES" altLang="nl-NL" sz="1600">
                <a:solidFill>
                  <a:srgbClr val="FFFFFF"/>
                </a:solidFill>
                <a:cs typeface="Arial" pitchFamily="34" charset="0"/>
              </a:rPr>
              <a:t>50%</a:t>
            </a:r>
          </a:p>
        </p:txBody>
      </p:sp>
      <p:sp>
        <p:nvSpPr>
          <p:cNvPr id="90220" name="Rectangle 109"/>
          <p:cNvSpPr>
            <a:spLocks noChangeAspect="1" noChangeArrowheads="1"/>
          </p:cNvSpPr>
          <p:nvPr/>
        </p:nvSpPr>
        <p:spPr bwMode="auto">
          <a:xfrm>
            <a:off x="5897563" y="5986463"/>
            <a:ext cx="38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a-ES" altLang="nl-NL" sz="1600">
                <a:solidFill>
                  <a:srgbClr val="FFFFFF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90221" name="Rectangle 110"/>
          <p:cNvSpPr>
            <a:spLocks noChangeAspect="1" noChangeArrowheads="1"/>
          </p:cNvSpPr>
          <p:nvPr/>
        </p:nvSpPr>
        <p:spPr bwMode="auto">
          <a:xfrm>
            <a:off x="6770688" y="5986463"/>
            <a:ext cx="38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a-ES" altLang="nl-NL" sz="1600">
                <a:solidFill>
                  <a:srgbClr val="FFFFFF"/>
                </a:solidFill>
                <a:cs typeface="Arial" pitchFamily="34" charset="0"/>
              </a:rPr>
              <a:t>90%</a:t>
            </a:r>
          </a:p>
        </p:txBody>
      </p:sp>
      <p:sp>
        <p:nvSpPr>
          <p:cNvPr id="90222" name="Rectangle 111"/>
          <p:cNvSpPr>
            <a:spLocks noChangeAspect="1" noChangeArrowheads="1"/>
          </p:cNvSpPr>
          <p:nvPr/>
        </p:nvSpPr>
        <p:spPr bwMode="auto">
          <a:xfrm>
            <a:off x="7856538" y="5986463"/>
            <a:ext cx="520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a-ES" altLang="nl-NL" sz="1600">
                <a:solidFill>
                  <a:srgbClr val="FFFFFF"/>
                </a:solidFill>
                <a:cs typeface="Arial" pitchFamily="34" charset="0"/>
              </a:rPr>
              <a:t>100%</a:t>
            </a:r>
          </a:p>
        </p:txBody>
      </p:sp>
      <p:sp>
        <p:nvSpPr>
          <p:cNvPr id="90223" name="Rectangle 112"/>
          <p:cNvSpPr>
            <a:spLocks noChangeAspect="1" noChangeArrowheads="1"/>
          </p:cNvSpPr>
          <p:nvPr/>
        </p:nvSpPr>
        <p:spPr bwMode="auto">
          <a:xfrm>
            <a:off x="6348413" y="6335713"/>
            <a:ext cx="21494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a-ES" altLang="nl-NL" sz="1600">
                <a:solidFill>
                  <a:srgbClr val="FFFFFF"/>
                </a:solidFill>
                <a:cs typeface="Arial" pitchFamily="34" charset="0"/>
              </a:rPr>
              <a:t>CYTOLOGY POSITIVITY</a:t>
            </a:r>
          </a:p>
          <a:p>
            <a:r>
              <a:rPr lang="ca-ES" altLang="nl-NL" sz="1600">
                <a:solidFill>
                  <a:srgbClr val="FFFFFF"/>
                </a:solidFill>
                <a:cs typeface="Arial" pitchFamily="34" charset="0"/>
              </a:rPr>
              <a:t>(ASCUS threshold)</a:t>
            </a:r>
          </a:p>
        </p:txBody>
      </p:sp>
      <p:sp>
        <p:nvSpPr>
          <p:cNvPr id="90224" name="AutoShape 113"/>
          <p:cNvSpPr>
            <a:spLocks noChangeAspect="1" noChangeArrowheads="1"/>
          </p:cNvSpPr>
          <p:nvPr/>
        </p:nvSpPr>
        <p:spPr bwMode="auto">
          <a:xfrm>
            <a:off x="4951413" y="1824038"/>
            <a:ext cx="895350" cy="4127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lIns="64008" tIns="32004" rIns="64008" bIns="32004">
            <a:spAutoFit/>
          </a:bodyPr>
          <a:lstStyle/>
          <a:p>
            <a:r>
              <a:rPr lang="ca-ES" altLang="nl-NL" sz="2000" b="1">
                <a:solidFill>
                  <a:srgbClr val="FFFFFF"/>
                </a:solidFill>
                <a:cs typeface="Arial" pitchFamily="34" charset="0"/>
              </a:rPr>
              <a:t>CIN2+</a:t>
            </a:r>
            <a:endParaRPr lang="ca-ES" altLang="nl-NL" sz="20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0225" name="Rectangle 114"/>
          <p:cNvSpPr>
            <a:spLocks noChangeAspect="1" noChangeArrowheads="1"/>
          </p:cNvSpPr>
          <p:nvPr/>
        </p:nvSpPr>
        <p:spPr bwMode="auto">
          <a:xfrm rot="-5400000">
            <a:off x="319088" y="2754313"/>
            <a:ext cx="993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a-ES" altLang="nl-NL" sz="1600">
                <a:solidFill>
                  <a:srgbClr val="FFFFFF"/>
                </a:solidFill>
                <a:cs typeface="Arial" pitchFamily="34" charset="0"/>
              </a:rPr>
              <a:t>STUDY SITE</a:t>
            </a:r>
          </a:p>
        </p:txBody>
      </p:sp>
      <p:sp>
        <p:nvSpPr>
          <p:cNvPr id="90226" name="Rectangle 117"/>
          <p:cNvSpPr>
            <a:spLocks noChangeArrowheads="1"/>
          </p:cNvSpPr>
          <p:nvPr/>
        </p:nvSpPr>
        <p:spPr bwMode="auto">
          <a:xfrm>
            <a:off x="-11113" y="0"/>
            <a:ext cx="91551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altLang="nl-NL" sz="3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227" name="Rectangle 118"/>
          <p:cNvSpPr>
            <a:spLocks noChangeArrowheads="1"/>
          </p:cNvSpPr>
          <p:nvPr/>
        </p:nvSpPr>
        <p:spPr bwMode="auto">
          <a:xfrm>
            <a:off x="-66675" y="115888"/>
            <a:ext cx="92471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nl-NL" sz="2400" b="1">
                <a:solidFill>
                  <a:srgbClr val="FFFF00"/>
                </a:solidFill>
                <a:cs typeface="Arial" pitchFamily="34" charset="0"/>
              </a:rPr>
              <a:t>Problems cytology-based cervical cancer screening programmes: </a:t>
            </a:r>
          </a:p>
          <a:p>
            <a:pPr algn="ctr">
              <a:lnSpc>
                <a:spcPct val="90000"/>
              </a:lnSpc>
            </a:pPr>
            <a:endParaRPr lang="en-US" altLang="nl-NL" sz="2400" b="1">
              <a:solidFill>
                <a:srgbClr val="FFFF00"/>
              </a:solidFill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nl-NL" sz="2400" b="1">
                <a:solidFill>
                  <a:srgbClr val="66FFFF"/>
                </a:solidFill>
                <a:cs typeface="Arial" pitchFamily="34" charset="0"/>
              </a:rPr>
              <a:t>1. Suboptimal sensitivity of the Pap test for cervical precancer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altLang="nl-NL" sz="2400" b="1" smtClean="0">
                <a:solidFill>
                  <a:srgbClr val="66FFFF"/>
                </a:solidFill>
                <a:latin typeface="Arial" pitchFamily="34" charset="0"/>
              </a:rPr>
              <a:t>2. Not all women are reached for cervical screening</a:t>
            </a:r>
            <a:endParaRPr lang="nl-NL" altLang="nl-NL" sz="2400" b="1" smtClean="0">
              <a:solidFill>
                <a:srgbClr val="66FFFF"/>
              </a:solidFill>
              <a:latin typeface="Arial" pitchFamily="34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51388" y="2500313"/>
            <a:ext cx="4392612" cy="4895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nl-NL" sz="2000" smtClean="0">
              <a:solidFill>
                <a:srgbClr val="FFFFFF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nl-NL" sz="2000" smtClean="0">
                <a:latin typeface="Arial" pitchFamily="34" charset="0"/>
              </a:rPr>
              <a:t>In the Netherlands: 75% of women is protected (programmed &amp; opportunistic)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nl-NL" sz="80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nl-NL" sz="2000" smtClean="0">
                <a:latin typeface="Arial" pitchFamily="34" charset="0"/>
              </a:rPr>
              <a:t>25% is not screened at all (non-responders)</a:t>
            </a:r>
          </a:p>
          <a:p>
            <a:pPr lvl="1">
              <a:lnSpc>
                <a:spcPct val="90000"/>
              </a:lnSpc>
            </a:pPr>
            <a:r>
              <a:rPr lang="en-US" altLang="nl-NL" sz="1800" smtClean="0">
                <a:solidFill>
                  <a:srgbClr val="FFFFFF"/>
                </a:solidFill>
                <a:latin typeface="Arial" pitchFamily="34" charset="0"/>
              </a:rPr>
              <a:t>57% of carcinomas in this group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nl-NL" sz="2000" smtClean="0">
                <a:solidFill>
                  <a:srgbClr val="FFFFFF"/>
                </a:solidFill>
                <a:latin typeface="Arial" pitchFamily="34" charset="0"/>
              </a:rPr>
              <a:t>	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nl-NL" sz="800" smtClean="0">
              <a:solidFill>
                <a:srgbClr val="FFFFFF"/>
              </a:solidFill>
              <a:latin typeface="Arial" pitchFamily="34" charset="0"/>
            </a:endParaRPr>
          </a:p>
        </p:txBody>
      </p:sp>
      <p:cxnSp>
        <p:nvCxnSpPr>
          <p:cNvPr id="91140" name="AutoShape 5"/>
          <p:cNvCxnSpPr>
            <a:cxnSpLocks noChangeShapeType="1"/>
          </p:cNvCxnSpPr>
          <p:nvPr/>
        </p:nvCxnSpPr>
        <p:spPr bwMode="auto">
          <a:xfrm>
            <a:off x="6945313" y="22050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530088"/>
              </p:ext>
            </p:extLst>
          </p:nvPr>
        </p:nvGraphicFramePr>
        <p:xfrm>
          <a:off x="230188" y="2759075"/>
          <a:ext cx="4437062" cy="283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1142" name="Ondertitel 2"/>
          <p:cNvSpPr txBox="1">
            <a:spLocks/>
          </p:cNvSpPr>
          <p:nvPr/>
        </p:nvSpPr>
        <p:spPr bwMode="auto">
          <a:xfrm>
            <a:off x="3132138" y="5013325"/>
            <a:ext cx="11398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altLang="nl-NL" sz="1400" dirty="0" err="1">
                <a:solidFill>
                  <a:srgbClr val="33CCFF"/>
                </a:solidFill>
                <a:latin typeface="Calibri" pitchFamily="34" charset="0"/>
                <a:cs typeface="Arial" pitchFamily="34" charset="0"/>
              </a:rPr>
              <a:t>Responders</a:t>
            </a:r>
            <a:endParaRPr lang="nl-NL" altLang="nl-NL" sz="1400" dirty="0">
              <a:solidFill>
                <a:srgbClr val="33CC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1143" name="Ondertitel 2"/>
          <p:cNvSpPr txBox="1">
            <a:spLocks/>
          </p:cNvSpPr>
          <p:nvPr/>
        </p:nvSpPr>
        <p:spPr bwMode="auto">
          <a:xfrm>
            <a:off x="179388" y="4652963"/>
            <a:ext cx="1400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altLang="nl-NL" sz="1400" dirty="0" err="1">
                <a:solidFill>
                  <a:srgbClr val="33CCFF"/>
                </a:solidFill>
                <a:latin typeface="Calibri" pitchFamily="34" charset="0"/>
                <a:cs typeface="Arial" pitchFamily="34" charset="0"/>
              </a:rPr>
              <a:t>Opportunistic</a:t>
            </a:r>
            <a:endParaRPr lang="nl-NL" altLang="nl-NL" sz="1400" dirty="0">
              <a:solidFill>
                <a:srgbClr val="33CC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395288" y="2852738"/>
            <a:ext cx="1400175" cy="31273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nl-NL" dirty="0">
                <a:solidFill>
                  <a:srgbClr val="33CCFF"/>
                </a:solidFill>
                <a:latin typeface="Calibri"/>
                <a:cs typeface="Arial" charset="0"/>
              </a:rPr>
              <a:t>Non-responders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6"/>
          <p:cNvSpPr txBox="1">
            <a:spLocks noChangeArrowheads="1"/>
          </p:cNvSpPr>
          <p:nvPr/>
        </p:nvSpPr>
        <p:spPr bwMode="auto">
          <a:xfrm>
            <a:off x="436563" y="3524250"/>
            <a:ext cx="83994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nl-NL" sz="2400" i="1">
                <a:solidFill>
                  <a:srgbClr val="FFFFFF"/>
                </a:solidFill>
                <a:cs typeface="Arial" pitchFamily="34" charset="0"/>
              </a:rPr>
              <a:t>Q: Role of HPV in cervical carcinogenesis?	</a:t>
            </a:r>
            <a:r>
              <a:rPr lang="en-GB" altLang="nl-NL" sz="2800" i="1">
                <a:solidFill>
                  <a:srgbClr val="FFFFFF"/>
                </a:solidFill>
                <a:cs typeface="Arial" pitchFamily="34" charset="0"/>
              </a:rPr>
              <a:t>	</a:t>
            </a:r>
            <a:endParaRPr lang="nl-NL" altLang="nl-NL" sz="27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163" name="Rectangle 7"/>
          <p:cNvSpPr>
            <a:spLocks noChangeArrowheads="1"/>
          </p:cNvSpPr>
          <p:nvPr/>
        </p:nvSpPr>
        <p:spPr bwMode="auto">
          <a:xfrm>
            <a:off x="420688" y="0"/>
            <a:ext cx="85248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nl-NL" altLang="nl-NL" sz="2800" b="1" dirty="0">
                <a:solidFill>
                  <a:srgbClr val="FFFF00"/>
                </a:solidFill>
                <a:cs typeface="Arial" pitchFamily="34" charset="0"/>
              </a:rPr>
              <a:t/>
            </a:r>
            <a:br>
              <a:rPr lang="nl-NL" altLang="nl-NL" sz="2800" b="1" dirty="0">
                <a:solidFill>
                  <a:srgbClr val="FFFF00"/>
                </a:solidFill>
                <a:cs typeface="Arial" pitchFamily="34" charset="0"/>
              </a:rPr>
            </a:br>
            <a:r>
              <a:rPr lang="nl-NL" altLang="nl-NL" sz="2800" b="1" dirty="0" err="1">
                <a:solidFill>
                  <a:srgbClr val="FFFF00"/>
                </a:solidFill>
                <a:cs typeface="Arial" pitchFamily="34" charset="0"/>
              </a:rPr>
              <a:t>Novel</a:t>
            </a:r>
            <a:r>
              <a:rPr lang="nl-NL" altLang="nl-NL" sz="2800" b="1" dirty="0">
                <a:solidFill>
                  <a:srgbClr val="FFFF00"/>
                </a:solidFill>
                <a:cs typeface="Arial" pitchFamily="34" charset="0"/>
              </a:rPr>
              <a:t> opportunity </a:t>
            </a:r>
            <a:r>
              <a:rPr lang="nl-NL" altLang="nl-NL" sz="2800" b="1" dirty="0" err="1">
                <a:solidFill>
                  <a:srgbClr val="FFFF00"/>
                </a:solidFill>
                <a:cs typeface="Arial" pitchFamily="34" charset="0"/>
              </a:rPr>
              <a:t>for</a:t>
            </a:r>
            <a:r>
              <a:rPr lang="nl-NL" altLang="nl-NL" sz="28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nl-NL" altLang="nl-NL" sz="2800" b="1" dirty="0" err="1">
                <a:solidFill>
                  <a:srgbClr val="FFFF00"/>
                </a:solidFill>
                <a:cs typeface="Arial" pitchFamily="34" charset="0"/>
              </a:rPr>
              <a:t>cervical</a:t>
            </a:r>
            <a:r>
              <a:rPr lang="nl-NL" altLang="nl-NL" sz="2800" b="1" dirty="0">
                <a:solidFill>
                  <a:srgbClr val="FFFF00"/>
                </a:solidFill>
                <a:cs typeface="Arial" pitchFamily="34" charset="0"/>
              </a:rPr>
              <a:t> screening: </a:t>
            </a:r>
            <a:br>
              <a:rPr lang="nl-NL" altLang="nl-NL" sz="2800" b="1" dirty="0">
                <a:solidFill>
                  <a:srgbClr val="FFFF00"/>
                </a:solidFill>
                <a:cs typeface="Arial" pitchFamily="34" charset="0"/>
              </a:rPr>
            </a:br>
            <a:endParaRPr lang="nl-NL" altLang="nl-NL" sz="2800" b="1" dirty="0">
              <a:solidFill>
                <a:srgbClr val="FFFF00"/>
              </a:solidFill>
              <a:cs typeface="Arial" pitchFamily="34" charset="0"/>
            </a:endParaRPr>
          </a:p>
          <a:p>
            <a:pPr algn="ctr" eaLnBrk="1" hangingPunct="1"/>
            <a:r>
              <a:rPr lang="nl-NL" altLang="nl-NL" sz="2800" b="1" dirty="0">
                <a:solidFill>
                  <a:srgbClr val="FFFF00"/>
                </a:solidFill>
                <a:cs typeface="Arial" pitchFamily="34" charset="0"/>
              </a:rPr>
              <a:t>Testing </a:t>
            </a:r>
            <a:r>
              <a:rPr lang="nl-NL" altLang="nl-NL" sz="2800" b="1" dirty="0" err="1">
                <a:solidFill>
                  <a:srgbClr val="FFFF00"/>
                </a:solidFill>
                <a:cs typeface="Arial" pitchFamily="34" charset="0"/>
              </a:rPr>
              <a:t>for</a:t>
            </a:r>
            <a:r>
              <a:rPr lang="nl-NL" altLang="nl-NL" sz="28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nl-NL" altLang="nl-NL" sz="2800" b="1" dirty="0" err="1">
                <a:solidFill>
                  <a:srgbClr val="FFFF00"/>
                </a:solidFill>
                <a:cs typeface="Arial" pitchFamily="34" charset="0"/>
              </a:rPr>
              <a:t>hrHPV</a:t>
            </a:r>
            <a:r>
              <a:rPr lang="nl-NL" altLang="nl-NL" sz="28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nl-NL" altLang="nl-NL" sz="2800" b="1" dirty="0" err="1">
                <a:solidFill>
                  <a:srgbClr val="FFFF00"/>
                </a:solidFill>
                <a:cs typeface="Arial" pitchFamily="34" charset="0"/>
              </a:rPr>
              <a:t>presence</a:t>
            </a:r>
            <a:endParaRPr lang="en-US" altLang="nl-NL" sz="2800" b="1" dirty="0">
              <a:solidFill>
                <a:srgbClr val="FFFF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38572"/>
            <a:ext cx="8305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61913" y="14605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anchor="ctr"/>
          <a:lstStyle/>
          <a:p>
            <a:pPr algn="ctr" defTabSz="456915" eaLnBrk="1" hangingPunct="1">
              <a:defRPr/>
            </a:pPr>
            <a:r>
              <a:rPr lang="en-US" sz="2000" b="1" dirty="0">
                <a:solidFill>
                  <a:srgbClr val="572471"/>
                </a:solidFill>
                <a:latin typeface="Arial" pitchFamily="34" charset="0"/>
                <a:cs typeface="Arial" pitchFamily="34" charset="0"/>
              </a:rPr>
              <a:t>Role of HPV in cervical carcinogenesis</a:t>
            </a:r>
          </a:p>
        </p:txBody>
      </p:sp>
      <p:grpSp>
        <p:nvGrpSpPr>
          <p:cNvPr id="120836" name="Group 21"/>
          <p:cNvGrpSpPr>
            <a:grpSpLocks/>
          </p:cNvGrpSpPr>
          <p:nvPr/>
        </p:nvGrpSpPr>
        <p:grpSpPr bwMode="auto">
          <a:xfrm>
            <a:off x="890588" y="3760788"/>
            <a:ext cx="7443787" cy="2563812"/>
            <a:chOff x="561" y="2369"/>
            <a:chExt cx="4689" cy="1615"/>
          </a:xfrm>
        </p:grpSpPr>
        <p:sp>
          <p:nvSpPr>
            <p:cNvPr id="120841" name="Rectangle 23"/>
            <p:cNvSpPr>
              <a:spLocks noChangeArrowheads="1"/>
            </p:cNvSpPr>
            <p:nvPr/>
          </p:nvSpPr>
          <p:spPr bwMode="auto">
            <a:xfrm>
              <a:off x="771" y="2369"/>
              <a:ext cx="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49263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49263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49263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49263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49263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2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120842" name="Rectangle 24"/>
            <p:cNvSpPr>
              <a:spLocks noChangeArrowheads="1"/>
            </p:cNvSpPr>
            <p:nvPr/>
          </p:nvSpPr>
          <p:spPr bwMode="auto">
            <a:xfrm>
              <a:off x="1013" y="2369"/>
              <a:ext cx="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49263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49263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49263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49263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49263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2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120843" name="TextBox 13"/>
            <p:cNvSpPr txBox="1">
              <a:spLocks noChangeArrowheads="1"/>
            </p:cNvSpPr>
            <p:nvPr/>
          </p:nvSpPr>
          <p:spPr bwMode="auto">
            <a:xfrm>
              <a:off x="1407" y="3195"/>
              <a:ext cx="1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nl-NL" sz="12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0844" name="Rectangle 21"/>
            <p:cNvSpPr>
              <a:spLocks noChangeArrowheads="1"/>
            </p:cNvSpPr>
            <p:nvPr/>
          </p:nvSpPr>
          <p:spPr bwMode="auto">
            <a:xfrm>
              <a:off x="672" y="3120"/>
              <a:ext cx="200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85D8A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nl-NL" sz="1800">
                <a:solidFill>
                  <a:srgbClr val="FFFF00"/>
                </a:solidFill>
              </a:endParaRPr>
            </a:p>
          </p:txBody>
        </p:sp>
        <p:sp>
          <p:nvSpPr>
            <p:cNvPr id="120845" name="Tekstvak 1"/>
            <p:cNvSpPr txBox="1">
              <a:spLocks noChangeArrowheads="1"/>
            </p:cNvSpPr>
            <p:nvPr/>
          </p:nvSpPr>
          <p:spPr bwMode="auto">
            <a:xfrm>
              <a:off x="561" y="2840"/>
              <a:ext cx="4689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1</a:t>
              </a:r>
              <a:r>
                <a:rPr lang="nl-NL" altLang="nl-NL" sz="1800" dirty="0" smtClean="0">
                  <a:solidFill>
                    <a:srgbClr val="000099"/>
                  </a:solidFill>
                  <a:latin typeface="Arial" pitchFamily="34" charset="0"/>
                </a:rPr>
                <a:t>. Persistent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infection</a:t>
              </a: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 with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hrHPV</a:t>
              </a: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necessary</a:t>
              </a: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for</a:t>
              </a: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cervical</a:t>
              </a: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carcinogenesis</a:t>
              </a:r>
              <a:endParaRPr lang="nl-NL" altLang="nl-NL" sz="1800" dirty="0">
                <a:solidFill>
                  <a:srgbClr val="000099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nl-NL" altLang="nl-NL" sz="1800" dirty="0">
                <a:solidFill>
                  <a:srgbClr val="000099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2. No HPV, no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cancer</a:t>
              </a:r>
              <a:endParaRPr lang="nl-NL" altLang="nl-NL" sz="1800" dirty="0">
                <a:solidFill>
                  <a:srgbClr val="000099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nl-NL" altLang="nl-NL" sz="1800" dirty="0">
                <a:solidFill>
                  <a:srgbClr val="000099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3. 14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hrHPV</a:t>
              </a: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 types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responsible</a:t>
              </a: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nl-NL" altLang="nl-NL" sz="1800" dirty="0" err="1" smtClean="0">
                  <a:solidFill>
                    <a:srgbClr val="000099"/>
                  </a:solidFill>
                  <a:latin typeface="Arial" pitchFamily="34" charset="0"/>
                </a:rPr>
                <a:t>for</a:t>
              </a:r>
              <a:r>
                <a:rPr lang="nl-NL" altLang="nl-NL" sz="1800" dirty="0" smtClean="0">
                  <a:solidFill>
                    <a:srgbClr val="000099"/>
                  </a:solidFill>
                  <a:latin typeface="Arial" pitchFamily="34" charset="0"/>
                </a:rPr>
                <a:t> &gt;</a:t>
              </a: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99% of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allCxCa</a:t>
              </a: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: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         HPV 16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and</a:t>
              </a: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 18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cause</a:t>
              </a: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 ~70% of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all</a:t>
              </a:r>
              <a:r>
                <a:rPr lang="nl-NL" altLang="nl-NL" sz="180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nl-NL" altLang="nl-NL" sz="1800" dirty="0" err="1">
                  <a:solidFill>
                    <a:srgbClr val="000099"/>
                  </a:solidFill>
                  <a:latin typeface="Arial" pitchFamily="34" charset="0"/>
                </a:rPr>
                <a:t>CxCa</a:t>
              </a:r>
              <a:endParaRPr lang="nl-NL" altLang="nl-NL" sz="1800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sp>
        <p:nvSpPr>
          <p:cNvPr id="120837" name="Tekstvak 1"/>
          <p:cNvSpPr txBox="1">
            <a:spLocks noChangeArrowheads="1"/>
          </p:cNvSpPr>
          <p:nvPr/>
        </p:nvSpPr>
        <p:spPr bwMode="auto">
          <a:xfrm>
            <a:off x="2051050" y="3213100"/>
            <a:ext cx="1644881" cy="33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rgbClr val="000099"/>
                </a:solidFill>
                <a:latin typeface="Arial" pitchFamily="34" charset="0"/>
              </a:rPr>
              <a:t>CIN1, part CIN2</a:t>
            </a:r>
          </a:p>
        </p:txBody>
      </p:sp>
      <p:sp>
        <p:nvSpPr>
          <p:cNvPr id="120838" name="Tekstvak 2"/>
          <p:cNvSpPr txBox="1">
            <a:spLocks noChangeArrowheads="1"/>
          </p:cNvSpPr>
          <p:nvPr/>
        </p:nvSpPr>
        <p:spPr bwMode="auto">
          <a:xfrm>
            <a:off x="4533900" y="3162510"/>
            <a:ext cx="2008762" cy="33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rgbClr val="000099"/>
                </a:solidFill>
                <a:latin typeface="Arial" pitchFamily="34" charset="0"/>
              </a:rPr>
              <a:t>Part CIN2 </a:t>
            </a:r>
            <a:r>
              <a:rPr lang="nl-NL" altLang="nl-NL" sz="1600" dirty="0" err="1">
                <a:solidFill>
                  <a:srgbClr val="000099"/>
                </a:solidFill>
                <a:latin typeface="Arial" pitchFamily="34" charset="0"/>
              </a:rPr>
              <a:t>and</a:t>
            </a:r>
            <a:r>
              <a:rPr lang="nl-NL" altLang="nl-NL" sz="1600" dirty="0">
                <a:solidFill>
                  <a:srgbClr val="000099"/>
                </a:solidFill>
                <a:latin typeface="Arial" pitchFamily="34" charset="0"/>
              </a:rPr>
              <a:t> CIN3</a:t>
            </a:r>
          </a:p>
        </p:txBody>
      </p:sp>
      <p:sp>
        <p:nvSpPr>
          <p:cNvPr id="120839" name="Tekstvak 1"/>
          <p:cNvSpPr txBox="1">
            <a:spLocks noChangeArrowheads="1"/>
          </p:cNvSpPr>
          <p:nvPr/>
        </p:nvSpPr>
        <p:spPr bwMode="auto">
          <a:xfrm>
            <a:off x="2417763" y="765175"/>
            <a:ext cx="78105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 dirty="0">
                <a:solidFill>
                  <a:prstClr val="black"/>
                </a:solidFill>
                <a:latin typeface="Arial" pitchFamily="34" charset="0"/>
              </a:rPr>
              <a:t>2-5years</a:t>
            </a:r>
          </a:p>
        </p:txBody>
      </p:sp>
      <p:sp>
        <p:nvSpPr>
          <p:cNvPr id="120840" name="Tekstvak 2"/>
          <p:cNvSpPr txBox="1">
            <a:spLocks noChangeArrowheads="1"/>
          </p:cNvSpPr>
          <p:nvPr/>
        </p:nvSpPr>
        <p:spPr bwMode="auto">
          <a:xfrm>
            <a:off x="5795963" y="765175"/>
            <a:ext cx="950912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prstClr val="black"/>
                </a:solidFill>
                <a:latin typeface="Arial" pitchFamily="34" charset="0"/>
              </a:rPr>
              <a:t>12-20years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870542" y="1772816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solidFill>
                  <a:prstClr val="black"/>
                </a:solidFill>
              </a:rPr>
              <a:t>Productive</a:t>
            </a:r>
            <a:r>
              <a:rPr lang="nl-NL" sz="1400" dirty="0" smtClean="0">
                <a:solidFill>
                  <a:prstClr val="black"/>
                </a:solidFill>
              </a:rPr>
              <a:t> </a:t>
            </a:r>
            <a:r>
              <a:rPr lang="nl-NL" sz="1400" dirty="0" err="1" smtClean="0">
                <a:solidFill>
                  <a:prstClr val="black"/>
                </a:solidFill>
              </a:rPr>
              <a:t>infections</a:t>
            </a:r>
            <a:endParaRPr lang="nl-NL" sz="1400" dirty="0">
              <a:solidFill>
                <a:prstClr val="black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22751" y="1772816"/>
            <a:ext cx="2037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solidFill>
                  <a:prstClr val="black"/>
                </a:solidFill>
              </a:rPr>
              <a:t>Transforming</a:t>
            </a:r>
            <a:r>
              <a:rPr lang="nl-NL" sz="1400" dirty="0" smtClean="0">
                <a:solidFill>
                  <a:prstClr val="black"/>
                </a:solidFill>
              </a:rPr>
              <a:t> </a:t>
            </a:r>
            <a:r>
              <a:rPr lang="nl-NL" sz="1400" dirty="0" err="1" smtClean="0">
                <a:solidFill>
                  <a:prstClr val="black"/>
                </a:solidFill>
              </a:rPr>
              <a:t>infections</a:t>
            </a:r>
            <a:endParaRPr lang="nl-NL" sz="1400" dirty="0">
              <a:solidFill>
                <a:prstClr val="black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203848" y="90872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Persistent HPV </a:t>
            </a:r>
            <a:r>
              <a:rPr lang="nl-NL" dirty="0" err="1" smtClean="0">
                <a:solidFill>
                  <a:srgbClr val="FF0000"/>
                </a:solidFill>
              </a:rPr>
              <a:t>infection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84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Ntec Plus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lternativ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Imag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Imago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PPT_White 1">
        <a:dk1>
          <a:srgbClr val="009900"/>
        </a:dk1>
        <a:lt1>
          <a:srgbClr val="FFFFFF"/>
        </a:lt1>
        <a:dk2>
          <a:srgbClr val="0028A0"/>
        </a:dk2>
        <a:lt2>
          <a:srgbClr val="969696"/>
        </a:lt2>
        <a:accent1>
          <a:srgbClr val="FF9933"/>
        </a:accent1>
        <a:accent2>
          <a:srgbClr val="0099FF"/>
        </a:accent2>
        <a:accent3>
          <a:srgbClr val="AAACCD"/>
        </a:accent3>
        <a:accent4>
          <a:srgbClr val="DADADA"/>
        </a:accent4>
        <a:accent5>
          <a:srgbClr val="FFCAAD"/>
        </a:accent5>
        <a:accent6>
          <a:srgbClr val="008AE7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White 2">
        <a:dk1>
          <a:srgbClr val="000000"/>
        </a:dk1>
        <a:lt1>
          <a:srgbClr val="FFFFFF"/>
        </a:lt1>
        <a:dk2>
          <a:srgbClr val="969696"/>
        </a:dk2>
        <a:lt2>
          <a:srgbClr val="009900"/>
        </a:lt2>
        <a:accent1>
          <a:srgbClr val="FF9933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008AE7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Whit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Antoinette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FF00"/>
          </a:buClr>
          <a:buSzTx/>
          <a:buFontTx/>
          <a:buChar char="•"/>
          <a:tabLst/>
          <a:defRPr kumimoji="0" lang="nl-NL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FF00"/>
          </a:buClr>
          <a:buSzTx/>
          <a:buFontTx/>
          <a:buChar char="•"/>
          <a:tabLst/>
          <a:defRPr kumimoji="0" lang="nl-NL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ntoinet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oinet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oinet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oinet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oinet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oinet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oinet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Antoinette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FF00"/>
          </a:buClr>
          <a:buSzTx/>
          <a:buFontTx/>
          <a:buChar char="•"/>
          <a:tabLst/>
          <a:defRPr kumimoji="0" lang="nl-NL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FF00"/>
          </a:buClr>
          <a:buSzTx/>
          <a:buFontTx/>
          <a:buChar char="•"/>
          <a:tabLst/>
          <a:defRPr kumimoji="0" lang="nl-NL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ntoinet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oinet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oinet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oinet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oinet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oinet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oinet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VU.presentatie">
  <a:themeElements>
    <a:clrScheme name="">
      <a:dk1>
        <a:srgbClr val="808080"/>
      </a:dk1>
      <a:lt1>
        <a:srgbClr val="FFFF00"/>
      </a:lt1>
      <a:dk2>
        <a:srgbClr val="003399"/>
      </a:dk2>
      <a:lt2>
        <a:srgbClr val="FFFF00"/>
      </a:lt2>
      <a:accent1>
        <a:srgbClr val="0033CC"/>
      </a:accent1>
      <a:accent2>
        <a:srgbClr val="FF3300"/>
      </a:accent2>
      <a:accent3>
        <a:srgbClr val="AAADCA"/>
      </a:accent3>
      <a:accent4>
        <a:srgbClr val="DADA00"/>
      </a:accent4>
      <a:accent5>
        <a:srgbClr val="AAADE2"/>
      </a:accent5>
      <a:accent6>
        <a:srgbClr val="E72D00"/>
      </a:accent6>
      <a:hlink>
        <a:srgbClr val="CCCCFF"/>
      </a:hlink>
      <a:folHlink>
        <a:srgbClr val="B2B2B2"/>
      </a:folHlink>
    </a:clrScheme>
    <a:fontScheme name="VU.presentat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U.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.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VU.presentatie">
  <a:themeElements>
    <a:clrScheme name="">
      <a:dk1>
        <a:srgbClr val="808080"/>
      </a:dk1>
      <a:lt1>
        <a:srgbClr val="FFFF00"/>
      </a:lt1>
      <a:dk2>
        <a:srgbClr val="003399"/>
      </a:dk2>
      <a:lt2>
        <a:srgbClr val="FFFF00"/>
      </a:lt2>
      <a:accent1>
        <a:srgbClr val="0033CC"/>
      </a:accent1>
      <a:accent2>
        <a:srgbClr val="FF3300"/>
      </a:accent2>
      <a:accent3>
        <a:srgbClr val="AAADCA"/>
      </a:accent3>
      <a:accent4>
        <a:srgbClr val="DADA00"/>
      </a:accent4>
      <a:accent5>
        <a:srgbClr val="AAADE2"/>
      </a:accent5>
      <a:accent6>
        <a:srgbClr val="E72D00"/>
      </a:accent6>
      <a:hlink>
        <a:srgbClr val="CCCCFF"/>
      </a:hlink>
      <a:folHlink>
        <a:srgbClr val="B2B2B2"/>
      </a:folHlink>
    </a:clrScheme>
    <a:fontScheme name="VU.presentat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U.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.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VU.presentatie">
  <a:themeElements>
    <a:clrScheme name="">
      <a:dk1>
        <a:srgbClr val="808080"/>
      </a:dk1>
      <a:lt1>
        <a:srgbClr val="FFFF00"/>
      </a:lt1>
      <a:dk2>
        <a:srgbClr val="003399"/>
      </a:dk2>
      <a:lt2>
        <a:srgbClr val="FFFF00"/>
      </a:lt2>
      <a:accent1>
        <a:srgbClr val="0033CC"/>
      </a:accent1>
      <a:accent2>
        <a:srgbClr val="FF3300"/>
      </a:accent2>
      <a:accent3>
        <a:srgbClr val="AAADCA"/>
      </a:accent3>
      <a:accent4>
        <a:srgbClr val="DADA00"/>
      </a:accent4>
      <a:accent5>
        <a:srgbClr val="AAADE2"/>
      </a:accent5>
      <a:accent6>
        <a:srgbClr val="E72D00"/>
      </a:accent6>
      <a:hlink>
        <a:srgbClr val="CCCCFF"/>
      </a:hlink>
      <a:folHlink>
        <a:srgbClr val="B2B2B2"/>
      </a:folHlink>
    </a:clrScheme>
    <a:fontScheme name="VU.presentat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U.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.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6_VU.presentatie">
  <a:themeElements>
    <a:clrScheme name="">
      <a:dk1>
        <a:srgbClr val="808080"/>
      </a:dk1>
      <a:lt1>
        <a:srgbClr val="FFFF00"/>
      </a:lt1>
      <a:dk2>
        <a:srgbClr val="003399"/>
      </a:dk2>
      <a:lt2>
        <a:srgbClr val="FFFF00"/>
      </a:lt2>
      <a:accent1>
        <a:srgbClr val="0033CC"/>
      </a:accent1>
      <a:accent2>
        <a:srgbClr val="FF3300"/>
      </a:accent2>
      <a:accent3>
        <a:srgbClr val="AAADCA"/>
      </a:accent3>
      <a:accent4>
        <a:srgbClr val="DADA00"/>
      </a:accent4>
      <a:accent5>
        <a:srgbClr val="AAADE2"/>
      </a:accent5>
      <a:accent6>
        <a:srgbClr val="E72D00"/>
      </a:accent6>
      <a:hlink>
        <a:srgbClr val="CCCCFF"/>
      </a:hlink>
      <a:folHlink>
        <a:srgbClr val="B2B2B2"/>
      </a:folHlink>
    </a:clrScheme>
    <a:fontScheme name="VU.presentat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U.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.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9_VU.presentatie">
  <a:themeElements>
    <a:clrScheme name="">
      <a:dk1>
        <a:srgbClr val="808080"/>
      </a:dk1>
      <a:lt1>
        <a:srgbClr val="FFFF00"/>
      </a:lt1>
      <a:dk2>
        <a:srgbClr val="003399"/>
      </a:dk2>
      <a:lt2>
        <a:srgbClr val="FFFF00"/>
      </a:lt2>
      <a:accent1>
        <a:srgbClr val="0033CC"/>
      </a:accent1>
      <a:accent2>
        <a:srgbClr val="FF3300"/>
      </a:accent2>
      <a:accent3>
        <a:srgbClr val="AAADCA"/>
      </a:accent3>
      <a:accent4>
        <a:srgbClr val="DADA00"/>
      </a:accent4>
      <a:accent5>
        <a:srgbClr val="AAADE2"/>
      </a:accent5>
      <a:accent6>
        <a:srgbClr val="E72D00"/>
      </a:accent6>
      <a:hlink>
        <a:srgbClr val="CCCCFF"/>
      </a:hlink>
      <a:folHlink>
        <a:srgbClr val="B2B2B2"/>
      </a:folHlink>
    </a:clrScheme>
    <a:fontScheme name="VU.presentat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U.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.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VU.presentatie">
  <a:themeElements>
    <a:clrScheme name="">
      <a:dk1>
        <a:srgbClr val="808080"/>
      </a:dk1>
      <a:lt1>
        <a:srgbClr val="FFFF00"/>
      </a:lt1>
      <a:dk2>
        <a:srgbClr val="003399"/>
      </a:dk2>
      <a:lt2>
        <a:srgbClr val="FFFF00"/>
      </a:lt2>
      <a:accent1>
        <a:srgbClr val="0033CC"/>
      </a:accent1>
      <a:accent2>
        <a:srgbClr val="FF3300"/>
      </a:accent2>
      <a:accent3>
        <a:srgbClr val="AAADCA"/>
      </a:accent3>
      <a:accent4>
        <a:srgbClr val="DADA00"/>
      </a:accent4>
      <a:accent5>
        <a:srgbClr val="AAADE2"/>
      </a:accent5>
      <a:accent6>
        <a:srgbClr val="E72D00"/>
      </a:accent6>
      <a:hlink>
        <a:srgbClr val="CCCCFF"/>
      </a:hlink>
      <a:folHlink>
        <a:srgbClr val="B2B2B2"/>
      </a:folHlink>
    </a:clrScheme>
    <a:fontScheme name="VU.presentat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U.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.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INtec Plus">
  <a:themeElements>
    <a:clrScheme name="ICC Ventana">
      <a:dk1>
        <a:srgbClr val="009966"/>
      </a:dk1>
      <a:lt1>
        <a:srgbClr val="FFFFFF"/>
      </a:lt1>
      <a:dk2>
        <a:srgbClr val="0028A0"/>
      </a:dk2>
      <a:lt2>
        <a:srgbClr val="BABABA"/>
      </a:lt2>
      <a:accent1>
        <a:srgbClr val="FF9933"/>
      </a:accent1>
      <a:accent2>
        <a:srgbClr val="0099FF"/>
      </a:accent2>
      <a:accent3>
        <a:srgbClr val="AAACCD"/>
      </a:accent3>
      <a:accent4>
        <a:srgbClr val="9933FF"/>
      </a:accent4>
      <a:accent5>
        <a:srgbClr val="FF3300"/>
      </a:accent5>
      <a:accent6>
        <a:srgbClr val="0066CC"/>
      </a:accent6>
      <a:hlink>
        <a:srgbClr val="1F1D21"/>
      </a:hlink>
      <a:folHlink>
        <a:srgbClr val="1F1D21"/>
      </a:folHlink>
    </a:clrScheme>
    <a:fontScheme name="Alternativ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Imag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Imago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PPT_White 1">
        <a:dk1>
          <a:srgbClr val="009900"/>
        </a:dk1>
        <a:lt1>
          <a:srgbClr val="FFFFFF"/>
        </a:lt1>
        <a:dk2>
          <a:srgbClr val="0028A0"/>
        </a:dk2>
        <a:lt2>
          <a:srgbClr val="969696"/>
        </a:lt2>
        <a:accent1>
          <a:srgbClr val="FF9933"/>
        </a:accent1>
        <a:accent2>
          <a:srgbClr val="0099FF"/>
        </a:accent2>
        <a:accent3>
          <a:srgbClr val="AAACCD"/>
        </a:accent3>
        <a:accent4>
          <a:srgbClr val="DADADA"/>
        </a:accent4>
        <a:accent5>
          <a:srgbClr val="FFCAAD"/>
        </a:accent5>
        <a:accent6>
          <a:srgbClr val="008AE7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White 2">
        <a:dk1>
          <a:srgbClr val="000000"/>
        </a:dk1>
        <a:lt1>
          <a:srgbClr val="FFFFFF"/>
        </a:lt1>
        <a:dk2>
          <a:srgbClr val="969696"/>
        </a:dk2>
        <a:lt2>
          <a:srgbClr val="009900"/>
        </a:lt2>
        <a:accent1>
          <a:srgbClr val="FF9933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008AE7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Whit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VU.presentatie">
  <a:themeElements>
    <a:clrScheme name="">
      <a:dk1>
        <a:srgbClr val="808080"/>
      </a:dk1>
      <a:lt1>
        <a:srgbClr val="FFFF00"/>
      </a:lt1>
      <a:dk2>
        <a:srgbClr val="003399"/>
      </a:dk2>
      <a:lt2>
        <a:srgbClr val="FFFF00"/>
      </a:lt2>
      <a:accent1>
        <a:srgbClr val="0033CC"/>
      </a:accent1>
      <a:accent2>
        <a:srgbClr val="FF3300"/>
      </a:accent2>
      <a:accent3>
        <a:srgbClr val="AAADCA"/>
      </a:accent3>
      <a:accent4>
        <a:srgbClr val="DADA00"/>
      </a:accent4>
      <a:accent5>
        <a:srgbClr val="AAADE2"/>
      </a:accent5>
      <a:accent6>
        <a:srgbClr val="E72D00"/>
      </a:accent6>
      <a:hlink>
        <a:srgbClr val="CCCCFF"/>
      </a:hlink>
      <a:folHlink>
        <a:srgbClr val="B2B2B2"/>
      </a:folHlink>
    </a:clrScheme>
    <a:fontScheme name="VU.presentat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U.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.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INtec Plus">
  <a:themeElements>
    <a:clrScheme name="ICC Ventana">
      <a:dk1>
        <a:srgbClr val="009966"/>
      </a:dk1>
      <a:lt1>
        <a:srgbClr val="FFFFFF"/>
      </a:lt1>
      <a:dk2>
        <a:srgbClr val="0028A0"/>
      </a:dk2>
      <a:lt2>
        <a:srgbClr val="BABABA"/>
      </a:lt2>
      <a:accent1>
        <a:srgbClr val="FF9933"/>
      </a:accent1>
      <a:accent2>
        <a:srgbClr val="0099FF"/>
      </a:accent2>
      <a:accent3>
        <a:srgbClr val="AAACCD"/>
      </a:accent3>
      <a:accent4>
        <a:srgbClr val="9933FF"/>
      </a:accent4>
      <a:accent5>
        <a:srgbClr val="FF3300"/>
      </a:accent5>
      <a:accent6>
        <a:srgbClr val="0066CC"/>
      </a:accent6>
      <a:hlink>
        <a:srgbClr val="1F1D21"/>
      </a:hlink>
      <a:folHlink>
        <a:srgbClr val="1F1D21"/>
      </a:folHlink>
    </a:clrScheme>
    <a:fontScheme name="Roche Standard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Imag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Imago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PPT_White 1">
        <a:dk1>
          <a:srgbClr val="009900"/>
        </a:dk1>
        <a:lt1>
          <a:srgbClr val="FFFFFF"/>
        </a:lt1>
        <a:dk2>
          <a:srgbClr val="0028A0"/>
        </a:dk2>
        <a:lt2>
          <a:srgbClr val="969696"/>
        </a:lt2>
        <a:accent1>
          <a:srgbClr val="FF9933"/>
        </a:accent1>
        <a:accent2>
          <a:srgbClr val="0099FF"/>
        </a:accent2>
        <a:accent3>
          <a:srgbClr val="AAACCD"/>
        </a:accent3>
        <a:accent4>
          <a:srgbClr val="DADADA"/>
        </a:accent4>
        <a:accent5>
          <a:srgbClr val="FFCAAD"/>
        </a:accent5>
        <a:accent6>
          <a:srgbClr val="008AE7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White 2">
        <a:dk1>
          <a:srgbClr val="000000"/>
        </a:dk1>
        <a:lt1>
          <a:srgbClr val="FFFFFF"/>
        </a:lt1>
        <a:dk2>
          <a:srgbClr val="969696"/>
        </a:dk2>
        <a:lt2>
          <a:srgbClr val="009900"/>
        </a:lt2>
        <a:accent1>
          <a:srgbClr val="FF9933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008AE7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Whit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5_VU.presentatie">
  <a:themeElements>
    <a:clrScheme name="">
      <a:dk1>
        <a:srgbClr val="808080"/>
      </a:dk1>
      <a:lt1>
        <a:srgbClr val="FFFF00"/>
      </a:lt1>
      <a:dk2>
        <a:srgbClr val="003399"/>
      </a:dk2>
      <a:lt2>
        <a:srgbClr val="FFFF00"/>
      </a:lt2>
      <a:accent1>
        <a:srgbClr val="0033CC"/>
      </a:accent1>
      <a:accent2>
        <a:srgbClr val="FF3300"/>
      </a:accent2>
      <a:accent3>
        <a:srgbClr val="AAADCA"/>
      </a:accent3>
      <a:accent4>
        <a:srgbClr val="DADA00"/>
      </a:accent4>
      <a:accent5>
        <a:srgbClr val="AAADE2"/>
      </a:accent5>
      <a:accent6>
        <a:srgbClr val="E72D00"/>
      </a:accent6>
      <a:hlink>
        <a:srgbClr val="CCCCFF"/>
      </a:hlink>
      <a:folHlink>
        <a:srgbClr val="B2B2B2"/>
      </a:folHlink>
    </a:clrScheme>
    <a:fontScheme name="VU.presentat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U.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.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VU.presentatie">
  <a:themeElements>
    <a:clrScheme name="">
      <a:dk1>
        <a:srgbClr val="808080"/>
      </a:dk1>
      <a:lt1>
        <a:srgbClr val="FFFF00"/>
      </a:lt1>
      <a:dk2>
        <a:srgbClr val="003399"/>
      </a:dk2>
      <a:lt2>
        <a:srgbClr val="FFFF00"/>
      </a:lt2>
      <a:accent1>
        <a:srgbClr val="0033CC"/>
      </a:accent1>
      <a:accent2>
        <a:srgbClr val="FF3300"/>
      </a:accent2>
      <a:accent3>
        <a:srgbClr val="AAADCA"/>
      </a:accent3>
      <a:accent4>
        <a:srgbClr val="DADA00"/>
      </a:accent4>
      <a:accent5>
        <a:srgbClr val="AAADE2"/>
      </a:accent5>
      <a:accent6>
        <a:srgbClr val="E72D00"/>
      </a:accent6>
      <a:hlink>
        <a:srgbClr val="CCCCFF"/>
      </a:hlink>
      <a:folHlink>
        <a:srgbClr val="B2B2B2"/>
      </a:folHlink>
    </a:clrScheme>
    <a:fontScheme name="VU.presentat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U.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.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VU.presentatie">
  <a:themeElements>
    <a:clrScheme name="">
      <a:dk1>
        <a:srgbClr val="808080"/>
      </a:dk1>
      <a:lt1>
        <a:srgbClr val="FFFF00"/>
      </a:lt1>
      <a:dk2>
        <a:srgbClr val="003399"/>
      </a:dk2>
      <a:lt2>
        <a:srgbClr val="FFFF00"/>
      </a:lt2>
      <a:accent1>
        <a:srgbClr val="0033CC"/>
      </a:accent1>
      <a:accent2>
        <a:srgbClr val="FF3300"/>
      </a:accent2>
      <a:accent3>
        <a:srgbClr val="AAADCA"/>
      </a:accent3>
      <a:accent4>
        <a:srgbClr val="DADA00"/>
      </a:accent4>
      <a:accent5>
        <a:srgbClr val="AAADE2"/>
      </a:accent5>
      <a:accent6>
        <a:srgbClr val="E72D00"/>
      </a:accent6>
      <a:hlink>
        <a:srgbClr val="CCCCFF"/>
      </a:hlink>
      <a:folHlink>
        <a:srgbClr val="B2B2B2"/>
      </a:folHlink>
    </a:clrScheme>
    <a:fontScheme name="VU.presentat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U.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.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VU.presentatie">
  <a:themeElements>
    <a:clrScheme name="">
      <a:dk1>
        <a:srgbClr val="808080"/>
      </a:dk1>
      <a:lt1>
        <a:srgbClr val="FFFF00"/>
      </a:lt1>
      <a:dk2>
        <a:srgbClr val="003399"/>
      </a:dk2>
      <a:lt2>
        <a:srgbClr val="FFFF00"/>
      </a:lt2>
      <a:accent1>
        <a:srgbClr val="0033CC"/>
      </a:accent1>
      <a:accent2>
        <a:srgbClr val="FF3300"/>
      </a:accent2>
      <a:accent3>
        <a:srgbClr val="AAADCA"/>
      </a:accent3>
      <a:accent4>
        <a:srgbClr val="DADA00"/>
      </a:accent4>
      <a:accent5>
        <a:srgbClr val="AAADE2"/>
      </a:accent5>
      <a:accent6>
        <a:srgbClr val="E72D00"/>
      </a:accent6>
      <a:hlink>
        <a:srgbClr val="CCCCFF"/>
      </a:hlink>
      <a:folHlink>
        <a:srgbClr val="B2B2B2"/>
      </a:folHlink>
    </a:clrScheme>
    <a:fontScheme name="VU.presentat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U.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.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.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Eurogin Template_08AUG2013FINAL_V1.1">
  <a:themeElements>
    <a:clrScheme name="EUROGIN 2013">
      <a:dk1>
        <a:srgbClr val="000000"/>
      </a:dk1>
      <a:lt1>
        <a:srgbClr val="FFFFFF"/>
      </a:lt1>
      <a:dk2>
        <a:srgbClr val="0096B7"/>
      </a:dk2>
      <a:lt2>
        <a:srgbClr val="777777"/>
      </a:lt2>
      <a:accent1>
        <a:srgbClr val="006FBA"/>
      </a:accent1>
      <a:accent2>
        <a:srgbClr val="00A18E"/>
      </a:accent2>
      <a:accent3>
        <a:srgbClr val="FDB813"/>
      </a:accent3>
      <a:accent4>
        <a:srgbClr val="689DB2"/>
      </a:accent4>
      <a:accent5>
        <a:srgbClr val="FD11F9"/>
      </a:accent5>
      <a:accent6>
        <a:srgbClr val="D5D1AF"/>
      </a:accent6>
      <a:hlink>
        <a:srgbClr val="000000"/>
      </a:hlink>
      <a:folHlink>
        <a:srgbClr val="000000"/>
      </a:folHlink>
    </a:clrScheme>
    <a:fontScheme name="Standard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10086</TotalTime>
  <Words>2246</Words>
  <Application>Microsoft Office PowerPoint</Application>
  <PresentationFormat>Diavoorstelling (4:3)</PresentationFormat>
  <Paragraphs>515</Paragraphs>
  <Slides>45</Slides>
  <Notes>23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15</vt:i4>
      </vt:variant>
      <vt:variant>
        <vt:lpstr>Thema</vt:lpstr>
      </vt:variant>
      <vt:variant>
        <vt:i4>20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45</vt:i4>
      </vt:variant>
    </vt:vector>
  </HeadingPairs>
  <TitlesOfParts>
    <vt:vector size="82" baseType="lpstr">
      <vt:lpstr>Arial Unicode MS</vt:lpstr>
      <vt:lpstr>MS PGothic</vt:lpstr>
      <vt:lpstr>MS PGothic</vt:lpstr>
      <vt:lpstr>Arial</vt:lpstr>
      <vt:lpstr>Arial Black</vt:lpstr>
      <vt:lpstr>Calibri</vt:lpstr>
      <vt:lpstr>CG Times</vt:lpstr>
      <vt:lpstr>Imago</vt:lpstr>
      <vt:lpstr>Imago Book</vt:lpstr>
      <vt:lpstr>Microsoft Sans Serif</vt:lpstr>
      <vt:lpstr>Minion</vt:lpstr>
      <vt:lpstr>Symbol</vt:lpstr>
      <vt:lpstr>Times</vt:lpstr>
      <vt:lpstr>Times New Roman</vt:lpstr>
      <vt:lpstr>Wingdings</vt:lpstr>
      <vt:lpstr>CINtec Plus</vt:lpstr>
      <vt:lpstr>1_CINtec Plus</vt:lpstr>
      <vt:lpstr>2_CINtec Plus</vt:lpstr>
      <vt:lpstr>25_VU.presentatie</vt:lpstr>
      <vt:lpstr>1_VU.presentatie</vt:lpstr>
      <vt:lpstr>2_Office Theme</vt:lpstr>
      <vt:lpstr>3_VU.presentatie</vt:lpstr>
      <vt:lpstr>4_VU.presentatie</vt:lpstr>
      <vt:lpstr>1_Eurogin Template_08AUG2013FINAL_V1.1</vt:lpstr>
      <vt:lpstr>1_Antoinette</vt:lpstr>
      <vt:lpstr>2_Antoinette</vt:lpstr>
      <vt:lpstr>17_VU.presentatie</vt:lpstr>
      <vt:lpstr>6_VU.presentatie</vt:lpstr>
      <vt:lpstr>8_VU.presentatie</vt:lpstr>
      <vt:lpstr>26_VU.presentatie</vt:lpstr>
      <vt:lpstr>3_Office Theme</vt:lpstr>
      <vt:lpstr>19_VU.presentatie</vt:lpstr>
      <vt:lpstr>1_Kantoorthema</vt:lpstr>
      <vt:lpstr>VU.presentatie</vt:lpstr>
      <vt:lpstr>5_VU.presentatie</vt:lpstr>
      <vt:lpstr>Visio</vt:lpstr>
      <vt:lpstr>Grafiek</vt:lpstr>
      <vt:lpstr>From cytology to full molecular cervical screening</vt:lpstr>
      <vt:lpstr>Cervical cancer worldwide</vt:lpstr>
      <vt:lpstr>PowerPoint-presentatie</vt:lpstr>
      <vt:lpstr>Why should we change from cytology?</vt:lpstr>
      <vt:lpstr>Problems in cervical screening by cytology</vt:lpstr>
      <vt:lpstr>PowerPoint-presentatie</vt:lpstr>
      <vt:lpstr>2. Not all women are reached for cervical screening</vt:lpstr>
      <vt:lpstr>PowerPoint-presentatie</vt:lpstr>
      <vt:lpstr>PowerPoint-presentatie</vt:lpstr>
      <vt:lpstr>HPV testing vs cytology</vt:lpstr>
      <vt:lpstr>The HPV test is a more sensitive screening tool than the Pap test</vt:lpstr>
      <vt:lpstr>PowerPoint-presentatie</vt:lpstr>
      <vt:lpstr>PowerPoint-presentatie</vt:lpstr>
      <vt:lpstr>Take home messages</vt:lpstr>
      <vt:lpstr>Other advantage of HPV testing</vt:lpstr>
      <vt:lpstr>  Offering self-sampling for HPV testing to non-attendees  </vt:lpstr>
      <vt:lpstr>PowerPoint-presentatie</vt:lpstr>
      <vt:lpstr>Two different self-sampling devices (used for hrHPV testing)</vt:lpstr>
      <vt:lpstr>PowerPoint-presentatie</vt:lpstr>
      <vt:lpstr>HPV testing in cervical screening</vt:lpstr>
      <vt:lpstr>HPV testing in cervical screening</vt:lpstr>
      <vt:lpstr>HPV tests vary in their property to detect the various types of HPV infections </vt:lpstr>
      <vt:lpstr>For HPV testing in cervical screening clinical validation is necessary</vt:lpstr>
      <vt:lpstr>Example: Case-control study: women with CIN3 vs women with normal cytology (30 years) and no CIN2+ in next 2 years </vt:lpstr>
      <vt:lpstr>Clinical validation of other HPV assays</vt:lpstr>
      <vt:lpstr>Clinically validated HPV assays for cervical screening</vt:lpstr>
      <vt:lpstr>HPV testing in cervical screening</vt:lpstr>
      <vt:lpstr>PowerPoint-presentatie</vt:lpstr>
      <vt:lpstr>PowerPoint-presentatie</vt:lpstr>
      <vt:lpstr>Evaluation of triage tests in longitudinal studies (VUSA-Screen and POBASCAM)</vt:lpstr>
      <vt:lpstr>PowerPoint-presentatie</vt:lpstr>
      <vt:lpstr>alternative triage tests</vt:lpstr>
      <vt:lpstr>PowerPoint-presentatie</vt:lpstr>
      <vt:lpstr>Methylation assay detects cervical cancer and advanced CIN2/3 lesions</vt:lpstr>
      <vt:lpstr>PowerPoint-presentatie</vt:lpstr>
      <vt:lpstr>Methylation marker of TSGs involved in cervical carcinogenesis</vt:lpstr>
      <vt:lpstr>CADM1/MAL methylation analysis and cytology combined (CIN3+ outcome, physician taken scrapes )</vt:lpstr>
      <vt:lpstr>PowerPoint-presentatie</vt:lpstr>
      <vt:lpstr>Summary on physician taken smears </vt:lpstr>
      <vt:lpstr>PowerPoint-presentatie</vt:lpstr>
      <vt:lpstr>Take home messages</vt:lpstr>
      <vt:lpstr>PowerPoint-presentatie</vt:lpstr>
      <vt:lpstr>Acknowledgements</vt:lpstr>
      <vt:lpstr>PowerPoint-presentatie</vt:lpstr>
      <vt:lpstr>PowerPoint-presentatie</vt:lpstr>
    </vt:vector>
  </TitlesOfParts>
  <Company>AZVU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MC.OTTER</dc:creator>
  <cp:lastModifiedBy>Chris Meijer</cp:lastModifiedBy>
  <cp:revision>400</cp:revision>
  <dcterms:created xsi:type="dcterms:W3CDTF">1999-09-13T07:28:05Z</dcterms:created>
  <dcterms:modified xsi:type="dcterms:W3CDTF">2014-09-24T06:48:21Z</dcterms:modified>
</cp:coreProperties>
</file>