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6"/>
  </p:handoutMasterIdLst>
  <p:sldIdLst>
    <p:sldId id="333" r:id="rId2"/>
    <p:sldId id="259" r:id="rId3"/>
    <p:sldId id="268" r:id="rId4"/>
    <p:sldId id="274" r:id="rId5"/>
    <p:sldId id="315" r:id="rId6"/>
    <p:sldId id="332" r:id="rId7"/>
    <p:sldId id="316" r:id="rId8"/>
    <p:sldId id="323" r:id="rId9"/>
    <p:sldId id="278" r:id="rId10"/>
    <p:sldId id="260" r:id="rId11"/>
    <p:sldId id="317" r:id="rId12"/>
    <p:sldId id="325" r:id="rId13"/>
    <p:sldId id="324" r:id="rId14"/>
    <p:sldId id="322" r:id="rId15"/>
    <p:sldId id="297" r:id="rId16"/>
    <p:sldId id="288" r:id="rId17"/>
    <p:sldId id="326" r:id="rId18"/>
    <p:sldId id="313" r:id="rId19"/>
    <p:sldId id="295" r:id="rId20"/>
    <p:sldId id="284" r:id="rId21"/>
    <p:sldId id="328" r:id="rId22"/>
    <p:sldId id="294" r:id="rId23"/>
    <p:sldId id="329" r:id="rId24"/>
    <p:sldId id="311" r:id="rId25"/>
    <p:sldId id="327" r:id="rId26"/>
    <p:sldId id="318" r:id="rId27"/>
    <p:sldId id="319" r:id="rId28"/>
    <p:sldId id="320" r:id="rId29"/>
    <p:sldId id="321" r:id="rId30"/>
    <p:sldId id="330" r:id="rId31"/>
    <p:sldId id="331" r:id="rId32"/>
    <p:sldId id="280" r:id="rId33"/>
    <p:sldId id="312" r:id="rId34"/>
    <p:sldId id="314" r:id="rId35"/>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36" autoAdjust="0"/>
    <p:restoredTop sz="94660"/>
  </p:normalViewPr>
  <p:slideViewPr>
    <p:cSldViewPr snapToGrid="0">
      <p:cViewPr>
        <p:scale>
          <a:sx n="75" d="100"/>
          <a:sy n="75" d="100"/>
        </p:scale>
        <p:origin x="-738"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1737"/>
          </a:xfrm>
          <a:prstGeom prst="rect">
            <a:avLst/>
          </a:prstGeom>
        </p:spPr>
        <p:txBody>
          <a:bodyPr vert="horz" lIns="93177" tIns="46589" rIns="93177" bIns="46589" rtlCol="0"/>
          <a:lstStyle>
            <a:lvl1pPr algn="r">
              <a:defRPr sz="1200"/>
            </a:lvl1pPr>
          </a:lstStyle>
          <a:p>
            <a:fld id="{69152D1F-A6F3-4C75-96DF-6C4C03BF9403}" type="datetimeFigureOut">
              <a:rPr lang="en-US" smtClean="0"/>
              <a:t>6/12/2017</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77" tIns="46589" rIns="93177" bIns="46589" rtlCol="0" anchor="b"/>
          <a:lstStyle>
            <a:lvl1pPr algn="r">
              <a:defRPr sz="1200"/>
            </a:lvl1pPr>
          </a:lstStyle>
          <a:p>
            <a:fld id="{7A116BE1-9BBF-49CE-8D4B-9A8F592599DD}" type="slidenum">
              <a:rPr lang="en-US" smtClean="0"/>
              <a:t>‹#›</a:t>
            </a:fld>
            <a:endParaRPr lang="en-US"/>
          </a:p>
        </p:txBody>
      </p:sp>
    </p:spTree>
    <p:extLst>
      <p:ext uri="{BB962C8B-B14F-4D97-AF65-F5344CB8AC3E}">
        <p14:creationId xmlns:p14="http://schemas.microsoft.com/office/powerpoint/2010/main" val="185670876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B16539-EA1D-4956-B383-248E8A866D25}"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334250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B16539-EA1D-4956-B383-248E8A866D25}"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1780028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B16539-EA1D-4956-B383-248E8A866D25}"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326585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B16539-EA1D-4956-B383-248E8A866D25}"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9886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B16539-EA1D-4956-B383-248E8A866D25}" type="datetimeFigureOut">
              <a:rPr lang="en-US" smtClean="0"/>
              <a:t>6/12/2017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3894500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B16539-EA1D-4956-B383-248E8A866D25}"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201399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B16539-EA1D-4956-B383-248E8A866D25}" type="datetimeFigureOut">
              <a:rPr lang="en-US" smtClean="0"/>
              <a:t>6/12/2017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1777222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B16539-EA1D-4956-B383-248E8A866D25}" type="datetimeFigureOut">
              <a:rPr lang="en-US" smtClean="0"/>
              <a:t>6/12/2017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297020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B16539-EA1D-4956-B383-248E8A866D25}" type="datetimeFigureOut">
              <a:rPr lang="en-US" smtClean="0"/>
              <a:t>6/12/2017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24310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16539-EA1D-4956-B383-248E8A866D25}"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486259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B16539-EA1D-4956-B383-248E8A866D25}" type="datetimeFigureOut">
              <a:rPr lang="en-US" smtClean="0"/>
              <a:t>6/12/2017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ED4AA-7DD9-4E39-BAFE-41149ADC2287}" type="slidenum">
              <a:rPr lang="en-US" smtClean="0"/>
              <a:t>‹#›</a:t>
            </a:fld>
            <a:endParaRPr lang="en-US"/>
          </a:p>
        </p:txBody>
      </p:sp>
    </p:spTree>
    <p:extLst>
      <p:ext uri="{BB962C8B-B14F-4D97-AF65-F5344CB8AC3E}">
        <p14:creationId xmlns:p14="http://schemas.microsoft.com/office/powerpoint/2010/main" val="2857162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B16539-EA1D-4956-B383-248E8A866D25}" type="datetimeFigureOut">
              <a:rPr lang="en-US" smtClean="0"/>
              <a:t>6/12/2017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AED4AA-7DD9-4E39-BAFE-41149ADC2287}" type="slidenum">
              <a:rPr lang="en-US" smtClean="0"/>
              <a:t>‹#›</a:t>
            </a:fld>
            <a:endParaRPr lang="en-US"/>
          </a:p>
        </p:txBody>
      </p:sp>
    </p:spTree>
    <p:extLst>
      <p:ext uri="{BB962C8B-B14F-4D97-AF65-F5344CB8AC3E}">
        <p14:creationId xmlns:p14="http://schemas.microsoft.com/office/powerpoint/2010/main" val="3205073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Cyong@hassellstudio.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31.jpg"/><Relationship Id="rId3" Type="http://schemas.microsoft.com/office/2007/relationships/hdphoto" Target="../media/hdphoto1.wdp"/><Relationship Id="rId7" Type="http://schemas.openxmlformats.org/officeDocument/2006/relationships/image" Target="../media/image30.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g"/><Relationship Id="rId9" Type="http://schemas.openxmlformats.org/officeDocument/2006/relationships/image" Target="../media/image6.gif"/></Relationships>
</file>

<file path=ppt/slides/_rels/slide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9.xml"/><Relationship Id="rId4" Type="http://schemas.openxmlformats.org/officeDocument/2006/relationships/image" Target="../media/image6.gif"/></Relationships>
</file>

<file path=ppt/slides/_rels/slide1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Cyong@hessellstudio.com" TargetMode="External"/><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9.xml"/><Relationship Id="rId4" Type="http://schemas.openxmlformats.org/officeDocument/2006/relationships/image" Target="../media/image6.gif"/></Relationships>
</file>

<file path=ppt/slides/_rels/slide2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44.jpeg"/><Relationship Id="rId7" Type="http://schemas.openxmlformats.org/officeDocument/2006/relationships/hyperlink" Target="mailto:Cyong@hessellstudio.com" TargetMode="External"/><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6.gif"/></Relationships>
</file>

<file path=ppt/slides/_rels/slide2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mailto:Cyong@hessellstudio.com" TargetMode="External"/><Relationship Id="rId1" Type="http://schemas.openxmlformats.org/officeDocument/2006/relationships/slideLayout" Target="../slideLayouts/slideLayout9.xml"/><Relationship Id="rId6" Type="http://schemas.openxmlformats.org/officeDocument/2006/relationships/image" Target="../media/image6.gif"/><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hyperlink" Target="mailto:Cyong@hessellstudio.com" TargetMode="External"/><Relationship Id="rId2" Type="http://schemas.openxmlformats.org/officeDocument/2006/relationships/image" Target="../media/image52.jpeg"/><Relationship Id="rId1" Type="http://schemas.openxmlformats.org/officeDocument/2006/relationships/slideLayout" Target="../slideLayouts/slideLayout9.xml"/><Relationship Id="rId5" Type="http://schemas.openxmlformats.org/officeDocument/2006/relationships/image" Target="../media/image6.gif"/><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hyperlink" Target="mailto:Cyong@hessellstudio.com" TargetMode="External"/><Relationship Id="rId2" Type="http://schemas.openxmlformats.org/officeDocument/2006/relationships/image" Target="../media/image53.jpeg"/><Relationship Id="rId1" Type="http://schemas.openxmlformats.org/officeDocument/2006/relationships/slideLayout" Target="../slideLayouts/slideLayout9.xml"/><Relationship Id="rId5" Type="http://schemas.openxmlformats.org/officeDocument/2006/relationships/image" Target="../media/image6.gif"/><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3" Type="http://schemas.openxmlformats.org/officeDocument/2006/relationships/hyperlink" Target="mailto:Cyong@hessellstudio.com" TargetMode="External"/><Relationship Id="rId2" Type="http://schemas.openxmlformats.org/officeDocument/2006/relationships/image" Target="../media/image54.jpeg"/><Relationship Id="rId1" Type="http://schemas.openxmlformats.org/officeDocument/2006/relationships/slideLayout" Target="../slideLayouts/slideLayout9.xml"/><Relationship Id="rId5" Type="http://schemas.openxmlformats.org/officeDocument/2006/relationships/image" Target="../media/image6.gif"/><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9.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hyperlink" Target="mailto:Cyong@hessellstudio.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9.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hyperlink" Target="mailto:Cyong@hessellstudio.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9.xml"/><Relationship Id="rId6" Type="http://schemas.openxmlformats.org/officeDocument/2006/relationships/image" Target="../media/image6.gif"/><Relationship Id="rId5" Type="http://schemas.openxmlformats.org/officeDocument/2006/relationships/image" Target="../media/image5.jpeg"/><Relationship Id="rId4" Type="http://schemas.openxmlformats.org/officeDocument/2006/relationships/hyperlink" Target="mailto:Cyong@hessellstudio.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eg"/><Relationship Id="rId12"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jpg"/><Relationship Id="rId10" Type="http://schemas.openxmlformats.org/officeDocument/2006/relationships/image" Target="../media/image15.jpg"/><Relationship Id="rId4" Type="http://schemas.openxmlformats.org/officeDocument/2006/relationships/image" Target="../media/image9.jp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60204" t="45298" b="2903"/>
          <a:stretch/>
        </p:blipFill>
        <p:spPr>
          <a:xfrm>
            <a:off x="5660745" y="2633739"/>
            <a:ext cx="6492036" cy="4224261"/>
          </a:xfrm>
          <a:prstGeom prst="rect">
            <a:avLst/>
          </a:prstGeom>
        </p:spPr>
      </p:pic>
      <p:sp>
        <p:nvSpPr>
          <p:cNvPr id="2" name="Title 1"/>
          <p:cNvSpPr>
            <a:spLocks noGrp="1"/>
          </p:cNvSpPr>
          <p:nvPr>
            <p:ph type="title"/>
          </p:nvPr>
        </p:nvSpPr>
        <p:spPr>
          <a:xfrm>
            <a:off x="548834" y="1358715"/>
            <a:ext cx="6294120" cy="526872"/>
          </a:xfrm>
        </p:spPr>
        <p:txBody>
          <a:bodyPr>
            <a:noAutofit/>
          </a:bodyPr>
          <a:lstStyle/>
          <a:p>
            <a:pPr>
              <a:lnSpc>
                <a:spcPct val="100000"/>
              </a:lnSpc>
            </a:pPr>
            <a:r>
              <a:rPr lang="en-US" sz="3200" b="1" dirty="0" smtClean="0">
                <a:solidFill>
                  <a:srgbClr val="FFC000"/>
                </a:solidFill>
                <a:latin typeface="Arial" panose="020B0604020202020204" pitchFamily="34" charset="0"/>
                <a:cs typeface="Arial" panose="020B0604020202020204" pitchFamily="34" charset="0"/>
              </a:rPr>
              <a:t>Doomsday Rehearsal</a:t>
            </a:r>
            <a:endParaRPr lang="en-US" sz="3200" b="1" dirty="0">
              <a:solidFill>
                <a:srgbClr val="FFC000"/>
              </a:solidFill>
            </a:endParaRPr>
          </a:p>
        </p:txBody>
      </p:sp>
      <p:sp>
        <p:nvSpPr>
          <p:cNvPr id="3" name="Content Placeholder 2"/>
          <p:cNvSpPr>
            <a:spLocks noGrp="1"/>
          </p:cNvSpPr>
          <p:nvPr>
            <p:ph idx="1"/>
          </p:nvPr>
        </p:nvSpPr>
        <p:spPr>
          <a:xfrm>
            <a:off x="752356" y="2747220"/>
            <a:ext cx="9816778" cy="1932978"/>
          </a:xfrm>
        </p:spPr>
        <p:txBody>
          <a:bodyPr>
            <a:normAutofit/>
          </a:bodyPr>
          <a:lstStyle/>
          <a:p>
            <a:pPr marL="0" indent="0">
              <a:lnSpc>
                <a:spcPct val="100000"/>
              </a:lnSpc>
              <a:spcBef>
                <a:spcPts val="500"/>
              </a:spcBef>
              <a:buNone/>
            </a:pPr>
            <a:r>
              <a:rPr lang="en-US" sz="2400" dirty="0" smtClean="0">
                <a:latin typeface="Arial" panose="020B0604020202020204" pitchFamily="34" charset="0"/>
                <a:cs typeface="Arial" panose="020B0604020202020204" pitchFamily="34" charset="0"/>
              </a:rPr>
              <a:t>Master Dissertation (Master of Architecture )</a:t>
            </a:r>
          </a:p>
          <a:p>
            <a:pPr lvl="1">
              <a:lnSpc>
                <a:spcPct val="100000"/>
              </a:lnSpc>
            </a:pPr>
            <a:r>
              <a:rPr lang="en-US" sz="1800" dirty="0" smtClean="0">
                <a:latin typeface="Arial" panose="020B0604020202020204" pitchFamily="34" charset="0"/>
                <a:cs typeface="Arial" panose="020B0604020202020204" pitchFamily="34" charset="0"/>
              </a:rPr>
              <a:t>Environmental challenge &amp; Research Map</a:t>
            </a:r>
            <a:r>
              <a:rPr lang="en-US" sz="1800" dirty="0">
                <a:latin typeface="Arial" panose="020B0604020202020204" pitchFamily="34" charset="0"/>
                <a:cs typeface="Arial" panose="020B0604020202020204" pitchFamily="34" charset="0"/>
              </a:rPr>
              <a:t>	</a:t>
            </a:r>
            <a:endParaRPr lang="en-US" sz="1800" dirty="0" smtClean="0">
              <a:latin typeface="Arial" panose="020B0604020202020204" pitchFamily="34" charset="0"/>
              <a:cs typeface="Arial" panose="020B0604020202020204" pitchFamily="34" charset="0"/>
            </a:endParaRPr>
          </a:p>
          <a:p>
            <a:pPr lvl="1">
              <a:lnSpc>
                <a:spcPct val="100000"/>
              </a:lnSpc>
            </a:pPr>
            <a:r>
              <a:rPr lang="en-US" sz="1800" dirty="0" smtClean="0">
                <a:latin typeface="Arial" panose="020B0604020202020204" pitchFamily="34" charset="0"/>
                <a:cs typeface="Arial" panose="020B0604020202020204" pitchFamily="34" charset="0"/>
              </a:rPr>
              <a:t>Feasibility and research structure alignment</a:t>
            </a:r>
          </a:p>
          <a:p>
            <a:pPr lvl="1">
              <a:lnSpc>
                <a:spcPct val="100000"/>
              </a:lnSpc>
            </a:pPr>
            <a:r>
              <a:rPr lang="en-US" sz="1800" dirty="0" smtClean="0">
                <a:latin typeface="Arial" panose="020B0604020202020204" pitchFamily="34" charset="0"/>
                <a:cs typeface="Arial" panose="020B0604020202020204" pitchFamily="34" charset="0"/>
              </a:rPr>
              <a:t>Idea implementation (architectural in demonstration)</a:t>
            </a:r>
          </a:p>
          <a:p>
            <a:pPr lvl="1">
              <a:lnSpc>
                <a:spcPct val="100000"/>
              </a:lnSpc>
            </a:pPr>
            <a:r>
              <a:rPr lang="en-US" sz="1800" dirty="0" smtClean="0">
                <a:latin typeface="Arial" panose="020B0604020202020204" pitchFamily="34" charset="0"/>
                <a:cs typeface="Arial" panose="020B0604020202020204" pitchFamily="34" charset="0"/>
              </a:rPr>
              <a:t>Reflection &amp; Question</a:t>
            </a:r>
            <a:endParaRPr lang="en-US" sz="1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460" t="12909" b="31364"/>
          <a:stretch/>
        </p:blipFill>
        <p:spPr>
          <a:xfrm>
            <a:off x="548834" y="1"/>
            <a:ext cx="8883971" cy="949126"/>
          </a:xfrm>
          <a:prstGeom prst="rect">
            <a:avLst/>
          </a:prstGeom>
        </p:spPr>
      </p:pic>
      <p:sp>
        <p:nvSpPr>
          <p:cNvPr id="5" name="Title 1"/>
          <p:cNvSpPr txBox="1">
            <a:spLocks/>
          </p:cNvSpPr>
          <p:nvPr/>
        </p:nvSpPr>
        <p:spPr>
          <a:xfrm>
            <a:off x="548834" y="1839186"/>
            <a:ext cx="10020300" cy="7228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300"/>
              </a:spcBef>
            </a:pPr>
            <a:r>
              <a:rPr lang="en-US" sz="2200" dirty="0" smtClean="0">
                <a:latin typeface="Arial" panose="020B0604020202020204" pitchFamily="34" charset="0"/>
                <a:cs typeface="Arial" panose="020B0604020202020204" pitchFamily="34" charset="0"/>
              </a:rPr>
              <a:t>Architecture for Pre-Disaster Learning &amp;</a:t>
            </a:r>
          </a:p>
          <a:p>
            <a:pPr>
              <a:lnSpc>
                <a:spcPct val="100000"/>
              </a:lnSpc>
              <a:spcBef>
                <a:spcPts val="300"/>
              </a:spcBef>
            </a:pPr>
            <a:r>
              <a:rPr lang="en-US" sz="2200" dirty="0" smtClean="0">
                <a:latin typeface="Arial" panose="020B0604020202020204" pitchFamily="34" charset="0"/>
                <a:cs typeface="Arial" panose="020B0604020202020204" pitchFamily="34" charset="0"/>
              </a:rPr>
              <a:t>2020 Tokyo Olympics the Year of Disaster Prevention Global Classroom</a:t>
            </a:r>
            <a:endParaRPr lang="en-US" sz="2200" dirty="0"/>
          </a:p>
        </p:txBody>
      </p:sp>
      <p:sp>
        <p:nvSpPr>
          <p:cNvPr id="6" name="Content Placeholder 2"/>
          <p:cNvSpPr txBox="1">
            <a:spLocks/>
          </p:cNvSpPr>
          <p:nvPr/>
        </p:nvSpPr>
        <p:spPr>
          <a:xfrm>
            <a:off x="1392572" y="5095450"/>
            <a:ext cx="9159784" cy="85567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500"/>
              </a:spcBef>
              <a:buFont typeface="Arial" panose="020B0604020202020204" pitchFamily="34" charset="0"/>
              <a:buNone/>
            </a:pPr>
            <a:r>
              <a:rPr lang="en-US" sz="2000" b="1" dirty="0" err="1" smtClean="0">
                <a:solidFill>
                  <a:srgbClr val="FFC000"/>
                </a:solidFill>
                <a:latin typeface="Arial" panose="020B0604020202020204" pitchFamily="34" charset="0"/>
                <a:cs typeface="Arial" panose="020B0604020202020204" pitchFamily="34" charset="0"/>
              </a:rPr>
              <a:t>Choon</a:t>
            </a:r>
            <a:r>
              <a:rPr lang="en-US" sz="2000" b="1" dirty="0" smtClean="0">
                <a:solidFill>
                  <a:srgbClr val="FFC000"/>
                </a:solidFill>
                <a:latin typeface="Arial" panose="020B0604020202020204" pitchFamily="34" charset="0"/>
                <a:cs typeface="Arial" panose="020B0604020202020204" pitchFamily="34" charset="0"/>
              </a:rPr>
              <a:t> </a:t>
            </a:r>
            <a:r>
              <a:rPr lang="en-US" sz="2000" b="1" dirty="0" err="1" smtClean="0">
                <a:solidFill>
                  <a:srgbClr val="FFC000"/>
                </a:solidFill>
                <a:latin typeface="Arial" panose="020B0604020202020204" pitchFamily="34" charset="0"/>
                <a:cs typeface="Arial" panose="020B0604020202020204" pitchFamily="34" charset="0"/>
              </a:rPr>
              <a:t>yong</a:t>
            </a:r>
            <a:r>
              <a:rPr lang="en-US" sz="2000" b="1" dirty="0" smtClean="0">
                <a:solidFill>
                  <a:srgbClr val="FFC000"/>
                </a:solidFill>
                <a:latin typeface="Arial" panose="020B0604020202020204" pitchFamily="34" charset="0"/>
                <a:cs typeface="Arial" panose="020B0604020202020204" pitchFamily="34" charset="0"/>
              </a:rPr>
              <a:t> Heng</a:t>
            </a:r>
          </a:p>
          <a:p>
            <a:pPr marL="0" indent="0">
              <a:lnSpc>
                <a:spcPct val="100000"/>
              </a:lnSpc>
              <a:spcBef>
                <a:spcPts val="200"/>
              </a:spcBef>
              <a:buFont typeface="Arial" panose="020B0604020202020204" pitchFamily="34" charset="0"/>
              <a:buNone/>
            </a:pPr>
            <a:r>
              <a:rPr lang="en-US" sz="1400" dirty="0" smtClean="0">
                <a:latin typeface="Arial" panose="020B0604020202020204" pitchFamily="34" charset="0"/>
                <a:cs typeface="Arial" panose="020B0604020202020204" pitchFamily="34" charset="0"/>
              </a:rPr>
              <a:t>Graduate Architect, HASSELL Studio</a:t>
            </a:r>
          </a:p>
          <a:p>
            <a:pPr marL="0" indent="0">
              <a:lnSpc>
                <a:spcPct val="100000"/>
              </a:lnSpc>
              <a:spcBef>
                <a:spcPts val="200"/>
              </a:spcBef>
              <a:buNone/>
            </a:pPr>
            <a:r>
              <a:rPr lang="en-US" sz="1400" dirty="0">
                <a:solidFill>
                  <a:srgbClr val="FFFF00"/>
                </a:solidFill>
                <a:latin typeface="Arial" panose="020B0604020202020204" pitchFamily="34" charset="0"/>
                <a:cs typeface="Arial" panose="020B0604020202020204" pitchFamily="34" charset="0"/>
                <a:hlinkClick r:id="rId4"/>
              </a:rPr>
              <a:t>Cyong@hassellstudio.com</a:t>
            </a:r>
            <a:endParaRPr lang="en-US" sz="1400" dirty="0" smtClean="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548834" y="6062086"/>
            <a:ext cx="10020300" cy="5769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Font typeface="Arial" panose="020B0604020202020204" pitchFamily="34" charset="0"/>
              <a:buNone/>
            </a:pPr>
            <a:r>
              <a:rPr lang="en-US" sz="1600" dirty="0" smtClean="0">
                <a:latin typeface="Arial" panose="020B0604020202020204" pitchFamily="34" charset="0"/>
                <a:cs typeface="Arial" panose="020B0604020202020204" pitchFamily="34" charset="0"/>
              </a:rPr>
              <a:t>CURTIN UNIVRSITY / School of Built Environment</a:t>
            </a:r>
          </a:p>
          <a:p>
            <a:pPr marL="0" indent="0">
              <a:lnSpc>
                <a:spcPct val="100000"/>
              </a:lnSpc>
              <a:spcBef>
                <a:spcPts val="300"/>
              </a:spcBef>
              <a:buFont typeface="Arial" panose="020B0604020202020204" pitchFamily="34" charset="0"/>
              <a:buNone/>
            </a:pPr>
            <a:r>
              <a:rPr lang="en-US" sz="1600" dirty="0" smtClean="0">
                <a:latin typeface="Arial" panose="020B0604020202020204" pitchFamily="34" charset="0"/>
                <a:cs typeface="Arial" panose="020B0604020202020204" pitchFamily="34" charset="0"/>
              </a:rPr>
              <a:t>Master of Architecture (2017 Graduate)</a:t>
            </a:r>
            <a:endParaRPr lang="en-US" sz="20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778" y="5103838"/>
            <a:ext cx="746621" cy="746621"/>
          </a:xfrm>
          <a:prstGeom prst="rect">
            <a:avLst/>
          </a:prstGeom>
        </p:spPr>
      </p:pic>
    </p:spTree>
    <p:extLst>
      <p:ext uri="{BB962C8B-B14F-4D97-AF65-F5344CB8AC3E}">
        <p14:creationId xmlns:p14="http://schemas.microsoft.com/office/powerpoint/2010/main" val="32847985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9" y="996755"/>
            <a:ext cx="4343400" cy="1337289"/>
          </a:xfrm>
        </p:spPr>
        <p:txBody>
          <a:bodyPr>
            <a:normAutofit/>
          </a:bodyPr>
          <a:lstStyle/>
          <a:p>
            <a:r>
              <a:rPr lang="en-US" sz="4400" b="1" dirty="0" smtClean="0">
                <a:solidFill>
                  <a:srgbClr val="FFC000"/>
                </a:solidFill>
                <a:latin typeface="Arial" panose="020B0604020202020204" pitchFamily="34" charset="0"/>
                <a:cs typeface="Arial" panose="020B0604020202020204" pitchFamily="34" charset="0"/>
              </a:rPr>
              <a:t>Failing in Respond</a:t>
            </a:r>
            <a:endParaRPr lang="en-US" sz="4400" b="1" dirty="0">
              <a:solidFill>
                <a:srgbClr val="FFC000"/>
              </a:solidFill>
            </a:endParaRPr>
          </a:p>
        </p:txBody>
      </p:sp>
      <p:pic>
        <p:nvPicPr>
          <p:cNvPr id="11" name="Picture Placeholder 10"/>
          <p:cNvPicPr>
            <a:picLocks noGrp="1" noChangeAspect="1"/>
          </p:cNvPicPr>
          <p:nvPr>
            <p:ph type="pic" idx="1"/>
          </p:nvPr>
        </p:nvPicPr>
        <p:blipFill>
          <a:blip r:embed="rId2">
            <a:extLst>
              <a:ext uri="{28A0092B-C50C-407E-A947-70E740481C1C}">
                <a14:useLocalDpi xmlns:a14="http://schemas.microsoft.com/office/drawing/2010/main" val="0"/>
              </a:ext>
            </a:extLst>
          </a:blip>
          <a:srcRect l="14821" r="14821"/>
          <a:stretch>
            <a:fillRect/>
          </a:stretch>
        </p:blipFill>
        <p:spPr>
          <a:xfrm>
            <a:off x="5474142" y="1217165"/>
            <a:ext cx="5881246" cy="4643885"/>
          </a:xfrm>
        </p:spPr>
      </p:pic>
      <p:sp>
        <p:nvSpPr>
          <p:cNvPr id="10" name="Subtitle 2"/>
          <p:cNvSpPr txBox="1">
            <a:spLocks/>
          </p:cNvSpPr>
          <p:nvPr/>
        </p:nvSpPr>
        <p:spPr>
          <a:xfrm>
            <a:off x="548835" y="2332652"/>
            <a:ext cx="4634353" cy="353633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342900" indent="-342900">
              <a:lnSpc>
                <a:spcPct val="100000"/>
              </a:lnSpc>
              <a:buFont typeface="Arial" panose="020B0604020202020204" pitchFamily="34" charset="0"/>
              <a:buChar char="•"/>
            </a:pPr>
            <a:r>
              <a:rPr lang="en-US" sz="2000" dirty="0">
                <a:latin typeface="Arial" panose="020B0604020202020204" pitchFamily="34" charset="0"/>
                <a:cs typeface="Arial" panose="020B0604020202020204" pitchFamily="34" charset="0"/>
              </a:rPr>
              <a:t>l</a:t>
            </a:r>
            <a:r>
              <a:rPr lang="en-US" sz="2000" dirty="0" smtClean="0">
                <a:latin typeface="Arial" panose="020B0604020202020204" pitchFamily="34" charset="0"/>
                <a:cs typeface="Arial" panose="020B0604020202020204" pitchFamily="34" charset="0"/>
              </a:rPr>
              <a:t>ack of sense of basic aid will worsen the degree of injury due to help.</a:t>
            </a:r>
          </a:p>
          <a:p>
            <a:pPr marL="342900" indent="-342900">
              <a:lnSpc>
                <a:spcPct val="100000"/>
              </a:lnSpc>
              <a:buFont typeface="Arial" panose="020B0604020202020204" pitchFamily="34" charset="0"/>
              <a:buChar char="•"/>
            </a:pPr>
            <a:r>
              <a:rPr lang="en-US" sz="2000" dirty="0">
                <a:latin typeface="Arial" panose="020B0604020202020204" pitchFamily="34" charset="0"/>
                <a:cs typeface="Arial" panose="020B0604020202020204" pitchFamily="34" charset="0"/>
              </a:rPr>
              <a:t>s</a:t>
            </a:r>
            <a:r>
              <a:rPr lang="en-US" sz="2000" dirty="0" smtClean="0">
                <a:latin typeface="Arial" panose="020B0604020202020204" pitchFamily="34" charset="0"/>
                <a:cs typeface="Arial" panose="020B0604020202020204" pitchFamily="34" charset="0"/>
              </a:rPr>
              <a:t>hortage of aid support and higher demand on relief expenditure.</a:t>
            </a:r>
          </a:p>
          <a:p>
            <a:pPr marL="342900" indent="-342900">
              <a:lnSpc>
                <a:spcPct val="100000"/>
              </a:lnSpc>
              <a:buFont typeface="Arial" panose="020B0604020202020204" pitchFamily="34" charset="0"/>
              <a:buChar char="•"/>
            </a:pPr>
            <a:r>
              <a:rPr lang="en-US" sz="2000" dirty="0">
                <a:latin typeface="Arial" panose="020B0604020202020204" pitchFamily="34" charset="0"/>
                <a:cs typeface="Arial" panose="020B0604020202020204" pitchFamily="34" charset="0"/>
              </a:rPr>
              <a:t>t</a:t>
            </a:r>
            <a:r>
              <a:rPr lang="en-US" sz="2000" dirty="0" smtClean="0">
                <a:latin typeface="Arial" panose="020B0604020202020204" pitchFamily="34" charset="0"/>
                <a:cs typeface="Arial" panose="020B0604020202020204" pitchFamily="34" charset="0"/>
              </a:rPr>
              <a:t>he vulnerable groups that completely exposed and left unprotected.</a:t>
            </a:r>
          </a:p>
          <a:p>
            <a:pPr marL="342900" indent="-342900">
              <a:lnSpc>
                <a:spcPct val="100000"/>
              </a:lnSpc>
              <a:buFont typeface="Arial" panose="020B0604020202020204" pitchFamily="34" charset="0"/>
              <a:buChar char="•"/>
            </a:pPr>
            <a:r>
              <a:rPr lang="en-US" sz="2000" dirty="0">
                <a:latin typeface="Arial" panose="020B0604020202020204" pitchFamily="34" charset="0"/>
                <a:cs typeface="Arial" panose="020B0604020202020204" pitchFamily="34" charset="0"/>
              </a:rPr>
              <a:t>h</a:t>
            </a:r>
            <a:r>
              <a:rPr lang="en-US" sz="2000" dirty="0" smtClean="0">
                <a:latin typeface="Arial" panose="020B0604020202020204" pitchFamily="34" charset="0"/>
                <a:cs typeface="Arial" panose="020B0604020202020204" pitchFamily="34" charset="0"/>
              </a:rPr>
              <a:t>igh chance of post-disaster mental illness.</a:t>
            </a:r>
          </a:p>
          <a:p>
            <a:pPr>
              <a:lnSpc>
                <a:spcPct val="100000"/>
              </a:lnSpc>
            </a:pPr>
            <a:endParaRPr lang="en-US" sz="2000" dirty="0" smtClean="0">
              <a:latin typeface="Arial" panose="020B0604020202020204" pitchFamily="34" charset="0"/>
              <a:cs typeface="Arial" panose="020B0604020202020204" pitchFamily="34" charset="0"/>
            </a:endParaRPr>
          </a:p>
        </p:txBody>
      </p:sp>
      <p:sp>
        <p:nvSpPr>
          <p:cNvPr id="15" name="TextBox 14"/>
          <p:cNvSpPr txBox="1"/>
          <p:nvPr/>
        </p:nvSpPr>
        <p:spPr>
          <a:xfrm>
            <a:off x="5474142" y="5878316"/>
            <a:ext cx="6316748" cy="276999"/>
          </a:xfrm>
          <a:prstGeom prst="rect">
            <a:avLst/>
          </a:prstGeom>
          <a:noFill/>
        </p:spPr>
        <p:txBody>
          <a:bodyPr wrap="square" rtlCol="0">
            <a:spAutoFit/>
          </a:bodyPr>
          <a:lstStyle/>
          <a:p>
            <a:r>
              <a:rPr lang="en-US" sz="1200" dirty="0"/>
              <a:t>Cy Heng, (Nov, 2016) Doomsday Rehearsal-Master of Architecture, Master Dissertation </a:t>
            </a:r>
          </a:p>
        </p:txBody>
      </p:sp>
      <p:pic>
        <p:nvPicPr>
          <p:cNvPr id="8"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8389"/>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62730" y="507058"/>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2355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lum bright="16000"/>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07984" y="4498725"/>
            <a:ext cx="2451417" cy="186968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1" b="9570"/>
          <a:stretch/>
        </p:blipFill>
        <p:spPr>
          <a:xfrm>
            <a:off x="6118146" y="2795481"/>
            <a:ext cx="5283861" cy="318544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5966" r="14773"/>
          <a:stretch/>
        </p:blipFill>
        <p:spPr>
          <a:xfrm>
            <a:off x="8798767" y="873558"/>
            <a:ext cx="2603240" cy="184820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8146" y="873560"/>
            <a:ext cx="2623268" cy="1848207"/>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450" y="4498723"/>
            <a:ext cx="2801618" cy="1869687"/>
          </a:xfrm>
          <a:prstGeom prst="rect">
            <a:avLst/>
          </a:prstGeom>
        </p:spPr>
      </p:pic>
      <p:pic>
        <p:nvPicPr>
          <p:cNvPr id="20" name="Picture 19"/>
          <p:cNvPicPr>
            <a:picLocks noChangeAspect="1"/>
          </p:cNvPicPr>
          <p:nvPr/>
        </p:nvPicPr>
        <p:blipFill rotWithShape="1">
          <a:blip r:embed="rId8">
            <a:extLst>
              <a:ext uri="{28A0092B-C50C-407E-A947-70E740481C1C}">
                <a14:useLocalDpi xmlns:a14="http://schemas.microsoft.com/office/drawing/2010/main" val="0"/>
              </a:ext>
            </a:extLst>
          </a:blip>
          <a:srcRect l="-144" t="7014" r="144" b="-1906"/>
          <a:stretch/>
        </p:blipFill>
        <p:spPr>
          <a:xfrm>
            <a:off x="746450" y="873558"/>
            <a:ext cx="5314537" cy="3643827"/>
          </a:xfrm>
          <a:prstGeom prst="rect">
            <a:avLst/>
          </a:prstGeom>
        </p:spPr>
      </p:pic>
      <p:sp>
        <p:nvSpPr>
          <p:cNvPr id="25" name="Title 1"/>
          <p:cNvSpPr>
            <a:spLocks noGrp="1"/>
          </p:cNvSpPr>
          <p:nvPr>
            <p:ph type="title"/>
          </p:nvPr>
        </p:nvSpPr>
        <p:spPr>
          <a:xfrm>
            <a:off x="6052829" y="5962265"/>
            <a:ext cx="5349178" cy="578494"/>
          </a:xfrm>
        </p:spPr>
        <p:txBody>
          <a:bodyPr>
            <a:normAutofit/>
          </a:bodyPr>
          <a:lstStyle/>
          <a:p>
            <a:r>
              <a:rPr lang="en-US" sz="2700" b="1" dirty="0" smtClean="0">
                <a:latin typeface="Arial" panose="020B0604020202020204" pitchFamily="34" charset="0"/>
                <a:cs typeface="Arial" panose="020B0604020202020204" pitchFamily="34" charset="0"/>
              </a:rPr>
              <a:t>DEVASTATION</a:t>
            </a:r>
            <a:endParaRPr lang="en-US" b="1" dirty="0">
              <a:solidFill>
                <a:srgbClr val="FFC000"/>
              </a:solidFill>
              <a:latin typeface="Arial" panose="020B0604020202020204" pitchFamily="34" charset="0"/>
              <a:cs typeface="Arial" panose="020B0604020202020204" pitchFamily="34" charset="0"/>
            </a:endParaRPr>
          </a:p>
        </p:txBody>
      </p:sp>
      <p:pic>
        <p:nvPicPr>
          <p:cNvPr id="10" name="Picture 2" descr="「curtin university logo」の画像検索結果"/>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71750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261" t="17832" r="8181" b="3085"/>
          <a:stretch/>
        </p:blipFill>
        <p:spPr>
          <a:xfrm>
            <a:off x="131718" y="978772"/>
            <a:ext cx="11990507" cy="5234472"/>
          </a:xfrm>
          <a:prstGeom prst="rect">
            <a:avLst/>
          </a:prstGeom>
        </p:spPr>
      </p:pic>
      <p:sp>
        <p:nvSpPr>
          <p:cNvPr id="5" name="TextBox 4"/>
          <p:cNvSpPr txBox="1"/>
          <p:nvPr/>
        </p:nvSpPr>
        <p:spPr>
          <a:xfrm>
            <a:off x="6331960" y="6495562"/>
            <a:ext cx="5987250" cy="276999"/>
          </a:xfrm>
          <a:prstGeom prst="rect">
            <a:avLst/>
          </a:prstGeom>
          <a:noFill/>
        </p:spPr>
        <p:txBody>
          <a:bodyPr wrap="square" rtlCol="0">
            <a:spAutoFit/>
          </a:bodyPr>
          <a:lstStyle/>
          <a:p>
            <a:r>
              <a:rPr lang="en-US" sz="1200" dirty="0"/>
              <a:t>Cy Heng, (Nov, 2016) Doomsday Rehearsal-Master of Architecture, Master Dissertation </a:t>
            </a:r>
          </a:p>
        </p:txBody>
      </p:sp>
      <p:pic>
        <p:nvPicPr>
          <p:cNvPr id="6"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350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55472"/>
          <a:stretch/>
        </p:blipFill>
        <p:spPr>
          <a:xfrm>
            <a:off x="7231746" y="1125615"/>
            <a:ext cx="4411420" cy="5300510"/>
          </a:xfrm>
          <a:prstGeom prst="rect">
            <a:avLst/>
          </a:prstGeom>
        </p:spPr>
      </p:pic>
      <p:sp>
        <p:nvSpPr>
          <p:cNvPr id="15" name="Title 1"/>
          <p:cNvSpPr>
            <a:spLocks noGrp="1"/>
          </p:cNvSpPr>
          <p:nvPr>
            <p:ph type="title"/>
          </p:nvPr>
        </p:nvSpPr>
        <p:spPr>
          <a:xfrm>
            <a:off x="911498" y="693031"/>
            <a:ext cx="10515600" cy="1325563"/>
          </a:xfrm>
        </p:spPr>
        <p:txBody>
          <a:bodyPr>
            <a:normAutofit/>
          </a:bodyPr>
          <a:lstStyle/>
          <a:p>
            <a:r>
              <a:rPr lang="en-US" b="1" dirty="0" smtClean="0">
                <a:solidFill>
                  <a:srgbClr val="FFC000"/>
                </a:solidFill>
                <a:latin typeface="Arial" panose="020B0604020202020204" pitchFamily="34" charset="0"/>
                <a:cs typeface="Arial" panose="020B0604020202020204" pitchFamily="34" charset="0"/>
              </a:rPr>
              <a:t>The Cycle of Problem</a:t>
            </a:r>
            <a:endParaRPr lang="en-US" b="1" dirty="0">
              <a:solidFill>
                <a:srgbClr val="FFC000"/>
              </a:solidFill>
              <a:latin typeface="Arial" panose="020B0604020202020204" pitchFamily="34" charset="0"/>
              <a:cs typeface="Arial" panose="020B0604020202020204" pitchFamily="34" charset="0"/>
            </a:endParaRPr>
          </a:p>
        </p:txBody>
      </p:sp>
      <p:sp>
        <p:nvSpPr>
          <p:cNvPr id="16" name="Subtitle 2"/>
          <p:cNvSpPr>
            <a:spLocks noGrp="1"/>
          </p:cNvSpPr>
          <p:nvPr>
            <p:ph idx="1"/>
          </p:nvPr>
        </p:nvSpPr>
        <p:spPr>
          <a:xfrm>
            <a:off x="838201" y="1808480"/>
            <a:ext cx="6393545" cy="3433458"/>
          </a:xfrm>
        </p:spPr>
        <p:txBody>
          <a:bodyPr>
            <a:normAutofit/>
          </a:bodyPr>
          <a:lstStyle/>
          <a:p>
            <a:pPr>
              <a:lnSpc>
                <a:spcPct val="100000"/>
              </a:lnSpc>
            </a:pPr>
            <a:r>
              <a:rPr lang="en-US" sz="2000" dirty="0" smtClean="0">
                <a:latin typeface="Arial" panose="020B0604020202020204" pitchFamily="34" charset="0"/>
                <a:cs typeface="Arial" panose="020B0604020202020204" pitchFamily="34" charset="0"/>
              </a:rPr>
              <a:t>the </a:t>
            </a:r>
            <a:r>
              <a:rPr lang="en-US" sz="2000" dirty="0">
                <a:latin typeface="Arial" panose="020B0604020202020204" pitchFamily="34" charset="0"/>
                <a:cs typeface="Arial" panose="020B0604020202020204" pitchFamily="34" charset="0"/>
              </a:rPr>
              <a:t>power of the mother nature is not allowed to be challenged. It's uncertain level of threat to our homeland causing our loss and constantly rebuilt. When we're recovering and there might be always another waves of devastation are reaching us soon. This is the ‘Cycle’ and we can only accept the truth</a:t>
            </a:r>
            <a:r>
              <a:rPr lang="en-US" sz="2000" dirty="0" smtClean="0">
                <a:latin typeface="Arial" panose="020B0604020202020204" pitchFamily="34" charset="0"/>
                <a:cs typeface="Arial" panose="020B0604020202020204" pitchFamily="34" charset="0"/>
              </a:rPr>
              <a:t>.</a:t>
            </a:r>
          </a:p>
          <a:p>
            <a:pPr>
              <a:lnSpc>
                <a:spcPct val="100000"/>
              </a:lnSpc>
            </a:pPr>
            <a:endParaRPr lang="en-US" sz="2000" dirty="0">
              <a:latin typeface="Arial" panose="020B0604020202020204" pitchFamily="34" charset="0"/>
              <a:cs typeface="Arial" panose="020B0604020202020204" pitchFamily="34" charset="0"/>
            </a:endParaRPr>
          </a:p>
          <a:p>
            <a:pPr>
              <a:lnSpc>
                <a:spcPct val="100000"/>
              </a:lnSpc>
            </a:pPr>
            <a:r>
              <a:rPr lang="en-US" sz="2000" dirty="0">
                <a:latin typeface="Arial" panose="020B0604020202020204" pitchFamily="34" charset="0"/>
                <a:cs typeface="Arial" panose="020B0604020202020204" pitchFamily="34" charset="0"/>
              </a:rPr>
              <a:t>This research established from there to express my concerned of this helplessness matter.</a:t>
            </a:r>
            <a:endParaRPr lang="en-US" sz="2000" dirty="0" smtClean="0">
              <a:latin typeface="Arial" panose="020B0604020202020204" pitchFamily="34" charset="0"/>
              <a:cs typeface="Arial" panose="020B0604020202020204" pitchFamily="34" charset="0"/>
            </a:endParaRPr>
          </a:p>
        </p:txBody>
      </p:sp>
      <p:pic>
        <p:nvPicPr>
          <p:cNvPr id="6"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7117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2722"/>
          <a:stretch/>
        </p:blipFill>
        <p:spPr>
          <a:xfrm>
            <a:off x="859954" y="2553203"/>
            <a:ext cx="1530576" cy="1930425"/>
          </a:xfrm>
          <a:prstGeom prst="rect">
            <a:avLst/>
          </a:prstGeom>
        </p:spPr>
      </p:pic>
      <p:sp>
        <p:nvSpPr>
          <p:cNvPr id="8" name="Subtitle 2"/>
          <p:cNvSpPr txBox="1">
            <a:spLocks/>
          </p:cNvSpPr>
          <p:nvPr/>
        </p:nvSpPr>
        <p:spPr>
          <a:xfrm>
            <a:off x="2631232" y="2241170"/>
            <a:ext cx="8722567" cy="224245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US" i="1" dirty="0" smtClean="0">
              <a:solidFill>
                <a:schemeClr val="bg1"/>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endParaRPr lang="en-US" sz="3200" dirty="0" smtClean="0">
              <a:solidFill>
                <a:schemeClr val="bg1"/>
              </a:solidFill>
              <a:latin typeface="Arial" panose="020B0604020202020204" pitchFamily="34" charset="0"/>
              <a:cs typeface="Arial" panose="020B0604020202020204" pitchFamily="34" charset="0"/>
            </a:endParaRPr>
          </a:p>
          <a:p>
            <a:pPr marL="0" indent="0" algn="ctr">
              <a:lnSpc>
                <a:spcPct val="100000"/>
              </a:lnSpc>
              <a:buFont typeface="Arial" panose="020B0604020202020204" pitchFamily="34" charset="0"/>
              <a:buNone/>
            </a:pPr>
            <a:r>
              <a:rPr lang="en-US" sz="2000" i="1" dirty="0" smtClean="0">
                <a:latin typeface="Arial" panose="020B0604020202020204" pitchFamily="34" charset="0"/>
                <a:cs typeface="Arial" panose="020B0604020202020204" pitchFamily="34" charset="0"/>
              </a:rPr>
              <a:t>‘if you have major disaster involving hundreds of thousands or in this case million of peoples , whether it be a natural disaster or an act of terrorism, the first 72 hours are going to be totally chaotic no matter what you plan to do.” </a:t>
            </a:r>
            <a:r>
              <a:rPr lang="en-US" sz="1800" b="1" i="1" dirty="0" smtClean="0">
                <a:latin typeface="Arial" panose="020B0604020202020204" pitchFamily="34" charset="0"/>
                <a:cs typeface="Arial" panose="020B0604020202020204" pitchFamily="34" charset="0"/>
              </a:rPr>
              <a:t>(Warren Rudman, 2014)</a:t>
            </a:r>
          </a:p>
        </p:txBody>
      </p:sp>
      <p:pic>
        <p:nvPicPr>
          <p:cNvPr id="5"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377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3577" r="3577"/>
          <a:stretch>
            <a:fillRect/>
          </a:stretch>
        </p:blipFill>
        <p:spPr>
          <a:xfrm>
            <a:off x="4904525" y="766425"/>
            <a:ext cx="6852049" cy="5410440"/>
          </a:xfrm>
        </p:spPr>
      </p:pic>
      <p:sp>
        <p:nvSpPr>
          <p:cNvPr id="14" name="Text Placeholder 13"/>
          <p:cNvSpPr>
            <a:spLocks noGrp="1"/>
          </p:cNvSpPr>
          <p:nvPr>
            <p:ph type="body" sz="half" idx="2"/>
          </p:nvPr>
        </p:nvSpPr>
        <p:spPr>
          <a:xfrm>
            <a:off x="839788" y="1222310"/>
            <a:ext cx="3932237" cy="4646678"/>
          </a:xfrm>
        </p:spPr>
        <p:txBody>
          <a:bodyPr>
            <a:normAutofit/>
          </a:bodyPr>
          <a:lstStyle/>
          <a:p>
            <a:pPr>
              <a:lnSpc>
                <a:spcPct val="100000"/>
              </a:lnSpc>
            </a:pPr>
            <a:r>
              <a:rPr lang="en-US" sz="2000" dirty="0">
                <a:latin typeface="Arial" panose="020B0604020202020204" pitchFamily="34" charset="0"/>
                <a:cs typeface="Arial" panose="020B0604020202020204" pitchFamily="34" charset="0"/>
              </a:rPr>
              <a:t>Capacity </a:t>
            </a:r>
            <a:r>
              <a:rPr lang="en-US" sz="2000" dirty="0" smtClean="0">
                <a:latin typeface="Arial" panose="020B0604020202020204" pitchFamily="34" charset="0"/>
                <a:cs typeface="Arial" panose="020B0604020202020204" pitchFamily="34" charset="0"/>
              </a:rPr>
              <a:t>to handle hazards has </a:t>
            </a:r>
            <a:r>
              <a:rPr lang="en-US" sz="2000" dirty="0">
                <a:latin typeface="Arial" panose="020B0604020202020204" pitchFamily="34" charset="0"/>
                <a:cs typeface="Arial" panose="020B0604020202020204" pitchFamily="34" charset="0"/>
              </a:rPr>
              <a:t>increase: technology</a:t>
            </a:r>
            <a:r>
              <a:rPr lang="en-US" sz="2000" dirty="0">
                <a:solidFill>
                  <a:schemeClr val="bg1"/>
                </a:solidFill>
                <a:latin typeface="Arial" panose="020B0604020202020204" pitchFamily="34" charset="0"/>
                <a:cs typeface="Arial" panose="020B0604020202020204" pitchFamily="34" charset="0"/>
              </a:rPr>
              <a:t>,</a:t>
            </a:r>
            <a:r>
              <a:rPr lang="en-US" sz="2000" b="1" dirty="0">
                <a:solidFill>
                  <a:schemeClr val="bg1"/>
                </a:solidFill>
                <a:latin typeface="Arial" panose="020B0604020202020204" pitchFamily="34" charset="0"/>
                <a:cs typeface="Arial" panose="020B0604020202020204" pitchFamily="34" charset="0"/>
              </a:rPr>
              <a:t> </a:t>
            </a:r>
            <a:r>
              <a:rPr lang="en-US" sz="2000" b="1" dirty="0">
                <a:solidFill>
                  <a:srgbClr val="FFC000"/>
                </a:solidFill>
                <a:latin typeface="Arial" panose="020B0604020202020204" pitchFamily="34" charset="0"/>
                <a:cs typeface="Arial" panose="020B0604020202020204" pitchFamily="34" charset="0"/>
              </a:rPr>
              <a:t>education and international awareness </a:t>
            </a:r>
            <a:r>
              <a:rPr lang="en-US" sz="2000" dirty="0" smtClean="0">
                <a:latin typeface="Arial" panose="020B0604020202020204" pitchFamily="34" charset="0"/>
                <a:cs typeface="Arial" panose="020B0604020202020204" pitchFamily="34" charset="0"/>
              </a:rPr>
              <a:t>improved </a:t>
            </a:r>
            <a:r>
              <a:rPr lang="en-US" sz="2000" dirty="0">
                <a:latin typeface="Arial" panose="020B0604020202020204" pitchFamily="34" charset="0"/>
                <a:cs typeface="Arial" panose="020B0604020202020204" pitchFamily="34" charset="0"/>
              </a:rPr>
              <a:t>which means countries are more able and set up to </a:t>
            </a:r>
            <a:r>
              <a:rPr lang="en-US" sz="2000" dirty="0" smtClean="0">
                <a:latin typeface="Arial" panose="020B0604020202020204" pitchFamily="34" charset="0"/>
                <a:cs typeface="Arial" panose="020B0604020202020204" pitchFamily="34" charset="0"/>
              </a:rPr>
              <a:t>cope. (</a:t>
            </a:r>
            <a:r>
              <a:rPr lang="en-US" sz="2000" dirty="0" err="1" smtClean="0">
                <a:latin typeface="Arial" panose="020B0604020202020204" pitchFamily="34" charset="0"/>
                <a:cs typeface="Arial" panose="020B0604020202020204" pitchFamily="34" charset="0"/>
              </a:rPr>
              <a:t>Geog.W</a:t>
            </a:r>
            <a:r>
              <a:rPr lang="en-US" sz="2000" dirty="0" smtClean="0">
                <a:latin typeface="Arial" panose="020B0604020202020204" pitchFamily="34" charset="0"/>
                <a:cs typeface="Arial" panose="020B0604020202020204" pitchFamily="34" charset="0"/>
              </a:rPr>
              <a:t>, 2015)</a:t>
            </a:r>
            <a:endParaRPr lang="en-US" sz="2000" dirty="0">
              <a:latin typeface="Arial" panose="020B0604020202020204" pitchFamily="34" charset="0"/>
              <a:cs typeface="Arial" panose="020B0604020202020204" pitchFamily="34" charset="0"/>
            </a:endParaRPr>
          </a:p>
        </p:txBody>
      </p:sp>
      <p:sp>
        <p:nvSpPr>
          <p:cNvPr id="12" name="TextBox 11"/>
          <p:cNvSpPr txBox="1"/>
          <p:nvPr/>
        </p:nvSpPr>
        <p:spPr>
          <a:xfrm>
            <a:off x="5111750" y="5868988"/>
            <a:ext cx="6243638" cy="461665"/>
          </a:xfrm>
          <a:prstGeom prst="rect">
            <a:avLst/>
          </a:prstGeom>
          <a:noFill/>
        </p:spPr>
        <p:txBody>
          <a:bodyPr wrap="square" rtlCol="0">
            <a:spAutoFit/>
          </a:bodyPr>
          <a:lstStyle/>
          <a:p>
            <a:r>
              <a:rPr lang="en-US" sz="1200" dirty="0" smtClean="0"/>
              <a:t>Source: OFDA/CRED, EM-DAT (2015)</a:t>
            </a:r>
            <a:r>
              <a:rPr lang="en-US" sz="1200" b="1" dirty="0"/>
              <a:t> Centre for Research on the Epidemiology of Disasters (</a:t>
            </a:r>
            <a:r>
              <a:rPr lang="en-US" sz="1200" b="1" dirty="0" smtClean="0"/>
              <a:t>CRED)_</a:t>
            </a:r>
            <a:r>
              <a:rPr lang="en-US" sz="1200" dirty="0" smtClean="0"/>
              <a:t>Emergency </a:t>
            </a:r>
            <a:r>
              <a:rPr lang="en-US" sz="1200" dirty="0"/>
              <a:t>Events </a:t>
            </a:r>
            <a:r>
              <a:rPr lang="en-US" sz="1200" dirty="0" err="1" smtClean="0"/>
              <a:t>Database_</a:t>
            </a:r>
            <a:r>
              <a:rPr lang="en-US" sz="1200" dirty="0" err="1"/>
              <a:t>Université</a:t>
            </a:r>
            <a:r>
              <a:rPr lang="en-US" sz="1200" dirty="0"/>
              <a:t> </a:t>
            </a:r>
            <a:r>
              <a:rPr lang="en-US" sz="1200" dirty="0" err="1"/>
              <a:t>catholique</a:t>
            </a:r>
            <a:r>
              <a:rPr lang="en-US" sz="1200" dirty="0"/>
              <a:t> de </a:t>
            </a:r>
            <a:r>
              <a:rPr lang="en-US" sz="1200" dirty="0" smtClean="0"/>
              <a:t>Louvain, </a:t>
            </a:r>
            <a:r>
              <a:rPr lang="en-US" sz="1200" dirty="0" smtClean="0">
                <a:solidFill>
                  <a:schemeClr val="bg1"/>
                </a:solidFill>
              </a:rPr>
              <a:t>Brussels Belgium.</a:t>
            </a:r>
            <a:endParaRPr lang="en-US" sz="1200" dirty="0">
              <a:solidFill>
                <a:schemeClr val="bg1"/>
              </a:solidFill>
            </a:endParaRPr>
          </a:p>
        </p:txBody>
      </p:sp>
      <p:pic>
        <p:nvPicPr>
          <p:cNvPr id="7"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3731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641758"/>
            <a:ext cx="3932237" cy="933061"/>
          </a:xfrm>
        </p:spPr>
        <p:txBody>
          <a:bodyPr>
            <a:normAutofit/>
          </a:bodyPr>
          <a:lstStyle/>
          <a:p>
            <a:r>
              <a:rPr lang="en-US" sz="4400" b="1" dirty="0" smtClean="0">
                <a:solidFill>
                  <a:srgbClr val="FFC000"/>
                </a:solidFill>
                <a:latin typeface="Arial" panose="020B0604020202020204" pitchFamily="34" charset="0"/>
                <a:cs typeface="Arial" panose="020B0604020202020204" pitchFamily="34" charset="0"/>
              </a:rPr>
              <a:t>Precedent 1</a:t>
            </a:r>
            <a:endParaRPr lang="en-US" sz="4400" b="1" dirty="0">
              <a:solidFill>
                <a:srgbClr val="FFC000"/>
              </a:solidFill>
            </a:endParaRPr>
          </a:p>
        </p:txBody>
      </p:sp>
      <p:pic>
        <p:nvPicPr>
          <p:cNvPr id="4" name="Picture Placeholder 3"/>
          <p:cNvPicPr>
            <a:picLocks noGrp="1" noChangeAspect="1"/>
          </p:cNvPicPr>
          <p:nvPr>
            <p:ph type="pic" idx="1"/>
          </p:nvPr>
        </p:nvPicPr>
        <p:blipFill>
          <a:blip r:embed="rId2">
            <a:extLst>
              <a:ext uri="{28A0092B-C50C-407E-A947-70E740481C1C}">
                <a14:useLocalDpi xmlns:a14="http://schemas.microsoft.com/office/drawing/2010/main" val="0"/>
              </a:ext>
            </a:extLst>
          </a:blip>
          <a:srcRect l="10740" r="10740"/>
          <a:stretch>
            <a:fillRect/>
          </a:stretch>
        </p:blipFill>
        <p:spPr>
          <a:xfrm>
            <a:off x="839788" y="1852731"/>
            <a:ext cx="5320120" cy="4200815"/>
          </a:xfrm>
        </p:spPr>
      </p:pic>
      <p:sp>
        <p:nvSpPr>
          <p:cNvPr id="9" name="Text Placeholder 8"/>
          <p:cNvSpPr>
            <a:spLocks noGrp="1"/>
          </p:cNvSpPr>
          <p:nvPr>
            <p:ph type="body" sz="half" idx="2"/>
          </p:nvPr>
        </p:nvSpPr>
        <p:spPr>
          <a:xfrm>
            <a:off x="839788" y="1467053"/>
            <a:ext cx="4842555" cy="648943"/>
          </a:xfrm>
        </p:spPr>
        <p:txBody>
          <a:bodyPr>
            <a:normAutofit/>
          </a:bodyPr>
          <a:lstStyle/>
          <a:p>
            <a:pPr>
              <a:lnSpc>
                <a:spcPct val="100000"/>
              </a:lnSpc>
            </a:pPr>
            <a:r>
              <a:rPr lang="en-US" sz="2000" dirty="0" smtClean="0">
                <a:latin typeface="Arial" panose="020B0604020202020204" pitchFamily="34" charset="0"/>
                <a:cs typeface="Arial" panose="020B0604020202020204" pitchFamily="34" charset="0"/>
              </a:rPr>
              <a:t>Tokyo </a:t>
            </a:r>
            <a:r>
              <a:rPr lang="en-US" sz="2000" dirty="0" err="1" smtClean="0">
                <a:latin typeface="Arial" panose="020B0604020202020204" pitchFamily="34" charset="0"/>
                <a:cs typeface="Arial" panose="020B0604020202020204" pitchFamily="34" charset="0"/>
              </a:rPr>
              <a:t>Rinkai</a:t>
            </a:r>
            <a:r>
              <a:rPr lang="en-US" sz="2000" dirty="0" smtClean="0">
                <a:latin typeface="Arial" panose="020B0604020202020204" pitchFamily="34" charset="0"/>
                <a:cs typeface="Arial" panose="020B0604020202020204" pitchFamily="34" charset="0"/>
              </a:rPr>
              <a:t> Disaster </a:t>
            </a:r>
            <a:r>
              <a:rPr lang="en-US" sz="2000" dirty="0">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revention Park</a:t>
            </a:r>
          </a:p>
          <a:p>
            <a:pPr>
              <a:lnSpc>
                <a:spcPct val="100000"/>
              </a:lnSpc>
            </a:pPr>
            <a:endParaRPr lang="en-US" sz="2400" dirty="0" smtClean="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838068" y="6053546"/>
            <a:ext cx="5321840" cy="646331"/>
          </a:xfrm>
          <a:prstGeom prst="rect">
            <a:avLst/>
          </a:prstGeom>
          <a:noFill/>
        </p:spPr>
        <p:txBody>
          <a:bodyPr wrap="square" rtlCol="0">
            <a:spAutoFit/>
          </a:bodyPr>
          <a:lstStyle/>
          <a:p>
            <a:r>
              <a:rPr lang="en-US" sz="1200" b="1" dirty="0" err="1" smtClean="0"/>
              <a:t>Source:Rinkai</a:t>
            </a:r>
            <a:r>
              <a:rPr lang="en-US" sz="1200" b="1" dirty="0" smtClean="0"/>
              <a:t> Disaster Prevention Park </a:t>
            </a:r>
            <a:r>
              <a:rPr lang="en-US" sz="1200" dirty="0" smtClean="0"/>
              <a:t>https://blogs.yahoo.co.jp/whfsc363/GALLERY/show_image.html?id=65107321&amp;no=14 </a:t>
            </a:r>
            <a:endParaRPr lang="en-US" sz="1200" dirty="0"/>
          </a:p>
        </p:txBody>
      </p:sp>
      <p:sp>
        <p:nvSpPr>
          <p:cNvPr id="8" name="Title 6"/>
          <p:cNvSpPr txBox="1">
            <a:spLocks/>
          </p:cNvSpPr>
          <p:nvPr/>
        </p:nvSpPr>
        <p:spPr>
          <a:xfrm>
            <a:off x="6310640" y="641758"/>
            <a:ext cx="3932237" cy="9330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dirty="0" smtClean="0">
                <a:solidFill>
                  <a:srgbClr val="FFC000"/>
                </a:solidFill>
                <a:latin typeface="Arial" panose="020B0604020202020204" pitchFamily="34" charset="0"/>
                <a:cs typeface="Arial" panose="020B0604020202020204" pitchFamily="34" charset="0"/>
              </a:rPr>
              <a:t>Precedent 2</a:t>
            </a:r>
            <a:endParaRPr lang="en-US" sz="4400" b="1" dirty="0">
              <a:solidFill>
                <a:srgbClr val="FFC000"/>
              </a:solidFill>
            </a:endParaRPr>
          </a:p>
        </p:txBody>
      </p:sp>
      <p:sp>
        <p:nvSpPr>
          <p:cNvPr id="11" name="Text Placeholder 8"/>
          <p:cNvSpPr txBox="1">
            <a:spLocks/>
          </p:cNvSpPr>
          <p:nvPr/>
        </p:nvSpPr>
        <p:spPr>
          <a:xfrm>
            <a:off x="6310640" y="1509502"/>
            <a:ext cx="4842555" cy="522515"/>
          </a:xfrm>
          <a:prstGeom prst="rect">
            <a:avLst/>
          </a:prstGeom>
        </p:spPr>
        <p:txBody>
          <a:bodyPr vert="horz" lIns="91440" tIns="45720" rIns="91440" bIns="45720" rtlCol="0">
            <a:normAutofit fontScale="77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2800" dirty="0">
                <a:latin typeface="Arial" panose="020B0604020202020204" pitchFamily="34" charset="0"/>
                <a:cs typeface="Arial" panose="020B0604020202020204" pitchFamily="34" charset="0"/>
              </a:rPr>
              <a:t>Guardian Centers of Georgia </a:t>
            </a:r>
            <a:r>
              <a:rPr lang="en-US" sz="2800" dirty="0" smtClean="0">
                <a:latin typeface="Arial" panose="020B0604020202020204" pitchFamily="34" charset="0"/>
                <a:cs typeface="Arial" panose="020B0604020202020204" pitchFamily="34" charset="0"/>
              </a:rPr>
              <a:t>Perry</a:t>
            </a:r>
            <a:endParaRPr lang="en-US" sz="2400" dirty="0" smtClean="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6308920" y="6053546"/>
            <a:ext cx="5321840" cy="461665"/>
          </a:xfrm>
          <a:prstGeom prst="rect">
            <a:avLst/>
          </a:prstGeom>
          <a:noFill/>
        </p:spPr>
        <p:txBody>
          <a:bodyPr wrap="square" rtlCol="0">
            <a:spAutoFit/>
          </a:bodyPr>
          <a:lstStyle/>
          <a:p>
            <a:r>
              <a:rPr lang="en-US" sz="1200" b="1" dirty="0" err="1" smtClean="0"/>
              <a:t>Source:GC</a:t>
            </a:r>
            <a:r>
              <a:rPr lang="en-US" sz="1200" b="1" dirty="0" smtClean="0"/>
              <a:t> Guardian Centre</a:t>
            </a:r>
          </a:p>
          <a:p>
            <a:r>
              <a:rPr lang="en-US" sz="1200" dirty="0" smtClean="0"/>
              <a:t>https</a:t>
            </a:r>
            <a:r>
              <a:rPr lang="en-US" sz="1200" dirty="0"/>
              <a:t>://guardiancenters.com/ </a:t>
            </a:r>
          </a:p>
        </p:txBody>
      </p:sp>
      <p:pic>
        <p:nvPicPr>
          <p:cNvPr id="14" name="Picture Placeholder 2"/>
          <p:cNvPicPr>
            <a:picLocks noChangeAspect="1"/>
          </p:cNvPicPr>
          <p:nvPr/>
        </p:nvPicPr>
        <p:blipFill>
          <a:blip r:embed="rId3">
            <a:extLst>
              <a:ext uri="{28A0092B-C50C-407E-A947-70E740481C1C}">
                <a14:useLocalDpi xmlns:a14="http://schemas.microsoft.com/office/drawing/2010/main" val="0"/>
              </a:ext>
            </a:extLst>
          </a:blip>
          <a:srcRect l="6862" r="6862"/>
          <a:stretch>
            <a:fillRect/>
          </a:stretch>
        </p:blipFill>
        <p:spPr>
          <a:xfrm>
            <a:off x="6310640" y="1852731"/>
            <a:ext cx="5320120" cy="4200815"/>
          </a:xfrm>
          <a:prstGeom prst="rect">
            <a:avLst/>
          </a:prstGeom>
        </p:spPr>
      </p:pic>
      <p:pic>
        <p:nvPicPr>
          <p:cNvPr id="15" name="Picture 2" descr="「curtin university logo」の画像検索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33619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315" t="12266" r="2026" b="4044"/>
          <a:stretch/>
        </p:blipFill>
        <p:spPr>
          <a:xfrm>
            <a:off x="285025" y="1448082"/>
            <a:ext cx="11598012" cy="5019869"/>
          </a:xfrm>
          <a:prstGeom prst="rect">
            <a:avLst/>
          </a:prstGeom>
        </p:spPr>
      </p:pic>
      <p:sp>
        <p:nvSpPr>
          <p:cNvPr id="6" name="Title 1"/>
          <p:cNvSpPr>
            <a:spLocks noGrp="1"/>
          </p:cNvSpPr>
          <p:nvPr>
            <p:ph type="title"/>
          </p:nvPr>
        </p:nvSpPr>
        <p:spPr>
          <a:xfrm>
            <a:off x="838200" y="626052"/>
            <a:ext cx="10515600" cy="971326"/>
          </a:xfrm>
        </p:spPr>
        <p:txBody>
          <a:bodyPr>
            <a:normAutofit fontScale="90000"/>
          </a:bodyPr>
          <a:lstStyle/>
          <a:p>
            <a:r>
              <a:rPr lang="en-US" b="1" dirty="0" smtClean="0">
                <a:solidFill>
                  <a:srgbClr val="FFC000"/>
                </a:solidFill>
                <a:latin typeface="Arial" panose="020B0604020202020204" pitchFamily="34" charset="0"/>
                <a:cs typeface="Arial" panose="020B0604020202020204" pitchFamily="34" charset="0"/>
              </a:rPr>
              <a:t>Feasibility &amp; Research </a:t>
            </a:r>
            <a:r>
              <a:rPr lang="en-US" b="1" dirty="0" err="1" smtClean="0">
                <a:solidFill>
                  <a:srgbClr val="FFC000"/>
                </a:solidFill>
                <a:latin typeface="Arial" panose="020B0604020202020204" pitchFamily="34" charset="0"/>
                <a:cs typeface="Arial" panose="020B0604020202020204" pitchFamily="34" charset="0"/>
              </a:rPr>
              <a:t>tructure</a:t>
            </a:r>
            <a:r>
              <a:rPr lang="en-US" b="1" dirty="0" smtClean="0">
                <a:solidFill>
                  <a:srgbClr val="FFC000"/>
                </a:solidFill>
                <a:latin typeface="Arial" panose="020B0604020202020204" pitchFamily="34" charset="0"/>
                <a:cs typeface="Arial" panose="020B0604020202020204" pitchFamily="34" charset="0"/>
              </a:rPr>
              <a:t> alignment</a:t>
            </a:r>
            <a:endParaRPr lang="en-US" b="1" dirty="0">
              <a:solidFill>
                <a:srgbClr val="FFC000"/>
              </a:solidFill>
              <a:latin typeface="Arial" panose="020B0604020202020204" pitchFamily="34" charset="0"/>
              <a:cs typeface="Arial" panose="020B0604020202020204" pitchFamily="34" charset="0"/>
            </a:endParaRPr>
          </a:p>
        </p:txBody>
      </p:sp>
      <p:pic>
        <p:nvPicPr>
          <p:cNvPr id="7"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9844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838200" y="2871455"/>
            <a:ext cx="10515600" cy="3643747"/>
          </a:xfrm>
        </p:spPr>
        <p:txBody>
          <a:bodyPr>
            <a:normAutofit/>
          </a:bodyPr>
          <a:lstStyle/>
          <a:p>
            <a:pPr marL="0" indent="0" algn="ctr">
              <a:lnSpc>
                <a:spcPct val="100000"/>
              </a:lnSpc>
              <a:buNone/>
            </a:pPr>
            <a:endParaRPr lang="en-US" i="1" dirty="0" smtClean="0">
              <a:solidFill>
                <a:schemeClr val="bg1"/>
              </a:solidFill>
              <a:latin typeface="Arial" panose="020B0604020202020204" pitchFamily="34" charset="0"/>
              <a:cs typeface="Arial" panose="020B0604020202020204" pitchFamily="34" charset="0"/>
            </a:endParaRPr>
          </a:p>
          <a:p>
            <a:pPr marL="0" indent="0" algn="ctr">
              <a:lnSpc>
                <a:spcPct val="100000"/>
              </a:lnSpc>
              <a:buNone/>
            </a:pPr>
            <a:endParaRPr lang="en-US" sz="3200" dirty="0">
              <a:solidFill>
                <a:schemeClr val="bg1"/>
              </a:solidFill>
              <a:latin typeface="Arial" panose="020B0604020202020204" pitchFamily="34" charset="0"/>
              <a:cs typeface="Arial" panose="020B0604020202020204" pitchFamily="34" charset="0"/>
            </a:endParaRPr>
          </a:p>
          <a:p>
            <a:pPr marL="0" indent="0" algn="ctr">
              <a:lnSpc>
                <a:spcPct val="100000"/>
              </a:lnSpc>
              <a:buNone/>
            </a:pPr>
            <a:r>
              <a:rPr lang="en-US" sz="2000" i="1" dirty="0" smtClean="0">
                <a:latin typeface="Arial" panose="020B0604020202020204" pitchFamily="34" charset="0"/>
                <a:cs typeface="Arial" panose="020B0604020202020204" pitchFamily="34" charset="0"/>
              </a:rPr>
              <a:t>Risk management is the year 2020 as one end point, this plan (Tokyo Disaster Prevention Plan) </a:t>
            </a:r>
            <a:r>
              <a:rPr lang="en-US" sz="2000" i="1" dirty="0" err="1">
                <a:latin typeface="Arial" panose="020B0604020202020204" pitchFamily="34" charset="0"/>
                <a:cs typeface="Arial" panose="020B0604020202020204" pitchFamily="34" charset="0"/>
              </a:rPr>
              <a:t>wothe</a:t>
            </a:r>
            <a:r>
              <a:rPr lang="en-US" sz="2000" i="1" dirty="0">
                <a:latin typeface="Arial" panose="020B0604020202020204" pitchFamily="34" charset="0"/>
                <a:cs typeface="Arial" panose="020B0604020202020204" pitchFamily="34" charset="0"/>
              </a:rPr>
              <a:t> practice of envisioning the worst case scenario, then ensuring everything possible is done to prepare. Taking </a:t>
            </a:r>
            <a:r>
              <a:rPr lang="en-US" sz="2000" i="1" dirty="0" smtClean="0">
                <a:latin typeface="Arial" panose="020B0604020202020204" pitchFamily="34" charset="0"/>
                <a:cs typeface="Arial" panose="020B0604020202020204" pitchFamily="34" charset="0"/>
              </a:rPr>
              <a:t>risk backwards from there to lay out a clear road map for need to be done. </a:t>
            </a:r>
            <a:r>
              <a:rPr lang="en-US" sz="1800" b="1" i="1" dirty="0" smtClean="0">
                <a:latin typeface="Arial" panose="020B0604020202020204" pitchFamily="34" charset="0"/>
                <a:cs typeface="Arial" panose="020B0604020202020204" pitchFamily="34" charset="0"/>
              </a:rPr>
              <a:t>(Yoichi </a:t>
            </a:r>
            <a:r>
              <a:rPr lang="en-US" sz="1800" b="1" i="1" dirty="0" err="1" smtClean="0">
                <a:latin typeface="Arial" panose="020B0604020202020204" pitchFamily="34" charset="0"/>
                <a:cs typeface="Arial" panose="020B0604020202020204" pitchFamily="34" charset="0"/>
              </a:rPr>
              <a:t>Masuzoe</a:t>
            </a:r>
            <a:r>
              <a:rPr lang="en-US" sz="1800" b="1" i="1" dirty="0" smtClean="0">
                <a:latin typeface="Arial" panose="020B0604020202020204" pitchFamily="34" charset="0"/>
                <a:cs typeface="Arial" panose="020B0604020202020204" pitchFamily="34" charset="0"/>
              </a:rPr>
              <a:t>-Governor of Tokyo, 2014)</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872957"/>
            <a:ext cx="1584960" cy="1941576"/>
          </a:xfrm>
          <a:prstGeom prst="rect">
            <a:avLst/>
          </a:prstGeom>
        </p:spPr>
      </p:pic>
      <p:sp>
        <p:nvSpPr>
          <p:cNvPr id="4" name="Title 6"/>
          <p:cNvSpPr>
            <a:spLocks noGrp="1"/>
          </p:cNvSpPr>
          <p:nvPr>
            <p:ph type="title"/>
          </p:nvPr>
        </p:nvSpPr>
        <p:spPr>
          <a:xfrm>
            <a:off x="2599315" y="2103492"/>
            <a:ext cx="8754485" cy="1807049"/>
          </a:xfrm>
        </p:spPr>
        <p:txBody>
          <a:bodyPr>
            <a:normAutofit/>
          </a:bodyPr>
          <a:lstStyle/>
          <a:p>
            <a:pPr algn="ctr"/>
            <a:r>
              <a:rPr lang="en-US" sz="4400" b="1" dirty="0" smtClean="0">
                <a:solidFill>
                  <a:srgbClr val="FFC000"/>
                </a:solidFill>
                <a:latin typeface="Arial" panose="020B0604020202020204" pitchFamily="34" charset="0"/>
                <a:cs typeface="Arial" panose="020B0604020202020204" pitchFamily="34" charset="0"/>
              </a:rPr>
              <a:t>Tokyo Disaster Prevention Plan</a:t>
            </a:r>
            <a:br>
              <a:rPr lang="en-US" sz="4400" b="1" dirty="0" smtClean="0">
                <a:solidFill>
                  <a:srgbClr val="FFC000"/>
                </a:solidFill>
                <a:latin typeface="Arial" panose="020B0604020202020204" pitchFamily="34" charset="0"/>
                <a:cs typeface="Arial" panose="020B0604020202020204" pitchFamily="34" charset="0"/>
              </a:rPr>
            </a:br>
            <a:r>
              <a:rPr lang="en-US" sz="2400" dirty="0" smtClean="0">
                <a:solidFill>
                  <a:srgbClr val="FFC000"/>
                </a:solidFill>
                <a:latin typeface="Arial" panose="020B0604020202020204" pitchFamily="34" charset="0"/>
                <a:cs typeface="Arial" panose="020B0604020202020204" pitchFamily="34" charset="0"/>
              </a:rPr>
              <a:t>-Becoming the World’s Safest, Most Secure City-</a:t>
            </a:r>
            <a:endParaRPr lang="en-US" sz="2400" dirty="0">
              <a:solidFill>
                <a:srgbClr val="FFC000"/>
              </a:solidFill>
            </a:endParaRPr>
          </a:p>
        </p:txBody>
      </p:sp>
      <p:pic>
        <p:nvPicPr>
          <p:cNvPr id="5"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1118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838200" y="1868874"/>
            <a:ext cx="5254690" cy="4457281"/>
          </a:xfrm>
        </p:spPr>
        <p:txBody>
          <a:bodyPr>
            <a:normAutofit/>
          </a:bodyPr>
          <a:lstStyle/>
          <a:p>
            <a:pPr>
              <a:lnSpc>
                <a:spcPct val="100000"/>
              </a:lnSpc>
            </a:pPr>
            <a:r>
              <a:rPr lang="en-US" sz="2400" dirty="0" smtClean="0">
                <a:latin typeface="Arial" panose="020B0604020202020204" pitchFamily="34" charset="0"/>
                <a:cs typeface="Arial" panose="020B0604020202020204" pitchFamily="34" charset="0"/>
              </a:rPr>
              <a:t>implement emergency preparedness education as a compulsory school learning and living knowledge.</a:t>
            </a:r>
          </a:p>
          <a:p>
            <a:pPr>
              <a:lnSpc>
                <a:spcPct val="100000"/>
              </a:lnSpc>
            </a:pPr>
            <a:r>
              <a:rPr lang="en-US" sz="2400" dirty="0" smtClean="0">
                <a:latin typeface="Arial" panose="020B0604020202020204" pitchFamily="34" charset="0"/>
                <a:cs typeface="Arial" panose="020B0604020202020204" pitchFamily="34" charset="0"/>
              </a:rPr>
              <a:t>designated platform to widely spread an appropriate disaster prevention education.</a:t>
            </a:r>
          </a:p>
          <a:p>
            <a:pPr>
              <a:lnSpc>
                <a:spcPct val="100000"/>
              </a:lnSpc>
            </a:pPr>
            <a:r>
              <a:rPr lang="en-US" sz="2400" dirty="0" smtClean="0">
                <a:latin typeface="Arial" panose="020B0604020202020204" pitchFamily="34" charset="0"/>
                <a:cs typeface="Arial" panose="020B0604020202020204" pitchFamily="34" charset="0"/>
              </a:rPr>
              <a:t>once in a right time to advocate disaster awareness and prevention.</a:t>
            </a:r>
          </a:p>
        </p:txBody>
      </p:sp>
      <p:sp>
        <p:nvSpPr>
          <p:cNvPr id="6" name="Title 1"/>
          <p:cNvSpPr>
            <a:spLocks noGrp="1"/>
          </p:cNvSpPr>
          <p:nvPr>
            <p:ph type="title"/>
          </p:nvPr>
        </p:nvSpPr>
        <p:spPr>
          <a:xfrm>
            <a:off x="838200" y="719362"/>
            <a:ext cx="10515600" cy="971326"/>
          </a:xfrm>
        </p:spPr>
        <p:txBody>
          <a:bodyPr>
            <a:normAutofit fontScale="90000"/>
          </a:bodyPr>
          <a:lstStyle/>
          <a:p>
            <a:r>
              <a:rPr lang="en-US" b="1" dirty="0" smtClean="0">
                <a:solidFill>
                  <a:srgbClr val="FFC000"/>
                </a:solidFill>
                <a:latin typeface="Arial" panose="020B0604020202020204" pitchFamily="34" charset="0"/>
                <a:cs typeface="Arial" panose="020B0604020202020204" pitchFamily="34" charset="0"/>
              </a:rPr>
              <a:t>Feasibility &amp; Research </a:t>
            </a:r>
            <a:r>
              <a:rPr lang="en-US" b="1" dirty="0" err="1" smtClean="0">
                <a:solidFill>
                  <a:srgbClr val="FFC000"/>
                </a:solidFill>
                <a:latin typeface="Arial" panose="020B0604020202020204" pitchFamily="34" charset="0"/>
                <a:cs typeface="Arial" panose="020B0604020202020204" pitchFamily="34" charset="0"/>
              </a:rPr>
              <a:t>tructure</a:t>
            </a:r>
            <a:r>
              <a:rPr lang="en-US" b="1" dirty="0" smtClean="0">
                <a:solidFill>
                  <a:srgbClr val="FFC000"/>
                </a:solidFill>
                <a:latin typeface="Arial" panose="020B0604020202020204" pitchFamily="34" charset="0"/>
                <a:cs typeface="Arial" panose="020B0604020202020204" pitchFamily="34" charset="0"/>
              </a:rPr>
              <a:t> alignment</a:t>
            </a:r>
            <a:endParaRPr lang="en-US" b="1" dirty="0">
              <a:solidFill>
                <a:srgbClr val="FFC000"/>
              </a:solidFill>
              <a:latin typeface="Arial" panose="020B0604020202020204" pitchFamily="34" charset="0"/>
              <a:cs typeface="Arial" panose="020B0604020202020204" pitchFamily="34" charset="0"/>
            </a:endParaRPr>
          </a:p>
        </p:txBody>
      </p:sp>
      <p:pic>
        <p:nvPicPr>
          <p:cNvPr id="7" name="Picture Placeholder 3"/>
          <p:cNvPicPr>
            <a:picLocks noChangeAspect="1"/>
          </p:cNvPicPr>
          <p:nvPr/>
        </p:nvPicPr>
        <p:blipFill>
          <a:blip r:embed="rId2">
            <a:extLst>
              <a:ext uri="{28A0092B-C50C-407E-A947-70E740481C1C}">
                <a14:useLocalDpi xmlns:a14="http://schemas.microsoft.com/office/drawing/2010/main" val="0"/>
              </a:ext>
            </a:extLst>
          </a:blip>
          <a:srcRect l="4830" r="4830"/>
          <a:stretch>
            <a:fillRect/>
          </a:stretch>
        </p:blipFill>
        <p:spPr>
          <a:xfrm>
            <a:off x="6092890" y="1701624"/>
            <a:ext cx="5477102" cy="4324769"/>
          </a:xfrm>
          <a:prstGeom prst="rect">
            <a:avLst/>
          </a:prstGeom>
        </p:spPr>
      </p:pic>
      <p:sp>
        <p:nvSpPr>
          <p:cNvPr id="9" name="TextBox 8"/>
          <p:cNvSpPr txBox="1"/>
          <p:nvPr/>
        </p:nvSpPr>
        <p:spPr>
          <a:xfrm>
            <a:off x="6092890" y="6037328"/>
            <a:ext cx="5477102" cy="736696"/>
          </a:xfrm>
          <a:prstGeom prst="rect">
            <a:avLst/>
          </a:prstGeom>
          <a:noFill/>
        </p:spPr>
        <p:txBody>
          <a:bodyPr wrap="square" rtlCol="0">
            <a:spAutoFit/>
          </a:bodyPr>
          <a:lstStyle/>
          <a:p>
            <a:pPr lvl="0"/>
            <a:r>
              <a:rPr lang="en-US" sz="1200" dirty="0" err="1" smtClean="0"/>
              <a:t>Source:</a:t>
            </a:r>
            <a:r>
              <a:rPr lang="en-US" sz="1200" dirty="0" err="1"/>
              <a:t>Tokyo</a:t>
            </a:r>
            <a:r>
              <a:rPr lang="en-US" sz="1200" dirty="0"/>
              <a:t> Metropolitan Government (2015) Disaster Preparedness Tokyo /Tokyo </a:t>
            </a:r>
            <a:r>
              <a:rPr lang="en-US" sz="1200" dirty="0" err="1" smtClean="0"/>
              <a:t>Bousai</a:t>
            </a:r>
            <a:r>
              <a:rPr lang="en-US" sz="1200" dirty="0" smtClean="0"/>
              <a:t>-http://www.metro.tokyo.jp/ENGLISH/GUIDE/BOSAI/</a:t>
            </a:r>
            <a:endParaRPr lang="en-US" sz="1200" dirty="0"/>
          </a:p>
          <a:p>
            <a:r>
              <a:rPr lang="en-US" dirty="0" smtClean="0"/>
              <a:t> </a:t>
            </a:r>
            <a:endParaRPr lang="en-US" dirty="0"/>
          </a:p>
        </p:txBody>
      </p:sp>
      <p:pic>
        <p:nvPicPr>
          <p:cNvPr id="8"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03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3443" y="0"/>
            <a:ext cx="9698557" cy="6858000"/>
          </a:xfrm>
          <a:prstGeom prst="rect">
            <a:avLst/>
          </a:prstGeom>
        </p:spPr>
      </p:pic>
      <p:sp>
        <p:nvSpPr>
          <p:cNvPr id="16" name="TextBox 15"/>
          <p:cNvSpPr txBox="1"/>
          <p:nvPr/>
        </p:nvSpPr>
        <p:spPr>
          <a:xfrm>
            <a:off x="65314" y="6454459"/>
            <a:ext cx="2341983" cy="261610"/>
          </a:xfrm>
          <a:prstGeom prst="rect">
            <a:avLst/>
          </a:prstGeom>
          <a:noFill/>
        </p:spPr>
        <p:txBody>
          <a:bodyPr wrap="square" rtlCol="0">
            <a:spAutoFit/>
          </a:bodyPr>
          <a:lstStyle/>
          <a:p>
            <a:pPr>
              <a:spcBef>
                <a:spcPts val="200"/>
              </a:spcBef>
            </a:pPr>
            <a:r>
              <a:rPr lang="en-US" sz="1100" dirty="0" smtClean="0">
                <a:latin typeface="Arial" panose="020B0604020202020204" pitchFamily="34" charset="0"/>
                <a:cs typeface="Arial" panose="020B0604020202020204" pitchFamily="34" charset="0"/>
                <a:hlinkClick r:id="rId3"/>
              </a:rPr>
              <a:t>Cyong@hessellstudio.com</a:t>
            </a:r>
            <a:r>
              <a:rPr lang="en-US" sz="1100" dirty="0" smtClean="0">
                <a:latin typeface="Arial" panose="020B0604020202020204" pitchFamily="34" charset="0"/>
                <a:cs typeface="Arial" panose="020B0604020202020204" pitchFamily="34" charset="0"/>
              </a:rPr>
              <a:t> </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16" y="5584281"/>
            <a:ext cx="608925" cy="608925"/>
          </a:xfrm>
          <a:prstGeom prst="rect">
            <a:avLst/>
          </a:prstGeom>
        </p:spPr>
      </p:pic>
      <p:sp>
        <p:nvSpPr>
          <p:cNvPr id="18" name="TextBox 17"/>
          <p:cNvSpPr txBox="1"/>
          <p:nvPr/>
        </p:nvSpPr>
        <p:spPr>
          <a:xfrm>
            <a:off x="55214" y="6200055"/>
            <a:ext cx="2241781" cy="307777"/>
          </a:xfrm>
          <a:prstGeom prst="rect">
            <a:avLst/>
          </a:prstGeom>
          <a:noFill/>
        </p:spPr>
        <p:txBody>
          <a:bodyPr wrap="square" rtlCol="0">
            <a:spAutoFit/>
          </a:bodyPr>
          <a:lstStyle/>
          <a:p>
            <a:pPr>
              <a:spcBef>
                <a:spcPts val="200"/>
              </a:spcBef>
            </a:pPr>
            <a:r>
              <a:rPr lang="en-US" sz="1400" dirty="0" err="1" smtClean="0">
                <a:latin typeface="Arial" panose="020B0604020202020204" pitchFamily="34" charset="0"/>
                <a:cs typeface="Arial" panose="020B0604020202020204" pitchFamily="34" charset="0"/>
              </a:rPr>
              <a:t>Choon</a:t>
            </a:r>
            <a:r>
              <a:rPr lang="en-US" sz="1400" dirty="0" smtClean="0">
                <a:latin typeface="Arial" panose="020B0604020202020204" pitchFamily="34" charset="0"/>
                <a:cs typeface="Arial" panose="020B0604020202020204" pitchFamily="34" charset="0"/>
              </a:rPr>
              <a:t> Yong HENG</a:t>
            </a:r>
          </a:p>
        </p:txBody>
      </p:sp>
      <p:pic>
        <p:nvPicPr>
          <p:cNvPr id="19" name="Picture 2" descr="「curtin university logo」の画像検索結果"/>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18" t="20376" r="9152" b="18208"/>
          <a:stretch/>
        </p:blipFill>
        <p:spPr bwMode="auto">
          <a:xfrm>
            <a:off x="165517" y="4965543"/>
            <a:ext cx="1763952" cy="292884"/>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69808" y="524164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dirty="0" smtClean="0">
                <a:latin typeface="Arial" panose="020B0604020202020204" pitchFamily="34" charset="0"/>
                <a:cs typeface="Arial" panose="020B0604020202020204" pitchFamily="34" charset="0"/>
              </a:rPr>
              <a:t>School of Built </a:t>
            </a:r>
            <a:r>
              <a:rPr lang="en-US" sz="900" dirty="0" err="1" smtClean="0">
                <a:latin typeface="Arial" panose="020B0604020202020204" pitchFamily="34" charset="0"/>
                <a:cs typeface="Arial" panose="020B0604020202020204" pitchFamily="34" charset="0"/>
              </a:rPr>
              <a:t>Environmen</a:t>
            </a:r>
            <a:endParaRPr lang="en-US" sz="9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6655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9788" y="457200"/>
            <a:ext cx="3932237" cy="998376"/>
          </a:xfrm>
        </p:spPr>
        <p:txBody>
          <a:bodyPr>
            <a:normAutofit/>
          </a:bodyPr>
          <a:lstStyle/>
          <a:p>
            <a:r>
              <a:rPr lang="en-US" sz="4400" b="1" dirty="0" smtClean="0">
                <a:solidFill>
                  <a:srgbClr val="FFC000"/>
                </a:solidFill>
                <a:latin typeface="Arial" panose="020B0604020202020204" pitchFamily="34" charset="0"/>
                <a:cs typeface="Arial" panose="020B0604020202020204" pitchFamily="34" charset="0"/>
              </a:rPr>
              <a:t>Awareness</a:t>
            </a:r>
            <a:endParaRPr lang="en-US" sz="4400" b="1" dirty="0">
              <a:solidFill>
                <a:srgbClr val="FFC000"/>
              </a:solidFill>
            </a:endParaRPr>
          </a:p>
        </p:txBody>
      </p:sp>
      <p:pic>
        <p:nvPicPr>
          <p:cNvPr id="11" name="Picture Placeholder 10"/>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567" t="6535" r="4108"/>
          <a:stretch/>
        </p:blipFill>
        <p:spPr>
          <a:xfrm>
            <a:off x="6792684" y="871432"/>
            <a:ext cx="4422712" cy="3136156"/>
          </a:xfrm>
        </p:spPr>
      </p:pic>
      <p:sp>
        <p:nvSpPr>
          <p:cNvPr id="9" name="Text Placeholder 8"/>
          <p:cNvSpPr>
            <a:spLocks noGrp="1"/>
          </p:cNvSpPr>
          <p:nvPr>
            <p:ph type="body" sz="half" idx="2"/>
          </p:nvPr>
        </p:nvSpPr>
        <p:spPr>
          <a:xfrm>
            <a:off x="839788" y="1370703"/>
            <a:ext cx="5747624" cy="1801698"/>
          </a:xfrm>
        </p:spPr>
        <p:txBody>
          <a:bodyPr>
            <a:normAutofit/>
          </a:bodyPr>
          <a:lstStyle/>
          <a:p>
            <a:pPr>
              <a:lnSpc>
                <a:spcPct val="100000"/>
              </a:lnSpc>
            </a:pPr>
            <a:r>
              <a:rPr lang="en-US" sz="2000" dirty="0" smtClean="0">
                <a:latin typeface="Arial" panose="020B0604020202020204" pitchFamily="34" charset="0"/>
                <a:cs typeface="Arial" panose="020B0604020202020204" pitchFamily="34" charset="0"/>
              </a:rPr>
              <a:t>1</a:t>
            </a:r>
            <a:r>
              <a:rPr lang="en-US" sz="2000" baseline="30000" dirty="0" smtClean="0">
                <a:latin typeface="Arial" panose="020B0604020202020204" pitchFamily="34" charset="0"/>
                <a:cs typeface="Arial" panose="020B0604020202020204" pitchFamily="34" charset="0"/>
              </a:rPr>
              <a:t>st</a:t>
            </a:r>
            <a:r>
              <a:rPr lang="en-US" sz="2000" dirty="0" smtClean="0">
                <a:latin typeface="Arial" panose="020B0604020202020204" pitchFamily="34" charset="0"/>
                <a:cs typeface="Arial" panose="020B0604020202020204" pitchFamily="34" charset="0"/>
              </a:rPr>
              <a:t> September </a:t>
            </a:r>
            <a:r>
              <a:rPr lang="en-US" sz="2000" dirty="0"/>
              <a:t>Disaster Prevention Day </a:t>
            </a:r>
            <a:r>
              <a:rPr lang="en-US" sz="2000" dirty="0">
                <a:solidFill>
                  <a:srgbClr val="FFC000"/>
                </a:solidFill>
              </a:rPr>
              <a:t>(</a:t>
            </a:r>
            <a:r>
              <a:rPr lang="zh-CN" altLang="en-US" sz="2000" dirty="0">
                <a:solidFill>
                  <a:srgbClr val="FFC000"/>
                </a:solidFill>
              </a:rPr>
              <a:t>防災</a:t>
            </a:r>
            <a:r>
              <a:rPr lang="ja-JP" altLang="en-US" sz="2000" dirty="0">
                <a:solidFill>
                  <a:srgbClr val="FFC000"/>
                </a:solidFill>
              </a:rPr>
              <a:t>の</a:t>
            </a:r>
            <a:r>
              <a:rPr lang="zh-CN" altLang="en-US" sz="2000" dirty="0">
                <a:solidFill>
                  <a:srgbClr val="FFC000"/>
                </a:solidFill>
              </a:rPr>
              <a:t>日 </a:t>
            </a:r>
            <a:r>
              <a:rPr lang="en-US" sz="2000" dirty="0" err="1">
                <a:solidFill>
                  <a:srgbClr val="FFC000"/>
                </a:solidFill>
              </a:rPr>
              <a:t>bousai</a:t>
            </a:r>
            <a:r>
              <a:rPr lang="en-US" sz="2000" dirty="0">
                <a:solidFill>
                  <a:srgbClr val="FFC000"/>
                </a:solidFill>
              </a:rPr>
              <a:t> no hi). </a:t>
            </a:r>
            <a:endParaRPr lang="en-US" sz="2000" dirty="0" smtClean="0">
              <a:solidFill>
                <a:srgbClr val="FFC000"/>
              </a:solidFill>
            </a:endParaRPr>
          </a:p>
          <a:p>
            <a:pPr>
              <a:lnSpc>
                <a:spcPct val="100000"/>
              </a:lnSpc>
            </a:pPr>
            <a:r>
              <a:rPr lang="en-US" sz="2000" dirty="0" smtClean="0">
                <a:latin typeface="Arial" panose="020B0604020202020204" pitchFamily="34" charset="0"/>
                <a:cs typeface="Arial" panose="020B0604020202020204" pitchFamily="34" charset="0"/>
              </a:rPr>
              <a:t>proactive learning in action, familiarity in hazardous condition to minimize the possible of cause danger from our daily surrounding</a:t>
            </a:r>
            <a:r>
              <a:rPr lang="en-US" sz="2000" dirty="0" smtClean="0">
                <a:solidFill>
                  <a:schemeClr val="bg1"/>
                </a:solidFill>
                <a:latin typeface="Arial" panose="020B0604020202020204" pitchFamily="34" charset="0"/>
                <a:cs typeface="Arial" panose="020B0604020202020204" pitchFamily="34" charset="0"/>
              </a:rPr>
              <a:t>.</a:t>
            </a:r>
          </a:p>
        </p:txBody>
      </p:sp>
      <p:pic>
        <p:nvPicPr>
          <p:cNvPr id="8" name="Picture Placeholder 10"/>
          <p:cNvPicPr>
            <a:picLocks noChangeAspect="1"/>
          </p:cNvPicPr>
          <p:nvPr/>
        </p:nvPicPr>
        <p:blipFill rotWithShape="1">
          <a:blip r:embed="rId3">
            <a:extLst>
              <a:ext uri="{28A0092B-C50C-407E-A947-70E740481C1C}">
                <a14:useLocalDpi xmlns:a14="http://schemas.microsoft.com/office/drawing/2010/main" val="0"/>
              </a:ext>
            </a:extLst>
          </a:blip>
          <a:srcRect l="7807" t="3864" r="3257"/>
          <a:stretch/>
        </p:blipFill>
        <p:spPr>
          <a:xfrm>
            <a:off x="839787" y="3368355"/>
            <a:ext cx="4264057" cy="3071243"/>
          </a:xfrm>
          <a:prstGeom prst="rect">
            <a:avLst/>
          </a:prstGeom>
        </p:spPr>
      </p:pic>
      <p:sp>
        <p:nvSpPr>
          <p:cNvPr id="10" name="Text Placeholder 8"/>
          <p:cNvSpPr txBox="1">
            <a:spLocks/>
          </p:cNvSpPr>
          <p:nvPr/>
        </p:nvSpPr>
        <p:spPr>
          <a:xfrm>
            <a:off x="5271795" y="5379250"/>
            <a:ext cx="6130212" cy="11708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pPr>
            <a:r>
              <a:rPr lang="en-US" sz="2000" dirty="0">
                <a:latin typeface="Arial" panose="020B0604020202020204" pitchFamily="34" charset="0"/>
                <a:cs typeface="Arial" panose="020B0604020202020204" pitchFamily="34" charset="0"/>
              </a:rPr>
              <a:t>designated platform to develop common safety </a:t>
            </a:r>
            <a:r>
              <a:rPr lang="en-US" sz="2000" dirty="0" smtClean="0">
                <a:latin typeface="Arial" panose="020B0604020202020204" pitchFamily="34" charset="0"/>
                <a:cs typeface="Arial" panose="020B0604020202020204" pitchFamily="34" charset="0"/>
              </a:rPr>
              <a:t>knowledge &amp; </a:t>
            </a:r>
            <a:r>
              <a:rPr lang="en-US" sz="2000" dirty="0">
                <a:latin typeface="Arial" panose="020B0604020202020204" pitchFamily="34" charset="0"/>
                <a:cs typeface="Arial" panose="020B0604020202020204" pitchFamily="34" charset="0"/>
              </a:rPr>
              <a:t>interact and understand the role of </a:t>
            </a:r>
            <a:r>
              <a:rPr lang="en-US" sz="2000" dirty="0" smtClean="0">
                <a:latin typeface="Arial" panose="020B0604020202020204" pitchFamily="34" charset="0"/>
                <a:cs typeface="Arial" panose="020B0604020202020204" pitchFamily="34" charset="0"/>
              </a:rPr>
              <a:t>aid</a:t>
            </a:r>
            <a:endParaRPr lang="en-US" sz="2000" dirty="0">
              <a:latin typeface="Arial" panose="020B0604020202020204" pitchFamily="34" charset="0"/>
              <a:cs typeface="Arial" panose="020B0604020202020204" pitchFamily="34" charset="0"/>
            </a:endParaRPr>
          </a:p>
          <a:p>
            <a:pPr>
              <a:lnSpc>
                <a:spcPct val="100000"/>
              </a:lnSpc>
            </a:pPr>
            <a:r>
              <a:rPr lang="en-US" sz="2000" dirty="0">
                <a:latin typeface="Arial" panose="020B0604020202020204" pitchFamily="34" charset="0"/>
                <a:cs typeface="Arial" panose="020B0604020202020204" pitchFamily="34" charset="0"/>
              </a:rPr>
              <a:t>practice make perfect</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
        <p:nvSpPr>
          <p:cNvPr id="13" name="Title 6"/>
          <p:cNvSpPr txBox="1">
            <a:spLocks/>
          </p:cNvSpPr>
          <p:nvPr/>
        </p:nvSpPr>
        <p:spPr>
          <a:xfrm>
            <a:off x="5197150" y="4506806"/>
            <a:ext cx="5817018" cy="7931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4400" b="1" dirty="0" smtClean="0">
                <a:solidFill>
                  <a:srgbClr val="FFC000"/>
                </a:solidFill>
                <a:latin typeface="Arial" panose="020B0604020202020204" pitchFamily="34" charset="0"/>
                <a:cs typeface="Arial" panose="020B0604020202020204" pitchFamily="34" charset="0"/>
              </a:rPr>
              <a:t>Rehearsal </a:t>
            </a:r>
            <a:r>
              <a:rPr lang="en-US" sz="2000" b="1" dirty="0" smtClean="0">
                <a:solidFill>
                  <a:srgbClr val="FFC000"/>
                </a:solidFill>
                <a:latin typeface="Arial" panose="020B0604020202020204" pitchFamily="34" charset="0"/>
                <a:cs typeface="Arial" panose="020B0604020202020204" pitchFamily="34" charset="0"/>
              </a:rPr>
              <a:t>(practice in action)</a:t>
            </a:r>
            <a:endParaRPr lang="en-US" sz="2000" b="1" dirty="0">
              <a:solidFill>
                <a:srgbClr val="FFC000"/>
              </a:solidFill>
            </a:endParaRPr>
          </a:p>
        </p:txBody>
      </p:sp>
      <p:pic>
        <p:nvPicPr>
          <p:cNvPr id="12" name="Picture 2" descr="「curtin university logo」の画像検索結果"/>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7953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35148" b="40171"/>
          <a:stretch/>
        </p:blipFill>
        <p:spPr>
          <a:xfrm>
            <a:off x="2684106" y="722380"/>
            <a:ext cx="9417698" cy="1161924"/>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32477" b="38575"/>
          <a:stretch/>
        </p:blipFill>
        <p:spPr>
          <a:xfrm>
            <a:off x="2684106" y="1779270"/>
            <a:ext cx="9417698" cy="136285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33764" b="38773"/>
          <a:stretch/>
        </p:blipFill>
        <p:spPr>
          <a:xfrm>
            <a:off x="2684106" y="2963158"/>
            <a:ext cx="9417698" cy="1292968"/>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34677" b="38787"/>
          <a:stretch/>
        </p:blipFill>
        <p:spPr>
          <a:xfrm>
            <a:off x="2684106" y="4165002"/>
            <a:ext cx="9417698" cy="1249286"/>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35520" b="39371"/>
          <a:stretch/>
        </p:blipFill>
        <p:spPr>
          <a:xfrm>
            <a:off x="2684106" y="5325758"/>
            <a:ext cx="9417698" cy="1182074"/>
          </a:xfrm>
          <a:prstGeom prst="rect">
            <a:avLst/>
          </a:prstGeom>
        </p:spPr>
      </p:pic>
      <p:sp>
        <p:nvSpPr>
          <p:cNvPr id="24" name="TextBox 23"/>
          <p:cNvSpPr txBox="1"/>
          <p:nvPr/>
        </p:nvSpPr>
        <p:spPr>
          <a:xfrm>
            <a:off x="165517" y="683298"/>
            <a:ext cx="2241781" cy="869469"/>
          </a:xfrm>
          <a:prstGeom prst="rect">
            <a:avLst/>
          </a:prstGeom>
          <a:noFill/>
        </p:spPr>
        <p:txBody>
          <a:bodyPr wrap="square" rtlCol="0">
            <a:spAutoFit/>
          </a:bodyPr>
          <a:lstStyle/>
          <a:p>
            <a:pPr>
              <a:spcBef>
                <a:spcPts val="300"/>
              </a:spcBef>
            </a:pPr>
            <a:r>
              <a:rPr lang="en-US" sz="2400" b="1" dirty="0" smtClean="0">
                <a:solidFill>
                  <a:srgbClr val="FFC000"/>
                </a:solidFill>
                <a:latin typeface="Arial" panose="020B0604020202020204" pitchFamily="34" charset="0"/>
                <a:cs typeface="Arial" panose="020B0604020202020204" pitchFamily="34" charset="0"/>
              </a:rPr>
              <a:t>Doomsday</a:t>
            </a:r>
          </a:p>
          <a:p>
            <a:pPr>
              <a:spcBef>
                <a:spcPts val="300"/>
              </a:spcBef>
            </a:pPr>
            <a:r>
              <a:rPr lang="en-US" sz="2400" b="1" dirty="0" smtClean="0">
                <a:solidFill>
                  <a:srgbClr val="FFC000"/>
                </a:solidFill>
                <a:latin typeface="Arial" panose="020B0604020202020204" pitchFamily="34" charset="0"/>
                <a:cs typeface="Arial" panose="020B0604020202020204" pitchFamily="34" charset="0"/>
              </a:rPr>
              <a:t>Rehearsal</a:t>
            </a:r>
            <a:endParaRPr lang="en-US" sz="2400" b="1" dirty="0">
              <a:solidFill>
                <a:srgbClr val="FFC000"/>
              </a:solidFill>
              <a:latin typeface="Arial" panose="020B0604020202020204" pitchFamily="34" charset="0"/>
              <a:cs typeface="Arial" panose="020B0604020202020204" pitchFamily="34" charset="0"/>
            </a:endParaRPr>
          </a:p>
        </p:txBody>
      </p:sp>
      <p:sp>
        <p:nvSpPr>
          <p:cNvPr id="25" name="TextBox 24"/>
          <p:cNvSpPr txBox="1"/>
          <p:nvPr/>
        </p:nvSpPr>
        <p:spPr>
          <a:xfrm>
            <a:off x="165516" y="1517531"/>
            <a:ext cx="2241781" cy="1005403"/>
          </a:xfrm>
          <a:prstGeom prst="rect">
            <a:avLst/>
          </a:prstGeom>
          <a:noFill/>
        </p:spPr>
        <p:txBody>
          <a:bodyPr wrap="square" rtlCol="0">
            <a:spAutoFit/>
          </a:bodyPr>
          <a:lstStyle/>
          <a:p>
            <a:pPr>
              <a:spcBef>
                <a:spcPts val="200"/>
              </a:spcBef>
            </a:pPr>
            <a:r>
              <a:rPr lang="en-US" sz="1600" dirty="0" smtClean="0">
                <a:latin typeface="Arial" panose="020B0604020202020204" pitchFamily="34" charset="0"/>
                <a:cs typeface="Arial" panose="020B0604020202020204" pitchFamily="34" charset="0"/>
              </a:rPr>
              <a:t>Outcome(Phase 1)</a:t>
            </a:r>
          </a:p>
          <a:p>
            <a:pPr>
              <a:spcBef>
                <a:spcPts val="200"/>
              </a:spcBef>
            </a:pPr>
            <a:r>
              <a:rPr lang="en-US" sz="2000" dirty="0" err="1" smtClean="0">
                <a:latin typeface="Arial" panose="020B0604020202020204" pitchFamily="34" charset="0"/>
                <a:cs typeface="Arial" panose="020B0604020202020204" pitchFamily="34" charset="0"/>
              </a:rPr>
              <a:t>Bousai</a:t>
            </a:r>
            <a:r>
              <a:rPr lang="en-US" sz="2000" dirty="0" smtClean="0">
                <a:latin typeface="Arial" panose="020B0604020202020204" pitchFamily="34" charset="0"/>
                <a:cs typeface="Arial" panose="020B0604020202020204" pitchFamily="34" charset="0"/>
              </a:rPr>
              <a:t> </a:t>
            </a:r>
          </a:p>
          <a:p>
            <a:pPr>
              <a:spcBef>
                <a:spcPts val="200"/>
              </a:spcBef>
            </a:pPr>
            <a:r>
              <a:rPr lang="en-US" sz="2000" dirty="0" smtClean="0">
                <a:latin typeface="Arial" panose="020B0604020202020204" pitchFamily="34" charset="0"/>
                <a:cs typeface="Arial" panose="020B0604020202020204" pitchFamily="34" charset="0"/>
              </a:rPr>
              <a:t>Re-introduction</a:t>
            </a:r>
          </a:p>
        </p:txBody>
      </p:sp>
      <p:sp>
        <p:nvSpPr>
          <p:cNvPr id="27" name="TextBox 26"/>
          <p:cNvSpPr txBox="1"/>
          <p:nvPr/>
        </p:nvSpPr>
        <p:spPr>
          <a:xfrm>
            <a:off x="65314" y="6454459"/>
            <a:ext cx="2341983" cy="261610"/>
          </a:xfrm>
          <a:prstGeom prst="rect">
            <a:avLst/>
          </a:prstGeom>
          <a:noFill/>
        </p:spPr>
        <p:txBody>
          <a:bodyPr wrap="square" rtlCol="0">
            <a:spAutoFit/>
          </a:bodyPr>
          <a:lstStyle/>
          <a:p>
            <a:pPr>
              <a:spcBef>
                <a:spcPts val="200"/>
              </a:spcBef>
            </a:pPr>
            <a:r>
              <a:rPr lang="en-US" sz="1100" dirty="0" smtClean="0">
                <a:latin typeface="Arial" panose="020B0604020202020204" pitchFamily="34" charset="0"/>
                <a:cs typeface="Arial" panose="020B0604020202020204" pitchFamily="34" charset="0"/>
                <a:hlinkClick r:id="rId7"/>
              </a:rPr>
              <a:t>Cyong@hessellstudio.com</a:t>
            </a:r>
            <a:r>
              <a:rPr lang="en-US" sz="1100" dirty="0" smtClean="0">
                <a:latin typeface="Arial" panose="020B0604020202020204" pitchFamily="34" charset="0"/>
                <a:cs typeface="Arial" panose="020B0604020202020204" pitchFamily="34" charset="0"/>
              </a:rPr>
              <a:t> </a:t>
            </a:r>
          </a:p>
        </p:txBody>
      </p:sp>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516" y="5584281"/>
            <a:ext cx="608925" cy="608925"/>
          </a:xfrm>
          <a:prstGeom prst="rect">
            <a:avLst/>
          </a:prstGeom>
        </p:spPr>
      </p:pic>
      <p:sp>
        <p:nvSpPr>
          <p:cNvPr id="29" name="TextBox 28"/>
          <p:cNvSpPr txBox="1"/>
          <p:nvPr/>
        </p:nvSpPr>
        <p:spPr>
          <a:xfrm>
            <a:off x="55214" y="6200055"/>
            <a:ext cx="2241781" cy="307777"/>
          </a:xfrm>
          <a:prstGeom prst="rect">
            <a:avLst/>
          </a:prstGeom>
          <a:noFill/>
        </p:spPr>
        <p:txBody>
          <a:bodyPr wrap="square" rtlCol="0">
            <a:spAutoFit/>
          </a:bodyPr>
          <a:lstStyle/>
          <a:p>
            <a:pPr>
              <a:spcBef>
                <a:spcPts val="200"/>
              </a:spcBef>
            </a:pPr>
            <a:r>
              <a:rPr lang="en-US" sz="1400" dirty="0" err="1" smtClean="0">
                <a:latin typeface="Arial" panose="020B0604020202020204" pitchFamily="34" charset="0"/>
                <a:cs typeface="Arial" panose="020B0604020202020204" pitchFamily="34" charset="0"/>
              </a:rPr>
              <a:t>Choon</a:t>
            </a:r>
            <a:r>
              <a:rPr lang="en-US" sz="1400" dirty="0" smtClean="0">
                <a:latin typeface="Arial" panose="020B0604020202020204" pitchFamily="34" charset="0"/>
                <a:cs typeface="Arial" panose="020B0604020202020204" pitchFamily="34" charset="0"/>
              </a:rPr>
              <a:t> Yong HENG</a:t>
            </a:r>
          </a:p>
        </p:txBody>
      </p:sp>
      <p:pic>
        <p:nvPicPr>
          <p:cNvPr id="16" name="Picture 2" descr="「curtin university logo」の画像検索結果"/>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918" t="20376" r="9152" b="18208"/>
          <a:stretch/>
        </p:blipFill>
        <p:spPr bwMode="auto">
          <a:xfrm>
            <a:off x="165517" y="4965543"/>
            <a:ext cx="1763952" cy="292884"/>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69808" y="524164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dirty="0" smtClean="0">
                <a:latin typeface="Arial" panose="020B0604020202020204" pitchFamily="34" charset="0"/>
                <a:cs typeface="Arial" panose="020B0604020202020204" pitchFamily="34" charset="0"/>
              </a:rPr>
              <a:t>School of Built </a:t>
            </a:r>
            <a:r>
              <a:rPr lang="en-US" sz="900" dirty="0" err="1" smtClean="0">
                <a:latin typeface="Arial" panose="020B0604020202020204" pitchFamily="34" charset="0"/>
                <a:cs typeface="Arial" panose="020B0604020202020204" pitchFamily="34" charset="0"/>
              </a:rPr>
              <a:t>Environmen</a:t>
            </a:r>
            <a:endParaRPr lang="en-US" sz="9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0559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8390"/>
            <a:ext cx="10515600" cy="1325563"/>
          </a:xfrm>
        </p:spPr>
        <p:txBody>
          <a:bodyPr>
            <a:normAutofit/>
          </a:bodyPr>
          <a:lstStyle/>
          <a:p>
            <a:r>
              <a:rPr lang="en-US" b="1" dirty="0" smtClean="0">
                <a:solidFill>
                  <a:srgbClr val="FFC000"/>
                </a:solidFill>
                <a:latin typeface="Arial" panose="020B0604020202020204" pitchFamily="34" charset="0"/>
                <a:cs typeface="Arial" panose="020B0604020202020204" pitchFamily="34" charset="0"/>
              </a:rPr>
              <a:t>Hypothesis</a:t>
            </a:r>
            <a:endParaRPr lang="en-US" b="1" dirty="0">
              <a:solidFill>
                <a:srgbClr val="FFC000"/>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838200" y="1847462"/>
            <a:ext cx="5002763" cy="4603101"/>
          </a:xfrm>
        </p:spPr>
        <p:txBody>
          <a:bodyPr>
            <a:normAutofit/>
          </a:bodyPr>
          <a:lstStyle/>
          <a:p>
            <a:pPr>
              <a:lnSpc>
                <a:spcPct val="100000"/>
              </a:lnSpc>
            </a:pPr>
            <a:r>
              <a:rPr lang="en-US" sz="2000" dirty="0" smtClean="0">
                <a:latin typeface="Arial" panose="020B0604020202020204" pitchFamily="34" charset="0"/>
                <a:cs typeface="Arial" panose="020B0604020202020204" pitchFamily="34" charset="0"/>
              </a:rPr>
              <a:t>peoples design ‘safe architecture’ then architecture design ‘safe people’. (vise versa)  </a:t>
            </a:r>
          </a:p>
          <a:p>
            <a:pPr>
              <a:lnSpc>
                <a:spcPct val="100000"/>
              </a:lnSpc>
            </a:pPr>
            <a:r>
              <a:rPr lang="en-US" sz="2000" dirty="0" smtClean="0">
                <a:latin typeface="Arial" panose="020B0604020202020204" pitchFamily="34" charset="0"/>
                <a:cs typeface="Arial" panose="020B0604020202020204" pitchFamily="34" charset="0"/>
              </a:rPr>
              <a:t>architecture are capable to </a:t>
            </a:r>
            <a:r>
              <a:rPr lang="en-US" sz="2000" b="1" dirty="0" smtClean="0">
                <a:solidFill>
                  <a:srgbClr val="FFC000"/>
                </a:solidFill>
                <a:latin typeface="Arial" panose="020B0604020202020204" pitchFamily="34" charset="0"/>
                <a:cs typeface="Arial" panose="020B0604020202020204" pitchFamily="34" charset="0"/>
              </a:rPr>
              <a:t>bring disaster prevention education, research, and disaster prevention training together.</a:t>
            </a:r>
          </a:p>
          <a:p>
            <a:pPr>
              <a:lnSpc>
                <a:spcPct val="100000"/>
              </a:lnSpc>
            </a:pPr>
            <a:r>
              <a:rPr lang="en-US" sz="2000" dirty="0" smtClean="0">
                <a:latin typeface="Arial" panose="020B0604020202020204" pitchFamily="34" charset="0"/>
                <a:cs typeface="Arial" panose="020B0604020202020204" pitchFamily="34" charset="0"/>
              </a:rPr>
              <a:t>architect </a:t>
            </a:r>
            <a:r>
              <a:rPr lang="en-US" sz="2000" dirty="0">
                <a:latin typeface="Arial" panose="020B0604020202020204" pitchFamily="34" charset="0"/>
                <a:cs typeface="Arial" panose="020B0604020202020204" pitchFamily="34" charset="0"/>
              </a:rPr>
              <a:t>create immersive experience and enable great knowledge penetration</a:t>
            </a:r>
            <a:r>
              <a:rPr lang="en-US" sz="2000" dirty="0" smtClean="0">
                <a:latin typeface="Arial" panose="020B0604020202020204" pitchFamily="34" charset="0"/>
                <a:cs typeface="Arial" panose="020B0604020202020204" pitchFamily="34" charset="0"/>
              </a:rPr>
              <a:t>.</a:t>
            </a:r>
            <a:endParaRPr lang="en-US" sz="2000" b="1" dirty="0">
              <a:solidFill>
                <a:srgbClr val="FFC000"/>
              </a:solidFill>
              <a:latin typeface="Arial" panose="020B0604020202020204" pitchFamily="34" charset="0"/>
              <a:cs typeface="Arial" panose="020B0604020202020204" pitchFamily="34" charset="0"/>
            </a:endParaRPr>
          </a:p>
          <a:p>
            <a:pPr>
              <a:lnSpc>
                <a:spcPct val="100000"/>
              </a:lnSpc>
            </a:pPr>
            <a:r>
              <a:rPr lang="en-US" sz="2000" dirty="0" smtClean="0">
                <a:latin typeface="Arial" panose="020B0604020202020204" pitchFamily="34" charset="0"/>
                <a:cs typeface="Arial" panose="020B0604020202020204" pitchFamily="34" charset="0"/>
              </a:rPr>
              <a:t>gather and catalyze knowledge transition and allowed research expression. </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6605" r="16033"/>
          <a:stretch/>
        </p:blipFill>
        <p:spPr>
          <a:xfrm>
            <a:off x="5654346" y="1847462"/>
            <a:ext cx="6341135" cy="4245428"/>
          </a:xfrm>
          <a:prstGeom prst="rect">
            <a:avLst/>
          </a:prstGeom>
        </p:spPr>
      </p:pic>
      <p:sp>
        <p:nvSpPr>
          <p:cNvPr id="10" name="TextBox 9"/>
          <p:cNvSpPr txBox="1"/>
          <p:nvPr/>
        </p:nvSpPr>
        <p:spPr>
          <a:xfrm>
            <a:off x="5654346" y="6092890"/>
            <a:ext cx="5987250" cy="276999"/>
          </a:xfrm>
          <a:prstGeom prst="rect">
            <a:avLst/>
          </a:prstGeom>
          <a:noFill/>
        </p:spPr>
        <p:txBody>
          <a:bodyPr wrap="square" rtlCol="0">
            <a:spAutoFit/>
          </a:bodyPr>
          <a:lstStyle/>
          <a:p>
            <a:r>
              <a:rPr lang="en-US" sz="1200" dirty="0"/>
              <a:t>Cy Heng, (Nov, 2016) Doomsday Rehearsal-Master of Architecture, Master Dissertation </a:t>
            </a:r>
          </a:p>
        </p:txBody>
      </p:sp>
      <p:pic>
        <p:nvPicPr>
          <p:cNvPr id="8"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870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98390"/>
            <a:ext cx="10515600" cy="1325563"/>
          </a:xfrm>
        </p:spPr>
        <p:txBody>
          <a:bodyPr>
            <a:normAutofit/>
          </a:bodyPr>
          <a:lstStyle/>
          <a:p>
            <a:r>
              <a:rPr lang="en-US" b="1" dirty="0" smtClean="0">
                <a:solidFill>
                  <a:srgbClr val="FFC000"/>
                </a:solidFill>
                <a:latin typeface="Arial" panose="020B0604020202020204" pitchFamily="34" charset="0"/>
                <a:cs typeface="Arial" panose="020B0604020202020204" pitchFamily="34" charset="0"/>
              </a:rPr>
              <a:t>Hypothesis</a:t>
            </a:r>
            <a:endParaRPr lang="en-US" b="1" dirty="0">
              <a:solidFill>
                <a:srgbClr val="FFC000"/>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838200" y="1847462"/>
            <a:ext cx="5002763" cy="4603101"/>
          </a:xfrm>
        </p:spPr>
        <p:txBody>
          <a:bodyPr>
            <a:normAutofit/>
          </a:bodyPr>
          <a:lstStyle/>
          <a:p>
            <a:pPr>
              <a:lnSpc>
                <a:spcPct val="100000"/>
              </a:lnSpc>
            </a:pPr>
            <a:r>
              <a:rPr lang="en-US" sz="2000" dirty="0" smtClean="0">
                <a:latin typeface="Arial" panose="020B0604020202020204" pitchFamily="34" charset="0"/>
                <a:cs typeface="Arial" panose="020B0604020202020204" pitchFamily="34" charset="0"/>
              </a:rPr>
              <a:t>2020 </a:t>
            </a:r>
            <a:r>
              <a:rPr lang="en-US" sz="2000" dirty="0">
                <a:latin typeface="Arial" panose="020B0604020202020204" pitchFamily="34" charset="0"/>
                <a:cs typeface="Arial" panose="020B0604020202020204" pitchFamily="34" charset="0"/>
              </a:rPr>
              <a:t>Tokyo Olympics as the Year of Disaster Prevention Global Classroom.</a:t>
            </a:r>
          </a:p>
          <a:p>
            <a:pPr>
              <a:lnSpc>
                <a:spcPct val="100000"/>
              </a:lnSpc>
            </a:pPr>
            <a:r>
              <a:rPr lang="en-US" sz="2000" dirty="0">
                <a:latin typeface="Arial" panose="020B0604020202020204" pitchFamily="34" charset="0"/>
                <a:cs typeface="Arial" panose="020B0604020202020204" pitchFamily="34" charset="0"/>
              </a:rPr>
              <a:t>unique and effective disaster prevention learning experience &amp; information exchange.</a:t>
            </a:r>
          </a:p>
          <a:p>
            <a:pPr>
              <a:lnSpc>
                <a:spcPct val="100000"/>
              </a:lnSpc>
            </a:pPr>
            <a:r>
              <a:rPr lang="en-US" sz="2000" dirty="0">
                <a:latin typeface="Arial" panose="020B0604020202020204" pitchFamily="34" charset="0"/>
                <a:cs typeface="Arial" panose="020B0604020202020204" pitchFamily="34" charset="0"/>
              </a:rPr>
              <a:t>celebrate 2020 Tokyo Olympic in another level high up and thematically significant. </a:t>
            </a:r>
            <a:endParaRPr lang="en-US" sz="2000" dirty="0" smtClean="0">
              <a:latin typeface="Arial" panose="020B0604020202020204" pitchFamily="34" charset="0"/>
              <a:cs typeface="Arial" panose="020B0604020202020204" pitchFamily="34" charset="0"/>
            </a:endParaRPr>
          </a:p>
          <a:p>
            <a:pPr>
              <a:lnSpc>
                <a:spcPct val="100000"/>
              </a:lnSpc>
            </a:pPr>
            <a:r>
              <a:rPr lang="en-US" sz="2000" b="1" dirty="0" smtClean="0">
                <a:solidFill>
                  <a:srgbClr val="FFC000"/>
                </a:solidFill>
                <a:latin typeface="Arial" panose="020B0604020202020204" pitchFamily="34" charset="0"/>
                <a:cs typeface="Arial" panose="020B0604020202020204" pitchFamily="34" charset="0"/>
              </a:rPr>
              <a:t>“</a:t>
            </a:r>
            <a:r>
              <a:rPr lang="en-US" sz="2000" b="1" dirty="0">
                <a:solidFill>
                  <a:srgbClr val="FFC000"/>
                </a:solidFill>
                <a:latin typeface="Arial" panose="020B0604020202020204" pitchFamily="34" charset="0"/>
                <a:cs typeface="Arial" panose="020B0604020202020204" pitchFamily="34" charset="0"/>
              </a:rPr>
              <a:t>A Disaster Proof Candidate City” &amp; “ Discover tomorrow”</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1581" y="792324"/>
            <a:ext cx="5658239" cy="5658239"/>
          </a:xfrm>
          <a:prstGeom prst="rect">
            <a:avLst/>
          </a:prstGeom>
        </p:spPr>
      </p:pic>
      <p:sp>
        <p:nvSpPr>
          <p:cNvPr id="13" name="TextBox 12"/>
          <p:cNvSpPr txBox="1"/>
          <p:nvPr/>
        </p:nvSpPr>
        <p:spPr>
          <a:xfrm>
            <a:off x="6000064" y="6450563"/>
            <a:ext cx="5987250" cy="276999"/>
          </a:xfrm>
          <a:prstGeom prst="rect">
            <a:avLst/>
          </a:prstGeom>
          <a:noFill/>
        </p:spPr>
        <p:txBody>
          <a:bodyPr wrap="square" rtlCol="0">
            <a:spAutoFit/>
          </a:bodyPr>
          <a:lstStyle/>
          <a:p>
            <a:r>
              <a:rPr lang="en-US" sz="1200" dirty="0"/>
              <a:t>Cy Heng, (Nov, 2016) Doomsday Rehearsal-Master of Architecture, Master Dissertation </a:t>
            </a:r>
          </a:p>
        </p:txBody>
      </p:sp>
      <p:pic>
        <p:nvPicPr>
          <p:cNvPr id="8"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8155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65517" y="302568"/>
            <a:ext cx="2241781" cy="869469"/>
          </a:xfrm>
          <a:prstGeom prst="rect">
            <a:avLst/>
          </a:prstGeom>
          <a:noFill/>
        </p:spPr>
        <p:txBody>
          <a:bodyPr wrap="square" rtlCol="0">
            <a:spAutoFit/>
          </a:bodyPr>
          <a:lstStyle/>
          <a:p>
            <a:pPr>
              <a:spcBef>
                <a:spcPts val="300"/>
              </a:spcBef>
            </a:pPr>
            <a:r>
              <a:rPr lang="en-US" sz="2400" b="1" dirty="0" smtClean="0">
                <a:solidFill>
                  <a:srgbClr val="FFC000"/>
                </a:solidFill>
                <a:latin typeface="Arial" panose="020B0604020202020204" pitchFamily="34" charset="0"/>
                <a:cs typeface="Arial" panose="020B0604020202020204" pitchFamily="34" charset="0"/>
              </a:rPr>
              <a:t>Doomsday</a:t>
            </a:r>
          </a:p>
          <a:p>
            <a:pPr>
              <a:spcBef>
                <a:spcPts val="300"/>
              </a:spcBef>
            </a:pPr>
            <a:r>
              <a:rPr lang="en-US" sz="2400" b="1" dirty="0" smtClean="0">
                <a:solidFill>
                  <a:srgbClr val="FFC000"/>
                </a:solidFill>
                <a:latin typeface="Arial" panose="020B0604020202020204" pitchFamily="34" charset="0"/>
                <a:cs typeface="Arial" panose="020B0604020202020204" pitchFamily="34" charset="0"/>
              </a:rPr>
              <a:t>Rehearsal</a:t>
            </a:r>
            <a:endParaRPr lang="en-US" sz="2400" b="1" dirty="0">
              <a:solidFill>
                <a:srgbClr val="FFC000"/>
              </a:solidFill>
              <a:latin typeface="Arial" panose="020B0604020202020204" pitchFamily="34" charset="0"/>
              <a:cs typeface="Arial" panose="020B0604020202020204" pitchFamily="34" charset="0"/>
            </a:endParaRPr>
          </a:p>
        </p:txBody>
      </p:sp>
      <p:sp>
        <p:nvSpPr>
          <p:cNvPr id="17" name="TextBox 16"/>
          <p:cNvSpPr txBox="1"/>
          <p:nvPr/>
        </p:nvSpPr>
        <p:spPr>
          <a:xfrm>
            <a:off x="165516" y="1136801"/>
            <a:ext cx="2241781" cy="610424"/>
          </a:xfrm>
          <a:prstGeom prst="rect">
            <a:avLst/>
          </a:prstGeom>
          <a:noFill/>
        </p:spPr>
        <p:txBody>
          <a:bodyPr wrap="square" rtlCol="0">
            <a:spAutoFit/>
          </a:bodyPr>
          <a:lstStyle/>
          <a:p>
            <a:pPr>
              <a:spcBef>
                <a:spcPts val="200"/>
              </a:spcBef>
            </a:pPr>
            <a:r>
              <a:rPr lang="en-US" sz="1600" dirty="0" smtClean="0">
                <a:latin typeface="Arial" panose="020B0604020202020204" pitchFamily="34" charset="0"/>
                <a:cs typeface="Arial" panose="020B0604020202020204" pitchFamily="34" charset="0"/>
              </a:rPr>
              <a:t>Methodology</a:t>
            </a:r>
          </a:p>
          <a:p>
            <a:pPr>
              <a:spcBef>
                <a:spcPts val="200"/>
              </a:spcBef>
            </a:pPr>
            <a:r>
              <a:rPr lang="en-US" sz="1600" dirty="0" smtClean="0">
                <a:latin typeface="Arial" panose="020B0604020202020204" pitchFamily="34" charset="0"/>
                <a:cs typeface="Arial" panose="020B0604020202020204" pitchFamily="34" charset="0"/>
              </a:rPr>
              <a:t>Design expression</a:t>
            </a:r>
          </a:p>
        </p:txBody>
      </p:sp>
      <p:sp>
        <p:nvSpPr>
          <p:cNvPr id="18" name="TextBox 17"/>
          <p:cNvSpPr txBox="1"/>
          <p:nvPr/>
        </p:nvSpPr>
        <p:spPr>
          <a:xfrm>
            <a:off x="65314" y="6454459"/>
            <a:ext cx="2341983" cy="261610"/>
          </a:xfrm>
          <a:prstGeom prst="rect">
            <a:avLst/>
          </a:prstGeom>
          <a:noFill/>
        </p:spPr>
        <p:txBody>
          <a:bodyPr wrap="square" rtlCol="0">
            <a:spAutoFit/>
          </a:bodyPr>
          <a:lstStyle/>
          <a:p>
            <a:pPr>
              <a:spcBef>
                <a:spcPts val="200"/>
              </a:spcBef>
            </a:pPr>
            <a:r>
              <a:rPr lang="en-US" sz="1100" dirty="0" smtClean="0">
                <a:latin typeface="Arial" panose="020B0604020202020204" pitchFamily="34" charset="0"/>
                <a:cs typeface="Arial" panose="020B0604020202020204" pitchFamily="34" charset="0"/>
                <a:hlinkClick r:id="rId2"/>
              </a:rPr>
              <a:t>Cyong@hessellstudio.com</a:t>
            </a:r>
            <a:r>
              <a:rPr lang="en-US" sz="1100" dirty="0" smtClean="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516" y="5584281"/>
            <a:ext cx="608925" cy="608925"/>
          </a:xfrm>
          <a:prstGeom prst="rect">
            <a:avLst/>
          </a:prstGeom>
        </p:spPr>
      </p:pic>
      <p:pic>
        <p:nvPicPr>
          <p:cNvPr id="19" name="Picture 18"/>
          <p:cNvPicPr>
            <a:picLocks noChangeAspect="1"/>
          </p:cNvPicPr>
          <p:nvPr/>
        </p:nvPicPr>
        <p:blipFill rotWithShape="1">
          <a:blip r:embed="rId4">
            <a:duotone>
              <a:prstClr val="black"/>
              <a:schemeClr val="accent4">
                <a:tint val="45000"/>
                <a:satMod val="400000"/>
              </a:schemeClr>
            </a:duotone>
            <a:extLst>
              <a:ext uri="{28A0092B-C50C-407E-A947-70E740481C1C}">
                <a14:useLocalDpi xmlns:a14="http://schemas.microsoft.com/office/drawing/2010/main" val="0"/>
              </a:ext>
            </a:extLst>
          </a:blip>
          <a:srcRect r="4218"/>
          <a:stretch/>
        </p:blipFill>
        <p:spPr>
          <a:xfrm>
            <a:off x="2398866" y="0"/>
            <a:ext cx="4918329" cy="6858000"/>
          </a:xfrm>
          <a:prstGeom prst="rect">
            <a:avLst/>
          </a:prstGeom>
        </p:spPr>
      </p:pic>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3447" t="-76" r="1547"/>
          <a:stretch/>
        </p:blipFill>
        <p:spPr>
          <a:xfrm>
            <a:off x="7317196" y="0"/>
            <a:ext cx="4874804" cy="6858000"/>
          </a:xfrm>
          <a:prstGeom prst="rect">
            <a:avLst/>
          </a:prstGeom>
        </p:spPr>
      </p:pic>
      <p:sp>
        <p:nvSpPr>
          <p:cNvPr id="21" name="TextBox 20"/>
          <p:cNvSpPr txBox="1"/>
          <p:nvPr/>
        </p:nvSpPr>
        <p:spPr>
          <a:xfrm>
            <a:off x="55214" y="6200055"/>
            <a:ext cx="2241781" cy="307777"/>
          </a:xfrm>
          <a:prstGeom prst="rect">
            <a:avLst/>
          </a:prstGeom>
          <a:noFill/>
        </p:spPr>
        <p:txBody>
          <a:bodyPr wrap="square" rtlCol="0">
            <a:spAutoFit/>
          </a:bodyPr>
          <a:lstStyle/>
          <a:p>
            <a:pPr>
              <a:spcBef>
                <a:spcPts val="200"/>
              </a:spcBef>
            </a:pPr>
            <a:r>
              <a:rPr lang="en-US" sz="1400" dirty="0" err="1" smtClean="0">
                <a:latin typeface="Arial" panose="020B0604020202020204" pitchFamily="34" charset="0"/>
                <a:cs typeface="Arial" panose="020B0604020202020204" pitchFamily="34" charset="0"/>
              </a:rPr>
              <a:t>Choon</a:t>
            </a:r>
            <a:r>
              <a:rPr lang="en-US" sz="1400" dirty="0" smtClean="0">
                <a:latin typeface="Arial" panose="020B0604020202020204" pitchFamily="34" charset="0"/>
                <a:cs typeface="Arial" panose="020B0604020202020204" pitchFamily="34" charset="0"/>
              </a:rPr>
              <a:t> Yong HENG</a:t>
            </a:r>
          </a:p>
        </p:txBody>
      </p:sp>
      <p:pic>
        <p:nvPicPr>
          <p:cNvPr id="9" name="Picture 2" descr="「curtin university logo」の画像検索結果"/>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18" t="20376" r="9152" b="18208"/>
          <a:stretch/>
        </p:blipFill>
        <p:spPr bwMode="auto">
          <a:xfrm>
            <a:off x="165517" y="4965543"/>
            <a:ext cx="1763952" cy="292884"/>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9808" y="524164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dirty="0" smtClean="0">
                <a:latin typeface="Arial" panose="020B0604020202020204" pitchFamily="34" charset="0"/>
                <a:cs typeface="Arial" panose="020B0604020202020204" pitchFamily="34" charset="0"/>
              </a:rPr>
              <a:t>School of Built </a:t>
            </a:r>
            <a:r>
              <a:rPr lang="en-US" sz="900" dirty="0" err="1" smtClean="0">
                <a:latin typeface="Arial" panose="020B0604020202020204" pitchFamily="34" charset="0"/>
                <a:cs typeface="Arial" panose="020B0604020202020204" pitchFamily="34" charset="0"/>
              </a:rPr>
              <a:t>Environmen</a:t>
            </a:r>
            <a:endParaRPr lang="en-US" sz="9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67572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2022" y="0"/>
            <a:ext cx="9709309" cy="6858000"/>
          </a:xfrm>
          <a:prstGeom prst="rect">
            <a:avLst/>
          </a:prstGeom>
        </p:spPr>
      </p:pic>
      <p:sp>
        <p:nvSpPr>
          <p:cNvPr id="7" name="TextBox 6"/>
          <p:cNvSpPr txBox="1"/>
          <p:nvPr/>
        </p:nvSpPr>
        <p:spPr>
          <a:xfrm>
            <a:off x="165517" y="302568"/>
            <a:ext cx="2241781" cy="869469"/>
          </a:xfrm>
          <a:prstGeom prst="rect">
            <a:avLst/>
          </a:prstGeom>
          <a:noFill/>
        </p:spPr>
        <p:txBody>
          <a:bodyPr wrap="square" rtlCol="0">
            <a:spAutoFit/>
          </a:bodyPr>
          <a:lstStyle/>
          <a:p>
            <a:pPr>
              <a:spcBef>
                <a:spcPts val="300"/>
              </a:spcBef>
            </a:pPr>
            <a:r>
              <a:rPr lang="en-US" sz="2400" b="1" dirty="0" smtClean="0">
                <a:solidFill>
                  <a:srgbClr val="FFC000"/>
                </a:solidFill>
                <a:latin typeface="Arial" panose="020B0604020202020204" pitchFamily="34" charset="0"/>
                <a:cs typeface="Arial" panose="020B0604020202020204" pitchFamily="34" charset="0"/>
              </a:rPr>
              <a:t>Doomsday</a:t>
            </a:r>
          </a:p>
          <a:p>
            <a:pPr>
              <a:spcBef>
                <a:spcPts val="300"/>
              </a:spcBef>
            </a:pPr>
            <a:r>
              <a:rPr lang="en-US" sz="2400" b="1" dirty="0" smtClean="0">
                <a:solidFill>
                  <a:srgbClr val="FFC000"/>
                </a:solidFill>
                <a:latin typeface="Arial" panose="020B0604020202020204" pitchFamily="34" charset="0"/>
                <a:cs typeface="Arial" panose="020B0604020202020204" pitchFamily="34" charset="0"/>
              </a:rPr>
              <a:t>Rehearsal</a:t>
            </a:r>
            <a:endParaRPr lang="en-US" sz="2400" b="1" dirty="0">
              <a:solidFill>
                <a:srgbClr val="FFC000"/>
              </a:solidFill>
              <a:latin typeface="Arial" panose="020B0604020202020204" pitchFamily="34" charset="0"/>
              <a:cs typeface="Arial" panose="020B0604020202020204" pitchFamily="34" charset="0"/>
            </a:endParaRPr>
          </a:p>
        </p:txBody>
      </p:sp>
      <p:sp>
        <p:nvSpPr>
          <p:cNvPr id="9" name="TextBox 8"/>
          <p:cNvSpPr txBox="1"/>
          <p:nvPr/>
        </p:nvSpPr>
        <p:spPr>
          <a:xfrm>
            <a:off x="165516" y="1136801"/>
            <a:ext cx="2241781" cy="1005403"/>
          </a:xfrm>
          <a:prstGeom prst="rect">
            <a:avLst/>
          </a:prstGeom>
          <a:noFill/>
        </p:spPr>
        <p:txBody>
          <a:bodyPr wrap="square" rtlCol="0">
            <a:spAutoFit/>
          </a:bodyPr>
          <a:lstStyle/>
          <a:p>
            <a:pPr>
              <a:spcBef>
                <a:spcPts val="200"/>
              </a:spcBef>
            </a:pPr>
            <a:r>
              <a:rPr lang="en-US" sz="1600" dirty="0" smtClean="0">
                <a:latin typeface="Arial" panose="020B0604020202020204" pitchFamily="34" charset="0"/>
                <a:cs typeface="Arial" panose="020B0604020202020204" pitchFamily="34" charset="0"/>
              </a:rPr>
              <a:t>Outcome(Phase 1)</a:t>
            </a:r>
          </a:p>
          <a:p>
            <a:pPr>
              <a:spcBef>
                <a:spcPts val="200"/>
              </a:spcBef>
            </a:pPr>
            <a:r>
              <a:rPr lang="en-US" sz="2000" dirty="0" err="1" smtClean="0">
                <a:latin typeface="Arial" panose="020B0604020202020204" pitchFamily="34" charset="0"/>
                <a:cs typeface="Arial" panose="020B0604020202020204" pitchFamily="34" charset="0"/>
              </a:rPr>
              <a:t>Bousai</a:t>
            </a:r>
            <a:r>
              <a:rPr lang="en-US" sz="2000" dirty="0" smtClean="0">
                <a:latin typeface="Arial" panose="020B0604020202020204" pitchFamily="34" charset="0"/>
                <a:cs typeface="Arial" panose="020B0604020202020204" pitchFamily="34" charset="0"/>
              </a:rPr>
              <a:t> </a:t>
            </a:r>
          </a:p>
          <a:p>
            <a:pPr>
              <a:spcBef>
                <a:spcPts val="200"/>
              </a:spcBef>
            </a:pPr>
            <a:r>
              <a:rPr lang="en-US" sz="2000" dirty="0" smtClean="0">
                <a:latin typeface="Arial" panose="020B0604020202020204" pitchFamily="34" charset="0"/>
                <a:cs typeface="Arial" panose="020B0604020202020204" pitchFamily="34" charset="0"/>
              </a:rPr>
              <a:t>Re-introduction</a:t>
            </a:r>
          </a:p>
        </p:txBody>
      </p:sp>
      <p:sp>
        <p:nvSpPr>
          <p:cNvPr id="11" name="TextBox 10"/>
          <p:cNvSpPr txBox="1"/>
          <p:nvPr/>
        </p:nvSpPr>
        <p:spPr>
          <a:xfrm>
            <a:off x="65314" y="6454459"/>
            <a:ext cx="2341983" cy="261610"/>
          </a:xfrm>
          <a:prstGeom prst="rect">
            <a:avLst/>
          </a:prstGeom>
          <a:noFill/>
        </p:spPr>
        <p:txBody>
          <a:bodyPr wrap="square" rtlCol="0">
            <a:spAutoFit/>
          </a:bodyPr>
          <a:lstStyle/>
          <a:p>
            <a:pPr>
              <a:spcBef>
                <a:spcPts val="200"/>
              </a:spcBef>
            </a:pPr>
            <a:r>
              <a:rPr lang="en-US" sz="1100" dirty="0" smtClean="0">
                <a:latin typeface="Arial" panose="020B0604020202020204" pitchFamily="34" charset="0"/>
                <a:cs typeface="Arial" panose="020B0604020202020204" pitchFamily="34" charset="0"/>
                <a:hlinkClick r:id="rId3"/>
              </a:rPr>
              <a:t>Cyong@hessellstudio.com</a:t>
            </a:r>
            <a:r>
              <a:rPr lang="en-US" sz="1100" dirty="0" smtClean="0">
                <a:latin typeface="Arial" panose="020B0604020202020204" pitchFamily="34" charset="0"/>
                <a:cs typeface="Arial" panose="020B0604020202020204" pitchFamily="34" charset="0"/>
              </a:rPr>
              <a:t> </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16" y="5584281"/>
            <a:ext cx="608925" cy="608925"/>
          </a:xfrm>
          <a:prstGeom prst="rect">
            <a:avLst/>
          </a:prstGeom>
        </p:spPr>
      </p:pic>
      <p:sp>
        <p:nvSpPr>
          <p:cNvPr id="13" name="TextBox 12"/>
          <p:cNvSpPr txBox="1"/>
          <p:nvPr/>
        </p:nvSpPr>
        <p:spPr>
          <a:xfrm>
            <a:off x="55214" y="6200055"/>
            <a:ext cx="2241781" cy="307777"/>
          </a:xfrm>
          <a:prstGeom prst="rect">
            <a:avLst/>
          </a:prstGeom>
          <a:noFill/>
        </p:spPr>
        <p:txBody>
          <a:bodyPr wrap="square" rtlCol="0">
            <a:spAutoFit/>
          </a:bodyPr>
          <a:lstStyle/>
          <a:p>
            <a:pPr>
              <a:spcBef>
                <a:spcPts val="200"/>
              </a:spcBef>
            </a:pPr>
            <a:r>
              <a:rPr lang="en-US" sz="1400" dirty="0" err="1" smtClean="0">
                <a:latin typeface="Arial" panose="020B0604020202020204" pitchFamily="34" charset="0"/>
                <a:cs typeface="Arial" panose="020B0604020202020204" pitchFamily="34" charset="0"/>
              </a:rPr>
              <a:t>Choon</a:t>
            </a:r>
            <a:r>
              <a:rPr lang="en-US" sz="1400" dirty="0" smtClean="0">
                <a:latin typeface="Arial" panose="020B0604020202020204" pitchFamily="34" charset="0"/>
                <a:cs typeface="Arial" panose="020B0604020202020204" pitchFamily="34" charset="0"/>
              </a:rPr>
              <a:t> Yong HENG</a:t>
            </a:r>
          </a:p>
        </p:txBody>
      </p:sp>
      <p:pic>
        <p:nvPicPr>
          <p:cNvPr id="10" name="Picture 2" descr="「curtin university logo」の画像検索結果"/>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18" t="20376" r="9152" b="18208"/>
          <a:stretch/>
        </p:blipFill>
        <p:spPr bwMode="auto">
          <a:xfrm>
            <a:off x="165517" y="4965543"/>
            <a:ext cx="1763952" cy="29288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69808" y="524164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dirty="0" smtClean="0">
                <a:latin typeface="Arial" panose="020B0604020202020204" pitchFamily="34" charset="0"/>
                <a:cs typeface="Arial" panose="020B0604020202020204" pitchFamily="34" charset="0"/>
              </a:rPr>
              <a:t>School of Built </a:t>
            </a:r>
            <a:r>
              <a:rPr lang="en-US" sz="900" dirty="0" err="1" smtClean="0">
                <a:latin typeface="Arial" panose="020B0604020202020204" pitchFamily="34" charset="0"/>
                <a:cs typeface="Arial" panose="020B0604020202020204" pitchFamily="34" charset="0"/>
              </a:rPr>
              <a:t>Environmen</a:t>
            </a:r>
            <a:endParaRPr lang="en-US" sz="9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58638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2022" y="0"/>
            <a:ext cx="9709309" cy="6857999"/>
          </a:xfrm>
          <a:prstGeom prst="rect">
            <a:avLst/>
          </a:prstGeom>
        </p:spPr>
      </p:pic>
      <p:sp>
        <p:nvSpPr>
          <p:cNvPr id="7" name="TextBox 6"/>
          <p:cNvSpPr txBox="1"/>
          <p:nvPr/>
        </p:nvSpPr>
        <p:spPr>
          <a:xfrm>
            <a:off x="165517" y="302568"/>
            <a:ext cx="2241781" cy="869469"/>
          </a:xfrm>
          <a:prstGeom prst="rect">
            <a:avLst/>
          </a:prstGeom>
          <a:noFill/>
        </p:spPr>
        <p:txBody>
          <a:bodyPr wrap="square" rtlCol="0">
            <a:spAutoFit/>
          </a:bodyPr>
          <a:lstStyle/>
          <a:p>
            <a:pPr>
              <a:spcBef>
                <a:spcPts val="300"/>
              </a:spcBef>
            </a:pPr>
            <a:r>
              <a:rPr lang="en-US" sz="2400" b="1" dirty="0" smtClean="0">
                <a:solidFill>
                  <a:srgbClr val="FFC000"/>
                </a:solidFill>
                <a:latin typeface="Arial" panose="020B0604020202020204" pitchFamily="34" charset="0"/>
                <a:cs typeface="Arial" panose="020B0604020202020204" pitchFamily="34" charset="0"/>
              </a:rPr>
              <a:t>Doomsday</a:t>
            </a:r>
          </a:p>
          <a:p>
            <a:pPr>
              <a:spcBef>
                <a:spcPts val="300"/>
              </a:spcBef>
            </a:pPr>
            <a:r>
              <a:rPr lang="en-US" sz="2400" b="1" dirty="0" smtClean="0">
                <a:solidFill>
                  <a:srgbClr val="FFC000"/>
                </a:solidFill>
                <a:latin typeface="Arial" panose="020B0604020202020204" pitchFamily="34" charset="0"/>
                <a:cs typeface="Arial" panose="020B0604020202020204" pitchFamily="34" charset="0"/>
              </a:rPr>
              <a:t>Rehearsal</a:t>
            </a:r>
            <a:endParaRPr lang="en-US" sz="2400" b="1" dirty="0">
              <a:solidFill>
                <a:srgbClr val="FFC000"/>
              </a:solidFill>
              <a:latin typeface="Arial" panose="020B0604020202020204" pitchFamily="34" charset="0"/>
              <a:cs typeface="Arial" panose="020B0604020202020204" pitchFamily="34" charset="0"/>
            </a:endParaRPr>
          </a:p>
        </p:txBody>
      </p:sp>
      <p:sp>
        <p:nvSpPr>
          <p:cNvPr id="9" name="TextBox 8"/>
          <p:cNvSpPr txBox="1"/>
          <p:nvPr/>
        </p:nvSpPr>
        <p:spPr>
          <a:xfrm>
            <a:off x="165516" y="1136801"/>
            <a:ext cx="2241781" cy="979755"/>
          </a:xfrm>
          <a:prstGeom prst="rect">
            <a:avLst/>
          </a:prstGeom>
          <a:noFill/>
        </p:spPr>
        <p:txBody>
          <a:bodyPr wrap="square" rtlCol="0">
            <a:spAutoFit/>
          </a:bodyPr>
          <a:lstStyle/>
          <a:p>
            <a:pPr>
              <a:spcBef>
                <a:spcPts val="200"/>
              </a:spcBef>
            </a:pPr>
            <a:r>
              <a:rPr lang="en-US" sz="1600" dirty="0" smtClean="0">
                <a:latin typeface="Arial" panose="020B0604020202020204" pitchFamily="34" charset="0"/>
                <a:cs typeface="Arial" panose="020B0604020202020204" pitchFamily="34" charset="0"/>
              </a:rPr>
              <a:t>Outcome(Phase 2)</a:t>
            </a:r>
          </a:p>
          <a:p>
            <a:pPr>
              <a:spcBef>
                <a:spcPts val="200"/>
              </a:spcBef>
            </a:pPr>
            <a:r>
              <a:rPr lang="en-US" sz="2000" dirty="0" err="1" smtClean="0">
                <a:latin typeface="Arial" panose="020B0604020202020204" pitchFamily="34" charset="0"/>
                <a:cs typeface="Arial" panose="020B0604020202020204" pitchFamily="34" charset="0"/>
              </a:rPr>
              <a:t>Bousai</a:t>
            </a:r>
            <a:r>
              <a:rPr lang="en-US" sz="2000" dirty="0" smtClean="0">
                <a:latin typeface="Arial" panose="020B0604020202020204" pitchFamily="34" charset="0"/>
                <a:cs typeface="Arial" panose="020B0604020202020204" pitchFamily="34" charset="0"/>
              </a:rPr>
              <a:t> Experience</a:t>
            </a:r>
          </a:p>
        </p:txBody>
      </p:sp>
      <p:sp>
        <p:nvSpPr>
          <p:cNvPr id="11" name="TextBox 10"/>
          <p:cNvSpPr txBox="1"/>
          <p:nvPr/>
        </p:nvSpPr>
        <p:spPr>
          <a:xfrm>
            <a:off x="65314" y="6454459"/>
            <a:ext cx="2341983" cy="261610"/>
          </a:xfrm>
          <a:prstGeom prst="rect">
            <a:avLst/>
          </a:prstGeom>
          <a:noFill/>
        </p:spPr>
        <p:txBody>
          <a:bodyPr wrap="square" rtlCol="0">
            <a:spAutoFit/>
          </a:bodyPr>
          <a:lstStyle/>
          <a:p>
            <a:pPr>
              <a:spcBef>
                <a:spcPts val="200"/>
              </a:spcBef>
            </a:pPr>
            <a:r>
              <a:rPr lang="en-US" sz="1100" dirty="0" smtClean="0">
                <a:latin typeface="Arial" panose="020B0604020202020204" pitchFamily="34" charset="0"/>
                <a:cs typeface="Arial" panose="020B0604020202020204" pitchFamily="34" charset="0"/>
                <a:hlinkClick r:id="rId3"/>
              </a:rPr>
              <a:t>Cyong@hessellstudio.com</a:t>
            </a:r>
            <a:r>
              <a:rPr lang="en-US" sz="1100" dirty="0" smtClean="0">
                <a:latin typeface="Arial" panose="020B0604020202020204" pitchFamily="34" charset="0"/>
                <a:cs typeface="Arial" panose="020B0604020202020204" pitchFamily="34" charset="0"/>
              </a:rPr>
              <a:t> </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16" y="5584281"/>
            <a:ext cx="608925" cy="608925"/>
          </a:xfrm>
          <a:prstGeom prst="rect">
            <a:avLst/>
          </a:prstGeom>
        </p:spPr>
      </p:pic>
      <p:sp>
        <p:nvSpPr>
          <p:cNvPr id="13" name="TextBox 12"/>
          <p:cNvSpPr txBox="1"/>
          <p:nvPr/>
        </p:nvSpPr>
        <p:spPr>
          <a:xfrm>
            <a:off x="55214" y="6200055"/>
            <a:ext cx="2241781" cy="307777"/>
          </a:xfrm>
          <a:prstGeom prst="rect">
            <a:avLst/>
          </a:prstGeom>
          <a:noFill/>
        </p:spPr>
        <p:txBody>
          <a:bodyPr wrap="square" rtlCol="0">
            <a:spAutoFit/>
          </a:bodyPr>
          <a:lstStyle/>
          <a:p>
            <a:pPr>
              <a:spcBef>
                <a:spcPts val="200"/>
              </a:spcBef>
            </a:pPr>
            <a:r>
              <a:rPr lang="en-US" sz="1400" dirty="0" err="1" smtClean="0">
                <a:latin typeface="Arial" panose="020B0604020202020204" pitchFamily="34" charset="0"/>
                <a:cs typeface="Arial" panose="020B0604020202020204" pitchFamily="34" charset="0"/>
              </a:rPr>
              <a:t>Choon</a:t>
            </a:r>
            <a:r>
              <a:rPr lang="en-US" sz="1400" dirty="0" smtClean="0">
                <a:latin typeface="Arial" panose="020B0604020202020204" pitchFamily="34" charset="0"/>
                <a:cs typeface="Arial" panose="020B0604020202020204" pitchFamily="34" charset="0"/>
              </a:rPr>
              <a:t> Yong HENG</a:t>
            </a:r>
          </a:p>
        </p:txBody>
      </p:sp>
      <p:pic>
        <p:nvPicPr>
          <p:cNvPr id="10" name="Picture 2" descr="「curtin university logo」の画像検索結果"/>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18" t="20376" r="9152" b="18208"/>
          <a:stretch/>
        </p:blipFill>
        <p:spPr bwMode="auto">
          <a:xfrm>
            <a:off x="165517" y="4965543"/>
            <a:ext cx="1763952" cy="29288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69808" y="524164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dirty="0" smtClean="0">
                <a:latin typeface="Arial" panose="020B0604020202020204" pitchFamily="34" charset="0"/>
                <a:cs typeface="Arial" panose="020B0604020202020204" pitchFamily="34" charset="0"/>
              </a:rPr>
              <a:t>School of Built </a:t>
            </a:r>
            <a:r>
              <a:rPr lang="en-US" sz="900" dirty="0" err="1" smtClean="0">
                <a:latin typeface="Arial" panose="020B0604020202020204" pitchFamily="34" charset="0"/>
                <a:cs typeface="Arial" panose="020B0604020202020204" pitchFamily="34" charset="0"/>
              </a:rPr>
              <a:t>Environmen</a:t>
            </a:r>
            <a:endParaRPr lang="en-US" sz="9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53851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2023" y="0"/>
            <a:ext cx="9709307" cy="6857999"/>
          </a:xfrm>
          <a:prstGeom prst="rect">
            <a:avLst/>
          </a:prstGeom>
        </p:spPr>
      </p:pic>
      <p:sp>
        <p:nvSpPr>
          <p:cNvPr id="7" name="TextBox 6"/>
          <p:cNvSpPr txBox="1"/>
          <p:nvPr/>
        </p:nvSpPr>
        <p:spPr>
          <a:xfrm>
            <a:off x="165517" y="302568"/>
            <a:ext cx="2241781" cy="869469"/>
          </a:xfrm>
          <a:prstGeom prst="rect">
            <a:avLst/>
          </a:prstGeom>
          <a:noFill/>
        </p:spPr>
        <p:txBody>
          <a:bodyPr wrap="square" rtlCol="0">
            <a:spAutoFit/>
          </a:bodyPr>
          <a:lstStyle/>
          <a:p>
            <a:pPr>
              <a:spcBef>
                <a:spcPts val="300"/>
              </a:spcBef>
            </a:pPr>
            <a:r>
              <a:rPr lang="en-US" sz="2400" b="1" dirty="0" smtClean="0">
                <a:solidFill>
                  <a:srgbClr val="FFC000"/>
                </a:solidFill>
                <a:latin typeface="Arial" panose="020B0604020202020204" pitchFamily="34" charset="0"/>
                <a:cs typeface="Arial" panose="020B0604020202020204" pitchFamily="34" charset="0"/>
              </a:rPr>
              <a:t>Doomsday</a:t>
            </a:r>
          </a:p>
          <a:p>
            <a:pPr>
              <a:spcBef>
                <a:spcPts val="300"/>
              </a:spcBef>
            </a:pPr>
            <a:r>
              <a:rPr lang="en-US" sz="2400" b="1" dirty="0" smtClean="0">
                <a:solidFill>
                  <a:srgbClr val="FFC000"/>
                </a:solidFill>
                <a:latin typeface="Arial" panose="020B0604020202020204" pitchFamily="34" charset="0"/>
                <a:cs typeface="Arial" panose="020B0604020202020204" pitchFamily="34" charset="0"/>
              </a:rPr>
              <a:t>Rehearsal</a:t>
            </a:r>
            <a:endParaRPr lang="en-US" sz="2400" b="1" dirty="0">
              <a:solidFill>
                <a:srgbClr val="FFC000"/>
              </a:solidFill>
              <a:latin typeface="Arial" panose="020B0604020202020204" pitchFamily="34" charset="0"/>
              <a:cs typeface="Arial" panose="020B0604020202020204" pitchFamily="34" charset="0"/>
            </a:endParaRPr>
          </a:p>
        </p:txBody>
      </p:sp>
      <p:sp>
        <p:nvSpPr>
          <p:cNvPr id="9" name="TextBox 8"/>
          <p:cNvSpPr txBox="1"/>
          <p:nvPr/>
        </p:nvSpPr>
        <p:spPr>
          <a:xfrm>
            <a:off x="165516" y="1136801"/>
            <a:ext cx="2241781" cy="1005403"/>
          </a:xfrm>
          <a:prstGeom prst="rect">
            <a:avLst/>
          </a:prstGeom>
          <a:noFill/>
        </p:spPr>
        <p:txBody>
          <a:bodyPr wrap="square" rtlCol="0">
            <a:spAutoFit/>
          </a:bodyPr>
          <a:lstStyle/>
          <a:p>
            <a:pPr>
              <a:spcBef>
                <a:spcPts val="200"/>
              </a:spcBef>
            </a:pPr>
            <a:r>
              <a:rPr lang="en-US" sz="1600" dirty="0" smtClean="0">
                <a:latin typeface="Arial" panose="020B0604020202020204" pitchFamily="34" charset="0"/>
                <a:cs typeface="Arial" panose="020B0604020202020204" pitchFamily="34" charset="0"/>
              </a:rPr>
              <a:t>Outcome(Phase 3)</a:t>
            </a:r>
          </a:p>
          <a:p>
            <a:pPr>
              <a:spcBef>
                <a:spcPts val="200"/>
              </a:spcBef>
            </a:pPr>
            <a:r>
              <a:rPr lang="en-US" sz="2000" dirty="0" err="1" smtClean="0">
                <a:latin typeface="Arial" panose="020B0604020202020204" pitchFamily="34" charset="0"/>
                <a:cs typeface="Arial" panose="020B0604020202020204" pitchFamily="34" charset="0"/>
              </a:rPr>
              <a:t>Bousai</a:t>
            </a:r>
            <a:r>
              <a:rPr lang="en-US" sz="2000" dirty="0" smtClean="0">
                <a:latin typeface="Arial" panose="020B0604020202020204" pitchFamily="34" charset="0"/>
                <a:cs typeface="Arial" panose="020B0604020202020204" pitchFamily="34" charset="0"/>
              </a:rPr>
              <a:t> </a:t>
            </a:r>
          </a:p>
          <a:p>
            <a:pPr>
              <a:spcBef>
                <a:spcPts val="200"/>
              </a:spcBef>
            </a:pPr>
            <a:r>
              <a:rPr lang="en-US" sz="2000" dirty="0" smtClean="0">
                <a:latin typeface="Arial" panose="020B0604020202020204" pitchFamily="34" charset="0"/>
                <a:cs typeface="Arial" panose="020B0604020202020204" pitchFamily="34" charset="0"/>
              </a:rPr>
              <a:t>Safety Training</a:t>
            </a:r>
          </a:p>
        </p:txBody>
      </p:sp>
      <p:sp>
        <p:nvSpPr>
          <p:cNvPr id="11" name="TextBox 10"/>
          <p:cNvSpPr txBox="1"/>
          <p:nvPr/>
        </p:nvSpPr>
        <p:spPr>
          <a:xfrm>
            <a:off x="65314" y="6454459"/>
            <a:ext cx="2341983" cy="261610"/>
          </a:xfrm>
          <a:prstGeom prst="rect">
            <a:avLst/>
          </a:prstGeom>
          <a:noFill/>
        </p:spPr>
        <p:txBody>
          <a:bodyPr wrap="square" rtlCol="0">
            <a:spAutoFit/>
          </a:bodyPr>
          <a:lstStyle/>
          <a:p>
            <a:pPr>
              <a:spcBef>
                <a:spcPts val="200"/>
              </a:spcBef>
            </a:pPr>
            <a:r>
              <a:rPr lang="en-US" sz="1100" dirty="0" smtClean="0">
                <a:latin typeface="Arial" panose="020B0604020202020204" pitchFamily="34" charset="0"/>
                <a:cs typeface="Arial" panose="020B0604020202020204" pitchFamily="34" charset="0"/>
                <a:hlinkClick r:id="rId3"/>
              </a:rPr>
              <a:t>Cyong@hessellstudio.com</a:t>
            </a:r>
            <a:r>
              <a:rPr lang="en-US" sz="1100" dirty="0" smtClean="0">
                <a:latin typeface="Arial" panose="020B0604020202020204" pitchFamily="34" charset="0"/>
                <a:cs typeface="Arial" panose="020B0604020202020204" pitchFamily="34" charset="0"/>
              </a:rPr>
              <a:t> </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516" y="5584281"/>
            <a:ext cx="608925" cy="608925"/>
          </a:xfrm>
          <a:prstGeom prst="rect">
            <a:avLst/>
          </a:prstGeom>
        </p:spPr>
      </p:pic>
      <p:sp>
        <p:nvSpPr>
          <p:cNvPr id="13" name="TextBox 12"/>
          <p:cNvSpPr txBox="1"/>
          <p:nvPr/>
        </p:nvSpPr>
        <p:spPr>
          <a:xfrm>
            <a:off x="55214" y="6200055"/>
            <a:ext cx="2241781" cy="307777"/>
          </a:xfrm>
          <a:prstGeom prst="rect">
            <a:avLst/>
          </a:prstGeom>
          <a:noFill/>
        </p:spPr>
        <p:txBody>
          <a:bodyPr wrap="square" rtlCol="0">
            <a:spAutoFit/>
          </a:bodyPr>
          <a:lstStyle/>
          <a:p>
            <a:pPr>
              <a:spcBef>
                <a:spcPts val="200"/>
              </a:spcBef>
            </a:pPr>
            <a:r>
              <a:rPr lang="en-US" sz="1400" dirty="0" err="1" smtClean="0">
                <a:latin typeface="Arial" panose="020B0604020202020204" pitchFamily="34" charset="0"/>
                <a:cs typeface="Arial" panose="020B0604020202020204" pitchFamily="34" charset="0"/>
              </a:rPr>
              <a:t>Choon</a:t>
            </a:r>
            <a:r>
              <a:rPr lang="en-US" sz="1400" dirty="0" smtClean="0">
                <a:latin typeface="Arial" panose="020B0604020202020204" pitchFamily="34" charset="0"/>
                <a:cs typeface="Arial" panose="020B0604020202020204" pitchFamily="34" charset="0"/>
              </a:rPr>
              <a:t> Yong HENG</a:t>
            </a:r>
          </a:p>
        </p:txBody>
      </p:sp>
      <p:pic>
        <p:nvPicPr>
          <p:cNvPr id="10" name="Picture 2" descr="「curtin university logo」の画像検索結果"/>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18" t="20376" r="9152" b="18208"/>
          <a:stretch/>
        </p:blipFill>
        <p:spPr bwMode="auto">
          <a:xfrm>
            <a:off x="165517" y="4965543"/>
            <a:ext cx="1763952" cy="29288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69808" y="524164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dirty="0" smtClean="0">
                <a:latin typeface="Arial" panose="020B0604020202020204" pitchFamily="34" charset="0"/>
                <a:cs typeface="Arial" panose="020B0604020202020204" pitchFamily="34" charset="0"/>
              </a:rPr>
              <a:t>School of Built </a:t>
            </a:r>
            <a:r>
              <a:rPr lang="en-US" sz="900" dirty="0" err="1" smtClean="0">
                <a:latin typeface="Arial" panose="020B0604020202020204" pitchFamily="34" charset="0"/>
                <a:cs typeface="Arial" panose="020B0604020202020204" pitchFamily="34" charset="0"/>
              </a:rPr>
              <a:t>Environmen</a:t>
            </a:r>
            <a:endParaRPr lang="en-US" sz="9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13814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4621" y="-1"/>
            <a:ext cx="4849277" cy="68579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721" y="-1"/>
            <a:ext cx="4849279" cy="6858000"/>
          </a:xfrm>
          <a:prstGeom prst="rect">
            <a:avLst/>
          </a:prstGeom>
        </p:spPr>
      </p:pic>
      <p:sp>
        <p:nvSpPr>
          <p:cNvPr id="9" name="TextBox 8"/>
          <p:cNvSpPr txBox="1"/>
          <p:nvPr/>
        </p:nvSpPr>
        <p:spPr>
          <a:xfrm>
            <a:off x="165517" y="302568"/>
            <a:ext cx="2241781" cy="869469"/>
          </a:xfrm>
          <a:prstGeom prst="rect">
            <a:avLst/>
          </a:prstGeom>
          <a:noFill/>
        </p:spPr>
        <p:txBody>
          <a:bodyPr wrap="square" rtlCol="0">
            <a:spAutoFit/>
          </a:bodyPr>
          <a:lstStyle/>
          <a:p>
            <a:pPr>
              <a:spcBef>
                <a:spcPts val="300"/>
              </a:spcBef>
            </a:pPr>
            <a:r>
              <a:rPr lang="en-US" sz="2400" b="1" dirty="0" smtClean="0">
                <a:solidFill>
                  <a:srgbClr val="FFC000"/>
                </a:solidFill>
                <a:latin typeface="Arial" panose="020B0604020202020204" pitchFamily="34" charset="0"/>
                <a:cs typeface="Arial" panose="020B0604020202020204" pitchFamily="34" charset="0"/>
              </a:rPr>
              <a:t>Doomsday</a:t>
            </a:r>
          </a:p>
          <a:p>
            <a:pPr>
              <a:spcBef>
                <a:spcPts val="300"/>
              </a:spcBef>
            </a:pPr>
            <a:r>
              <a:rPr lang="en-US" sz="2400" b="1" dirty="0" smtClean="0">
                <a:solidFill>
                  <a:srgbClr val="FFC000"/>
                </a:solidFill>
                <a:latin typeface="Arial" panose="020B0604020202020204" pitchFamily="34" charset="0"/>
                <a:cs typeface="Arial" panose="020B0604020202020204" pitchFamily="34" charset="0"/>
              </a:rPr>
              <a:t>Rehearsal</a:t>
            </a:r>
            <a:endParaRPr lang="en-US" sz="2400" b="1" dirty="0">
              <a:solidFill>
                <a:srgbClr val="FFC000"/>
              </a:solidFill>
              <a:latin typeface="Arial" panose="020B0604020202020204" pitchFamily="34" charset="0"/>
              <a:cs typeface="Arial" panose="020B0604020202020204" pitchFamily="34" charset="0"/>
            </a:endParaRPr>
          </a:p>
        </p:txBody>
      </p:sp>
      <p:sp>
        <p:nvSpPr>
          <p:cNvPr id="11" name="TextBox 10"/>
          <p:cNvSpPr txBox="1"/>
          <p:nvPr/>
        </p:nvSpPr>
        <p:spPr>
          <a:xfrm>
            <a:off x="165516" y="1136801"/>
            <a:ext cx="2241781" cy="1005403"/>
          </a:xfrm>
          <a:prstGeom prst="rect">
            <a:avLst/>
          </a:prstGeom>
          <a:noFill/>
        </p:spPr>
        <p:txBody>
          <a:bodyPr wrap="square" rtlCol="0">
            <a:spAutoFit/>
          </a:bodyPr>
          <a:lstStyle/>
          <a:p>
            <a:pPr>
              <a:spcBef>
                <a:spcPts val="200"/>
              </a:spcBef>
            </a:pPr>
            <a:r>
              <a:rPr lang="en-US" sz="1600" dirty="0" smtClean="0">
                <a:latin typeface="Arial" panose="020B0604020202020204" pitchFamily="34" charset="0"/>
                <a:cs typeface="Arial" panose="020B0604020202020204" pitchFamily="34" charset="0"/>
              </a:rPr>
              <a:t>Outcome(Phase 4)</a:t>
            </a:r>
          </a:p>
          <a:p>
            <a:pPr>
              <a:spcBef>
                <a:spcPts val="200"/>
              </a:spcBef>
            </a:pPr>
            <a:r>
              <a:rPr lang="en-US" sz="2000" dirty="0" err="1" smtClean="0">
                <a:latin typeface="Arial" panose="020B0604020202020204" pitchFamily="34" charset="0"/>
                <a:cs typeface="Arial" panose="020B0604020202020204" pitchFamily="34" charset="0"/>
              </a:rPr>
              <a:t>Bousai</a:t>
            </a:r>
            <a:r>
              <a:rPr lang="en-US" sz="2000" dirty="0" smtClean="0">
                <a:latin typeface="Arial" panose="020B0604020202020204" pitchFamily="34" charset="0"/>
                <a:cs typeface="Arial" panose="020B0604020202020204" pitchFamily="34" charset="0"/>
              </a:rPr>
              <a:t> </a:t>
            </a:r>
          </a:p>
          <a:p>
            <a:pPr>
              <a:spcBef>
                <a:spcPts val="200"/>
              </a:spcBef>
            </a:pPr>
            <a:r>
              <a:rPr lang="en-US" sz="2000" dirty="0" smtClean="0">
                <a:latin typeface="Arial" panose="020B0604020202020204" pitchFamily="34" charset="0"/>
                <a:cs typeface="Arial" panose="020B0604020202020204" pitchFamily="34" charset="0"/>
              </a:rPr>
              <a:t>Safety Training</a:t>
            </a:r>
          </a:p>
        </p:txBody>
      </p:sp>
      <p:sp>
        <p:nvSpPr>
          <p:cNvPr id="12" name="TextBox 11"/>
          <p:cNvSpPr txBox="1"/>
          <p:nvPr/>
        </p:nvSpPr>
        <p:spPr>
          <a:xfrm>
            <a:off x="65314" y="6454459"/>
            <a:ext cx="2341983" cy="261610"/>
          </a:xfrm>
          <a:prstGeom prst="rect">
            <a:avLst/>
          </a:prstGeom>
          <a:noFill/>
        </p:spPr>
        <p:txBody>
          <a:bodyPr wrap="square" rtlCol="0">
            <a:spAutoFit/>
          </a:bodyPr>
          <a:lstStyle/>
          <a:p>
            <a:pPr>
              <a:spcBef>
                <a:spcPts val="200"/>
              </a:spcBef>
            </a:pPr>
            <a:r>
              <a:rPr lang="en-US" sz="1100" dirty="0" smtClean="0">
                <a:latin typeface="Arial" panose="020B0604020202020204" pitchFamily="34" charset="0"/>
                <a:cs typeface="Arial" panose="020B0604020202020204" pitchFamily="34" charset="0"/>
                <a:hlinkClick r:id="rId4"/>
              </a:rPr>
              <a:t>Cyong@hessellstudio.com</a:t>
            </a:r>
            <a:r>
              <a:rPr lang="en-US" sz="1100" dirty="0" smtClean="0">
                <a:latin typeface="Arial" panose="020B0604020202020204" pitchFamily="34" charset="0"/>
                <a:cs typeface="Arial" panose="020B0604020202020204" pitchFamily="34" charset="0"/>
              </a:rPr>
              <a:t> </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516" y="5584281"/>
            <a:ext cx="608925" cy="608925"/>
          </a:xfrm>
          <a:prstGeom prst="rect">
            <a:avLst/>
          </a:prstGeom>
        </p:spPr>
      </p:pic>
      <p:sp>
        <p:nvSpPr>
          <p:cNvPr id="14" name="TextBox 13"/>
          <p:cNvSpPr txBox="1"/>
          <p:nvPr/>
        </p:nvSpPr>
        <p:spPr>
          <a:xfrm>
            <a:off x="55214" y="6200055"/>
            <a:ext cx="2241781" cy="307777"/>
          </a:xfrm>
          <a:prstGeom prst="rect">
            <a:avLst/>
          </a:prstGeom>
          <a:noFill/>
        </p:spPr>
        <p:txBody>
          <a:bodyPr wrap="square" rtlCol="0">
            <a:spAutoFit/>
          </a:bodyPr>
          <a:lstStyle/>
          <a:p>
            <a:pPr>
              <a:spcBef>
                <a:spcPts val="200"/>
              </a:spcBef>
            </a:pPr>
            <a:r>
              <a:rPr lang="en-US" sz="1400" dirty="0" err="1" smtClean="0">
                <a:latin typeface="Arial" panose="020B0604020202020204" pitchFamily="34" charset="0"/>
                <a:cs typeface="Arial" panose="020B0604020202020204" pitchFamily="34" charset="0"/>
              </a:rPr>
              <a:t>Choon</a:t>
            </a:r>
            <a:r>
              <a:rPr lang="en-US" sz="1400" dirty="0" smtClean="0">
                <a:latin typeface="Arial" panose="020B0604020202020204" pitchFamily="34" charset="0"/>
                <a:cs typeface="Arial" panose="020B0604020202020204" pitchFamily="34" charset="0"/>
              </a:rPr>
              <a:t> Yong HENG</a:t>
            </a:r>
          </a:p>
        </p:txBody>
      </p:sp>
      <p:pic>
        <p:nvPicPr>
          <p:cNvPr id="10" name="Picture 2" descr="「curtin university logo」の画像検索結果"/>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18" t="20376" r="9152" b="18208"/>
          <a:stretch/>
        </p:blipFill>
        <p:spPr bwMode="auto">
          <a:xfrm>
            <a:off x="165517" y="4965543"/>
            <a:ext cx="1763952" cy="29288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69808" y="524164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dirty="0" smtClean="0">
                <a:latin typeface="Arial" panose="020B0604020202020204" pitchFamily="34" charset="0"/>
                <a:cs typeface="Arial" panose="020B0604020202020204" pitchFamily="34" charset="0"/>
              </a:rPr>
              <a:t>School of Built </a:t>
            </a:r>
            <a:r>
              <a:rPr lang="en-US" sz="900" dirty="0" err="1" smtClean="0">
                <a:latin typeface="Arial" panose="020B0604020202020204" pitchFamily="34" charset="0"/>
                <a:cs typeface="Arial" panose="020B0604020202020204" pitchFamily="34" charset="0"/>
              </a:rPr>
              <a:t>Environmen</a:t>
            </a:r>
            <a:endParaRPr lang="en-US" sz="9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135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5364" r="2267" b="3631"/>
          <a:stretch/>
        </p:blipFill>
        <p:spPr>
          <a:xfrm>
            <a:off x="165517" y="2242859"/>
            <a:ext cx="7103030" cy="3135086"/>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2721" y="-1"/>
            <a:ext cx="4849278" cy="6858000"/>
          </a:xfrm>
          <a:prstGeom prst="rect">
            <a:avLst/>
          </a:prstGeom>
        </p:spPr>
      </p:pic>
      <p:sp>
        <p:nvSpPr>
          <p:cNvPr id="9" name="TextBox 8"/>
          <p:cNvSpPr txBox="1"/>
          <p:nvPr/>
        </p:nvSpPr>
        <p:spPr>
          <a:xfrm>
            <a:off x="165517" y="302568"/>
            <a:ext cx="2241781" cy="869469"/>
          </a:xfrm>
          <a:prstGeom prst="rect">
            <a:avLst/>
          </a:prstGeom>
          <a:noFill/>
        </p:spPr>
        <p:txBody>
          <a:bodyPr wrap="square" rtlCol="0">
            <a:spAutoFit/>
          </a:bodyPr>
          <a:lstStyle/>
          <a:p>
            <a:pPr>
              <a:spcBef>
                <a:spcPts val="300"/>
              </a:spcBef>
            </a:pPr>
            <a:r>
              <a:rPr lang="en-US" sz="2400" b="1" dirty="0" smtClean="0">
                <a:solidFill>
                  <a:srgbClr val="FFC000"/>
                </a:solidFill>
                <a:latin typeface="Arial" panose="020B0604020202020204" pitchFamily="34" charset="0"/>
                <a:cs typeface="Arial" panose="020B0604020202020204" pitchFamily="34" charset="0"/>
              </a:rPr>
              <a:t>Doomsday</a:t>
            </a:r>
          </a:p>
          <a:p>
            <a:pPr>
              <a:spcBef>
                <a:spcPts val="300"/>
              </a:spcBef>
            </a:pPr>
            <a:r>
              <a:rPr lang="en-US" sz="2400" b="1" dirty="0" smtClean="0">
                <a:solidFill>
                  <a:srgbClr val="FFC000"/>
                </a:solidFill>
                <a:latin typeface="Arial" panose="020B0604020202020204" pitchFamily="34" charset="0"/>
                <a:cs typeface="Arial" panose="020B0604020202020204" pitchFamily="34" charset="0"/>
              </a:rPr>
              <a:t>Rehearsal</a:t>
            </a:r>
            <a:endParaRPr lang="en-US" sz="2400" b="1" dirty="0">
              <a:solidFill>
                <a:srgbClr val="FFC000"/>
              </a:solidFill>
              <a:latin typeface="Arial" panose="020B0604020202020204" pitchFamily="34" charset="0"/>
              <a:cs typeface="Arial" panose="020B0604020202020204" pitchFamily="34" charset="0"/>
            </a:endParaRPr>
          </a:p>
        </p:txBody>
      </p:sp>
      <p:sp>
        <p:nvSpPr>
          <p:cNvPr id="11" name="TextBox 10"/>
          <p:cNvSpPr txBox="1"/>
          <p:nvPr/>
        </p:nvSpPr>
        <p:spPr>
          <a:xfrm>
            <a:off x="165516" y="1136801"/>
            <a:ext cx="2241781" cy="1005403"/>
          </a:xfrm>
          <a:prstGeom prst="rect">
            <a:avLst/>
          </a:prstGeom>
          <a:noFill/>
        </p:spPr>
        <p:txBody>
          <a:bodyPr wrap="square" rtlCol="0">
            <a:spAutoFit/>
          </a:bodyPr>
          <a:lstStyle/>
          <a:p>
            <a:pPr>
              <a:spcBef>
                <a:spcPts val="200"/>
              </a:spcBef>
            </a:pPr>
            <a:r>
              <a:rPr lang="en-US" sz="1600" dirty="0" smtClean="0">
                <a:latin typeface="Arial" panose="020B0604020202020204" pitchFamily="34" charset="0"/>
                <a:cs typeface="Arial" panose="020B0604020202020204" pitchFamily="34" charset="0"/>
              </a:rPr>
              <a:t>Outcome(Phase 5)</a:t>
            </a:r>
          </a:p>
          <a:p>
            <a:pPr>
              <a:spcBef>
                <a:spcPts val="200"/>
              </a:spcBef>
            </a:pPr>
            <a:r>
              <a:rPr lang="en-US" sz="2000" dirty="0" err="1" smtClean="0">
                <a:latin typeface="Arial" panose="020B0604020202020204" pitchFamily="34" charset="0"/>
                <a:cs typeface="Arial" panose="020B0604020202020204" pitchFamily="34" charset="0"/>
              </a:rPr>
              <a:t>Bousai</a:t>
            </a:r>
            <a:r>
              <a:rPr lang="en-US" sz="2000" dirty="0" smtClean="0">
                <a:latin typeface="Arial" panose="020B0604020202020204" pitchFamily="34" charset="0"/>
                <a:cs typeface="Arial" panose="020B0604020202020204" pitchFamily="34" charset="0"/>
              </a:rPr>
              <a:t> </a:t>
            </a:r>
          </a:p>
          <a:p>
            <a:pPr>
              <a:spcBef>
                <a:spcPts val="200"/>
              </a:spcBef>
            </a:pPr>
            <a:r>
              <a:rPr lang="en-US" sz="2000" dirty="0" smtClean="0">
                <a:latin typeface="Arial" panose="020B0604020202020204" pitchFamily="34" charset="0"/>
                <a:cs typeface="Arial" panose="020B0604020202020204" pitchFamily="34" charset="0"/>
              </a:rPr>
              <a:t>Safety Training</a:t>
            </a:r>
          </a:p>
        </p:txBody>
      </p:sp>
      <p:sp>
        <p:nvSpPr>
          <p:cNvPr id="12" name="TextBox 11"/>
          <p:cNvSpPr txBox="1"/>
          <p:nvPr/>
        </p:nvSpPr>
        <p:spPr>
          <a:xfrm>
            <a:off x="65314" y="6454459"/>
            <a:ext cx="2341983" cy="261610"/>
          </a:xfrm>
          <a:prstGeom prst="rect">
            <a:avLst/>
          </a:prstGeom>
          <a:noFill/>
        </p:spPr>
        <p:txBody>
          <a:bodyPr wrap="square" rtlCol="0">
            <a:spAutoFit/>
          </a:bodyPr>
          <a:lstStyle/>
          <a:p>
            <a:pPr>
              <a:spcBef>
                <a:spcPts val="200"/>
              </a:spcBef>
            </a:pPr>
            <a:r>
              <a:rPr lang="en-US" sz="1100" dirty="0" smtClean="0">
                <a:latin typeface="Arial" panose="020B0604020202020204" pitchFamily="34" charset="0"/>
                <a:cs typeface="Arial" panose="020B0604020202020204" pitchFamily="34" charset="0"/>
                <a:hlinkClick r:id="rId4"/>
              </a:rPr>
              <a:t>Cyong@hessellstudio.com</a:t>
            </a:r>
            <a:r>
              <a:rPr lang="en-US" sz="1100" dirty="0" smtClean="0">
                <a:latin typeface="Arial" panose="020B0604020202020204" pitchFamily="34" charset="0"/>
                <a:cs typeface="Arial" panose="020B0604020202020204" pitchFamily="34" charset="0"/>
              </a:rPr>
              <a:t> </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516" y="5584281"/>
            <a:ext cx="608925" cy="608925"/>
          </a:xfrm>
          <a:prstGeom prst="rect">
            <a:avLst/>
          </a:prstGeom>
        </p:spPr>
      </p:pic>
      <p:sp>
        <p:nvSpPr>
          <p:cNvPr id="14" name="TextBox 13"/>
          <p:cNvSpPr txBox="1"/>
          <p:nvPr/>
        </p:nvSpPr>
        <p:spPr>
          <a:xfrm>
            <a:off x="55214" y="6200055"/>
            <a:ext cx="2241781" cy="307777"/>
          </a:xfrm>
          <a:prstGeom prst="rect">
            <a:avLst/>
          </a:prstGeom>
          <a:noFill/>
        </p:spPr>
        <p:txBody>
          <a:bodyPr wrap="square" rtlCol="0">
            <a:spAutoFit/>
          </a:bodyPr>
          <a:lstStyle/>
          <a:p>
            <a:pPr>
              <a:spcBef>
                <a:spcPts val="200"/>
              </a:spcBef>
            </a:pPr>
            <a:r>
              <a:rPr lang="en-US" sz="1400" dirty="0" err="1" smtClean="0">
                <a:latin typeface="Arial" panose="020B0604020202020204" pitchFamily="34" charset="0"/>
                <a:cs typeface="Arial" panose="020B0604020202020204" pitchFamily="34" charset="0"/>
              </a:rPr>
              <a:t>Choon</a:t>
            </a:r>
            <a:r>
              <a:rPr lang="en-US" sz="1400" dirty="0" smtClean="0">
                <a:latin typeface="Arial" panose="020B0604020202020204" pitchFamily="34" charset="0"/>
                <a:cs typeface="Arial" panose="020B0604020202020204" pitchFamily="34" charset="0"/>
              </a:rPr>
              <a:t> Yong HENG</a:t>
            </a: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26" r="57465" b="62251"/>
          <a:stretch/>
        </p:blipFill>
        <p:spPr>
          <a:xfrm>
            <a:off x="4177208" y="166190"/>
            <a:ext cx="3091339" cy="1941222"/>
          </a:xfrm>
          <a:prstGeom prst="rect">
            <a:avLst/>
          </a:prstGeom>
        </p:spPr>
      </p:pic>
      <p:pic>
        <p:nvPicPr>
          <p:cNvPr id="10" name="Picture 2" descr="「curtin university logo」の画像検索結果"/>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18" t="20376" r="9152" b="18208"/>
          <a:stretch/>
        </p:blipFill>
        <p:spPr bwMode="auto">
          <a:xfrm>
            <a:off x="165517" y="4965543"/>
            <a:ext cx="1763952" cy="292884"/>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69808" y="524164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dirty="0" smtClean="0">
                <a:latin typeface="Arial" panose="020B0604020202020204" pitchFamily="34" charset="0"/>
                <a:cs typeface="Arial" panose="020B0604020202020204" pitchFamily="34" charset="0"/>
              </a:rPr>
              <a:t>School of Built </a:t>
            </a:r>
            <a:r>
              <a:rPr lang="en-US" sz="900" dirty="0" err="1" smtClean="0">
                <a:latin typeface="Arial" panose="020B0604020202020204" pitchFamily="34" charset="0"/>
                <a:cs typeface="Arial" panose="020B0604020202020204" pitchFamily="34" charset="0"/>
              </a:rPr>
              <a:t>Environmen</a:t>
            </a:r>
            <a:endParaRPr lang="en-US" sz="9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03698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46509"/>
            <a:ext cx="10515600" cy="1325563"/>
          </a:xfrm>
        </p:spPr>
        <p:txBody>
          <a:bodyPr>
            <a:normAutofit/>
          </a:bodyPr>
          <a:lstStyle/>
          <a:p>
            <a:r>
              <a:rPr lang="en-US" b="1" dirty="0" smtClean="0">
                <a:solidFill>
                  <a:srgbClr val="FFC000"/>
                </a:solidFill>
                <a:latin typeface="Arial" panose="020B0604020202020204" pitchFamily="34" charset="0"/>
                <a:cs typeface="Arial" panose="020B0604020202020204" pitchFamily="34" charset="0"/>
              </a:rPr>
              <a:t>DOOMSDAY + REHEARSAL</a:t>
            </a:r>
            <a:endParaRPr lang="en-US" b="1" dirty="0">
              <a:solidFill>
                <a:srgbClr val="FFC000"/>
              </a:solidFill>
              <a:latin typeface="Arial" panose="020B0604020202020204" pitchFamily="34" charset="0"/>
              <a:cs typeface="Arial" panose="020B0604020202020204" pitchFamily="34" charset="0"/>
            </a:endParaRPr>
          </a:p>
        </p:txBody>
      </p:sp>
      <p:sp>
        <p:nvSpPr>
          <p:cNvPr id="4" name="Title 1"/>
          <p:cNvSpPr txBox="1">
            <a:spLocks/>
          </p:cNvSpPr>
          <p:nvPr/>
        </p:nvSpPr>
        <p:spPr>
          <a:xfrm>
            <a:off x="838200" y="4538444"/>
            <a:ext cx="10515600" cy="20133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Arial" panose="020B0604020202020204" pitchFamily="34" charset="0"/>
                <a:cs typeface="Arial" panose="020B0604020202020204" pitchFamily="34" charset="0"/>
              </a:rPr>
              <a:t>REAL TIME TRAINING </a:t>
            </a:r>
          </a:p>
          <a:p>
            <a:r>
              <a:rPr lang="en-US" sz="2800" b="1" dirty="0" smtClean="0">
                <a:latin typeface="Arial" panose="020B0604020202020204" pitchFamily="34" charset="0"/>
                <a:cs typeface="Arial" panose="020B0604020202020204" pitchFamily="34" charset="0"/>
              </a:rPr>
              <a:t>IN </a:t>
            </a:r>
          </a:p>
          <a:p>
            <a:r>
              <a:rPr lang="en-US" sz="2800" b="1" dirty="0" smtClean="0">
                <a:latin typeface="Arial" panose="020B0604020202020204" pitchFamily="34" charset="0"/>
                <a:cs typeface="Arial" panose="020B0604020202020204" pitchFamily="34" charset="0"/>
              </a:rPr>
              <a:t>HAZARDOUS SIMULATION</a:t>
            </a:r>
          </a:p>
          <a:p>
            <a:endParaRPr lang="en-US" sz="28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a:t>
            </a:r>
            <a:r>
              <a:rPr lang="en-US" sz="1800" dirty="0" smtClean="0">
                <a:latin typeface="Arial" panose="020B0604020202020204" pitchFamily="34" charset="0"/>
                <a:cs typeface="Arial" panose="020B0604020202020204" pitchFamily="34" charset="0"/>
              </a:rPr>
              <a:t>n </a:t>
            </a:r>
            <a:r>
              <a:rPr lang="en-US" sz="1800" dirty="0">
                <a:latin typeface="Arial" panose="020B0604020202020204" pitchFamily="34" charset="0"/>
                <a:cs typeface="Arial" panose="020B0604020202020204" pitchFamily="34" charset="0"/>
              </a:rPr>
              <a:t>early practice towards hazardous simulations in a safe and controlled environment.</a:t>
            </a:r>
          </a:p>
          <a:p>
            <a:endParaRPr lang="en-US" sz="2800" b="1" dirty="0">
              <a:latin typeface="Arial" panose="020B0604020202020204" pitchFamily="34" charset="0"/>
              <a:cs typeface="Arial" panose="020B0604020202020204" pitchFamily="34" charset="0"/>
            </a:endParaRPr>
          </a:p>
        </p:txBody>
      </p:sp>
      <p:pic>
        <p:nvPicPr>
          <p:cNvPr id="5" name="Picture 2" descr="「curtin university logo」の画像検索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16978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575248" y="2175168"/>
            <a:ext cx="8778551" cy="2602105"/>
          </a:xfrm>
        </p:spPr>
        <p:txBody>
          <a:bodyPr>
            <a:normAutofit/>
          </a:bodyPr>
          <a:lstStyle/>
          <a:p>
            <a:pPr marL="0" indent="0" algn="ctr">
              <a:lnSpc>
                <a:spcPct val="100000"/>
              </a:lnSpc>
              <a:buNone/>
            </a:pPr>
            <a:endParaRPr lang="en-US" i="1" dirty="0" smtClean="0">
              <a:solidFill>
                <a:schemeClr val="bg1"/>
              </a:solidFill>
              <a:latin typeface="Arial" panose="020B0604020202020204" pitchFamily="34" charset="0"/>
              <a:cs typeface="Arial" panose="020B0604020202020204" pitchFamily="34" charset="0"/>
            </a:endParaRPr>
          </a:p>
          <a:p>
            <a:pPr marL="0" indent="0" algn="ctr">
              <a:lnSpc>
                <a:spcPct val="100000"/>
              </a:lnSpc>
              <a:buNone/>
            </a:pPr>
            <a:endParaRPr lang="en-US" sz="3200" dirty="0">
              <a:solidFill>
                <a:schemeClr val="bg1"/>
              </a:solidFill>
              <a:latin typeface="Arial" panose="020B0604020202020204" pitchFamily="34" charset="0"/>
              <a:cs typeface="Arial" panose="020B0604020202020204" pitchFamily="34" charset="0"/>
            </a:endParaRPr>
          </a:p>
          <a:p>
            <a:pPr marL="0" indent="0" algn="ctr">
              <a:lnSpc>
                <a:spcPct val="100000"/>
              </a:lnSpc>
              <a:buNone/>
            </a:pPr>
            <a:r>
              <a:rPr lang="en-US" sz="2000" i="1" dirty="0" smtClean="0">
                <a:latin typeface="Arial" panose="020B0604020202020204" pitchFamily="34" charset="0"/>
                <a:cs typeface="Arial" panose="020B0604020202020204" pitchFamily="34" charset="0"/>
              </a:rPr>
              <a:t>There is no harm in hoping for the best as long as you’re prepared for the worst </a:t>
            </a:r>
          </a:p>
          <a:p>
            <a:pPr marL="0" indent="0" algn="ctr">
              <a:lnSpc>
                <a:spcPct val="100000"/>
              </a:lnSpc>
              <a:buNone/>
            </a:pPr>
            <a:r>
              <a:rPr lang="en-US" sz="1800" b="1" i="1" dirty="0" smtClean="0">
                <a:latin typeface="Arial" panose="020B0604020202020204" pitchFamily="34" charset="0"/>
                <a:cs typeface="Arial" panose="020B0604020202020204" pitchFamily="34" charset="0"/>
              </a:rPr>
              <a:t>(Stephen King, 1982)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953" y="2835697"/>
            <a:ext cx="1541453" cy="1941576"/>
          </a:xfrm>
          <a:prstGeom prst="rect">
            <a:avLst/>
          </a:prstGeom>
        </p:spPr>
      </p:pic>
      <p:pic>
        <p:nvPicPr>
          <p:cNvPr id="4"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17431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7973" y="-1"/>
            <a:ext cx="4844027" cy="6857999"/>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7397" y="-2"/>
            <a:ext cx="4844027" cy="6858000"/>
          </a:xfrm>
          <a:prstGeom prst="rect">
            <a:avLst/>
          </a:prstGeom>
        </p:spPr>
      </p:pic>
      <p:sp>
        <p:nvSpPr>
          <p:cNvPr id="9" name="TextBox 8"/>
          <p:cNvSpPr txBox="1"/>
          <p:nvPr/>
        </p:nvSpPr>
        <p:spPr>
          <a:xfrm>
            <a:off x="165517" y="302568"/>
            <a:ext cx="2241781" cy="869469"/>
          </a:xfrm>
          <a:prstGeom prst="rect">
            <a:avLst/>
          </a:prstGeom>
          <a:noFill/>
        </p:spPr>
        <p:txBody>
          <a:bodyPr wrap="square" rtlCol="0">
            <a:spAutoFit/>
          </a:bodyPr>
          <a:lstStyle/>
          <a:p>
            <a:pPr>
              <a:spcBef>
                <a:spcPts val="300"/>
              </a:spcBef>
            </a:pPr>
            <a:r>
              <a:rPr lang="en-US" sz="2400" b="1" dirty="0" smtClean="0">
                <a:solidFill>
                  <a:srgbClr val="FFC000"/>
                </a:solidFill>
                <a:latin typeface="Arial" panose="020B0604020202020204" pitchFamily="34" charset="0"/>
                <a:cs typeface="Arial" panose="020B0604020202020204" pitchFamily="34" charset="0"/>
              </a:rPr>
              <a:t>Doomsday</a:t>
            </a:r>
          </a:p>
          <a:p>
            <a:pPr>
              <a:spcBef>
                <a:spcPts val="300"/>
              </a:spcBef>
            </a:pPr>
            <a:r>
              <a:rPr lang="en-US" sz="2400" b="1" dirty="0" smtClean="0">
                <a:solidFill>
                  <a:srgbClr val="FFC000"/>
                </a:solidFill>
                <a:latin typeface="Arial" panose="020B0604020202020204" pitchFamily="34" charset="0"/>
                <a:cs typeface="Arial" panose="020B0604020202020204" pitchFamily="34" charset="0"/>
              </a:rPr>
              <a:t>Rehearsal</a:t>
            </a:r>
            <a:endParaRPr lang="en-US" sz="2400" b="1" dirty="0">
              <a:solidFill>
                <a:srgbClr val="FFC000"/>
              </a:solidFill>
              <a:latin typeface="Arial" panose="020B0604020202020204" pitchFamily="34" charset="0"/>
              <a:cs typeface="Arial" panose="020B0604020202020204" pitchFamily="34" charset="0"/>
            </a:endParaRPr>
          </a:p>
        </p:txBody>
      </p:sp>
      <p:sp>
        <p:nvSpPr>
          <p:cNvPr id="11" name="TextBox 10"/>
          <p:cNvSpPr txBox="1"/>
          <p:nvPr/>
        </p:nvSpPr>
        <p:spPr>
          <a:xfrm>
            <a:off x="165516" y="1136801"/>
            <a:ext cx="2241781" cy="338554"/>
          </a:xfrm>
          <a:prstGeom prst="rect">
            <a:avLst/>
          </a:prstGeom>
          <a:noFill/>
        </p:spPr>
        <p:txBody>
          <a:bodyPr wrap="square" rtlCol="0">
            <a:spAutoFit/>
          </a:bodyPr>
          <a:lstStyle/>
          <a:p>
            <a:pPr>
              <a:spcBef>
                <a:spcPts val="200"/>
              </a:spcBef>
            </a:pPr>
            <a:r>
              <a:rPr lang="en-US" sz="1600" dirty="0" smtClean="0">
                <a:latin typeface="Arial" panose="020B0604020202020204" pitchFamily="34" charset="0"/>
                <a:cs typeface="Arial" panose="020B0604020202020204" pitchFamily="34" charset="0"/>
              </a:rPr>
              <a:t>Outcome</a:t>
            </a:r>
            <a:endParaRPr lang="en-US" sz="2000" dirty="0" smtClean="0">
              <a:latin typeface="Arial" panose="020B0604020202020204" pitchFamily="34" charset="0"/>
              <a:cs typeface="Arial" panose="020B0604020202020204" pitchFamily="34" charset="0"/>
            </a:endParaRPr>
          </a:p>
        </p:txBody>
      </p:sp>
      <p:sp>
        <p:nvSpPr>
          <p:cNvPr id="12" name="TextBox 11"/>
          <p:cNvSpPr txBox="1"/>
          <p:nvPr/>
        </p:nvSpPr>
        <p:spPr>
          <a:xfrm>
            <a:off x="65314" y="6454459"/>
            <a:ext cx="2341983" cy="261610"/>
          </a:xfrm>
          <a:prstGeom prst="rect">
            <a:avLst/>
          </a:prstGeom>
          <a:noFill/>
        </p:spPr>
        <p:txBody>
          <a:bodyPr wrap="square" rtlCol="0">
            <a:spAutoFit/>
          </a:bodyPr>
          <a:lstStyle/>
          <a:p>
            <a:pPr>
              <a:spcBef>
                <a:spcPts val="200"/>
              </a:spcBef>
            </a:pPr>
            <a:r>
              <a:rPr lang="en-US" sz="1100" dirty="0" smtClean="0">
                <a:latin typeface="Arial" panose="020B0604020202020204" pitchFamily="34" charset="0"/>
                <a:cs typeface="Arial" panose="020B0604020202020204" pitchFamily="34" charset="0"/>
                <a:hlinkClick r:id="rId4"/>
              </a:rPr>
              <a:t>Cyong@hessellstudio.com</a:t>
            </a:r>
            <a:r>
              <a:rPr lang="en-US" sz="1100" dirty="0" smtClean="0">
                <a:latin typeface="Arial" panose="020B0604020202020204" pitchFamily="34" charset="0"/>
                <a:cs typeface="Arial" panose="020B0604020202020204" pitchFamily="34" charset="0"/>
              </a:rPr>
              <a:t> </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516" y="5584281"/>
            <a:ext cx="608925" cy="608925"/>
          </a:xfrm>
          <a:prstGeom prst="rect">
            <a:avLst/>
          </a:prstGeom>
        </p:spPr>
      </p:pic>
      <p:sp>
        <p:nvSpPr>
          <p:cNvPr id="14" name="TextBox 13"/>
          <p:cNvSpPr txBox="1"/>
          <p:nvPr/>
        </p:nvSpPr>
        <p:spPr>
          <a:xfrm>
            <a:off x="55214" y="6200055"/>
            <a:ext cx="2241781" cy="307777"/>
          </a:xfrm>
          <a:prstGeom prst="rect">
            <a:avLst/>
          </a:prstGeom>
          <a:noFill/>
        </p:spPr>
        <p:txBody>
          <a:bodyPr wrap="square" rtlCol="0">
            <a:spAutoFit/>
          </a:bodyPr>
          <a:lstStyle/>
          <a:p>
            <a:pPr>
              <a:spcBef>
                <a:spcPts val="200"/>
              </a:spcBef>
            </a:pPr>
            <a:r>
              <a:rPr lang="en-US" sz="1400" dirty="0" err="1" smtClean="0">
                <a:latin typeface="Arial" panose="020B0604020202020204" pitchFamily="34" charset="0"/>
                <a:cs typeface="Arial" panose="020B0604020202020204" pitchFamily="34" charset="0"/>
              </a:rPr>
              <a:t>Choon</a:t>
            </a:r>
            <a:r>
              <a:rPr lang="en-US" sz="1400" dirty="0" smtClean="0">
                <a:latin typeface="Arial" panose="020B0604020202020204" pitchFamily="34" charset="0"/>
                <a:cs typeface="Arial" panose="020B0604020202020204" pitchFamily="34" charset="0"/>
              </a:rPr>
              <a:t> Yong HENG</a:t>
            </a:r>
          </a:p>
        </p:txBody>
      </p:sp>
      <p:pic>
        <p:nvPicPr>
          <p:cNvPr id="10" name="Picture 2" descr="「curtin university logo」の画像検索結果"/>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918" t="20376" r="9152" b="18208"/>
          <a:stretch/>
        </p:blipFill>
        <p:spPr bwMode="auto">
          <a:xfrm>
            <a:off x="165517" y="4965543"/>
            <a:ext cx="1763952" cy="29288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txBox="1">
            <a:spLocks/>
          </p:cNvSpPr>
          <p:nvPr/>
        </p:nvSpPr>
        <p:spPr>
          <a:xfrm>
            <a:off x="69808" y="524164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00" dirty="0" smtClean="0">
                <a:latin typeface="Arial" panose="020B0604020202020204" pitchFamily="34" charset="0"/>
                <a:cs typeface="Arial" panose="020B0604020202020204" pitchFamily="34" charset="0"/>
              </a:rPr>
              <a:t>School of Built </a:t>
            </a:r>
            <a:r>
              <a:rPr lang="en-US" sz="900" dirty="0" err="1" smtClean="0">
                <a:latin typeface="Arial" panose="020B0604020202020204" pitchFamily="34" charset="0"/>
                <a:cs typeface="Arial" panose="020B0604020202020204" pitchFamily="34" charset="0"/>
              </a:rPr>
              <a:t>Environmen</a:t>
            </a:r>
            <a:endParaRPr lang="en-US" sz="9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26169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1040"/>
            <a:ext cx="5765800" cy="1503680"/>
          </a:xfrm>
        </p:spPr>
        <p:txBody>
          <a:bodyPr>
            <a:normAutofit/>
          </a:bodyPr>
          <a:lstStyle/>
          <a:p>
            <a:r>
              <a:rPr lang="en-US" b="1" dirty="0" smtClean="0">
                <a:latin typeface="Arial" panose="020B0604020202020204" pitchFamily="34" charset="0"/>
                <a:cs typeface="Arial" panose="020B0604020202020204" pitchFamily="34" charset="0"/>
              </a:rPr>
              <a:t>WHAT do we </a:t>
            </a:r>
            <a:br>
              <a:rPr lang="en-US" b="1" dirty="0" smtClean="0">
                <a:latin typeface="Arial" panose="020B0604020202020204" pitchFamily="34" charset="0"/>
                <a:cs typeface="Arial" panose="020B0604020202020204" pitchFamily="34" charset="0"/>
              </a:rPr>
            </a:br>
            <a:r>
              <a:rPr lang="en-US" b="1" dirty="0" smtClean="0">
                <a:latin typeface="Arial" panose="020B0604020202020204" pitchFamily="34" charset="0"/>
                <a:cs typeface="Arial" panose="020B0604020202020204" pitchFamily="34" charset="0"/>
              </a:rPr>
              <a:t>looking forwards? </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838200" y="2204719"/>
            <a:ext cx="5085080" cy="4335511"/>
          </a:xfrm>
        </p:spPr>
        <p:txBody>
          <a:bodyPr>
            <a:normAutofit/>
          </a:bodyPr>
          <a:lstStyle/>
          <a:p>
            <a:pPr>
              <a:lnSpc>
                <a:spcPct val="100000"/>
              </a:lnSpc>
            </a:pPr>
            <a:r>
              <a:rPr lang="en-US" sz="2000" dirty="0" smtClean="0">
                <a:latin typeface="Arial" panose="020B0604020202020204" pitchFamily="34" charset="0"/>
                <a:cs typeface="Arial" panose="020B0604020202020204" pitchFamily="34" charset="0"/>
              </a:rPr>
              <a:t>familiarity in reacting contingencies (scalable reaction)</a:t>
            </a:r>
          </a:p>
          <a:p>
            <a:pPr lvl="1">
              <a:lnSpc>
                <a:spcPct val="100000"/>
              </a:lnSpc>
            </a:pPr>
            <a:r>
              <a:rPr lang="en-US" sz="2000" b="1" dirty="0">
                <a:solidFill>
                  <a:srgbClr val="FFC000"/>
                </a:solidFill>
                <a:latin typeface="Arial" panose="020B0604020202020204" pitchFamily="34" charset="0"/>
                <a:cs typeface="Arial" panose="020B0604020202020204" pitchFamily="34" charset="0"/>
              </a:rPr>
              <a:t>c</a:t>
            </a:r>
            <a:r>
              <a:rPr lang="en-US" sz="2000" b="1" dirty="0" smtClean="0">
                <a:solidFill>
                  <a:srgbClr val="FFC000"/>
                </a:solidFill>
                <a:latin typeface="Arial" panose="020B0604020202020204" pitchFamily="34" charset="0"/>
                <a:cs typeface="Arial" panose="020B0604020202020204" pitchFamily="34" charset="0"/>
              </a:rPr>
              <a:t>ontingency decision (from individual to the crowd)</a:t>
            </a:r>
          </a:p>
          <a:p>
            <a:pPr lvl="1">
              <a:lnSpc>
                <a:spcPct val="100000"/>
              </a:lnSpc>
            </a:pPr>
            <a:r>
              <a:rPr lang="en-US" sz="2000" b="1" dirty="0">
                <a:solidFill>
                  <a:srgbClr val="FFC000"/>
                </a:solidFill>
                <a:latin typeface="Arial" panose="020B0604020202020204" pitchFamily="34" charset="0"/>
                <a:cs typeface="Arial" panose="020B0604020202020204" pitchFamily="34" charset="0"/>
              </a:rPr>
              <a:t>e</a:t>
            </a:r>
            <a:r>
              <a:rPr lang="en-US" sz="2000" b="1" dirty="0" smtClean="0">
                <a:solidFill>
                  <a:srgbClr val="FFC000"/>
                </a:solidFill>
                <a:latin typeface="Arial" panose="020B0604020202020204" pitchFamily="34" charset="0"/>
                <a:cs typeface="Arial" panose="020B0604020202020204" pitchFamily="34" charset="0"/>
              </a:rPr>
              <a:t>veryone have the ability on giving basic aid and helps</a:t>
            </a:r>
          </a:p>
          <a:p>
            <a:pPr>
              <a:lnSpc>
                <a:spcPct val="100000"/>
              </a:lnSpc>
            </a:pPr>
            <a:r>
              <a:rPr lang="en-US" sz="2000" dirty="0" smtClean="0">
                <a:latin typeface="Arial" panose="020B0604020202020204" pitchFamily="34" charset="0"/>
                <a:cs typeface="Arial" panose="020B0604020202020204" pitchFamily="34" charset="0"/>
              </a:rPr>
              <a:t>pre-disaster education to expec</a:t>
            </a:r>
            <a:r>
              <a:rPr lang="en-US" sz="2000" dirty="0">
                <a:latin typeface="Arial" panose="020B0604020202020204" pitchFamily="34" charset="0"/>
                <a:cs typeface="Arial" panose="020B0604020202020204" pitchFamily="34" charset="0"/>
              </a:rPr>
              <a:t>t</a:t>
            </a:r>
            <a:r>
              <a:rPr lang="en-US" sz="2000" dirty="0" smtClean="0">
                <a:latin typeface="Arial" panose="020B0604020202020204" pitchFamily="34" charset="0"/>
                <a:cs typeface="Arial" panose="020B0604020202020204" pitchFamily="34" charset="0"/>
              </a:rPr>
              <a:t> a significant result in reducing disaster casualties.</a:t>
            </a:r>
          </a:p>
          <a:p>
            <a:pPr>
              <a:lnSpc>
                <a:spcPct val="100000"/>
              </a:lnSpc>
            </a:pPr>
            <a:r>
              <a:rPr lang="en-US" sz="2000" dirty="0" smtClean="0">
                <a:latin typeface="Arial" panose="020B0604020202020204" pitchFamily="34" charset="0"/>
                <a:cs typeface="Arial" panose="020B0604020202020204" pitchFamily="34" charset="0"/>
              </a:rPr>
              <a:t>global synchronization of disaster awareness, in regardless of geographical context.</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26481" y="693151"/>
            <a:ext cx="5704840" cy="5704840"/>
          </a:xfrm>
          <a:prstGeom prst="rect">
            <a:avLst/>
          </a:prstGeom>
        </p:spPr>
      </p:pic>
      <p:sp>
        <p:nvSpPr>
          <p:cNvPr id="7" name="TextBox 6"/>
          <p:cNvSpPr txBox="1"/>
          <p:nvPr/>
        </p:nvSpPr>
        <p:spPr>
          <a:xfrm>
            <a:off x="6126481" y="6419355"/>
            <a:ext cx="5987250" cy="276999"/>
          </a:xfrm>
          <a:prstGeom prst="rect">
            <a:avLst/>
          </a:prstGeom>
          <a:noFill/>
        </p:spPr>
        <p:txBody>
          <a:bodyPr wrap="square" rtlCol="0">
            <a:spAutoFit/>
          </a:bodyPr>
          <a:lstStyle/>
          <a:p>
            <a:r>
              <a:rPr lang="en-US" sz="1200" dirty="0"/>
              <a:t>Cy Heng, (Nov, 2016) Doomsday Rehearsal-Master of Architecture, Master Dissertation </a:t>
            </a:r>
          </a:p>
        </p:txBody>
      </p:sp>
      <p:pic>
        <p:nvPicPr>
          <p:cNvPr id="8"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98928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838200" y="1731818"/>
            <a:ext cx="10515600" cy="3948547"/>
          </a:xfrm>
        </p:spPr>
        <p:txBody>
          <a:bodyPr>
            <a:normAutofit lnSpcReduction="10000"/>
          </a:bodyPr>
          <a:lstStyle/>
          <a:p>
            <a:pPr marL="0" indent="0" algn="ctr">
              <a:lnSpc>
                <a:spcPct val="100000"/>
              </a:lnSpc>
              <a:buNone/>
            </a:pPr>
            <a:endParaRPr lang="en-US" i="1" dirty="0" smtClean="0">
              <a:latin typeface="Arial" panose="020B0604020202020204" pitchFamily="34" charset="0"/>
              <a:cs typeface="Arial" panose="020B0604020202020204" pitchFamily="34" charset="0"/>
            </a:endParaRPr>
          </a:p>
          <a:p>
            <a:pPr marL="0" indent="0" algn="ctr">
              <a:lnSpc>
                <a:spcPct val="100000"/>
              </a:lnSpc>
              <a:buNone/>
            </a:pPr>
            <a:r>
              <a:rPr lang="en-US" sz="3200" dirty="0" smtClean="0">
                <a:latin typeface="Arial" panose="020B0604020202020204" pitchFamily="34" charset="0"/>
                <a:cs typeface="Arial" panose="020B0604020202020204" pitchFamily="34" charset="0"/>
              </a:rPr>
              <a:t>Tokyo Disaster Prevention Plan (Dec 2014)</a:t>
            </a:r>
          </a:p>
          <a:p>
            <a:pPr marL="0" indent="0" algn="ctr">
              <a:lnSpc>
                <a:spcPct val="100000"/>
              </a:lnSpc>
              <a:buNone/>
            </a:pPr>
            <a:endParaRPr lang="en-US" sz="3200" dirty="0">
              <a:latin typeface="Arial" panose="020B0604020202020204" pitchFamily="34" charset="0"/>
              <a:cs typeface="Arial" panose="020B0604020202020204" pitchFamily="34" charset="0"/>
            </a:endParaRPr>
          </a:p>
          <a:p>
            <a:pPr marL="0" indent="0" algn="ctr">
              <a:lnSpc>
                <a:spcPct val="100000"/>
              </a:lnSpc>
              <a:buNone/>
            </a:pPr>
            <a:r>
              <a:rPr lang="en-US" sz="2400" i="1" dirty="0" smtClean="0">
                <a:latin typeface="Arial" panose="020B0604020202020204" pitchFamily="34" charset="0"/>
                <a:cs typeface="Arial" panose="020B0604020202020204" pitchFamily="34" charset="0"/>
              </a:rPr>
              <a:t>In the midst of these efforts, Tokyo was selected to host the 2020 Olympic and Paralympic Games, While the success of the games is of course important, it is also important that Tokyo take advantages of this opportunity to achieve its goal of becoming the greatest city in the world. </a:t>
            </a:r>
            <a:r>
              <a:rPr lang="en-US" sz="2400" i="1" dirty="0" smtClean="0">
                <a:solidFill>
                  <a:srgbClr val="FFFF00"/>
                </a:solidFill>
                <a:latin typeface="Arial" panose="020B0604020202020204" pitchFamily="34" charset="0"/>
                <a:cs typeface="Arial" panose="020B0604020202020204" pitchFamily="34" charset="0"/>
              </a:rPr>
              <a:t>Disaster preparedness measures are one of the foundation on which a city’s safety and security are built. (TMG, 2014)</a:t>
            </a:r>
          </a:p>
        </p:txBody>
      </p:sp>
      <p:pic>
        <p:nvPicPr>
          <p:cNvPr id="5" name="Picture 2" descr="「curtin university logo」の画像検索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5362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51687"/>
            <a:ext cx="10515600" cy="1325563"/>
          </a:xfrm>
        </p:spPr>
        <p:txBody>
          <a:bodyPr>
            <a:normAutofit/>
          </a:bodyPr>
          <a:lstStyle/>
          <a:p>
            <a:r>
              <a:rPr lang="en-US" b="1" dirty="0" smtClean="0">
                <a:latin typeface="Arial" panose="020B0604020202020204" pitchFamily="34" charset="0"/>
                <a:cs typeface="Arial" panose="020B0604020202020204" pitchFamily="34" charset="0"/>
              </a:rPr>
              <a:t>Reference</a:t>
            </a:r>
            <a:endParaRPr lang="en-US" b="1" dirty="0">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838200" y="1982854"/>
            <a:ext cx="10515600" cy="4680672"/>
          </a:xfrm>
        </p:spPr>
        <p:txBody>
          <a:bodyPr>
            <a:normAutofit fontScale="92500" lnSpcReduction="10000"/>
          </a:bodyPr>
          <a:lstStyle/>
          <a:p>
            <a:pPr lvl="0"/>
            <a:r>
              <a:rPr lang="en-US" sz="1700" dirty="0"/>
              <a:t>Tokyo Metropolitan Government (2015) Disaster Preparedness Tokyo /Tokyo </a:t>
            </a:r>
            <a:r>
              <a:rPr lang="en-US" sz="1700" dirty="0" err="1"/>
              <a:t>Bousai</a:t>
            </a:r>
            <a:endParaRPr lang="en-US" sz="1700" dirty="0"/>
          </a:p>
          <a:p>
            <a:pPr lvl="0"/>
            <a:r>
              <a:rPr lang="en-US" sz="1700" dirty="0"/>
              <a:t>Janette K, Erik C, </a:t>
            </a:r>
            <a:r>
              <a:rPr lang="en-US" sz="1700" dirty="0" err="1"/>
              <a:t>Micheal</a:t>
            </a:r>
            <a:r>
              <a:rPr lang="en-US" sz="1700" dirty="0"/>
              <a:t> O (2015) The </a:t>
            </a:r>
            <a:r>
              <a:rPr lang="en-US" sz="1700" dirty="0" err="1"/>
              <a:t>Underdome</a:t>
            </a:r>
            <a:r>
              <a:rPr lang="en-US" sz="1700" dirty="0"/>
              <a:t> Guide to Energy Reform. Chapter 4, Risk pg144 – pg176.</a:t>
            </a:r>
          </a:p>
          <a:p>
            <a:pPr lvl="0"/>
            <a:r>
              <a:rPr lang="en-US" sz="1700" dirty="0"/>
              <a:t>TOCOG, JOC (2016) Tokyo 2020 Olympic and Paralympic Games Fundamental Principles for the Sustainable Sourcing Code. pg4.</a:t>
            </a:r>
          </a:p>
          <a:p>
            <a:pPr lvl="0"/>
            <a:r>
              <a:rPr lang="en-US" sz="1700" dirty="0"/>
              <a:t>TOCOG, JOC (2016) Tokyo Olympic and Paralympic Games High-Level Sustainability Plan pg1 - pg11</a:t>
            </a:r>
            <a:r>
              <a:rPr lang="en-US" sz="1700" dirty="0" smtClean="0"/>
              <a:t>.</a:t>
            </a:r>
            <a:endParaRPr lang="en-US" sz="1700" dirty="0"/>
          </a:p>
          <a:p>
            <a:pPr lvl="0"/>
            <a:r>
              <a:rPr lang="en-US" sz="1700" dirty="0"/>
              <a:t>Swiss Business Hub Japan (2014) Tokyo 2020 Olympic Games –Infrastructure Briefing pg3 – pg8</a:t>
            </a:r>
            <a:r>
              <a:rPr lang="en-US" sz="1700" dirty="0" smtClean="0"/>
              <a:t>.</a:t>
            </a:r>
          </a:p>
          <a:p>
            <a:r>
              <a:rPr lang="en-US" sz="1700" dirty="0"/>
              <a:t>http://blog.omy.sg/chrispytine/2010/07/27/aftershock-a-guaranteed-tear-jerker/     -by </a:t>
            </a:r>
            <a:r>
              <a:rPr lang="en-US" sz="1700" dirty="0" err="1"/>
              <a:t>Chrispytine</a:t>
            </a:r>
            <a:r>
              <a:rPr lang="en-US" sz="1700" dirty="0"/>
              <a:t>; 27JUL2010</a:t>
            </a:r>
          </a:p>
          <a:p>
            <a:pPr lvl="0"/>
            <a:r>
              <a:rPr lang="en-US" sz="1700" dirty="0"/>
              <a:t>https://www.quora.com/Why-are-Indians-so-wrongly-depicted-in-Hollywood-movies- by Rob </a:t>
            </a:r>
            <a:r>
              <a:rPr lang="en-US" sz="1700" dirty="0" err="1"/>
              <a:t>Carnevale</a:t>
            </a:r>
            <a:r>
              <a:rPr lang="en-US" sz="1700" dirty="0"/>
              <a:t>; </a:t>
            </a:r>
            <a:r>
              <a:rPr lang="en-US" sz="1700" dirty="0" smtClean="0"/>
              <a:t>2012</a:t>
            </a:r>
          </a:p>
          <a:p>
            <a:r>
              <a:rPr lang="en-US" sz="1700" dirty="0" smtClean="0"/>
              <a:t>Tokyo Metropolitan Government (2015) Disaster Preparedness Tokyo /Tokyo </a:t>
            </a:r>
            <a:r>
              <a:rPr lang="en-US" sz="1700" dirty="0" err="1" smtClean="0"/>
              <a:t>Bousai</a:t>
            </a:r>
            <a:r>
              <a:rPr lang="en-US" sz="1700" dirty="0" smtClean="0"/>
              <a:t>-http://www.metro.tokyo.jp/ENGLISH/GUIDE/BOSAI/</a:t>
            </a:r>
          </a:p>
          <a:p>
            <a:r>
              <a:rPr lang="en-US" sz="1700" dirty="0" smtClean="0"/>
              <a:t>OFDA/CRED, EM-DAT (2015)</a:t>
            </a:r>
            <a:r>
              <a:rPr lang="en-US" sz="1700" b="1" dirty="0" smtClean="0"/>
              <a:t> Centre for Research on the Epidemiology of Disasters (CRED)_</a:t>
            </a:r>
            <a:r>
              <a:rPr lang="en-US" sz="1700" dirty="0" smtClean="0"/>
              <a:t>Emergency Events </a:t>
            </a:r>
            <a:r>
              <a:rPr lang="en-US" sz="1700" dirty="0" err="1" smtClean="0"/>
              <a:t>Database_Université</a:t>
            </a:r>
            <a:r>
              <a:rPr lang="en-US" sz="1700" dirty="0" smtClean="0"/>
              <a:t> </a:t>
            </a:r>
            <a:r>
              <a:rPr lang="en-US" sz="1700" dirty="0" err="1" smtClean="0"/>
              <a:t>catholique</a:t>
            </a:r>
            <a:r>
              <a:rPr lang="en-US" sz="1700" dirty="0" smtClean="0"/>
              <a:t> de Louvain, Brussels Belgium.</a:t>
            </a:r>
          </a:p>
          <a:p>
            <a:r>
              <a:rPr lang="en-US" sz="1700" dirty="0" smtClean="0"/>
              <a:t>Cy Heng, (Nov, 2016) Doomsday Rehearsal-Master of Architecture, Master Dissertation </a:t>
            </a:r>
          </a:p>
          <a:p>
            <a:r>
              <a:rPr lang="en-US" sz="1700" dirty="0" err="1" smtClean="0"/>
              <a:t>Rinkai</a:t>
            </a:r>
            <a:r>
              <a:rPr lang="en-US" sz="1700" dirty="0" smtClean="0"/>
              <a:t> Disaster Prevention Park-https://blogs.yahoo.co.jp/whfsc363/GALLERY/</a:t>
            </a:r>
            <a:r>
              <a:rPr lang="en-US" sz="1700" dirty="0" err="1" smtClean="0"/>
              <a:t>show_image.html?id</a:t>
            </a:r>
            <a:r>
              <a:rPr lang="en-US" sz="1700" dirty="0" smtClean="0"/>
              <a:t>=65107321&amp;no=14 </a:t>
            </a:r>
          </a:p>
          <a:p>
            <a:r>
              <a:rPr lang="en-US" sz="1700" dirty="0" smtClean="0"/>
              <a:t>https://guardiancenters.com</a:t>
            </a:r>
          </a:p>
          <a:p>
            <a:endParaRPr lang="en-US" sz="1600" dirty="0"/>
          </a:p>
          <a:p>
            <a:pPr lvl="0"/>
            <a:endParaRPr lang="en-US" sz="1600" dirty="0">
              <a:solidFill>
                <a:schemeClr val="bg1"/>
              </a:solidFill>
            </a:endParaRPr>
          </a:p>
        </p:txBody>
      </p:sp>
      <p:pic>
        <p:nvPicPr>
          <p:cNvPr id="4" name="Picture 2" descr="「curtin university logo」の画像検索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12387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30510"/>
            <a:ext cx="10515600" cy="860178"/>
          </a:xfrm>
        </p:spPr>
        <p:txBody>
          <a:bodyPr>
            <a:normAutofit/>
          </a:bodyPr>
          <a:lstStyle/>
          <a:p>
            <a:r>
              <a:rPr lang="en-US" b="1" dirty="0" smtClean="0">
                <a:solidFill>
                  <a:srgbClr val="FFC000"/>
                </a:solidFill>
                <a:latin typeface="Arial" panose="020B0604020202020204" pitchFamily="34" charset="0"/>
                <a:cs typeface="Arial" panose="020B0604020202020204" pitchFamily="34" charset="0"/>
              </a:rPr>
              <a:t>Today’s takeaways</a:t>
            </a:r>
            <a:endParaRPr lang="en-US" b="1" dirty="0">
              <a:solidFill>
                <a:srgbClr val="FFC000"/>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838200" y="1950720"/>
            <a:ext cx="10515600" cy="4248744"/>
          </a:xfrm>
        </p:spPr>
        <p:txBody>
          <a:bodyPr>
            <a:normAutofit/>
          </a:bodyPr>
          <a:lstStyle/>
          <a:p>
            <a:pPr>
              <a:lnSpc>
                <a:spcPct val="100000"/>
              </a:lnSpc>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ddress problems that leads opportunities to author's research intention </a:t>
            </a:r>
          </a:p>
          <a:p>
            <a:pPr>
              <a:lnSpc>
                <a:spcPct val="100000"/>
              </a:lnSpc>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ware of opportunities and realization</a:t>
            </a:r>
          </a:p>
          <a:p>
            <a:pPr lvl="1">
              <a:lnSpc>
                <a:spcPct val="100000"/>
              </a:lnSpc>
            </a:pPr>
            <a:r>
              <a:rPr lang="en-US" sz="2000" b="1" i="1" dirty="0" smtClean="0">
                <a:latin typeface="Arial" panose="020B0604020202020204" pitchFamily="34" charset="0"/>
                <a:cs typeface="Arial" panose="020B0604020202020204" pitchFamily="34" charset="0"/>
              </a:rPr>
              <a:t>seeking exposure &amp; opportunity for multi-disciplinary collaborations</a:t>
            </a:r>
          </a:p>
          <a:p>
            <a:pPr>
              <a:lnSpc>
                <a:spcPct val="100000"/>
              </a:lnSpc>
            </a:pPr>
            <a:r>
              <a:rPr lang="en-US" sz="2400" dirty="0" smtClean="0">
                <a:latin typeface="Arial" panose="020B0604020202020204" pitchFamily="34" charset="0"/>
                <a:cs typeface="Arial" panose="020B0604020202020204" pitchFamily="34" charset="0"/>
              </a:rPr>
              <a:t>Looking at 2020 Tokyo Olympic and disaster prevention , then address available strategies to enable architecture to intervention within this research field.</a:t>
            </a:r>
          </a:p>
          <a:p>
            <a:pPr marL="685800" lvl="2">
              <a:lnSpc>
                <a:spcPct val="100000"/>
              </a:lnSpc>
              <a:spcBef>
                <a:spcPts val="1000"/>
              </a:spcBef>
            </a:pPr>
            <a:r>
              <a:rPr lang="en-US" b="1" i="1" dirty="0" smtClean="0">
                <a:latin typeface="Arial" panose="020B0604020202020204" pitchFamily="34" charset="0"/>
                <a:cs typeface="Arial" panose="020B0604020202020204" pitchFamily="34" charset="0"/>
              </a:rPr>
              <a:t>provocative, positive, celebrate &amp; benchmark</a:t>
            </a:r>
          </a:p>
        </p:txBody>
      </p:sp>
      <p:pic>
        <p:nvPicPr>
          <p:cNvPr id="6" name="Picture 2" descr="「curtin university logo」の画像検索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1043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9818" t="11280" r="52860" b="10333"/>
          <a:stretch/>
        </p:blipFill>
        <p:spPr>
          <a:xfrm>
            <a:off x="9901653" y="3737795"/>
            <a:ext cx="1247316" cy="174650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1286" t="909" r="780" b="15043"/>
          <a:stretch/>
        </p:blipFill>
        <p:spPr>
          <a:xfrm>
            <a:off x="349918" y="1204712"/>
            <a:ext cx="2659310" cy="2512300"/>
          </a:xfrm>
          <a:prstGeom prst="rect">
            <a:avLst/>
          </a:prstGeom>
        </p:spPr>
      </p:pic>
      <p:sp>
        <p:nvSpPr>
          <p:cNvPr id="2" name="Title 1"/>
          <p:cNvSpPr>
            <a:spLocks noGrp="1"/>
          </p:cNvSpPr>
          <p:nvPr>
            <p:ph type="title"/>
          </p:nvPr>
        </p:nvSpPr>
        <p:spPr>
          <a:xfrm>
            <a:off x="548834" y="1451294"/>
            <a:ext cx="2261478" cy="1560353"/>
          </a:xfrm>
        </p:spPr>
        <p:txBody>
          <a:bodyPr>
            <a:normAutofit/>
          </a:bodyPr>
          <a:lstStyle/>
          <a:p>
            <a:r>
              <a:rPr lang="en-US" sz="2700" b="1" dirty="0" smtClean="0">
                <a:latin typeface="Arial" panose="020B0604020202020204" pitchFamily="34" charset="0"/>
                <a:cs typeface="Arial" panose="020B0604020202020204" pitchFamily="34" charset="0"/>
              </a:rPr>
              <a:t>JAPAN, TOKYO</a:t>
            </a:r>
            <a:r>
              <a:rPr lang="en-US" b="1" dirty="0" smtClean="0">
                <a:solidFill>
                  <a:srgbClr val="FFC000"/>
                </a:solidFill>
                <a:latin typeface="Arial" panose="020B0604020202020204" pitchFamily="34" charset="0"/>
                <a:cs typeface="Arial" panose="020B0604020202020204" pitchFamily="34" charset="0"/>
              </a:rPr>
              <a:t/>
            </a:r>
            <a:br>
              <a:rPr lang="en-US" b="1" dirty="0" smtClean="0">
                <a:solidFill>
                  <a:srgbClr val="FFC000"/>
                </a:solidFill>
                <a:latin typeface="Arial" panose="020B0604020202020204" pitchFamily="34" charset="0"/>
                <a:cs typeface="Arial" panose="020B0604020202020204" pitchFamily="34" charset="0"/>
              </a:rPr>
            </a:br>
            <a:endParaRPr lang="en-US" b="1" dirty="0">
              <a:solidFill>
                <a:srgbClr val="FFC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9228" y="974295"/>
            <a:ext cx="1598601" cy="274320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t="6722" r="4923"/>
          <a:stretch/>
        </p:blipFill>
        <p:spPr>
          <a:xfrm>
            <a:off x="558019" y="3775044"/>
            <a:ext cx="4374708" cy="2707835"/>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6883"/>
          <a:stretch/>
        </p:blipFill>
        <p:spPr>
          <a:xfrm>
            <a:off x="4674940" y="974295"/>
            <a:ext cx="4228396" cy="2742717"/>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70447" y="972803"/>
            <a:ext cx="2346686" cy="2734095"/>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b="8120"/>
          <a:stretch/>
        </p:blipFill>
        <p:spPr>
          <a:xfrm>
            <a:off x="5003452" y="5186863"/>
            <a:ext cx="2212867" cy="1297827"/>
          </a:xfrm>
          <a:prstGeom prst="rect">
            <a:avLst/>
          </a:prstGeom>
        </p:spPr>
      </p:pic>
      <p:pic>
        <p:nvPicPr>
          <p:cNvPr id="17" name="Picture 16"/>
          <p:cNvPicPr>
            <a:picLocks noChangeAspect="1"/>
          </p:cNvPicPr>
          <p:nvPr/>
        </p:nvPicPr>
        <p:blipFill rotWithShape="1">
          <a:blip r:embed="rId9" cstate="print">
            <a:extLst>
              <a:ext uri="{28A0092B-C50C-407E-A947-70E740481C1C}">
                <a14:useLocalDpi xmlns:a14="http://schemas.microsoft.com/office/drawing/2010/main" val="0"/>
              </a:ext>
            </a:extLst>
          </a:blip>
          <a:srcRect t="7982"/>
          <a:stretch/>
        </p:blipFill>
        <p:spPr>
          <a:xfrm>
            <a:off x="5003452" y="3774914"/>
            <a:ext cx="2212867" cy="1354047"/>
          </a:xfrm>
          <a:prstGeom prst="rect">
            <a:avLst/>
          </a:prstGeom>
        </p:spPr>
      </p:pic>
      <p:sp>
        <p:nvSpPr>
          <p:cNvPr id="19" name="Title 1"/>
          <p:cNvSpPr txBox="1">
            <a:spLocks/>
          </p:cNvSpPr>
          <p:nvPr/>
        </p:nvSpPr>
        <p:spPr>
          <a:xfrm>
            <a:off x="9639633" y="5436066"/>
            <a:ext cx="1769393" cy="117445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700" b="1" dirty="0" smtClean="0">
                <a:latin typeface="Arial" panose="020B0604020202020204" pitchFamily="34" charset="0"/>
                <a:cs typeface="Arial" panose="020B0604020202020204" pitchFamily="34" charset="0"/>
              </a:rPr>
              <a:t>2020 </a:t>
            </a:r>
          </a:p>
          <a:p>
            <a:pPr algn="r"/>
            <a:r>
              <a:rPr lang="en-US" sz="2700" b="1" dirty="0" smtClean="0">
                <a:latin typeface="Arial" panose="020B0604020202020204" pitchFamily="34" charset="0"/>
                <a:cs typeface="Arial" panose="020B0604020202020204" pitchFamily="34" charset="0"/>
              </a:rPr>
              <a:t>TOKYO </a:t>
            </a:r>
          </a:p>
          <a:p>
            <a:pPr algn="r"/>
            <a:r>
              <a:rPr lang="en-US" sz="2700" b="1" dirty="0" smtClean="0">
                <a:latin typeface="Arial" panose="020B0604020202020204" pitchFamily="34" charset="0"/>
                <a:cs typeface="Arial" panose="020B0604020202020204" pitchFamily="34" charset="0"/>
              </a:rPr>
              <a:t>OLYMPIC</a:t>
            </a:r>
            <a:endParaRPr lang="en-US" b="1" dirty="0">
              <a:solidFill>
                <a:srgbClr val="FFC000"/>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5415" r="16318"/>
          <a:stretch/>
        </p:blipFill>
        <p:spPr>
          <a:xfrm>
            <a:off x="7270434" y="3774561"/>
            <a:ext cx="2346370" cy="1656852"/>
          </a:xfrm>
          <a:prstGeom prst="rect">
            <a:avLst/>
          </a:prstGeom>
        </p:spPr>
      </p:pic>
      <p:pic>
        <p:nvPicPr>
          <p:cNvPr id="22" name="Picture 21"/>
          <p:cNvPicPr>
            <a:picLocks noChangeAspect="1"/>
          </p:cNvPicPr>
          <p:nvPr/>
        </p:nvPicPr>
        <p:blipFill rotWithShape="1">
          <a:blip r:embed="rId11" cstate="print">
            <a:extLst>
              <a:ext uri="{28A0092B-C50C-407E-A947-70E740481C1C}">
                <a14:useLocalDpi xmlns:a14="http://schemas.microsoft.com/office/drawing/2010/main" val="0"/>
              </a:ext>
            </a:extLst>
          </a:blip>
          <a:srcRect t="14161"/>
          <a:stretch/>
        </p:blipFill>
        <p:spPr>
          <a:xfrm>
            <a:off x="7281094" y="5488962"/>
            <a:ext cx="2336017" cy="993917"/>
          </a:xfrm>
          <a:prstGeom prst="rect">
            <a:avLst/>
          </a:prstGeom>
        </p:spPr>
      </p:pic>
      <p:pic>
        <p:nvPicPr>
          <p:cNvPr id="1026" name="Picture 2" descr="「curtin university logo」の画像検索結果"/>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6099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rtin university logo」の画像検索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97" y="1130256"/>
            <a:ext cx="2754536" cy="27545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6949" y="1130256"/>
            <a:ext cx="4226909" cy="275453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45" y="3949642"/>
            <a:ext cx="3823575" cy="254905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1837" y="3943233"/>
            <a:ext cx="3834876" cy="2555459"/>
          </a:xfrm>
          <a:prstGeom prst="rect">
            <a:avLst/>
          </a:prstGeom>
        </p:spPr>
      </p:pic>
      <p:pic>
        <p:nvPicPr>
          <p:cNvPr id="2050" name="Picture 2" descr="関連画像"/>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74903" y="1130256"/>
            <a:ext cx="4135535" cy="27545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354330" y="3949643"/>
            <a:ext cx="3456108" cy="1605568"/>
          </a:xfrm>
          <a:prstGeom prst="rect">
            <a:avLst/>
          </a:prstGeom>
        </p:spPr>
        <p:txBody>
          <a:bodyPr wrap="square">
            <a:spAutoFit/>
          </a:bodyPr>
          <a:lstStyle/>
          <a:p>
            <a:pPr>
              <a:spcBef>
                <a:spcPts val="500"/>
              </a:spcBef>
            </a:pPr>
            <a:r>
              <a:rPr lang="en-US" sz="2400" b="1" dirty="0" smtClean="0">
                <a:latin typeface="Arial" panose="020B0604020202020204" pitchFamily="34" charset="0"/>
                <a:cs typeface="Arial" panose="020B0604020202020204" pitchFamily="34" charset="0"/>
              </a:rPr>
              <a:t>USER</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EXPERIENCE</a:t>
            </a:r>
          </a:p>
          <a:p>
            <a:pPr>
              <a:spcBef>
                <a:spcPts val="500"/>
              </a:spcBef>
            </a:pPr>
            <a:r>
              <a:rPr lang="en-US" sz="2400" b="1" dirty="0" smtClean="0">
                <a:latin typeface="Arial" panose="020B0604020202020204" pitchFamily="34" charset="0"/>
                <a:cs typeface="Arial" panose="020B0604020202020204" pitchFamily="34" charset="0"/>
              </a:rPr>
              <a:t>PRACTICALITY</a:t>
            </a:r>
          </a:p>
          <a:p>
            <a:pPr>
              <a:spcBef>
                <a:spcPts val="500"/>
              </a:spcBef>
            </a:pPr>
            <a:r>
              <a:rPr lang="en-US" sz="2400" b="1" dirty="0" smtClean="0">
                <a:latin typeface="Arial" panose="020B0604020202020204" pitchFamily="34" charset="0"/>
                <a:cs typeface="Arial" panose="020B0604020202020204" pitchFamily="34" charset="0"/>
              </a:rPr>
              <a:t>AESTHETICS</a:t>
            </a:r>
            <a:endParaRPr lang="en-US" dirty="0" smtClean="0">
              <a:latin typeface="Arial" panose="020B0604020202020204" pitchFamily="34" charset="0"/>
              <a:cs typeface="Arial" panose="020B0604020202020204" pitchFamily="34" charset="0"/>
            </a:endParaRPr>
          </a:p>
          <a:p>
            <a:pPr>
              <a:lnSpc>
                <a:spcPct val="10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086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1306" y="914400"/>
            <a:ext cx="12180694" cy="5146343"/>
          </a:xfrm>
        </p:spPr>
      </p:pic>
      <p:sp>
        <p:nvSpPr>
          <p:cNvPr id="12" name="TextBox 11"/>
          <p:cNvSpPr txBox="1"/>
          <p:nvPr/>
        </p:nvSpPr>
        <p:spPr>
          <a:xfrm>
            <a:off x="299872" y="6060743"/>
            <a:ext cx="11584322" cy="369332"/>
          </a:xfrm>
          <a:prstGeom prst="rect">
            <a:avLst/>
          </a:prstGeom>
          <a:noFill/>
        </p:spPr>
        <p:txBody>
          <a:bodyPr wrap="square" rtlCol="0">
            <a:spAutoFit/>
          </a:bodyPr>
          <a:lstStyle/>
          <a:p>
            <a:r>
              <a:rPr lang="en-US" dirty="0" smtClean="0"/>
              <a:t>Source: </a:t>
            </a:r>
            <a:r>
              <a:rPr lang="en-US" dirty="0" err="1" smtClean="0"/>
              <a:t>Dr.Satnam</a:t>
            </a:r>
            <a:r>
              <a:rPr lang="en-US" dirty="0" smtClean="0"/>
              <a:t> </a:t>
            </a:r>
            <a:r>
              <a:rPr lang="en-US" dirty="0" err="1" smtClean="0"/>
              <a:t>Tsurutani</a:t>
            </a:r>
            <a:r>
              <a:rPr lang="en-US" dirty="0" smtClean="0">
                <a:solidFill>
                  <a:schemeClr val="bg1"/>
                </a:solidFill>
              </a:rPr>
              <a:t> </a:t>
            </a:r>
            <a:endParaRPr lang="en-US" dirty="0">
              <a:solidFill>
                <a:schemeClr val="bg1"/>
              </a:solidFill>
            </a:endParaRPr>
          </a:p>
        </p:txBody>
      </p:sp>
      <p:sp>
        <p:nvSpPr>
          <p:cNvPr id="8" name="TextBox 7"/>
          <p:cNvSpPr txBox="1"/>
          <p:nvPr/>
        </p:nvSpPr>
        <p:spPr>
          <a:xfrm>
            <a:off x="299872" y="4041060"/>
            <a:ext cx="11584323" cy="584775"/>
          </a:xfrm>
          <a:prstGeom prst="rect">
            <a:avLst/>
          </a:prstGeom>
          <a:noFill/>
        </p:spPr>
        <p:txBody>
          <a:bodyPr wrap="square" rtlCol="0">
            <a:spAutoFit/>
          </a:bodyPr>
          <a:lstStyle/>
          <a:p>
            <a:pPr algn="ctr">
              <a:lnSpc>
                <a:spcPct val="100000"/>
              </a:lnSpc>
            </a:pPr>
            <a:r>
              <a:rPr lang="en-US" sz="3200" i="1" dirty="0">
                <a:solidFill>
                  <a:schemeClr val="bg1"/>
                </a:solidFill>
                <a:latin typeface="Arial" panose="020B0604020202020204" pitchFamily="34" charset="0"/>
                <a:cs typeface="Arial" panose="020B0604020202020204" pitchFamily="34" charset="0"/>
              </a:rPr>
              <a:t>life are vulnerable when threatened by the devastating nature.</a:t>
            </a:r>
          </a:p>
        </p:txBody>
      </p:sp>
      <p:pic>
        <p:nvPicPr>
          <p:cNvPr id="6"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8812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6568" y="5878316"/>
            <a:ext cx="11584322" cy="276999"/>
          </a:xfrm>
          <a:prstGeom prst="rect">
            <a:avLst/>
          </a:prstGeom>
          <a:noFill/>
        </p:spPr>
        <p:txBody>
          <a:bodyPr wrap="square" rtlCol="0">
            <a:spAutoFit/>
          </a:bodyPr>
          <a:lstStyle/>
          <a:p>
            <a:r>
              <a:rPr lang="en-US" sz="1200" dirty="0"/>
              <a:t>Cy Heng, (Nov, 2016) Doomsday Rehearsal-Master of Architecture, Master Dissertation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392301"/>
            <a:ext cx="12192001" cy="4315991"/>
          </a:xfrm>
          <a:prstGeom prst="rect">
            <a:avLst/>
          </a:prstGeom>
          <a:ln>
            <a:noFill/>
          </a:ln>
        </p:spPr>
      </p:pic>
      <p:sp>
        <p:nvSpPr>
          <p:cNvPr id="9" name="Title 1"/>
          <p:cNvSpPr>
            <a:spLocks noGrp="1"/>
          </p:cNvSpPr>
          <p:nvPr>
            <p:ph type="title"/>
          </p:nvPr>
        </p:nvSpPr>
        <p:spPr>
          <a:xfrm>
            <a:off x="548834" y="970384"/>
            <a:ext cx="7316871" cy="421917"/>
          </a:xfrm>
        </p:spPr>
        <p:txBody>
          <a:bodyPr>
            <a:normAutofit/>
          </a:bodyPr>
          <a:lstStyle/>
          <a:p>
            <a:r>
              <a:rPr lang="en-US" sz="2000" b="1" dirty="0" smtClean="0">
                <a:solidFill>
                  <a:srgbClr val="FFC000"/>
                </a:solidFill>
                <a:latin typeface="Arial" panose="020B0604020202020204" pitchFamily="34" charset="0"/>
                <a:cs typeface="Arial" panose="020B0604020202020204" pitchFamily="34" charset="0"/>
              </a:rPr>
              <a:t>Research Map</a:t>
            </a:r>
            <a:endParaRPr lang="en-US" sz="2000" b="1" dirty="0">
              <a:solidFill>
                <a:srgbClr val="FFC000"/>
              </a:solidFill>
              <a:latin typeface="Arial" panose="020B0604020202020204" pitchFamily="34" charset="0"/>
              <a:cs typeface="Arial" panose="020B0604020202020204" pitchFamily="34" charset="0"/>
            </a:endParaRPr>
          </a:p>
        </p:txBody>
      </p:sp>
      <p:pic>
        <p:nvPicPr>
          <p:cNvPr id="6"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1968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FFC000"/>
                </a:solidFill>
                <a:latin typeface="Arial" panose="020B0604020202020204" pitchFamily="34" charset="0"/>
                <a:cs typeface="Arial" panose="020B0604020202020204" pitchFamily="34" charset="0"/>
              </a:rPr>
              <a:t>Environmental Challenge</a:t>
            </a:r>
            <a:endParaRPr lang="en-US" b="1" dirty="0">
              <a:solidFill>
                <a:srgbClr val="FFC000"/>
              </a:solidFill>
              <a:latin typeface="Arial" panose="020B0604020202020204" pitchFamily="34" charset="0"/>
              <a:cs typeface="Arial" panose="020B0604020202020204" pitchFamily="34" charset="0"/>
            </a:endParaRPr>
          </a:p>
        </p:txBody>
      </p:sp>
      <p:sp>
        <p:nvSpPr>
          <p:cNvPr id="3" name="Subtitle 2"/>
          <p:cNvSpPr>
            <a:spLocks noGrp="1"/>
          </p:cNvSpPr>
          <p:nvPr>
            <p:ph idx="1"/>
          </p:nvPr>
        </p:nvSpPr>
        <p:spPr>
          <a:xfrm>
            <a:off x="838201" y="1477341"/>
            <a:ext cx="4788158" cy="4383710"/>
          </a:xfrm>
        </p:spPr>
        <p:txBody>
          <a:bodyPr>
            <a:normAutofit/>
          </a:bodyPr>
          <a:lstStyle/>
          <a:p>
            <a:pPr>
              <a:lnSpc>
                <a:spcPct val="100000"/>
              </a:lnSpc>
            </a:pPr>
            <a:r>
              <a:rPr lang="en-US" sz="2000" dirty="0" smtClean="0">
                <a:latin typeface="Arial" panose="020B0604020202020204" pitchFamily="34" charset="0"/>
                <a:cs typeface="Arial" panose="020B0604020202020204" pitchFamily="34" charset="0"/>
              </a:rPr>
              <a:t>hazards are mostly unpredictable.</a:t>
            </a:r>
          </a:p>
          <a:p>
            <a:pPr>
              <a:lnSpc>
                <a:spcPct val="100000"/>
              </a:lnSpc>
            </a:pPr>
            <a:r>
              <a:rPr lang="en-US" sz="2000" dirty="0" smtClean="0">
                <a:latin typeface="Arial" panose="020B0604020202020204" pitchFamily="34" charset="0"/>
                <a:cs typeface="Arial" panose="020B0604020202020204" pitchFamily="34" charset="0"/>
              </a:rPr>
              <a:t>science and technology have the limitation, there is no perfect solution to combat devastation.</a:t>
            </a:r>
          </a:p>
          <a:p>
            <a:pPr>
              <a:lnSpc>
                <a:spcPct val="100000"/>
              </a:lnSpc>
            </a:pPr>
            <a:r>
              <a:rPr lang="en-US" sz="2000" dirty="0" smtClean="0">
                <a:latin typeface="Arial" panose="020B0604020202020204" pitchFamily="34" charset="0"/>
                <a:cs typeface="Arial" panose="020B0604020202020204" pitchFamily="34" charset="0"/>
              </a:rPr>
              <a:t>disaster prevention learning is difficult to penetrate into the ‘geographic safe zone’</a:t>
            </a:r>
          </a:p>
          <a:p>
            <a:pPr>
              <a:lnSpc>
                <a:spcPct val="100000"/>
              </a:lnSpc>
            </a:pPr>
            <a:r>
              <a:rPr lang="en-US" sz="2000" dirty="0" smtClean="0">
                <a:latin typeface="Arial" panose="020B0604020202020204" pitchFamily="34" charset="0"/>
                <a:cs typeface="Arial" panose="020B0604020202020204" pitchFamily="34" charset="0"/>
              </a:rPr>
              <a:t>not everyone developed a good sense of disaster surviving skills, citizens always have high expectation on disaster aid. (Physically and mentally not ready)</a:t>
            </a:r>
          </a:p>
        </p:txBody>
      </p:sp>
      <p:pic>
        <p:nvPicPr>
          <p:cNvPr id="7" name="Picture Placeholder 10"/>
          <p:cNvPicPr>
            <a:picLocks noChangeAspect="1"/>
          </p:cNvPicPr>
          <p:nvPr/>
        </p:nvPicPr>
        <p:blipFill>
          <a:blip r:embed="rId2">
            <a:extLst>
              <a:ext uri="{28A0092B-C50C-407E-A947-70E740481C1C}">
                <a14:useLocalDpi xmlns:a14="http://schemas.microsoft.com/office/drawing/2010/main" val="0"/>
              </a:ext>
            </a:extLst>
          </a:blip>
          <a:srcRect l="7992" r="7992"/>
          <a:stretch>
            <a:fillRect/>
          </a:stretch>
        </p:blipFill>
        <p:spPr>
          <a:xfrm>
            <a:off x="5803640" y="1477340"/>
            <a:ext cx="5551747" cy="4383710"/>
          </a:xfrm>
          <a:prstGeom prst="rect">
            <a:avLst/>
          </a:prstGeom>
        </p:spPr>
      </p:pic>
      <p:sp>
        <p:nvSpPr>
          <p:cNvPr id="10" name="TextBox 9"/>
          <p:cNvSpPr txBox="1"/>
          <p:nvPr/>
        </p:nvSpPr>
        <p:spPr>
          <a:xfrm>
            <a:off x="5803640" y="5878316"/>
            <a:ext cx="5987250" cy="276999"/>
          </a:xfrm>
          <a:prstGeom prst="rect">
            <a:avLst/>
          </a:prstGeom>
          <a:noFill/>
        </p:spPr>
        <p:txBody>
          <a:bodyPr wrap="square" rtlCol="0">
            <a:spAutoFit/>
          </a:bodyPr>
          <a:lstStyle/>
          <a:p>
            <a:r>
              <a:rPr lang="en-US" sz="1200" dirty="0"/>
              <a:t>Cy Heng, (Nov, 2016) Doomsday Rehearsal-Master of Architecture, Master Dissertation </a:t>
            </a:r>
          </a:p>
        </p:txBody>
      </p:sp>
      <p:pic>
        <p:nvPicPr>
          <p:cNvPr id="8" name="Picture 2" descr="「curtin university logo」の画像検索結果"/>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18" t="20376" r="9152" b="18208"/>
          <a:stretch/>
        </p:blipFill>
        <p:spPr bwMode="auto">
          <a:xfrm>
            <a:off x="758438" y="0"/>
            <a:ext cx="3003335" cy="49866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662730" y="498669"/>
            <a:ext cx="3099043" cy="24658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100" dirty="0" smtClean="0">
                <a:latin typeface="Arial" panose="020B0604020202020204" pitchFamily="34" charset="0"/>
                <a:cs typeface="Arial" panose="020B0604020202020204" pitchFamily="34" charset="0"/>
              </a:rPr>
              <a:t>School of Built Environment</a:t>
            </a:r>
            <a:endParaRPr lang="en-US" sz="1100"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4136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20858</TotalTime>
  <Words>1446</Words>
  <Application>Microsoft Office PowerPoint</Application>
  <PresentationFormat>Custom</PresentationFormat>
  <Paragraphs>210</Paragraphs>
  <Slides>34</Slides>
  <Notes>0</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Office Theme</vt:lpstr>
      <vt:lpstr>Doomsday Rehearsal</vt:lpstr>
      <vt:lpstr>PowerPoint Presentation</vt:lpstr>
      <vt:lpstr>DOOMSDAY + REHEARSAL</vt:lpstr>
      <vt:lpstr>Today’s takeaways</vt:lpstr>
      <vt:lpstr>JAPAN, TOKYO </vt:lpstr>
      <vt:lpstr>PowerPoint Presentation</vt:lpstr>
      <vt:lpstr>PowerPoint Presentation</vt:lpstr>
      <vt:lpstr>Research Map</vt:lpstr>
      <vt:lpstr>Environmental Challenge</vt:lpstr>
      <vt:lpstr>Failing in Respond</vt:lpstr>
      <vt:lpstr>DEVASTATION</vt:lpstr>
      <vt:lpstr>PowerPoint Presentation</vt:lpstr>
      <vt:lpstr>The Cycle of Problem</vt:lpstr>
      <vt:lpstr>PowerPoint Presentation</vt:lpstr>
      <vt:lpstr>PowerPoint Presentation</vt:lpstr>
      <vt:lpstr>Precedent 1</vt:lpstr>
      <vt:lpstr>Feasibility &amp; Research tructure alignment</vt:lpstr>
      <vt:lpstr>Tokyo Disaster Prevention Plan -Becoming the World’s Safest, Most Secure City-</vt:lpstr>
      <vt:lpstr>Feasibility &amp; Research tructure alignment</vt:lpstr>
      <vt:lpstr>Awareness</vt:lpstr>
      <vt:lpstr>PowerPoint Presentation</vt:lpstr>
      <vt:lpstr>Hypothesis</vt:lpstr>
      <vt:lpstr>Hypothesis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we  looking forwards? </vt:lpstr>
      <vt:lpstr>PowerPoint Presentation</vt:lpstr>
      <vt:lpstr>Reference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DOOMSDAY REHEARSAL</dc:title>
  <dc:creator>cy heng</dc:creator>
  <cp:lastModifiedBy>Natural Hazards</cp:lastModifiedBy>
  <cp:revision>219</cp:revision>
  <cp:lastPrinted>2017-05-14T23:09:02Z</cp:lastPrinted>
  <dcterms:created xsi:type="dcterms:W3CDTF">2017-05-08T14:26:31Z</dcterms:created>
  <dcterms:modified xsi:type="dcterms:W3CDTF">2017-06-12T08:08:26Z</dcterms:modified>
</cp:coreProperties>
</file>