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286" r:id="rId4"/>
    <p:sldId id="291" r:id="rId5"/>
    <p:sldId id="285" r:id="rId6"/>
    <p:sldId id="262" r:id="rId7"/>
    <p:sldId id="264" r:id="rId8"/>
    <p:sldId id="265" r:id="rId9"/>
    <p:sldId id="266" r:id="rId10"/>
    <p:sldId id="267" r:id="rId11"/>
    <p:sldId id="263" r:id="rId12"/>
    <p:sldId id="276" r:id="rId13"/>
    <p:sldId id="294" r:id="rId14"/>
    <p:sldId id="289" r:id="rId15"/>
    <p:sldId id="290" r:id="rId16"/>
    <p:sldId id="282" r:id="rId17"/>
    <p:sldId id="296" r:id="rId18"/>
    <p:sldId id="283" r:id="rId19"/>
    <p:sldId id="287" r:id="rId20"/>
    <p:sldId id="292" r:id="rId21"/>
    <p:sldId id="288" r:id="rId22"/>
    <p:sldId id="293" r:id="rId23"/>
    <p:sldId id="295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6EB27B"/>
    <a:srgbClr val="42C6B6"/>
    <a:srgbClr val="42C68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103" autoAdjust="0"/>
    <p:restoredTop sz="94660"/>
  </p:normalViewPr>
  <p:slideViewPr>
    <p:cSldViewPr>
      <p:cViewPr varScale="1">
        <p:scale>
          <a:sx n="64" d="100"/>
          <a:sy n="64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B0BDB-7EA7-4A7D-85E8-310ED15FA98B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16747-6CE7-4710-8FA9-5F457F82A9E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0750" fontAlgn="base">
              <a:spcBef>
                <a:spcPct val="0"/>
              </a:spcBef>
              <a:spcAft>
                <a:spcPct val="0"/>
              </a:spcAft>
              <a:defRPr/>
            </a:pPr>
            <a:fld id="{41D3B916-483B-4BE1-B32B-7E3DCD15A429}" type="slidenum">
              <a:rPr lang="it-IT" smtClean="0"/>
              <a:pPr defTabSz="92075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it-IT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0750" fontAlgn="base">
              <a:spcBef>
                <a:spcPct val="0"/>
              </a:spcBef>
              <a:spcAft>
                <a:spcPct val="0"/>
              </a:spcAft>
              <a:defRPr/>
            </a:pPr>
            <a:fld id="{41D3B916-483B-4BE1-B32B-7E3DCD15A429}" type="slidenum">
              <a:rPr lang="it-IT" smtClean="0"/>
              <a:pPr defTabSz="92075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it-IT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0750" fontAlgn="base">
              <a:spcBef>
                <a:spcPct val="0"/>
              </a:spcBef>
              <a:spcAft>
                <a:spcPct val="0"/>
              </a:spcAft>
              <a:defRPr/>
            </a:pPr>
            <a:fld id="{387E9438-953D-4E5B-8DFF-AC1FDE550B98}" type="slidenum">
              <a:rPr lang="it-IT" smtClean="0"/>
              <a:pPr defTabSz="92075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it-IT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0750" fontAlgn="base">
              <a:spcBef>
                <a:spcPct val="0"/>
              </a:spcBef>
              <a:spcAft>
                <a:spcPct val="0"/>
              </a:spcAft>
              <a:defRPr/>
            </a:pPr>
            <a:fld id="{EC1DF325-7335-4520-A3D1-99688CC8FF5E}" type="slidenum">
              <a:rPr lang="it-IT" smtClean="0"/>
              <a:pPr defTabSz="92075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it-IT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0750" fontAlgn="base">
              <a:spcBef>
                <a:spcPct val="0"/>
              </a:spcBef>
              <a:spcAft>
                <a:spcPct val="0"/>
              </a:spcAft>
              <a:defRPr/>
            </a:pPr>
            <a:fld id="{5A227350-3921-4C6F-BF50-4803BB329B29}" type="slidenum">
              <a:rPr lang="it-IT" smtClean="0"/>
              <a:pPr defTabSz="92075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it-IT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46" tIns="46123" rIns="92246" bIns="46123" anchor="b"/>
          <a:lstStyle/>
          <a:p>
            <a:pPr algn="r" defTabSz="920750"/>
            <a:fld id="{7816CB2B-871F-41EC-8E30-FB456DDC9D92}" type="slidenum">
              <a:rPr lang="it-IT" sz="1200"/>
              <a:pPr algn="r" defTabSz="920750"/>
              <a:t>11</a:t>
            </a:fld>
            <a:endParaRPr lang="it-IT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246" tIns="46123" rIns="92246" bIns="46123" anchor="b"/>
          <a:lstStyle/>
          <a:p>
            <a:pPr algn="r" defTabSz="920750"/>
            <a:fld id="{7816CB2B-871F-41EC-8E30-FB456DDC9D92}" type="slidenum">
              <a:rPr lang="it-IT" sz="1200"/>
              <a:pPr algn="r" defTabSz="920750"/>
              <a:t>12</a:t>
            </a:fld>
            <a:endParaRPr lang="it-IT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16747-6CE7-4710-8FA9-5F457F82A9EE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A96D7-7C78-44BA-A83E-D0DDBF998295}" type="datetimeFigureOut">
              <a:rPr lang="it-IT" smtClean="0"/>
              <a:pPr/>
              <a:t>07/05/2015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2BA05-39B7-4D95-92F4-B3BB9C9D7126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656184"/>
          </a:xfrm>
          <a:solidFill>
            <a:schemeClr val="accent1">
              <a:lumMod val="40000"/>
              <a:lumOff val="60000"/>
              <a:alpha val="67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it-IT" sz="2800" u="sng" dirty="0" smtClean="0">
                <a:solidFill>
                  <a:schemeClr val="tx1"/>
                </a:solidFill>
              </a:rPr>
              <a:t>Chiara </a:t>
            </a:r>
            <a:r>
              <a:rPr lang="it-IT" sz="2800" u="sng" cap="all" dirty="0" smtClean="0">
                <a:solidFill>
                  <a:schemeClr val="tx1"/>
                </a:solidFill>
              </a:rPr>
              <a:t>Facca</a:t>
            </a:r>
            <a:r>
              <a:rPr lang="it-IT" sz="2800" u="sng" baseline="30000" dirty="0" smtClean="0">
                <a:solidFill>
                  <a:schemeClr val="tx1"/>
                </a:solidFill>
              </a:rPr>
              <a:t>1</a:t>
            </a:r>
            <a:r>
              <a:rPr lang="it-IT" sz="2800" dirty="0" smtClean="0">
                <a:solidFill>
                  <a:schemeClr val="tx1"/>
                </a:solidFill>
              </a:rPr>
              <a:t>, Fabrizio </a:t>
            </a:r>
            <a:r>
              <a:rPr lang="it-IT" sz="2800" cap="all" dirty="0" smtClean="0">
                <a:solidFill>
                  <a:schemeClr val="tx1"/>
                </a:solidFill>
              </a:rPr>
              <a:t>Bernardi Aubry</a:t>
            </a:r>
            <a:r>
              <a:rPr lang="it-IT" sz="2800" baseline="30000" dirty="0" smtClean="0">
                <a:solidFill>
                  <a:schemeClr val="tx1"/>
                </a:solidFill>
              </a:rPr>
              <a:t>2</a:t>
            </a:r>
            <a:r>
              <a:rPr lang="it-IT" sz="2800" dirty="0" smtClean="0">
                <a:solidFill>
                  <a:schemeClr val="tx1"/>
                </a:solidFill>
              </a:rPr>
              <a:t>, Stefania </a:t>
            </a:r>
            <a:r>
              <a:rPr lang="it-IT" sz="2800" cap="all" dirty="0" smtClean="0">
                <a:solidFill>
                  <a:schemeClr val="tx1"/>
                </a:solidFill>
              </a:rPr>
              <a:t>Finotto</a:t>
            </a:r>
            <a:r>
              <a:rPr lang="it-IT" sz="2800" baseline="30000" dirty="0" smtClean="0">
                <a:solidFill>
                  <a:schemeClr val="tx1"/>
                </a:solidFill>
              </a:rPr>
              <a:t>2</a:t>
            </a:r>
            <a:r>
              <a:rPr lang="it-IT" sz="2800" dirty="0" smtClean="0">
                <a:solidFill>
                  <a:schemeClr val="tx1"/>
                </a:solidFill>
              </a:rPr>
              <a:t>, Emanuele </a:t>
            </a:r>
            <a:r>
              <a:rPr lang="it-IT" sz="2800" cap="all" dirty="0" smtClean="0">
                <a:solidFill>
                  <a:schemeClr val="tx1"/>
                </a:solidFill>
              </a:rPr>
              <a:t>Ponis</a:t>
            </a:r>
            <a:r>
              <a:rPr lang="it-IT" sz="2800" baseline="30000" dirty="0" smtClean="0">
                <a:solidFill>
                  <a:schemeClr val="tx1"/>
                </a:solidFill>
              </a:rPr>
              <a:t>3</a:t>
            </a:r>
            <a:r>
              <a:rPr lang="it-IT" sz="2800" dirty="0" smtClean="0">
                <a:solidFill>
                  <a:schemeClr val="tx1"/>
                </a:solidFill>
              </a:rPr>
              <a:t>, Francesco </a:t>
            </a:r>
            <a:r>
              <a:rPr lang="it-IT" sz="2800" cap="all" dirty="0" smtClean="0">
                <a:solidFill>
                  <a:schemeClr val="tx1"/>
                </a:solidFill>
              </a:rPr>
              <a:t>Acri</a:t>
            </a:r>
            <a:r>
              <a:rPr lang="it-IT" sz="2800" baseline="30000" dirty="0" smtClean="0">
                <a:solidFill>
                  <a:schemeClr val="tx1"/>
                </a:solidFill>
              </a:rPr>
              <a:t>2</a:t>
            </a:r>
            <a:r>
              <a:rPr lang="it-IT" sz="2800" dirty="0" smtClean="0">
                <a:solidFill>
                  <a:schemeClr val="tx1"/>
                </a:solidFill>
              </a:rPr>
              <a:t>, Adriano SFRISO</a:t>
            </a:r>
            <a:r>
              <a:rPr lang="it-IT" sz="2800" baseline="30000" dirty="0" smtClean="0">
                <a:solidFill>
                  <a:schemeClr val="tx1"/>
                </a:solidFill>
              </a:rPr>
              <a:t>1</a:t>
            </a:r>
            <a:r>
              <a:rPr lang="it-IT" sz="2800" dirty="0" smtClean="0">
                <a:solidFill>
                  <a:schemeClr val="tx1"/>
                </a:solidFill>
              </a:rPr>
              <a:t>, Antonella LUGLIE’</a:t>
            </a:r>
            <a:r>
              <a:rPr lang="it-IT" sz="2800" baseline="30000" dirty="0" smtClean="0">
                <a:solidFill>
                  <a:schemeClr val="tx1"/>
                </a:solidFill>
              </a:rPr>
              <a:t>4</a:t>
            </a:r>
            <a:r>
              <a:rPr lang="it-IT" sz="2800" dirty="0" smtClean="0">
                <a:solidFill>
                  <a:schemeClr val="tx1"/>
                </a:solidFill>
              </a:rPr>
              <a:t>, Anna Maria </a:t>
            </a:r>
            <a:r>
              <a:rPr lang="it-IT" sz="2800" cap="all" dirty="0" smtClean="0">
                <a:solidFill>
                  <a:schemeClr val="tx1"/>
                </a:solidFill>
              </a:rPr>
              <a:t>Bazzoni</a:t>
            </a:r>
            <a:r>
              <a:rPr lang="it-IT" sz="2800" baseline="30000" dirty="0" smtClean="0">
                <a:solidFill>
                  <a:schemeClr val="tx1"/>
                </a:solidFill>
              </a:rPr>
              <a:t>5</a:t>
            </a:r>
            <a:endParaRPr lang="it-IT" sz="4000" dirty="0">
              <a:solidFill>
                <a:schemeClr val="tx1"/>
              </a:solidFill>
              <a:latin typeface="Gabriola" pitchFamily="82" charset="0"/>
            </a:endParaRPr>
          </a:p>
        </p:txBody>
      </p:sp>
      <p:pic>
        <p:nvPicPr>
          <p:cNvPr id="7" name="Immagine 6" descr="ism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5445224"/>
            <a:ext cx="2304256" cy="576064"/>
          </a:xfrm>
          <a:prstGeom prst="rect">
            <a:avLst/>
          </a:prstGeom>
        </p:spPr>
      </p:pic>
      <p:pic>
        <p:nvPicPr>
          <p:cNvPr id="9" name="Immagine 8" descr="ispr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5445224"/>
            <a:ext cx="1737742" cy="772838"/>
          </a:xfrm>
          <a:prstGeom prst="rect">
            <a:avLst/>
          </a:prstGeom>
        </p:spPr>
      </p:pic>
      <p:pic>
        <p:nvPicPr>
          <p:cNvPr id="10" name="Immagine 9" descr="univ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46" y="5301208"/>
            <a:ext cx="1771650" cy="82867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547664" y="5517232"/>
            <a:ext cx="3016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chemeClr val="bg1"/>
                </a:solidFill>
                <a:latin typeface="Gabriola" pitchFamily="82" charset="0"/>
              </a:rPr>
              <a:t>1</a:t>
            </a:r>
            <a:endParaRPr lang="it-IT" sz="4000" b="1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923928" y="5157192"/>
            <a:ext cx="349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latin typeface="Gabriola" pitchFamily="82" charset="0"/>
              </a:rPr>
              <a:t>2</a:t>
            </a:r>
            <a:endParaRPr lang="it-IT" sz="4000" b="1" dirty="0">
              <a:latin typeface="Gabriola" pitchFamily="82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5724128" y="5229200"/>
            <a:ext cx="351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latin typeface="Gabriola" pitchFamily="82" charset="0"/>
              </a:rPr>
              <a:t>3</a:t>
            </a:r>
            <a:endParaRPr lang="it-IT" sz="4000" b="1" dirty="0">
              <a:latin typeface="Gabriola" pitchFamily="82" charset="0"/>
            </a:endParaRPr>
          </a:p>
        </p:txBody>
      </p:sp>
      <p:sp>
        <p:nvSpPr>
          <p:cNvPr id="16" name="Titolo 15"/>
          <p:cNvSpPr>
            <a:spLocks noGrp="1"/>
          </p:cNvSpPr>
          <p:nvPr>
            <p:ph type="ctrTitle"/>
          </p:nvPr>
        </p:nvSpPr>
        <p:spPr>
          <a:xfrm>
            <a:off x="0" y="836712"/>
            <a:ext cx="9144000" cy="2304255"/>
          </a:xfrm>
        </p:spPr>
        <p:txBody>
          <a:bodyPr>
            <a:normAutofit/>
          </a:bodyPr>
          <a:lstStyle/>
          <a:p>
            <a:r>
              <a:rPr lang="en-US" sz="4000" b="1" dirty="0" err="1" smtClean="0"/>
              <a:t>Multimetric</a:t>
            </a:r>
            <a:r>
              <a:rPr lang="en-US" sz="4000" b="1" dirty="0" smtClean="0"/>
              <a:t> Phytoplankton Index (MPI): description of the method and study cases in Mediterranean Sea.</a:t>
            </a:r>
            <a:endParaRPr lang="it-IT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4452" y="5445224"/>
            <a:ext cx="3019548" cy="54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8460432" y="5157192"/>
            <a:ext cx="3834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latin typeface="Gabriola" pitchFamily="82" charset="0"/>
              </a:rPr>
              <a:t>4</a:t>
            </a:r>
            <a:endParaRPr lang="it-IT" sz="4000" b="1" dirty="0">
              <a:latin typeface="Gabriola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23600" y="6093296"/>
            <a:ext cx="3020400" cy="6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8760562" y="5733256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latin typeface="Gabriola" pitchFamily="82" charset="0"/>
              </a:rPr>
              <a:t>5</a:t>
            </a:r>
            <a:endParaRPr lang="it-IT" sz="4000" b="1" dirty="0">
              <a:latin typeface="Gabriola" pitchFamily="82" charset="0"/>
            </a:endParaRPr>
          </a:p>
        </p:txBody>
      </p:sp>
      <p:pic>
        <p:nvPicPr>
          <p:cNvPr id="19" name="~PP1652.WAV">
            <a:hlinkClick r:id="" action="ppaction://media"/>
          </p:cNvPr>
          <p:cNvPicPr>
            <a:picLocks noRot="1" noChangeAspect="1"/>
          </p:cNvPicPr>
          <p:nvPr>
            <a:wavAudioFile r:embed="rId1" name="~PP1652.WAV"/>
          </p:nvPr>
        </p:nvPicPr>
        <p:blipFill>
          <a:blip r:embed="rId8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5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60363" y="1260000"/>
            <a:ext cx="6445995" cy="584775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chemeClr val="bg1"/>
                </a:solidFill>
                <a:latin typeface="Gabriola" pitchFamily="82" charset="0"/>
              </a:rPr>
              <a:t>4. </a:t>
            </a:r>
            <a:r>
              <a:rPr lang="it-IT" sz="3200" dirty="0" err="1">
                <a:solidFill>
                  <a:schemeClr val="bg1"/>
                </a:solidFill>
                <a:latin typeface="Gabriola" pitchFamily="82" charset="0"/>
              </a:rPr>
              <a:t>Fourth</a:t>
            </a:r>
            <a:r>
              <a:rPr lang="it-IT" sz="3200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it-IT" sz="3200" dirty="0" err="1">
                <a:solidFill>
                  <a:schemeClr val="bg1"/>
                </a:solidFill>
                <a:latin typeface="Gabriola" pitchFamily="82" charset="0"/>
              </a:rPr>
              <a:t>metric</a:t>
            </a:r>
            <a:r>
              <a:rPr lang="it-IT" sz="3200" dirty="0">
                <a:solidFill>
                  <a:schemeClr val="bg1"/>
                </a:solidFill>
                <a:latin typeface="Gabriola" pitchFamily="82" charset="0"/>
              </a:rPr>
              <a:t>  (</a:t>
            </a:r>
            <a:r>
              <a:rPr lang="en-US" sz="3200" dirty="0">
                <a:solidFill>
                  <a:schemeClr val="bg1"/>
                </a:solidFill>
                <a:latin typeface="Gabriola" pitchFamily="82" charset="0"/>
              </a:rPr>
              <a:t>Chlorophyll </a:t>
            </a:r>
            <a:r>
              <a:rPr lang="en-US" sz="3200" i="1" dirty="0">
                <a:solidFill>
                  <a:schemeClr val="bg1"/>
                </a:solidFill>
                <a:latin typeface="Gabriola" pitchFamily="82" charset="0"/>
              </a:rPr>
              <a:t>a </a:t>
            </a:r>
            <a:r>
              <a:rPr lang="en-US" sz="3200" dirty="0" smtClean="0">
                <a:solidFill>
                  <a:schemeClr val="bg1"/>
                </a:solidFill>
                <a:latin typeface="Gabriola" pitchFamily="82" charset="0"/>
              </a:rPr>
              <a:t>geometric mean </a:t>
            </a:r>
            <a:r>
              <a:rPr lang="it-IT" sz="3200" dirty="0">
                <a:solidFill>
                  <a:schemeClr val="bg1"/>
                </a:solidFill>
                <a:latin typeface="Gabriola" pitchFamily="82" charset="0"/>
              </a:rPr>
              <a:t>)</a:t>
            </a:r>
          </a:p>
        </p:txBody>
      </p:sp>
      <p:sp>
        <p:nvSpPr>
          <p:cNvPr id="7171" name="Rectangle 10"/>
          <p:cNvSpPr>
            <a:spLocks noChangeArrowheads="1"/>
          </p:cNvSpPr>
          <p:nvPr/>
        </p:nvSpPr>
        <p:spPr bwMode="auto">
          <a:xfrm>
            <a:off x="323529" y="1988840"/>
            <a:ext cx="8280920" cy="24314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Original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data were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log-transformed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Outliers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(mean±2.5std.dev.) were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deleted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and the mean recalculated. 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final values were re-transformed.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323528" y="4892967"/>
            <a:ext cx="8262937" cy="1200329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Lowest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it-IT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reference</a:t>
            </a:r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it-IT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EQR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=---------------------------------------------------------------------</a:t>
            </a:r>
          </a:p>
          <a:p>
            <a:pPr algn="ctr"/>
            <a:r>
              <a:rPr lang="it-IT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Chl</a:t>
            </a:r>
            <a:r>
              <a:rPr lang="it-IT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each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sampling</a:t>
            </a:r>
            <a:r>
              <a:rPr lang="it-IT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site 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200000" cy="900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Multimetric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 Phytoplankton Index (MPI)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~PP377.WAV">
            <a:hlinkClick r:id="" action="ppaction://media"/>
          </p:cNvPr>
          <p:cNvPicPr>
            <a:picLocks noRot="1" noChangeAspect="1"/>
          </p:cNvPicPr>
          <p:nvPr>
            <a:wavAudioFile r:embed="rId1" name="~PP377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2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5"/>
          <p:cNvSpPr>
            <a:spLocks noChangeArrowheads="1"/>
          </p:cNvSpPr>
          <p:nvPr/>
        </p:nvSpPr>
        <p:spPr bwMode="auto">
          <a:xfrm>
            <a:off x="251520" y="1340768"/>
            <a:ext cx="856863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Reference conditions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are set considering the best conditions of considered water bodies.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to calculate the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Ecological Quality Ratio (EQR)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75656" y="3356992"/>
            <a:ext cx="5976664" cy="1569660"/>
          </a:xfrm>
          <a:prstGeom prst="rect">
            <a:avLst/>
          </a:prstGeom>
          <a:noFill/>
          <a:ln w="9525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1-year </a:t>
            </a:r>
            <a:r>
              <a:rPr lang="it-IT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average</a:t>
            </a:r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endParaRPr lang="it-IT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it-IT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EQR=</a:t>
            </a:r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it-IT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--------------------------</a:t>
            </a:r>
            <a:endParaRPr lang="it-IT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it-IT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Reference</a:t>
            </a:r>
            <a:r>
              <a:rPr lang="it-IT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value</a:t>
            </a:r>
            <a:endParaRPr lang="it-IT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971600" y="116632"/>
            <a:ext cx="7200000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Multimetric Phytoplankton Index (MPI)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asellaDiTesto 8"/>
          <p:cNvSpPr txBox="1">
            <a:spLocks noChangeArrowheads="1"/>
          </p:cNvSpPr>
          <p:nvPr/>
        </p:nvSpPr>
        <p:spPr bwMode="auto">
          <a:xfrm>
            <a:off x="323528" y="5733256"/>
            <a:ext cx="856932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400" b="1" dirty="0">
                <a:latin typeface="Times New Roman" pitchFamily="18" charset="0"/>
                <a:cs typeface="Times New Roman" pitchFamily="18" charset="0"/>
              </a:rPr>
              <a:t>MPI = </a:t>
            </a:r>
            <a:r>
              <a:rPr lang="it-IT" sz="4400" b="1" dirty="0" err="1">
                <a:latin typeface="Times New Roman" pitchFamily="18" charset="0"/>
                <a:cs typeface="Times New Roman" pitchFamily="18" charset="0"/>
              </a:rPr>
              <a:t>mean</a:t>
            </a:r>
            <a:r>
              <a:rPr lang="it-IT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4400" b="1" dirty="0" err="1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4400" b="1" dirty="0">
                <a:latin typeface="Times New Roman" pitchFamily="18" charset="0"/>
                <a:cs typeface="Times New Roman" pitchFamily="18" charset="0"/>
              </a:rPr>
              <a:t> the 4 </a:t>
            </a:r>
            <a:r>
              <a:rPr lang="it-IT" sz="4400" b="1" dirty="0" err="1" smtClean="0">
                <a:latin typeface="Times New Roman" pitchFamily="18" charset="0"/>
                <a:cs typeface="Times New Roman" pitchFamily="18" charset="0"/>
              </a:rPr>
              <a:t>EQRs</a:t>
            </a:r>
            <a:endParaRPr lang="it-IT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~PP2820.WAV">
            <a:hlinkClick r:id="" action="ppaction://media"/>
          </p:cNvPr>
          <p:cNvPicPr>
            <a:picLocks noRot="1" noChangeAspect="1"/>
          </p:cNvPicPr>
          <p:nvPr>
            <a:wavAudioFile r:embed="rId1" name="~PP2820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ttangolo 5"/>
          <p:cNvSpPr>
            <a:spLocks noChangeArrowheads="1"/>
          </p:cNvSpPr>
          <p:nvPr/>
        </p:nvSpPr>
        <p:spPr bwMode="auto">
          <a:xfrm>
            <a:off x="0" y="1268760"/>
            <a:ext cx="9144000" cy="38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Ecological Quality Ratio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ranges between 0 and 1 and class boundaries are set as equidistant division of the EQR gradient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Tx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uppo 67"/>
          <p:cNvGrpSpPr>
            <a:grpSpLocks/>
          </p:cNvGrpSpPr>
          <p:nvPr/>
        </p:nvGrpSpPr>
        <p:grpSpPr bwMode="auto">
          <a:xfrm>
            <a:off x="2987824" y="2204864"/>
            <a:ext cx="2925549" cy="2405880"/>
            <a:chOff x="6876256" y="1927263"/>
            <a:chExt cx="1900008" cy="1244076"/>
          </a:xfrm>
        </p:grpSpPr>
        <p:sp>
          <p:nvSpPr>
            <p:cNvPr id="6" name="Rettangolo 5"/>
            <p:cNvSpPr/>
            <p:nvPr/>
          </p:nvSpPr>
          <p:spPr>
            <a:xfrm>
              <a:off x="6876256" y="2205054"/>
              <a:ext cx="233803" cy="186155"/>
            </a:xfrm>
            <a:prstGeom prst="rect">
              <a:avLst/>
            </a:prstGeom>
            <a:solidFill>
              <a:srgbClr val="00B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6876256" y="2457373"/>
              <a:ext cx="233803" cy="18615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ttangolo 7"/>
            <p:cNvSpPr/>
            <p:nvPr/>
          </p:nvSpPr>
          <p:spPr>
            <a:xfrm>
              <a:off x="6876256" y="2709693"/>
              <a:ext cx="233803" cy="18615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6876256" y="1952734"/>
              <a:ext cx="233803" cy="186155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876256" y="2960427"/>
              <a:ext cx="233803" cy="186155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CasellaDiTesto 62"/>
            <p:cNvSpPr txBox="1">
              <a:spLocks noChangeArrowheads="1"/>
            </p:cNvSpPr>
            <p:nvPr/>
          </p:nvSpPr>
          <p:spPr bwMode="auto">
            <a:xfrm>
              <a:off x="7193181" y="1927263"/>
              <a:ext cx="1086051" cy="23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High 0.81-1</a:t>
              </a:r>
              <a:endParaRPr lang="it-IT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CasellaDiTesto 63"/>
            <p:cNvSpPr txBox="1">
              <a:spLocks noChangeArrowheads="1"/>
            </p:cNvSpPr>
            <p:nvPr/>
          </p:nvSpPr>
          <p:spPr bwMode="auto">
            <a:xfrm>
              <a:off x="7164285" y="2187909"/>
              <a:ext cx="1280732" cy="23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Good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0.61-0.8</a:t>
              </a:r>
              <a:endParaRPr lang="it-IT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CasellaDiTesto 64"/>
            <p:cNvSpPr txBox="1">
              <a:spLocks noChangeArrowheads="1"/>
            </p:cNvSpPr>
            <p:nvPr/>
          </p:nvSpPr>
          <p:spPr bwMode="auto">
            <a:xfrm>
              <a:off x="7174881" y="2432125"/>
              <a:ext cx="1601383" cy="23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Moderate 0.41-0.6</a:t>
              </a:r>
              <a:endParaRPr lang="it-IT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CasellaDiTesto 65"/>
            <p:cNvSpPr txBox="1">
              <a:spLocks noChangeArrowheads="1"/>
            </p:cNvSpPr>
            <p:nvPr/>
          </p:nvSpPr>
          <p:spPr bwMode="auto">
            <a:xfrm>
              <a:off x="7203617" y="2671967"/>
              <a:ext cx="1214103" cy="23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dirty="0" err="1" smtClean="0">
                  <a:latin typeface="Times New Roman" pitchFamily="18" charset="0"/>
                  <a:cs typeface="Times New Roman" pitchFamily="18" charset="0"/>
                </a:rPr>
                <a:t>Poor</a:t>
              </a:r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 0.21-0.4</a:t>
              </a:r>
              <a:endParaRPr lang="it-IT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CasellaDiTesto 66"/>
            <p:cNvSpPr txBox="1">
              <a:spLocks noChangeArrowheads="1"/>
            </p:cNvSpPr>
            <p:nvPr/>
          </p:nvSpPr>
          <p:spPr bwMode="auto">
            <a:xfrm>
              <a:off x="7203617" y="2932613"/>
              <a:ext cx="908027" cy="23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Bad 0-0.2</a:t>
              </a:r>
              <a:endParaRPr lang="it-IT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itolo 1"/>
          <p:cNvSpPr txBox="1">
            <a:spLocks/>
          </p:cNvSpPr>
          <p:nvPr/>
        </p:nvSpPr>
        <p:spPr>
          <a:xfrm>
            <a:off x="971600" y="116632"/>
            <a:ext cx="7200000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Multimetric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 Phytoplankton Index (MPI)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51520" y="4869160"/>
            <a:ext cx="864814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Italian transitional systems were classified in the following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typologies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lvl="1"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restricted ;</a:t>
            </a:r>
          </a:p>
          <a:p>
            <a:pPr lvl="1" algn="ctr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choked; </a:t>
            </a:r>
          </a:p>
        </p:txBody>
      </p:sp>
      <p:pic>
        <p:nvPicPr>
          <p:cNvPr id="23" name="~PP3314.WAV">
            <a:hlinkClick r:id="" action="ppaction://media"/>
          </p:cNvPr>
          <p:cNvPicPr>
            <a:picLocks noRot="1" noChangeAspect="1"/>
          </p:cNvPicPr>
          <p:nvPr>
            <a:wavAudioFile r:embed="rId1" name="~PP331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5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234888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Choked lagoons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are characterized by one or more long and narrow entrance channels, long residence times, and dominant wind forcing.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GEOGRAPHIC AND HYDRODYNAMIC CHARACTERISTICS OF SHALLOW COASTAL LAGOONS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Björn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Kjerfve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K.E. Magill, 1989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sz="2000" b="1" dirty="0" smtClean="0">
                <a:latin typeface="Times New Roman" pitchFamily="18" charset="0"/>
                <a:cs typeface="Times New Roman" pitchFamily="18" charset="0"/>
              </a:rPr>
              <a:t>Source: </a:t>
            </a:r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MARINE GEOLOGY  Volume: 88   Issue: 3-4   Pages: 187-199   </a:t>
            </a:r>
          </a:p>
          <a:p>
            <a:pPr algn="ctr"/>
            <a:r>
              <a:rPr lang="es-ES" sz="2000" dirty="0" smtClean="0">
                <a:latin typeface="Times New Roman" pitchFamily="18" charset="0"/>
                <a:cs typeface="Times New Roman" pitchFamily="18" charset="0"/>
              </a:rPr>
              <a:t>DOI: 10.1016/0025-3227(89)90097-2   Published: AUG 1989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93305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Restricted lagoons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usually exhibit two or more entrance channels or inlets, have a well-defined tidal circulation, are strongly influenced by winds, and are usually vertically mixed.  Residence time are shorter than in choked lagoons.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~PP1230.WAV">
            <a:hlinkClick r:id="" action="ppaction://media"/>
          </p:cNvPr>
          <p:cNvPicPr>
            <a:picLocks noRot="1" noChangeAspect="1"/>
          </p:cNvPicPr>
          <p:nvPr>
            <a:wavAudioFile r:embed="rId1" name="~PP1230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6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3480" y="144016"/>
            <a:ext cx="6130519" cy="645333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556792"/>
            <a:ext cx="24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Facca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al., 2014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0" y="0"/>
            <a:ext cx="2627784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Set up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0" y="2132856"/>
            <a:ext cx="2627784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Venice Lagoon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3140968"/>
            <a:ext cx="2987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Surface 550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kmq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high spatial heterogeneity,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various anthropogenic stressors:</a:t>
            </a:r>
          </a:p>
          <a:p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industrial, agricultural discharges, tourism, fishing, hydro-morphological intervention, naval traffic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~PP2956.WAV">
            <a:hlinkClick r:id="" action="ppaction://media"/>
          </p:cNvPr>
          <p:cNvPicPr>
            <a:picLocks noRot="1" noChangeAspect="1"/>
          </p:cNvPicPr>
          <p:nvPr>
            <a:wavAudioFile r:embed="rId1" name="~PP295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88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.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-819472"/>
            <a:ext cx="6660232" cy="888030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268760"/>
            <a:ext cx="24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Facca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et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al., 2014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3528" y="3429000"/>
            <a:ext cx="2656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Statistical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results</a:t>
            </a:r>
            <a:endParaRPr lang="it-IT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sz="2400" b="1" dirty="0" err="1" smtClean="0">
                <a:latin typeface="Times New Roman" pitchFamily="18" charset="0"/>
                <a:cs typeface="Times New Roman" pitchFamily="18" charset="0"/>
              </a:rPr>
              <a:t>index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 set up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971600" y="2132856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All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nutrients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5373216"/>
            <a:ext cx="2999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contaminants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0" y="0"/>
            <a:ext cx="2627784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Set up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~PP1389.WAV">
            <a:hlinkClick r:id="" action="ppaction://media"/>
          </p:cNvPr>
          <p:cNvPicPr>
            <a:picLocks noRot="1" noChangeAspect="1"/>
          </p:cNvPicPr>
          <p:nvPr>
            <a:wavAudioFile r:embed="rId1" name="~PP1389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16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51720" y="116632"/>
            <a:ext cx="5904656" cy="836712"/>
          </a:xfrm>
        </p:spPr>
        <p:txBody>
          <a:bodyPr>
            <a:noAutofit/>
          </a:bodyPr>
          <a:lstStyle/>
          <a:p>
            <a:r>
              <a:rPr lang="it-IT" sz="6000" b="1" dirty="0" err="1" smtClean="0">
                <a:latin typeface="Gabriola" pitchFamily="82" charset="0"/>
                <a:cs typeface="Times New Roman" pitchFamily="18" charset="0"/>
              </a:rPr>
              <a:t>Dataset</a:t>
            </a:r>
            <a:endParaRPr lang="it-IT" sz="6000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60000" y="1080000"/>
            <a:ext cx="2318263" cy="720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Gabriola" pitchFamily="82" charset="0"/>
                <a:cs typeface="Times New Roman" pitchFamily="18" charset="0"/>
              </a:rPr>
              <a:t>Venice lagoon</a:t>
            </a:r>
            <a:endParaRPr lang="en-US" sz="4000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60000" y="3240000"/>
            <a:ext cx="254108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Gabriola" pitchFamily="82" charset="0"/>
                <a:cs typeface="Times New Roman" pitchFamily="18" charset="0"/>
              </a:rPr>
              <a:t>Sardinia ponds</a:t>
            </a:r>
            <a:endParaRPr lang="en-US" sz="4000" b="1" dirty="0">
              <a:latin typeface="Gabriola" pitchFamily="82" charset="0"/>
              <a:cs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5171708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For all observations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phytoplankton taxonomic composition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salinity and nutrient and chlorophyll concentrations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are available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827584" y="2276872"/>
            <a:ext cx="7681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Monthly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samples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in 8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choked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restricted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259632" y="4365104"/>
            <a:ext cx="617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Monthly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samples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in 11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stations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choked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400" dirty="0" err="1" smtClean="0">
                <a:latin typeface="Times New Roman" pitchFamily="18" charset="0"/>
                <a:cs typeface="Times New Roman" pitchFamily="18" charset="0"/>
              </a:rPr>
              <a:t>basins</a:t>
            </a:r>
            <a:endParaRPr lang="it-IT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0" y="0"/>
            <a:ext cx="2627784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Validation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~PP4060.WAV">
            <a:hlinkClick r:id="" action="ppaction://media"/>
          </p:cNvPr>
          <p:cNvPicPr>
            <a:picLocks noRot="1" noChangeAspect="1"/>
          </p:cNvPicPr>
          <p:nvPr>
            <a:wavAudioFile r:embed="rId1" name="~PP4060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059972" cy="465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~PP497.WAV">
            <a:hlinkClick r:id="" action="ppaction://media"/>
          </p:cNvPr>
          <p:cNvPicPr>
            <a:picLocks noRot="1" noChangeAspect="1"/>
          </p:cNvPicPr>
          <p:nvPr>
            <a:wavAudioFile r:embed="rId1" name="~PP49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0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22"/>
          <p:cNvGrpSpPr/>
          <p:nvPr/>
        </p:nvGrpSpPr>
        <p:grpSpPr>
          <a:xfrm>
            <a:off x="899592" y="0"/>
            <a:ext cx="6912768" cy="5733256"/>
            <a:chOff x="913258" y="-217561"/>
            <a:chExt cx="2564816" cy="3628542"/>
          </a:xfrm>
        </p:grpSpPr>
        <p:pic>
          <p:nvPicPr>
            <p:cNvPr id="9" name="Immagine 8" descr="europ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258" y="-217561"/>
              <a:ext cx="2564816" cy="3628542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1688046" y="904443"/>
              <a:ext cx="720079" cy="25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latin typeface="Times New Roman" pitchFamily="18" charset="0"/>
                  <a:cs typeface="Times New Roman" pitchFamily="18" charset="0"/>
                </a:rPr>
                <a:t>France</a:t>
              </a:r>
              <a:endParaRPr lang="it-IT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153710" y="1679191"/>
              <a:ext cx="720079" cy="25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err="1" smtClean="0">
                  <a:latin typeface="Times New Roman" pitchFamily="18" charset="0"/>
                  <a:cs typeface="Times New Roman" pitchFamily="18" charset="0"/>
                </a:rPr>
                <a:t>Spain</a:t>
              </a:r>
              <a:endParaRPr lang="it-IT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088799" y="1243768"/>
              <a:ext cx="576064" cy="25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b="1" dirty="0" smtClean="0">
                  <a:latin typeface="Times New Roman" pitchFamily="18" charset="0"/>
                  <a:cs typeface="Times New Roman" pitchFamily="18" charset="0"/>
                </a:rPr>
                <a:t>Italy</a:t>
              </a:r>
              <a:endParaRPr lang="it-IT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126993" y="2636233"/>
              <a:ext cx="648072" cy="292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smtClean="0">
                  <a:latin typeface="Times New Roman" pitchFamily="18" charset="0"/>
                  <a:cs typeface="Times New Roman" pitchFamily="18" charset="0"/>
                </a:rPr>
                <a:t>600 km</a:t>
              </a:r>
              <a:endParaRPr lang="it-IT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1721987" y="2617489"/>
              <a:ext cx="1512167" cy="292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 err="1" smtClean="0">
                  <a:latin typeface="Times New Roman" pitchFamily="18" charset="0"/>
                  <a:cs typeface="Times New Roman" pitchFamily="18" charset="0"/>
                </a:rPr>
                <a:t>Mediteranean</a:t>
              </a:r>
              <a:r>
                <a:rPr lang="it-IT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2400" b="1" dirty="0" err="1" smtClean="0">
                  <a:latin typeface="Times New Roman" pitchFamily="18" charset="0"/>
                  <a:cs typeface="Times New Roman" pitchFamily="18" charset="0"/>
                </a:rPr>
                <a:t>Sea</a:t>
              </a:r>
              <a:endParaRPr lang="it-IT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CasellaDiTesto 15"/>
            <p:cNvSpPr txBox="1"/>
            <p:nvPr/>
          </p:nvSpPr>
          <p:spPr>
            <a:xfrm rot="2700000">
              <a:off x="1864167" y="1792002"/>
              <a:ext cx="1700363" cy="125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 err="1" smtClean="0">
                  <a:latin typeface="Times New Roman" pitchFamily="18" charset="0"/>
                  <a:cs typeface="Times New Roman" pitchFamily="18" charset="0"/>
                </a:rPr>
                <a:t>Adriatic</a:t>
              </a:r>
              <a:r>
                <a:rPr lang="it-IT" sz="1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it-IT" sz="1600" b="1" dirty="0" err="1" smtClean="0">
                  <a:latin typeface="Times New Roman" pitchFamily="18" charset="0"/>
                  <a:cs typeface="Times New Roman" pitchFamily="18" charset="0"/>
                </a:rPr>
                <a:t>Sea</a:t>
              </a:r>
              <a:endParaRPr lang="it-IT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CasellaDiTesto 9"/>
          <p:cNvSpPr txBox="1"/>
          <p:nvPr/>
        </p:nvSpPr>
        <p:spPr>
          <a:xfrm>
            <a:off x="3923928" y="3717032"/>
            <a:ext cx="194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Sardinia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60032" y="2276872"/>
            <a:ext cx="1940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>
                <a:latin typeface="Times New Roman" pitchFamily="18" charset="0"/>
                <a:cs typeface="Times New Roman" pitchFamily="18" charset="0"/>
              </a:rPr>
              <a:t>Venice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~PP387.WAV">
            <a:hlinkClick r:id="" action="ppaction://media"/>
          </p:cNvPr>
          <p:cNvPicPr>
            <a:picLocks noRot="1" noChangeAspect="1"/>
          </p:cNvPicPr>
          <p:nvPr>
            <a:wavAudioFile r:embed="rId1" name="~PP38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1"/>
          <p:cNvGrpSpPr>
            <a:grpSpLocks noChangeAspect="1"/>
          </p:cNvGrpSpPr>
          <p:nvPr/>
        </p:nvGrpSpPr>
        <p:grpSpPr bwMode="auto">
          <a:xfrm>
            <a:off x="2771800" y="188640"/>
            <a:ext cx="6198492" cy="6525344"/>
            <a:chOff x="432000" y="13282825"/>
            <a:chExt cx="9217024" cy="9702368"/>
          </a:xfrm>
        </p:grpSpPr>
        <p:pic>
          <p:nvPicPr>
            <p:cNvPr id="3" name="Immagine 22" descr="Mappa laguna da Atlante_base Italia nomi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000" y="13282825"/>
              <a:ext cx="9217024" cy="9702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e 3"/>
            <p:cNvSpPr/>
            <p:nvPr/>
          </p:nvSpPr>
          <p:spPr bwMode="auto">
            <a:xfrm>
              <a:off x="1223518" y="20235899"/>
              <a:ext cx="180522" cy="18050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5" name="Ovale 4"/>
            <p:cNvSpPr/>
            <p:nvPr/>
          </p:nvSpPr>
          <p:spPr bwMode="auto">
            <a:xfrm>
              <a:off x="1728632" y="17354695"/>
              <a:ext cx="180522" cy="18050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6" name="Ovale 5"/>
            <p:cNvSpPr/>
            <p:nvPr/>
          </p:nvSpPr>
          <p:spPr bwMode="auto">
            <a:xfrm>
              <a:off x="5076964" y="14832773"/>
              <a:ext cx="178785" cy="182245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7" name="Ovale 6"/>
            <p:cNvSpPr/>
            <p:nvPr/>
          </p:nvSpPr>
          <p:spPr bwMode="auto">
            <a:xfrm>
              <a:off x="6300692" y="14114208"/>
              <a:ext cx="180522" cy="18050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8" name="Ovale 7"/>
            <p:cNvSpPr/>
            <p:nvPr/>
          </p:nvSpPr>
          <p:spPr bwMode="auto">
            <a:xfrm>
              <a:off x="3061715" y="15804746"/>
              <a:ext cx="178787" cy="18050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9" name="Ovale 8"/>
            <p:cNvSpPr/>
            <p:nvPr/>
          </p:nvSpPr>
          <p:spPr bwMode="auto">
            <a:xfrm>
              <a:off x="2629505" y="16707292"/>
              <a:ext cx="178785" cy="180509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0" name="Ovale 9"/>
            <p:cNvSpPr/>
            <p:nvPr/>
          </p:nvSpPr>
          <p:spPr bwMode="auto">
            <a:xfrm>
              <a:off x="4861726" y="16525047"/>
              <a:ext cx="178785" cy="182244"/>
            </a:xfrm>
            <a:prstGeom prst="ellipse">
              <a:avLst/>
            </a:prstGeom>
            <a:solidFill>
              <a:srgbClr val="92D05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sp>
          <p:nvSpPr>
            <p:cNvPr id="11" name="Ovale 10"/>
            <p:cNvSpPr/>
            <p:nvPr/>
          </p:nvSpPr>
          <p:spPr bwMode="auto">
            <a:xfrm>
              <a:off x="2341365" y="15957484"/>
              <a:ext cx="180522" cy="180509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49758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</p:grpSp>
      <p:sp>
        <p:nvSpPr>
          <p:cNvPr id="12" name="Titolo 1"/>
          <p:cNvSpPr txBox="1">
            <a:spLocks/>
          </p:cNvSpPr>
          <p:nvPr/>
        </p:nvSpPr>
        <p:spPr>
          <a:xfrm>
            <a:off x="0" y="0"/>
            <a:ext cx="2627784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Validation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0" y="3501008"/>
            <a:ext cx="2627784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Venice Lagoon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~PP14.WAV">
            <a:hlinkClick r:id="" action="ppaction://media"/>
          </p:cNvPr>
          <p:cNvPicPr>
            <a:picLocks noRot="1" noChangeAspect="1"/>
          </p:cNvPicPr>
          <p:nvPr>
            <a:wavAudioFile r:embed="rId1" name="~PP14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200000" cy="900000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Gabriola" pitchFamily="82" charset="0"/>
              </a:rPr>
              <a:t>Multimetric</a:t>
            </a:r>
            <a:r>
              <a:rPr lang="en-US" b="1" dirty="0" smtClean="0">
                <a:solidFill>
                  <a:schemeClr val="bg1"/>
                </a:solidFill>
                <a:latin typeface="Gabriola" pitchFamily="82" charset="0"/>
              </a:rPr>
              <a:t> Phytoplankton Index (MPI)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908720"/>
            <a:ext cx="8712968" cy="594928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Literature proposes several formulations based on phytoplankton metrics but most indices don’t completely fulfill the WFD requirements, above all in the case of transitional waters.</a:t>
            </a:r>
          </a:p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 be compliant with the Water Framework Directive (WFD – 2000/60/EC) requirements,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phytoplankton taxonomic composition, abundance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biomass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must be used to assess transitional water ecological quality.</a:t>
            </a:r>
          </a:p>
        </p:txBody>
      </p:sp>
      <p:pic>
        <p:nvPicPr>
          <p:cNvPr id="10" name="~PP3355.WAV">
            <a:hlinkClick r:id="" action="ppaction://media"/>
          </p:cNvPr>
          <p:cNvPicPr>
            <a:picLocks noRot="1" noChangeAspect="1"/>
          </p:cNvPicPr>
          <p:nvPr>
            <a:wavAudioFile r:embed="rId1" name="~PP3355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32656"/>
            <a:ext cx="6192688" cy="586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0" y="0"/>
            <a:ext cx="2627784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Validation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0" y="3068960"/>
            <a:ext cx="2627784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Sardinia ponds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293096"/>
            <a:ext cx="33361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Surface from 0.87 to 27.8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kmq</a:t>
            </a:r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Direct: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Fishing and aquaculture</a:t>
            </a:r>
          </a:p>
          <a:p>
            <a:endParaRPr lang="en-GB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Indirect:</a:t>
            </a:r>
          </a:p>
          <a:p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Agriculture and 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zootechnics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~PP926.WAV">
            <a:hlinkClick r:id="" action="ppaction://media"/>
          </p:cNvPr>
          <p:cNvPicPr>
            <a:picLocks noRot="1" noChangeAspect="1"/>
          </p:cNvPicPr>
          <p:nvPr>
            <a:wavAudioFile r:embed="rId1" name="~PP926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9" descr="C:\Documents and Settings\Administrator\Desktop\Grafic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653237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Ovale 16"/>
          <p:cNvSpPr/>
          <p:nvPr/>
        </p:nvSpPr>
        <p:spPr>
          <a:xfrm>
            <a:off x="1619672" y="2996952"/>
            <a:ext cx="50405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8" name="Group 167"/>
          <p:cNvGraphicFramePr>
            <a:graphicFrameLocks noGrp="1"/>
          </p:cNvGraphicFramePr>
          <p:nvPr/>
        </p:nvGraphicFramePr>
        <p:xfrm>
          <a:off x="5292080" y="2564904"/>
          <a:ext cx="3528392" cy="1542695"/>
        </p:xfrm>
        <a:graphic>
          <a:graphicData uri="http://schemas.openxmlformats.org/drawingml/2006/table">
            <a:tbl>
              <a:tblPr/>
              <a:tblGrid>
                <a:gridCol w="1925061"/>
                <a:gridCol w="1603331"/>
              </a:tblGrid>
              <a:tr h="514155">
                <a:tc>
                  <a:txBody>
                    <a:bodyPr/>
                    <a:lstStyle/>
                    <a:p>
                      <a:pPr marL="0" marR="0" lvl="0" indent="0" algn="ctr" defTabSz="349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9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5000"/>
                      </a:schemeClr>
                    </a:solidFill>
                  </a:tcPr>
                </a:tc>
              </a:tr>
              <a:tr h="457027">
                <a:tc>
                  <a:txBody>
                    <a:bodyPr/>
                    <a:lstStyle/>
                    <a:p>
                      <a:pPr marL="0" marR="0" lvl="0" indent="0" algn="l" defTabSz="349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SALINITY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9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0,46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71513">
                <a:tc>
                  <a:txBody>
                    <a:bodyPr/>
                    <a:lstStyle/>
                    <a:p>
                      <a:pPr marL="0" marR="0" lvl="0" indent="0" algn="l" defTabSz="349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REACTIVE PHOSPHORUS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9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-0,52</a:t>
                      </a: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20" name="Titolo 1"/>
          <p:cNvSpPr txBox="1">
            <a:spLocks/>
          </p:cNvSpPr>
          <p:nvPr/>
        </p:nvSpPr>
        <p:spPr>
          <a:xfrm>
            <a:off x="0" y="0"/>
            <a:ext cx="2627784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Validation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~PP2681.WAV">
            <a:hlinkClick r:id="" action="ppaction://media"/>
          </p:cNvPr>
          <p:cNvPicPr>
            <a:picLocks noRot="1" noChangeAspect="1"/>
          </p:cNvPicPr>
          <p:nvPr>
            <a:wavAudioFile r:embed="rId1" name="~PP268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restricted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zones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water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exchanges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favour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good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conditions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whereas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in industrial and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urban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areas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moderate 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conditions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recorded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choked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zones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, water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conditions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were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more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uniform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it-IT" u="sng" dirty="0" err="1" smtClean="0">
                <a:latin typeface="Times New Roman" pitchFamily="18" charset="0"/>
                <a:cs typeface="Times New Roman" pitchFamily="18" charset="0"/>
              </a:rPr>
              <a:t>Sardinia</a:t>
            </a:r>
            <a:r>
              <a:rPr lang="it-IT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u="sng" dirty="0" err="1" smtClean="0">
                <a:latin typeface="Times New Roman" pitchFamily="18" charset="0"/>
                <a:cs typeface="Times New Roman" pitchFamily="18" charset="0"/>
              </a:rPr>
              <a:t>ponds</a:t>
            </a:r>
            <a:r>
              <a:rPr lang="it-IT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had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bad/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poor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conditions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Salinity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reactive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phosphorus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appeared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main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drivers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843808" y="260648"/>
            <a:ext cx="3168352" cy="90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Gabriola" pitchFamily="82" charset="0"/>
                <a:ea typeface="+mj-ea"/>
                <a:cs typeface="+mj-cs"/>
              </a:rPr>
              <a:t>Conclusion</a:t>
            </a: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~PP2672.WAV">
            <a:hlinkClick r:id="" action="ppaction://media"/>
          </p:cNvPr>
          <p:cNvPicPr>
            <a:picLocks noRot="1" noChangeAspect="1"/>
          </p:cNvPicPr>
          <p:nvPr>
            <a:wavAudioFile r:embed="rId1" name="~PP2672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49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0" y="0"/>
            <a:ext cx="91440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Thank</a:t>
            </a:r>
            <a:r>
              <a:rPr lang="it-IT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you</a:t>
            </a:r>
            <a:r>
              <a:rPr lang="it-IT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for</a:t>
            </a:r>
            <a:r>
              <a:rPr lang="it-IT" sz="8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the </a:t>
            </a:r>
            <a:r>
              <a:rPr lang="it-IT" sz="80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attention</a:t>
            </a:r>
            <a:endParaRPr lang="it-IT" sz="8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Immagine 2" descr="La mia foto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780928"/>
            <a:ext cx="2790056" cy="2790056"/>
          </a:xfrm>
          <a:prstGeom prst="rect">
            <a:avLst/>
          </a:prstGeom>
        </p:spPr>
      </p:pic>
      <p:sp>
        <p:nvSpPr>
          <p:cNvPr id="5" name="Segnaposto contenuto 6"/>
          <p:cNvSpPr txBox="1">
            <a:spLocks/>
          </p:cNvSpPr>
          <p:nvPr/>
        </p:nvSpPr>
        <p:spPr>
          <a:xfrm>
            <a:off x="0" y="5561856"/>
            <a:ext cx="9144000" cy="1296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8000" b="1" i="0" u="none" strike="noStrike" kern="1200" cap="none" spc="0" normalizeH="0" baseline="0" noProof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facca@unive.it</a:t>
            </a:r>
            <a:endParaRPr kumimoji="0" lang="it-IT" sz="8000" b="1" i="0" u="none" strike="noStrike" kern="1200" cap="none" spc="0" normalizeH="0" baseline="0" noProof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~PP3857.WAV">
            <a:hlinkClick r:id="" action="ppaction://media"/>
          </p:cNvPr>
          <p:cNvPicPr>
            <a:picLocks noRot="1" noChangeAspect="1"/>
          </p:cNvPicPr>
          <p:nvPr>
            <a:wavAudioFile r:embed="rId1" name="~PP3857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4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4"/>
          <p:cNvSpPr>
            <a:spLocks noChangeArrowheads="1"/>
          </p:cNvSpPr>
          <p:nvPr/>
        </p:nvSpPr>
        <p:spPr bwMode="auto">
          <a:xfrm>
            <a:off x="250825" y="1125538"/>
            <a:ext cx="8713788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it-IT" sz="2800" dirty="0" err="1">
                <a:latin typeface="Calibri" pitchFamily="34" charset="0"/>
              </a:rPr>
              <a:t>Objectives</a:t>
            </a:r>
            <a:r>
              <a:rPr lang="it-IT" sz="2800" dirty="0">
                <a:latin typeface="Calibri" pitchFamily="34" charset="0"/>
              </a:rPr>
              <a:t>:</a:t>
            </a:r>
          </a:p>
          <a:p>
            <a:pPr algn="just">
              <a:buFontTx/>
              <a:buChar char="•"/>
            </a:pPr>
            <a:r>
              <a:rPr lang="en-US" sz="2000" dirty="0">
                <a:latin typeface="Calibri" pitchFamily="34" charset="0"/>
              </a:rPr>
              <a:t>The </a:t>
            </a:r>
            <a:r>
              <a:rPr lang="en-US" sz="2400" b="1" dirty="0">
                <a:latin typeface="Calibri" pitchFamily="34" charset="0"/>
              </a:rPr>
              <a:t>protection</a:t>
            </a:r>
            <a:r>
              <a:rPr lang="en-US" sz="2000" dirty="0">
                <a:latin typeface="Calibri" pitchFamily="34" charset="0"/>
              </a:rPr>
              <a:t> of inland surface waters, transitional waters, coastal waters and groundwater </a:t>
            </a:r>
            <a:endParaRPr lang="it-IT" sz="2000" dirty="0">
              <a:latin typeface="Calibri" pitchFamily="34" charset="0"/>
            </a:endParaRPr>
          </a:p>
          <a:p>
            <a:pPr algn="just">
              <a:buFontTx/>
              <a:buChar char="•"/>
            </a:pPr>
            <a:r>
              <a:rPr lang="en-US" sz="2000" dirty="0">
                <a:latin typeface="Calibri" pitchFamily="34" charset="0"/>
              </a:rPr>
              <a:t>Member States shall implement the necessary measures to </a:t>
            </a:r>
            <a:r>
              <a:rPr lang="en-US" sz="2400" b="1" dirty="0">
                <a:latin typeface="Calibri" pitchFamily="34" charset="0"/>
              </a:rPr>
              <a:t>prevent deterioration </a:t>
            </a:r>
            <a:r>
              <a:rPr lang="en-US" sz="2000" dirty="0">
                <a:latin typeface="Calibri" pitchFamily="34" charset="0"/>
              </a:rPr>
              <a:t>of the status of all bodies of surface water</a:t>
            </a:r>
          </a:p>
          <a:p>
            <a:pPr algn="just">
              <a:buFontTx/>
              <a:buChar char="•"/>
            </a:pPr>
            <a:r>
              <a:rPr lang="en-US" sz="2000" dirty="0">
                <a:latin typeface="Calibri" pitchFamily="34" charset="0"/>
              </a:rPr>
              <a:t> Member States shall </a:t>
            </a:r>
            <a:r>
              <a:rPr lang="en-US" sz="2400" b="1" dirty="0">
                <a:latin typeface="Calibri" pitchFamily="34" charset="0"/>
              </a:rPr>
              <a:t>protect, enhance and restore all bodies of surface water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000" dirty="0">
                <a:latin typeface="Calibri" pitchFamily="34" charset="0"/>
              </a:rPr>
              <a:t>with the aim of achieving good surface water status by 2015 (Ecological status: expression of the quality of the structure and functioning of aquatic ecosystems)</a:t>
            </a:r>
          </a:p>
          <a:p>
            <a:pPr algn="just">
              <a:buFontTx/>
              <a:buChar char="•"/>
            </a:pPr>
            <a:endParaRPr lang="it-IT" sz="2000" dirty="0">
              <a:latin typeface="Calibri" pitchFamily="34" charset="0"/>
            </a:endParaRPr>
          </a:p>
          <a:p>
            <a:pPr algn="just"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ANNEX V</a:t>
            </a:r>
          </a:p>
          <a:p>
            <a:pPr algn="just">
              <a:buFont typeface="Arial" charset="0"/>
              <a:buChar char="•"/>
            </a:pPr>
            <a:r>
              <a:rPr lang="en-US" sz="2400" dirty="0">
                <a:latin typeface="Calibri" pitchFamily="34" charset="0"/>
              </a:rPr>
              <a:t>Biological Quality elements for the classification of ecological status</a:t>
            </a:r>
          </a:p>
          <a:p>
            <a:pPr algn="just"/>
            <a:r>
              <a:rPr lang="en-US" sz="2000" u="sng" dirty="0">
                <a:latin typeface="Calibri" pitchFamily="34" charset="0"/>
              </a:rPr>
              <a:t>Composition, abundance and biomass of phytoplankton</a:t>
            </a:r>
          </a:p>
          <a:p>
            <a:pPr algn="just"/>
            <a:r>
              <a:rPr lang="en-US" sz="2000" dirty="0">
                <a:latin typeface="Calibri" pitchFamily="34" charset="0"/>
              </a:rPr>
              <a:t>Composition and abundance of other aquatic flora</a:t>
            </a:r>
          </a:p>
          <a:p>
            <a:pPr algn="just"/>
            <a:r>
              <a:rPr lang="en-US" sz="2000" dirty="0">
                <a:latin typeface="Calibri" pitchFamily="34" charset="0"/>
              </a:rPr>
              <a:t>Composition and abundance of benthic invertebrate fauna</a:t>
            </a:r>
          </a:p>
          <a:p>
            <a:pPr algn="just"/>
            <a:r>
              <a:rPr lang="en-US" sz="2000" dirty="0">
                <a:latin typeface="Calibri" pitchFamily="34" charset="0"/>
              </a:rPr>
              <a:t>Composition and abundance of fish fauna</a:t>
            </a:r>
            <a:r>
              <a:rPr lang="it-IT" sz="2000" dirty="0">
                <a:latin typeface="Calibri" pitchFamily="34" charset="0"/>
              </a:rPr>
              <a:t>	</a:t>
            </a:r>
          </a:p>
        </p:txBody>
      </p:sp>
      <p:sp>
        <p:nvSpPr>
          <p:cNvPr id="117762" name="Rectangle 5"/>
          <p:cNvSpPr>
            <a:spLocks noChangeArrowheads="1"/>
          </p:cNvSpPr>
          <p:nvPr/>
        </p:nvSpPr>
        <p:spPr bwMode="auto">
          <a:xfrm>
            <a:off x="179388" y="260350"/>
            <a:ext cx="8640762" cy="5238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i="1">
                <a:solidFill>
                  <a:srgbClr val="C00000"/>
                </a:solidFill>
              </a:rPr>
              <a:t>Water Framework Directive </a:t>
            </a:r>
            <a:r>
              <a:rPr lang="it-IT" sz="2800">
                <a:solidFill>
                  <a:srgbClr val="C00000"/>
                </a:solidFill>
              </a:rPr>
              <a:t>(2000/60/EC)</a:t>
            </a:r>
          </a:p>
        </p:txBody>
      </p:sp>
      <p:pic>
        <p:nvPicPr>
          <p:cNvPr id="10" name="~PP3573.WAV">
            <a:hlinkClick r:id="" action="ppaction://media"/>
          </p:cNvPr>
          <p:cNvPicPr>
            <a:picLocks noRot="1" noChangeAspect="1"/>
          </p:cNvPicPr>
          <p:nvPr>
            <a:wavAudioFile r:embed="rId1" name="~PP3573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2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40000"/>
                <a:lumOff val="60000"/>
              </a:scheme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320480"/>
          </a:xfrm>
        </p:spPr>
        <p:txBody>
          <a:bodyPr>
            <a:normAutofit/>
          </a:bodyPr>
          <a:lstStyle/>
          <a:p>
            <a:pPr marL="720000" algn="ctr">
              <a:spcBef>
                <a:spcPts val="2400"/>
              </a:spcBef>
              <a:spcAft>
                <a:spcPts val="2400"/>
              </a:spcAft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Description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Multimetric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Phytoplankton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Index</a:t>
            </a:r>
            <a:endParaRPr lang="it-IT" dirty="0" smtClean="0">
              <a:latin typeface="Times New Roman" pitchFamily="18" charset="0"/>
              <a:cs typeface="Times New Roman" pitchFamily="18" charset="0"/>
            </a:endParaRPr>
          </a:p>
          <a:p>
            <a:pPr marL="720000" algn="ctr">
              <a:spcBef>
                <a:spcPts val="2400"/>
              </a:spcBef>
              <a:spcAft>
                <a:spcPts val="2400"/>
              </a:spcAft>
            </a:pP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the set up</a:t>
            </a:r>
          </a:p>
          <a:p>
            <a:pPr marL="720000" algn="ctr">
              <a:spcBef>
                <a:spcPts val="2400"/>
              </a:spcBef>
              <a:spcAft>
                <a:spcPts val="2400"/>
              </a:spcAft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New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results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for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the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validation</a:t>
            </a: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dirty="0" err="1" smtClean="0">
                <a:latin typeface="Times New Roman" pitchFamily="18" charset="0"/>
                <a:cs typeface="Times New Roman" pitchFamily="18" charset="0"/>
              </a:rPr>
              <a:t>phase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849.WAV">
            <a:hlinkClick r:id="" action="ppaction://media"/>
          </p:cNvPr>
          <p:cNvPicPr>
            <a:picLocks noRot="1" noChangeAspect="1"/>
          </p:cNvPicPr>
          <p:nvPr>
            <a:wavAudioFile r:embed="rId1" name="~PP849.WAV"/>
          </p:nvPr>
        </p:nvPicPr>
        <p:blipFill>
          <a:blip r:embed="rId3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5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CasellaDiTesto 11"/>
          <p:cNvSpPr txBox="1">
            <a:spLocks noChangeArrowheads="1"/>
          </p:cNvSpPr>
          <p:nvPr/>
        </p:nvSpPr>
        <p:spPr bwMode="auto">
          <a:xfrm>
            <a:off x="2051720" y="1340768"/>
            <a:ext cx="576064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Paper describing the index set up</a:t>
            </a:r>
            <a:endParaRPr lang="it-IT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200000" cy="900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Multimetric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 Phytoplankton Index (MPI)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2204864"/>
            <a:ext cx="905123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~PP3154.WAV">
            <a:hlinkClick r:id="" action="ppaction://media"/>
          </p:cNvPr>
          <p:cNvPicPr>
            <a:picLocks noRot="1" noChangeAspect="1"/>
          </p:cNvPicPr>
          <p:nvPr>
            <a:wavAudioFile r:embed="rId1" name="~PP3154.WAV"/>
          </p:nvPr>
        </p:nvPicPr>
        <p:blipFill>
          <a:blip r:embed="rId5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2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4932040" y="2996952"/>
          <a:ext cx="3888432" cy="3528393"/>
        </p:xfrm>
        <a:graphic>
          <a:graphicData uri="http://schemas.openxmlformats.org/drawingml/2006/table">
            <a:tbl>
              <a:tblPr/>
              <a:tblGrid>
                <a:gridCol w="2802759"/>
                <a:gridCol w="1085673"/>
              </a:tblGrid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Achnantes</a:t>
                      </a:r>
                      <a:r>
                        <a:rPr lang="it-IT" sz="1400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400" i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brevipes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Achnantes</a:t>
                      </a:r>
                      <a:r>
                        <a:rPr lang="it-IT" sz="1400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400" i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longipes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Achnantes microcephala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Achnantes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sp. 1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Navicula</a:t>
                      </a:r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spp.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No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Und. Euglenophyceae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No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Dictyocha fibula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Dictyocha speculum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Octactis octonaria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Yes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Nanoflagellates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No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</a:tr>
              <a:tr h="320763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Und. Cyanophyceae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No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76" name="CasellaDiTesto 11"/>
          <p:cNvSpPr txBox="1">
            <a:spLocks noChangeArrowheads="1"/>
          </p:cNvSpPr>
          <p:nvPr/>
        </p:nvSpPr>
        <p:spPr bwMode="auto">
          <a:xfrm>
            <a:off x="0" y="1196975"/>
            <a:ext cx="9143999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dataset to calculate the four metrics must </a:t>
            </a:r>
            <a:r>
              <a:rPr 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contain data of </a:t>
            </a:r>
            <a:r>
              <a:rPr lang="en-US" sz="23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chlorophyll </a:t>
            </a:r>
            <a:r>
              <a:rPr lang="en-US" sz="2300" b="1" i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3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concentrations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phytoplankton cell abundances</a:t>
            </a:r>
            <a:r>
              <a:rPr lang="en-US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3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taxonomic </a:t>
            </a:r>
            <a:r>
              <a:rPr lang="en-US" sz="23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composition</a:t>
            </a:r>
            <a:r>
              <a:rPr 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collected seasonally (</a:t>
            </a:r>
            <a:r>
              <a:rPr lang="en-US" sz="2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feb</a:t>
            </a:r>
            <a:r>
              <a:rPr 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may, </a:t>
            </a:r>
            <a:r>
              <a:rPr lang="en-US" sz="2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aug</a:t>
            </a:r>
            <a:r>
              <a:rPr 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nov</a:t>
            </a:r>
            <a:r>
              <a:rPr lang="en-US" sz="2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) at surface.</a:t>
            </a:r>
            <a:endParaRPr lang="it-IT" sz="23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3528" y="3212976"/>
            <a:ext cx="3888432" cy="2803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taxonomic list of each sample has to contain only determined species (also as Genus sp. 1 or Class sp. 1) as in the table on the right.</a:t>
            </a:r>
            <a:endParaRPr lang="it-IT" sz="2400" dirty="0"/>
          </a:p>
        </p:txBody>
      </p:sp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200000" cy="900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Multimetric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 Phytoplankton Index (MPI)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" name="~PP792.WAV">
            <a:hlinkClick r:id="" action="ppaction://media"/>
          </p:cNvPr>
          <p:cNvPicPr>
            <a:picLocks noRot="1" noChangeAspect="1"/>
          </p:cNvPicPr>
          <p:nvPr>
            <a:wavAudioFile r:embed="rId1" name="~PP79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26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2060426"/>
            <a:ext cx="8280722" cy="2952750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The first metric is the dominance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Hulburt’s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index:</a:t>
            </a:r>
          </a:p>
          <a:p>
            <a:pPr algn="just" eaLnBrk="1" hangingPunct="1"/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δ= 100(n</a:t>
            </a:r>
            <a:r>
              <a:rPr lang="en-US" sz="4000" b="1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+n</a:t>
            </a:r>
            <a:r>
              <a:rPr lang="en-US" sz="40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)/N</a:t>
            </a:r>
          </a:p>
          <a:p>
            <a:pPr algn="just" eaLnBrk="1" hangingPunct="1">
              <a:buFontTx/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abundance of the dominant species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abundance of the second most abundant species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N: total abundance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360000" y="1260000"/>
            <a:ext cx="4428024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1. First </a:t>
            </a:r>
            <a:r>
              <a:rPr lang="it-IT" sz="3600" dirty="0" err="1">
                <a:solidFill>
                  <a:schemeClr val="bg1"/>
                </a:solidFill>
                <a:latin typeface="Gabriola" pitchFamily="82" charset="0"/>
              </a:rPr>
              <a:t>metric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it-IT" sz="3600" dirty="0" smtClean="0">
                <a:solidFill>
                  <a:schemeClr val="bg1"/>
                </a:solidFill>
                <a:latin typeface="Gabriola" pitchFamily="82" charset="0"/>
              </a:rPr>
              <a:t>(</a:t>
            </a:r>
            <a:r>
              <a:rPr lang="it-IT" sz="3600" dirty="0" err="1">
                <a:solidFill>
                  <a:schemeClr val="bg1"/>
                </a:solidFill>
                <a:latin typeface="Gabriola" pitchFamily="82" charset="0"/>
              </a:rPr>
              <a:t>Hulburt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it-IT" sz="3600" dirty="0" err="1">
                <a:solidFill>
                  <a:schemeClr val="bg1"/>
                </a:solidFill>
                <a:latin typeface="Gabriola" pitchFamily="82" charset="0"/>
              </a:rPr>
              <a:t>index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) 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95536" y="5157788"/>
            <a:ext cx="8352928" cy="1631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asses water quality the value 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100- 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is used as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indicator of high water quality.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Theory: dominance phenomena occur in impacted areas</a:t>
            </a:r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200000" cy="900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Multimetric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 Phytoplankton Index (MPI)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~PP142.WAV">
            <a:hlinkClick r:id="" action="ppaction://media"/>
          </p:cNvPr>
          <p:cNvPicPr>
            <a:picLocks noRot="1" noChangeAspect="1"/>
          </p:cNvPicPr>
          <p:nvPr>
            <a:wavAudioFile r:embed="rId1" name="~PP142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6"/>
          <p:cNvSpPr txBox="1">
            <a:spLocks noChangeArrowheads="1"/>
          </p:cNvSpPr>
          <p:nvPr/>
        </p:nvSpPr>
        <p:spPr bwMode="auto">
          <a:xfrm>
            <a:off x="323528" y="2204864"/>
            <a:ext cx="842486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second metric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 the dominant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species frequency: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many times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in the dataset of each station the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dominant species abundance was &gt;50%.</a:t>
            </a: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360363" y="1260000"/>
            <a:ext cx="3908442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2. </a:t>
            </a:r>
            <a:r>
              <a:rPr lang="it-IT" sz="3600" dirty="0" err="1">
                <a:solidFill>
                  <a:schemeClr val="bg1"/>
                </a:solidFill>
                <a:latin typeface="Gabriola" pitchFamily="82" charset="0"/>
              </a:rPr>
              <a:t>Second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Gabriola" pitchFamily="82" charset="0"/>
              </a:rPr>
              <a:t>metric</a:t>
            </a:r>
            <a:r>
              <a:rPr lang="it-IT" sz="3600" dirty="0" smtClean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(</a:t>
            </a:r>
            <a:r>
              <a:rPr lang="it-IT" sz="3600" dirty="0" err="1">
                <a:solidFill>
                  <a:schemeClr val="bg1"/>
                </a:solidFill>
                <a:latin typeface="Gabriola" pitchFamily="82" charset="0"/>
              </a:rPr>
              <a:t>Blooms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)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200000" cy="900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Multimetric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 Phytoplankton Index (MPI)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1520" y="4725144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To asses water quality the value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100 - frequency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is used as indicator of high water quality.</a:t>
            </a:r>
            <a:endParaRPr lang="it-IT" sz="2800" dirty="0"/>
          </a:p>
        </p:txBody>
      </p:sp>
      <p:pic>
        <p:nvPicPr>
          <p:cNvPr id="12" name="~PP2997.WAV">
            <a:hlinkClick r:id="" action="ppaction://media"/>
          </p:cNvPr>
          <p:cNvPicPr>
            <a:picLocks noRot="1" noChangeAspect="1"/>
          </p:cNvPicPr>
          <p:nvPr>
            <a:wavAudioFile r:embed="rId1" name="~PP2997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0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7"/>
          <p:cNvSpPr txBox="1">
            <a:spLocks noChangeArrowheads="1"/>
          </p:cNvSpPr>
          <p:nvPr/>
        </p:nvSpPr>
        <p:spPr bwMode="auto">
          <a:xfrm>
            <a:off x="611188" y="2205038"/>
            <a:ext cx="78486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 third metric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Menhinick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index: </a:t>
            </a:r>
          </a:p>
          <a:p>
            <a:pPr algn="ctr">
              <a:buFontTx/>
              <a:buChar char="•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S/√N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number of species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N: total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abundance</a:t>
            </a:r>
          </a:p>
          <a:p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reduce the error caused by deletion of multiple indeterminate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taxa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correction factor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was introduced. For each sample D was multiplied by the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taxa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)correction factor: determinate/(determinate + indeterminate).</a:t>
            </a:r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360363" y="1260000"/>
            <a:ext cx="4993675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3. </a:t>
            </a:r>
            <a:r>
              <a:rPr lang="it-IT" sz="3600" dirty="0" err="1">
                <a:solidFill>
                  <a:schemeClr val="bg1"/>
                </a:solidFill>
                <a:latin typeface="Gabriola" pitchFamily="82" charset="0"/>
              </a:rPr>
              <a:t>Third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  <a:latin typeface="Gabriola" pitchFamily="82" charset="0"/>
              </a:rPr>
              <a:t>metric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 </a:t>
            </a:r>
            <a:r>
              <a:rPr lang="it-IT" sz="3600" dirty="0" smtClean="0">
                <a:solidFill>
                  <a:schemeClr val="bg1"/>
                </a:solidFill>
                <a:latin typeface="Gabriola" pitchFamily="82" charset="0"/>
              </a:rPr>
              <a:t>(</a:t>
            </a:r>
            <a:r>
              <a:rPr lang="en-US" sz="3600" dirty="0" err="1">
                <a:solidFill>
                  <a:schemeClr val="bg1"/>
                </a:solidFill>
                <a:latin typeface="Gabriola" pitchFamily="82" charset="0"/>
              </a:rPr>
              <a:t>Menhinick</a:t>
            </a:r>
            <a:r>
              <a:rPr lang="en-US" sz="3600" dirty="0">
                <a:solidFill>
                  <a:schemeClr val="bg1"/>
                </a:solidFill>
                <a:latin typeface="Gabriola" pitchFamily="82" charset="0"/>
              </a:rPr>
              <a:t> index</a:t>
            </a:r>
            <a:r>
              <a:rPr lang="it-IT" sz="3600" dirty="0">
                <a:solidFill>
                  <a:schemeClr val="bg1"/>
                </a:solidFill>
                <a:latin typeface="Gabriola" pitchFamily="82" charset="0"/>
              </a:rPr>
              <a:t>)</a:t>
            </a:r>
          </a:p>
        </p:txBody>
      </p:sp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7200000" cy="900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Multimetric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Gabriola" pitchFamily="82" charset="0"/>
              </a:rPr>
              <a:t> Phytoplankton Index (MPI)</a:t>
            </a:r>
            <a:endParaRPr lang="it-IT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" name="~PP3351.WAV">
            <a:hlinkClick r:id="" action="ppaction://media"/>
          </p:cNvPr>
          <p:cNvPicPr>
            <a:picLocks noRot="1" noChangeAspect="1"/>
          </p:cNvPicPr>
          <p:nvPr>
            <a:wavAudioFile r:embed="rId1" name="~PP3351.WAV"/>
          </p:nvPr>
        </p:nvPicPr>
        <p:blipFill>
          <a:blip r:embed="rId4" cstate="print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</TotalTime>
  <Words>917</Words>
  <Application>Microsoft Office PowerPoint</Application>
  <PresentationFormat>Presentazione su schermo (4:3)</PresentationFormat>
  <Paragraphs>173</Paragraphs>
  <Slides>23</Slides>
  <Notes>8</Notes>
  <HiddenSlides>0</HiddenSlides>
  <MMClips>23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4" baseType="lpstr">
      <vt:lpstr>Tema di Office</vt:lpstr>
      <vt:lpstr>Multimetric Phytoplankton Index (MPI): description of the method and study cases in Mediterranean Sea.</vt:lpstr>
      <vt:lpstr>Multimetric Phytoplankton Index (MPI)</vt:lpstr>
      <vt:lpstr>Diapositiva 3</vt:lpstr>
      <vt:lpstr>Diapositiva 4</vt:lpstr>
      <vt:lpstr>Multimetric Phytoplankton Index (MPI)</vt:lpstr>
      <vt:lpstr>Multimetric Phytoplankton Index (MPI)</vt:lpstr>
      <vt:lpstr>Multimetric Phytoplankton Index (MPI)</vt:lpstr>
      <vt:lpstr>Multimetric Phytoplankton Index (MPI)</vt:lpstr>
      <vt:lpstr>Multimetric Phytoplankton Index (MPI)</vt:lpstr>
      <vt:lpstr>Multimetric Phytoplankton Index (MPI)</vt:lpstr>
      <vt:lpstr>Diapositiva 11</vt:lpstr>
      <vt:lpstr>Diapositiva 12</vt:lpstr>
      <vt:lpstr>Diapositiva 13</vt:lpstr>
      <vt:lpstr>Diapositiva 14</vt:lpstr>
      <vt:lpstr>Diapositiva 15</vt:lpstr>
      <vt:lpstr>Dataset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Chiara Facca</dc:creator>
  <cp:lastModifiedBy>Chiara Facca</cp:lastModifiedBy>
  <cp:revision>321</cp:revision>
  <dcterms:created xsi:type="dcterms:W3CDTF">2012-10-15T09:19:28Z</dcterms:created>
  <dcterms:modified xsi:type="dcterms:W3CDTF">2015-05-07T16:05:13Z</dcterms:modified>
</cp:coreProperties>
</file>