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8" r:id="rId3"/>
    <p:sldId id="364" r:id="rId4"/>
    <p:sldId id="367" r:id="rId5"/>
    <p:sldId id="371" r:id="rId6"/>
    <p:sldId id="369" r:id="rId7"/>
    <p:sldId id="269" r:id="rId8"/>
    <p:sldId id="274" r:id="rId9"/>
    <p:sldId id="370" r:id="rId10"/>
    <p:sldId id="263" r:id="rId11"/>
    <p:sldId id="262" r:id="rId12"/>
    <p:sldId id="293" r:id="rId13"/>
    <p:sldId id="270" r:id="rId14"/>
    <p:sldId id="333" r:id="rId15"/>
    <p:sldId id="335" r:id="rId16"/>
    <p:sldId id="336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63" r:id="rId30"/>
    <p:sldId id="290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>
      <p:cViewPr varScale="1">
        <p:scale>
          <a:sx n="66" d="100"/>
          <a:sy n="66" d="100"/>
        </p:scale>
        <p:origin x="13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cliu\My%20Documents\jat\RNSH\Data%20collection\ELISA\ELI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31681706738118"/>
          <c:y val="3.2988911193775415E-2"/>
          <c:w val="0.55480413141984364"/>
          <c:h val="0.834588781323147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'mar 22'!$B$37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'mar 22'!$C$42:$C$43</c:f>
                <c:numCache>
                  <c:formatCode>General</c:formatCode>
                  <c:ptCount val="2"/>
                  <c:pt idx="0">
                    <c:v>2.5307312888028255</c:v>
                  </c:pt>
                  <c:pt idx="1">
                    <c:v>12.32840039791785</c:v>
                  </c:pt>
                </c:numCache>
              </c:numRef>
            </c:plus>
            <c:minus>
              <c:numRef>
                <c:f>'mar 22'!$C$42:$C$43</c:f>
                <c:numCache>
                  <c:formatCode>General</c:formatCode>
                  <c:ptCount val="2"/>
                  <c:pt idx="0">
                    <c:v>2.5307312888028255</c:v>
                  </c:pt>
                  <c:pt idx="1">
                    <c:v>12.32840039791785</c:v>
                  </c:pt>
                </c:numCache>
              </c:numRef>
            </c:minus>
          </c:errBars>
          <c:cat>
            <c:strRef>
              <c:f>'mar 22'!$A$38:$A$39</c:f>
              <c:strCache>
                <c:ptCount val="2"/>
                <c:pt idx="0">
                  <c:v>N</c:v>
                </c:pt>
                <c:pt idx="1">
                  <c:v>DM</c:v>
                </c:pt>
              </c:strCache>
            </c:strRef>
          </c:cat>
          <c:val>
            <c:numRef>
              <c:f>'mar 22'!$B$38:$B$39</c:f>
              <c:numCache>
                <c:formatCode>0.000</c:formatCode>
                <c:ptCount val="2"/>
                <c:pt idx="0">
                  <c:v>100</c:v>
                </c:pt>
                <c:pt idx="1">
                  <c:v>173.92739273927401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0849584"/>
        <c:axId val="250849976"/>
      </c:barChart>
      <c:catAx>
        <c:axId val="25084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50849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08499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AU" sz="1600" b="1" dirty="0" smtClean="0"/>
                  <a:t>eb1_GSS </a:t>
                </a:r>
                <a:r>
                  <a:rPr lang="en-AU" sz="1600" b="1" dirty="0"/>
                  <a:t>(%)  </a:t>
                </a:r>
              </a:p>
            </c:rich>
          </c:tx>
          <c:layout>
            <c:manualLayout>
              <c:xMode val="edge"/>
              <c:yMode val="edge"/>
              <c:x val="4.9050582134192514E-2"/>
              <c:y val="0.3344094430120804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50849584"/>
        <c:crosses val="autoZero"/>
        <c:crossBetween val="between"/>
        <c:majorUnit val="50"/>
      </c:valAx>
      <c:spPr>
        <a:noFill/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4E1FC-87EA-4A12-A0C4-5278DD591DBE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793B3-E5BB-4762-BA07-0CD296EA4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16C2BE-5373-4C18-8AA5-9A1707E9726E}" type="datetimeFigureOut">
              <a:rPr lang="en-US"/>
              <a:pPr>
                <a:defRPr/>
              </a:pPr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AC09C6-930A-49EB-95A1-58BBD17ED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24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1267DF-78A3-40A5-9F03-C36C74D1102E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706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B352AB-9144-4E16-9432-8FB87ACF2C95}" type="slidenum">
              <a:rPr lang="en-AU" smtClean="0"/>
              <a:pPr/>
              <a:t>13</a:t>
            </a:fld>
            <a:endParaRPr lang="en-AU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1A81DC96-3545-4774-AF6B-3847843DA816}" type="slidenum">
              <a:rPr lang="en-AU" sz="1200"/>
              <a:pPr algn="r" eaLnBrk="1" hangingPunct="1"/>
              <a:t>13</a:t>
            </a:fld>
            <a:endParaRPr lang="en-AU" sz="120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1447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Figure 2- rabbit stuff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B901D-161D-DE4F-B4D2-B8BE13EA7D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20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B901D-161D-DE4F-B4D2-B8BE13EA7D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40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F69AAE-F866-4CFF-ACCE-DE9486C95966}" type="slidenum">
              <a:rPr lang="en-AU" smtClean="0">
                <a:ea typeface="ＭＳ Ｐゴシック" pitchFamily="34" charset="-128"/>
              </a:rPr>
              <a:pPr/>
              <a:t>30</a:t>
            </a:fld>
            <a:endParaRPr lang="en-AU" smtClean="0">
              <a:ea typeface="ＭＳ Ｐゴシック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57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A9DE4B-57C7-144F-9014-DA32C9CC6C4F}" type="slidenum">
              <a:rPr lang="en-AU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00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AC09C6-930A-49EB-95A1-58BBD17EDB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3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CCC7CD-5FAB-4BBC-8B4C-53419386FAF8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1082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5BF764-7B4D-44B3-B9D0-F9F553637C1B}" type="slidenum">
              <a:rPr lang="en-AU" smtClean="0"/>
              <a:pPr/>
              <a:t>7</a:t>
            </a:fld>
            <a:endParaRPr lang="en-AU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1417B33-ABC1-48E8-9E64-BFBDC67D4D56}" type="slidenum">
              <a:rPr lang="en-AU" sz="1200"/>
              <a:pPr algn="r" eaLnBrk="1" hangingPunct="1"/>
              <a:t>7</a:t>
            </a:fld>
            <a:endParaRPr lang="en-AU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989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B4C620-90DC-4A08-B377-993A50955E3F}" type="slidenum">
              <a:rPr lang="en-AU" smtClean="0"/>
              <a:pPr/>
              <a:t>8</a:t>
            </a:fld>
            <a:endParaRPr lang="en-A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00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492F79-FF2A-43F2-847E-5D7BA9BFC7C6}" type="slidenum">
              <a:rPr lang="en-AU" smtClean="0">
                <a:ea typeface="ＭＳ Ｐゴシック" pitchFamily="34" charset="-128"/>
              </a:rPr>
              <a:pPr/>
              <a:t>10</a:t>
            </a:fld>
            <a:endParaRPr lang="en-AU" smtClean="0">
              <a:ea typeface="ＭＳ Ｐゴシック" pitchFamily="34" charset="-128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6261580-BD6F-498C-81FF-4FE598C3E917}" type="slidenum">
              <a:rPr lang="en-AU" sz="1200">
                <a:ea typeface="ＭＳ Ｐゴシック" pitchFamily="34" charset="-128"/>
              </a:rPr>
              <a:pPr algn="r" eaLnBrk="1" hangingPunct="1"/>
              <a:t>10</a:t>
            </a:fld>
            <a:endParaRPr lang="en-AU" sz="1200">
              <a:ea typeface="ＭＳ Ｐゴシック" pitchFamily="34" charset="-128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5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E64147-05EB-4770-B2B2-C7E93C109812}" type="slidenum">
              <a:rPr lang="en-AU" smtClean="0">
                <a:ea typeface="ＭＳ Ｐゴシック" pitchFamily="34" charset="-128"/>
              </a:rPr>
              <a:pPr/>
              <a:t>11</a:t>
            </a:fld>
            <a:endParaRPr lang="en-AU" smtClean="0">
              <a:ea typeface="ＭＳ Ｐゴシック" pitchFamily="34" charset="-128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A828415-B8FE-47CF-919C-617CE32F300A}" type="slidenum">
              <a:rPr lang="en-AU" sz="1200">
                <a:ea typeface="ＭＳ Ｐゴシック" pitchFamily="34" charset="-128"/>
              </a:rPr>
              <a:pPr algn="r" eaLnBrk="1" hangingPunct="1"/>
              <a:t>11</a:t>
            </a:fld>
            <a:endParaRPr lang="en-AU" sz="1200">
              <a:ea typeface="ＭＳ Ｐゴシック" pitchFamily="34" charset="-128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68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791A87-764A-4949-AB8A-3A4152288B83}" type="slidenum">
              <a:rPr lang="en-AU">
                <a:ea typeface="ＭＳ Ｐゴシック" pitchFamily="34" charset="-128"/>
              </a:rPr>
              <a:pPr/>
              <a:t>12</a:t>
            </a:fld>
            <a:endParaRPr lang="en-AU">
              <a:ea typeface="ＭＳ Ｐゴシック" pitchFamily="34" charset="-128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484381F-657A-4FA8-A10C-6BDE09F6C56B}" type="slidenum">
              <a:rPr lang="en-AU" sz="1200">
                <a:ea typeface="ＭＳ Ｐゴシック" pitchFamily="34" charset="-128"/>
              </a:rPr>
              <a:pPr algn="r" eaLnBrk="1" hangingPunct="1"/>
              <a:t>12</a:t>
            </a:fld>
            <a:endParaRPr lang="en-AU" sz="1200">
              <a:ea typeface="ＭＳ Ｐゴシック" pitchFamily="34" charset="-128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6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4BC5D-46D8-45FF-8274-18EC77E6089B}" type="datetimeFigureOut">
              <a:rPr lang="en-US" smtClean="0"/>
              <a:pPr>
                <a:defRPr/>
              </a:pPr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A9083-99A1-4D9A-AB5A-4EB179BDB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B06A0-9702-4184-A11B-FAF4F440160D}" type="datetimeFigureOut">
              <a:rPr lang="en-US" smtClean="0"/>
              <a:pPr>
                <a:defRPr/>
              </a:pPr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F917-8BBE-45F5-B127-3E85DE361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AD09-BFDB-4DB9-AE81-D9B517E58675}" type="datetimeFigureOut">
              <a:rPr lang="en-US" smtClean="0"/>
              <a:pPr>
                <a:defRPr/>
              </a:pPr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335E-895B-4573-B1AE-4598AE93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2479-D028-429B-AEF5-D6A739EFB2F8}" type="datetimeFigureOut">
              <a:rPr lang="en-US" smtClean="0"/>
              <a:pPr>
                <a:defRPr/>
              </a:pPr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7815-69D2-4A69-AF77-DC9C59CCA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604B-98C0-4BD6-9DF8-7E110EA09613}" type="datetimeFigureOut">
              <a:rPr lang="en-US" smtClean="0"/>
              <a:pPr>
                <a:defRPr/>
              </a:pPr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E523-DE71-476F-9ED4-1C44C7A8A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DB04-C9DF-4631-A2A1-9760F31DFE75}" type="datetimeFigureOut">
              <a:rPr lang="en-US" smtClean="0"/>
              <a:pPr>
                <a:defRPr/>
              </a:pPr>
              <a:t>8/4/2015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B047-6F6C-4165-977F-0EB42AB1A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3A1E-25A9-4C50-83AF-810685773C97}" type="datetimeFigureOut">
              <a:rPr lang="en-US" smtClean="0"/>
              <a:pPr>
                <a:defRPr/>
              </a:pPr>
              <a:t>8/4/2015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B4FF-AE4B-43C3-9349-2D3AA4454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0E2A5-38E6-4B31-A60B-B058E1CC051B}" type="datetimeFigureOut">
              <a:rPr lang="en-US" smtClean="0"/>
              <a:pPr>
                <a:defRPr/>
              </a:pPr>
              <a:t>8/4/2015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D92A4-B610-4B51-A232-A9AAC93E8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5788-EB7C-4740-986C-57A1F95B3F23}" type="datetimeFigureOut">
              <a:rPr lang="en-US" smtClean="0"/>
              <a:pPr>
                <a:defRPr/>
              </a:pPr>
              <a:t>8/4/2015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EE5D-3F58-426A-A8C3-F39B00CDB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76D1-99F8-4D79-B195-A134EBDF0EB6}" type="datetimeFigureOut">
              <a:rPr lang="en-US" smtClean="0"/>
              <a:pPr>
                <a:defRPr/>
              </a:pPr>
              <a:t>8/4/2015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6766E-36B8-464B-A8C8-8473855E8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B8C9-F549-40C0-8E37-A6125A4C9DBB}" type="datetimeFigureOut">
              <a:rPr lang="en-US" smtClean="0"/>
              <a:pPr>
                <a:defRPr/>
              </a:pPr>
              <a:t>8/4/2015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2802-696F-4EE3-A536-63ADAC748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B4826D-7123-401E-A3AE-685A15FD01F3}" type="datetimeFigureOut">
              <a:rPr lang="en-US" smtClean="0"/>
              <a:pPr>
                <a:defRPr/>
              </a:pPr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5F826F8-D07B-4D2C-8BF1-F536D1E40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1.png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8153400" cy="1470025"/>
          </a:xfrm>
          <a:ln w="25400">
            <a:solidFill>
              <a:srgbClr val="C00000"/>
            </a:solidFill>
          </a:ln>
        </p:spPr>
        <p:txBody>
          <a:bodyPr/>
          <a:lstStyle/>
          <a:p>
            <a:r>
              <a:rPr lang="en-AU" sz="2800" b="1" dirty="0"/>
              <a:t>Oxidative Inhibition of Erythrocyte Na</a:t>
            </a:r>
            <a:r>
              <a:rPr lang="en-AU" sz="2800" b="1" baseline="30000" dirty="0"/>
              <a:t>+</a:t>
            </a:r>
            <a:r>
              <a:rPr lang="en-AU" sz="2800" b="1" dirty="0"/>
              <a:t>-K</a:t>
            </a:r>
            <a:r>
              <a:rPr lang="en-AU" sz="2800" b="1" baseline="30000" dirty="0"/>
              <a:t>+</a:t>
            </a:r>
            <a:r>
              <a:rPr lang="en-AU" sz="2800" b="1" dirty="0"/>
              <a:t> Pump: </a:t>
            </a:r>
            <a:r>
              <a:rPr lang="en-AU" sz="2800" b="1" dirty="0" smtClean="0"/>
              <a:t/>
            </a:r>
            <a:br>
              <a:rPr lang="en-AU" sz="2800" b="1" dirty="0" smtClean="0"/>
            </a:br>
            <a:r>
              <a:rPr lang="en-AU" sz="2800" b="1" dirty="0" smtClean="0"/>
              <a:t>A </a:t>
            </a:r>
            <a:r>
              <a:rPr lang="en-AU" sz="2800" b="1" dirty="0"/>
              <a:t>Functionally Relevant Circulating Marker of Oxidative </a:t>
            </a:r>
            <a:r>
              <a:rPr lang="en-AU" sz="2800" b="1" dirty="0" smtClean="0"/>
              <a:t>Stress</a:t>
            </a:r>
            <a:endParaRPr lang="en-US" sz="2800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362200" y="3429000"/>
            <a:ext cx="4724400" cy="2362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AU" sz="2200" b="1" dirty="0" smtClean="0">
                <a:solidFill>
                  <a:srgbClr val="666666"/>
                </a:solidFill>
                <a:ea typeface="ＭＳ Ｐゴシック" pitchFamily="34" charset="-128"/>
              </a:rPr>
              <a:t>Dr. Chia-chi Liu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200">
                <a:solidFill>
                  <a:srgbClr val="666666"/>
                </a:solidFill>
                <a:ea typeface="ＭＳ Ｐゴシック" pitchFamily="34" charset="-128"/>
              </a:rPr>
              <a:t>Molecular Cardiac Research Unit </a:t>
            </a:r>
          </a:p>
          <a:p>
            <a:pPr algn="l" eaLnBrk="1" hangingPunct="1">
              <a:lnSpc>
                <a:spcPct val="90000"/>
              </a:lnSpc>
            </a:pPr>
            <a:endParaRPr lang="en-GB" sz="2200" dirty="0" smtClean="0">
              <a:solidFill>
                <a:srgbClr val="666666"/>
              </a:solidFill>
              <a:ea typeface="ＭＳ Ｐゴシック" pitchFamily="34" charset="-128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GB" sz="2200" dirty="0" smtClean="0">
                <a:solidFill>
                  <a:srgbClr val="666666"/>
                </a:solidFill>
                <a:ea typeface="ＭＳ Ｐゴシック" pitchFamily="34" charset="-128"/>
              </a:rPr>
              <a:t>Sydney Medical School 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200" dirty="0" smtClean="0">
                <a:solidFill>
                  <a:srgbClr val="666666"/>
                </a:solidFill>
                <a:ea typeface="ＭＳ Ｐゴシック" pitchFamily="34" charset="-128"/>
              </a:rPr>
              <a:t>University of Sydney</a:t>
            </a:r>
            <a:r>
              <a:rPr lang="en-AU" sz="2200" dirty="0" smtClean="0">
                <a:solidFill>
                  <a:srgbClr val="666666"/>
                </a:solidFill>
                <a:ea typeface="ＭＳ Ｐゴシック" pitchFamily="34" charset="-128"/>
              </a:rPr>
              <a:t> </a:t>
            </a:r>
          </a:p>
          <a:p>
            <a:pPr algn="l" eaLnBrk="1" hangingPunct="1">
              <a:lnSpc>
                <a:spcPct val="90000"/>
              </a:lnSpc>
            </a:pPr>
            <a:r>
              <a:rPr lang="en-AU" sz="2200" dirty="0" smtClean="0">
                <a:solidFill>
                  <a:srgbClr val="666666"/>
                </a:solidFill>
                <a:ea typeface="ＭＳ Ｐゴシック" pitchFamily="34" charset="-128"/>
              </a:rPr>
              <a:t>Australia</a:t>
            </a:r>
          </a:p>
        </p:txBody>
      </p:sp>
      <p:pic>
        <p:nvPicPr>
          <p:cNvPr id="3076" name="Picture 5" descr="RoyalNorthShoreCrest_trans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05200"/>
            <a:ext cx="12239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3077" name="Picture 4" descr="SydneyUniversityCr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429000"/>
            <a:ext cx="12954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6248400" cy="685800"/>
          </a:xfrm>
          <a:ln w="254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US" sz="3200" dirty="0" smtClean="0"/>
              <a:t>   Protein Glutathionylation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3581400"/>
          </a:xfrm>
        </p:spPr>
        <p:txBody>
          <a:bodyPr/>
          <a:lstStyle/>
          <a:p>
            <a:pPr eaLnBrk="1" hangingPunct="1"/>
            <a:r>
              <a:rPr lang="en-US" dirty="0" smtClean="0"/>
              <a:t>Protein glutathionylation -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adduct with –</a:t>
            </a:r>
            <a:r>
              <a:rPr lang="en-US" dirty="0" err="1" smtClean="0"/>
              <a:t>ve</a:t>
            </a:r>
            <a:r>
              <a:rPr lang="en-US" dirty="0" smtClean="0"/>
              <a:t> charge</a:t>
            </a:r>
          </a:p>
          <a:p>
            <a:pPr lvl="1" eaLnBrk="1" hangingPunct="1"/>
            <a:r>
              <a:rPr lang="en-US" dirty="0" smtClean="0"/>
              <a:t>is stable but reversible</a:t>
            </a: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52400" y="6503988"/>
            <a:ext cx="4392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Liu, C.C. </a:t>
            </a:r>
            <a:r>
              <a:rPr lang="en-AU" sz="16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Circ Res 105, 693-700; 2009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600" i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4805362" cy="189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34750"/>
            <a:ext cx="6324600" cy="836613"/>
          </a:xfrm>
          <a:ln w="25400"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en-AU" sz="3200" dirty="0" smtClean="0"/>
              <a:t>Glutathionylation of Na</a:t>
            </a:r>
            <a:r>
              <a:rPr lang="en-AU" sz="3200" baseline="30000" dirty="0" smtClean="0"/>
              <a:t>+</a:t>
            </a:r>
            <a:r>
              <a:rPr lang="en-AU" sz="3200" dirty="0" smtClean="0"/>
              <a:t>-K</a:t>
            </a:r>
            <a:r>
              <a:rPr lang="en-AU" sz="3200" baseline="30000" dirty="0" smtClean="0"/>
              <a:t>+</a:t>
            </a:r>
            <a:r>
              <a:rPr lang="en-AU" sz="3200" dirty="0" smtClean="0"/>
              <a:t> pump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b="12535"/>
          <a:stretch>
            <a:fillRect/>
          </a:stretch>
        </p:blipFill>
        <p:spPr bwMode="auto">
          <a:xfrm>
            <a:off x="914400" y="1219200"/>
            <a:ext cx="446405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619750" y="155733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>
                <a:ea typeface="ＭＳ Ｐゴシック" pitchFamily="34" charset="-128"/>
              </a:rPr>
              <a:t>Baseline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1916113"/>
            <a:ext cx="18002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7200" y="2971800"/>
            <a:ext cx="3176588" cy="3289300"/>
            <a:chOff x="249" y="2160"/>
            <a:chExt cx="2001" cy="2072"/>
          </a:xfrm>
        </p:grpSpPr>
        <p:pic>
          <p:nvPicPr>
            <p:cNvPr id="7183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" y="2160"/>
              <a:ext cx="1866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" y="3929"/>
              <a:ext cx="1134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787900" y="2636838"/>
            <a:ext cx="4032250" cy="4032250"/>
            <a:chOff x="3016" y="1661"/>
            <a:chExt cx="2540" cy="2540"/>
          </a:xfrm>
        </p:grpSpPr>
        <p:pic>
          <p:nvPicPr>
            <p:cNvPr id="7181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72" y="1661"/>
              <a:ext cx="2284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16" y="3962"/>
              <a:ext cx="998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Oval 12"/>
          <p:cNvSpPr/>
          <p:nvPr/>
        </p:nvSpPr>
        <p:spPr>
          <a:xfrm>
            <a:off x="3124200" y="2133600"/>
            <a:ext cx="1066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62200" y="2895600"/>
            <a:ext cx="1295400" cy="2895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00800" y="2971800"/>
            <a:ext cx="1600200" cy="3505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52400" y="6503988"/>
            <a:ext cx="4392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Liu, C.C. </a:t>
            </a:r>
            <a:r>
              <a:rPr lang="en-AU" sz="16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Circ Res 105, 693-700; 2009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600" i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03425" name="Object 1"/>
          <p:cNvGraphicFramePr>
            <a:graphicFrameLocks noChangeAspect="1"/>
          </p:cNvGraphicFramePr>
          <p:nvPr/>
        </p:nvGraphicFramePr>
        <p:xfrm>
          <a:off x="152400" y="152400"/>
          <a:ext cx="953954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5" name="Image" r:id="rId9" imgW="8208966" imgH="6925521" progId="Photoshop.Image.12">
                  <p:embed/>
                </p:oleObj>
              </mc:Choice>
              <mc:Fallback>
                <p:oleObj name="Image" r:id="rId9" imgW="8208966" imgH="6925521" progId="Photoshop.Imag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133" r="35646" b="6036"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953954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550" y="2133600"/>
            <a:ext cx="1943100" cy="3970338"/>
            <a:chOff x="703" y="1346"/>
            <a:chExt cx="1224" cy="2501"/>
          </a:xfrm>
        </p:grpSpPr>
        <p:pic>
          <p:nvPicPr>
            <p:cNvPr id="15385" name="Picture 3" descr="bilan2"/>
            <p:cNvPicPr>
              <a:picLocks noChangeAspect="1" noChangeArrowheads="1"/>
            </p:cNvPicPr>
            <p:nvPr/>
          </p:nvPicPr>
          <p:blipFill>
            <a:blip r:embed="rId3" cstate="print"/>
            <a:srcRect l="13402" r="38507" b="64717"/>
            <a:stretch>
              <a:fillRect/>
            </a:stretch>
          </p:blipFill>
          <p:spPr bwMode="auto">
            <a:xfrm>
              <a:off x="793" y="1346"/>
              <a:ext cx="1134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6" name="Text Box 4"/>
            <p:cNvSpPr txBox="1">
              <a:spLocks noChangeArrowheads="1"/>
            </p:cNvSpPr>
            <p:nvPr/>
          </p:nvSpPr>
          <p:spPr bwMode="auto">
            <a:xfrm>
              <a:off x="826" y="3443"/>
              <a:ext cx="5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AU" dirty="0">
                  <a:ea typeface="ＭＳ Ｐゴシック" pitchFamily="34" charset="-128"/>
                </a:rPr>
                <a:t>Control</a:t>
              </a:r>
            </a:p>
            <a:p>
              <a:pPr eaLnBrk="1" hangingPunct="1"/>
              <a:r>
                <a:rPr lang="en-AU" dirty="0">
                  <a:ea typeface="ＭＳ Ｐゴシック" pitchFamily="34" charset="-128"/>
                </a:rPr>
                <a:t>ONOO</a:t>
              </a:r>
              <a:r>
                <a:rPr lang="en-AU" baseline="30000" dirty="0">
                  <a:ea typeface="ＭＳ Ｐゴシック" pitchFamily="34" charset="-128"/>
                </a:rPr>
                <a:t>-</a:t>
              </a:r>
            </a:p>
          </p:txBody>
        </p:sp>
        <p:sp>
          <p:nvSpPr>
            <p:cNvPr id="15387" name="Rectangle 5"/>
            <p:cNvSpPr>
              <a:spLocks noChangeArrowheads="1"/>
            </p:cNvSpPr>
            <p:nvPr/>
          </p:nvSpPr>
          <p:spPr bwMode="auto">
            <a:xfrm>
              <a:off x="703" y="3521"/>
              <a:ext cx="136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5388" name="Rectangle 6"/>
            <p:cNvSpPr>
              <a:spLocks noChangeArrowheads="1"/>
            </p:cNvSpPr>
            <p:nvPr/>
          </p:nvSpPr>
          <p:spPr bwMode="auto">
            <a:xfrm>
              <a:off x="703" y="3690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652963"/>
            <a:ext cx="15970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 rot="-942750">
            <a:off x="3944938" y="3716338"/>
            <a:ext cx="1123950" cy="1123950"/>
            <a:chOff x="3016" y="1389"/>
            <a:chExt cx="708" cy="708"/>
          </a:xfrm>
        </p:grpSpPr>
        <p:sp>
          <p:nvSpPr>
            <p:cNvPr id="15383" name="Line 9"/>
            <p:cNvSpPr>
              <a:spLocks noChangeShapeType="1"/>
            </p:cNvSpPr>
            <p:nvPr/>
          </p:nvSpPr>
          <p:spPr bwMode="auto">
            <a:xfrm flipH="1">
              <a:off x="3016" y="1389"/>
              <a:ext cx="363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10"/>
            <p:cNvSpPr>
              <a:spLocks noChangeShapeType="1"/>
            </p:cNvSpPr>
            <p:nvPr/>
          </p:nvSpPr>
          <p:spPr bwMode="auto">
            <a:xfrm flipV="1">
              <a:off x="3043" y="1643"/>
              <a:ext cx="681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-3274384">
            <a:off x="3224213" y="3643313"/>
            <a:ext cx="1123950" cy="1123950"/>
            <a:chOff x="3016" y="1389"/>
            <a:chExt cx="708" cy="708"/>
          </a:xfrm>
        </p:grpSpPr>
        <p:sp>
          <p:nvSpPr>
            <p:cNvPr id="15381" name="Line 12"/>
            <p:cNvSpPr>
              <a:spLocks noChangeShapeType="1"/>
            </p:cNvSpPr>
            <p:nvPr/>
          </p:nvSpPr>
          <p:spPr bwMode="auto">
            <a:xfrm flipH="1">
              <a:off x="3016" y="1389"/>
              <a:ext cx="363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13"/>
            <p:cNvSpPr>
              <a:spLocks noChangeShapeType="1"/>
            </p:cNvSpPr>
            <p:nvPr/>
          </p:nvSpPr>
          <p:spPr bwMode="auto">
            <a:xfrm flipV="1">
              <a:off x="3043" y="1643"/>
              <a:ext cx="681" cy="4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3779838" y="2995613"/>
            <a:ext cx="0" cy="1081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 flipV="1">
            <a:off x="4572000" y="2995613"/>
            <a:ext cx="0" cy="1081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3779838" y="2995613"/>
            <a:ext cx="26130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187450" y="1628775"/>
            <a:ext cx="261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AU" dirty="0" err="1">
                <a:ea typeface="ＭＳ Ｐゴシック" pitchFamily="34" charset="-128"/>
              </a:rPr>
              <a:t>Overexpression</a:t>
            </a:r>
            <a:r>
              <a:rPr lang="en-AU" dirty="0">
                <a:ea typeface="ＭＳ Ｐゴシック" pitchFamily="34" charset="-128"/>
              </a:rPr>
              <a:t> of</a:t>
            </a:r>
          </a:p>
          <a:p>
            <a:pPr algn="ctr" eaLnBrk="1" hangingPunct="1"/>
            <a:r>
              <a:rPr lang="en-AU" i="1" dirty="0">
                <a:ea typeface="ＭＳ Ｐゴシック" pitchFamily="34" charset="-128"/>
              </a:rPr>
              <a:t>Xenopus</a:t>
            </a:r>
            <a:r>
              <a:rPr lang="en-AU" dirty="0">
                <a:ea typeface="ＭＳ Ｐゴシック" pitchFamily="34" charset="-128"/>
              </a:rPr>
              <a:t> </a:t>
            </a:r>
            <a:r>
              <a:rPr lang="en-AU" dirty="0">
                <a:latin typeface="Symbol" pitchFamily="18" charset="2"/>
                <a:ea typeface="ＭＳ Ｐゴシック" pitchFamily="34" charset="-128"/>
              </a:rPr>
              <a:t>a</a:t>
            </a:r>
            <a:r>
              <a:rPr lang="en-AU" baseline="-25000" dirty="0">
                <a:ea typeface="ＭＳ Ｐゴシック" pitchFamily="34" charset="-128"/>
              </a:rPr>
              <a:t>1</a:t>
            </a:r>
            <a:r>
              <a:rPr lang="en-AU" dirty="0">
                <a:ea typeface="ＭＳ Ｐゴシック" pitchFamily="34" charset="-128"/>
              </a:rPr>
              <a:t>/</a:t>
            </a:r>
            <a:r>
              <a:rPr lang="en-AU" dirty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AU" baseline="-25000" dirty="0">
                <a:ea typeface="ＭＳ Ｐゴシック" pitchFamily="34" charset="-128"/>
              </a:rPr>
              <a:t>1</a:t>
            </a:r>
            <a:r>
              <a:rPr lang="en-AU" dirty="0">
                <a:ea typeface="ＭＳ Ｐゴシック" pitchFamily="34" charset="-128"/>
              </a:rPr>
              <a:t> by </a:t>
            </a:r>
            <a:r>
              <a:rPr lang="en-AU" dirty="0" err="1">
                <a:ea typeface="ＭＳ Ｐゴシック" pitchFamily="34" charset="-128"/>
              </a:rPr>
              <a:t>cRNA</a:t>
            </a:r>
            <a:endParaRPr lang="en-AU" dirty="0">
              <a:ea typeface="ＭＳ Ｐゴシック" pitchFamily="34" charset="-128"/>
            </a:endParaRPr>
          </a:p>
          <a:p>
            <a:pPr algn="ctr" eaLnBrk="1" hangingPunct="1"/>
            <a:r>
              <a:rPr lang="en-AU" dirty="0">
                <a:ea typeface="ＭＳ Ｐゴシック" pitchFamily="34" charset="-128"/>
              </a:rPr>
              <a:t>injection in </a:t>
            </a:r>
            <a:r>
              <a:rPr lang="en-AU" dirty="0" err="1">
                <a:ea typeface="ＭＳ Ｐゴシック" pitchFamily="34" charset="-128"/>
              </a:rPr>
              <a:t>oocytes</a:t>
            </a:r>
            <a:endParaRPr lang="en-AU" dirty="0">
              <a:ea typeface="ＭＳ Ｐゴシック" pitchFamily="34" charset="-128"/>
            </a:endParaRPr>
          </a:p>
        </p:txBody>
      </p:sp>
      <p:sp>
        <p:nvSpPr>
          <p:cNvPr id="7178" name="Text Box 18"/>
          <p:cNvSpPr txBox="1">
            <a:spLocks noChangeArrowheads="1"/>
          </p:cNvSpPr>
          <p:nvPr/>
        </p:nvSpPr>
        <p:spPr bwMode="auto">
          <a:xfrm>
            <a:off x="152400" y="6324600"/>
            <a:ext cx="4392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Liu, C.C. </a:t>
            </a:r>
            <a:r>
              <a:rPr lang="en-AU" sz="1600" i="1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34" charset="-128"/>
              </a:rPr>
              <a:t>Circ Res 105, 693-700; 2009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600" i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15371" name="Rectangle 19"/>
          <p:cNvSpPr>
            <a:spLocks noChangeArrowheads="1"/>
          </p:cNvSpPr>
          <p:nvPr/>
        </p:nvSpPr>
        <p:spPr bwMode="auto">
          <a:xfrm>
            <a:off x="1219200" y="304800"/>
            <a:ext cx="6172200" cy="5762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AU" sz="3200" dirty="0">
                <a:latin typeface="Calibri" pitchFamily="34" charset="0"/>
              </a:rPr>
              <a:t>Mutation of Cys45 in </a:t>
            </a:r>
            <a:r>
              <a:rPr lang="en-AU" sz="3200" dirty="0">
                <a:latin typeface="Symbol" pitchFamily="18" charset="2"/>
              </a:rPr>
              <a:t>b</a:t>
            </a:r>
            <a:r>
              <a:rPr lang="en-AU" sz="3200" baseline="-25000" dirty="0">
                <a:latin typeface="Calibri" pitchFamily="34" charset="0"/>
              </a:rPr>
              <a:t>1</a:t>
            </a:r>
            <a:r>
              <a:rPr lang="en-AU" sz="3200" dirty="0">
                <a:latin typeface="Calibri" pitchFamily="34" charset="0"/>
              </a:rPr>
              <a:t> subunit </a:t>
            </a:r>
          </a:p>
        </p:txBody>
      </p:sp>
      <p:pic>
        <p:nvPicPr>
          <p:cNvPr id="20500" name="Picture 20" descr="SyringeTrans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908175" y="2890838"/>
            <a:ext cx="1795463" cy="2482850"/>
          </a:xfrm>
        </p:spPr>
      </p:pic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5364163" y="1700213"/>
            <a:ext cx="1911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AU">
                <a:ea typeface="ＭＳ Ｐゴシック" pitchFamily="34" charset="-128"/>
              </a:rPr>
              <a:t>Two–electrode</a:t>
            </a:r>
          </a:p>
          <a:p>
            <a:pPr algn="ctr" eaLnBrk="1" hangingPunct="1"/>
            <a:r>
              <a:rPr lang="en-AU">
                <a:ea typeface="ＭＳ Ｐゴシック" pitchFamily="34" charset="-128"/>
              </a:rPr>
              <a:t>voltage-clamp</a:t>
            </a:r>
          </a:p>
          <a:p>
            <a:pPr algn="ctr" eaLnBrk="1" hangingPunct="1"/>
            <a:r>
              <a:rPr lang="en-AU">
                <a:ea typeface="ＭＳ Ｐゴシック" pitchFamily="34" charset="-128"/>
              </a:rPr>
              <a:t>for measurement</a:t>
            </a:r>
          </a:p>
          <a:p>
            <a:pPr algn="ctr" eaLnBrk="1" hangingPunct="1"/>
            <a:r>
              <a:rPr lang="en-AU">
                <a:ea typeface="ＭＳ Ｐゴシック" pitchFamily="34" charset="-128"/>
              </a:rPr>
              <a:t>of pump current</a:t>
            </a:r>
          </a:p>
        </p:txBody>
      </p:sp>
      <p:sp>
        <p:nvSpPr>
          <p:cNvPr id="15374" name="Text Box 22"/>
          <p:cNvSpPr txBox="1">
            <a:spLocks noChangeArrowheads="1"/>
          </p:cNvSpPr>
          <p:nvPr/>
        </p:nvSpPr>
        <p:spPr bwMode="auto">
          <a:xfrm>
            <a:off x="6240463" y="51577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5076825" y="50133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ea typeface="ＭＳ Ｐゴシック" pitchFamily="34" charset="-128"/>
              </a:rPr>
              <a:t>vs.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684213" y="1408113"/>
            <a:ext cx="3240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AU" sz="1600">
                <a:ea typeface="ＭＳ Ｐゴシック" pitchFamily="34" charset="-128"/>
              </a:rPr>
              <a:t>Cys→Trp mutation eliminates    ONOO</a:t>
            </a:r>
            <a:r>
              <a:rPr lang="en-AU" sz="1600" baseline="30000">
                <a:ea typeface="ＭＳ Ｐゴシック" pitchFamily="34" charset="-128"/>
              </a:rPr>
              <a:t>-</a:t>
            </a:r>
            <a:r>
              <a:rPr lang="en-AU" sz="1600">
                <a:ea typeface="ＭＳ Ｐゴシック" pitchFamily="34" charset="-128"/>
              </a:rPr>
              <a:t>-induced pump inhibition</a:t>
            </a:r>
          </a:p>
        </p:txBody>
      </p:sp>
      <p:pic>
        <p:nvPicPr>
          <p:cNvPr id="20505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4629150"/>
            <a:ext cx="15970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6" descr="Syringe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2565400"/>
            <a:ext cx="1795462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9" name="Oval 33"/>
          <p:cNvSpPr>
            <a:spLocks noChangeArrowheads="1"/>
          </p:cNvSpPr>
          <p:nvPr/>
        </p:nvSpPr>
        <p:spPr bwMode="auto">
          <a:xfrm>
            <a:off x="3733800" y="188913"/>
            <a:ext cx="990600" cy="877887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63775" y="2590800"/>
            <a:ext cx="685800" cy="1981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828800"/>
            <a:ext cx="2886075" cy="270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6559E-6 L -0.21336 -0.08557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427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2048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66512E-6 L -0.44097 -0.08395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-4209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050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4" grpId="1" animBg="1"/>
      <p:bldP spid="20495" grpId="0" animBg="1"/>
      <p:bldP spid="20495" grpId="1" animBg="1"/>
      <p:bldP spid="20496" grpId="0" animBg="1"/>
      <p:bldP spid="20496" grpId="1" animBg="1"/>
      <p:bldP spid="20497" grpId="0"/>
      <p:bldP spid="20501" grpId="0"/>
      <p:bldP spid="20501" grpId="1"/>
      <p:bldP spid="20503" grpId="0"/>
      <p:bldP spid="20504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6400800" cy="533400"/>
          </a:xfrm>
          <a:ln w="25400">
            <a:solidFill>
              <a:srgbClr val="C00000"/>
            </a:solidFill>
          </a:ln>
        </p:spPr>
        <p:txBody>
          <a:bodyPr/>
          <a:lstStyle/>
          <a:p>
            <a:r>
              <a:rPr lang="en-US" sz="2800" dirty="0" smtClean="0"/>
              <a:t>Only </a:t>
            </a:r>
            <a:r>
              <a:rPr lang="en-US" sz="2800" dirty="0" err="1" smtClean="0"/>
              <a:t>Cys</a:t>
            </a:r>
            <a:r>
              <a:rPr lang="en-US" sz="2800" dirty="0" smtClean="0"/>
              <a:t> 45 </a:t>
            </a:r>
            <a:r>
              <a:rPr lang="en-AU" sz="2800" dirty="0" smtClean="0">
                <a:latin typeface="Calibri" pitchFamily="34" charset="0"/>
              </a:rPr>
              <a:t>in </a:t>
            </a:r>
            <a:r>
              <a:rPr lang="en-AU" sz="2800" dirty="0" smtClean="0">
                <a:latin typeface="Symbol" pitchFamily="18" charset="2"/>
              </a:rPr>
              <a:t>b</a:t>
            </a:r>
            <a:r>
              <a:rPr lang="en-AU" sz="2800" baseline="-25000" dirty="0" smtClean="0">
                <a:latin typeface="Calibri" pitchFamily="34" charset="0"/>
              </a:rPr>
              <a:t>1</a:t>
            </a:r>
            <a:r>
              <a:rPr lang="en-AU" sz="2800" dirty="0" smtClean="0">
                <a:latin typeface="Calibri" pitchFamily="34" charset="0"/>
              </a:rPr>
              <a:t> subunit</a:t>
            </a:r>
            <a:endParaRPr lang="en-US" sz="2800" dirty="0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762000"/>
            <a:ext cx="27908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33"/>
          <p:cNvSpPr>
            <a:spLocks noChangeArrowheads="1"/>
          </p:cNvSpPr>
          <p:nvPr/>
        </p:nvSpPr>
        <p:spPr bwMode="auto">
          <a:xfrm>
            <a:off x="4487863" y="4289425"/>
            <a:ext cx="914400" cy="7620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62600" y="2895600"/>
            <a:ext cx="2438400" cy="3054350"/>
            <a:chOff x="2291" y="1434"/>
            <a:chExt cx="1904" cy="2548"/>
          </a:xfrm>
        </p:grpSpPr>
        <p:pic>
          <p:nvPicPr>
            <p:cNvPr id="922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r="6781"/>
            <a:stretch>
              <a:fillRect/>
            </a:stretch>
          </p:blipFill>
          <p:spPr bwMode="auto">
            <a:xfrm>
              <a:off x="2834" y="1434"/>
              <a:ext cx="1361" cy="2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Oval 7"/>
            <p:cNvSpPr>
              <a:spLocks noChangeArrowheads="1"/>
            </p:cNvSpPr>
            <p:nvPr/>
          </p:nvSpPr>
          <p:spPr bwMode="auto">
            <a:xfrm>
              <a:off x="2970" y="2251"/>
              <a:ext cx="363" cy="36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9228" name="AutoShape 8"/>
            <p:cNvSpPr>
              <a:spLocks/>
            </p:cNvSpPr>
            <p:nvPr/>
          </p:nvSpPr>
          <p:spPr bwMode="auto">
            <a:xfrm>
              <a:off x="2291" y="2115"/>
              <a:ext cx="770" cy="1406"/>
            </a:xfrm>
            <a:prstGeom prst="leftBrace">
              <a:avLst>
                <a:gd name="adj1" fmla="val 15216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914400"/>
            <a:ext cx="3886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534400" cy="3810000"/>
          </a:xfrm>
        </p:spPr>
        <p:txBody>
          <a:bodyPr/>
          <a:lstStyle/>
          <a:p>
            <a:r>
              <a:rPr lang="en-US" sz="3200" i="1" dirty="0"/>
              <a:t>Would knowing the degree of oxidative inhibition of the Na</a:t>
            </a:r>
            <a:r>
              <a:rPr lang="en-US" sz="3200" i="1" baseline="30000" dirty="0"/>
              <a:t>+</a:t>
            </a:r>
            <a:r>
              <a:rPr lang="en-US" sz="3200" i="1" dirty="0"/>
              <a:t>-K</a:t>
            </a:r>
            <a:r>
              <a:rPr lang="en-US" sz="3200" i="1" baseline="30000" dirty="0"/>
              <a:t>+</a:t>
            </a:r>
            <a:r>
              <a:rPr lang="en-US" sz="3200" i="1" dirty="0"/>
              <a:t> pump </a:t>
            </a:r>
            <a:r>
              <a:rPr lang="en-US" sz="3200" i="1"/>
              <a:t>in </a:t>
            </a:r>
            <a:r>
              <a:rPr lang="en-US" sz="3200" i="1" smtClean="0"/>
              <a:t>erythrocytes </a:t>
            </a:r>
            <a:r>
              <a:rPr lang="en-US" sz="3200" i="1" dirty="0" smtClean="0"/>
              <a:t>help to monitor the heart disease progress?  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343" y="2667000"/>
            <a:ext cx="1371600" cy="1122721"/>
          </a:xfrm>
          <a:prstGeom prst="rect">
            <a:avLst/>
          </a:prstGeom>
        </p:spPr>
      </p:pic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1371600" y="3961112"/>
            <a:ext cx="1008063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AU" sz="1600" dirty="0">
                <a:cs typeface="Times New Roman" pitchFamily="18" charset="0"/>
              </a:rPr>
              <a:t>IB: </a:t>
            </a:r>
            <a:r>
              <a:rPr lang="en-AU" sz="1600" dirty="0">
                <a:latin typeface="Symbol" pitchFamily="18" charset="2"/>
                <a:cs typeface="Times New Roman" pitchFamily="18" charset="0"/>
              </a:rPr>
              <a:t>b</a:t>
            </a:r>
            <a:r>
              <a:rPr lang="en-AU" sz="1600" dirty="0">
                <a:cs typeface="Times New Roman" pitchFamily="18" charset="0"/>
              </a:rPr>
              <a:t>1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64622" y="3581400"/>
            <a:ext cx="44409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600" dirty="0" smtClean="0"/>
              <a:t>      TL       IP: </a:t>
            </a:r>
            <a:r>
              <a:rPr lang="en-AU" sz="1600" dirty="0" smtClean="0">
                <a:latin typeface="Symbol" pitchFamily="18" charset="2"/>
              </a:rPr>
              <a:t>b</a:t>
            </a:r>
            <a:r>
              <a:rPr lang="en-AU" sz="1600" dirty="0" smtClean="0"/>
              <a:t>1     + DTT IP: </a:t>
            </a:r>
            <a:r>
              <a:rPr lang="en-AU" sz="1600" dirty="0" smtClean="0">
                <a:latin typeface="Symbol" pitchFamily="18" charset="2"/>
              </a:rPr>
              <a:t>b</a:t>
            </a:r>
            <a:r>
              <a:rPr lang="en-AU" sz="1600" dirty="0" smtClean="0"/>
              <a:t>1    IP: </a:t>
            </a:r>
            <a:r>
              <a:rPr lang="en-AU" sz="1600" dirty="0" err="1" smtClean="0"/>
              <a:t>IgG</a:t>
            </a:r>
            <a:endParaRPr lang="en-AU" sz="1600" baseline="30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6631" y="3917979"/>
            <a:ext cx="4032448" cy="360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6631" y="4422035"/>
            <a:ext cx="4032448" cy="360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371600" y="4422035"/>
            <a:ext cx="1008063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AU" sz="1600" dirty="0">
                <a:cs typeface="Times New Roman" pitchFamily="18" charset="0"/>
              </a:rPr>
              <a:t>IB: </a:t>
            </a:r>
            <a:r>
              <a:rPr lang="en-AU" sz="1600" dirty="0" smtClean="0">
                <a:cs typeface="Times New Roman" pitchFamily="18" charset="0"/>
              </a:rPr>
              <a:t>GSH</a:t>
            </a:r>
            <a:endParaRPr lang="en-AU" sz="1600" dirty="0">
              <a:cs typeface="Times New Roman" pitchFamily="18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6364087" y="4422035"/>
            <a:ext cx="1008063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AU" sz="1600" dirty="0" smtClean="0">
                <a:cs typeface="Times New Roman" pitchFamily="18" charset="0"/>
              </a:rPr>
              <a:t>~55 </a:t>
            </a:r>
            <a:r>
              <a:rPr lang="en-AU" sz="1600" dirty="0" err="1" smtClean="0">
                <a:cs typeface="Times New Roman" pitchFamily="18" charset="0"/>
              </a:rPr>
              <a:t>kDa</a:t>
            </a:r>
            <a:endParaRPr lang="en-AU" sz="1600" dirty="0">
              <a:cs typeface="Times New Roman" pitchFamily="18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6383337" y="3917979"/>
            <a:ext cx="1008063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AU" sz="1600" dirty="0" smtClean="0">
                <a:cs typeface="Times New Roman" pitchFamily="18" charset="0"/>
              </a:rPr>
              <a:t>~55 </a:t>
            </a:r>
            <a:r>
              <a:rPr lang="en-AU" sz="1600" dirty="0" err="1" smtClean="0">
                <a:cs typeface="Times New Roman" pitchFamily="18" charset="0"/>
              </a:rPr>
              <a:t>kDa</a:t>
            </a:r>
            <a:endParaRPr lang="en-AU" sz="1600" dirty="0"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78143" y="2944147"/>
            <a:ext cx="838200" cy="6286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97143" y="4239547"/>
            <a:ext cx="990600" cy="685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4943" y="3096547"/>
            <a:ext cx="1826000" cy="43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315200" cy="1143000"/>
          </a:xfrm>
          <a:ln w="25400">
            <a:solidFill>
              <a:srgbClr val="C00000"/>
            </a:solidFill>
          </a:ln>
        </p:spPr>
        <p:txBody>
          <a:bodyPr/>
          <a:lstStyle/>
          <a:p>
            <a:r>
              <a:rPr lang="en-US" sz="3200" i="1" dirty="0">
                <a:latin typeface="Symbol" charset="2"/>
                <a:cs typeface="Symbol" charset="2"/>
              </a:rPr>
              <a:t>b</a:t>
            </a:r>
            <a:r>
              <a:rPr lang="en-US" sz="3200" i="1" dirty="0"/>
              <a:t>1 subunit is detectable in erythrocytes, 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>and </a:t>
            </a:r>
            <a:r>
              <a:rPr lang="en-US" sz="3200" i="1" dirty="0"/>
              <a:t>is </a:t>
            </a:r>
            <a:r>
              <a:rPr lang="en-US" sz="3200" i="1" dirty="0" err="1"/>
              <a:t>glutathionylated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419600"/>
            <a:ext cx="1939409" cy="1587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91175" y="990600"/>
            <a:ext cx="6096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76200"/>
            <a:ext cx="1600200" cy="1200150"/>
          </a:xfrm>
          <a:prstGeom prst="rect">
            <a:avLst/>
          </a:prstGeom>
        </p:spPr>
      </p:pic>
      <p:grpSp>
        <p:nvGrpSpPr>
          <p:cNvPr id="2" name="Group 22"/>
          <p:cNvGrpSpPr/>
          <p:nvPr/>
        </p:nvGrpSpPr>
        <p:grpSpPr>
          <a:xfrm>
            <a:off x="4444253" y="4118625"/>
            <a:ext cx="4267200" cy="2677820"/>
            <a:chOff x="4419600" y="4103980"/>
            <a:chExt cx="4267200" cy="26778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0" y="4572000"/>
              <a:ext cx="1676400" cy="11249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/>
            <a:srcRect l="58904" t="58726"/>
            <a:stretch>
              <a:fillRect/>
            </a:stretch>
          </p:blipFill>
          <p:spPr>
            <a:xfrm>
              <a:off x="4419600" y="4103980"/>
              <a:ext cx="2286000" cy="267782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0" y="6519446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Natasha Fry PhD in progress; Unpublished, </a:t>
            </a:r>
            <a:r>
              <a:rPr lang="en-US" sz="1200" dirty="0" smtClean="0"/>
              <a:t>2014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81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Sham     HF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0" y="381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Sham     HF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rcRect b="48322"/>
          <a:stretch>
            <a:fillRect/>
          </a:stretch>
        </p:blipFill>
        <p:spPr>
          <a:xfrm>
            <a:off x="2743200" y="685800"/>
            <a:ext cx="5562600" cy="3352800"/>
          </a:xfrm>
          <a:prstGeom prst="rect">
            <a:avLst/>
          </a:prstGeom>
        </p:spPr>
      </p:pic>
      <p:pic>
        <p:nvPicPr>
          <p:cNvPr id="6" name="Picture 1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1775" y="1524000"/>
            <a:ext cx="1800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324600" y="381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Sham    HF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86200" y="1040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Total Lysate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0" y="1040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IP: b1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7000" y="1040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IP: IgG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8800" y="990600"/>
            <a:ext cx="609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10200" y="1828800"/>
            <a:ext cx="533400" cy="838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62600" y="4419600"/>
            <a:ext cx="762000" cy="1295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7355" y="609600"/>
            <a:ext cx="7594090" cy="415498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AU" sz="2100" dirty="0" smtClean="0"/>
              <a:t>Enzyme Linked </a:t>
            </a:r>
            <a:r>
              <a:rPr lang="en-AU" sz="2100" dirty="0" err="1" smtClean="0"/>
              <a:t>Immunosorbent</a:t>
            </a:r>
            <a:r>
              <a:rPr lang="en-AU" sz="2100" dirty="0" smtClean="0"/>
              <a:t> Assay - to quantify </a:t>
            </a:r>
            <a:r>
              <a:rPr lang="en-AU" sz="2100" dirty="0" smtClean="0">
                <a:solidFill>
                  <a:srgbClr val="C00000"/>
                </a:solidFill>
              </a:rPr>
              <a:t>e</a:t>
            </a:r>
            <a:r>
              <a:rPr lang="en-AU" sz="2100" dirty="0" smtClean="0">
                <a:solidFill>
                  <a:srgbClr val="C00000"/>
                </a:solidFill>
                <a:latin typeface="Symbol" charset="2"/>
                <a:cs typeface="Symbol" charset="2"/>
              </a:rPr>
              <a:t>b</a:t>
            </a:r>
            <a:r>
              <a:rPr lang="en-AU" sz="2100" dirty="0" smtClean="0">
                <a:solidFill>
                  <a:srgbClr val="C00000"/>
                </a:solidFill>
              </a:rPr>
              <a:t>1-GSS</a:t>
            </a:r>
            <a:endParaRPr lang="en-AU" sz="2100" dirty="0">
              <a:solidFill>
                <a:srgbClr val="C00000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152400" y="1814736"/>
            <a:ext cx="4572000" cy="4281264"/>
            <a:chOff x="-88362" y="1052736"/>
            <a:chExt cx="5357487" cy="504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052736"/>
              <a:ext cx="4968552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067944" y="4211463"/>
              <a:ext cx="1201181" cy="3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/>
                <a:t>-</a:t>
              </a:r>
              <a:r>
                <a:rPr lang="en-AU" sz="1600" b="1" dirty="0" smtClean="0"/>
                <a:t>GSH </a:t>
              </a:r>
              <a:endParaRPr lang="en-AU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9" y="3222438"/>
              <a:ext cx="2730476" cy="688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RBC membrane proteins</a:t>
              </a:r>
              <a:endParaRPr lang="en-AU" sz="1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88362" y="2415009"/>
              <a:ext cx="1864343" cy="3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>
                  <a:latin typeface="Symbol" pitchFamily="18" charset="2"/>
                </a:rPr>
                <a:t>b</a:t>
              </a:r>
              <a:r>
                <a:rPr lang="en-AU" sz="1600" b="1" dirty="0" smtClean="0"/>
                <a:t>1 subunit-</a:t>
              </a:r>
              <a:endParaRPr lang="en-AU" sz="16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00600" y="1633920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2">
                    <a:lumMod val="75000"/>
                  </a:schemeClr>
                </a:solidFill>
              </a:rPr>
              <a:t>B. Plate assay</a:t>
            </a:r>
            <a:endParaRPr lang="en-A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365088"/>
            <a:ext cx="3168352" cy="227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12160" y="1933040"/>
            <a:ext cx="103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Patient A</a:t>
            </a:r>
            <a:endParaRPr lang="en-A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516216" y="2211447"/>
            <a:ext cx="0" cy="288032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52320" y="1933040"/>
            <a:ext cx="103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Patient B</a:t>
            </a:r>
            <a:endParaRPr lang="en-AU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7956376" y="2211447"/>
            <a:ext cx="0" cy="288032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9512" y="1445404"/>
            <a:ext cx="118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2"/>
                </a:solidFill>
                <a:cs typeface="Arial" pitchFamily="34" charset="0"/>
              </a:rPr>
              <a:t>A. Method</a:t>
            </a:r>
            <a:endParaRPr lang="en-AU" dirty="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9200" y="1676400"/>
            <a:ext cx="548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600" i="1" dirty="0" smtClean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AU" sz="1600" i="1" dirty="0" smtClean="0">
                <a:latin typeface="Symbol" charset="2"/>
                <a:ea typeface="Arial" charset="0"/>
                <a:cs typeface="Symbol" charset="2"/>
              </a:rPr>
              <a:t>b</a:t>
            </a:r>
            <a:r>
              <a:rPr lang="en-AU" sz="1600" i="1" dirty="0" smtClean="0">
                <a:latin typeface="Arial" charset="0"/>
                <a:ea typeface="Arial" charset="0"/>
                <a:cs typeface="Arial" charset="0"/>
              </a:rPr>
              <a:t>1-GSS in HF vs sham rabbits</a:t>
            </a:r>
            <a:endParaRPr lang="en-AU" sz="16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l="1351" r="36645" b="11905"/>
          <a:stretch>
            <a:fillRect/>
          </a:stretch>
        </p:blipFill>
        <p:spPr>
          <a:xfrm>
            <a:off x="1066800" y="2133600"/>
            <a:ext cx="2971800" cy="338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981200"/>
            <a:ext cx="3835400" cy="39082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667000" y="2971800"/>
            <a:ext cx="609600" cy="685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57800" y="6581001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Liu, Unpublished</a:t>
            </a:r>
            <a:r>
              <a:rPr lang="en-US" sz="1200" dirty="0"/>
              <a:t>, </a:t>
            </a:r>
            <a:r>
              <a:rPr lang="en-US" sz="1200" dirty="0" smtClean="0"/>
              <a:t>2014</a:t>
            </a:r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43400" y="1396424"/>
            <a:ext cx="4800600" cy="4473953"/>
            <a:chOff x="4343400" y="1396424"/>
            <a:chExt cx="4800600" cy="44739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rcRect r="10890"/>
            <a:stretch>
              <a:fillRect/>
            </a:stretch>
          </p:blipFill>
          <p:spPr>
            <a:xfrm>
              <a:off x="4648200" y="2133600"/>
              <a:ext cx="3572858" cy="3212704"/>
            </a:xfrm>
            <a:prstGeom prst="rect">
              <a:avLst/>
            </a:prstGeom>
            <a:noFill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5458" y="2298304"/>
              <a:ext cx="762000" cy="571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/>
            <a:srcRect r="68000"/>
            <a:stretch>
              <a:fillRect/>
            </a:stretch>
          </p:blipFill>
          <p:spPr>
            <a:xfrm>
              <a:off x="7611458" y="3441304"/>
              <a:ext cx="461319" cy="1600200"/>
            </a:xfrm>
            <a:prstGeom prst="rect">
              <a:avLst/>
            </a:prstGeom>
          </p:spPr>
        </p:pic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343400" y="1396424"/>
              <a:ext cx="48006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AU" sz="1600" i="1" dirty="0" smtClean="0">
                  <a:latin typeface="Arial" charset="0"/>
                  <a:ea typeface="Arial" charset="0"/>
                  <a:cs typeface="Arial" charset="0"/>
                </a:rPr>
                <a:t>Correlation of e</a:t>
              </a:r>
              <a:r>
                <a:rPr lang="en-AU" sz="1600" i="1" dirty="0" smtClean="0">
                  <a:latin typeface="Symbol" charset="2"/>
                  <a:ea typeface="Arial" charset="0"/>
                  <a:cs typeface="Symbol" charset="2"/>
                </a:rPr>
                <a:t>b</a:t>
              </a:r>
              <a:r>
                <a:rPr lang="en-AU" sz="1600" i="1" dirty="0" smtClean="0">
                  <a:latin typeface="Arial" charset="0"/>
                  <a:ea typeface="Arial" charset="0"/>
                  <a:cs typeface="Arial" charset="0"/>
                </a:rPr>
                <a:t>1-GSS with </a:t>
              </a:r>
              <a:r>
                <a:rPr lang="en-AU" sz="1600" i="1" dirty="0" smtClean="0">
                  <a:latin typeface="Symbol" charset="2"/>
                  <a:ea typeface="Arial" charset="0"/>
                  <a:cs typeface="Symbol" charset="2"/>
                </a:rPr>
                <a:t>b</a:t>
              </a:r>
              <a:r>
                <a:rPr lang="en-AU" sz="1600" i="1" dirty="0" smtClean="0">
                  <a:latin typeface="Arial" charset="0"/>
                  <a:ea typeface="Arial" charset="0"/>
                  <a:cs typeface="Arial" charset="0"/>
                </a:rPr>
                <a:t>1 subunit glutathionylation in cardiac myocytes </a:t>
              </a:r>
              <a:endParaRPr lang="en-AU" sz="16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57800" y="5562600"/>
              <a:ext cx="16021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j-lt"/>
                </a:rPr>
                <a:t>r=0.851; p&lt;0.001</a:t>
              </a:r>
              <a:endParaRPr lang="en-US" sz="1400">
                <a:latin typeface="+mj-lt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1143000"/>
          </a:xfrm>
        </p:spPr>
        <p:txBody>
          <a:bodyPr/>
          <a:lstStyle/>
          <a:p>
            <a:r>
              <a:rPr lang="en-US" sz="2500" i="1" dirty="0">
                <a:solidFill>
                  <a:srgbClr val="333399"/>
                </a:solidFill>
              </a:rPr>
              <a:t>How does e</a:t>
            </a:r>
            <a:r>
              <a:rPr lang="en-US" sz="2500" i="1" dirty="0">
                <a:solidFill>
                  <a:srgbClr val="333399"/>
                </a:solidFill>
                <a:latin typeface="Symbol" charset="2"/>
                <a:cs typeface="Symbol" charset="2"/>
              </a:rPr>
              <a:t>b</a:t>
            </a:r>
            <a:r>
              <a:rPr lang="en-US" sz="2500" i="1" dirty="0">
                <a:solidFill>
                  <a:srgbClr val="333399"/>
                </a:solidFill>
              </a:rPr>
              <a:t>1-GSS relate to what’s happening in the heart? </a:t>
            </a:r>
          </a:p>
        </p:txBody>
      </p:sp>
      <p:grpSp>
        <p:nvGrpSpPr>
          <p:cNvPr id="13" name="Group 14"/>
          <p:cNvGrpSpPr/>
          <p:nvPr/>
        </p:nvGrpSpPr>
        <p:grpSpPr>
          <a:xfrm>
            <a:off x="304800" y="1066800"/>
            <a:ext cx="3276600" cy="5486400"/>
            <a:chOff x="304800" y="1066800"/>
            <a:chExt cx="3276600" cy="5486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1336057"/>
              <a:ext cx="3200400" cy="260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/>
            <a:srcRect l="52548" t="40700"/>
            <a:stretch>
              <a:fillRect/>
            </a:stretch>
          </p:blipFill>
          <p:spPr>
            <a:xfrm>
              <a:off x="304800" y="3850657"/>
              <a:ext cx="2971800" cy="270254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rcRect r="68000"/>
            <a:stretch>
              <a:fillRect/>
            </a:stretch>
          </p:blipFill>
          <p:spPr>
            <a:xfrm>
              <a:off x="457200" y="1066800"/>
              <a:ext cx="461319" cy="1600200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rot="16200000" flipH="1">
              <a:off x="2019300" y="4457700"/>
              <a:ext cx="609600" cy="533400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066800"/>
            <a:ext cx="4648200" cy="914400"/>
          </a:xfrm>
          <a:ln w="25400"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3733800"/>
          </a:xfrm>
        </p:spPr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en-AU" b="1" dirty="0"/>
              <a:t>Cardiovascular disease (CVD)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AU" b="1" dirty="0" smtClean="0"/>
              <a:t>CVD and Na pump</a:t>
            </a:r>
            <a:endParaRPr lang="en-US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Background of Na pump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Oxidative regulation of the pump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/>
              <a:t>Measurement of oxidative damage of Na pump- a potential biomarker </a:t>
            </a:r>
          </a:p>
        </p:txBody>
      </p:sp>
    </p:spTree>
    <p:extLst>
      <p:ext uri="{BB962C8B-B14F-4D97-AF65-F5344CB8AC3E}">
        <p14:creationId xmlns:p14="http://schemas.microsoft.com/office/powerpoint/2010/main" val="1713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828799"/>
            <a:ext cx="4267200" cy="3419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5548159"/>
            <a:ext cx="1600200" cy="1309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549" y="1828800"/>
            <a:ext cx="4280051" cy="3429484"/>
          </a:xfrm>
          <a:prstGeom prst="rect">
            <a:avLst/>
          </a:prstGeom>
        </p:spPr>
      </p:pic>
      <p:sp>
        <p:nvSpPr>
          <p:cNvPr id="6" name="Title 9"/>
          <p:cNvSpPr txBox="1">
            <a:spLocks/>
          </p:cNvSpPr>
          <p:nvPr/>
        </p:nvSpPr>
        <p:spPr bwMode="auto">
          <a:xfrm>
            <a:off x="152400" y="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1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How does e</a:t>
            </a:r>
            <a:r>
              <a:rPr kumimoji="0" lang="en-US" sz="2500" b="0" i="1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ymbol" charset="2"/>
                <a:ea typeface="ＭＳ Ｐゴシック" charset="-128"/>
                <a:cs typeface="Symbol" charset="2"/>
              </a:rPr>
              <a:t>b</a:t>
            </a:r>
            <a:r>
              <a:rPr kumimoji="0" lang="en-US" sz="2500" b="0" i="1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1-GSS relate to what’s happening in the heart?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1249687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99"/>
                </a:solidFill>
              </a:rPr>
              <a:t>B-type </a:t>
            </a:r>
            <a:r>
              <a:rPr lang="en-US" dirty="0">
                <a:solidFill>
                  <a:srgbClr val="333399"/>
                </a:solidFill>
              </a:rPr>
              <a:t>Natriuretic Peptide (BNP) </a:t>
            </a:r>
          </a:p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71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3399"/>
                </a:solidFill>
              </a:rPr>
              <a:t>LV systolic 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6581001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Natasha Fry PhD in progress; Unpublished, </a:t>
            </a:r>
            <a:r>
              <a:rPr lang="en-US" sz="1200" dirty="0" smtClean="0"/>
              <a:t>2014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133600"/>
            <a:ext cx="6546919" cy="2743200"/>
          </a:xfrm>
          <a:prstGeom prst="rect">
            <a:avLst/>
          </a:prstGeom>
        </p:spPr>
      </p:pic>
      <p:pic>
        <p:nvPicPr>
          <p:cNvPr id="3" name="Picture 1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590800"/>
            <a:ext cx="1190625" cy="28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8800" y="1676400"/>
            <a:ext cx="548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600" i="1" dirty="0" smtClean="0">
                <a:latin typeface="Arial" charset="0"/>
                <a:ea typeface="Arial" charset="0"/>
                <a:cs typeface="Arial" charset="0"/>
              </a:rPr>
              <a:t>Detection of e</a:t>
            </a:r>
            <a:r>
              <a:rPr lang="en-AU" sz="1600" i="1" dirty="0" smtClean="0">
                <a:latin typeface="Symbol" charset="2"/>
                <a:ea typeface="Arial" charset="0"/>
                <a:cs typeface="Symbol" charset="2"/>
              </a:rPr>
              <a:t>b</a:t>
            </a:r>
            <a:r>
              <a:rPr lang="en-AU" sz="1600" i="1" dirty="0" smtClean="0">
                <a:latin typeface="Arial" charset="0"/>
                <a:ea typeface="Arial" charset="0"/>
                <a:cs typeface="Arial" charset="0"/>
              </a:rPr>
              <a:t>1-GSS in humans</a:t>
            </a:r>
            <a:endParaRPr lang="en-AU" sz="16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-76200" y="3810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What about in humans?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2000" y="1752600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i="1" dirty="0" smtClean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AU" sz="1600" i="1" dirty="0" smtClean="0">
                <a:latin typeface="Symbol" charset="2"/>
                <a:ea typeface="Arial" charset="0"/>
                <a:cs typeface="Symbol" charset="2"/>
              </a:rPr>
              <a:t>b</a:t>
            </a:r>
            <a:r>
              <a:rPr lang="en-AU" sz="1600" i="1" dirty="0" smtClean="0">
                <a:latin typeface="Arial" charset="0"/>
                <a:ea typeface="Arial" charset="0"/>
                <a:cs typeface="Arial" charset="0"/>
              </a:rPr>
              <a:t>1-GSS HF patients vs. control</a:t>
            </a:r>
            <a:endParaRPr lang="en-AU" sz="16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>
          <a:xfrm>
            <a:off x="1371600" y="2228910"/>
            <a:ext cx="294389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28800"/>
            <a:ext cx="3683000" cy="3908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943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3167 ± 164 U vs 1018 ± 20 U; n=16; p&lt;0.001</a:t>
            </a:r>
          </a:p>
          <a:p>
            <a:pPr algn="ctr"/>
            <a:r>
              <a:rPr lang="en-US"/>
              <a:t>Independent of age, gender, bmi. 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-76200" y="3810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1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What about in humans?......e</a:t>
            </a:r>
            <a:r>
              <a:rPr kumimoji="0" lang="en-US" sz="2500" b="0" i="1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ymbol" charset="2"/>
                <a:ea typeface="ＭＳ Ｐゴシック" charset="-128"/>
                <a:cs typeface="Symbol" charset="2"/>
              </a:rPr>
              <a:t>b</a:t>
            </a:r>
            <a:r>
              <a:rPr kumimoji="0" lang="en-US" sz="2500" b="0" i="1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1-GSS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781300" y="339090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352800" y="4800600"/>
            <a:ext cx="68580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 l="1840" t="9057" r="20859" b="2642"/>
          <a:stretch>
            <a:fillRect/>
          </a:stretch>
        </p:blipFill>
        <p:spPr>
          <a:xfrm>
            <a:off x="2743200" y="1981200"/>
            <a:ext cx="3276600" cy="30425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0" y="1524000"/>
            <a:ext cx="4648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i="1" dirty="0" smtClean="0">
                <a:latin typeface="Arial" charset="0"/>
                <a:ea typeface="Arial" charset="0"/>
                <a:cs typeface="Arial" charset="0"/>
              </a:rPr>
              <a:t>Na-K ATPase activity in erythrocytes from HF patients vs. control</a:t>
            </a:r>
            <a:endParaRPr lang="en-AU" sz="16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133600"/>
            <a:ext cx="1676400" cy="1124953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/>
        </p:nvSpPr>
        <p:spPr bwMode="auto">
          <a:xfrm>
            <a:off x="-76200" y="3810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1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What about in humans?......Na</a:t>
            </a:r>
            <a:r>
              <a:rPr kumimoji="0" lang="en-US" sz="2500" b="0" i="1" u="none" strike="noStrike" kern="0" cap="none" spc="0" normalizeH="0" baseline="30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+</a:t>
            </a:r>
            <a:r>
              <a:rPr kumimoji="0" lang="en-US" sz="2500" b="0" i="1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-K</a:t>
            </a:r>
            <a:r>
              <a:rPr kumimoji="0" lang="en-US" sz="2500" b="0" i="1" u="none" strike="noStrike" kern="0" cap="none" spc="0" normalizeH="0" baseline="3000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+</a:t>
            </a:r>
            <a:r>
              <a:rPr kumimoji="0" lang="en-US" sz="2500" b="0" i="1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-ATPase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r="13220"/>
          <a:stretch>
            <a:fillRect/>
          </a:stretch>
        </p:blipFill>
        <p:spPr>
          <a:xfrm>
            <a:off x="2057400" y="1447800"/>
            <a:ext cx="4724400" cy="4380807"/>
          </a:xfrm>
          <a:prstGeom prst="rect">
            <a:avLst/>
          </a:prstGeom>
        </p:spPr>
      </p:pic>
      <p:sp>
        <p:nvSpPr>
          <p:cNvPr id="6" name="Title 9"/>
          <p:cNvSpPr txBox="1">
            <a:spLocks/>
          </p:cNvSpPr>
          <p:nvPr/>
        </p:nvSpPr>
        <p:spPr bwMode="auto">
          <a:xfrm>
            <a:off x="-76200" y="3810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What about in humans?</a:t>
            </a:r>
            <a:r>
              <a:rPr kumimoji="0" lang="en-US" sz="2500" b="0" i="1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 BNP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Diabetes and eb1-GSS in animal models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9783" y="1771650"/>
            <a:ext cx="6685017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Diabetes and animal models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219200"/>
            <a:ext cx="6400800" cy="4672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Diabetes and eb1-GSS in humans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1368" y="2485254"/>
            <a:ext cx="1268163" cy="1826555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990598" y="4357464"/>
            <a:ext cx="3501008" cy="936104"/>
            <a:chOff x="179512" y="2051720"/>
            <a:chExt cx="4824536" cy="1199628"/>
          </a:xfrm>
        </p:grpSpPr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179512" y="2374672"/>
              <a:ext cx="1008063" cy="35497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n-AU" sz="1200" dirty="0">
                  <a:cs typeface="Times New Roman" pitchFamily="18" charset="0"/>
                </a:rPr>
                <a:t>IB: </a:t>
              </a:r>
              <a:r>
                <a:rPr lang="en-AU" sz="1200" dirty="0">
                  <a:latin typeface="Symbol" pitchFamily="18" charset="2"/>
                  <a:cs typeface="Times New Roman" pitchFamily="18" charset="0"/>
                </a:rPr>
                <a:t>b</a:t>
              </a:r>
              <a:r>
                <a:rPr lang="en-AU" sz="1200" dirty="0">
                  <a:cs typeface="Times New Roman" pitchFamily="18" charset="0"/>
                </a:rPr>
                <a:t>1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899593" y="2051720"/>
              <a:ext cx="4104455" cy="354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1200" dirty="0" smtClean="0"/>
                <a:t>      TL                    IP: </a:t>
              </a:r>
              <a:r>
                <a:rPr lang="en-AU" sz="1200" dirty="0" smtClean="0">
                  <a:latin typeface="Symbol" pitchFamily="18" charset="2"/>
                </a:rPr>
                <a:t>b</a:t>
              </a:r>
              <a:r>
                <a:rPr lang="en-AU" sz="1200" dirty="0" smtClean="0"/>
                <a:t>1    + DTT IP: </a:t>
              </a:r>
              <a:r>
                <a:rPr lang="en-AU" sz="1200" dirty="0" smtClean="0">
                  <a:latin typeface="Symbol" pitchFamily="18" charset="2"/>
                </a:rPr>
                <a:t>b</a:t>
              </a:r>
              <a:r>
                <a:rPr lang="en-AU" sz="1200" dirty="0" smtClean="0"/>
                <a:t>1  IP: </a:t>
              </a:r>
              <a:r>
                <a:rPr lang="en-AU" sz="1200" dirty="0" err="1" smtClean="0"/>
                <a:t>IgG</a:t>
              </a:r>
              <a:endParaRPr lang="en-AU" sz="1200" baseline="30000" dirty="0"/>
            </a:p>
          </p:txBody>
        </p:sp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179512" y="2835596"/>
              <a:ext cx="1008063" cy="35497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n-AU" sz="1200" dirty="0">
                  <a:cs typeface="Times New Roman" pitchFamily="18" charset="0"/>
                </a:rPr>
                <a:t>IB: </a:t>
              </a:r>
              <a:r>
                <a:rPr lang="en-AU" sz="1200" dirty="0" smtClean="0">
                  <a:cs typeface="Times New Roman" pitchFamily="18" charset="0"/>
                </a:rPr>
                <a:t>GSH</a:t>
              </a:r>
              <a:endParaRPr lang="en-AU" sz="1200" dirty="0">
                <a:cs typeface="Times New Roman" pitchFamily="18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2867558"/>
              <a:ext cx="4032448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2411760"/>
              <a:ext cx="4032448" cy="360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2043937" y="2855540"/>
              <a:ext cx="916632" cy="39580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611287" y="5365578"/>
            <a:ext cx="270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AU" sz="1200" i="1" dirty="0" smtClean="0">
                <a:latin typeface="Calibri" pitchFamily="34" charset="0"/>
                <a:cs typeface="Times New Roman" pitchFamily="18" charset="0"/>
              </a:rPr>
              <a:t>S-</a:t>
            </a:r>
            <a:r>
              <a:rPr lang="en-AU" sz="1200" i="1" dirty="0" err="1" smtClean="0">
                <a:latin typeface="Calibri" pitchFamily="34" charset="0"/>
                <a:cs typeface="Times New Roman" pitchFamily="18" charset="0"/>
              </a:rPr>
              <a:t>glutathionylation</a:t>
            </a:r>
            <a:r>
              <a:rPr lang="en-AU" sz="12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AU" sz="1200" dirty="0" smtClean="0">
                <a:latin typeface="Calibri" pitchFamily="34" charset="0"/>
                <a:cs typeface="Times New Roman" pitchFamily="18" charset="0"/>
              </a:rPr>
              <a:t>of erythrocyte </a:t>
            </a:r>
            <a:r>
              <a:rPr lang="el-GR" sz="1200" dirty="0" smtClean="0">
                <a:latin typeface="Calibri" pitchFamily="34" charset="0"/>
                <a:cs typeface="Times New Roman" pitchFamily="18" charset="0"/>
              </a:rPr>
              <a:t>β</a:t>
            </a:r>
            <a:r>
              <a:rPr lang="en-AU" sz="1200" baseline="-25000" dirty="0" smtClean="0">
                <a:latin typeface="Calibri" pitchFamily="34" charset="0"/>
                <a:cs typeface="Times New Roman" pitchFamily="18" charset="0"/>
              </a:rPr>
              <a:t>1</a:t>
            </a:r>
            <a:r>
              <a:rPr lang="en-AU" sz="1200" dirty="0" smtClean="0">
                <a:latin typeface="Calibri" pitchFamily="34" charset="0"/>
                <a:cs typeface="Times New Roman" pitchFamily="18" charset="0"/>
              </a:rPr>
              <a:t> subunits detected in human.</a:t>
            </a:r>
            <a:endParaRPr lang="en-AU" sz="1200" dirty="0"/>
          </a:p>
        </p:txBody>
      </p:sp>
      <p:grpSp>
        <p:nvGrpSpPr>
          <p:cNvPr id="3" name="Group 14"/>
          <p:cNvGrpSpPr/>
          <p:nvPr/>
        </p:nvGrpSpPr>
        <p:grpSpPr>
          <a:xfrm>
            <a:off x="4527946" y="2197226"/>
            <a:ext cx="3320654" cy="4102135"/>
            <a:chOff x="-27385" y="3851920"/>
            <a:chExt cx="3320654" cy="5263112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8286" y="8009360"/>
              <a:ext cx="3284983" cy="1105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4238625"/>
              <a:r>
                <a:rPr lang="en-AU" sz="1200" dirty="0"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en-AU" sz="1200" i="1" dirty="0">
                  <a:latin typeface="Calibri" pitchFamily="34" charset="0"/>
                  <a:cs typeface="Times New Roman" pitchFamily="18" charset="0"/>
                </a:rPr>
                <a:t>S-</a:t>
              </a:r>
              <a:r>
                <a:rPr lang="en-AU" sz="1200" i="1" dirty="0" err="1">
                  <a:latin typeface="Calibri" pitchFamily="34" charset="0"/>
                  <a:cs typeface="Times New Roman" pitchFamily="18" charset="0"/>
                </a:rPr>
                <a:t>glutathionylation</a:t>
              </a:r>
              <a:r>
                <a:rPr lang="en-AU" sz="1200" i="1" dirty="0"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en-AU" sz="1200" dirty="0">
                  <a:latin typeface="Calibri" pitchFamily="34" charset="0"/>
                  <a:cs typeface="Times New Roman" pitchFamily="18" charset="0"/>
                </a:rPr>
                <a:t>of erythrocyte </a:t>
              </a:r>
              <a:r>
                <a:rPr lang="el-GR" sz="1200" dirty="0">
                  <a:latin typeface="Calibri" pitchFamily="34" charset="0"/>
                  <a:cs typeface="Times New Roman" pitchFamily="18" charset="0"/>
                </a:rPr>
                <a:t>β</a:t>
              </a:r>
              <a:r>
                <a:rPr lang="en-AU" sz="1200" baseline="-25000" dirty="0">
                  <a:latin typeface="Calibri" pitchFamily="34" charset="0"/>
                  <a:cs typeface="Times New Roman" pitchFamily="18" charset="0"/>
                </a:rPr>
                <a:t>1</a:t>
              </a:r>
              <a:r>
                <a:rPr lang="en-AU" sz="1200" dirty="0">
                  <a:latin typeface="Calibri" pitchFamily="34" charset="0"/>
                  <a:cs typeface="Times New Roman" pitchFamily="18" charset="0"/>
                </a:rPr>
                <a:t> subunits detected by ELISA.  </a:t>
              </a:r>
              <a:r>
                <a:rPr lang="en-AU" sz="1200" i="1" dirty="0" smtClean="0">
                  <a:latin typeface="Calibri" pitchFamily="34" charset="0"/>
                  <a:cs typeface="Times New Roman" pitchFamily="18" charset="0"/>
                </a:rPr>
                <a:t>S-glutathionylation  of </a:t>
              </a:r>
              <a:r>
                <a:rPr lang="en-AU" sz="1200" dirty="0" smtClean="0">
                  <a:latin typeface="Calibri" pitchFamily="34" charset="0"/>
                  <a:cs typeface="Times New Roman" pitchFamily="18" charset="0"/>
                </a:rPr>
                <a:t>erythrocytes was </a:t>
              </a:r>
              <a:r>
                <a:rPr lang="en-AU" sz="1200" dirty="0">
                  <a:latin typeface="Calibri" pitchFamily="34" charset="0"/>
                  <a:cs typeface="Times New Roman" pitchFamily="18" charset="0"/>
                </a:rPr>
                <a:t>significantly increased in </a:t>
              </a:r>
              <a:r>
                <a:rPr lang="en-AU" sz="1200" dirty="0" smtClean="0">
                  <a:latin typeface="Calibri" pitchFamily="34" charset="0"/>
                  <a:cs typeface="Times New Roman" pitchFamily="18" charset="0"/>
                </a:rPr>
                <a:t>DM patients compared to Normal .)</a:t>
              </a:r>
              <a:endParaRPr lang="en-AU" sz="1200" dirty="0">
                <a:latin typeface="Calibri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17" name="Chart 16"/>
            <p:cNvGraphicFramePr>
              <a:graphicFrameLocks/>
            </p:cNvGraphicFramePr>
            <p:nvPr/>
          </p:nvGraphicFramePr>
          <p:xfrm>
            <a:off x="-27385" y="3851920"/>
            <a:ext cx="2753544" cy="41764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 flipV="1">
              <a:off x="1340768" y="4211960"/>
              <a:ext cx="720080" cy="1368152"/>
            </a:xfrm>
            <a:prstGeom prst="straightConnector1">
              <a:avLst/>
            </a:prstGeom>
            <a:noFill/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990600" y="1981200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AU" u="sng" dirty="0" smtClean="0">
                <a:cs typeface="Times New Roman" pitchFamily="18" charset="0"/>
              </a:rPr>
              <a:t>Human Model:</a:t>
            </a:r>
            <a:endParaRPr lang="en-AU" u="sng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5638800" cy="1143000"/>
          </a:xfrm>
          <a:ln w="25400">
            <a:solidFill>
              <a:srgbClr val="C00000"/>
            </a:solidFill>
          </a:ln>
        </p:spPr>
        <p:txBody>
          <a:bodyPr/>
          <a:lstStyle/>
          <a:p>
            <a:r>
              <a:rPr lang="en-US" sz="3400" dirty="0"/>
              <a:t>Summary: e</a:t>
            </a:r>
            <a:r>
              <a:rPr lang="en-US" sz="3400" dirty="0">
                <a:latin typeface="Symbol" charset="2"/>
                <a:cs typeface="Symbol" charset="2"/>
              </a:rPr>
              <a:t>b</a:t>
            </a:r>
            <a:r>
              <a:rPr lang="en-US" sz="3400" dirty="0"/>
              <a:t>1-GSS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GB" sz="2500" dirty="0" smtClean="0"/>
              <a:t>occurs and is detectable! </a:t>
            </a:r>
          </a:p>
          <a:p>
            <a:r>
              <a:rPr lang="en-GB" sz="2500" dirty="0" smtClean="0"/>
              <a:t>ELISA assay is rapid and quantitative</a:t>
            </a:r>
          </a:p>
          <a:p>
            <a:r>
              <a:rPr lang="en-GB" sz="2500" dirty="0" smtClean="0"/>
              <a:t>parallels oxidative inhibition of cardiac Na</a:t>
            </a:r>
            <a:r>
              <a:rPr lang="en-GB" sz="2500" baseline="30000" dirty="0" smtClean="0"/>
              <a:t>+</a:t>
            </a:r>
            <a:r>
              <a:rPr lang="en-GB" sz="2500" dirty="0" smtClean="0"/>
              <a:t>-K</a:t>
            </a:r>
            <a:r>
              <a:rPr lang="en-GB" sz="2500" baseline="30000" dirty="0" smtClean="0"/>
              <a:t>+</a:t>
            </a:r>
            <a:r>
              <a:rPr lang="en-GB" sz="2500" dirty="0" smtClean="0"/>
              <a:t> pump</a:t>
            </a:r>
          </a:p>
          <a:p>
            <a:r>
              <a:rPr lang="en-GB" sz="2500" dirty="0" smtClean="0"/>
              <a:t>increases in patients with HF and reflects severity</a:t>
            </a:r>
          </a:p>
          <a:p>
            <a:r>
              <a:rPr lang="en-GB" sz="2500" dirty="0" smtClean="0"/>
              <a:t>increases in diabetics</a:t>
            </a:r>
          </a:p>
          <a:p>
            <a:pPr>
              <a:buNone/>
            </a:pPr>
            <a:endParaRPr lang="en-GB" sz="25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90310"/>
            <a:ext cx="160020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4971310"/>
            <a:ext cx="2514600" cy="703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038600"/>
            <a:ext cx="2895600" cy="2609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6581001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Liu, Unpublished</a:t>
            </a:r>
            <a:r>
              <a:rPr lang="en-US" sz="1200" dirty="0"/>
              <a:t>, </a:t>
            </a:r>
            <a:r>
              <a:rPr lang="en-US" sz="1200" dirty="0" smtClean="0"/>
              <a:t>2014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 bwMode="auto">
          <a:xfrm>
            <a:off x="-76200" y="3810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900" i="1" kern="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rPr>
              <a:t>Potential prognostic value of e</a:t>
            </a:r>
            <a:r>
              <a:rPr lang="en-US" sz="2900" i="1" kern="0">
                <a:solidFill>
                  <a:srgbClr val="333399"/>
                </a:solidFill>
                <a:latin typeface="Symbol" charset="2"/>
                <a:ea typeface="ＭＳ Ｐゴシック" charset="-128"/>
                <a:cs typeface="Symbol" charset="2"/>
              </a:rPr>
              <a:t>b</a:t>
            </a:r>
            <a:r>
              <a:rPr lang="en-US" sz="2900" i="1" kern="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rPr>
              <a:t>1-GSS?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800600"/>
          </a:xfrm>
        </p:spPr>
        <p:txBody>
          <a:bodyPr/>
          <a:lstStyle/>
          <a:p>
            <a:r>
              <a:rPr lang="en-US" sz="2400" dirty="0" smtClean="0">
                <a:solidFill>
                  <a:srgbClr val="333399"/>
                </a:solidFill>
              </a:rPr>
              <a:t>For HF: important if being used as diagnostic tool, but less so if combined with clinical and laboratory biomarkers for prognostic purposes</a:t>
            </a:r>
          </a:p>
          <a:p>
            <a:endParaRPr lang="en-GB" sz="2000" dirty="0" smtClean="0">
              <a:solidFill>
                <a:srgbClr val="333399"/>
              </a:solidFill>
            </a:endParaRPr>
          </a:p>
          <a:p>
            <a:r>
              <a:rPr lang="en-US" sz="2400" dirty="0">
                <a:solidFill>
                  <a:srgbClr val="333399"/>
                </a:solidFill>
              </a:rPr>
              <a:t>Ongoing work: </a:t>
            </a:r>
          </a:p>
          <a:p>
            <a:pPr lvl="1"/>
            <a:r>
              <a:rPr lang="en-US" sz="2000" dirty="0">
                <a:solidFill>
                  <a:srgbClr val="333399"/>
                </a:solidFill>
              </a:rPr>
              <a:t>Prognostic significance of e</a:t>
            </a:r>
            <a:r>
              <a:rPr lang="en-US" sz="2000" dirty="0">
                <a:solidFill>
                  <a:srgbClr val="333399"/>
                </a:solidFill>
                <a:latin typeface="Symbol" charset="2"/>
                <a:cs typeface="Symbol" charset="2"/>
              </a:rPr>
              <a:t>b</a:t>
            </a:r>
            <a:r>
              <a:rPr lang="en-US" sz="2000" dirty="0">
                <a:solidFill>
                  <a:srgbClr val="333399"/>
                </a:solidFill>
              </a:rPr>
              <a:t>1-GSS over conventional biomarkers and risk factors: </a:t>
            </a:r>
          </a:p>
          <a:p>
            <a:pPr lvl="2"/>
            <a:r>
              <a:rPr lang="en-US" sz="2000" dirty="0">
                <a:solidFill>
                  <a:srgbClr val="333399"/>
                </a:solidFill>
              </a:rPr>
              <a:t> in </a:t>
            </a:r>
            <a:r>
              <a:rPr lang="en-US" sz="2000">
                <a:solidFill>
                  <a:srgbClr val="333399"/>
                </a:solidFill>
              </a:rPr>
              <a:t>hospitalized </a:t>
            </a:r>
            <a:r>
              <a:rPr lang="en-US" sz="2000" smtClean="0">
                <a:solidFill>
                  <a:srgbClr val="333399"/>
                </a:solidFill>
              </a:rPr>
              <a:t>HF/DM</a:t>
            </a:r>
            <a:endParaRPr lang="en-US" sz="2000" dirty="0">
              <a:solidFill>
                <a:srgbClr val="333399"/>
              </a:solidFill>
            </a:endParaRPr>
          </a:p>
          <a:p>
            <a:pPr lvl="2"/>
            <a:r>
              <a:rPr lang="en-US" sz="2000" dirty="0">
                <a:solidFill>
                  <a:srgbClr val="333399"/>
                </a:solidFill>
              </a:rPr>
              <a:t>in community subjects at high risk of HF (SCREEN-HF ~ 4000 subjects</a:t>
            </a:r>
            <a:r>
              <a:rPr lang="en-US" sz="2000" dirty="0" smtClean="0">
                <a:solidFill>
                  <a:srgbClr val="333399"/>
                </a:solidFill>
              </a:rPr>
              <a:t>)</a:t>
            </a:r>
            <a:endParaRPr lang="en-US" sz="2000" dirty="0">
              <a:solidFill>
                <a:srgbClr val="3333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0"/>
            <a:ext cx="1295400" cy="117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00600"/>
            <a:ext cx="7848600" cy="1447800"/>
          </a:xfrm>
        </p:spPr>
        <p:txBody>
          <a:bodyPr/>
          <a:lstStyle/>
          <a:p>
            <a:r>
              <a:rPr lang="en-AU" sz="2400" dirty="0" smtClean="0"/>
              <a:t>the </a:t>
            </a:r>
            <a:r>
              <a:rPr lang="en-AU" sz="2400" dirty="0"/>
              <a:t>number 1 cause of death </a:t>
            </a:r>
            <a:r>
              <a:rPr lang="en-AU" sz="2400" dirty="0" smtClean="0"/>
              <a:t>globally</a:t>
            </a:r>
          </a:p>
          <a:p>
            <a:r>
              <a:rPr lang="en-AU" sz="2400" dirty="0" smtClean="0"/>
              <a:t>accounting </a:t>
            </a:r>
            <a:r>
              <a:rPr lang="en-AU" sz="2400" dirty="0"/>
              <a:t>for 17.3 million deaths per </a:t>
            </a:r>
            <a:r>
              <a:rPr lang="en-AU" sz="2400" dirty="0" smtClean="0"/>
              <a:t>year</a:t>
            </a:r>
          </a:p>
          <a:p>
            <a:r>
              <a:rPr lang="en-AU" sz="2400" dirty="0" smtClean="0"/>
              <a:t>a </a:t>
            </a:r>
            <a:r>
              <a:rPr lang="en-AU" sz="2400" dirty="0"/>
              <a:t>number that is expected to grow to &gt;23.6 million by 2030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62050" y="152400"/>
            <a:ext cx="6819900" cy="73501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2800" b="1" dirty="0"/>
              <a:t>Cardiovascular disease (CVD) 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850341" y="6332708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http://www.who.int/cardiovascular_diseases/en/</a:t>
            </a:r>
          </a:p>
        </p:txBody>
      </p: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06" y="959224"/>
            <a:ext cx="7292787" cy="37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5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3048000" y="304800"/>
            <a:ext cx="3276600" cy="60960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Special Thanks </a:t>
            </a: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4572000" y="1110564"/>
            <a:ext cx="4114800" cy="2394636"/>
          </a:xfrm>
          <a:prstGeom prst="rect">
            <a:avLst/>
          </a:prstGeom>
          <a:ln w="19050">
            <a:solidFill>
              <a:srgbClr val="C00000"/>
            </a:solidFill>
            <a:prstDash val="lgDashDot"/>
          </a:ln>
        </p:spPr>
        <p:txBody>
          <a:bodyPr rtlCol="0" anchor="ctr">
            <a:normAutofit/>
          </a:bodyPr>
          <a:lstStyle/>
          <a:p>
            <a:pPr lvl="0"/>
            <a:r>
              <a:rPr lang="en-GB" b="1" dirty="0" smtClean="0"/>
              <a:t>International </a:t>
            </a:r>
          </a:p>
          <a:p>
            <a:pPr lvl="0">
              <a:buFontTx/>
              <a:buChar char="-"/>
            </a:pPr>
            <a:r>
              <a:rPr lang="en-AU" smtClean="0"/>
              <a:t>Prof </a:t>
            </a:r>
            <a:r>
              <a:rPr lang="en-AU" dirty="0" err="1" smtClean="0"/>
              <a:t>Kaethi</a:t>
            </a:r>
            <a:r>
              <a:rPr lang="en-AU" dirty="0" smtClean="0"/>
              <a:t> </a:t>
            </a:r>
            <a:r>
              <a:rPr lang="en-AU" dirty="0" err="1" smtClean="0"/>
              <a:t>Geering</a:t>
            </a:r>
            <a:r>
              <a:rPr lang="en-AU" dirty="0" smtClean="0"/>
              <a:t> (Switzerland)</a:t>
            </a:r>
          </a:p>
          <a:p>
            <a:pPr lvl="0">
              <a:buFontTx/>
              <a:buChar char="-"/>
            </a:pPr>
            <a:r>
              <a:rPr lang="en-AU" dirty="0" smtClean="0"/>
              <a:t>Dr Stephanie </a:t>
            </a:r>
            <a:r>
              <a:rPr lang="en-AU" dirty="0" err="1" smtClean="0"/>
              <a:t>Bibert</a:t>
            </a:r>
            <a:r>
              <a:rPr lang="en-AU" dirty="0" smtClean="0"/>
              <a:t> (Switzerland)</a:t>
            </a:r>
            <a:endParaRPr lang="en-US" dirty="0" smtClean="0"/>
          </a:p>
          <a:p>
            <a:pPr lvl="0">
              <a:buFontTx/>
              <a:buChar char="-"/>
            </a:pPr>
            <a:r>
              <a:rPr lang="en-AU" dirty="0" smtClean="0"/>
              <a:t>A/Prof Francesca </a:t>
            </a:r>
            <a:r>
              <a:rPr lang="en-AU" dirty="0" err="1" smtClean="0"/>
              <a:t>Marassi</a:t>
            </a:r>
            <a:r>
              <a:rPr lang="en-AU" dirty="0" smtClean="0"/>
              <a:t> USA)</a:t>
            </a:r>
          </a:p>
          <a:p>
            <a:pPr lvl="0">
              <a:buFontTx/>
              <a:buChar char="-"/>
            </a:pPr>
            <a:r>
              <a:rPr lang="en-AU" dirty="0" smtClean="0"/>
              <a:t>A/Prof </a:t>
            </a:r>
            <a:r>
              <a:rPr lang="en-US" dirty="0" smtClean="0"/>
              <a:t>Kathy </a:t>
            </a:r>
            <a:r>
              <a:rPr lang="en-US" dirty="0" err="1" smtClean="0"/>
              <a:t>Sweadner</a:t>
            </a:r>
            <a:r>
              <a:rPr lang="en-US" dirty="0" smtClean="0"/>
              <a:t> (USA)</a:t>
            </a:r>
            <a:endParaRPr lang="en-AU" dirty="0" smtClean="0"/>
          </a:p>
          <a:p>
            <a:pPr lvl="0">
              <a:buFontTx/>
              <a:buChar char="-"/>
            </a:pPr>
            <a:r>
              <a:rPr lang="en-AU" dirty="0" smtClean="0"/>
              <a:t>A/Prof Flemming Cornelius (Demark)</a:t>
            </a:r>
            <a:endParaRPr lang="en-US" dirty="0" smtClean="0"/>
          </a:p>
          <a:p>
            <a:r>
              <a:rPr lang="en-US" dirty="0" smtClean="0"/>
              <a:t>-Dr Henning Bundgaard </a:t>
            </a:r>
            <a:r>
              <a:rPr lang="en-AU" dirty="0" smtClean="0"/>
              <a:t>(Denmark)</a:t>
            </a:r>
            <a:r>
              <a:rPr lang="en-US" dirty="0" smtClean="0"/>
              <a:t> 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Astellas</a:t>
            </a:r>
            <a:r>
              <a:rPr lang="en-US" dirty="0" smtClean="0"/>
              <a:t> </a:t>
            </a:r>
            <a:r>
              <a:rPr lang="en-US" dirty="0" err="1" smtClean="0"/>
              <a:t>Pharma</a:t>
            </a:r>
            <a:r>
              <a:rPr lang="en-US" dirty="0" smtClean="0"/>
              <a:t> company (Japan)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81000" y="1123393"/>
            <a:ext cx="4038600" cy="3982007"/>
          </a:xfrm>
          <a:prstGeom prst="rect">
            <a:avLst/>
          </a:prstGeom>
          <a:ln w="19050">
            <a:solidFill>
              <a:srgbClr val="C00000"/>
            </a:solidFill>
            <a:prstDash val="dashDot"/>
          </a:ln>
        </p:spPr>
        <p:txBody>
          <a:bodyPr rtlCol="0" anchor="ctr">
            <a:noAutofit/>
          </a:bodyPr>
          <a:lstStyle/>
          <a:p>
            <a:pPr lvl="0"/>
            <a:r>
              <a:rPr lang="en-AU" b="1" dirty="0" smtClean="0"/>
              <a:t>North Shore Heart Research Group</a:t>
            </a:r>
          </a:p>
          <a:p>
            <a:pPr lvl="0">
              <a:buFontTx/>
              <a:buChar char="-"/>
            </a:pPr>
            <a:r>
              <a:rPr lang="en-AU" dirty="0" smtClean="0"/>
              <a:t>Prof Helge Rasmussen </a:t>
            </a:r>
          </a:p>
          <a:p>
            <a:pPr lvl="0">
              <a:buFontTx/>
              <a:buChar char="-"/>
            </a:pPr>
            <a:r>
              <a:rPr lang="en-AU" dirty="0" smtClean="0"/>
              <a:t>Prof Gemma Figtree </a:t>
            </a:r>
          </a:p>
          <a:p>
            <a:pPr>
              <a:buFontTx/>
              <a:buChar char="-"/>
            </a:pPr>
            <a:r>
              <a:rPr lang="en-AU" dirty="0" smtClean="0"/>
              <a:t>Dr Elisha Hamilton </a:t>
            </a:r>
            <a:endParaRPr lang="en-AU" i="1" dirty="0"/>
          </a:p>
          <a:p>
            <a:r>
              <a:rPr lang="en-AU" i="1" dirty="0" smtClean="0"/>
              <a:t>Molecular </a:t>
            </a:r>
            <a:r>
              <a:rPr lang="en-AU" i="1" dirty="0"/>
              <a:t>Cardiac Research </a:t>
            </a:r>
            <a:r>
              <a:rPr lang="en-AU" i="1" dirty="0" smtClean="0"/>
              <a:t>Unit</a:t>
            </a:r>
            <a:endParaRPr lang="en-AU" dirty="0" smtClean="0"/>
          </a:p>
          <a:p>
            <a:pPr lvl="0"/>
            <a:r>
              <a:rPr lang="en-AU" dirty="0" smtClean="0"/>
              <a:t>-Miss Chris Mozar</a:t>
            </a:r>
          </a:p>
          <a:p>
            <a:pPr lvl="0"/>
            <a:endParaRPr lang="en-AU" dirty="0" smtClean="0"/>
          </a:p>
          <a:p>
            <a:r>
              <a:rPr lang="en-AU" dirty="0" smtClean="0"/>
              <a:t>PHD students</a:t>
            </a:r>
            <a:endParaRPr lang="en-US" dirty="0" smtClean="0"/>
          </a:p>
          <a:p>
            <a:r>
              <a:rPr lang="en-AU" dirty="0" smtClean="0"/>
              <a:t>-Miss. Natasha Fry</a:t>
            </a:r>
            <a:endParaRPr lang="en-US" dirty="0" smtClean="0"/>
          </a:p>
          <a:p>
            <a:r>
              <a:rPr lang="en-AU" dirty="0" smtClean="0"/>
              <a:t>-Dr. Keyvan Karimi </a:t>
            </a:r>
            <a:r>
              <a:rPr lang="en-AU" dirty="0" err="1" smtClean="0"/>
              <a:t>Galougahi</a:t>
            </a:r>
            <a:endParaRPr lang="en-US" dirty="0" smtClean="0"/>
          </a:p>
          <a:p>
            <a:r>
              <a:rPr lang="en-AU" dirty="0" smtClean="0"/>
              <a:t>-Mr. Alvaro Garcia </a:t>
            </a:r>
          </a:p>
          <a:p>
            <a:endParaRPr lang="en-US" dirty="0" smtClean="0"/>
          </a:p>
          <a:p>
            <a:r>
              <a:rPr lang="en-AU" dirty="0" smtClean="0"/>
              <a:t>Honours student</a:t>
            </a:r>
          </a:p>
          <a:p>
            <a:r>
              <a:rPr lang="en-AU" dirty="0" smtClean="0"/>
              <a:t>-Mr. William </a:t>
            </a:r>
            <a:r>
              <a:rPr lang="en-AU" dirty="0" err="1" smtClean="0"/>
              <a:t>Hannam</a:t>
            </a:r>
            <a:endParaRPr lang="en-US" dirty="0" smtClean="0"/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4572000" y="3581400"/>
            <a:ext cx="4114800" cy="1524000"/>
          </a:xfrm>
          <a:prstGeom prst="rect">
            <a:avLst/>
          </a:prstGeom>
          <a:ln w="19050">
            <a:solidFill>
              <a:srgbClr val="C00000"/>
            </a:solidFill>
            <a:prstDash val="lgDash"/>
          </a:ln>
        </p:spPr>
        <p:txBody>
          <a:bodyPr rtlCol="0" anchor="ctr">
            <a:normAutofit/>
          </a:bodyPr>
          <a:lstStyle/>
          <a:p>
            <a:pPr lvl="0"/>
            <a:r>
              <a:rPr lang="en-AU" b="1" dirty="0" smtClean="0"/>
              <a:t>Australia </a:t>
            </a:r>
          </a:p>
          <a:p>
            <a:pPr lvl="0">
              <a:buFontTx/>
              <a:buChar char="-"/>
            </a:pPr>
            <a:r>
              <a:rPr lang="en-AU" dirty="0" smtClean="0"/>
              <a:t>Prof Robert Baxter </a:t>
            </a:r>
          </a:p>
          <a:p>
            <a:pPr lvl="0">
              <a:buFontTx/>
              <a:buChar char="-"/>
            </a:pPr>
            <a:r>
              <a:rPr lang="en-AU" dirty="0" smtClean="0"/>
              <a:t>A/Prof Jan Gebicki </a:t>
            </a:r>
          </a:p>
          <a:p>
            <a:pPr lvl="0">
              <a:buFontTx/>
              <a:buChar char="-"/>
            </a:pPr>
            <a:r>
              <a:rPr lang="en-AU" dirty="0" smtClean="0"/>
              <a:t>A/Prof</a:t>
            </a:r>
            <a:r>
              <a:rPr lang="en-GB" dirty="0" smtClean="0"/>
              <a:t> Ronald J. Clarke</a:t>
            </a:r>
          </a:p>
          <a:p>
            <a:pPr lvl="0">
              <a:buFontTx/>
              <a:buChar char="-"/>
            </a:pPr>
            <a:r>
              <a:rPr lang="en-AU" dirty="0" smtClean="0"/>
              <a:t>A/Prof Richard Payne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67000" y="5257800"/>
            <a:ext cx="3810000" cy="106680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</a:pPr>
            <a:r>
              <a:rPr lang="en-AU" b="1" dirty="0" smtClean="0"/>
              <a:t>Funded by :</a:t>
            </a:r>
          </a:p>
          <a:p>
            <a:pPr marL="342900" indent="-342900">
              <a:spcBef>
                <a:spcPct val="20000"/>
              </a:spcBef>
            </a:pPr>
            <a:r>
              <a:rPr lang="en-AU" dirty="0" smtClean="0"/>
              <a:t>National Heart Foundation Australia </a:t>
            </a:r>
          </a:p>
          <a:p>
            <a:pPr marL="342900" indent="-342900">
              <a:spcBef>
                <a:spcPct val="20000"/>
              </a:spcBef>
            </a:pPr>
            <a:r>
              <a:rPr lang="en-AU" dirty="0" smtClean="0"/>
              <a:t>Heart Research Australia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029200" cy="792162"/>
          </a:xfrm>
          <a:ln w="254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Reactive oxygen species: key </a:t>
            </a:r>
            <a:r>
              <a:rPr lang="en-US" dirty="0"/>
              <a:t>feature of cardiovascular disease</a:t>
            </a:r>
          </a:p>
          <a:p>
            <a:r>
              <a:rPr lang="en-US" dirty="0" smtClean="0"/>
              <a:t>Antioxidants </a:t>
            </a:r>
            <a:r>
              <a:rPr lang="en-US" dirty="0"/>
              <a:t>fail to prevent cardiovascular </a:t>
            </a:r>
            <a:r>
              <a:rPr lang="en-US" b="1" dirty="0"/>
              <a:t>morbidity and mortality</a:t>
            </a:r>
          </a:p>
          <a:p>
            <a:r>
              <a:rPr lang="en-US" b="1" dirty="0"/>
              <a:t>Complexity of ROS </a:t>
            </a:r>
            <a:r>
              <a:rPr lang="en-US" b="1" dirty="0" err="1" smtClean="0"/>
              <a:t>signalling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461" y="2362201"/>
            <a:ext cx="6353016" cy="411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895600"/>
            <a:ext cx="7162800" cy="382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5867400" cy="441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8001000" cy="11430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600" dirty="0" smtClean="0"/>
              <a:t>Raised levels of cardiac </a:t>
            </a:r>
            <a:r>
              <a:rPr lang="en-US" sz="3600" dirty="0" err="1" smtClean="0"/>
              <a:t>myocyte</a:t>
            </a:r>
            <a:r>
              <a:rPr lang="en-US" sz="3600" dirty="0" smtClean="0"/>
              <a:t> Na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08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3276600"/>
            <a:ext cx="7620000" cy="3507921"/>
          </a:xfrm>
        </p:spPr>
        <p:txBody>
          <a:bodyPr anchor="ctr"/>
          <a:lstStyle/>
          <a:p>
            <a:pPr>
              <a:spcBef>
                <a:spcPts val="1800"/>
              </a:spcBef>
            </a:pPr>
            <a:r>
              <a:rPr lang="en-US" sz="2800" dirty="0" smtClean="0"/>
              <a:t>Plasma membrane ion transporter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Transports 3Na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out- and 2K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into cells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Uses ~20% of all energy (ATP) in body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Crucial for normal function and survival of all cells, especially for cardiac myocytes</a:t>
            </a:r>
          </a:p>
        </p:txBody>
      </p:sp>
      <p:pic>
        <p:nvPicPr>
          <p:cNvPr id="4" name="Picture 4" descr="http://151.fosu.edu.cn/shengliweb/jc/one/images/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4600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152400"/>
            <a:ext cx="3352800" cy="609600"/>
          </a:xfrm>
          <a:ln w="25400">
            <a:solidFill>
              <a:srgbClr val="C00000"/>
            </a:solidFill>
          </a:ln>
        </p:spPr>
        <p:txBody>
          <a:bodyPr/>
          <a:lstStyle/>
          <a:p>
            <a:r>
              <a:rPr lang="en-US" sz="3200" dirty="0" smtClean="0"/>
              <a:t>The Na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-K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pump</a:t>
            </a:r>
          </a:p>
        </p:txBody>
      </p:sp>
    </p:spTree>
    <p:extLst>
      <p:ext uri="{BB962C8B-B14F-4D97-AF65-F5344CB8AC3E}">
        <p14:creationId xmlns:p14="http://schemas.microsoft.com/office/powerpoint/2010/main" val="40488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28600"/>
            <a:ext cx="4941888" cy="533400"/>
          </a:xfrm>
          <a:ln w="25400">
            <a:solidFill>
              <a:srgbClr val="C00000"/>
            </a:solidFill>
          </a:ln>
        </p:spPr>
        <p:txBody>
          <a:bodyPr/>
          <a:lstStyle/>
          <a:p>
            <a:r>
              <a:rPr lang="en-US" sz="2800" dirty="0" smtClean="0"/>
              <a:t>3D structure of the 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-K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pump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9198" t="2396" r="44894"/>
          <a:stretch>
            <a:fillRect/>
          </a:stretch>
        </p:blipFill>
        <p:spPr bwMode="auto">
          <a:xfrm>
            <a:off x="2895600" y="954088"/>
            <a:ext cx="2957513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72200" y="6491288"/>
            <a:ext cx="272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AU" i="1" dirty="0">
                <a:latin typeface="Calibri" pitchFamily="34" charset="0"/>
              </a:rPr>
              <a:t>Nature</a:t>
            </a:r>
            <a:r>
              <a:rPr lang="en-AU" dirty="0">
                <a:latin typeface="Calibri" pitchFamily="34" charset="0"/>
              </a:rPr>
              <a:t> 459:446-50, 2009</a:t>
            </a: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 rot="2464026">
            <a:off x="4338638" y="3513138"/>
            <a:ext cx="863600" cy="3024187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AU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 rot="-890419">
            <a:off x="3587750" y="879475"/>
            <a:ext cx="1381125" cy="5126038"/>
          </a:xfrm>
          <a:prstGeom prst="ellips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AU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 rot="-177367">
            <a:off x="3613150" y="3535363"/>
            <a:ext cx="492125" cy="2592387"/>
          </a:xfrm>
          <a:prstGeom prst="ellipse">
            <a:avLst/>
          </a:prstGeom>
          <a:noFill/>
          <a:ln w="50800">
            <a:solidFill>
              <a:srgbClr val="883F9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AU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4335463" y="1169988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AU" sz="3600">
                <a:solidFill>
                  <a:srgbClr val="008000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846763" y="4338638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AU" sz="3600">
                <a:solidFill>
                  <a:srgbClr val="0000FF"/>
                </a:solidFill>
                <a:latin typeface="Symbol" pitchFamily="18" charset="2"/>
              </a:rPr>
              <a:t>b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270125" y="4251325"/>
            <a:ext cx="1268413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AU" sz="3200" dirty="0">
                <a:solidFill>
                  <a:srgbClr val="883F9F"/>
                </a:solidFill>
                <a:latin typeface="Calibri" pitchFamily="34" charset="0"/>
              </a:rPr>
              <a:t>FXYD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29" grpId="1" animBg="1"/>
      <p:bldP spid="52230" grpId="0" animBg="1"/>
      <p:bldP spid="52231" grpId="0" animBg="1"/>
      <p:bldP spid="52232" grpId="0"/>
      <p:bldP spid="52233" grpId="0"/>
      <p:bldP spid="522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46482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AU" dirty="0" err="1" smtClean="0"/>
              <a:t>Kinases</a:t>
            </a:r>
            <a:r>
              <a:rPr lang="en-AU" dirty="0" smtClean="0"/>
              <a:t>  mediate Na</a:t>
            </a:r>
            <a:r>
              <a:rPr lang="en-AU" baseline="30000" dirty="0" smtClean="0"/>
              <a:t>+</a:t>
            </a:r>
            <a:r>
              <a:rPr lang="en-AU" dirty="0" smtClean="0"/>
              <a:t>-K</a:t>
            </a:r>
            <a:r>
              <a:rPr lang="en-AU" baseline="30000" dirty="0" smtClean="0"/>
              <a:t>+</a:t>
            </a:r>
            <a:r>
              <a:rPr lang="en-AU" dirty="0" smtClean="0"/>
              <a:t> pump regulation</a:t>
            </a:r>
          </a:p>
          <a:p>
            <a:pPr>
              <a:lnSpc>
                <a:spcPts val="3200"/>
              </a:lnSpc>
              <a:buFontTx/>
              <a:buNone/>
            </a:pPr>
            <a:r>
              <a:rPr lang="en-AU" i="1" dirty="0" smtClean="0"/>
              <a:t>    - however, </a:t>
            </a:r>
            <a:r>
              <a:rPr lang="en-AU" dirty="0" err="1" smtClean="0"/>
              <a:t>kinases</a:t>
            </a:r>
            <a:r>
              <a:rPr lang="en-AU" dirty="0" smtClean="0"/>
              <a:t> have </a:t>
            </a:r>
            <a:r>
              <a:rPr lang="en-AU" dirty="0" smtClean="0">
                <a:solidFill>
                  <a:srgbClr val="FF0000"/>
                </a:solidFill>
              </a:rPr>
              <a:t>poor access </a:t>
            </a:r>
            <a:r>
              <a:rPr lang="en-AU" dirty="0" smtClean="0"/>
              <a:t>to </a:t>
            </a:r>
            <a:r>
              <a:rPr lang="en-AU" dirty="0" err="1" smtClean="0"/>
              <a:t>phosphorylation</a:t>
            </a:r>
            <a:r>
              <a:rPr lang="en-AU" dirty="0" smtClean="0"/>
              <a:t> sites on the pump molecule</a:t>
            </a:r>
          </a:p>
          <a:p>
            <a:pPr>
              <a:lnSpc>
                <a:spcPts val="3200"/>
              </a:lnSpc>
              <a:buFontTx/>
              <a:buNone/>
            </a:pPr>
            <a:endParaRPr lang="en-AU" dirty="0" smtClean="0"/>
          </a:p>
          <a:p>
            <a:pPr>
              <a:lnSpc>
                <a:spcPts val="3200"/>
              </a:lnSpc>
              <a:buFontTx/>
              <a:buNone/>
            </a:pPr>
            <a:endParaRPr lang="en-AU" dirty="0" smtClean="0"/>
          </a:p>
          <a:p>
            <a:pPr>
              <a:lnSpc>
                <a:spcPts val="3200"/>
              </a:lnSpc>
              <a:buFontTx/>
              <a:buNone/>
            </a:pPr>
            <a:endParaRPr lang="en-AU" dirty="0" smtClean="0"/>
          </a:p>
          <a:p>
            <a:pPr>
              <a:lnSpc>
                <a:spcPts val="3200"/>
              </a:lnSpc>
            </a:pPr>
            <a:r>
              <a:rPr lang="en-AU" dirty="0" smtClean="0">
                <a:cs typeface="Arial" charset="0"/>
              </a:rPr>
              <a:t>Chemical oxidants </a:t>
            </a:r>
            <a:r>
              <a:rPr lang="en-AU" dirty="0" smtClean="0">
                <a:solidFill>
                  <a:srgbClr val="FF0000"/>
                </a:solidFill>
                <a:cs typeface="Arial" charset="0"/>
              </a:rPr>
              <a:t>decrease</a:t>
            </a:r>
            <a:r>
              <a:rPr lang="en-AU" dirty="0" smtClean="0">
                <a:cs typeface="Arial" charset="0"/>
              </a:rPr>
              <a:t> </a:t>
            </a:r>
            <a:r>
              <a:rPr lang="en-AU" dirty="0" smtClean="0"/>
              <a:t>Na</a:t>
            </a:r>
            <a:r>
              <a:rPr lang="en-AU" baseline="30000" dirty="0" smtClean="0"/>
              <a:t>+</a:t>
            </a:r>
            <a:r>
              <a:rPr lang="en-AU" dirty="0" smtClean="0"/>
              <a:t>-K</a:t>
            </a:r>
            <a:r>
              <a:rPr lang="en-AU" baseline="30000" dirty="0" smtClean="0"/>
              <a:t>+</a:t>
            </a:r>
            <a:r>
              <a:rPr lang="en-AU" dirty="0" smtClean="0"/>
              <a:t> pump activity                                                    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38400" y="533400"/>
            <a:ext cx="4648200" cy="6096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Na</a:t>
            </a:r>
            <a:r>
              <a:rPr lang="en-US" sz="3200" baseline="30000" dirty="0">
                <a:latin typeface="+mj-lt"/>
                <a:ea typeface="+mj-ea"/>
                <a:cs typeface="+mj-cs"/>
              </a:rPr>
              <a:t>+</a:t>
            </a:r>
            <a:r>
              <a:rPr lang="en-US" sz="3200" dirty="0">
                <a:latin typeface="+mj-lt"/>
                <a:ea typeface="+mj-ea"/>
                <a:cs typeface="+mj-cs"/>
              </a:rPr>
              <a:t>-K</a:t>
            </a:r>
            <a:r>
              <a:rPr lang="en-US" sz="3200" baseline="30000" dirty="0">
                <a:latin typeface="+mj-lt"/>
                <a:ea typeface="+mj-ea"/>
                <a:cs typeface="+mj-cs"/>
              </a:rPr>
              <a:t>+</a:t>
            </a:r>
            <a:r>
              <a:rPr lang="en-US" sz="3200" dirty="0">
                <a:latin typeface="+mj-lt"/>
                <a:ea typeface="+mj-ea"/>
                <a:cs typeface="+mj-cs"/>
              </a:rPr>
              <a:t> pump Regulation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2819401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-Bibert S &amp; </a:t>
            </a:r>
            <a:r>
              <a:rPr lang="en-US" i="1" dirty="0" err="1" smtClean="0"/>
              <a:t>Geering</a:t>
            </a:r>
            <a:r>
              <a:rPr lang="en-US" i="1" dirty="0" smtClean="0"/>
              <a:t> K. J </a:t>
            </a:r>
            <a:r>
              <a:rPr lang="en-US" i="1" dirty="0" err="1" smtClean="0"/>
              <a:t>Biol</a:t>
            </a:r>
            <a:r>
              <a:rPr lang="en-US" i="1" dirty="0" smtClean="0"/>
              <a:t> </a:t>
            </a:r>
            <a:r>
              <a:rPr lang="en-US" i="1" dirty="0" err="1" smtClean="0"/>
              <a:t>Chem</a:t>
            </a:r>
            <a:r>
              <a:rPr lang="en-US" i="1" dirty="0" smtClean="0"/>
              <a:t> 2008</a:t>
            </a:r>
          </a:p>
          <a:p>
            <a:r>
              <a:rPr lang="en-US" i="1" dirty="0" smtClean="0"/>
              <a:t>-Sweadner  &amp; </a:t>
            </a:r>
            <a:r>
              <a:rPr lang="en-US" i="1" dirty="0" err="1" smtClean="0"/>
              <a:t>Feschenko</a:t>
            </a:r>
            <a:r>
              <a:rPr lang="en-US" i="1" dirty="0" smtClean="0"/>
              <a:t>. Am J </a:t>
            </a:r>
            <a:r>
              <a:rPr lang="en-US" i="1" dirty="0" err="1" smtClean="0"/>
              <a:t>Physiol</a:t>
            </a:r>
            <a:r>
              <a:rPr lang="en-US" i="1" dirty="0" smtClean="0"/>
              <a:t> Cell </a:t>
            </a:r>
            <a:r>
              <a:rPr lang="en-US" i="1" dirty="0" err="1" smtClean="0"/>
              <a:t>Physiol</a:t>
            </a:r>
            <a:r>
              <a:rPr lang="en-US" i="1" dirty="0" smtClean="0"/>
              <a:t> 2001</a:t>
            </a:r>
          </a:p>
          <a:p>
            <a:r>
              <a:rPr lang="en-US" i="1" dirty="0" smtClean="0"/>
              <a:t>-Cornelius, et al. J </a:t>
            </a:r>
            <a:r>
              <a:rPr lang="en-US" i="1" dirty="0" err="1" smtClean="0"/>
              <a:t>Bioenerg</a:t>
            </a:r>
            <a:r>
              <a:rPr lang="en-US" i="1" dirty="0" smtClean="0"/>
              <a:t> </a:t>
            </a:r>
            <a:r>
              <a:rPr lang="en-US" i="1" dirty="0" err="1" smtClean="0"/>
              <a:t>Biomembr</a:t>
            </a:r>
            <a:r>
              <a:rPr lang="en-US" i="1" dirty="0" smtClean="0"/>
              <a:t> 2001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51816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-Ellis DZ</a:t>
            </a:r>
            <a:r>
              <a:rPr lang="en-US" b="1" i="1" dirty="0" smtClean="0"/>
              <a:t>, </a:t>
            </a:r>
            <a:r>
              <a:rPr lang="en-US" i="1" dirty="0" err="1" smtClean="0"/>
              <a:t>Rabe</a:t>
            </a:r>
            <a:r>
              <a:rPr lang="en-US" i="1" dirty="0" smtClean="0"/>
              <a:t> J, </a:t>
            </a:r>
            <a:r>
              <a:rPr lang="en-US" i="1" dirty="0" err="1" smtClean="0"/>
              <a:t>Sweadner</a:t>
            </a:r>
            <a:r>
              <a:rPr lang="en-US" i="1" dirty="0" smtClean="0"/>
              <a:t> KJ. J </a:t>
            </a:r>
            <a:r>
              <a:rPr lang="en-US" i="1" dirty="0" err="1" smtClean="0"/>
              <a:t>Neurosci</a:t>
            </a:r>
            <a:r>
              <a:rPr lang="en-US" i="1" dirty="0" smtClean="0"/>
              <a:t> 2003</a:t>
            </a:r>
          </a:p>
          <a:p>
            <a:r>
              <a:rPr lang="en-US" dirty="0" smtClean="0"/>
              <a:t>-</a:t>
            </a:r>
            <a:r>
              <a:rPr lang="en-US" i="1" dirty="0" smtClean="0"/>
              <a:t>White CN et al. Am J </a:t>
            </a:r>
            <a:r>
              <a:rPr lang="en-US" i="1" dirty="0" err="1" smtClean="0"/>
              <a:t>Physiol</a:t>
            </a:r>
            <a:r>
              <a:rPr lang="en-US" i="1" dirty="0" smtClean="0"/>
              <a:t> Cell </a:t>
            </a:r>
            <a:r>
              <a:rPr lang="en-US" i="1" dirty="0" err="1" smtClean="0"/>
              <a:t>Physiol</a:t>
            </a:r>
            <a:r>
              <a:rPr lang="en-US" i="1" dirty="0" smtClean="0"/>
              <a:t> 2008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" y="1054100"/>
            <a:ext cx="896461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444500" y="3162300"/>
            <a:ext cx="2759075" cy="9540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32138" y="6237288"/>
            <a:ext cx="586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1600">
                <a:latin typeface="Arial" pitchFamily="34" charset="0"/>
                <a:ea typeface="ＭＳ Ｐゴシック" pitchFamily="34" charset="-128"/>
              </a:rPr>
              <a:t>Trends in Cardiovascular Medicine. 20(3):85-90, 2010</a:t>
            </a:r>
            <a:r>
              <a:rPr lang="en-AU" sz="1400">
                <a:latin typeface="Arial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0" y="2133600"/>
            <a:ext cx="3348038" cy="9540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5651500" y="2997200"/>
            <a:ext cx="2759075" cy="9540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2921000" y="3716338"/>
            <a:ext cx="2759075" cy="9540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6248400" cy="685800"/>
          </a:xfrm>
          <a:ln w="25400">
            <a:solidFill>
              <a:srgbClr val="C00000"/>
            </a:solidFill>
          </a:ln>
        </p:spPr>
        <p:txBody>
          <a:bodyPr/>
          <a:lstStyle/>
          <a:p>
            <a:r>
              <a:rPr lang="en-US" sz="3200" dirty="0" smtClean="0">
                <a:latin typeface="+mn-lt"/>
              </a:rPr>
              <a:t>   </a:t>
            </a:r>
            <a:r>
              <a:rPr lang="en-AU" sz="3200" dirty="0" smtClean="0">
                <a:latin typeface="+mn-lt"/>
                <a:ea typeface="ＭＳ Ｐゴシック" pitchFamily="34" charset="-128"/>
              </a:rPr>
              <a:t>Oxidative protein modifications</a:t>
            </a:r>
            <a:endParaRPr lang="en-AU" sz="3200" dirty="0">
              <a:latin typeface="+mn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6" grpId="0" animBg="1"/>
      <p:bldP spid="10246" grpId="1" animBg="1"/>
      <p:bldP spid="10247" grpId="0" animBg="1"/>
      <p:bldP spid="10247" grpId="1" animBg="1"/>
      <p:bldP spid="10248" grpId="0" animBg="1"/>
      <p:bldP spid="1024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8511</TotalTime>
  <Words>944</Words>
  <Application>Microsoft Office PowerPoint</Application>
  <PresentationFormat>On-screen Show (4:3)</PresentationFormat>
  <Paragraphs>189</Paragraphs>
  <Slides>30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Symbol</vt:lpstr>
      <vt:lpstr>Times New Roman</vt:lpstr>
      <vt:lpstr>Office Theme</vt:lpstr>
      <vt:lpstr>Image</vt:lpstr>
      <vt:lpstr>Oxidative Inhibition of Erythrocyte Na+-K+ Pump:  A Functionally Relevant Circulating Marker of Oxidative Stress</vt:lpstr>
      <vt:lpstr>Outline</vt:lpstr>
      <vt:lpstr>PowerPoint Presentation</vt:lpstr>
      <vt:lpstr>Overview</vt:lpstr>
      <vt:lpstr>PowerPoint Presentation</vt:lpstr>
      <vt:lpstr>The Na+-K+ pump</vt:lpstr>
      <vt:lpstr>3D structure of the Na+-K+ pump</vt:lpstr>
      <vt:lpstr>PowerPoint Presentation</vt:lpstr>
      <vt:lpstr>   Oxidative protein modifications</vt:lpstr>
      <vt:lpstr>   Protein Glutathionylation </vt:lpstr>
      <vt:lpstr>Glutathionylation of Na+-K+ pump</vt:lpstr>
      <vt:lpstr>PowerPoint Presentation</vt:lpstr>
      <vt:lpstr>Only Cys 45 in b1 subunit</vt:lpstr>
      <vt:lpstr>Would knowing the degree of oxidative inhibition of the Na+-K+ pump in erythrocytes help to monitor the heart disease progress?  </vt:lpstr>
      <vt:lpstr>b1 subunit is detectable in erythrocytes,  and is glutathionylated</vt:lpstr>
      <vt:lpstr>PowerPoint Presentation</vt:lpstr>
      <vt:lpstr>PowerPoint Presentation</vt:lpstr>
      <vt:lpstr>PowerPoint Presentation</vt:lpstr>
      <vt:lpstr>How does eb1-GSS relate to what’s happening in the heart?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Diabetes and eb1-GSS in animal models</vt:lpstr>
      <vt:lpstr>Diabetes and animal models</vt:lpstr>
      <vt:lpstr>Diabetes and eb1-GSS in humans</vt:lpstr>
      <vt:lpstr>Summary: eb1-GSS</vt:lpstr>
      <vt:lpstr>PowerPoint Presentation</vt:lpstr>
      <vt:lpstr>PowerPoint Presentation</vt:lpstr>
    </vt:vector>
  </TitlesOfParts>
  <Company>University of Sydney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Cysteine-mutated FXYD proteins enhance the anti-cancer effect of doxorubicin in breast cancer cells via increasing oxidative stress of Na+-K+ pump</dc:title>
  <dc:creator>CCLIU</dc:creator>
  <cp:lastModifiedBy>Chia-chi Liu</cp:lastModifiedBy>
  <cp:revision>426</cp:revision>
  <dcterms:created xsi:type="dcterms:W3CDTF">2013-09-09T02:00:19Z</dcterms:created>
  <dcterms:modified xsi:type="dcterms:W3CDTF">2015-08-03T18:29:52Z</dcterms:modified>
</cp:coreProperties>
</file>