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26.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27.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drawings/drawing4.xml" ContentType="application/vnd.openxmlformats-officedocument.drawingml.chartshapes+xml"/>
  <Override PartName="/ppt/notesSlides/notesSlide28.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notesSlides/notesSlide29.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30.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31.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32.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drawings/drawing9.xml" ContentType="application/vnd.openxmlformats-officedocument.drawingml.chartshapes+xml"/>
  <Override PartName="/ppt/notesSlides/notesSlide33.xml" ContentType="application/vnd.openxmlformats-officedocument.presentationml.notesSlide+xml"/>
  <Override PartName="/ppt/charts/chart11.xml" ContentType="application/vnd.openxmlformats-officedocument.drawingml.chart+xml"/>
  <Override PartName="/ppt/drawings/drawing10.xml" ContentType="application/vnd.openxmlformats-officedocument.drawingml.chartshapes+xml"/>
  <Override PartName="/ppt/charts/chart12.xml" ContentType="application/vnd.openxmlformats-officedocument.drawingml.chart+xml"/>
  <Override PartName="/ppt/drawings/drawing11.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257" r:id="rId2"/>
    <p:sldId id="376" r:id="rId3"/>
    <p:sldId id="416" r:id="rId4"/>
    <p:sldId id="418" r:id="rId5"/>
    <p:sldId id="420" r:id="rId6"/>
    <p:sldId id="419" r:id="rId7"/>
    <p:sldId id="422" r:id="rId8"/>
    <p:sldId id="423" r:id="rId9"/>
    <p:sldId id="424" r:id="rId10"/>
    <p:sldId id="427" r:id="rId11"/>
    <p:sldId id="428" r:id="rId12"/>
    <p:sldId id="429" r:id="rId13"/>
    <p:sldId id="430" r:id="rId14"/>
    <p:sldId id="431" r:id="rId15"/>
    <p:sldId id="395" r:id="rId16"/>
    <p:sldId id="432" r:id="rId17"/>
    <p:sldId id="433" r:id="rId18"/>
    <p:sldId id="397" r:id="rId19"/>
    <p:sldId id="398" r:id="rId20"/>
    <p:sldId id="399" r:id="rId21"/>
    <p:sldId id="400" r:id="rId22"/>
    <p:sldId id="401" r:id="rId23"/>
    <p:sldId id="402" r:id="rId24"/>
    <p:sldId id="403" r:id="rId25"/>
    <p:sldId id="404" r:id="rId26"/>
    <p:sldId id="405" r:id="rId27"/>
    <p:sldId id="406" r:id="rId28"/>
    <p:sldId id="407" r:id="rId29"/>
    <p:sldId id="408" r:id="rId30"/>
    <p:sldId id="409" r:id="rId31"/>
    <p:sldId id="410" r:id="rId32"/>
    <p:sldId id="411" r:id="rId33"/>
    <p:sldId id="412" r:id="rId34"/>
    <p:sldId id="413" r:id="rId35"/>
    <p:sldId id="414" r:id="rId36"/>
    <p:sldId id="434" r:id="rId37"/>
    <p:sldId id="42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8E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1029" autoAdjust="0"/>
  </p:normalViewPr>
  <p:slideViewPr>
    <p:cSldViewPr snapToGrid="0">
      <p:cViewPr>
        <p:scale>
          <a:sx n="59" d="100"/>
          <a:sy n="59" d="100"/>
        </p:scale>
        <p:origin x="26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15563636363636363"/>
          <c:y val="0.14687233125710034"/>
          <c:w val="0.81938284418993079"/>
          <c:h val="0.70747202532766762"/>
        </c:manualLayout>
      </c:layout>
      <c:barChart>
        <c:barDir val="col"/>
        <c:grouping val="clustered"/>
        <c:varyColors val="0"/>
        <c:ser>
          <c:idx val="0"/>
          <c:order val="0"/>
          <c:spPr>
            <a:solidFill>
              <a:schemeClr val="accent6">
                <a:lumMod val="75000"/>
                <a:alpha val="65000"/>
              </a:schemeClr>
            </a:solidFill>
          </c:spPr>
          <c:invertIfNegative val="0"/>
          <c:dPt>
            <c:idx val="1"/>
            <c:invertIfNegative val="0"/>
            <c:bubble3D val="0"/>
            <c:extLst>
              <c:ext xmlns:c16="http://schemas.microsoft.com/office/drawing/2014/chart" uri="{C3380CC4-5D6E-409C-BE32-E72D297353CC}">
                <c16:uniqueId val="{00000001-8B51-4FC4-8D6B-11D0D9365142}"/>
              </c:ext>
            </c:extLst>
          </c:dPt>
          <c:dPt>
            <c:idx val="2"/>
            <c:invertIfNegative val="0"/>
            <c:bubble3D val="0"/>
            <c:extLst>
              <c:ext xmlns:c16="http://schemas.microsoft.com/office/drawing/2014/chart" uri="{C3380CC4-5D6E-409C-BE32-E72D297353CC}">
                <c16:uniqueId val="{00000003-8B51-4FC4-8D6B-11D0D9365142}"/>
              </c:ext>
            </c:extLst>
          </c:dPt>
          <c:dPt>
            <c:idx val="3"/>
            <c:invertIfNegative val="0"/>
            <c:bubble3D val="0"/>
            <c:extLst>
              <c:ext xmlns:c16="http://schemas.microsoft.com/office/drawing/2014/chart" uri="{C3380CC4-5D6E-409C-BE32-E72D297353CC}">
                <c16:uniqueId val="{00000005-8B51-4FC4-8D6B-11D0D9365142}"/>
              </c:ext>
            </c:extLst>
          </c:dPt>
          <c:dPt>
            <c:idx val="4"/>
            <c:invertIfNegative val="0"/>
            <c:bubble3D val="0"/>
            <c:extLst>
              <c:ext xmlns:c16="http://schemas.microsoft.com/office/drawing/2014/chart" uri="{C3380CC4-5D6E-409C-BE32-E72D297353CC}">
                <c16:uniqueId val="{00000007-8B51-4FC4-8D6B-11D0D9365142}"/>
              </c:ext>
            </c:extLst>
          </c:dPt>
          <c:dPt>
            <c:idx val="5"/>
            <c:invertIfNegative val="0"/>
            <c:bubble3D val="0"/>
            <c:extLst>
              <c:ext xmlns:c16="http://schemas.microsoft.com/office/drawing/2014/chart" uri="{C3380CC4-5D6E-409C-BE32-E72D297353CC}">
                <c16:uniqueId val="{00000009-8B51-4FC4-8D6B-11D0D9365142}"/>
              </c:ext>
            </c:extLst>
          </c:dPt>
          <c:dPt>
            <c:idx val="6"/>
            <c:invertIfNegative val="0"/>
            <c:bubble3D val="0"/>
            <c:extLst>
              <c:ext xmlns:c16="http://schemas.microsoft.com/office/drawing/2014/chart" uri="{C3380CC4-5D6E-409C-BE32-E72D297353CC}">
                <c16:uniqueId val="{0000000B-8B51-4FC4-8D6B-11D0D9365142}"/>
              </c:ext>
            </c:extLst>
          </c:dPt>
          <c:cat>
            <c:strRef>
              <c:f>Sheet1!$B$1:$H$1</c:f>
              <c:strCache>
                <c:ptCount val="7"/>
                <c:pt idx="0">
                  <c:v>Normal control     IA</c:v>
                </c:pt>
                <c:pt idx="1">
                  <c:v>aCSF-injected
IB
</c:v>
                </c:pt>
                <c:pt idx="2">
                  <c:v>untreated AD       IC</c:v>
                </c:pt>
                <c:pt idx="3">
                  <c:v>Gabapentin        IIA</c:v>
                </c:pt>
                <c:pt idx="4">
                  <c:v>Levetiracetam            IIB</c:v>
                </c:pt>
                <c:pt idx="5">
                  <c:v>Carbamazepine           IIC</c:v>
                </c:pt>
                <c:pt idx="6">
                  <c:v>Donepezil            IID</c:v>
                </c:pt>
              </c:strCache>
            </c:strRef>
          </c:cat>
          <c:val>
            <c:numRef>
              <c:f>Sheet1!$B$2:$H$2</c:f>
              <c:numCache>
                <c:formatCode>General</c:formatCode>
                <c:ptCount val="7"/>
                <c:pt idx="0">
                  <c:v>46.25</c:v>
                </c:pt>
                <c:pt idx="1">
                  <c:v>52</c:v>
                </c:pt>
                <c:pt idx="2">
                  <c:v>94.75</c:v>
                </c:pt>
                <c:pt idx="3">
                  <c:v>78.37</c:v>
                </c:pt>
                <c:pt idx="4">
                  <c:v>66.62</c:v>
                </c:pt>
                <c:pt idx="5">
                  <c:v>94</c:v>
                </c:pt>
                <c:pt idx="6">
                  <c:v>60.25</c:v>
                </c:pt>
              </c:numCache>
            </c:numRef>
          </c:val>
          <c:extLst>
            <c:ext xmlns:c16="http://schemas.microsoft.com/office/drawing/2014/chart" uri="{C3380CC4-5D6E-409C-BE32-E72D297353CC}">
              <c16:uniqueId val="{0000000C-8B51-4FC4-8D6B-11D0D9365142}"/>
            </c:ext>
          </c:extLst>
        </c:ser>
        <c:dLbls>
          <c:showLegendKey val="0"/>
          <c:showVal val="0"/>
          <c:showCatName val="0"/>
          <c:showSerName val="0"/>
          <c:showPercent val="0"/>
          <c:showBubbleSize val="0"/>
        </c:dLbls>
        <c:gapWidth val="105"/>
        <c:axId val="87037440"/>
        <c:axId val="87038976"/>
      </c:barChart>
      <c:catAx>
        <c:axId val="87037440"/>
        <c:scaling>
          <c:orientation val="minMax"/>
        </c:scaling>
        <c:delete val="0"/>
        <c:axPos val="b"/>
        <c:numFmt formatCode="General" sourceLinked="0"/>
        <c:majorTickMark val="none"/>
        <c:minorTickMark val="none"/>
        <c:tickLblPos val="nextTo"/>
        <c:txPr>
          <a:bodyPr/>
          <a:lstStyle/>
          <a:p>
            <a:pPr>
              <a:defRPr sz="1200"/>
            </a:pPr>
            <a:endParaRPr lang="en-US"/>
          </a:p>
        </c:txPr>
        <c:crossAx val="87038976"/>
        <c:crosses val="autoZero"/>
        <c:auto val="1"/>
        <c:lblAlgn val="ctr"/>
        <c:lblOffset val="100"/>
        <c:noMultiLvlLbl val="0"/>
      </c:catAx>
      <c:valAx>
        <c:axId val="87038976"/>
        <c:scaling>
          <c:orientation val="minMax"/>
        </c:scaling>
        <c:delete val="0"/>
        <c:axPos val="l"/>
        <c:title>
          <c:tx>
            <c:rich>
              <a:bodyPr/>
              <a:lstStyle/>
              <a:p>
                <a:pPr>
                  <a:defRPr/>
                </a:pPr>
                <a:r>
                  <a:rPr lang="en-US"/>
                  <a:t>Initial acquisition latency  (MWM task)  in second</a:t>
                </a:r>
              </a:p>
            </c:rich>
          </c:tx>
          <c:layout>
            <c:manualLayout>
              <c:xMode val="edge"/>
              <c:yMode val="edge"/>
              <c:x val="0"/>
              <c:y val="0.12886766952638382"/>
            </c:manualLayout>
          </c:layout>
          <c:overlay val="0"/>
        </c:title>
        <c:numFmt formatCode="General" sourceLinked="1"/>
        <c:majorTickMark val="out"/>
        <c:minorTickMark val="none"/>
        <c:tickLblPos val="nextTo"/>
        <c:crossAx val="87037440"/>
        <c:crosses val="autoZero"/>
        <c:crossBetween val="between"/>
      </c:valAx>
    </c:plotArea>
    <c:plotVisOnly val="1"/>
    <c:dispBlanksAs val="gap"/>
    <c:showDLblsOverMax val="0"/>
  </c:chart>
  <c:txPr>
    <a:bodyPr/>
    <a:lstStyle/>
    <a:p>
      <a:pPr>
        <a:defRPr sz="20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5024936608183903"/>
          <c:y val="5.8669400687727885E-2"/>
          <c:w val="0.82292518210504584"/>
          <c:h val="0.79501829110739397"/>
        </c:manualLayout>
      </c:layout>
      <c:barChart>
        <c:barDir val="col"/>
        <c:grouping val="clustered"/>
        <c:varyColors val="0"/>
        <c:ser>
          <c:idx val="0"/>
          <c:order val="0"/>
          <c:tx>
            <c:strRef>
              <c:f>'ACH E'!$A$2</c:f>
              <c:strCache>
                <c:ptCount val="1"/>
                <c:pt idx="0">
                  <c:v>hippocampus</c:v>
                </c:pt>
              </c:strCache>
            </c:strRef>
          </c:tx>
          <c:spPr>
            <a:solidFill>
              <a:schemeClr val="accent4">
                <a:lumMod val="75000"/>
              </a:schemeClr>
            </a:solidFill>
          </c:spPr>
          <c:invertIfNegative val="0"/>
          <c:cat>
            <c:strRef>
              <c:f>'ACH E'!$B$1:$H$1</c:f>
              <c:strCache>
                <c:ptCount val="7"/>
                <c:pt idx="0">
                  <c:v>Normal control     IA</c:v>
                </c:pt>
                <c:pt idx="1">
                  <c:v>aCSF-injected
IB
</c:v>
                </c:pt>
                <c:pt idx="2">
                  <c:v>untreated AD       IC</c:v>
                </c:pt>
                <c:pt idx="3">
                  <c:v>Gabapentin            IIA</c:v>
                </c:pt>
                <c:pt idx="4">
                  <c:v>Levetiracetam            IIB</c:v>
                </c:pt>
                <c:pt idx="5">
                  <c:v>Carbamazepine           IIC</c:v>
                </c:pt>
                <c:pt idx="6">
                  <c:v>Donepezil               IID</c:v>
                </c:pt>
              </c:strCache>
            </c:strRef>
          </c:cat>
          <c:val>
            <c:numRef>
              <c:f>'ACH E'!$B$2:$H$2</c:f>
              <c:numCache>
                <c:formatCode>General</c:formatCode>
                <c:ptCount val="7"/>
                <c:pt idx="0">
                  <c:v>113.57</c:v>
                </c:pt>
                <c:pt idx="1">
                  <c:v>116.52</c:v>
                </c:pt>
                <c:pt idx="2">
                  <c:v>47.61</c:v>
                </c:pt>
                <c:pt idx="3">
                  <c:v>107.44</c:v>
                </c:pt>
                <c:pt idx="4">
                  <c:v>42.87</c:v>
                </c:pt>
                <c:pt idx="5">
                  <c:v>49.22</c:v>
                </c:pt>
                <c:pt idx="6">
                  <c:v>33.97</c:v>
                </c:pt>
              </c:numCache>
            </c:numRef>
          </c:val>
          <c:extLst>
            <c:ext xmlns:c16="http://schemas.microsoft.com/office/drawing/2014/chart" uri="{C3380CC4-5D6E-409C-BE32-E72D297353CC}">
              <c16:uniqueId val="{00000000-583F-45E8-B631-CC9605E43EA2}"/>
            </c:ext>
          </c:extLst>
        </c:ser>
        <c:ser>
          <c:idx val="1"/>
          <c:order val="1"/>
          <c:tx>
            <c:strRef>
              <c:f>'ACH E'!$A$3</c:f>
              <c:strCache>
                <c:ptCount val="1"/>
                <c:pt idx="0">
                  <c:v>prefrontal cortex</c:v>
                </c:pt>
              </c:strCache>
            </c:strRef>
          </c:tx>
          <c:spPr>
            <a:solidFill>
              <a:schemeClr val="accent1">
                <a:lumMod val="40000"/>
                <a:lumOff val="60000"/>
              </a:schemeClr>
            </a:solidFill>
          </c:spPr>
          <c:invertIfNegative val="0"/>
          <c:cat>
            <c:strRef>
              <c:f>'ACH E'!$B$1:$H$1</c:f>
              <c:strCache>
                <c:ptCount val="7"/>
                <c:pt idx="0">
                  <c:v>Normal control     IA</c:v>
                </c:pt>
                <c:pt idx="1">
                  <c:v>aCSF-injected
IB
</c:v>
                </c:pt>
                <c:pt idx="2">
                  <c:v>untreated AD       IC</c:v>
                </c:pt>
                <c:pt idx="3">
                  <c:v>Gabapentin            IIA</c:v>
                </c:pt>
                <c:pt idx="4">
                  <c:v>Levetiracetam            IIB</c:v>
                </c:pt>
                <c:pt idx="5">
                  <c:v>Carbamazepine           IIC</c:v>
                </c:pt>
                <c:pt idx="6">
                  <c:v>Donepezil               IID</c:v>
                </c:pt>
              </c:strCache>
            </c:strRef>
          </c:cat>
          <c:val>
            <c:numRef>
              <c:f>'ACH E'!$B$3:$H$3</c:f>
              <c:numCache>
                <c:formatCode>General</c:formatCode>
                <c:ptCount val="7"/>
                <c:pt idx="0">
                  <c:v>108.47</c:v>
                </c:pt>
                <c:pt idx="1">
                  <c:v>109.92</c:v>
                </c:pt>
                <c:pt idx="2">
                  <c:v>46.95</c:v>
                </c:pt>
                <c:pt idx="3">
                  <c:v>77.94</c:v>
                </c:pt>
                <c:pt idx="4">
                  <c:v>42.54</c:v>
                </c:pt>
                <c:pt idx="5">
                  <c:v>49.75</c:v>
                </c:pt>
                <c:pt idx="6">
                  <c:v>33.97</c:v>
                </c:pt>
              </c:numCache>
            </c:numRef>
          </c:val>
          <c:extLst>
            <c:ext xmlns:c16="http://schemas.microsoft.com/office/drawing/2014/chart" uri="{C3380CC4-5D6E-409C-BE32-E72D297353CC}">
              <c16:uniqueId val="{00000001-583F-45E8-B631-CC9605E43EA2}"/>
            </c:ext>
          </c:extLst>
        </c:ser>
        <c:dLbls>
          <c:showLegendKey val="0"/>
          <c:showVal val="0"/>
          <c:showCatName val="0"/>
          <c:showSerName val="0"/>
          <c:showPercent val="0"/>
          <c:showBubbleSize val="0"/>
        </c:dLbls>
        <c:gapWidth val="110"/>
        <c:axId val="92052864"/>
        <c:axId val="92058752"/>
      </c:barChart>
      <c:catAx>
        <c:axId val="92052864"/>
        <c:scaling>
          <c:orientation val="minMax"/>
        </c:scaling>
        <c:delete val="0"/>
        <c:axPos val="b"/>
        <c:numFmt formatCode="General" sourceLinked="0"/>
        <c:majorTickMark val="none"/>
        <c:minorTickMark val="none"/>
        <c:tickLblPos val="nextTo"/>
        <c:txPr>
          <a:bodyPr/>
          <a:lstStyle/>
          <a:p>
            <a:pPr>
              <a:defRPr sz="900"/>
            </a:pPr>
            <a:endParaRPr lang="en-US"/>
          </a:p>
        </c:txPr>
        <c:crossAx val="92058752"/>
        <c:crosses val="autoZero"/>
        <c:auto val="1"/>
        <c:lblAlgn val="ctr"/>
        <c:lblOffset val="100"/>
        <c:noMultiLvlLbl val="0"/>
      </c:catAx>
      <c:valAx>
        <c:axId val="92058752"/>
        <c:scaling>
          <c:orientation val="minMax"/>
        </c:scaling>
        <c:delete val="0"/>
        <c:axPos val="l"/>
        <c:title>
          <c:tx>
            <c:rich>
              <a:bodyPr/>
              <a:lstStyle/>
              <a:p>
                <a:pPr>
                  <a:defRPr sz="1900"/>
                </a:pPr>
                <a:r>
                  <a:rPr lang="en-US" sz="1900" dirty="0"/>
                  <a:t>Acetylcholinesterase specific activity in </a:t>
                </a:r>
                <a:r>
                  <a:rPr lang="el-GR" sz="1900" dirty="0"/>
                  <a:t>μ</a:t>
                </a:r>
                <a:r>
                  <a:rPr lang="en-US" sz="1900" dirty="0" err="1"/>
                  <a:t>mol</a:t>
                </a:r>
                <a:r>
                  <a:rPr lang="en-US" sz="1900" dirty="0"/>
                  <a:t>/min/0.1 g tissue</a:t>
                </a:r>
              </a:p>
            </c:rich>
          </c:tx>
          <c:layout>
            <c:manualLayout>
              <c:xMode val="edge"/>
              <c:yMode val="edge"/>
              <c:x val="8.0750573332162984E-3"/>
              <c:y val="4.1082821126525476E-2"/>
            </c:manualLayout>
          </c:layout>
          <c:overlay val="0"/>
        </c:title>
        <c:numFmt formatCode="General" sourceLinked="1"/>
        <c:majorTickMark val="out"/>
        <c:minorTickMark val="none"/>
        <c:tickLblPos val="nextTo"/>
        <c:crossAx val="92052864"/>
        <c:crosses val="autoZero"/>
        <c:crossBetween val="between"/>
      </c:valAx>
    </c:plotArea>
    <c:legend>
      <c:legendPos val="r"/>
      <c:layout>
        <c:manualLayout>
          <c:xMode val="edge"/>
          <c:yMode val="edge"/>
          <c:x val="0.53594335976575924"/>
          <c:y val="5.0719183070932115E-2"/>
          <c:w val="0.46405663884678117"/>
          <c:h val="8.8317037293415251E-2"/>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691126288396354"/>
          <c:y val="6.1023403161880881E-2"/>
          <c:w val="0.81780098416811964"/>
          <c:h val="0.81234764972560236"/>
        </c:manualLayout>
      </c:layout>
      <c:barChart>
        <c:barDir val="col"/>
        <c:grouping val="clustered"/>
        <c:varyColors val="0"/>
        <c:ser>
          <c:idx val="0"/>
          <c:order val="0"/>
          <c:tx>
            <c:strRef>
              <c:f>BDNF!$A$2</c:f>
              <c:strCache>
                <c:ptCount val="1"/>
                <c:pt idx="0">
                  <c:v>hippocampus</c:v>
                </c:pt>
              </c:strCache>
            </c:strRef>
          </c:tx>
          <c:invertIfNegative val="0"/>
          <c:cat>
            <c:strRef>
              <c:f>BDNF!$B$1:$H$1</c:f>
              <c:strCache>
                <c:ptCount val="7"/>
                <c:pt idx="0">
                  <c:v>Normal control          IA</c:v>
                </c:pt>
                <c:pt idx="1">
                  <c:v>aCSF-injected
IB
</c:v>
                </c:pt>
                <c:pt idx="2">
                  <c:v>untreated AD           IC</c:v>
                </c:pt>
                <c:pt idx="3">
                  <c:v>Gabapentin              IIA</c:v>
                </c:pt>
                <c:pt idx="4">
                  <c:v>Levetiracetam            IIB</c:v>
                </c:pt>
                <c:pt idx="5">
                  <c:v>Carbamazepine           IIC</c:v>
                </c:pt>
                <c:pt idx="6">
                  <c:v>Donepezil                IID</c:v>
                </c:pt>
              </c:strCache>
            </c:strRef>
          </c:cat>
          <c:val>
            <c:numRef>
              <c:f>BDNF!$B$2:$H$2</c:f>
              <c:numCache>
                <c:formatCode>General</c:formatCode>
                <c:ptCount val="7"/>
                <c:pt idx="0">
                  <c:v>700.25</c:v>
                </c:pt>
                <c:pt idx="1">
                  <c:v>705</c:v>
                </c:pt>
                <c:pt idx="2">
                  <c:v>300</c:v>
                </c:pt>
                <c:pt idx="3">
                  <c:v>665</c:v>
                </c:pt>
                <c:pt idx="4">
                  <c:v>680</c:v>
                </c:pt>
                <c:pt idx="5">
                  <c:v>365</c:v>
                </c:pt>
                <c:pt idx="6">
                  <c:v>475.2</c:v>
                </c:pt>
              </c:numCache>
            </c:numRef>
          </c:val>
          <c:extLst>
            <c:ext xmlns:c16="http://schemas.microsoft.com/office/drawing/2014/chart" uri="{C3380CC4-5D6E-409C-BE32-E72D297353CC}">
              <c16:uniqueId val="{00000000-83DD-4ED4-AB04-240E2C9A4B4A}"/>
            </c:ext>
          </c:extLst>
        </c:ser>
        <c:ser>
          <c:idx val="1"/>
          <c:order val="1"/>
          <c:tx>
            <c:strRef>
              <c:f>BDNF!$A$3</c:f>
              <c:strCache>
                <c:ptCount val="1"/>
                <c:pt idx="0">
                  <c:v>prefrontal cortex</c:v>
                </c:pt>
              </c:strCache>
            </c:strRef>
          </c:tx>
          <c:invertIfNegative val="0"/>
          <c:cat>
            <c:strRef>
              <c:f>BDNF!$B$1:$H$1</c:f>
              <c:strCache>
                <c:ptCount val="7"/>
                <c:pt idx="0">
                  <c:v>Normal control          IA</c:v>
                </c:pt>
                <c:pt idx="1">
                  <c:v>aCSF-injected
IB
</c:v>
                </c:pt>
                <c:pt idx="2">
                  <c:v>untreated AD           IC</c:v>
                </c:pt>
                <c:pt idx="3">
                  <c:v>Gabapentin              IIA</c:v>
                </c:pt>
                <c:pt idx="4">
                  <c:v>Levetiracetam            IIB</c:v>
                </c:pt>
                <c:pt idx="5">
                  <c:v>Carbamazepine           IIC</c:v>
                </c:pt>
                <c:pt idx="6">
                  <c:v>Donepezil                IID</c:v>
                </c:pt>
              </c:strCache>
            </c:strRef>
          </c:cat>
          <c:val>
            <c:numRef>
              <c:f>BDNF!$B$3:$H$3</c:f>
              <c:numCache>
                <c:formatCode>General</c:formatCode>
                <c:ptCount val="7"/>
                <c:pt idx="0">
                  <c:v>650</c:v>
                </c:pt>
                <c:pt idx="1">
                  <c:v>640</c:v>
                </c:pt>
                <c:pt idx="2">
                  <c:v>275</c:v>
                </c:pt>
                <c:pt idx="3">
                  <c:v>450</c:v>
                </c:pt>
                <c:pt idx="4">
                  <c:v>610</c:v>
                </c:pt>
                <c:pt idx="5">
                  <c:v>300</c:v>
                </c:pt>
                <c:pt idx="6">
                  <c:v>465</c:v>
                </c:pt>
              </c:numCache>
            </c:numRef>
          </c:val>
          <c:extLst>
            <c:ext xmlns:c16="http://schemas.microsoft.com/office/drawing/2014/chart" uri="{C3380CC4-5D6E-409C-BE32-E72D297353CC}">
              <c16:uniqueId val="{00000001-83DD-4ED4-AB04-240E2C9A4B4A}"/>
            </c:ext>
          </c:extLst>
        </c:ser>
        <c:dLbls>
          <c:showLegendKey val="0"/>
          <c:showVal val="0"/>
          <c:showCatName val="0"/>
          <c:showSerName val="0"/>
          <c:showPercent val="0"/>
          <c:showBubbleSize val="0"/>
        </c:dLbls>
        <c:gapWidth val="119"/>
        <c:axId val="30201728"/>
        <c:axId val="30203264"/>
      </c:barChart>
      <c:catAx>
        <c:axId val="30201728"/>
        <c:scaling>
          <c:orientation val="minMax"/>
        </c:scaling>
        <c:delete val="0"/>
        <c:axPos val="b"/>
        <c:numFmt formatCode="General" sourceLinked="0"/>
        <c:majorTickMark val="none"/>
        <c:minorTickMark val="none"/>
        <c:tickLblPos val="nextTo"/>
        <c:txPr>
          <a:bodyPr/>
          <a:lstStyle/>
          <a:p>
            <a:pPr>
              <a:defRPr sz="800"/>
            </a:pPr>
            <a:endParaRPr lang="en-US"/>
          </a:p>
        </c:txPr>
        <c:crossAx val="30203264"/>
        <c:crosses val="autoZero"/>
        <c:auto val="1"/>
        <c:lblAlgn val="ctr"/>
        <c:lblOffset val="100"/>
        <c:noMultiLvlLbl val="0"/>
      </c:catAx>
      <c:valAx>
        <c:axId val="30203264"/>
        <c:scaling>
          <c:orientation val="minMax"/>
        </c:scaling>
        <c:delete val="0"/>
        <c:axPos val="l"/>
        <c:title>
          <c:tx>
            <c:rich>
              <a:bodyPr/>
              <a:lstStyle/>
              <a:p>
                <a:pPr>
                  <a:defRPr/>
                </a:pPr>
                <a:r>
                  <a:rPr lang="en-US" dirty="0"/>
                  <a:t>Concentration of BDNF in </a:t>
                </a:r>
                <a:r>
                  <a:rPr lang="en-GB" dirty="0"/>
                  <a:t>hippocampus  and  </a:t>
                </a:r>
                <a:r>
                  <a:rPr lang="en-US" dirty="0"/>
                  <a:t>prefrontal cortex in </a:t>
                </a:r>
                <a:r>
                  <a:rPr lang="en-US" dirty="0" err="1"/>
                  <a:t>pg</a:t>
                </a:r>
                <a:r>
                  <a:rPr lang="en-US" dirty="0"/>
                  <a:t>/mg </a:t>
                </a:r>
                <a:r>
                  <a:rPr lang="en-US" dirty="0" err="1"/>
                  <a:t>portein</a:t>
                </a:r>
                <a:endParaRPr lang="en-US" dirty="0"/>
              </a:p>
            </c:rich>
          </c:tx>
          <c:layout>
            <c:manualLayout>
              <c:xMode val="edge"/>
              <c:yMode val="edge"/>
              <c:x val="1.8448422375733835E-2"/>
              <c:y val="4.4339525718973538E-2"/>
            </c:manualLayout>
          </c:layout>
          <c:overlay val="0"/>
        </c:title>
        <c:numFmt formatCode="General" sourceLinked="1"/>
        <c:majorTickMark val="out"/>
        <c:minorTickMark val="none"/>
        <c:tickLblPos val="nextTo"/>
        <c:crossAx val="30201728"/>
        <c:crosses val="autoZero"/>
        <c:crossBetween val="between"/>
      </c:valAx>
    </c:plotArea>
    <c:legend>
      <c:legendPos val="r"/>
      <c:layout>
        <c:manualLayout>
          <c:xMode val="edge"/>
          <c:yMode val="edge"/>
          <c:x val="0.53691650114961387"/>
          <c:y val="3.4488497179964335E-2"/>
          <c:w val="0.40934060241996489"/>
          <c:h val="8.3355383293643406E-2"/>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manualLayout>
          <c:layoutTarget val="inner"/>
          <c:xMode val="edge"/>
          <c:yMode val="edge"/>
          <c:x val="0.14666454931349329"/>
          <c:y val="4.0810588216779367E-2"/>
          <c:w val="0.85333545068650674"/>
          <c:h val="0.78473087603180036"/>
        </c:manualLayout>
      </c:layout>
      <c:barChart>
        <c:barDir val="col"/>
        <c:grouping val="clustered"/>
        <c:varyColors val="0"/>
        <c:dLbls>
          <c:showLegendKey val="0"/>
          <c:showVal val="0"/>
          <c:showCatName val="0"/>
          <c:showSerName val="0"/>
          <c:showPercent val="0"/>
          <c:showBubbleSize val="0"/>
        </c:dLbls>
        <c:gapWidth val="101"/>
        <c:axId val="147966208"/>
        <c:axId val="30093312"/>
      </c:barChart>
      <c:catAx>
        <c:axId val="147966208"/>
        <c:scaling>
          <c:orientation val="minMax"/>
        </c:scaling>
        <c:delete val="0"/>
        <c:axPos val="b"/>
        <c:numFmt formatCode="General" sourceLinked="0"/>
        <c:majorTickMark val="none"/>
        <c:minorTickMark val="none"/>
        <c:tickLblPos val="nextTo"/>
        <c:txPr>
          <a:bodyPr rot="0" vert="horz"/>
          <a:lstStyle/>
          <a:p>
            <a:pPr>
              <a:defRPr sz="1200"/>
            </a:pPr>
            <a:endParaRPr lang="en-US"/>
          </a:p>
        </c:txPr>
        <c:crossAx val="30093312"/>
        <c:crosses val="autoZero"/>
        <c:auto val="1"/>
        <c:lblAlgn val="ctr"/>
        <c:lblOffset val="100"/>
        <c:noMultiLvlLbl val="0"/>
      </c:catAx>
      <c:valAx>
        <c:axId val="30093312"/>
        <c:scaling>
          <c:orientation val="minMax"/>
        </c:scaling>
        <c:delete val="0"/>
        <c:axPos val="l"/>
        <c:title>
          <c:tx>
            <c:rich>
              <a:bodyPr/>
              <a:lstStyle/>
              <a:p>
                <a:pPr>
                  <a:defRPr/>
                </a:pPr>
                <a:r>
                  <a:rPr lang="en-US" dirty="0"/>
                  <a:t>Concentration of BDNF in </a:t>
                </a:r>
                <a:r>
                  <a:rPr lang="en-GB" dirty="0"/>
                  <a:t>hippocampus  &amp; </a:t>
                </a:r>
                <a:r>
                  <a:rPr lang="en-US" dirty="0"/>
                  <a:t>prefrontal cortex in </a:t>
                </a:r>
                <a:r>
                  <a:rPr lang="en-US" dirty="0" err="1"/>
                  <a:t>pg</a:t>
                </a:r>
                <a:r>
                  <a:rPr lang="en-US" dirty="0"/>
                  <a:t>/mg </a:t>
                </a:r>
                <a:r>
                  <a:rPr lang="en-US" dirty="0" err="1"/>
                  <a:t>portein</a:t>
                </a:r>
                <a:endParaRPr lang="en-GB" dirty="0"/>
              </a:p>
            </c:rich>
          </c:tx>
          <c:layout>
            <c:manualLayout>
              <c:xMode val="edge"/>
              <c:yMode val="edge"/>
              <c:x val="8.5997200138303708E-3"/>
              <c:y val="3.827938961847567E-2"/>
            </c:manualLayout>
          </c:layout>
          <c:overlay val="0"/>
        </c:title>
        <c:numFmt formatCode="General" sourceLinked="1"/>
        <c:majorTickMark val="out"/>
        <c:minorTickMark val="none"/>
        <c:tickLblPos val="nextTo"/>
        <c:crossAx val="147966208"/>
        <c:crosses val="autoZero"/>
        <c:crossBetween val="between"/>
      </c:valAx>
    </c:plotArea>
    <c:legend>
      <c:legendPos val="r"/>
      <c:layout>
        <c:manualLayout>
          <c:xMode val="edge"/>
          <c:yMode val="edge"/>
          <c:x val="3.6334230955928637E-2"/>
          <c:y val="0.88876317090798429"/>
          <c:w val="0.50993508623922013"/>
          <c:h val="0.11123667017995258"/>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manualLayout>
          <c:layoutTarget val="inner"/>
          <c:xMode val="edge"/>
          <c:yMode val="edge"/>
          <c:x val="0.10577160905734243"/>
          <c:y val="0.20820639599341126"/>
          <c:w val="0.86465977257967208"/>
          <c:h val="0.63469427432682013"/>
        </c:manualLayout>
      </c:layout>
      <c:barChart>
        <c:barDir val="col"/>
        <c:grouping val="clustered"/>
        <c:varyColors val="0"/>
        <c:ser>
          <c:idx val="0"/>
          <c:order val="0"/>
          <c:spPr>
            <a:solidFill>
              <a:schemeClr val="bg2">
                <a:lumMod val="25000"/>
              </a:schemeClr>
            </a:solidFill>
          </c:spPr>
          <c:invertIfNegative val="0"/>
          <c:dPt>
            <c:idx val="0"/>
            <c:invertIfNegative val="0"/>
            <c:bubble3D val="0"/>
            <c:extLst>
              <c:ext xmlns:c16="http://schemas.microsoft.com/office/drawing/2014/chart" uri="{C3380CC4-5D6E-409C-BE32-E72D297353CC}">
                <c16:uniqueId val="{00000001-F34D-42FC-8060-6C1488F1E134}"/>
              </c:ext>
            </c:extLst>
          </c:dPt>
          <c:dPt>
            <c:idx val="1"/>
            <c:invertIfNegative val="0"/>
            <c:bubble3D val="0"/>
            <c:extLst>
              <c:ext xmlns:c16="http://schemas.microsoft.com/office/drawing/2014/chart" uri="{C3380CC4-5D6E-409C-BE32-E72D297353CC}">
                <c16:uniqueId val="{00000003-F34D-42FC-8060-6C1488F1E134}"/>
              </c:ext>
            </c:extLst>
          </c:dPt>
          <c:dPt>
            <c:idx val="2"/>
            <c:invertIfNegative val="0"/>
            <c:bubble3D val="0"/>
            <c:extLst>
              <c:ext xmlns:c16="http://schemas.microsoft.com/office/drawing/2014/chart" uri="{C3380CC4-5D6E-409C-BE32-E72D297353CC}">
                <c16:uniqueId val="{00000005-F34D-42FC-8060-6C1488F1E134}"/>
              </c:ext>
            </c:extLst>
          </c:dPt>
          <c:dPt>
            <c:idx val="3"/>
            <c:invertIfNegative val="0"/>
            <c:bubble3D val="0"/>
            <c:extLst>
              <c:ext xmlns:c16="http://schemas.microsoft.com/office/drawing/2014/chart" uri="{C3380CC4-5D6E-409C-BE32-E72D297353CC}">
                <c16:uniqueId val="{00000007-F34D-42FC-8060-6C1488F1E134}"/>
              </c:ext>
            </c:extLst>
          </c:dPt>
          <c:dPt>
            <c:idx val="4"/>
            <c:invertIfNegative val="0"/>
            <c:bubble3D val="0"/>
            <c:extLst>
              <c:ext xmlns:c16="http://schemas.microsoft.com/office/drawing/2014/chart" uri="{C3380CC4-5D6E-409C-BE32-E72D297353CC}">
                <c16:uniqueId val="{00000009-F34D-42FC-8060-6C1488F1E134}"/>
              </c:ext>
            </c:extLst>
          </c:dPt>
          <c:dPt>
            <c:idx val="5"/>
            <c:invertIfNegative val="0"/>
            <c:bubble3D val="0"/>
            <c:extLst>
              <c:ext xmlns:c16="http://schemas.microsoft.com/office/drawing/2014/chart" uri="{C3380CC4-5D6E-409C-BE32-E72D297353CC}">
                <c16:uniqueId val="{0000000B-F34D-42FC-8060-6C1488F1E134}"/>
              </c:ext>
            </c:extLst>
          </c:dPt>
          <c:dPt>
            <c:idx val="6"/>
            <c:invertIfNegative val="0"/>
            <c:bubble3D val="0"/>
            <c:extLst>
              <c:ext xmlns:c16="http://schemas.microsoft.com/office/drawing/2014/chart" uri="{C3380CC4-5D6E-409C-BE32-E72D297353CC}">
                <c16:uniqueId val="{0000000D-F34D-42FC-8060-6C1488F1E134}"/>
              </c:ext>
            </c:extLst>
          </c:dPt>
          <c:cat>
            <c:strRef>
              <c:f>Sheet2!$B$1:$H$1</c:f>
              <c:strCache>
                <c:ptCount val="7"/>
                <c:pt idx="0">
                  <c:v>Normal control     IA</c:v>
                </c:pt>
                <c:pt idx="1">
                  <c:v>aCSF-injected
IB
</c:v>
                </c:pt>
                <c:pt idx="2">
                  <c:v>untreated AD       IC</c:v>
                </c:pt>
                <c:pt idx="3">
                  <c:v>Gabapentin        IIA</c:v>
                </c:pt>
                <c:pt idx="4">
                  <c:v>Levetiracetam            IIB</c:v>
                </c:pt>
                <c:pt idx="5">
                  <c:v>Carbamazepine           IIC</c:v>
                </c:pt>
                <c:pt idx="6">
                  <c:v>Donepezil            IID</c:v>
                </c:pt>
              </c:strCache>
            </c:strRef>
          </c:cat>
          <c:val>
            <c:numRef>
              <c:f>Sheet2!$B$2:$H$2</c:f>
              <c:numCache>
                <c:formatCode>General</c:formatCode>
                <c:ptCount val="7"/>
                <c:pt idx="0">
                  <c:v>25.75</c:v>
                </c:pt>
                <c:pt idx="1">
                  <c:v>28.75</c:v>
                </c:pt>
                <c:pt idx="2">
                  <c:v>78.5</c:v>
                </c:pt>
                <c:pt idx="3">
                  <c:v>57.62</c:v>
                </c:pt>
                <c:pt idx="4">
                  <c:v>48.12</c:v>
                </c:pt>
                <c:pt idx="5">
                  <c:v>80.5</c:v>
                </c:pt>
                <c:pt idx="6">
                  <c:v>30.5</c:v>
                </c:pt>
              </c:numCache>
            </c:numRef>
          </c:val>
          <c:extLst>
            <c:ext xmlns:c16="http://schemas.microsoft.com/office/drawing/2014/chart" uri="{C3380CC4-5D6E-409C-BE32-E72D297353CC}">
              <c16:uniqueId val="{0000000E-F34D-42FC-8060-6C1488F1E134}"/>
            </c:ext>
          </c:extLst>
        </c:ser>
        <c:dLbls>
          <c:showLegendKey val="0"/>
          <c:showVal val="0"/>
          <c:showCatName val="0"/>
          <c:showSerName val="0"/>
          <c:showPercent val="0"/>
          <c:showBubbleSize val="0"/>
        </c:dLbls>
        <c:gapWidth val="112"/>
        <c:axId val="87666688"/>
        <c:axId val="87668224"/>
      </c:barChart>
      <c:catAx>
        <c:axId val="87666688"/>
        <c:scaling>
          <c:orientation val="minMax"/>
        </c:scaling>
        <c:delete val="0"/>
        <c:axPos val="b"/>
        <c:numFmt formatCode="General" sourceLinked="0"/>
        <c:majorTickMark val="none"/>
        <c:minorTickMark val="none"/>
        <c:tickLblPos val="nextTo"/>
        <c:txPr>
          <a:bodyPr/>
          <a:lstStyle/>
          <a:p>
            <a:pPr>
              <a:defRPr sz="800"/>
            </a:pPr>
            <a:endParaRPr lang="en-US"/>
          </a:p>
        </c:txPr>
        <c:crossAx val="87668224"/>
        <c:crosses val="autoZero"/>
        <c:auto val="1"/>
        <c:lblAlgn val="ctr"/>
        <c:lblOffset val="100"/>
        <c:noMultiLvlLbl val="0"/>
      </c:catAx>
      <c:valAx>
        <c:axId val="87668224"/>
        <c:scaling>
          <c:orientation val="minMax"/>
        </c:scaling>
        <c:delete val="0"/>
        <c:axPos val="l"/>
        <c:title>
          <c:tx>
            <c:rich>
              <a:bodyPr/>
              <a:lstStyle/>
              <a:p>
                <a:pPr>
                  <a:defRPr/>
                </a:pPr>
                <a:r>
                  <a:rPr lang="en-US" dirty="0"/>
                  <a:t>1st retention latency  (MWM task) in second</a:t>
                </a:r>
              </a:p>
            </c:rich>
          </c:tx>
          <c:layout>
            <c:manualLayout>
              <c:xMode val="edge"/>
              <c:yMode val="edge"/>
              <c:x val="1.6072334178566662E-2"/>
              <c:y val="0.12336430720764487"/>
            </c:manualLayout>
          </c:layout>
          <c:overlay val="0"/>
        </c:title>
        <c:numFmt formatCode="General" sourceLinked="1"/>
        <c:majorTickMark val="out"/>
        <c:minorTickMark val="none"/>
        <c:tickLblPos val="nextTo"/>
        <c:crossAx val="8766668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0"/>
    <c:plotArea>
      <c:layout>
        <c:manualLayout>
          <c:layoutTarget val="inner"/>
          <c:xMode val="edge"/>
          <c:yMode val="edge"/>
          <c:x val="0.11887263553262739"/>
          <c:y val="6.2215012587673028E-2"/>
          <c:w val="0.8682599103991312"/>
          <c:h val="0.73366361813468972"/>
        </c:manualLayout>
      </c:layout>
      <c:barChart>
        <c:barDir val="col"/>
        <c:grouping val="clustered"/>
        <c:varyColors val="0"/>
        <c:ser>
          <c:idx val="0"/>
          <c:order val="0"/>
          <c:spPr>
            <a:solidFill>
              <a:schemeClr val="accent5">
                <a:lumMod val="75000"/>
              </a:schemeClr>
            </a:solidFill>
          </c:spPr>
          <c:invertIfNegative val="0"/>
          <c:dPt>
            <c:idx val="0"/>
            <c:invertIfNegative val="0"/>
            <c:bubble3D val="0"/>
            <c:extLst>
              <c:ext xmlns:c16="http://schemas.microsoft.com/office/drawing/2014/chart" uri="{C3380CC4-5D6E-409C-BE32-E72D297353CC}">
                <c16:uniqueId val="{00000001-4DA9-4D0D-9F03-82AA4F2D4B71}"/>
              </c:ext>
            </c:extLst>
          </c:dPt>
          <c:dPt>
            <c:idx val="1"/>
            <c:invertIfNegative val="0"/>
            <c:bubble3D val="0"/>
            <c:extLst>
              <c:ext xmlns:c16="http://schemas.microsoft.com/office/drawing/2014/chart" uri="{C3380CC4-5D6E-409C-BE32-E72D297353CC}">
                <c16:uniqueId val="{00000003-4DA9-4D0D-9F03-82AA4F2D4B71}"/>
              </c:ext>
            </c:extLst>
          </c:dPt>
          <c:dPt>
            <c:idx val="2"/>
            <c:invertIfNegative val="0"/>
            <c:bubble3D val="0"/>
            <c:extLst>
              <c:ext xmlns:c16="http://schemas.microsoft.com/office/drawing/2014/chart" uri="{C3380CC4-5D6E-409C-BE32-E72D297353CC}">
                <c16:uniqueId val="{00000005-4DA9-4D0D-9F03-82AA4F2D4B71}"/>
              </c:ext>
            </c:extLst>
          </c:dPt>
          <c:dPt>
            <c:idx val="3"/>
            <c:invertIfNegative val="0"/>
            <c:bubble3D val="0"/>
            <c:extLst>
              <c:ext xmlns:c16="http://schemas.microsoft.com/office/drawing/2014/chart" uri="{C3380CC4-5D6E-409C-BE32-E72D297353CC}">
                <c16:uniqueId val="{00000007-4DA9-4D0D-9F03-82AA4F2D4B71}"/>
              </c:ext>
            </c:extLst>
          </c:dPt>
          <c:dPt>
            <c:idx val="4"/>
            <c:invertIfNegative val="0"/>
            <c:bubble3D val="0"/>
            <c:extLst>
              <c:ext xmlns:c16="http://schemas.microsoft.com/office/drawing/2014/chart" uri="{C3380CC4-5D6E-409C-BE32-E72D297353CC}">
                <c16:uniqueId val="{00000009-4DA9-4D0D-9F03-82AA4F2D4B71}"/>
              </c:ext>
            </c:extLst>
          </c:dPt>
          <c:dPt>
            <c:idx val="5"/>
            <c:invertIfNegative val="0"/>
            <c:bubble3D val="0"/>
            <c:extLst>
              <c:ext xmlns:c16="http://schemas.microsoft.com/office/drawing/2014/chart" uri="{C3380CC4-5D6E-409C-BE32-E72D297353CC}">
                <c16:uniqueId val="{0000000B-4DA9-4D0D-9F03-82AA4F2D4B71}"/>
              </c:ext>
            </c:extLst>
          </c:dPt>
          <c:cat>
            <c:strRef>
              <c:f>Sheet3!$B$1:$H$1</c:f>
              <c:strCache>
                <c:ptCount val="7"/>
                <c:pt idx="0">
                  <c:v>Normal control     IA</c:v>
                </c:pt>
                <c:pt idx="1">
                  <c:v>aCSF-injected
IB
</c:v>
                </c:pt>
                <c:pt idx="2">
                  <c:v>untreated AD       IC</c:v>
                </c:pt>
                <c:pt idx="3">
                  <c:v>Gabapentin        IIA</c:v>
                </c:pt>
                <c:pt idx="4">
                  <c:v>Levetiracetam            IIB</c:v>
                </c:pt>
                <c:pt idx="5">
                  <c:v>Carbamazepine           IIC</c:v>
                </c:pt>
                <c:pt idx="6">
                  <c:v>Donepezil            IID</c:v>
                </c:pt>
              </c:strCache>
            </c:strRef>
          </c:cat>
          <c:val>
            <c:numRef>
              <c:f>Sheet3!$B$2:$H$2</c:f>
              <c:numCache>
                <c:formatCode>General</c:formatCode>
                <c:ptCount val="7"/>
                <c:pt idx="0">
                  <c:v>16.37</c:v>
                </c:pt>
                <c:pt idx="1">
                  <c:v>21.5</c:v>
                </c:pt>
                <c:pt idx="2">
                  <c:v>75.62</c:v>
                </c:pt>
                <c:pt idx="3">
                  <c:v>52.37</c:v>
                </c:pt>
                <c:pt idx="4">
                  <c:v>34.25</c:v>
                </c:pt>
                <c:pt idx="5">
                  <c:v>76</c:v>
                </c:pt>
                <c:pt idx="6">
                  <c:v>29</c:v>
                </c:pt>
              </c:numCache>
            </c:numRef>
          </c:val>
          <c:extLst>
            <c:ext xmlns:c16="http://schemas.microsoft.com/office/drawing/2014/chart" uri="{C3380CC4-5D6E-409C-BE32-E72D297353CC}">
              <c16:uniqueId val="{0000000C-4DA9-4D0D-9F03-82AA4F2D4B71}"/>
            </c:ext>
          </c:extLst>
        </c:ser>
        <c:dLbls>
          <c:showLegendKey val="0"/>
          <c:showVal val="0"/>
          <c:showCatName val="0"/>
          <c:showSerName val="0"/>
          <c:showPercent val="0"/>
          <c:showBubbleSize val="0"/>
        </c:dLbls>
        <c:gapWidth val="107"/>
        <c:axId val="88058112"/>
        <c:axId val="88064000"/>
      </c:barChart>
      <c:catAx>
        <c:axId val="88058112"/>
        <c:scaling>
          <c:orientation val="minMax"/>
        </c:scaling>
        <c:delete val="0"/>
        <c:axPos val="b"/>
        <c:numFmt formatCode="General" sourceLinked="0"/>
        <c:majorTickMark val="none"/>
        <c:minorTickMark val="none"/>
        <c:tickLblPos val="nextTo"/>
        <c:txPr>
          <a:bodyPr/>
          <a:lstStyle/>
          <a:p>
            <a:pPr>
              <a:defRPr sz="400"/>
            </a:pPr>
            <a:endParaRPr lang="en-US"/>
          </a:p>
        </c:txPr>
        <c:crossAx val="88064000"/>
        <c:crosses val="autoZero"/>
        <c:auto val="1"/>
        <c:lblAlgn val="ctr"/>
        <c:lblOffset val="100"/>
        <c:noMultiLvlLbl val="0"/>
      </c:catAx>
      <c:valAx>
        <c:axId val="88064000"/>
        <c:scaling>
          <c:orientation val="minMax"/>
        </c:scaling>
        <c:delete val="0"/>
        <c:axPos val="l"/>
        <c:title>
          <c:tx>
            <c:rich>
              <a:bodyPr/>
              <a:lstStyle/>
              <a:p>
                <a:pPr>
                  <a:defRPr/>
                </a:pPr>
                <a:r>
                  <a:rPr lang="en-US" dirty="0"/>
                  <a:t>2</a:t>
                </a:r>
                <a:r>
                  <a:rPr lang="en-US" baseline="30000" dirty="0"/>
                  <a:t>nd</a:t>
                </a:r>
                <a:r>
                  <a:rPr lang="en-US" dirty="0"/>
                  <a:t> retention latency (MWM) task)</a:t>
                </a:r>
              </a:p>
            </c:rich>
          </c:tx>
          <c:overlay val="0"/>
        </c:title>
        <c:numFmt formatCode="General" sourceLinked="1"/>
        <c:majorTickMark val="out"/>
        <c:minorTickMark val="none"/>
        <c:tickLblPos val="nextTo"/>
        <c:crossAx val="8805811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07207207207207"/>
          <c:y val="3.7667637435731489E-2"/>
          <c:w val="0.66494726795514203"/>
          <c:h val="0.87642323335537253"/>
        </c:manualLayout>
      </c:layout>
      <c:lineChart>
        <c:grouping val="standard"/>
        <c:varyColors val="0"/>
        <c:ser>
          <c:idx val="0"/>
          <c:order val="0"/>
          <c:tx>
            <c:strRef>
              <c:f>Sheet1!$B$1</c:f>
              <c:strCache>
                <c:ptCount val="1"/>
                <c:pt idx="0">
                  <c:v>Normal  IA</c:v>
                </c:pt>
              </c:strCache>
            </c:strRef>
          </c:tx>
          <c:spPr>
            <a:ln w="50800"/>
          </c:spPr>
          <c:marker>
            <c:spPr>
              <a:noFill/>
            </c:spPr>
          </c:marker>
          <c:errBars>
            <c:errDir val="y"/>
            <c:errBarType val="both"/>
            <c:errValType val="cust"/>
            <c:noEndCap val="0"/>
            <c:plus>
              <c:numRef>
                <c:f>Sheet1!$B$7:$B$9</c:f>
                <c:numCache>
                  <c:formatCode>General</c:formatCode>
                  <c:ptCount val="3"/>
                  <c:pt idx="0">
                    <c:v>3.14</c:v>
                  </c:pt>
                  <c:pt idx="1">
                    <c:v>2.33</c:v>
                  </c:pt>
                  <c:pt idx="2">
                    <c:v>0.59299999999999997</c:v>
                  </c:pt>
                </c:numCache>
              </c:numRef>
            </c:plus>
            <c:minus>
              <c:numLit>
                <c:formatCode>General</c:formatCode>
                <c:ptCount val="1"/>
                <c:pt idx="0">
                  <c:v>1</c:v>
                </c:pt>
              </c:numLit>
            </c:minus>
          </c:errBars>
          <c:cat>
            <c:strRef>
              <c:f>Sheet1!$A$2:$A$4</c:f>
              <c:strCache>
                <c:ptCount val="3"/>
                <c:pt idx="0">
                  <c:v>IAL</c:v>
                </c:pt>
                <c:pt idx="1">
                  <c:v>1st RL </c:v>
                </c:pt>
                <c:pt idx="2">
                  <c:v>2nd RL </c:v>
                </c:pt>
              </c:strCache>
            </c:strRef>
          </c:cat>
          <c:val>
            <c:numRef>
              <c:f>Sheet1!$B$2:$B$4</c:f>
              <c:numCache>
                <c:formatCode>General</c:formatCode>
                <c:ptCount val="3"/>
                <c:pt idx="0">
                  <c:v>45.21</c:v>
                </c:pt>
                <c:pt idx="1">
                  <c:v>24.9</c:v>
                </c:pt>
                <c:pt idx="2" formatCode="0.00">
                  <c:v>16.43</c:v>
                </c:pt>
              </c:numCache>
            </c:numRef>
          </c:val>
          <c:smooth val="0"/>
          <c:extLst>
            <c:ext xmlns:c16="http://schemas.microsoft.com/office/drawing/2014/chart" uri="{C3380CC4-5D6E-409C-BE32-E72D297353CC}">
              <c16:uniqueId val="{00000000-FC94-4C0D-A564-B743D1CC9A02}"/>
            </c:ext>
          </c:extLst>
        </c:ser>
        <c:ser>
          <c:idx val="1"/>
          <c:order val="1"/>
          <c:tx>
            <c:strRef>
              <c:f>Sheet1!$C$1</c:f>
              <c:strCache>
                <c:ptCount val="1"/>
                <c:pt idx="0">
                  <c:v>aCSF-injected   IB</c:v>
                </c:pt>
              </c:strCache>
            </c:strRef>
          </c:tx>
          <c:spPr>
            <a:ln w="50800"/>
          </c:spPr>
          <c:errBars>
            <c:errDir val="y"/>
            <c:errBarType val="both"/>
            <c:errValType val="cust"/>
            <c:noEndCap val="0"/>
            <c:plus>
              <c:numRef>
                <c:f>Sheet1!$C$7:$C$9</c:f>
                <c:numCache>
                  <c:formatCode>General</c:formatCode>
                  <c:ptCount val="3"/>
                  <c:pt idx="0">
                    <c:v>5.54</c:v>
                  </c:pt>
                  <c:pt idx="1">
                    <c:v>2.4500000000000002</c:v>
                  </c:pt>
                  <c:pt idx="2">
                    <c:v>4.47</c:v>
                  </c:pt>
                </c:numCache>
              </c:numRef>
            </c:plus>
            <c:minus>
              <c:numLit>
                <c:formatCode>General</c:formatCode>
                <c:ptCount val="1"/>
                <c:pt idx="0">
                  <c:v>1</c:v>
                </c:pt>
              </c:numLit>
            </c:minus>
          </c:errBars>
          <c:cat>
            <c:strRef>
              <c:f>Sheet1!$A$2:$A$4</c:f>
              <c:strCache>
                <c:ptCount val="3"/>
                <c:pt idx="0">
                  <c:v>IAL</c:v>
                </c:pt>
                <c:pt idx="1">
                  <c:v>1st RL </c:v>
                </c:pt>
                <c:pt idx="2">
                  <c:v>2nd RL </c:v>
                </c:pt>
              </c:strCache>
            </c:strRef>
          </c:cat>
          <c:val>
            <c:numRef>
              <c:f>Sheet1!$C$2:$C$4</c:f>
              <c:numCache>
                <c:formatCode>General</c:formatCode>
                <c:ptCount val="3"/>
                <c:pt idx="0">
                  <c:v>48.81</c:v>
                </c:pt>
                <c:pt idx="1">
                  <c:v>27.28</c:v>
                </c:pt>
                <c:pt idx="2">
                  <c:v>20.71</c:v>
                </c:pt>
              </c:numCache>
            </c:numRef>
          </c:val>
          <c:smooth val="0"/>
          <c:extLst>
            <c:ext xmlns:c16="http://schemas.microsoft.com/office/drawing/2014/chart" uri="{C3380CC4-5D6E-409C-BE32-E72D297353CC}">
              <c16:uniqueId val="{00000001-FC94-4C0D-A564-B743D1CC9A02}"/>
            </c:ext>
          </c:extLst>
        </c:ser>
        <c:ser>
          <c:idx val="2"/>
          <c:order val="2"/>
          <c:tx>
            <c:strRef>
              <c:f>Sheet1!$D$1</c:f>
              <c:strCache>
                <c:ptCount val="1"/>
                <c:pt idx="0">
                  <c:v>Untreated AD  IC</c:v>
                </c:pt>
              </c:strCache>
            </c:strRef>
          </c:tx>
          <c:spPr>
            <a:ln w="50800">
              <a:solidFill>
                <a:sysClr val="windowText" lastClr="000000">
                  <a:lumMod val="95000"/>
                  <a:lumOff val="5000"/>
                </a:sysClr>
              </a:solidFill>
            </a:ln>
          </c:spPr>
          <c:marker>
            <c:spPr>
              <a:solidFill>
                <a:schemeClr val="tx1"/>
              </a:solidFill>
              <a:ln>
                <a:solidFill>
                  <a:schemeClr val="tx1">
                    <a:lumMod val="95000"/>
                    <a:lumOff val="5000"/>
                  </a:schemeClr>
                </a:solidFill>
              </a:ln>
            </c:spPr>
          </c:marker>
          <c:errBars>
            <c:errDir val="y"/>
            <c:errBarType val="both"/>
            <c:errValType val="cust"/>
            <c:noEndCap val="0"/>
            <c:plus>
              <c:numRef>
                <c:f>Sheet1!$D$7:$D$9</c:f>
                <c:numCache>
                  <c:formatCode>General</c:formatCode>
                  <c:ptCount val="3"/>
                  <c:pt idx="0">
                    <c:v>12.52</c:v>
                  </c:pt>
                  <c:pt idx="1">
                    <c:v>2</c:v>
                  </c:pt>
                  <c:pt idx="2">
                    <c:v>1.36</c:v>
                  </c:pt>
                </c:numCache>
              </c:numRef>
            </c:plus>
            <c:minus>
              <c:numLit>
                <c:formatCode>General</c:formatCode>
                <c:ptCount val="1"/>
                <c:pt idx="0">
                  <c:v>1</c:v>
                </c:pt>
              </c:numLit>
            </c:minus>
          </c:errBars>
          <c:cat>
            <c:strRef>
              <c:f>Sheet1!$A$2:$A$4</c:f>
              <c:strCache>
                <c:ptCount val="3"/>
                <c:pt idx="0">
                  <c:v>IAL</c:v>
                </c:pt>
                <c:pt idx="1">
                  <c:v>1st RL </c:v>
                </c:pt>
                <c:pt idx="2">
                  <c:v>2nd RL </c:v>
                </c:pt>
              </c:strCache>
            </c:strRef>
          </c:cat>
          <c:val>
            <c:numRef>
              <c:f>Sheet1!$D$2:$D$4</c:f>
              <c:numCache>
                <c:formatCode>General</c:formatCode>
                <c:ptCount val="3"/>
                <c:pt idx="0">
                  <c:v>95.59</c:v>
                </c:pt>
                <c:pt idx="1">
                  <c:v>78.09</c:v>
                </c:pt>
                <c:pt idx="2">
                  <c:v>75.75</c:v>
                </c:pt>
              </c:numCache>
            </c:numRef>
          </c:val>
          <c:smooth val="0"/>
          <c:extLst>
            <c:ext xmlns:c16="http://schemas.microsoft.com/office/drawing/2014/chart" uri="{C3380CC4-5D6E-409C-BE32-E72D297353CC}">
              <c16:uniqueId val="{00000002-FC94-4C0D-A564-B743D1CC9A02}"/>
            </c:ext>
          </c:extLst>
        </c:ser>
        <c:ser>
          <c:idx val="3"/>
          <c:order val="3"/>
          <c:tx>
            <c:strRef>
              <c:f>Sheet1!$E$1</c:f>
              <c:strCache>
                <c:ptCount val="1"/>
                <c:pt idx="0">
                  <c:v>Gabapentin  IIA</c:v>
                </c:pt>
              </c:strCache>
            </c:strRef>
          </c:tx>
          <c:spPr>
            <a:ln w="50800"/>
          </c:spPr>
          <c:errBars>
            <c:errDir val="y"/>
            <c:errBarType val="both"/>
            <c:errValType val="cust"/>
            <c:noEndCap val="0"/>
            <c:plus>
              <c:numRef>
                <c:f>Sheet1!$E$7:$E$9</c:f>
                <c:numCache>
                  <c:formatCode>General</c:formatCode>
                  <c:ptCount val="3"/>
                  <c:pt idx="0">
                    <c:v>2.93</c:v>
                  </c:pt>
                  <c:pt idx="1">
                    <c:v>3.01</c:v>
                  </c:pt>
                  <c:pt idx="2">
                    <c:v>1.53</c:v>
                  </c:pt>
                </c:numCache>
              </c:numRef>
            </c:plus>
            <c:minus>
              <c:numLit>
                <c:formatCode>General</c:formatCode>
                <c:ptCount val="1"/>
                <c:pt idx="0">
                  <c:v>1</c:v>
                </c:pt>
              </c:numLit>
            </c:minus>
          </c:errBars>
          <c:cat>
            <c:strRef>
              <c:f>Sheet1!$A$2:$A$4</c:f>
              <c:strCache>
                <c:ptCount val="3"/>
                <c:pt idx="0">
                  <c:v>IAL</c:v>
                </c:pt>
                <c:pt idx="1">
                  <c:v>1st RL </c:v>
                </c:pt>
                <c:pt idx="2">
                  <c:v>2nd RL </c:v>
                </c:pt>
              </c:strCache>
            </c:strRef>
          </c:cat>
          <c:val>
            <c:numRef>
              <c:f>Sheet1!$E$2:$E$4</c:f>
              <c:numCache>
                <c:formatCode>General</c:formatCode>
                <c:ptCount val="3"/>
                <c:pt idx="0">
                  <c:v>76.87</c:v>
                </c:pt>
                <c:pt idx="1">
                  <c:v>58.03</c:v>
                </c:pt>
                <c:pt idx="2">
                  <c:v>52.21</c:v>
                </c:pt>
              </c:numCache>
            </c:numRef>
          </c:val>
          <c:smooth val="0"/>
          <c:extLst>
            <c:ext xmlns:c16="http://schemas.microsoft.com/office/drawing/2014/chart" uri="{C3380CC4-5D6E-409C-BE32-E72D297353CC}">
              <c16:uniqueId val="{00000003-FC94-4C0D-A564-B743D1CC9A02}"/>
            </c:ext>
          </c:extLst>
        </c:ser>
        <c:ser>
          <c:idx val="4"/>
          <c:order val="4"/>
          <c:tx>
            <c:strRef>
              <c:f>Sheet1!$F$1</c:f>
              <c:strCache>
                <c:ptCount val="1"/>
                <c:pt idx="0">
                  <c:v>Levetiracetam IIB</c:v>
                </c:pt>
              </c:strCache>
            </c:strRef>
          </c:tx>
          <c:spPr>
            <a:ln w="50800" cmpd="sng"/>
          </c:spPr>
          <c:errBars>
            <c:errDir val="y"/>
            <c:errBarType val="both"/>
            <c:errValType val="cust"/>
            <c:noEndCap val="0"/>
            <c:plus>
              <c:numRef>
                <c:f>Sheet1!$F$7:$F$9</c:f>
                <c:numCache>
                  <c:formatCode>General</c:formatCode>
                  <c:ptCount val="3"/>
                  <c:pt idx="0">
                    <c:v>4.7699999999999996</c:v>
                  </c:pt>
                  <c:pt idx="1">
                    <c:v>3.62</c:v>
                  </c:pt>
                  <c:pt idx="2">
                    <c:v>5.84</c:v>
                  </c:pt>
                </c:numCache>
              </c:numRef>
            </c:plus>
            <c:minus>
              <c:numLit>
                <c:formatCode>General</c:formatCode>
                <c:ptCount val="1"/>
                <c:pt idx="0">
                  <c:v>1</c:v>
                </c:pt>
              </c:numLit>
            </c:minus>
          </c:errBars>
          <c:cat>
            <c:strRef>
              <c:f>Sheet1!$A$2:$A$4</c:f>
              <c:strCache>
                <c:ptCount val="3"/>
                <c:pt idx="0">
                  <c:v>IAL</c:v>
                </c:pt>
                <c:pt idx="1">
                  <c:v>1st RL </c:v>
                </c:pt>
                <c:pt idx="2">
                  <c:v>2nd RL </c:v>
                </c:pt>
              </c:strCache>
            </c:strRef>
          </c:cat>
          <c:val>
            <c:numRef>
              <c:f>Sheet1!$F$2:$F$4</c:f>
              <c:numCache>
                <c:formatCode>General</c:formatCode>
                <c:ptCount val="3"/>
                <c:pt idx="0">
                  <c:v>65.06</c:v>
                </c:pt>
                <c:pt idx="1">
                  <c:v>48.59</c:v>
                </c:pt>
                <c:pt idx="2">
                  <c:v>32.81</c:v>
                </c:pt>
              </c:numCache>
            </c:numRef>
          </c:val>
          <c:smooth val="0"/>
          <c:extLst>
            <c:ext xmlns:c16="http://schemas.microsoft.com/office/drawing/2014/chart" uri="{C3380CC4-5D6E-409C-BE32-E72D297353CC}">
              <c16:uniqueId val="{00000004-FC94-4C0D-A564-B743D1CC9A02}"/>
            </c:ext>
          </c:extLst>
        </c:ser>
        <c:ser>
          <c:idx val="5"/>
          <c:order val="5"/>
          <c:tx>
            <c:strRef>
              <c:f>Sheet1!$G$1</c:f>
              <c:strCache>
                <c:ptCount val="1"/>
                <c:pt idx="0">
                  <c:v>Carbamazepine IIC</c:v>
                </c:pt>
              </c:strCache>
            </c:strRef>
          </c:tx>
          <c:spPr>
            <a:ln w="25400">
              <a:solidFill>
                <a:srgbClr val="DE7E18">
                  <a:lumMod val="60000"/>
                  <a:lumOff val="40000"/>
                </a:srgbClr>
              </a:solidFill>
            </a:ln>
          </c:spPr>
          <c:marker>
            <c:spPr>
              <a:ln>
                <a:solidFill>
                  <a:schemeClr val="accent2">
                    <a:lumMod val="60000"/>
                    <a:lumOff val="40000"/>
                  </a:schemeClr>
                </a:solidFill>
              </a:ln>
            </c:spPr>
          </c:marker>
          <c:dPt>
            <c:idx val="2"/>
            <c:bubble3D val="0"/>
            <c:spPr>
              <a:ln w="0">
                <a:solidFill>
                  <a:srgbClr val="DE7E18">
                    <a:lumMod val="60000"/>
                    <a:lumOff val="40000"/>
                  </a:srgbClr>
                </a:solidFill>
              </a:ln>
            </c:spPr>
            <c:extLst>
              <c:ext xmlns:c16="http://schemas.microsoft.com/office/drawing/2014/chart" uri="{C3380CC4-5D6E-409C-BE32-E72D297353CC}">
                <c16:uniqueId val="{00000001-9485-46FB-88F1-F28BE2012922}"/>
              </c:ext>
            </c:extLst>
          </c:dPt>
          <c:errBars>
            <c:errDir val="y"/>
            <c:errBarType val="both"/>
            <c:errValType val="cust"/>
            <c:noEndCap val="0"/>
            <c:plus>
              <c:numRef>
                <c:f>Sheet1!$G$7:$G$9</c:f>
                <c:numCache>
                  <c:formatCode>General</c:formatCode>
                  <c:ptCount val="3"/>
                  <c:pt idx="0">
                    <c:v>4.12</c:v>
                  </c:pt>
                  <c:pt idx="1">
                    <c:v>5.0199999999999996</c:v>
                  </c:pt>
                  <c:pt idx="2">
                    <c:v>1.54</c:v>
                  </c:pt>
                </c:numCache>
              </c:numRef>
            </c:plus>
            <c:minus>
              <c:numLit>
                <c:formatCode>General</c:formatCode>
                <c:ptCount val="1"/>
                <c:pt idx="0">
                  <c:v>1</c:v>
                </c:pt>
              </c:numLit>
            </c:minus>
          </c:errBars>
          <c:cat>
            <c:strRef>
              <c:f>Sheet1!$A$2:$A$4</c:f>
              <c:strCache>
                <c:ptCount val="3"/>
                <c:pt idx="0">
                  <c:v>IAL</c:v>
                </c:pt>
                <c:pt idx="1">
                  <c:v>1st RL </c:v>
                </c:pt>
                <c:pt idx="2">
                  <c:v>2nd RL </c:v>
                </c:pt>
              </c:strCache>
            </c:strRef>
          </c:cat>
          <c:val>
            <c:numRef>
              <c:f>Sheet1!$G$2:$G$4</c:f>
              <c:numCache>
                <c:formatCode>General</c:formatCode>
                <c:ptCount val="3"/>
                <c:pt idx="0">
                  <c:v>94.7</c:v>
                </c:pt>
                <c:pt idx="1">
                  <c:v>78</c:v>
                </c:pt>
                <c:pt idx="2">
                  <c:v>76.25</c:v>
                </c:pt>
              </c:numCache>
            </c:numRef>
          </c:val>
          <c:smooth val="0"/>
          <c:extLst>
            <c:ext xmlns:c16="http://schemas.microsoft.com/office/drawing/2014/chart" uri="{C3380CC4-5D6E-409C-BE32-E72D297353CC}">
              <c16:uniqueId val="{00000005-FC94-4C0D-A564-B743D1CC9A02}"/>
            </c:ext>
          </c:extLst>
        </c:ser>
        <c:ser>
          <c:idx val="6"/>
          <c:order val="6"/>
          <c:tx>
            <c:strRef>
              <c:f>Sheet1!$H$1</c:f>
              <c:strCache>
                <c:ptCount val="1"/>
                <c:pt idx="0">
                  <c:v>Donepezil   IID</c:v>
                </c:pt>
              </c:strCache>
            </c:strRef>
          </c:tx>
          <c:spPr>
            <a:ln w="50800"/>
          </c:spPr>
          <c:errBars>
            <c:errDir val="y"/>
            <c:errBarType val="both"/>
            <c:errValType val="cust"/>
            <c:noEndCap val="0"/>
            <c:plus>
              <c:numRef>
                <c:f>Sheet1!$H$7:$H$9</c:f>
                <c:numCache>
                  <c:formatCode>General</c:formatCode>
                  <c:ptCount val="3"/>
                  <c:pt idx="0">
                    <c:v>1.61</c:v>
                  </c:pt>
                  <c:pt idx="1">
                    <c:v>3.22</c:v>
                  </c:pt>
                  <c:pt idx="2">
                    <c:v>3.49</c:v>
                  </c:pt>
                </c:numCache>
              </c:numRef>
            </c:plus>
            <c:minus>
              <c:numLit>
                <c:formatCode>General</c:formatCode>
                <c:ptCount val="1"/>
                <c:pt idx="0">
                  <c:v>1</c:v>
                </c:pt>
              </c:numLit>
            </c:minus>
          </c:errBars>
          <c:cat>
            <c:strRef>
              <c:f>Sheet1!$A$2:$A$4</c:f>
              <c:strCache>
                <c:ptCount val="3"/>
                <c:pt idx="0">
                  <c:v>IAL</c:v>
                </c:pt>
                <c:pt idx="1">
                  <c:v>1st RL </c:v>
                </c:pt>
                <c:pt idx="2">
                  <c:v>2nd RL </c:v>
                </c:pt>
              </c:strCache>
            </c:strRef>
          </c:cat>
          <c:val>
            <c:numRef>
              <c:f>Sheet1!$H$2:$H$4</c:f>
              <c:numCache>
                <c:formatCode>General</c:formatCode>
                <c:ptCount val="3"/>
                <c:pt idx="0">
                  <c:v>60.15</c:v>
                </c:pt>
                <c:pt idx="1">
                  <c:v>30.68</c:v>
                </c:pt>
                <c:pt idx="2">
                  <c:v>27.25</c:v>
                </c:pt>
              </c:numCache>
            </c:numRef>
          </c:val>
          <c:smooth val="0"/>
          <c:extLst>
            <c:ext xmlns:c16="http://schemas.microsoft.com/office/drawing/2014/chart" uri="{C3380CC4-5D6E-409C-BE32-E72D297353CC}">
              <c16:uniqueId val="{00000006-FC94-4C0D-A564-B743D1CC9A02}"/>
            </c:ext>
          </c:extLst>
        </c:ser>
        <c:dLbls>
          <c:showLegendKey val="0"/>
          <c:showVal val="0"/>
          <c:showCatName val="0"/>
          <c:showSerName val="0"/>
          <c:showPercent val="0"/>
          <c:showBubbleSize val="0"/>
        </c:dLbls>
        <c:marker val="1"/>
        <c:smooth val="0"/>
        <c:axId val="88435712"/>
        <c:axId val="88437504"/>
      </c:lineChart>
      <c:catAx>
        <c:axId val="88435712"/>
        <c:scaling>
          <c:orientation val="minMax"/>
        </c:scaling>
        <c:delete val="0"/>
        <c:axPos val="b"/>
        <c:numFmt formatCode="General" sourceLinked="0"/>
        <c:majorTickMark val="none"/>
        <c:minorTickMark val="none"/>
        <c:tickLblPos val="nextTo"/>
        <c:txPr>
          <a:bodyPr/>
          <a:lstStyle/>
          <a:p>
            <a:pPr>
              <a:defRPr sz="2400" b="1"/>
            </a:pPr>
            <a:endParaRPr lang="en-US"/>
          </a:p>
        </c:txPr>
        <c:crossAx val="88437504"/>
        <c:crosses val="autoZero"/>
        <c:auto val="1"/>
        <c:lblAlgn val="ctr"/>
        <c:lblOffset val="100"/>
        <c:noMultiLvlLbl val="0"/>
      </c:catAx>
      <c:valAx>
        <c:axId val="88437504"/>
        <c:scaling>
          <c:orientation val="minMax"/>
        </c:scaling>
        <c:delete val="0"/>
        <c:axPos val="l"/>
        <c:title>
          <c:tx>
            <c:rich>
              <a:bodyPr/>
              <a:lstStyle/>
              <a:p>
                <a:pPr>
                  <a:defRPr sz="2400"/>
                </a:pPr>
                <a:r>
                  <a:rPr lang="en-US" sz="2400"/>
                  <a:t>Time in second</a:t>
                </a:r>
              </a:p>
            </c:rich>
          </c:tx>
          <c:overlay val="0"/>
        </c:title>
        <c:numFmt formatCode="General" sourceLinked="1"/>
        <c:majorTickMark val="out"/>
        <c:minorTickMark val="none"/>
        <c:tickLblPos val="nextTo"/>
        <c:crossAx val="88435712"/>
        <c:crosses val="autoZero"/>
        <c:crossBetween val="between"/>
      </c:valAx>
      <c:spPr>
        <a:noFill/>
        <a:ln w="25400">
          <a:noFill/>
        </a:ln>
      </c:spPr>
    </c:plotArea>
    <c:legend>
      <c:legendPos val="r"/>
      <c:layout>
        <c:manualLayout>
          <c:xMode val="edge"/>
          <c:yMode val="edge"/>
          <c:x val="0.72741718096048802"/>
          <c:y val="0.39589544457627729"/>
          <c:w val="0.27258281903951193"/>
          <c:h val="0.48218153381512241"/>
        </c:manualLayout>
      </c:layout>
      <c:overlay val="0"/>
    </c:legend>
    <c:plotVisOnly val="1"/>
    <c:dispBlanksAs val="zero"/>
    <c:showDLblsOverMax val="0"/>
  </c:chart>
  <c:txPr>
    <a:bodyPr/>
    <a:lstStyle/>
    <a:p>
      <a:pPr>
        <a:defRPr sz="2000"/>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plotArea>
      <c:layout>
        <c:manualLayout>
          <c:layoutTarget val="inner"/>
          <c:xMode val="edge"/>
          <c:yMode val="edge"/>
          <c:x val="0.12561486350666845"/>
          <c:y val="3.4423822022247218E-2"/>
          <c:w val="0.85239398834488034"/>
          <c:h val="0.78517101377800047"/>
        </c:manualLayout>
      </c:layout>
      <c:barChart>
        <c:barDir val="col"/>
        <c:grouping val="stacked"/>
        <c:varyColors val="0"/>
        <c:ser>
          <c:idx val="0"/>
          <c:order val="0"/>
          <c:tx>
            <c:strRef>
              <c:f>'PROBE TEST'!$A$2</c:f>
              <c:strCache>
                <c:ptCount val="1"/>
              </c:strCache>
            </c:strRef>
          </c:tx>
          <c:invertIfNegative val="0"/>
          <c:dPt>
            <c:idx val="0"/>
            <c:invertIfNegative val="0"/>
            <c:bubble3D val="0"/>
            <c:extLst>
              <c:ext xmlns:c16="http://schemas.microsoft.com/office/drawing/2014/chart" uri="{C3380CC4-5D6E-409C-BE32-E72D297353CC}">
                <c16:uniqueId val="{00000001-8619-4E59-A681-5F7832CBABAF}"/>
              </c:ext>
            </c:extLst>
          </c:dPt>
          <c:dPt>
            <c:idx val="1"/>
            <c:invertIfNegative val="0"/>
            <c:bubble3D val="0"/>
            <c:extLst>
              <c:ext xmlns:c16="http://schemas.microsoft.com/office/drawing/2014/chart" uri="{C3380CC4-5D6E-409C-BE32-E72D297353CC}">
                <c16:uniqueId val="{00000003-8619-4E59-A681-5F7832CBABAF}"/>
              </c:ext>
            </c:extLst>
          </c:dPt>
          <c:dPt>
            <c:idx val="2"/>
            <c:invertIfNegative val="0"/>
            <c:bubble3D val="0"/>
            <c:extLst>
              <c:ext xmlns:c16="http://schemas.microsoft.com/office/drawing/2014/chart" uri="{C3380CC4-5D6E-409C-BE32-E72D297353CC}">
                <c16:uniqueId val="{00000005-8619-4E59-A681-5F7832CBABAF}"/>
              </c:ext>
            </c:extLst>
          </c:dPt>
          <c:dPt>
            <c:idx val="3"/>
            <c:invertIfNegative val="0"/>
            <c:bubble3D val="0"/>
            <c:extLst>
              <c:ext xmlns:c16="http://schemas.microsoft.com/office/drawing/2014/chart" uri="{C3380CC4-5D6E-409C-BE32-E72D297353CC}">
                <c16:uniqueId val="{00000007-8619-4E59-A681-5F7832CBABAF}"/>
              </c:ext>
            </c:extLst>
          </c:dPt>
          <c:dPt>
            <c:idx val="4"/>
            <c:invertIfNegative val="0"/>
            <c:bubble3D val="0"/>
            <c:extLst>
              <c:ext xmlns:c16="http://schemas.microsoft.com/office/drawing/2014/chart" uri="{C3380CC4-5D6E-409C-BE32-E72D297353CC}">
                <c16:uniqueId val="{00000009-8619-4E59-A681-5F7832CBABAF}"/>
              </c:ext>
            </c:extLst>
          </c:dPt>
          <c:dPt>
            <c:idx val="5"/>
            <c:invertIfNegative val="0"/>
            <c:bubble3D val="0"/>
            <c:extLst>
              <c:ext xmlns:c16="http://schemas.microsoft.com/office/drawing/2014/chart" uri="{C3380CC4-5D6E-409C-BE32-E72D297353CC}">
                <c16:uniqueId val="{0000000B-8619-4E59-A681-5F7832CBABAF}"/>
              </c:ext>
            </c:extLst>
          </c:dPt>
          <c:dPt>
            <c:idx val="6"/>
            <c:invertIfNegative val="0"/>
            <c:bubble3D val="0"/>
            <c:extLst>
              <c:ext xmlns:c16="http://schemas.microsoft.com/office/drawing/2014/chart" uri="{C3380CC4-5D6E-409C-BE32-E72D297353CC}">
                <c16:uniqueId val="{0000000D-8619-4E59-A681-5F7832CBABAF}"/>
              </c:ext>
            </c:extLst>
          </c:dPt>
          <c:cat>
            <c:strRef>
              <c:f>'PROBE TEST'!$B$1:$H$1</c:f>
              <c:strCache>
                <c:ptCount val="7"/>
                <c:pt idx="0">
                  <c:v>Normal control     IA</c:v>
                </c:pt>
                <c:pt idx="1">
                  <c:v>aCSF-injected
IB
</c:v>
                </c:pt>
                <c:pt idx="2">
                  <c:v>untreated AD       IC</c:v>
                </c:pt>
                <c:pt idx="3">
                  <c:v>Gabapentin        IIA</c:v>
                </c:pt>
                <c:pt idx="4">
                  <c:v>Levetiracetam            IIB</c:v>
                </c:pt>
                <c:pt idx="5">
                  <c:v>Carbamazepine           IIC</c:v>
                </c:pt>
                <c:pt idx="6">
                  <c:v>Donepezil            IID</c:v>
                </c:pt>
              </c:strCache>
            </c:strRef>
          </c:cat>
          <c:val>
            <c:numRef>
              <c:f>'PROBE TEST'!$B$2:$H$2</c:f>
              <c:numCache>
                <c:formatCode>General</c:formatCode>
                <c:ptCount val="7"/>
                <c:pt idx="0">
                  <c:v>47.12</c:v>
                </c:pt>
                <c:pt idx="1">
                  <c:v>44.12</c:v>
                </c:pt>
                <c:pt idx="2">
                  <c:v>22.25</c:v>
                </c:pt>
                <c:pt idx="3">
                  <c:v>34</c:v>
                </c:pt>
                <c:pt idx="4">
                  <c:v>37.25</c:v>
                </c:pt>
                <c:pt idx="5">
                  <c:v>23</c:v>
                </c:pt>
                <c:pt idx="6">
                  <c:v>42.12</c:v>
                </c:pt>
              </c:numCache>
            </c:numRef>
          </c:val>
          <c:extLst>
            <c:ext xmlns:c16="http://schemas.microsoft.com/office/drawing/2014/chart" uri="{C3380CC4-5D6E-409C-BE32-E72D297353CC}">
              <c16:uniqueId val="{0000000E-8619-4E59-A681-5F7832CBABAF}"/>
            </c:ext>
          </c:extLst>
        </c:ser>
        <c:dLbls>
          <c:showLegendKey val="0"/>
          <c:showVal val="0"/>
          <c:showCatName val="0"/>
          <c:showSerName val="0"/>
          <c:showPercent val="0"/>
          <c:showBubbleSize val="0"/>
        </c:dLbls>
        <c:gapWidth val="117"/>
        <c:overlap val="100"/>
        <c:axId val="88580864"/>
        <c:axId val="88582400"/>
      </c:barChart>
      <c:catAx>
        <c:axId val="88580864"/>
        <c:scaling>
          <c:orientation val="minMax"/>
        </c:scaling>
        <c:delete val="0"/>
        <c:axPos val="b"/>
        <c:numFmt formatCode="General" sourceLinked="0"/>
        <c:majorTickMark val="none"/>
        <c:minorTickMark val="none"/>
        <c:tickLblPos val="nextTo"/>
        <c:txPr>
          <a:bodyPr/>
          <a:lstStyle/>
          <a:p>
            <a:pPr>
              <a:defRPr sz="1200"/>
            </a:pPr>
            <a:endParaRPr lang="en-US"/>
          </a:p>
        </c:txPr>
        <c:crossAx val="88582400"/>
        <c:crosses val="autoZero"/>
        <c:auto val="1"/>
        <c:lblAlgn val="ctr"/>
        <c:lblOffset val="100"/>
        <c:noMultiLvlLbl val="0"/>
      </c:catAx>
      <c:valAx>
        <c:axId val="88582400"/>
        <c:scaling>
          <c:orientation val="minMax"/>
        </c:scaling>
        <c:delete val="0"/>
        <c:axPos val="l"/>
        <c:title>
          <c:tx>
            <c:rich>
              <a:bodyPr/>
              <a:lstStyle/>
              <a:p>
                <a:pPr>
                  <a:defRPr/>
                </a:pPr>
                <a:r>
                  <a:rPr lang="en-US"/>
                  <a:t>Percent of time spent in North-West quadrant (MWM task)</a:t>
                </a:r>
              </a:p>
            </c:rich>
          </c:tx>
          <c:layout>
            <c:manualLayout>
              <c:xMode val="edge"/>
              <c:yMode val="edge"/>
              <c:x val="6.5658963591166703E-3"/>
              <c:y val="3.3472398483765695E-2"/>
            </c:manualLayout>
          </c:layout>
          <c:overlay val="0"/>
        </c:title>
        <c:numFmt formatCode="General" sourceLinked="1"/>
        <c:majorTickMark val="out"/>
        <c:minorTickMark val="none"/>
        <c:tickLblPos val="nextTo"/>
        <c:crossAx val="8858086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0.10720920231545752"/>
          <c:y val="4.6857387542305673E-2"/>
          <c:w val="0.8898926754462626"/>
          <c:h val="0.76535847912627941"/>
        </c:manualLayout>
      </c:layout>
      <c:barChart>
        <c:barDir val="col"/>
        <c:grouping val="stacked"/>
        <c:varyColors val="0"/>
        <c:ser>
          <c:idx val="0"/>
          <c:order val="0"/>
          <c:invertIfNegative val="0"/>
          <c:dPt>
            <c:idx val="0"/>
            <c:invertIfNegative val="0"/>
            <c:bubble3D val="0"/>
            <c:extLst>
              <c:ext xmlns:c16="http://schemas.microsoft.com/office/drawing/2014/chart" uri="{C3380CC4-5D6E-409C-BE32-E72D297353CC}">
                <c16:uniqueId val="{00000001-8302-4A1C-84B6-696F50923196}"/>
              </c:ext>
            </c:extLst>
          </c:dPt>
          <c:dPt>
            <c:idx val="1"/>
            <c:invertIfNegative val="0"/>
            <c:bubble3D val="0"/>
            <c:extLst>
              <c:ext xmlns:c16="http://schemas.microsoft.com/office/drawing/2014/chart" uri="{C3380CC4-5D6E-409C-BE32-E72D297353CC}">
                <c16:uniqueId val="{00000003-8302-4A1C-84B6-696F50923196}"/>
              </c:ext>
            </c:extLst>
          </c:dPt>
          <c:dPt>
            <c:idx val="2"/>
            <c:invertIfNegative val="0"/>
            <c:bubble3D val="0"/>
            <c:extLst>
              <c:ext xmlns:c16="http://schemas.microsoft.com/office/drawing/2014/chart" uri="{C3380CC4-5D6E-409C-BE32-E72D297353CC}">
                <c16:uniqueId val="{00000005-8302-4A1C-84B6-696F50923196}"/>
              </c:ext>
            </c:extLst>
          </c:dPt>
          <c:dPt>
            <c:idx val="3"/>
            <c:invertIfNegative val="0"/>
            <c:bubble3D val="0"/>
            <c:extLst>
              <c:ext xmlns:c16="http://schemas.microsoft.com/office/drawing/2014/chart" uri="{C3380CC4-5D6E-409C-BE32-E72D297353CC}">
                <c16:uniqueId val="{00000007-8302-4A1C-84B6-696F50923196}"/>
              </c:ext>
            </c:extLst>
          </c:dPt>
          <c:dPt>
            <c:idx val="4"/>
            <c:invertIfNegative val="0"/>
            <c:bubble3D val="0"/>
            <c:extLst>
              <c:ext xmlns:c16="http://schemas.microsoft.com/office/drawing/2014/chart" uri="{C3380CC4-5D6E-409C-BE32-E72D297353CC}">
                <c16:uniqueId val="{00000009-8302-4A1C-84B6-696F50923196}"/>
              </c:ext>
            </c:extLst>
          </c:dPt>
          <c:dPt>
            <c:idx val="5"/>
            <c:invertIfNegative val="0"/>
            <c:bubble3D val="0"/>
            <c:extLst>
              <c:ext xmlns:c16="http://schemas.microsoft.com/office/drawing/2014/chart" uri="{C3380CC4-5D6E-409C-BE32-E72D297353CC}">
                <c16:uniqueId val="{0000000B-8302-4A1C-84B6-696F50923196}"/>
              </c:ext>
            </c:extLst>
          </c:dPt>
          <c:dPt>
            <c:idx val="6"/>
            <c:invertIfNegative val="0"/>
            <c:bubble3D val="0"/>
            <c:extLst>
              <c:ext xmlns:c16="http://schemas.microsoft.com/office/drawing/2014/chart" uri="{C3380CC4-5D6E-409C-BE32-E72D297353CC}">
                <c16:uniqueId val="{0000000D-8302-4A1C-84B6-696F50923196}"/>
              </c:ext>
            </c:extLst>
          </c:dPt>
          <c:cat>
            <c:strRef>
              <c:f>Sheet6!$B$1:$H$1</c:f>
              <c:strCache>
                <c:ptCount val="7"/>
                <c:pt idx="0">
                  <c:v>Normal control     IA</c:v>
                </c:pt>
                <c:pt idx="1">
                  <c:v>aCSF-injected
IB
</c:v>
                </c:pt>
                <c:pt idx="2">
                  <c:v>untreated AD       IC</c:v>
                </c:pt>
                <c:pt idx="3">
                  <c:v>Gabapentin        IIA</c:v>
                </c:pt>
                <c:pt idx="4">
                  <c:v>Levetiracetam            IIB</c:v>
                </c:pt>
                <c:pt idx="5">
                  <c:v>Carbamazepine           IIC</c:v>
                </c:pt>
                <c:pt idx="6">
                  <c:v>Donepezil            IID</c:v>
                </c:pt>
              </c:strCache>
            </c:strRef>
          </c:cat>
          <c:val>
            <c:numRef>
              <c:f>Sheet6!$B$2:$H$2</c:f>
              <c:numCache>
                <c:formatCode>General</c:formatCode>
                <c:ptCount val="7"/>
                <c:pt idx="0">
                  <c:v>300</c:v>
                </c:pt>
                <c:pt idx="1">
                  <c:v>300</c:v>
                </c:pt>
                <c:pt idx="2">
                  <c:v>110</c:v>
                </c:pt>
                <c:pt idx="3">
                  <c:v>282.5</c:v>
                </c:pt>
                <c:pt idx="4">
                  <c:v>288</c:v>
                </c:pt>
                <c:pt idx="5">
                  <c:v>97</c:v>
                </c:pt>
                <c:pt idx="6">
                  <c:v>280</c:v>
                </c:pt>
              </c:numCache>
            </c:numRef>
          </c:val>
          <c:extLst>
            <c:ext xmlns:c16="http://schemas.microsoft.com/office/drawing/2014/chart" uri="{C3380CC4-5D6E-409C-BE32-E72D297353CC}">
              <c16:uniqueId val="{0000000E-8302-4A1C-84B6-696F50923196}"/>
            </c:ext>
          </c:extLst>
        </c:ser>
        <c:dLbls>
          <c:showLegendKey val="0"/>
          <c:showVal val="0"/>
          <c:showCatName val="0"/>
          <c:showSerName val="0"/>
          <c:showPercent val="0"/>
          <c:showBubbleSize val="0"/>
        </c:dLbls>
        <c:gapWidth val="75"/>
        <c:overlap val="100"/>
        <c:axId val="88745088"/>
        <c:axId val="88746624"/>
      </c:barChart>
      <c:catAx>
        <c:axId val="88745088"/>
        <c:scaling>
          <c:orientation val="minMax"/>
        </c:scaling>
        <c:delete val="0"/>
        <c:axPos val="b"/>
        <c:numFmt formatCode="General" sourceLinked="0"/>
        <c:majorTickMark val="none"/>
        <c:minorTickMark val="none"/>
        <c:tickLblPos val="nextTo"/>
        <c:crossAx val="88746624"/>
        <c:crosses val="autoZero"/>
        <c:auto val="1"/>
        <c:lblAlgn val="ctr"/>
        <c:lblOffset val="100"/>
        <c:noMultiLvlLbl val="0"/>
      </c:catAx>
      <c:valAx>
        <c:axId val="88746624"/>
        <c:scaling>
          <c:orientation val="minMax"/>
        </c:scaling>
        <c:delete val="0"/>
        <c:axPos val="l"/>
        <c:title>
          <c:tx>
            <c:rich>
              <a:bodyPr/>
              <a:lstStyle/>
              <a:p>
                <a:pPr>
                  <a:defRPr/>
                </a:pPr>
                <a:r>
                  <a:rPr lang="en-US"/>
                  <a:t>Retention latency in passive avoidance task</a:t>
                </a:r>
              </a:p>
            </c:rich>
          </c:tx>
          <c:layout>
            <c:manualLayout>
              <c:xMode val="edge"/>
              <c:yMode val="edge"/>
              <c:x val="4.4068907829770297E-3"/>
              <c:y val="5.3461919440629682E-2"/>
            </c:manualLayout>
          </c:layout>
          <c:overlay val="0"/>
        </c:title>
        <c:numFmt formatCode="General" sourceLinked="1"/>
        <c:majorTickMark val="out"/>
        <c:minorTickMark val="none"/>
        <c:tickLblPos val="nextTo"/>
        <c:crossAx val="8874508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1987393984146905"/>
          <c:y val="3.0490953613753865E-2"/>
          <c:w val="0.85216908644186418"/>
          <c:h val="0.75228302712160988"/>
        </c:manualLayout>
      </c:layout>
      <c:barChart>
        <c:barDir val="col"/>
        <c:grouping val="clustered"/>
        <c:varyColors val="0"/>
        <c:ser>
          <c:idx val="0"/>
          <c:order val="0"/>
          <c:tx>
            <c:strRef>
              <c:f>Sheet7!$A$2</c:f>
              <c:strCache>
                <c:ptCount val="1"/>
                <c:pt idx="0">
                  <c:v>hippocampus</c:v>
                </c:pt>
              </c:strCache>
            </c:strRef>
          </c:tx>
          <c:spPr>
            <a:solidFill>
              <a:schemeClr val="accent4">
                <a:lumMod val="75000"/>
              </a:schemeClr>
            </a:solidFill>
          </c:spPr>
          <c:invertIfNegative val="0"/>
          <c:cat>
            <c:strRef>
              <c:f>Sheet7!$B$1:$H$1</c:f>
              <c:strCache>
                <c:ptCount val="7"/>
                <c:pt idx="0">
                  <c:v>Normal control        IA</c:v>
                </c:pt>
                <c:pt idx="1">
                  <c:v>aCSF-injected
IB
</c:v>
                </c:pt>
                <c:pt idx="2">
                  <c:v>untreated AD           IC</c:v>
                </c:pt>
                <c:pt idx="3">
                  <c:v>Gabapentin           IIA</c:v>
                </c:pt>
                <c:pt idx="4">
                  <c:v>Levetiracetam            IIB</c:v>
                </c:pt>
                <c:pt idx="5">
                  <c:v>Carbamazepine           IIC</c:v>
                </c:pt>
                <c:pt idx="6">
                  <c:v>Donepezil               IID</c:v>
                </c:pt>
              </c:strCache>
            </c:strRef>
          </c:cat>
          <c:val>
            <c:numRef>
              <c:f>Sheet7!$B$2:$H$2</c:f>
              <c:numCache>
                <c:formatCode>General</c:formatCode>
                <c:ptCount val="7"/>
                <c:pt idx="0">
                  <c:v>205</c:v>
                </c:pt>
                <c:pt idx="1">
                  <c:v>206.5</c:v>
                </c:pt>
                <c:pt idx="2">
                  <c:v>480</c:v>
                </c:pt>
                <c:pt idx="3">
                  <c:v>354</c:v>
                </c:pt>
                <c:pt idx="4">
                  <c:v>312</c:v>
                </c:pt>
                <c:pt idx="5">
                  <c:v>478.5</c:v>
                </c:pt>
                <c:pt idx="6">
                  <c:v>311</c:v>
                </c:pt>
              </c:numCache>
            </c:numRef>
          </c:val>
          <c:extLst>
            <c:ext xmlns:c16="http://schemas.microsoft.com/office/drawing/2014/chart" uri="{C3380CC4-5D6E-409C-BE32-E72D297353CC}">
              <c16:uniqueId val="{00000000-6799-4C91-A250-4E4056EDFC7C}"/>
            </c:ext>
          </c:extLst>
        </c:ser>
        <c:ser>
          <c:idx val="1"/>
          <c:order val="1"/>
          <c:tx>
            <c:strRef>
              <c:f>Sheet7!$A$3</c:f>
              <c:strCache>
                <c:ptCount val="1"/>
                <c:pt idx="0">
                  <c:v>prefrontal cortex</c:v>
                </c:pt>
              </c:strCache>
            </c:strRef>
          </c:tx>
          <c:spPr>
            <a:solidFill>
              <a:schemeClr val="accent6"/>
            </a:solidFill>
          </c:spPr>
          <c:invertIfNegative val="0"/>
          <c:cat>
            <c:strRef>
              <c:f>Sheet7!$B$1:$H$1</c:f>
              <c:strCache>
                <c:ptCount val="7"/>
                <c:pt idx="0">
                  <c:v>Normal control        IA</c:v>
                </c:pt>
                <c:pt idx="1">
                  <c:v>aCSF-injected
IB
</c:v>
                </c:pt>
                <c:pt idx="2">
                  <c:v>untreated AD           IC</c:v>
                </c:pt>
                <c:pt idx="3">
                  <c:v>Gabapentin           IIA</c:v>
                </c:pt>
                <c:pt idx="4">
                  <c:v>Levetiracetam            IIB</c:v>
                </c:pt>
                <c:pt idx="5">
                  <c:v>Carbamazepine           IIC</c:v>
                </c:pt>
                <c:pt idx="6">
                  <c:v>Donepezil               IID</c:v>
                </c:pt>
              </c:strCache>
            </c:strRef>
          </c:cat>
          <c:val>
            <c:numRef>
              <c:f>Sheet7!$B$3:$H$3</c:f>
              <c:numCache>
                <c:formatCode>General</c:formatCode>
                <c:ptCount val="7"/>
                <c:pt idx="0">
                  <c:v>201</c:v>
                </c:pt>
                <c:pt idx="1">
                  <c:v>211</c:v>
                </c:pt>
                <c:pt idx="2">
                  <c:v>467</c:v>
                </c:pt>
                <c:pt idx="3">
                  <c:v>334</c:v>
                </c:pt>
                <c:pt idx="4">
                  <c:v>298</c:v>
                </c:pt>
                <c:pt idx="5">
                  <c:v>458.5</c:v>
                </c:pt>
                <c:pt idx="6">
                  <c:v>298.5</c:v>
                </c:pt>
              </c:numCache>
            </c:numRef>
          </c:val>
          <c:extLst>
            <c:ext xmlns:c16="http://schemas.microsoft.com/office/drawing/2014/chart" uri="{C3380CC4-5D6E-409C-BE32-E72D297353CC}">
              <c16:uniqueId val="{00000001-6799-4C91-A250-4E4056EDFC7C}"/>
            </c:ext>
          </c:extLst>
        </c:ser>
        <c:dLbls>
          <c:showLegendKey val="0"/>
          <c:showVal val="0"/>
          <c:showCatName val="0"/>
          <c:showSerName val="0"/>
          <c:showPercent val="0"/>
          <c:showBubbleSize val="0"/>
        </c:dLbls>
        <c:gapWidth val="121"/>
        <c:axId val="89016576"/>
        <c:axId val="89022464"/>
      </c:barChart>
      <c:catAx>
        <c:axId val="89016576"/>
        <c:scaling>
          <c:orientation val="minMax"/>
        </c:scaling>
        <c:delete val="0"/>
        <c:axPos val="b"/>
        <c:numFmt formatCode="General" sourceLinked="0"/>
        <c:majorTickMark val="none"/>
        <c:minorTickMark val="none"/>
        <c:tickLblPos val="nextTo"/>
        <c:txPr>
          <a:bodyPr/>
          <a:lstStyle/>
          <a:p>
            <a:pPr>
              <a:defRPr sz="500"/>
            </a:pPr>
            <a:endParaRPr lang="en-US"/>
          </a:p>
        </c:txPr>
        <c:crossAx val="89022464"/>
        <c:crosses val="autoZero"/>
        <c:auto val="1"/>
        <c:lblAlgn val="ctr"/>
        <c:lblOffset val="100"/>
        <c:noMultiLvlLbl val="0"/>
      </c:catAx>
      <c:valAx>
        <c:axId val="89022464"/>
        <c:scaling>
          <c:orientation val="minMax"/>
        </c:scaling>
        <c:delete val="0"/>
        <c:axPos val="l"/>
        <c:title>
          <c:tx>
            <c:rich>
              <a:bodyPr/>
              <a:lstStyle/>
              <a:p>
                <a:pPr>
                  <a:defRPr/>
                </a:pPr>
                <a:r>
                  <a:rPr lang="en-US"/>
                  <a:t>Concentration of MDA</a:t>
                </a:r>
              </a:p>
            </c:rich>
          </c:tx>
          <c:layout>
            <c:manualLayout>
              <c:xMode val="edge"/>
              <c:yMode val="edge"/>
              <c:x val="1.1044538111543991E-2"/>
              <c:y val="0.17288879857759715"/>
            </c:manualLayout>
          </c:layout>
          <c:overlay val="0"/>
        </c:title>
        <c:numFmt formatCode="General" sourceLinked="1"/>
        <c:majorTickMark val="out"/>
        <c:minorTickMark val="none"/>
        <c:tickLblPos val="nextTo"/>
        <c:crossAx val="89016576"/>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570763862641911"/>
          <c:y val="6.8499916544935979E-2"/>
          <c:w val="0.82672768313599354"/>
          <c:h val="0.73237757780277479"/>
        </c:manualLayout>
      </c:layout>
      <c:barChart>
        <c:barDir val="col"/>
        <c:grouping val="clustered"/>
        <c:varyColors val="0"/>
        <c:ser>
          <c:idx val="0"/>
          <c:order val="0"/>
          <c:tx>
            <c:strRef>
              <c:f>Sheet8!$A$2</c:f>
              <c:strCache>
                <c:ptCount val="1"/>
                <c:pt idx="0">
                  <c:v>hippocampus</c:v>
                </c:pt>
              </c:strCache>
            </c:strRef>
          </c:tx>
          <c:spPr>
            <a:solidFill>
              <a:schemeClr val="accent4">
                <a:lumMod val="75000"/>
              </a:schemeClr>
            </a:solidFill>
          </c:spPr>
          <c:invertIfNegative val="0"/>
          <c:cat>
            <c:strRef>
              <c:f>Sheet8!$B$1:$H$1</c:f>
              <c:strCache>
                <c:ptCount val="7"/>
                <c:pt idx="0">
                  <c:v>Normal control        IA</c:v>
                </c:pt>
                <c:pt idx="1">
                  <c:v>aCSF-injected
IB
</c:v>
                </c:pt>
                <c:pt idx="2">
                  <c:v>untreated AD             IC</c:v>
                </c:pt>
                <c:pt idx="3">
                  <c:v>Gabapentin               IIA</c:v>
                </c:pt>
                <c:pt idx="4">
                  <c:v>Levetiracetam            IIB</c:v>
                </c:pt>
                <c:pt idx="5">
                  <c:v>Carbamazepine           IIC</c:v>
                </c:pt>
                <c:pt idx="6">
                  <c:v>Donepezil                IID</c:v>
                </c:pt>
              </c:strCache>
            </c:strRef>
          </c:cat>
          <c:val>
            <c:numRef>
              <c:f>Sheet8!$B$2:$H$2</c:f>
              <c:numCache>
                <c:formatCode>General</c:formatCode>
                <c:ptCount val="7"/>
                <c:pt idx="0">
                  <c:v>160</c:v>
                </c:pt>
                <c:pt idx="1">
                  <c:v>160</c:v>
                </c:pt>
                <c:pt idx="2">
                  <c:v>48</c:v>
                </c:pt>
                <c:pt idx="3">
                  <c:v>103</c:v>
                </c:pt>
                <c:pt idx="4">
                  <c:v>138.5</c:v>
                </c:pt>
                <c:pt idx="5">
                  <c:v>51</c:v>
                </c:pt>
                <c:pt idx="6">
                  <c:v>143</c:v>
                </c:pt>
              </c:numCache>
            </c:numRef>
          </c:val>
          <c:extLst>
            <c:ext xmlns:c16="http://schemas.microsoft.com/office/drawing/2014/chart" uri="{C3380CC4-5D6E-409C-BE32-E72D297353CC}">
              <c16:uniqueId val="{00000000-C1AD-445F-AB0B-51C3C36E61DC}"/>
            </c:ext>
          </c:extLst>
        </c:ser>
        <c:ser>
          <c:idx val="1"/>
          <c:order val="1"/>
          <c:tx>
            <c:strRef>
              <c:f>Sheet8!$A$3</c:f>
              <c:strCache>
                <c:ptCount val="1"/>
                <c:pt idx="0">
                  <c:v>prefrontal cortex</c:v>
                </c:pt>
              </c:strCache>
            </c:strRef>
          </c:tx>
          <c:spPr>
            <a:solidFill>
              <a:schemeClr val="accent2">
                <a:lumMod val="40000"/>
                <a:lumOff val="60000"/>
              </a:schemeClr>
            </a:solidFill>
          </c:spPr>
          <c:invertIfNegative val="0"/>
          <c:cat>
            <c:strRef>
              <c:f>Sheet8!$B$1:$H$1</c:f>
              <c:strCache>
                <c:ptCount val="7"/>
                <c:pt idx="0">
                  <c:v>Normal control        IA</c:v>
                </c:pt>
                <c:pt idx="1">
                  <c:v>aCSF-injected
IB
</c:v>
                </c:pt>
                <c:pt idx="2">
                  <c:v>untreated AD             IC</c:v>
                </c:pt>
                <c:pt idx="3">
                  <c:v>Gabapentin               IIA</c:v>
                </c:pt>
                <c:pt idx="4">
                  <c:v>Levetiracetam            IIB</c:v>
                </c:pt>
                <c:pt idx="5">
                  <c:v>Carbamazepine           IIC</c:v>
                </c:pt>
                <c:pt idx="6">
                  <c:v>Donepezil                IID</c:v>
                </c:pt>
              </c:strCache>
            </c:strRef>
          </c:cat>
          <c:val>
            <c:numRef>
              <c:f>Sheet8!$B$3:$H$3</c:f>
              <c:numCache>
                <c:formatCode>General</c:formatCode>
                <c:ptCount val="7"/>
                <c:pt idx="0">
                  <c:v>160</c:v>
                </c:pt>
                <c:pt idx="1">
                  <c:v>158</c:v>
                </c:pt>
                <c:pt idx="2">
                  <c:v>53</c:v>
                </c:pt>
                <c:pt idx="3">
                  <c:v>106</c:v>
                </c:pt>
                <c:pt idx="4">
                  <c:v>136</c:v>
                </c:pt>
                <c:pt idx="5">
                  <c:v>51</c:v>
                </c:pt>
                <c:pt idx="6">
                  <c:v>144.5</c:v>
                </c:pt>
              </c:numCache>
            </c:numRef>
          </c:val>
          <c:extLst>
            <c:ext xmlns:c16="http://schemas.microsoft.com/office/drawing/2014/chart" uri="{C3380CC4-5D6E-409C-BE32-E72D297353CC}">
              <c16:uniqueId val="{00000001-C1AD-445F-AB0B-51C3C36E61DC}"/>
            </c:ext>
          </c:extLst>
        </c:ser>
        <c:dLbls>
          <c:showLegendKey val="0"/>
          <c:showVal val="0"/>
          <c:showCatName val="0"/>
          <c:showSerName val="0"/>
          <c:showPercent val="0"/>
          <c:showBubbleSize val="0"/>
        </c:dLbls>
        <c:gapWidth val="112"/>
        <c:axId val="90969216"/>
        <c:axId val="90970752"/>
      </c:barChart>
      <c:catAx>
        <c:axId val="90969216"/>
        <c:scaling>
          <c:orientation val="minMax"/>
        </c:scaling>
        <c:delete val="0"/>
        <c:axPos val="b"/>
        <c:numFmt formatCode="General" sourceLinked="0"/>
        <c:majorTickMark val="none"/>
        <c:minorTickMark val="none"/>
        <c:tickLblPos val="nextTo"/>
        <c:txPr>
          <a:bodyPr/>
          <a:lstStyle/>
          <a:p>
            <a:pPr>
              <a:defRPr sz="300"/>
            </a:pPr>
            <a:endParaRPr lang="en-US"/>
          </a:p>
        </c:txPr>
        <c:crossAx val="90970752"/>
        <c:crosses val="autoZero"/>
        <c:auto val="1"/>
        <c:lblAlgn val="ctr"/>
        <c:lblOffset val="100"/>
        <c:noMultiLvlLbl val="0"/>
      </c:catAx>
      <c:valAx>
        <c:axId val="90970752"/>
        <c:scaling>
          <c:orientation val="minMax"/>
        </c:scaling>
        <c:delete val="0"/>
        <c:axPos val="l"/>
        <c:title>
          <c:tx>
            <c:rich>
              <a:bodyPr/>
              <a:lstStyle/>
              <a:p>
                <a:pPr>
                  <a:defRPr/>
                </a:pPr>
                <a:r>
                  <a:rPr lang="en-US" dirty="0"/>
                  <a:t>Concentration of reduced glutathione in mg/g tissue</a:t>
                </a:r>
              </a:p>
            </c:rich>
          </c:tx>
          <c:layout>
            <c:manualLayout>
              <c:xMode val="edge"/>
              <c:yMode val="edge"/>
              <c:x val="1.3253407274146152E-2"/>
              <c:y val="4.3800223060340572E-2"/>
            </c:manualLayout>
          </c:layout>
          <c:overlay val="0"/>
        </c:title>
        <c:numFmt formatCode="General" sourceLinked="1"/>
        <c:majorTickMark val="out"/>
        <c:minorTickMark val="none"/>
        <c:tickLblPos val="nextTo"/>
        <c:crossAx val="90969216"/>
        <c:crosses val="autoZero"/>
        <c:crossBetween val="between"/>
      </c:valAx>
    </c:plotArea>
    <c:legend>
      <c:legendPos val="r"/>
      <c:layout>
        <c:manualLayout>
          <c:xMode val="edge"/>
          <c:yMode val="edge"/>
          <c:x val="0.45682951102059566"/>
          <c:y val="4.4024800164717146E-2"/>
          <c:w val="0.41584579660005794"/>
          <c:h val="0.10922103094460334"/>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manualLayout>
          <c:layoutTarget val="inner"/>
          <c:xMode val="edge"/>
          <c:yMode val="edge"/>
          <c:x val="0.14827081842042472"/>
          <c:y val="2.5724271120149956E-2"/>
          <c:w val="0.84566583154378439"/>
          <c:h val="0.78852345142988611"/>
        </c:manualLayout>
      </c:layout>
      <c:barChart>
        <c:barDir val="col"/>
        <c:grouping val="clustered"/>
        <c:varyColors val="0"/>
        <c:dLbls>
          <c:showLegendKey val="0"/>
          <c:showVal val="0"/>
          <c:showCatName val="0"/>
          <c:showSerName val="0"/>
          <c:showPercent val="0"/>
          <c:showBubbleSize val="0"/>
        </c:dLbls>
        <c:gapWidth val="98"/>
        <c:axId val="91677056"/>
        <c:axId val="91678592"/>
      </c:barChart>
      <c:catAx>
        <c:axId val="91677056"/>
        <c:scaling>
          <c:orientation val="minMax"/>
        </c:scaling>
        <c:delete val="0"/>
        <c:axPos val="b"/>
        <c:numFmt formatCode="General" sourceLinked="0"/>
        <c:majorTickMark val="none"/>
        <c:minorTickMark val="none"/>
        <c:tickLblPos val="nextTo"/>
        <c:txPr>
          <a:bodyPr/>
          <a:lstStyle/>
          <a:p>
            <a:pPr>
              <a:defRPr sz="900"/>
            </a:pPr>
            <a:endParaRPr lang="en-US"/>
          </a:p>
        </c:txPr>
        <c:crossAx val="91678592"/>
        <c:crosses val="autoZero"/>
        <c:auto val="1"/>
        <c:lblAlgn val="ctr"/>
        <c:lblOffset val="100"/>
        <c:noMultiLvlLbl val="0"/>
      </c:catAx>
      <c:valAx>
        <c:axId val="91678592"/>
        <c:scaling>
          <c:orientation val="minMax"/>
        </c:scaling>
        <c:delete val="0"/>
        <c:axPos val="l"/>
        <c:title>
          <c:tx>
            <c:rich>
              <a:bodyPr/>
              <a:lstStyle/>
              <a:p>
                <a:pPr>
                  <a:defRPr/>
                </a:pPr>
                <a:r>
                  <a:rPr lang="en-US" sz="1800" b="1" i="0" u="none" strike="noStrike" baseline="0" dirty="0" err="1">
                    <a:effectLst/>
                  </a:rPr>
                  <a:t>AChE</a:t>
                </a:r>
                <a:r>
                  <a:rPr lang="en-US" sz="1800" b="1" i="0" u="none" strike="noStrike" baseline="0" dirty="0">
                    <a:effectLst/>
                  </a:rPr>
                  <a:t>  </a:t>
                </a:r>
                <a:r>
                  <a:rPr lang="en-US" dirty="0"/>
                  <a:t>activity in hippocampus &amp; prefrontal cortex in </a:t>
                </a:r>
                <a:r>
                  <a:rPr lang="el-GR" dirty="0"/>
                  <a:t>μ</a:t>
                </a:r>
                <a:r>
                  <a:rPr lang="en-US" dirty="0" err="1"/>
                  <a:t>mol</a:t>
                </a:r>
                <a:r>
                  <a:rPr lang="en-US" dirty="0"/>
                  <a:t>/min/0.1 g</a:t>
                </a:r>
                <a:r>
                  <a:rPr lang="en-US" baseline="0" dirty="0"/>
                  <a:t> </a:t>
                </a:r>
                <a:r>
                  <a:rPr lang="en-US" dirty="0"/>
                  <a:t>tissue</a:t>
                </a:r>
              </a:p>
            </c:rich>
          </c:tx>
          <c:layout>
            <c:manualLayout>
              <c:xMode val="edge"/>
              <c:yMode val="edge"/>
              <c:x val="0"/>
              <c:y val="3.6727504518958065E-2"/>
            </c:manualLayout>
          </c:layout>
          <c:overlay val="0"/>
        </c:title>
        <c:numFmt formatCode="General" sourceLinked="1"/>
        <c:majorTickMark val="out"/>
        <c:minorTickMark val="none"/>
        <c:tickLblPos val="nextTo"/>
        <c:crossAx val="91677056"/>
        <c:crosses val="autoZero"/>
        <c:crossBetween val="between"/>
      </c:valAx>
    </c:plotArea>
    <c:legend>
      <c:legendPos val="r"/>
      <c:layout>
        <c:manualLayout>
          <c:xMode val="edge"/>
          <c:yMode val="edge"/>
          <c:x val="7.575757575757576E-3"/>
          <c:y val="0.89464996166199118"/>
          <c:w val="0.47420512388389019"/>
          <c:h val="8.6963206126613221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drawings/_rels/drawing1.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image" Target="../media/image57.gif"/></Relationships>
</file>

<file path=ppt/drawings/_rels/drawing10.xml.rels><?xml version="1.0" encoding="UTF-8" standalone="yes"?>
<Relationships xmlns="http://schemas.openxmlformats.org/package/2006/relationships"><Relationship Id="rId2" Type="http://schemas.microsoft.com/office/2007/relationships/hdphoto" Target="../media/hdphoto6.wdp"/><Relationship Id="rId1" Type="http://schemas.openxmlformats.org/officeDocument/2006/relationships/image" Target="../media/image61.png"/></Relationships>
</file>

<file path=ppt/drawings/_rels/drawing11.xml.rels><?xml version="1.0" encoding="UTF-8" standalone="yes"?>
<Relationships xmlns="http://schemas.openxmlformats.org/package/2006/relationships"><Relationship Id="rId1" Type="http://schemas.openxmlformats.org/officeDocument/2006/relationships/image" Target="../media/image57.gif"/></Relationships>
</file>

<file path=ppt/drawings/_rels/drawing2.xml.rels><?xml version="1.0" encoding="UTF-8" standalone="yes"?>
<Relationships xmlns="http://schemas.openxmlformats.org/package/2006/relationships"><Relationship Id="rId1" Type="http://schemas.openxmlformats.org/officeDocument/2006/relationships/image" Target="../media/image57.gif"/></Relationships>
</file>

<file path=ppt/drawings/_rels/drawing3.xml.rels><?xml version="1.0" encoding="UTF-8" standalone="yes"?>
<Relationships xmlns="http://schemas.openxmlformats.org/package/2006/relationships"><Relationship Id="rId1" Type="http://schemas.openxmlformats.org/officeDocument/2006/relationships/image" Target="../media/image57.gif"/></Relationships>
</file>

<file path=ppt/drawings/_rels/drawing5.xml.rels><?xml version="1.0" encoding="UTF-8" standalone="yes"?>
<Relationships xmlns="http://schemas.openxmlformats.org/package/2006/relationships"><Relationship Id="rId1" Type="http://schemas.openxmlformats.org/officeDocument/2006/relationships/image" Target="../media/image57.gif"/></Relationships>
</file>

<file path=ppt/drawings/_rels/drawing6.xml.rels><?xml version="1.0" encoding="UTF-8" standalone="yes"?>
<Relationships xmlns="http://schemas.openxmlformats.org/package/2006/relationships"><Relationship Id="rId2" Type="http://schemas.microsoft.com/office/2007/relationships/hdphoto" Target="../media/hdphoto6.wdp"/><Relationship Id="rId1" Type="http://schemas.openxmlformats.org/officeDocument/2006/relationships/image" Target="../media/image61.png"/></Relationships>
</file>

<file path=ppt/drawings/_rels/drawing7.xml.rels><?xml version="1.0" encoding="UTF-8" standalone="yes"?>
<Relationships xmlns="http://schemas.openxmlformats.org/package/2006/relationships"><Relationship Id="rId2" Type="http://schemas.microsoft.com/office/2007/relationships/hdphoto" Target="../media/hdphoto6.wdp"/><Relationship Id="rId1" Type="http://schemas.openxmlformats.org/officeDocument/2006/relationships/image" Target="../media/image61.png"/></Relationships>
</file>

<file path=ppt/drawings/_rels/drawing8.xml.rels><?xml version="1.0" encoding="UTF-8" standalone="yes"?>
<Relationships xmlns="http://schemas.openxmlformats.org/package/2006/relationships"><Relationship Id="rId3" Type="http://schemas.openxmlformats.org/officeDocument/2006/relationships/image" Target="../media/image57.gif"/><Relationship Id="rId2" Type="http://schemas.microsoft.com/office/2007/relationships/hdphoto" Target="../media/hdphoto6.wdp"/><Relationship Id="rId1" Type="http://schemas.openxmlformats.org/officeDocument/2006/relationships/image" Target="../media/image61.png"/></Relationships>
</file>

<file path=ppt/drawings/_rels/drawing9.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image" Target="../media/image58.gif"/></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wmf"/></Relationships>
</file>

<file path=ppt/drawings/drawing1.xml><?xml version="1.0" encoding="utf-8"?>
<c:userShapes xmlns:c="http://schemas.openxmlformats.org/drawingml/2006/chart">
  <cdr:relSizeAnchor xmlns:cdr="http://schemas.openxmlformats.org/drawingml/2006/chartDrawing">
    <cdr:from>
      <cdr:x>0.52785</cdr:x>
      <cdr:y>0.24278</cdr:y>
    </cdr:from>
    <cdr:to>
      <cdr:x>0.55645</cdr:x>
      <cdr:y>0.28756</cdr:y>
    </cdr:to>
    <cdr:pic>
      <cdr:nvPicPr>
        <cdr:cNvPr id="7" name="Picture 6" descr="but16"/>
        <cdr:cNvPicPr>
          <a:picLocks xmlns:a="http://schemas.openxmlformats.org/drawingml/2006/main" noChangeAspect="1" noChangeArrowheads="1" noCrop="1"/>
        </cdr:cNvPicPr>
      </cdr:nvPicPr>
      <cdr:blipFill>
        <a:blip xmlns:a="http://schemas.openxmlformats.org/drawingml/2006/main"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4424409" y="1239491"/>
          <a:ext cx="239713" cy="2286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0.6549</cdr:x>
      <cdr:y>0.32691</cdr:y>
    </cdr:from>
    <cdr:to>
      <cdr:x>0.6835</cdr:x>
      <cdr:y>0.37169</cdr:y>
    </cdr:to>
    <cdr:pic>
      <cdr:nvPicPr>
        <cdr:cNvPr id="8" name="Picture 7" descr="but16"/>
        <cdr:cNvPicPr>
          <a:picLocks xmlns:a="http://schemas.openxmlformats.org/drawingml/2006/main" noChangeAspect="1" noChangeArrowheads="1" noCrop="1"/>
        </cdr:cNvPicPr>
      </cdr:nvPicPr>
      <cdr:blipFill>
        <a:blip xmlns:a="http://schemas.openxmlformats.org/drawingml/2006/main"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489349" y="1669022"/>
          <a:ext cx="239713" cy="2286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0.77308</cdr:x>
      <cdr:y>0.13288</cdr:y>
    </cdr:from>
    <cdr:to>
      <cdr:x>0.80168</cdr:x>
      <cdr:y>0.17766</cdr:y>
    </cdr:to>
    <cdr:pic>
      <cdr:nvPicPr>
        <cdr:cNvPr id="9" name="Picture 8" descr="but16"/>
        <cdr:cNvPicPr>
          <a:picLocks xmlns:a="http://schemas.openxmlformats.org/drawingml/2006/main" noChangeAspect="1" noChangeArrowheads="1" noCrop="1"/>
        </cdr:cNvPicPr>
      </cdr:nvPicPr>
      <cdr:blipFill>
        <a:blip xmlns:a="http://schemas.openxmlformats.org/drawingml/2006/main"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6479949" y="678422"/>
          <a:ext cx="239713" cy="2286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0.43281</cdr:x>
      <cdr:y>0.13016</cdr:y>
    </cdr:from>
    <cdr:to>
      <cdr:x>0.46141</cdr:x>
      <cdr:y>0.17493</cdr:y>
    </cdr:to>
    <cdr:pic>
      <cdr:nvPicPr>
        <cdr:cNvPr id="10" name="Picture 9" descr="but16"/>
        <cdr:cNvPicPr>
          <a:picLocks xmlns:a="http://schemas.openxmlformats.org/drawingml/2006/main" noChangeAspect="1" noChangeArrowheads="1" noCrop="1"/>
        </cdr:cNvPicPr>
      </cdr:nvPicPr>
      <cdr:blipFill>
        <a:blip xmlns:a="http://schemas.openxmlformats.org/drawingml/2006/main"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3627854" y="664502"/>
          <a:ext cx="239725" cy="22856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0.88736</cdr:x>
      <cdr:y>0.35598</cdr:y>
    </cdr:from>
    <cdr:to>
      <cdr:x>0.91596</cdr:x>
      <cdr:y>0.40076</cdr:y>
    </cdr:to>
    <cdr:pic>
      <cdr:nvPicPr>
        <cdr:cNvPr id="11" name="Picture 10" descr="but16"/>
        <cdr:cNvPicPr>
          <a:picLocks xmlns:a="http://schemas.openxmlformats.org/drawingml/2006/main" noChangeAspect="1" noChangeArrowheads="1" noCrop="1"/>
        </cdr:cNvPicPr>
      </cdr:nvPicPr>
      <cdr:blipFill>
        <a:blip xmlns:a="http://schemas.openxmlformats.org/drawingml/2006/main"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7437877" y="1817406"/>
          <a:ext cx="239725" cy="22861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0.68217</cdr:x>
      <cdr:y>0.32691</cdr:y>
    </cdr:from>
    <cdr:to>
      <cdr:x>0.70945</cdr:x>
      <cdr:y>0.37169</cdr:y>
    </cdr:to>
    <cdr:pic>
      <cdr:nvPicPr>
        <cdr:cNvPr id="12" name="Picture 11" descr="but131"/>
        <cdr:cNvPicPr>
          <a:picLocks xmlns:a="http://schemas.openxmlformats.org/drawingml/2006/main" noChangeAspect="1" noChangeArrowheads="1" noCrop="1"/>
        </cdr:cNvPicPr>
      </cdr:nvPicPr>
      <cdr:blipFill>
        <a:blip xmlns:a="http://schemas.openxmlformats.org/drawingml/2006/main" xmlns:r="http://schemas.openxmlformats.org/officeDocument/2006/relationships" r:embed="rId2">
          <a:duotone>
            <a:prstClr val="black"/>
            <a:schemeClr val="accent5">
              <a:tint val="45000"/>
              <a:satMod val="400000"/>
            </a:schemeClr>
          </a:duotone>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717949" y="1669022"/>
          <a:ext cx="228626" cy="22859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0.55793</cdr:x>
      <cdr:y>0.22991</cdr:y>
    </cdr:from>
    <cdr:to>
      <cdr:x>0.5852</cdr:x>
      <cdr:y>0.27468</cdr:y>
    </cdr:to>
    <cdr:pic>
      <cdr:nvPicPr>
        <cdr:cNvPr id="13" name="Picture 12" descr="but131"/>
        <cdr:cNvPicPr>
          <a:picLocks xmlns:a="http://schemas.openxmlformats.org/drawingml/2006/main" noChangeAspect="1" noChangeArrowheads="1" noCrop="1"/>
        </cdr:cNvPicPr>
      </cdr:nvPicPr>
      <cdr:blipFill>
        <a:blip xmlns:a="http://schemas.openxmlformats.org/drawingml/2006/main" xmlns:r="http://schemas.openxmlformats.org/officeDocument/2006/relationships" r:embed="rId2">
          <a:duotone>
            <a:prstClr val="black"/>
            <a:schemeClr val="accent5">
              <a:tint val="45000"/>
              <a:satMod val="400000"/>
            </a:schemeClr>
          </a:duotone>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4676539" y="1173759"/>
          <a:ext cx="228626" cy="22859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0.91891</cdr:x>
      <cdr:y>0.35588</cdr:y>
    </cdr:from>
    <cdr:to>
      <cdr:x>0.9484</cdr:x>
      <cdr:y>0.40431</cdr:y>
    </cdr:to>
    <cdr:pic>
      <cdr:nvPicPr>
        <cdr:cNvPr id="14" name="Picture 13" descr="but131"/>
        <cdr:cNvPicPr>
          <a:picLocks xmlns:a="http://schemas.openxmlformats.org/drawingml/2006/main" noChangeAspect="1" noChangeArrowheads="1" noCrop="1"/>
        </cdr:cNvPicPr>
      </cdr:nvPicPr>
      <cdr:blipFill>
        <a:blip xmlns:a="http://schemas.openxmlformats.org/drawingml/2006/main" xmlns:r="http://schemas.openxmlformats.org/officeDocument/2006/relationships" r:embed="rId2">
          <a:duotone>
            <a:prstClr val="black"/>
            <a:schemeClr val="accent5">
              <a:tint val="45000"/>
              <a:satMod val="400000"/>
            </a:schemeClr>
          </a:duotone>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7702321" y="1816899"/>
          <a:ext cx="247140" cy="2472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userShapes>
</file>

<file path=ppt/drawings/drawing10.xml><?xml version="1.0" encoding="utf-8"?>
<c:userShapes xmlns:c="http://schemas.openxmlformats.org/drawingml/2006/chart">
  <cdr:relSizeAnchor xmlns:cdr="http://schemas.openxmlformats.org/drawingml/2006/chartDrawing">
    <cdr:from>
      <cdr:x>0.15064</cdr:x>
      <cdr:y>0.87009</cdr:y>
    </cdr:from>
    <cdr:to>
      <cdr:x>0.99614</cdr:x>
      <cdr:y>0.9855</cdr:y>
    </cdr:to>
    <cdr:pic>
      <cdr:nvPicPr>
        <cdr:cNvPr id="8" name="chart"/>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BEBA8EAE-BF5A-486C-A8C5-ECC9F3942E4B}">
              <a14:imgProps xmlns:a14="http://schemas.microsoft.com/office/drawing/2010/main">
                <a14:imgLayer r:embed="rId2">
                  <a14:imgEffect>
                    <a14:colorTemperature colorTemp="11200"/>
                  </a14:imgEffect>
                </a14:imgLayer>
              </a14:imgProps>
            </a:ext>
          </a:extLst>
        </a:blip>
        <a:srcRect xmlns:a="http://schemas.openxmlformats.org/drawingml/2006/main" l="1698" r="3868"/>
        <a:stretch xmlns:a="http://schemas.openxmlformats.org/drawingml/2006/main"/>
      </cdr:blipFill>
      <cdr:spPr>
        <a:xfrm xmlns:a="http://schemas.openxmlformats.org/drawingml/2006/main">
          <a:off x="1295401" y="4593273"/>
          <a:ext cx="7270945" cy="609250"/>
        </a:xfrm>
        <a:prstGeom xmlns:a="http://schemas.openxmlformats.org/drawingml/2006/main" prst="rect">
          <a:avLst/>
        </a:prstGeom>
      </cdr:spPr>
    </cdr:pic>
  </cdr:relSizeAnchor>
</c:userShapes>
</file>

<file path=ppt/drawings/drawing11.xml><?xml version="1.0" encoding="utf-8"?>
<c:userShapes xmlns:c="http://schemas.openxmlformats.org/drawingml/2006/chart">
  <cdr:relSizeAnchor xmlns:cdr="http://schemas.openxmlformats.org/drawingml/2006/chartDrawing">
    <cdr:from>
      <cdr:x>0.8283</cdr:x>
      <cdr:y>0.35842</cdr:y>
    </cdr:from>
    <cdr:to>
      <cdr:x>0.89713</cdr:x>
      <cdr:y>0.46589</cdr:y>
    </cdr:to>
    <cdr:sp macro="" textlink="">
      <cdr:nvSpPr>
        <cdr:cNvPr id="4" name="Text Box 3"/>
        <cdr:cNvSpPr txBox="1"/>
      </cdr:nvSpPr>
      <cdr:spPr>
        <a:xfrm xmlns:a="http://schemas.openxmlformats.org/drawingml/2006/main">
          <a:off x="6209115" y="1366509"/>
          <a:ext cx="515940" cy="409706"/>
        </a:xfrm>
        <a:prstGeom xmlns:a="http://schemas.openxmlformats.org/drawingml/2006/main" prst="rect">
          <a:avLst/>
        </a:prstGeom>
      </cdr:spPr>
    </cdr:sp>
  </cdr:relSizeAnchor>
  <cdr:relSizeAnchor xmlns:cdr="http://schemas.openxmlformats.org/drawingml/2006/chartDrawing">
    <cdr:from>
      <cdr:x>0.56551</cdr:x>
      <cdr:y>0.25919</cdr:y>
    </cdr:from>
    <cdr:to>
      <cdr:x>0.59222</cdr:x>
      <cdr:y>0.30252</cdr:y>
    </cdr:to>
    <cdr:pic>
      <cdr:nvPicPr>
        <cdr:cNvPr id="5" name="Picture 4" descr="but16"/>
        <cdr:cNvPicPr>
          <a:picLocks xmlns:a="http://schemas.openxmlformats.org/drawingml/2006/main" noChangeAspect="1" noChangeArrowheads="1" noCrop="1"/>
        </cdr:cNvPicPr>
      </cdr:nvPicPr>
      <cdr:blipFill>
        <a:blip xmlns:a="http://schemas.openxmlformats.org/drawingml/2006/main"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4826264" y="1300476"/>
          <a:ext cx="227973" cy="21740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userShapes>
</file>

<file path=ppt/drawings/drawing2.xml><?xml version="1.0" encoding="utf-8"?>
<c:userShapes xmlns:c="http://schemas.openxmlformats.org/drawingml/2006/chart">
  <cdr:relSizeAnchor xmlns:cdr="http://schemas.openxmlformats.org/drawingml/2006/chartDrawing">
    <cdr:from>
      <cdr:x>0.87998</cdr:x>
      <cdr:y>0.58865</cdr:y>
    </cdr:from>
    <cdr:to>
      <cdr:x>0.90664</cdr:x>
      <cdr:y>0.6226</cdr:y>
    </cdr:to>
    <cdr:pic>
      <cdr:nvPicPr>
        <cdr:cNvPr id="8" name="Picture 7" descr="but16"/>
        <cdr:cNvPicPr>
          <a:picLocks xmlns:a="http://schemas.openxmlformats.org/drawingml/2006/main" noChangeAspect="1" noChangeArrowheads="1" noCrop="1"/>
        </cdr:cNvPicPr>
      </cdr:nvPicPr>
      <cdr:blipFill>
        <a:blip xmlns:a="http://schemas.openxmlformats.org/drawingml/2006/main"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7912457" y="3963555"/>
          <a:ext cx="239713" cy="2286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userShapes>
</file>

<file path=ppt/drawings/drawing3.xml><?xml version="1.0" encoding="utf-8"?>
<c:userShapes xmlns:c="http://schemas.openxmlformats.org/drawingml/2006/chart">
  <cdr:relSizeAnchor xmlns:cdr="http://schemas.openxmlformats.org/drawingml/2006/chartDrawing">
    <cdr:from>
      <cdr:x>0.89655</cdr:x>
      <cdr:y>0.46744</cdr:y>
    </cdr:from>
    <cdr:to>
      <cdr:x>0.92367</cdr:x>
      <cdr:y>0.51381</cdr:y>
    </cdr:to>
    <cdr:pic>
      <cdr:nvPicPr>
        <cdr:cNvPr id="11" name="Picture 10" descr="but16"/>
        <cdr:cNvPicPr>
          <a:picLocks xmlns:a="http://schemas.openxmlformats.org/drawingml/2006/main" noChangeAspect="1" noChangeArrowheads="1" noCrop="1"/>
        </cdr:cNvPicPr>
      </cdr:nvPicPr>
      <cdr:blipFill>
        <a:blip xmlns:a="http://schemas.openxmlformats.org/drawingml/2006/main"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7924800" y="2304387"/>
          <a:ext cx="239713" cy="2286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0.7734</cdr:x>
      <cdr:y>0.02919</cdr:y>
    </cdr:from>
    <cdr:to>
      <cdr:x>0.80052</cdr:x>
      <cdr:y>0.07556</cdr:y>
    </cdr:to>
    <cdr:pic>
      <cdr:nvPicPr>
        <cdr:cNvPr id="12" name="Picture 11" descr="but16"/>
        <cdr:cNvPicPr>
          <a:picLocks xmlns:a="http://schemas.openxmlformats.org/drawingml/2006/main" noChangeAspect="1" noChangeArrowheads="1" noCrop="1"/>
        </cdr:cNvPicPr>
      </cdr:nvPicPr>
      <cdr:blipFill>
        <a:blip xmlns:a="http://schemas.openxmlformats.org/drawingml/2006/main"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6836204" y="143893"/>
          <a:ext cx="239719" cy="22859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0.41363</cdr:x>
      <cdr:y>0.04167</cdr:y>
    </cdr:from>
    <cdr:to>
      <cdr:x>0.44075</cdr:x>
      <cdr:y>0.08804</cdr:y>
    </cdr:to>
    <cdr:pic>
      <cdr:nvPicPr>
        <cdr:cNvPr id="13" name="Picture 12" descr="but16"/>
        <cdr:cNvPicPr>
          <a:picLocks xmlns:a="http://schemas.openxmlformats.org/drawingml/2006/main" noChangeAspect="1" noChangeArrowheads="1" noCrop="1"/>
        </cdr:cNvPicPr>
      </cdr:nvPicPr>
      <cdr:blipFill>
        <a:blip xmlns:a="http://schemas.openxmlformats.org/drawingml/2006/main"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3656156" y="205423"/>
          <a:ext cx="239713" cy="2286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userShapes>
</file>

<file path=ppt/drawings/drawing4.xml><?xml version="1.0" encoding="utf-8"?>
<c:userShapes xmlns:c="http://schemas.openxmlformats.org/drawingml/2006/chart">
  <cdr:relSizeAnchor xmlns:cdr="http://schemas.openxmlformats.org/drawingml/2006/chartDrawing">
    <cdr:from>
      <cdr:x>0.94279</cdr:x>
      <cdr:y>0.5362</cdr:y>
    </cdr:from>
    <cdr:to>
      <cdr:x>0.98912</cdr:x>
      <cdr:y>0.61057</cdr:y>
    </cdr:to>
    <cdr:sp macro="" textlink="">
      <cdr:nvSpPr>
        <cdr:cNvPr id="3" name="Rectangle 2"/>
        <cdr:cNvSpPr/>
      </cdr:nvSpPr>
      <cdr:spPr>
        <a:xfrm xmlns:a="http://schemas.openxmlformats.org/drawingml/2006/main">
          <a:off x="7974325" y="2982685"/>
          <a:ext cx="391886" cy="413657"/>
        </a:xfrm>
        <a:prstGeom xmlns:a="http://schemas.openxmlformats.org/drawingml/2006/main" prst="rect">
          <a:avLst/>
        </a:prstGeom>
        <a:solidFill xmlns:a="http://schemas.openxmlformats.org/drawingml/2006/main">
          <a:srgbClr val="F5F8EE"/>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GB" dirty="0"/>
        </a:p>
      </cdr:txBody>
    </cdr:sp>
  </cdr:relSizeAnchor>
  <cdr:relSizeAnchor xmlns:cdr="http://schemas.openxmlformats.org/drawingml/2006/chartDrawing">
    <cdr:from>
      <cdr:x>0.91963</cdr:x>
      <cdr:y>0.59426</cdr:y>
    </cdr:from>
    <cdr:to>
      <cdr:x>0.96596</cdr:x>
      <cdr:y>0.66862</cdr:y>
    </cdr:to>
    <cdr:sp macro="" textlink="">
      <cdr:nvSpPr>
        <cdr:cNvPr id="4" name="Rectangle 3"/>
        <cdr:cNvSpPr/>
      </cdr:nvSpPr>
      <cdr:spPr>
        <a:xfrm xmlns:a="http://schemas.openxmlformats.org/drawingml/2006/main">
          <a:off x="7778382" y="3305629"/>
          <a:ext cx="391886" cy="413657"/>
        </a:xfrm>
        <a:prstGeom xmlns:a="http://schemas.openxmlformats.org/drawingml/2006/main" prst="rect">
          <a:avLst/>
        </a:prstGeom>
        <a:solidFill xmlns:a="http://schemas.openxmlformats.org/drawingml/2006/main">
          <a:srgbClr val="F5F8EE"/>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GB" dirty="0"/>
        </a:p>
      </cdr:txBody>
    </cdr:sp>
  </cdr:relSizeAnchor>
  <cdr:relSizeAnchor xmlns:cdr="http://schemas.openxmlformats.org/drawingml/2006/chartDrawing">
    <cdr:from>
      <cdr:x>0.94279</cdr:x>
      <cdr:y>0.66575</cdr:y>
    </cdr:from>
    <cdr:to>
      <cdr:x>0.98912</cdr:x>
      <cdr:y>0.74011</cdr:y>
    </cdr:to>
    <cdr:sp macro="" textlink="">
      <cdr:nvSpPr>
        <cdr:cNvPr id="5" name="Rectangle 4"/>
        <cdr:cNvSpPr/>
      </cdr:nvSpPr>
      <cdr:spPr>
        <a:xfrm xmlns:a="http://schemas.openxmlformats.org/drawingml/2006/main">
          <a:off x="7974325" y="3703304"/>
          <a:ext cx="391886" cy="413657"/>
        </a:xfrm>
        <a:prstGeom xmlns:a="http://schemas.openxmlformats.org/drawingml/2006/main" prst="rect">
          <a:avLst/>
        </a:prstGeom>
        <a:solidFill xmlns:a="http://schemas.openxmlformats.org/drawingml/2006/main">
          <a:srgbClr val="F5F8EE"/>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GB" dirty="0"/>
        </a:p>
      </cdr:txBody>
    </cdr:sp>
  </cdr:relSizeAnchor>
  <cdr:relSizeAnchor xmlns:cdr="http://schemas.openxmlformats.org/drawingml/2006/chartDrawing">
    <cdr:from>
      <cdr:x>0.96538</cdr:x>
      <cdr:y>0.73728</cdr:y>
    </cdr:from>
    <cdr:to>
      <cdr:x>0.99685</cdr:x>
      <cdr:y>0.79892</cdr:y>
    </cdr:to>
    <cdr:sp macro="" textlink="">
      <cdr:nvSpPr>
        <cdr:cNvPr id="6" name="Rectangle 5"/>
        <cdr:cNvSpPr/>
      </cdr:nvSpPr>
      <cdr:spPr>
        <a:xfrm xmlns:a="http://schemas.openxmlformats.org/drawingml/2006/main">
          <a:off x="8165364" y="4101192"/>
          <a:ext cx="266161" cy="342900"/>
        </a:xfrm>
        <a:prstGeom xmlns:a="http://schemas.openxmlformats.org/drawingml/2006/main" prst="rect">
          <a:avLst/>
        </a:prstGeom>
        <a:solidFill xmlns:a="http://schemas.openxmlformats.org/drawingml/2006/main">
          <a:srgbClr val="F5F8EE"/>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GB" dirty="0"/>
        </a:p>
      </cdr:txBody>
    </cdr:sp>
  </cdr:relSizeAnchor>
  <cdr:relSizeAnchor xmlns:cdr="http://schemas.openxmlformats.org/drawingml/2006/chartDrawing">
    <cdr:from>
      <cdr:x>0.89903</cdr:x>
      <cdr:y>0.82241</cdr:y>
    </cdr:from>
    <cdr:to>
      <cdr:x>0.94537</cdr:x>
      <cdr:y>0.89678</cdr:y>
    </cdr:to>
    <cdr:sp macro="" textlink="">
      <cdr:nvSpPr>
        <cdr:cNvPr id="7" name="Rectangle 6"/>
        <cdr:cNvSpPr/>
      </cdr:nvSpPr>
      <cdr:spPr>
        <a:xfrm xmlns:a="http://schemas.openxmlformats.org/drawingml/2006/main">
          <a:off x="7604210" y="4574748"/>
          <a:ext cx="391886" cy="413657"/>
        </a:xfrm>
        <a:prstGeom xmlns:a="http://schemas.openxmlformats.org/drawingml/2006/main" prst="rect">
          <a:avLst/>
        </a:prstGeom>
        <a:solidFill xmlns:a="http://schemas.openxmlformats.org/drawingml/2006/main">
          <a:srgbClr val="F5F8EE"/>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GB" dirty="0"/>
        </a:p>
      </cdr:txBody>
    </cdr:sp>
  </cdr:relSizeAnchor>
</c:userShapes>
</file>

<file path=ppt/drawings/drawing5.xml><?xml version="1.0" encoding="utf-8"?>
<c:userShapes xmlns:c="http://schemas.openxmlformats.org/drawingml/2006/chart">
  <cdr:relSizeAnchor xmlns:cdr="http://schemas.openxmlformats.org/drawingml/2006/chartDrawing">
    <cdr:from>
      <cdr:x>0.41171</cdr:x>
      <cdr:y>0.39791</cdr:y>
    </cdr:from>
    <cdr:to>
      <cdr:x>0.44031</cdr:x>
      <cdr:y>0.4412</cdr:y>
    </cdr:to>
    <cdr:pic>
      <cdr:nvPicPr>
        <cdr:cNvPr id="7" name="Picture 6" descr="but16"/>
        <cdr:cNvPicPr>
          <a:picLocks xmlns:a="http://schemas.openxmlformats.org/drawingml/2006/main" noChangeAspect="1" noChangeArrowheads="1" noCrop="1"/>
        </cdr:cNvPicPr>
      </cdr:nvPicPr>
      <cdr:blipFill>
        <a:blip xmlns:a="http://schemas.openxmlformats.org/drawingml/2006/main"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3621185" y="2101361"/>
          <a:ext cx="251537" cy="2286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userShapes>
</file>

<file path=ppt/drawings/drawing6.xml><?xml version="1.0" encoding="utf-8"?>
<c:userShapes xmlns:c="http://schemas.openxmlformats.org/drawingml/2006/chart">
  <cdr:relSizeAnchor xmlns:cdr="http://schemas.openxmlformats.org/drawingml/2006/chartDrawing">
    <cdr:from>
      <cdr:x>0.11195</cdr:x>
      <cdr:y>0.83426</cdr:y>
    </cdr:from>
    <cdr:to>
      <cdr:x>1</cdr:x>
      <cdr:y>0.95473</cdr:y>
    </cdr:to>
    <cdr:pic>
      <cdr:nvPicPr>
        <cdr:cNvPr id="7" name="chart"/>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BEBA8EAE-BF5A-486C-A8C5-ECC9F3942E4B}">
              <a14:imgProps xmlns:a14="http://schemas.microsoft.com/office/drawing/2010/main">
                <a14:imgLayer r:embed="rId2">
                  <a14:imgEffect>
                    <a14:colorTemperature colorTemp="11200"/>
                  </a14:imgEffect>
                </a14:imgLayer>
              </a14:imgProps>
            </a:ext>
          </a:extLst>
        </a:blip>
        <a:srcRect xmlns:a="http://schemas.openxmlformats.org/drawingml/2006/main" r="3868"/>
        <a:stretch xmlns:a="http://schemas.openxmlformats.org/drawingml/2006/main"/>
      </cdr:blipFill>
      <cdr:spPr>
        <a:xfrm xmlns:a="http://schemas.openxmlformats.org/drawingml/2006/main">
          <a:off x="981121" y="4219258"/>
          <a:ext cx="7783108" cy="609250"/>
        </a:xfrm>
        <a:prstGeom xmlns:a="http://schemas.openxmlformats.org/drawingml/2006/main" prst="rect">
          <a:avLst/>
        </a:prstGeom>
      </cdr:spPr>
    </cdr:pic>
  </cdr:relSizeAnchor>
</c:userShapes>
</file>

<file path=ppt/drawings/drawing7.xml><?xml version="1.0" encoding="utf-8"?>
<c:userShapes xmlns:c="http://schemas.openxmlformats.org/drawingml/2006/chart">
  <cdr:relSizeAnchor xmlns:cdr="http://schemas.openxmlformats.org/drawingml/2006/chartDrawing">
    <cdr:from>
      <cdr:x>0.10095</cdr:x>
      <cdr:y>0.78333</cdr:y>
    </cdr:from>
    <cdr:to>
      <cdr:x>0.98541</cdr:x>
      <cdr:y>0.90713</cdr:y>
    </cdr:to>
    <cdr:pic>
      <cdr:nvPicPr>
        <cdr:cNvPr id="8" name="chart"/>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BEBA8EAE-BF5A-486C-A8C5-ECC9F3942E4B}">
              <a14:imgProps xmlns:a14="http://schemas.microsoft.com/office/drawing/2010/main">
                <a14:imgLayer r:embed="rId2">
                  <a14:imgEffect>
                    <a14:colorTemperature colorTemp="11200"/>
                  </a14:imgEffect>
                </a14:imgLayer>
              </a14:imgProps>
            </a:ext>
          </a:extLst>
        </a:blip>
        <a:srcRect xmlns:a="http://schemas.openxmlformats.org/drawingml/2006/main" r="3868"/>
        <a:stretch xmlns:a="http://schemas.openxmlformats.org/drawingml/2006/main"/>
      </cdr:blipFill>
      <cdr:spPr>
        <a:xfrm xmlns:a="http://schemas.openxmlformats.org/drawingml/2006/main">
          <a:off x="894647" y="3581400"/>
          <a:ext cx="7838143" cy="566013"/>
        </a:xfrm>
        <a:prstGeom xmlns:a="http://schemas.openxmlformats.org/drawingml/2006/main" prst="rect">
          <a:avLst/>
        </a:prstGeom>
      </cdr:spPr>
    </cdr:pic>
  </cdr:relSizeAnchor>
</c:userShapes>
</file>

<file path=ppt/drawings/drawing8.xml><?xml version="1.0" encoding="utf-8"?>
<c:userShapes xmlns:c="http://schemas.openxmlformats.org/drawingml/2006/chart">
  <cdr:relSizeAnchor xmlns:cdr="http://schemas.openxmlformats.org/drawingml/2006/chartDrawing">
    <cdr:from>
      <cdr:x>0.14407</cdr:x>
      <cdr:y>0.7998</cdr:y>
    </cdr:from>
    <cdr:to>
      <cdr:x>0.99601</cdr:x>
      <cdr:y>0.91413</cdr:y>
    </cdr:to>
    <cdr:pic>
      <cdr:nvPicPr>
        <cdr:cNvPr id="9" name="chart"/>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BEBA8EAE-BF5A-486C-A8C5-ECC9F3942E4B}">
              <a14:imgProps xmlns:a14="http://schemas.microsoft.com/office/drawing/2010/main">
                <a14:imgLayer r:embed="rId2">
                  <a14:imgEffect>
                    <a14:colorTemperature colorTemp="11200"/>
                  </a14:imgEffect>
                </a14:imgLayer>
              </a14:imgProps>
            </a:ext>
          </a:extLst>
        </a:blip>
        <a:srcRect xmlns:a="http://schemas.openxmlformats.org/drawingml/2006/main" r="3868"/>
        <a:stretch xmlns:a="http://schemas.openxmlformats.org/drawingml/2006/main"/>
      </cdr:blipFill>
      <cdr:spPr>
        <a:xfrm xmlns:a="http://schemas.openxmlformats.org/drawingml/2006/main">
          <a:off x="1251668" y="4261803"/>
          <a:ext cx="7401725" cy="609250"/>
        </a:xfrm>
        <a:prstGeom xmlns:a="http://schemas.openxmlformats.org/drawingml/2006/main" prst="rect">
          <a:avLst/>
        </a:prstGeom>
      </cdr:spPr>
    </cdr:pic>
  </cdr:relSizeAnchor>
  <cdr:relSizeAnchor xmlns:cdr="http://schemas.openxmlformats.org/drawingml/2006/chartDrawing">
    <cdr:from>
      <cdr:x>0.89461</cdr:x>
      <cdr:y>0.15889</cdr:y>
    </cdr:from>
    <cdr:to>
      <cdr:x>0.9222</cdr:x>
      <cdr:y>0.20179</cdr:y>
    </cdr:to>
    <cdr:pic>
      <cdr:nvPicPr>
        <cdr:cNvPr id="10" name="Picture 9" descr="but16"/>
        <cdr:cNvPicPr>
          <a:picLocks xmlns:a="http://schemas.openxmlformats.org/drawingml/2006/main" noChangeAspect="1" noChangeArrowheads="1" noCrop="1"/>
        </cdr:cNvPicPr>
      </cdr:nvPicPr>
      <cdr:blipFill>
        <a:blip xmlns:a="http://schemas.openxmlformats.org/drawingml/2006/main" xmlns:r="http://schemas.openxmlformats.org/officeDocument/2006/relationships" r:embed="rId3">
          <a:duotone>
            <a:schemeClr val="accent1">
              <a:shade val="45000"/>
              <a:satMod val="135000"/>
            </a:schemeClr>
            <a:prstClr val="white"/>
          </a:duotone>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7772399" y="846657"/>
          <a:ext cx="239713" cy="2286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userShapes>
</file>

<file path=ppt/drawings/drawing9.xml><?xml version="1.0" encoding="utf-8"?>
<c:userShapes xmlns:c="http://schemas.openxmlformats.org/drawingml/2006/chart">
  <cdr:relSizeAnchor xmlns:cdr="http://schemas.openxmlformats.org/drawingml/2006/chartDrawing">
    <cdr:from>
      <cdr:x>0.55136</cdr:x>
      <cdr:y>0.17136</cdr:y>
    </cdr:from>
    <cdr:to>
      <cdr:x>0.57767</cdr:x>
      <cdr:y>0.21497</cdr:y>
    </cdr:to>
    <cdr:pic>
      <cdr:nvPicPr>
        <cdr:cNvPr id="7" name="Picture 6" descr="but131"/>
        <cdr:cNvPicPr>
          <a:picLocks xmlns:a="http://schemas.openxmlformats.org/drawingml/2006/main" noChangeAspect="1" noChangeArrowheads="1" noCrop="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4790233" y="898208"/>
          <a:ext cx="228600" cy="2286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0.66725</cdr:x>
      <cdr:y>0.53941</cdr:y>
    </cdr:from>
    <cdr:to>
      <cdr:x>0.69356</cdr:x>
      <cdr:y>0.58302</cdr:y>
    </cdr:to>
    <cdr:pic>
      <cdr:nvPicPr>
        <cdr:cNvPr id="8" name="Picture 7" descr="but131"/>
        <cdr:cNvPicPr>
          <a:picLocks xmlns:a="http://schemas.openxmlformats.org/drawingml/2006/main" noChangeAspect="1" noChangeArrowheads="1" noCrop="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797058" y="2827369"/>
          <a:ext cx="228582" cy="22858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0.52714</cdr:x>
      <cdr:y>0.17136</cdr:y>
    </cdr:from>
    <cdr:to>
      <cdr:x>0.55473</cdr:x>
      <cdr:y>0.21497</cdr:y>
    </cdr:to>
    <cdr:pic>
      <cdr:nvPicPr>
        <cdr:cNvPr id="9" name="Picture 8" descr="but16"/>
        <cdr:cNvPicPr>
          <a:picLocks xmlns:a="http://schemas.openxmlformats.org/drawingml/2006/main" noChangeAspect="1" noChangeArrowheads="1" noCrop="1"/>
        </cdr:cNvPicPr>
      </cdr:nvPicPr>
      <cdr:blipFill>
        <a:blip xmlns:a="http://schemas.openxmlformats.org/drawingml/2006/main" xmlns:r="http://schemas.openxmlformats.org/officeDocument/2006/relationships" r:embed="rId2">
          <a:duotone>
            <a:schemeClr val="accent1">
              <a:shade val="45000"/>
              <a:satMod val="135000"/>
            </a:schemeClr>
            <a:prstClr val="white"/>
          </a:duotone>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4579817" y="898208"/>
          <a:ext cx="239713" cy="2286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0.64081</cdr:x>
      <cdr:y>0.54122</cdr:y>
    </cdr:from>
    <cdr:to>
      <cdr:x>0.6684</cdr:x>
      <cdr:y>0.58484</cdr:y>
    </cdr:to>
    <cdr:pic>
      <cdr:nvPicPr>
        <cdr:cNvPr id="10" name="Picture 9" descr="but16"/>
        <cdr:cNvPicPr>
          <a:picLocks xmlns:a="http://schemas.openxmlformats.org/drawingml/2006/main" noChangeAspect="1" noChangeArrowheads="1" noCrop="1"/>
        </cdr:cNvPicPr>
      </cdr:nvPicPr>
      <cdr:blipFill>
        <a:blip xmlns:a="http://schemas.openxmlformats.org/drawingml/2006/main" xmlns:r="http://schemas.openxmlformats.org/officeDocument/2006/relationships" r:embed="rId2">
          <a:duotone>
            <a:schemeClr val="accent1">
              <a:shade val="45000"/>
              <a:satMod val="135000"/>
            </a:schemeClr>
            <a:prstClr val="white"/>
          </a:duotone>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567397" y="2836859"/>
          <a:ext cx="239703" cy="22863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0.42976</cdr:x>
      <cdr:y>0.51299</cdr:y>
    </cdr:from>
    <cdr:to>
      <cdr:x>0.45735</cdr:x>
      <cdr:y>0.5566</cdr:y>
    </cdr:to>
    <cdr:pic>
      <cdr:nvPicPr>
        <cdr:cNvPr id="11" name="Picture 10" descr="but16"/>
        <cdr:cNvPicPr>
          <a:picLocks xmlns:a="http://schemas.openxmlformats.org/drawingml/2006/main" noChangeAspect="1" noChangeArrowheads="1" noCrop="1"/>
        </cdr:cNvPicPr>
      </cdr:nvPicPr>
      <cdr:blipFill>
        <a:blip xmlns:a="http://schemas.openxmlformats.org/drawingml/2006/main" xmlns:r="http://schemas.openxmlformats.org/officeDocument/2006/relationships" r:embed="rId2">
          <a:duotone>
            <a:schemeClr val="accent1">
              <a:shade val="45000"/>
              <a:satMod val="135000"/>
            </a:schemeClr>
            <a:prstClr val="white"/>
          </a:duotone>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3733800" y="2688914"/>
          <a:ext cx="239702" cy="22858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3B736-BB2F-47FA-B713-141C5D0C9A75}" type="datetimeFigureOut">
              <a:rPr lang="en-GB" smtClean="0"/>
              <a:t>27/07/2016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24129-2ECE-47E0-A071-D8803AB6670C}" type="slidenum">
              <a:rPr lang="en-GB" smtClean="0"/>
              <a:t>‹#›</a:t>
            </a:fld>
            <a:endParaRPr lang="en-GB"/>
          </a:p>
        </p:txBody>
      </p:sp>
    </p:spTree>
    <p:extLst>
      <p:ext uri="{BB962C8B-B14F-4D97-AF65-F5344CB8AC3E}">
        <p14:creationId xmlns:p14="http://schemas.microsoft.com/office/powerpoint/2010/main" val="357631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Dear professors, colleagues, and Mr Chairman,</a:t>
            </a:r>
          </a:p>
          <a:p>
            <a:r>
              <a:rPr lang="en-GB" sz="1200" kern="1200" dirty="0">
                <a:solidFill>
                  <a:schemeClr val="tx1"/>
                </a:solidFill>
                <a:effectLst/>
                <a:latin typeface="+mn-lt"/>
                <a:ea typeface="+mn-ea"/>
                <a:cs typeface="+mn-cs"/>
              </a:rPr>
              <a:t>I’m delighted for this kind introduction and for being with u right now. Let me present a resume on my research article entitled:” </a:t>
            </a:r>
            <a:r>
              <a:rPr lang="en-GB" sz="1200" kern="1200" dirty="0" err="1">
                <a:solidFill>
                  <a:schemeClr val="tx1"/>
                </a:solidFill>
                <a:effectLst/>
                <a:latin typeface="+mn-lt"/>
                <a:ea typeface="+mn-ea"/>
                <a:cs typeface="+mn-cs"/>
              </a:rPr>
              <a:t>Levetracetam</a:t>
            </a:r>
            <a:r>
              <a:rPr lang="en-GB" sz="1200" kern="1200" dirty="0">
                <a:solidFill>
                  <a:schemeClr val="tx1"/>
                </a:solidFill>
                <a:effectLst/>
                <a:latin typeface="+mn-lt"/>
                <a:ea typeface="+mn-ea"/>
                <a:cs typeface="+mn-cs"/>
              </a:rPr>
              <a:t> and cognition in sporadic dementia of Alzheimer’s Type in rats</a:t>
            </a:r>
            <a:endParaRPr lang="en-GB" dirty="0"/>
          </a:p>
        </p:txBody>
      </p:sp>
      <p:sp>
        <p:nvSpPr>
          <p:cNvPr id="4" name="Slide Number Placeholder 3"/>
          <p:cNvSpPr>
            <a:spLocks noGrp="1"/>
          </p:cNvSpPr>
          <p:nvPr>
            <p:ph type="sldNum" sz="quarter" idx="10"/>
          </p:nvPr>
        </p:nvSpPr>
        <p:spPr/>
        <p:txBody>
          <a:bodyPr/>
          <a:lstStyle/>
          <a:p>
            <a:fld id="{02A24129-2ECE-47E0-A071-D8803AB6670C}" type="slidenum">
              <a:rPr lang="en-GB" smtClean="0"/>
              <a:t>2</a:t>
            </a:fld>
            <a:endParaRPr lang="en-GB"/>
          </a:p>
        </p:txBody>
      </p:sp>
    </p:spTree>
    <p:extLst>
      <p:ext uri="{BB962C8B-B14F-4D97-AF65-F5344CB8AC3E}">
        <p14:creationId xmlns:p14="http://schemas.microsoft.com/office/powerpoint/2010/main" val="574143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Globaly</a:t>
            </a:r>
            <a:r>
              <a:rPr lang="en-GB" dirty="0"/>
              <a:t>, Seizures can elicit neuronal </a:t>
            </a:r>
            <a:r>
              <a:rPr lang="en-GB" dirty="0" err="1"/>
              <a:t>hyperexcitability</a:t>
            </a:r>
            <a:r>
              <a:rPr lang="en-GB" dirty="0"/>
              <a:t>, leading to ……… and eventually,  ……… as a part of for </a:t>
            </a:r>
            <a:r>
              <a:rPr lang="en-GB" dirty="0" err="1"/>
              <a:t>excitoxic</a:t>
            </a:r>
            <a:r>
              <a:rPr lang="en-GB" dirty="0"/>
              <a:t> neurodegeneration</a:t>
            </a:r>
          </a:p>
        </p:txBody>
      </p:sp>
      <p:sp>
        <p:nvSpPr>
          <p:cNvPr id="4" name="Slide Number Placeholder 3"/>
          <p:cNvSpPr>
            <a:spLocks noGrp="1"/>
          </p:cNvSpPr>
          <p:nvPr>
            <p:ph type="sldNum" sz="quarter" idx="10"/>
          </p:nvPr>
        </p:nvSpPr>
        <p:spPr/>
        <p:txBody>
          <a:bodyPr/>
          <a:lstStyle/>
          <a:p>
            <a:fld id="{02A24129-2ECE-47E0-A071-D8803AB6670C}" type="slidenum">
              <a:rPr lang="en-GB" smtClean="0"/>
              <a:t>11</a:t>
            </a:fld>
            <a:endParaRPr lang="en-GB"/>
          </a:p>
        </p:txBody>
      </p:sp>
    </p:spTree>
    <p:extLst>
      <p:ext uri="{BB962C8B-B14F-4D97-AF65-F5344CB8AC3E}">
        <p14:creationId xmlns:p14="http://schemas.microsoft.com/office/powerpoint/2010/main" val="396162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Seizures treatment in AD is mandatory and is response to monotherapy. </a:t>
            </a:r>
            <a:r>
              <a:rPr lang="en-GB" sz="1200" kern="1200" dirty="0">
                <a:solidFill>
                  <a:schemeClr val="tx1"/>
                </a:solidFill>
                <a:effectLst/>
                <a:latin typeface="+mn-lt"/>
                <a:ea typeface="+mn-ea"/>
                <a:cs typeface="+mn-cs"/>
              </a:rPr>
              <a:t>However, no study compared the effectiveness and safety of antiepileptic drugs (AEDs) in AD in respect to the cognitive function.</a:t>
            </a:r>
            <a:r>
              <a:rPr lang="en-GB" dirty="0"/>
              <a:t> AEDs vary in their effect on cognition</a:t>
            </a:r>
          </a:p>
        </p:txBody>
      </p:sp>
      <p:sp>
        <p:nvSpPr>
          <p:cNvPr id="4" name="Slide Number Placeholder 3"/>
          <p:cNvSpPr>
            <a:spLocks noGrp="1"/>
          </p:cNvSpPr>
          <p:nvPr>
            <p:ph type="sldNum" sz="quarter" idx="10"/>
          </p:nvPr>
        </p:nvSpPr>
        <p:spPr/>
        <p:txBody>
          <a:bodyPr/>
          <a:lstStyle/>
          <a:p>
            <a:fld id="{02A24129-2ECE-47E0-A071-D8803AB6670C}" type="slidenum">
              <a:rPr lang="en-GB" smtClean="0"/>
              <a:t>12</a:t>
            </a:fld>
            <a:endParaRPr lang="en-GB"/>
          </a:p>
        </p:txBody>
      </p:sp>
    </p:spTree>
    <p:extLst>
      <p:ext uri="{BB962C8B-B14F-4D97-AF65-F5344CB8AC3E}">
        <p14:creationId xmlns:p14="http://schemas.microsoft.com/office/powerpoint/2010/main" val="4235442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Either they </a:t>
            </a:r>
            <a:r>
              <a:rPr lang="en-US" sz="1200" b="1" kern="1200" dirty="0">
                <a:solidFill>
                  <a:schemeClr val="tx1"/>
                </a:solidFill>
                <a:effectLst/>
                <a:latin typeface="+mn-lt"/>
                <a:ea typeface="+mn-ea"/>
                <a:cs typeface="+mn-cs"/>
              </a:rPr>
              <a:t>reduce cognitive dysfunction by controlling seizures</a:t>
            </a:r>
            <a:r>
              <a:rPr lang="en-GB" sz="1200" kern="1200" dirty="0">
                <a:solidFill>
                  <a:schemeClr val="tx1"/>
                </a:solidFill>
                <a:effectLst/>
                <a:latin typeface="+mn-lt"/>
                <a:ea typeface="+mn-ea"/>
                <a:cs typeface="+mn-cs"/>
              </a:rPr>
              <a:t> or are associated with </a:t>
            </a:r>
            <a:r>
              <a:rPr lang="en-US" sz="1200" b="1" kern="1200" dirty="0">
                <a:solidFill>
                  <a:schemeClr val="tx1"/>
                </a:solidFill>
                <a:effectLst/>
                <a:latin typeface="+mn-lt"/>
                <a:ea typeface="+mn-ea"/>
                <a:cs typeface="+mn-cs"/>
              </a:rPr>
              <a:t>a considerable degree of cognitive impairment</a:t>
            </a:r>
            <a:r>
              <a:rPr lang="en-GB" sz="1200" kern="1200" dirty="0">
                <a:solidFill>
                  <a:schemeClr val="tx1"/>
                </a:solidFill>
                <a:effectLst/>
                <a:latin typeface="+mn-lt"/>
                <a:ea typeface="+mn-ea"/>
                <a:cs typeface="+mn-cs"/>
              </a:rPr>
              <a:t>, thus </a:t>
            </a:r>
            <a:r>
              <a:rPr lang="en-US" sz="1200" b="1" kern="1200" dirty="0">
                <a:solidFill>
                  <a:schemeClr val="tx1"/>
                </a:solidFill>
                <a:effectLst/>
                <a:latin typeface="+mn-lt"/>
                <a:ea typeface="+mn-ea"/>
                <a:cs typeface="+mn-cs"/>
              </a:rPr>
              <a:t>Patients with existing cognitive problems, like AD patients, may be at greater risk using drugs with adverse cognitive effects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A24129-2ECE-47E0-A071-D8803AB6670C}" type="slidenum">
              <a:rPr lang="en-GB" smtClean="0"/>
              <a:t>13</a:t>
            </a:fld>
            <a:endParaRPr lang="en-GB"/>
          </a:p>
        </p:txBody>
      </p:sp>
    </p:spTree>
    <p:extLst>
      <p:ext uri="{BB962C8B-B14F-4D97-AF65-F5344CB8AC3E}">
        <p14:creationId xmlns:p14="http://schemas.microsoft.com/office/powerpoint/2010/main" val="151490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Lire</a:t>
            </a:r>
          </a:p>
        </p:txBody>
      </p:sp>
      <p:sp>
        <p:nvSpPr>
          <p:cNvPr id="4" name="Slide Number Placeholder 3"/>
          <p:cNvSpPr>
            <a:spLocks noGrp="1"/>
          </p:cNvSpPr>
          <p:nvPr>
            <p:ph type="sldNum" sz="quarter" idx="10"/>
          </p:nvPr>
        </p:nvSpPr>
        <p:spPr/>
        <p:txBody>
          <a:bodyPr/>
          <a:lstStyle/>
          <a:p>
            <a:fld id="{02A24129-2ECE-47E0-A071-D8803AB6670C}" type="slidenum">
              <a:rPr lang="en-GB" smtClean="0"/>
              <a:t>14</a:t>
            </a:fld>
            <a:endParaRPr lang="en-GB"/>
          </a:p>
        </p:txBody>
      </p:sp>
    </p:spTree>
    <p:extLst>
      <p:ext uri="{BB962C8B-B14F-4D97-AF65-F5344CB8AC3E}">
        <p14:creationId xmlns:p14="http://schemas.microsoft.com/office/powerpoint/2010/main" val="2943685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work was designed to investigate 2 AEDs namely, </a:t>
            </a:r>
            <a:r>
              <a:rPr lang="en-GB" dirty="0" err="1"/>
              <a:t>levetiracetam</a:t>
            </a:r>
            <a:r>
              <a:rPr lang="en-GB" dirty="0"/>
              <a:t> &amp; gabapentin versus an old one carbamazepine in a SDAT model induced by ICV injection of colchicine in reference to donepezil in order to assess ………………………………… </a:t>
            </a:r>
          </a:p>
        </p:txBody>
      </p:sp>
      <p:sp>
        <p:nvSpPr>
          <p:cNvPr id="4" name="Slide Number Placeholder 3"/>
          <p:cNvSpPr>
            <a:spLocks noGrp="1"/>
          </p:cNvSpPr>
          <p:nvPr>
            <p:ph type="sldNum" sz="quarter" idx="10"/>
          </p:nvPr>
        </p:nvSpPr>
        <p:spPr/>
        <p:txBody>
          <a:bodyPr/>
          <a:lstStyle/>
          <a:p>
            <a:fld id="{02A24129-2ECE-47E0-A071-D8803AB6670C}" type="slidenum">
              <a:rPr lang="en-GB" smtClean="0"/>
              <a:t>15</a:t>
            </a:fld>
            <a:endParaRPr lang="en-GB"/>
          </a:p>
        </p:txBody>
      </p:sp>
    </p:spTree>
    <p:extLst>
      <p:ext uri="{BB962C8B-B14F-4D97-AF65-F5344CB8AC3E}">
        <p14:creationId xmlns:p14="http://schemas.microsoft.com/office/powerpoint/2010/main" val="2242933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t>
            </a:r>
            <a:r>
              <a:rPr lang="en-US" dirty="0" err="1"/>
              <a:t>levetiracetam</a:t>
            </a:r>
            <a:r>
              <a:rPr lang="en-US" dirty="0"/>
              <a:t> and its derivatives are promising???? Based on the imp role of central cholinergic neurons in storage and retrieval of memory, </a:t>
            </a:r>
            <a:r>
              <a:rPr lang="en-US" dirty="0" err="1"/>
              <a:t>AChE</a:t>
            </a:r>
            <a:r>
              <a:rPr lang="en-US" dirty="0"/>
              <a:t> is being considered as a ………………………………and its activity had been reported to be decreased in AD patients. Recently, another function of </a:t>
            </a:r>
            <a:r>
              <a:rPr lang="en-US" dirty="0" err="1"/>
              <a:t>AChE</a:t>
            </a:r>
            <a:r>
              <a:rPr lang="en-US" dirty="0"/>
              <a:t> has been discovered besides its well known catalytic function, which forms the basis of the actual AD therapy, ………… The new function is known as ………………….., which promotes……………………. It constitutes a future target for AD therapy through the PAS of the enzyme  </a:t>
            </a:r>
          </a:p>
        </p:txBody>
      </p:sp>
      <p:sp>
        <p:nvSpPr>
          <p:cNvPr id="4" name="Slide Number Placeholder 3"/>
          <p:cNvSpPr>
            <a:spLocks noGrp="1"/>
          </p:cNvSpPr>
          <p:nvPr>
            <p:ph type="sldNum" sz="quarter" idx="10"/>
          </p:nvPr>
        </p:nvSpPr>
        <p:spPr/>
        <p:txBody>
          <a:bodyPr/>
          <a:lstStyle/>
          <a:p>
            <a:fld id="{7F7348B4-3A99-4270-90F0-3FFCD6267BC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47897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Levetiracetam</a:t>
            </a:r>
            <a:r>
              <a:rPr lang="en-GB" dirty="0"/>
              <a:t> through its pyrrolidine molecules is thought to bind to the PAS (another catalytic site of the </a:t>
            </a:r>
            <a:r>
              <a:rPr lang="en-GB" dirty="0" err="1"/>
              <a:t>AChE</a:t>
            </a:r>
            <a:r>
              <a:rPr lang="en-GB" dirty="0"/>
              <a:t>) and thus promotes enzyme inhibition. This hypothesis could make </a:t>
            </a:r>
            <a:r>
              <a:rPr lang="en-GB" dirty="0" err="1"/>
              <a:t>levetiracetam</a:t>
            </a:r>
            <a:r>
              <a:rPr lang="en-GB" dirty="0"/>
              <a:t> targets AD therapy besides its antiepileptic action </a:t>
            </a:r>
          </a:p>
        </p:txBody>
      </p:sp>
      <p:sp>
        <p:nvSpPr>
          <p:cNvPr id="4" name="Slide Number Placeholder 3"/>
          <p:cNvSpPr>
            <a:spLocks noGrp="1"/>
          </p:cNvSpPr>
          <p:nvPr>
            <p:ph type="sldNum" sz="quarter" idx="10"/>
          </p:nvPr>
        </p:nvSpPr>
        <p:spPr/>
        <p:txBody>
          <a:bodyPr/>
          <a:lstStyle/>
          <a:p>
            <a:fld id="{02A24129-2ECE-47E0-A071-D8803AB6670C}" type="slidenum">
              <a:rPr lang="en-GB" smtClean="0"/>
              <a:t>17</a:t>
            </a:fld>
            <a:endParaRPr lang="en-GB"/>
          </a:p>
        </p:txBody>
      </p:sp>
    </p:spTree>
    <p:extLst>
      <p:ext uri="{BB962C8B-B14F-4D97-AF65-F5344CB8AC3E}">
        <p14:creationId xmlns:p14="http://schemas.microsoft.com/office/powerpoint/2010/main" val="305125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the help of </a:t>
            </a:r>
            <a:r>
              <a:rPr lang="en-GB" dirty="0" err="1"/>
              <a:t>Paxinos</a:t>
            </a:r>
            <a:r>
              <a:rPr lang="en-GB" dirty="0"/>
              <a:t> &amp; Watson ‘s atlas, the stereotaxic coordinates were fixed for the </a:t>
            </a:r>
            <a:r>
              <a:rPr lang="en-GB" dirty="0" err="1"/>
              <a:t>icv</a:t>
            </a:r>
            <a:r>
              <a:rPr lang="en-GB" dirty="0"/>
              <a:t> injection of 15 </a:t>
            </a:r>
            <a:r>
              <a:rPr lang="en-GB" dirty="0" err="1"/>
              <a:t>Ul</a:t>
            </a:r>
            <a:r>
              <a:rPr lang="en-GB" dirty="0"/>
              <a:t> colchicine</a:t>
            </a:r>
          </a:p>
        </p:txBody>
      </p:sp>
      <p:sp>
        <p:nvSpPr>
          <p:cNvPr id="4" name="Slide Number Placeholder 3"/>
          <p:cNvSpPr>
            <a:spLocks noGrp="1"/>
          </p:cNvSpPr>
          <p:nvPr>
            <p:ph type="sldNum" sz="quarter" idx="10"/>
          </p:nvPr>
        </p:nvSpPr>
        <p:spPr/>
        <p:txBody>
          <a:bodyPr/>
          <a:lstStyle/>
          <a:p>
            <a:fld id="{02A24129-2ECE-47E0-A071-D8803AB6670C}" type="slidenum">
              <a:rPr lang="en-GB" smtClean="0"/>
              <a:t>18</a:t>
            </a:fld>
            <a:endParaRPr lang="en-GB"/>
          </a:p>
        </p:txBody>
      </p:sp>
    </p:spTree>
    <p:extLst>
      <p:ext uri="{BB962C8B-B14F-4D97-AF65-F5344CB8AC3E}">
        <p14:creationId xmlns:p14="http://schemas.microsoft.com/office/powerpoint/2010/main" val="361977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0" dirty="0">
                <a:solidFill>
                  <a:sysClr val="windowText" lastClr="000000"/>
                </a:solidFill>
                <a:effectLst>
                  <a:outerShdw blurRad="50800" dist="38100" dir="2700000" algn="tl" rotWithShape="0">
                    <a:sysClr val="window" lastClr="FFFFFF"/>
                  </a:outerShdw>
                </a:effectLst>
                <a:latin typeface="Segoe Print" pitchFamily="2" charset="0"/>
              </a:rPr>
              <a:t>Colchicine is a microtubule-disrupting agent and </a:t>
            </a:r>
            <a:r>
              <a:rPr lang="en-GB" b="1" kern="0" dirty="0">
                <a:solidFill>
                  <a:sysClr val="windowText" lastClr="000000"/>
                </a:solidFill>
                <a:effectLst>
                  <a:outerShdw blurRad="50800" dist="38100" dir="2700000" algn="tl" rotWithShape="0">
                    <a:sysClr val="window" lastClr="FFFFFF"/>
                  </a:outerShdw>
                </a:effectLst>
                <a:latin typeface="Segoe Print" pitchFamily="2" charset="0"/>
              </a:rPr>
              <a:t>Colchicine-induced cognitive impairment has been</a:t>
            </a:r>
          </a:p>
          <a:p>
            <a:r>
              <a:rPr lang="en-GB" b="1" kern="0" dirty="0">
                <a:solidFill>
                  <a:sysClr val="windowText" lastClr="000000"/>
                </a:solidFill>
                <a:effectLst>
                  <a:outerShdw blurRad="50800" dist="38100" dir="2700000" algn="tl" rotWithShape="0">
                    <a:sysClr val="window" lastClr="FFFFFF"/>
                  </a:outerShdw>
                </a:effectLst>
                <a:latin typeface="Segoe Print" pitchFamily="2" charset="0"/>
              </a:rPr>
              <a:t>established as an animal model of sporadic dementia of Alzheimer’s type</a:t>
            </a:r>
            <a:endParaRPr lang="en-US" b="1" kern="0" dirty="0">
              <a:solidFill>
                <a:sysClr val="windowText" lastClr="000000"/>
              </a:solidFill>
              <a:effectLst>
                <a:outerShdw blurRad="50800" dist="38100" dir="2700000" algn="tl" rotWithShape="0">
                  <a:sysClr val="window" lastClr="FFFFFF"/>
                </a:outerShdw>
              </a:effectLst>
              <a:latin typeface="Segoe Print"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0" dirty="0">
              <a:solidFill>
                <a:sysClr val="windowText" lastClr="000000"/>
              </a:solidFill>
              <a:effectLst>
                <a:outerShdw blurRad="50800" dist="38100" dir="2700000" algn="tl" rotWithShape="0">
                  <a:sysClr val="window" lastClr="FFFFFF"/>
                </a:outerShdw>
              </a:effectLst>
              <a:latin typeface="Segoe Print"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0" dirty="0">
                <a:solidFill>
                  <a:sysClr val="windowText" lastClr="000000"/>
                </a:solidFill>
                <a:effectLst>
                  <a:outerShdw blurRad="50800" dist="38100" dir="2700000" algn="tl" rotWithShape="0">
                    <a:sysClr val="window" lastClr="FFFFFF"/>
                  </a:outerShdw>
                </a:effectLst>
                <a:latin typeface="Segoe Print" pitchFamily="2" charset="0"/>
              </a:rPr>
              <a:t>Colchicine produces marked destruction of hippocampal granule cells, mossy </a:t>
            </a:r>
            <a:r>
              <a:rPr lang="en-GB" sz="1200" b="1" kern="0" dirty="0" err="1">
                <a:solidFill>
                  <a:sysClr val="windowText" lastClr="000000"/>
                </a:solidFill>
                <a:effectLst>
                  <a:outerShdw blurRad="50800" dist="38100" dir="2700000" algn="tl" rotWithShape="0">
                    <a:sysClr val="window" lastClr="FFFFFF"/>
                  </a:outerShdw>
                </a:effectLst>
                <a:latin typeface="Segoe Print" pitchFamily="2" charset="0"/>
              </a:rPr>
              <a:t>fibers</a:t>
            </a:r>
            <a:r>
              <a:rPr lang="en-GB" sz="1200" b="1" kern="0" dirty="0">
                <a:solidFill>
                  <a:sysClr val="windowText" lastClr="000000"/>
                </a:solidFill>
                <a:effectLst>
                  <a:outerShdw blurRad="50800" dist="38100" dir="2700000" algn="tl" rotWithShape="0">
                    <a:sysClr val="window" lastClr="FFFFFF"/>
                  </a:outerShdw>
                </a:effectLst>
                <a:latin typeface="Segoe Print" pitchFamily="2" charset="0"/>
              </a:rPr>
              <a:t> &amp; </a:t>
            </a:r>
            <a:r>
              <a:rPr lang="en-GB" sz="1200" b="1" kern="0" dirty="0" err="1">
                <a:solidFill>
                  <a:sysClr val="windowText" lastClr="000000"/>
                </a:solidFill>
                <a:effectLst>
                  <a:outerShdw blurRad="50800" dist="38100" dir="2700000" algn="tl" rotWithShape="0">
                    <a:sysClr val="window" lastClr="FFFFFF"/>
                  </a:outerShdw>
                </a:effectLst>
                <a:latin typeface="Segoe Print" pitchFamily="2" charset="0"/>
              </a:rPr>
              <a:t>septo</a:t>
            </a:r>
            <a:r>
              <a:rPr lang="en-GB" sz="1200" b="1" kern="0" dirty="0">
                <a:solidFill>
                  <a:sysClr val="windowText" lastClr="000000"/>
                </a:solidFill>
                <a:effectLst>
                  <a:outerShdw blurRad="50800" dist="38100" dir="2700000" algn="tl" rotWithShape="0">
                    <a:sysClr val="window" lastClr="FFFFFF"/>
                  </a:outerShdw>
                </a:effectLst>
                <a:latin typeface="Segoe Print" pitchFamily="2" charset="0"/>
              </a:rPr>
              <a:t>-hippocampal pathways. It induces neurofibrillary degeneration by binding to tubulin, which is associated with loss of cholinergic neurons &amp; decrease in </a:t>
            </a:r>
            <a:r>
              <a:rPr lang="en-GB" sz="1200" b="1" kern="0" dirty="0" err="1">
                <a:solidFill>
                  <a:sysClr val="windowText" lastClr="000000"/>
                </a:solidFill>
                <a:effectLst>
                  <a:outerShdw blurRad="50800" dist="38100" dir="2700000" algn="tl" rotWithShape="0">
                    <a:sysClr val="window" lastClr="FFFFFF"/>
                  </a:outerShdw>
                </a:effectLst>
                <a:latin typeface="Segoe Print" pitchFamily="2" charset="0"/>
              </a:rPr>
              <a:t>ACh</a:t>
            </a:r>
            <a:r>
              <a:rPr lang="en-GB" sz="1200" b="1" kern="0" dirty="0">
                <a:solidFill>
                  <a:sysClr val="windowText" lastClr="000000"/>
                </a:solidFill>
                <a:effectLst>
                  <a:outerShdw blurRad="50800" dist="38100" dir="2700000" algn="tl" rotWithShape="0">
                    <a:sysClr val="window" lastClr="FFFFFF"/>
                  </a:outerShdw>
                </a:effectLst>
                <a:latin typeface="Segoe Print" pitchFamily="2" charset="0"/>
              </a:rPr>
              <a:t> transferase, thereby, resulting in impairment of learning &amp; memory</a:t>
            </a:r>
            <a:endParaRPr lang="en-US" sz="1200" b="1" kern="0" dirty="0">
              <a:solidFill>
                <a:sysClr val="windowText" lastClr="000000"/>
              </a:solidFill>
              <a:effectLst>
                <a:outerShdw blurRad="50800" dist="38100" dir="2700000" algn="tl" rotWithShape="0">
                  <a:sysClr val="window" lastClr="FFFFFF"/>
                </a:outerShdw>
              </a:effectLst>
              <a:latin typeface="Segoe Print" pitchFamily="2"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fld id="{02A24129-2ECE-47E0-A071-D8803AB6670C}" type="slidenum">
              <a:rPr lang="en-GB" smtClean="0"/>
              <a:t>19</a:t>
            </a:fld>
            <a:endParaRPr lang="en-GB"/>
          </a:p>
        </p:txBody>
      </p:sp>
    </p:spTree>
    <p:extLst>
      <p:ext uri="{BB962C8B-B14F-4D97-AF65-F5344CB8AC3E}">
        <p14:creationId xmlns:p14="http://schemas.microsoft.com/office/powerpoint/2010/main" val="2687234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Rats were randomly divided into 2 main groups; a control non-treated group and a treated group. In the control non-treated, rats were subdivided into normal control that were not subjected to surgery and they only received the vehicle, the </a:t>
            </a:r>
            <a:r>
              <a:rPr lang="en-GB" dirty="0" err="1"/>
              <a:t>aCSF</a:t>
            </a:r>
            <a:r>
              <a:rPr lang="en-GB" dirty="0"/>
              <a:t>-injected rats that were subjected to surgery with </a:t>
            </a:r>
            <a:r>
              <a:rPr lang="en-GB" dirty="0" err="1"/>
              <a:t>icv</a:t>
            </a:r>
            <a:r>
              <a:rPr lang="en-GB" dirty="0"/>
              <a:t> injection of 10 </a:t>
            </a:r>
            <a:r>
              <a:rPr lang="en-GB" dirty="0" err="1"/>
              <a:t>Ul</a:t>
            </a:r>
            <a:r>
              <a:rPr lang="en-GB" dirty="0"/>
              <a:t> </a:t>
            </a:r>
            <a:r>
              <a:rPr lang="en-GB" dirty="0" err="1"/>
              <a:t>aCSF</a:t>
            </a:r>
            <a:r>
              <a:rPr lang="en-GB" dirty="0"/>
              <a:t> instead to colchicine that was injected in the untreated AD rats.</a:t>
            </a:r>
          </a:p>
          <a:p>
            <a:r>
              <a:rPr lang="en-GB" dirty="0"/>
              <a:t>While after surgery &amp; the </a:t>
            </a:r>
            <a:r>
              <a:rPr lang="en-GB" dirty="0" err="1"/>
              <a:t>icv</a:t>
            </a:r>
            <a:r>
              <a:rPr lang="en-GB" dirty="0"/>
              <a:t> injection of colchicine, rats in the treated group, were subjected to treatment with the tested drugs in their individual doses.   </a:t>
            </a:r>
          </a:p>
        </p:txBody>
      </p:sp>
      <p:sp>
        <p:nvSpPr>
          <p:cNvPr id="4" name="Slide Number Placeholder 3"/>
          <p:cNvSpPr>
            <a:spLocks noGrp="1"/>
          </p:cNvSpPr>
          <p:nvPr>
            <p:ph type="sldNum" sz="quarter" idx="10"/>
          </p:nvPr>
        </p:nvSpPr>
        <p:spPr/>
        <p:txBody>
          <a:bodyPr/>
          <a:lstStyle/>
          <a:p>
            <a:fld id="{02A24129-2ECE-47E0-A071-D8803AB6670C}" type="slidenum">
              <a:rPr lang="en-GB" smtClean="0"/>
              <a:t>20</a:t>
            </a:fld>
            <a:endParaRPr lang="en-GB"/>
          </a:p>
        </p:txBody>
      </p:sp>
    </p:spTree>
    <p:extLst>
      <p:ext uri="{BB962C8B-B14F-4D97-AF65-F5344CB8AC3E}">
        <p14:creationId xmlns:p14="http://schemas.microsoft.com/office/powerpoint/2010/main" val="1965660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Despite the increasing prevalence of AD as the most common type of dementia in elderly accounting for about 70 to 80% of cases</a:t>
            </a:r>
          </a:p>
          <a:p>
            <a:r>
              <a:rPr lang="en-GB" b="1" kern="0" dirty="0">
                <a:solidFill>
                  <a:sysClr val="windowText" lastClr="000000"/>
                </a:solidFill>
                <a:effectLst>
                  <a:outerShdw blurRad="50800" dist="38100" dir="2700000" algn="tl" rotWithShape="0">
                    <a:sysClr val="window" lastClr="FFFFFF"/>
                  </a:outerShdw>
                </a:effectLst>
                <a:latin typeface="Segoe Print" pitchFamily="2" charset="0"/>
              </a:rPr>
              <a:t>Alzheimer’s disease is associated with microtubule dysfunction &amp; characterized by appearance of specific cytoskeletal cellular abnormalities, which are associated with cognitive impairment</a:t>
            </a:r>
            <a:endParaRPr lang="en-US" b="1" kern="0" dirty="0">
              <a:solidFill>
                <a:sysClr val="windowText" lastClr="000000"/>
              </a:solidFill>
              <a:effectLst>
                <a:outerShdw blurRad="50800" dist="38100" dir="2700000" algn="tl" rotWithShape="0">
                  <a:sysClr val="window" lastClr="FFFFFF"/>
                </a:outerShdw>
              </a:effectLst>
              <a:latin typeface="Segoe Print" pitchFamily="2" charset="0"/>
            </a:endParaRPr>
          </a:p>
          <a:p>
            <a:endParaRPr lang="en-GB" dirty="0"/>
          </a:p>
        </p:txBody>
      </p:sp>
      <p:sp>
        <p:nvSpPr>
          <p:cNvPr id="4" name="Slide Number Placeholder 3"/>
          <p:cNvSpPr>
            <a:spLocks noGrp="1"/>
          </p:cNvSpPr>
          <p:nvPr>
            <p:ph type="sldNum" sz="quarter" idx="10"/>
          </p:nvPr>
        </p:nvSpPr>
        <p:spPr/>
        <p:txBody>
          <a:bodyPr/>
          <a:lstStyle/>
          <a:p>
            <a:fld id="{7F7348B4-3A99-4270-90F0-3FFCD6267BC4}" type="slidenum">
              <a:rPr lang="en-US" smtClean="0"/>
              <a:t>3</a:t>
            </a:fld>
            <a:endParaRPr lang="en-US"/>
          </a:p>
        </p:txBody>
      </p:sp>
    </p:spTree>
    <p:extLst>
      <p:ext uri="{BB962C8B-B14F-4D97-AF65-F5344CB8AC3E}">
        <p14:creationId xmlns:p14="http://schemas.microsoft.com/office/powerpoint/2010/main" val="50271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study was conducted in 26 days, on day 1 after anesthesia, rats were subjected to surgery for the </a:t>
            </a:r>
            <a:r>
              <a:rPr lang="en-US" dirty="0" err="1"/>
              <a:t>icv</a:t>
            </a:r>
            <a:r>
              <a:rPr lang="en-US" dirty="0"/>
              <a:t> injection of 15 </a:t>
            </a:r>
            <a:r>
              <a:rPr lang="en-US" dirty="0" err="1"/>
              <a:t>Ul</a:t>
            </a:r>
            <a:r>
              <a:rPr lang="en-US" dirty="0"/>
              <a:t> of colchicine dissolved in </a:t>
            </a:r>
            <a:r>
              <a:rPr lang="en-US" dirty="0" err="1"/>
              <a:t>aCSF</a:t>
            </a:r>
            <a:r>
              <a:rPr lang="en-US" dirty="0"/>
              <a:t>, then on day 13 after surgery, spatial memory was tested by MWM task starting by measuring the IAL, which is the time taken by rats to reach to the hidden platform in the water maze after training. On day 14, and 21, The 1</a:t>
            </a:r>
            <a:r>
              <a:rPr lang="en-US" baseline="30000" dirty="0"/>
              <a:t>st</a:t>
            </a:r>
            <a:r>
              <a:rPr lang="en-US" dirty="0"/>
              <a:t> and 2</a:t>
            </a:r>
            <a:r>
              <a:rPr lang="en-US" baseline="30000" dirty="0"/>
              <a:t>nd</a:t>
            </a:r>
            <a:r>
              <a:rPr lang="en-US" dirty="0"/>
              <a:t> retention latency were measured to test the retention of spatial memory and on day 22, probe test was conducted as another way to investigate the retrieval of memory by measuring the  time spent in the target quadrant after removal of the platform. After 2 days of rest, rats were subjected to PA task, where on day 26 the ISTL time is measured, which is the time taken by rats to enter the dark chamber where they r subjected to brief electric shock, in the next day, the retention of this aversive memory was measured by assessment of the STRL</a:t>
            </a:r>
          </a:p>
        </p:txBody>
      </p:sp>
      <p:sp>
        <p:nvSpPr>
          <p:cNvPr id="4" name="Slide Number Placeholder 3"/>
          <p:cNvSpPr>
            <a:spLocks noGrp="1"/>
          </p:cNvSpPr>
          <p:nvPr>
            <p:ph type="sldNum" sz="quarter" idx="10"/>
          </p:nvPr>
        </p:nvSpPr>
        <p:spPr/>
        <p:txBody>
          <a:bodyPr/>
          <a:lstStyle/>
          <a:p>
            <a:fld id="{7F7348B4-3A99-4270-90F0-3FFCD6267BC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232837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see the 3 different tests in WM task : a visible task where the platform was made visible to test the visual acuity of rats, the hidden platform test where this shelter was hidden in one quadrant with visual cues were put in the surrounding to help rats to localize it, and the probe trial where the platform is removed to test how much rats </a:t>
            </a:r>
            <a:r>
              <a:rPr lang="en-GB" dirty="0" err="1"/>
              <a:t>ll</a:t>
            </a:r>
            <a:r>
              <a:rPr lang="en-GB" dirty="0"/>
              <a:t> remain in the target quadrant</a:t>
            </a:r>
          </a:p>
        </p:txBody>
      </p:sp>
      <p:sp>
        <p:nvSpPr>
          <p:cNvPr id="4" name="Slide Number Placeholder 3"/>
          <p:cNvSpPr>
            <a:spLocks noGrp="1"/>
          </p:cNvSpPr>
          <p:nvPr>
            <p:ph type="sldNum" sz="quarter" idx="10"/>
          </p:nvPr>
        </p:nvSpPr>
        <p:spPr/>
        <p:txBody>
          <a:bodyPr/>
          <a:lstStyle/>
          <a:p>
            <a:fld id="{02A24129-2ECE-47E0-A071-D8803AB6670C}" type="slidenum">
              <a:rPr lang="en-GB" smtClean="0"/>
              <a:t>22</a:t>
            </a:fld>
            <a:endParaRPr lang="en-GB"/>
          </a:p>
        </p:txBody>
      </p:sp>
    </p:spTree>
    <p:extLst>
      <p:ext uri="{BB962C8B-B14F-4D97-AF65-F5344CB8AC3E}">
        <p14:creationId xmlns:p14="http://schemas.microsoft.com/office/powerpoint/2010/main" val="2705922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gross behaviour and locomotor activity were assessed by the open field chamber to exclude any motor deficit.</a:t>
            </a:r>
          </a:p>
          <a:p>
            <a:r>
              <a:rPr lang="en-GB" sz="1200" b="0" i="0" u="none" strike="noStrike" kern="1200" baseline="0" dirty="0">
                <a:solidFill>
                  <a:schemeClr val="tx1"/>
                </a:solidFill>
                <a:latin typeface="+mn-lt"/>
                <a:ea typeface="+mn-ea"/>
                <a:cs typeface="+mn-cs"/>
              </a:rPr>
              <a:t> is a wooden box</a:t>
            </a:r>
          </a:p>
          <a:p>
            <a:r>
              <a:rPr lang="en-GB" sz="1200" b="0" i="0" u="none" strike="noStrike" kern="1200" baseline="0" dirty="0">
                <a:solidFill>
                  <a:schemeClr val="tx1"/>
                </a:solidFill>
                <a:latin typeface="+mn-lt"/>
                <a:ea typeface="+mn-ea"/>
                <a:cs typeface="+mn-cs"/>
              </a:rPr>
              <a:t>(72 × 72 cm2× 36 cm height) with one glass wall, and its floor is divided into equal-sized squares. Each animal was observed for 5 min; then it was given a score for total locomotor activity calculated as the sum of line crosses and number of rears </a:t>
            </a:r>
            <a:endParaRPr lang="en-GB" dirty="0"/>
          </a:p>
        </p:txBody>
      </p:sp>
      <p:sp>
        <p:nvSpPr>
          <p:cNvPr id="4" name="Slide Number Placeholder 3"/>
          <p:cNvSpPr>
            <a:spLocks noGrp="1"/>
          </p:cNvSpPr>
          <p:nvPr>
            <p:ph type="sldNum" sz="quarter" idx="10"/>
          </p:nvPr>
        </p:nvSpPr>
        <p:spPr/>
        <p:txBody>
          <a:bodyPr/>
          <a:lstStyle/>
          <a:p>
            <a:fld id="{02A24129-2ECE-47E0-A071-D8803AB6670C}" type="slidenum">
              <a:rPr lang="en-GB" smtClean="0"/>
              <a:t>23</a:t>
            </a:fld>
            <a:endParaRPr lang="en-GB"/>
          </a:p>
        </p:txBody>
      </p:sp>
    </p:spTree>
    <p:extLst>
      <p:ext uri="{BB962C8B-B14F-4D97-AF65-F5344CB8AC3E}">
        <p14:creationId xmlns:p14="http://schemas.microsoft.com/office/powerpoint/2010/main" val="1877570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brain were dissected and Both hippocampi and prefrontal cortices were isolated and kept in iced PBS at -80 </a:t>
            </a:r>
            <a:r>
              <a:rPr lang="en-US" baseline="30000" dirty="0"/>
              <a:t>0 </a:t>
            </a:r>
            <a:r>
              <a:rPr lang="en-US" baseline="0" dirty="0"/>
              <a:t>for measurement of parameters of lipid peroxidation as MDA and antioxidant potential in the form of GSH and …………………………………………………</a:t>
            </a:r>
          </a:p>
        </p:txBody>
      </p:sp>
      <p:sp>
        <p:nvSpPr>
          <p:cNvPr id="4" name="Slide Number Placeholder 3"/>
          <p:cNvSpPr>
            <a:spLocks noGrp="1"/>
          </p:cNvSpPr>
          <p:nvPr>
            <p:ph type="sldNum" sz="quarter" idx="10"/>
          </p:nvPr>
        </p:nvSpPr>
        <p:spPr/>
        <p:txBody>
          <a:bodyPr/>
          <a:lstStyle/>
          <a:p>
            <a:fld id="{7F7348B4-3A99-4270-90F0-3FFCD6267BC4}"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192115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graph demonstrates that the untreated AD rats showed an increase IAL versus normal control. </a:t>
            </a:r>
            <a:r>
              <a:rPr lang="en-GB" dirty="0" err="1"/>
              <a:t>Levetiracitam</a:t>
            </a:r>
            <a:r>
              <a:rPr lang="en-GB" dirty="0"/>
              <a:t> was comparable to donepezil in decreasing this IAL versus untreated AD rats</a:t>
            </a:r>
          </a:p>
        </p:txBody>
      </p:sp>
      <p:sp>
        <p:nvSpPr>
          <p:cNvPr id="4" name="Slide Number Placeholder 3"/>
          <p:cNvSpPr>
            <a:spLocks noGrp="1"/>
          </p:cNvSpPr>
          <p:nvPr>
            <p:ph type="sldNum" sz="quarter" idx="10"/>
          </p:nvPr>
        </p:nvSpPr>
        <p:spPr/>
        <p:txBody>
          <a:bodyPr/>
          <a:lstStyle/>
          <a:p>
            <a:fld id="{02A24129-2ECE-47E0-A071-D8803AB6670C}" type="slidenum">
              <a:rPr lang="en-GB" smtClean="0"/>
              <a:t>25</a:t>
            </a:fld>
            <a:endParaRPr lang="en-GB"/>
          </a:p>
        </p:txBody>
      </p:sp>
    </p:spTree>
    <p:extLst>
      <p:ext uri="{BB962C8B-B14F-4D97-AF65-F5344CB8AC3E}">
        <p14:creationId xmlns:p14="http://schemas.microsoft.com/office/powerpoint/2010/main" val="3965939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same was observed in the 1</a:t>
            </a:r>
            <a:r>
              <a:rPr lang="en-GB" baseline="30000" dirty="0"/>
              <a:t>st</a:t>
            </a:r>
            <a:r>
              <a:rPr lang="en-GB" dirty="0"/>
              <a:t> RL. Again, </a:t>
            </a:r>
            <a:r>
              <a:rPr lang="en-GB" dirty="0" err="1"/>
              <a:t>Levetiracitam</a:t>
            </a:r>
            <a:r>
              <a:rPr lang="en-GB" dirty="0"/>
              <a:t> was the best among the AEDs to retain this spatial memory, yet donepezil retained memory was the highest  on day 14 after colchicine injection</a:t>
            </a:r>
          </a:p>
          <a:p>
            <a:endParaRPr lang="en-GB" dirty="0"/>
          </a:p>
        </p:txBody>
      </p:sp>
      <p:sp>
        <p:nvSpPr>
          <p:cNvPr id="4" name="Slide Number Placeholder 3"/>
          <p:cNvSpPr>
            <a:spLocks noGrp="1"/>
          </p:cNvSpPr>
          <p:nvPr>
            <p:ph type="sldNum" sz="quarter" idx="10"/>
          </p:nvPr>
        </p:nvSpPr>
        <p:spPr/>
        <p:txBody>
          <a:bodyPr/>
          <a:lstStyle/>
          <a:p>
            <a:fld id="{02A24129-2ECE-47E0-A071-D8803AB6670C}" type="slidenum">
              <a:rPr lang="en-GB" smtClean="0"/>
              <a:t>26</a:t>
            </a:fld>
            <a:endParaRPr lang="en-GB"/>
          </a:p>
        </p:txBody>
      </p:sp>
    </p:spTree>
    <p:extLst>
      <p:ext uri="{BB962C8B-B14F-4D97-AF65-F5344CB8AC3E}">
        <p14:creationId xmlns:p14="http://schemas.microsoft.com/office/powerpoint/2010/main" val="2719777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day 21 after colchicine injection, </a:t>
            </a:r>
            <a:r>
              <a:rPr lang="en-US" dirty="0" err="1"/>
              <a:t>Levetiracetam</a:t>
            </a:r>
            <a:r>
              <a:rPr lang="en-US" dirty="0"/>
              <a:t> memory restoration was getting more closer to that of donepezil in the 2</a:t>
            </a:r>
            <a:r>
              <a:rPr lang="en-US" baseline="30000" dirty="0"/>
              <a:t>nd</a:t>
            </a:r>
            <a:r>
              <a:rPr lang="en-US" dirty="0"/>
              <a:t> RL</a:t>
            </a:r>
          </a:p>
        </p:txBody>
      </p:sp>
      <p:sp>
        <p:nvSpPr>
          <p:cNvPr id="4" name="Slide Number Placeholder 3"/>
          <p:cNvSpPr>
            <a:spLocks noGrp="1"/>
          </p:cNvSpPr>
          <p:nvPr>
            <p:ph type="sldNum" sz="quarter" idx="10"/>
          </p:nvPr>
        </p:nvSpPr>
        <p:spPr/>
        <p:txBody>
          <a:bodyPr/>
          <a:lstStyle/>
          <a:p>
            <a:fld id="{7F7348B4-3A99-4270-90F0-3FFCD6267BC4}" type="slidenum">
              <a:rPr lang="en-US" smtClean="0"/>
              <a:t>27</a:t>
            </a:fld>
            <a:endParaRPr lang="en-US"/>
          </a:p>
        </p:txBody>
      </p:sp>
    </p:spTree>
    <p:extLst>
      <p:ext uri="{BB962C8B-B14F-4D97-AF65-F5344CB8AC3E}">
        <p14:creationId xmlns:p14="http://schemas.microsoft.com/office/powerpoint/2010/main" val="3853195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linear graph shows the progression of the spatial learning process throughout the 3 days of the MWM test, it reveals that all groups had learnt to reach to the platform in shorter time but at the end the learning process of the rats treated with </a:t>
            </a:r>
            <a:r>
              <a:rPr lang="en-GB" dirty="0" err="1"/>
              <a:t>levetiracteam</a:t>
            </a:r>
            <a:r>
              <a:rPr lang="en-GB" dirty="0"/>
              <a:t> was nearly comparable to donepezil-treated group    </a:t>
            </a:r>
          </a:p>
        </p:txBody>
      </p:sp>
      <p:sp>
        <p:nvSpPr>
          <p:cNvPr id="4" name="Slide Number Placeholder 3"/>
          <p:cNvSpPr>
            <a:spLocks noGrp="1"/>
          </p:cNvSpPr>
          <p:nvPr>
            <p:ph type="sldNum" sz="quarter" idx="10"/>
          </p:nvPr>
        </p:nvSpPr>
        <p:spPr/>
        <p:txBody>
          <a:bodyPr/>
          <a:lstStyle/>
          <a:p>
            <a:fld id="{02A24129-2ECE-47E0-A071-D8803AB6670C}" type="slidenum">
              <a:rPr lang="en-GB" smtClean="0"/>
              <a:t>28</a:t>
            </a:fld>
            <a:endParaRPr lang="en-GB"/>
          </a:p>
        </p:txBody>
      </p:sp>
    </p:spTree>
    <p:extLst>
      <p:ext uri="{BB962C8B-B14F-4D97-AF65-F5344CB8AC3E}">
        <p14:creationId xmlns:p14="http://schemas.microsoft.com/office/powerpoint/2010/main" val="883321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probe trial, </a:t>
            </a:r>
            <a:r>
              <a:rPr lang="en-GB" dirty="0" err="1"/>
              <a:t>levetiracetam</a:t>
            </a:r>
            <a:r>
              <a:rPr lang="en-GB" dirty="0"/>
              <a:t>-treated rats spent more time in the target quadrant to the contrast to carbamazepine</a:t>
            </a:r>
          </a:p>
        </p:txBody>
      </p:sp>
      <p:sp>
        <p:nvSpPr>
          <p:cNvPr id="4" name="Slide Number Placeholder 3"/>
          <p:cNvSpPr>
            <a:spLocks noGrp="1"/>
          </p:cNvSpPr>
          <p:nvPr>
            <p:ph type="sldNum" sz="quarter" idx="10"/>
          </p:nvPr>
        </p:nvSpPr>
        <p:spPr/>
        <p:txBody>
          <a:bodyPr/>
          <a:lstStyle/>
          <a:p>
            <a:fld id="{02A24129-2ECE-47E0-A071-D8803AB6670C}" type="slidenum">
              <a:rPr lang="en-GB" smtClean="0"/>
              <a:t>29</a:t>
            </a:fld>
            <a:endParaRPr lang="en-GB"/>
          </a:p>
        </p:txBody>
      </p:sp>
    </p:spTree>
    <p:extLst>
      <p:ext uri="{BB962C8B-B14F-4D97-AF65-F5344CB8AC3E}">
        <p14:creationId xmlns:p14="http://schemas.microsoft.com/office/powerpoint/2010/main" val="3705428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PA task, both </a:t>
            </a:r>
            <a:r>
              <a:rPr lang="en-GB" dirty="0" err="1"/>
              <a:t>levetiracetam</a:t>
            </a:r>
            <a:r>
              <a:rPr lang="en-GB" dirty="0"/>
              <a:t> and gabapentin–treated rats were comparable to donepezil in retention of aversive memory</a:t>
            </a:r>
          </a:p>
        </p:txBody>
      </p:sp>
      <p:sp>
        <p:nvSpPr>
          <p:cNvPr id="4" name="Slide Number Placeholder 3"/>
          <p:cNvSpPr>
            <a:spLocks noGrp="1"/>
          </p:cNvSpPr>
          <p:nvPr>
            <p:ph type="sldNum" sz="quarter" idx="10"/>
          </p:nvPr>
        </p:nvSpPr>
        <p:spPr/>
        <p:txBody>
          <a:bodyPr/>
          <a:lstStyle/>
          <a:p>
            <a:fld id="{02A24129-2ECE-47E0-A071-D8803AB6670C}" type="slidenum">
              <a:rPr lang="en-GB" smtClean="0"/>
              <a:t>30</a:t>
            </a:fld>
            <a:endParaRPr lang="en-GB"/>
          </a:p>
        </p:txBody>
      </p:sp>
    </p:spTree>
    <p:extLst>
      <p:ext uri="{BB962C8B-B14F-4D97-AF65-F5344CB8AC3E}">
        <p14:creationId xmlns:p14="http://schemas.microsoft.com/office/powerpoint/2010/main" val="127543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err="1">
                <a:solidFill>
                  <a:schemeClr val="tx1"/>
                </a:solidFill>
                <a:effectLst/>
                <a:latin typeface="+mn-lt"/>
                <a:ea typeface="+mn-ea"/>
                <a:cs typeface="+mn-cs"/>
              </a:rPr>
              <a:t>Deapite</a:t>
            </a:r>
            <a:r>
              <a:rPr lang="en-GB" sz="1200" b="0" i="0" kern="1200" dirty="0">
                <a:solidFill>
                  <a:schemeClr val="tx1"/>
                </a:solidFill>
                <a:effectLst/>
                <a:latin typeface="+mn-lt"/>
                <a:ea typeface="+mn-ea"/>
                <a:cs typeface="+mn-cs"/>
              </a:rPr>
              <a:t> the increasing of its worldwide prevalence as its estimates in year 2010 were expected to be doubled every 20 years. </a:t>
            </a:r>
          </a:p>
          <a:p>
            <a:pPr fontAlgn="base"/>
            <a:r>
              <a:rPr lang="en-GB" sz="1200" b="0" i="0" kern="1200" dirty="0">
                <a:solidFill>
                  <a:schemeClr val="tx1"/>
                </a:solidFill>
                <a:effectLst/>
                <a:latin typeface="+mn-lt"/>
                <a:ea typeface="+mn-ea"/>
                <a:cs typeface="+mn-cs"/>
              </a:rPr>
              <a:t>In fact, This table shows a crude estimated prevalence of dementia worldwide 2010 and these numbers were expected to nearly double every 20 years, to 65.7 million in 2030, and 115.4 million in 2050</a:t>
            </a:r>
          </a:p>
          <a:p>
            <a:pPr fontAlgn="base"/>
            <a:r>
              <a:rPr lang="en-GB" sz="1200" b="0" i="0" kern="1200" dirty="0">
                <a:solidFill>
                  <a:schemeClr val="tx1"/>
                </a:solidFill>
                <a:effectLst/>
                <a:latin typeface="+mn-lt"/>
                <a:ea typeface="+mn-ea"/>
                <a:cs typeface="+mn-cs"/>
              </a:rPr>
              <a:t>ADI</a:t>
            </a:r>
          </a:p>
          <a:p>
            <a:pPr fontAlgn="base"/>
            <a:r>
              <a:rPr lang="en-GB" sz="1200" b="1" i="0" kern="1200" dirty="0">
                <a:solidFill>
                  <a:schemeClr val="tx1"/>
                </a:solidFill>
                <a:effectLst/>
                <a:latin typeface="+mn-lt"/>
                <a:ea typeface="+mn-ea"/>
                <a:cs typeface="+mn-cs"/>
              </a:rPr>
              <a:t>World Alzheimer Report 2009</a:t>
            </a:r>
          </a:p>
          <a:p>
            <a:pPr fontAlgn="base"/>
            <a:r>
              <a:rPr lang="en-GB" sz="1200" b="0" i="0" kern="1200" dirty="0">
                <a:solidFill>
                  <a:schemeClr val="tx1"/>
                </a:solidFill>
                <a:effectLst/>
                <a:latin typeface="+mn-lt"/>
                <a:ea typeface="+mn-ea"/>
                <a:cs typeface="+mn-cs"/>
              </a:rPr>
              <a:t>Alzheimer’s Disease International, London, UK (2009)</a:t>
            </a:r>
          </a:p>
          <a:p>
            <a:endParaRPr lang="en-GB" dirty="0"/>
          </a:p>
        </p:txBody>
      </p:sp>
      <p:sp>
        <p:nvSpPr>
          <p:cNvPr id="4" name="Slide Number Placeholder 3"/>
          <p:cNvSpPr>
            <a:spLocks noGrp="1"/>
          </p:cNvSpPr>
          <p:nvPr>
            <p:ph type="sldNum" sz="quarter" idx="10"/>
          </p:nvPr>
        </p:nvSpPr>
        <p:spPr/>
        <p:txBody>
          <a:bodyPr/>
          <a:lstStyle/>
          <a:p>
            <a:fld id="{02A24129-2ECE-47E0-A071-D8803AB6670C}" type="slidenum">
              <a:rPr lang="en-GB" smtClean="0"/>
              <a:t>4</a:t>
            </a:fld>
            <a:endParaRPr lang="en-GB"/>
          </a:p>
        </p:txBody>
      </p:sp>
    </p:spTree>
    <p:extLst>
      <p:ext uri="{BB962C8B-B14F-4D97-AF65-F5344CB8AC3E}">
        <p14:creationId xmlns:p14="http://schemas.microsoft.com/office/powerpoint/2010/main" val="28693801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MDA as a marker of Lipid peroxidation was highest in untreated rats versus normal in both hippocampal and prefrontal cortex  and was mostly decreased with </a:t>
            </a:r>
            <a:r>
              <a:rPr lang="en-US" dirty="0" err="1"/>
              <a:t>levetiracetam</a:t>
            </a:r>
            <a:r>
              <a:rPr lang="en-US" dirty="0"/>
              <a:t> treatment</a:t>
            </a:r>
          </a:p>
        </p:txBody>
      </p:sp>
      <p:sp>
        <p:nvSpPr>
          <p:cNvPr id="4" name="Slide Number Placeholder 3"/>
          <p:cNvSpPr>
            <a:spLocks noGrp="1"/>
          </p:cNvSpPr>
          <p:nvPr>
            <p:ph type="sldNum" sz="quarter" idx="10"/>
          </p:nvPr>
        </p:nvSpPr>
        <p:spPr/>
        <p:txBody>
          <a:bodyPr/>
          <a:lstStyle/>
          <a:p>
            <a:fld id="{7F7348B4-3A99-4270-90F0-3FFCD6267BC4}" type="slidenum">
              <a:rPr lang="en-US" smtClean="0"/>
              <a:t>31</a:t>
            </a:fld>
            <a:endParaRPr lang="en-US"/>
          </a:p>
        </p:txBody>
      </p:sp>
    </p:spTree>
    <p:extLst>
      <p:ext uri="{BB962C8B-B14F-4D97-AF65-F5344CB8AC3E}">
        <p14:creationId xmlns:p14="http://schemas.microsoft.com/office/powerpoint/2010/main" val="2652806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antioxidant capacity of </a:t>
            </a:r>
            <a:r>
              <a:rPr lang="en-GB" dirty="0" err="1"/>
              <a:t>levetiracetam</a:t>
            </a:r>
            <a:r>
              <a:rPr lang="en-GB" dirty="0"/>
              <a:t> was comparable to that of donepezil and it was evident by increasing GSH level to the contrary to carbamazepine</a:t>
            </a:r>
          </a:p>
        </p:txBody>
      </p:sp>
      <p:sp>
        <p:nvSpPr>
          <p:cNvPr id="4" name="Slide Number Placeholder 3"/>
          <p:cNvSpPr>
            <a:spLocks noGrp="1"/>
          </p:cNvSpPr>
          <p:nvPr>
            <p:ph type="sldNum" sz="quarter" idx="10"/>
          </p:nvPr>
        </p:nvSpPr>
        <p:spPr/>
        <p:txBody>
          <a:bodyPr/>
          <a:lstStyle/>
          <a:p>
            <a:fld id="{02A24129-2ECE-47E0-A071-D8803AB6670C}" type="slidenum">
              <a:rPr lang="en-GB" smtClean="0"/>
              <a:t>32</a:t>
            </a:fld>
            <a:endParaRPr lang="en-GB"/>
          </a:p>
        </p:txBody>
      </p:sp>
    </p:spTree>
    <p:extLst>
      <p:ext uri="{BB962C8B-B14F-4D97-AF65-F5344CB8AC3E}">
        <p14:creationId xmlns:p14="http://schemas.microsoft.com/office/powerpoint/2010/main" val="2363490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Icv</a:t>
            </a:r>
            <a:r>
              <a:rPr lang="en-GB" dirty="0"/>
              <a:t> injection of colchicine decreased </a:t>
            </a:r>
            <a:r>
              <a:rPr lang="en-GB" dirty="0" err="1"/>
              <a:t>AchE</a:t>
            </a:r>
            <a:r>
              <a:rPr lang="en-GB" dirty="0"/>
              <a:t> specific activity due to cholinergic damage.  Gabapentin treatment restored the enzyme activity almost to the normal level, particularly in the hippocampus, which could be due its neurotrophic action, to the contrary </a:t>
            </a:r>
            <a:r>
              <a:rPr lang="en-GB" dirty="0" err="1"/>
              <a:t>levetiracetam</a:t>
            </a:r>
            <a:r>
              <a:rPr lang="en-GB" dirty="0"/>
              <a:t> decreased the enzyme activity to slightly little extent than donepezil, which could explain its cognitive ameliorative effect</a:t>
            </a:r>
          </a:p>
        </p:txBody>
      </p:sp>
      <p:sp>
        <p:nvSpPr>
          <p:cNvPr id="4" name="Slide Number Placeholder 3"/>
          <p:cNvSpPr>
            <a:spLocks noGrp="1"/>
          </p:cNvSpPr>
          <p:nvPr>
            <p:ph type="sldNum" sz="quarter" idx="10"/>
          </p:nvPr>
        </p:nvSpPr>
        <p:spPr/>
        <p:txBody>
          <a:bodyPr/>
          <a:lstStyle/>
          <a:p>
            <a:fld id="{02A24129-2ECE-47E0-A071-D8803AB6670C}" type="slidenum">
              <a:rPr lang="en-GB" smtClean="0"/>
              <a:t>33</a:t>
            </a:fld>
            <a:endParaRPr lang="en-GB"/>
          </a:p>
        </p:txBody>
      </p:sp>
    </p:spTree>
    <p:extLst>
      <p:ext uri="{BB962C8B-B14F-4D97-AF65-F5344CB8AC3E}">
        <p14:creationId xmlns:p14="http://schemas.microsoft.com/office/powerpoint/2010/main" val="3636926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BDNF level was lowest in both untreated AD and carbamazepine treated rats, although its level was more or less increased in hippocampus but it didn’t significantly improve the memory impairment and was mostly increased by </a:t>
            </a:r>
            <a:r>
              <a:rPr lang="en-US" dirty="0" err="1"/>
              <a:t>levetiracetam</a:t>
            </a:r>
            <a:r>
              <a:rPr lang="en-US" dirty="0"/>
              <a:t> followed by gabapentin even exceeding the level of donepezil, particularly in the hippocampus that could be behind the memory improvement effect of these 2 AEDs.</a:t>
            </a:r>
          </a:p>
        </p:txBody>
      </p:sp>
      <p:sp>
        <p:nvSpPr>
          <p:cNvPr id="4" name="Slide Number Placeholder 3"/>
          <p:cNvSpPr>
            <a:spLocks noGrp="1"/>
          </p:cNvSpPr>
          <p:nvPr>
            <p:ph type="sldNum" sz="quarter" idx="10"/>
          </p:nvPr>
        </p:nvSpPr>
        <p:spPr/>
        <p:txBody>
          <a:bodyPr/>
          <a:lstStyle/>
          <a:p>
            <a:fld id="{7F7348B4-3A99-4270-90F0-3FFCD6267BC4}" type="slidenum">
              <a:rPr lang="en-US" smtClean="0"/>
              <a:t>34</a:t>
            </a:fld>
            <a:endParaRPr lang="en-US"/>
          </a:p>
        </p:txBody>
      </p:sp>
    </p:spTree>
    <p:extLst>
      <p:ext uri="{BB962C8B-B14F-4D97-AF65-F5344CB8AC3E}">
        <p14:creationId xmlns:p14="http://schemas.microsoft.com/office/powerpoint/2010/main" val="35697124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0" dirty="0">
                <a:solidFill>
                  <a:sysClr val="windowText" lastClr="000000"/>
                </a:solidFill>
                <a:effectLst>
                  <a:outerShdw blurRad="50800" dist="38100" dir="2700000" algn="tl" rotWithShape="0">
                    <a:sysClr val="window" lastClr="FFFFFF"/>
                  </a:outerShdw>
                </a:effectLst>
                <a:latin typeface="Segoe Print" pitchFamily="2" charset="0"/>
              </a:rPr>
              <a:t>Based on data presented in this work, it can be concluded that</a:t>
            </a:r>
          </a:p>
          <a:p>
            <a:endParaRPr lang="en-GB" dirty="0"/>
          </a:p>
        </p:txBody>
      </p:sp>
      <p:sp>
        <p:nvSpPr>
          <p:cNvPr id="4" name="Slide Number Placeholder 3"/>
          <p:cNvSpPr>
            <a:spLocks noGrp="1"/>
          </p:cNvSpPr>
          <p:nvPr>
            <p:ph type="sldNum" sz="quarter" idx="10"/>
          </p:nvPr>
        </p:nvSpPr>
        <p:spPr/>
        <p:txBody>
          <a:bodyPr/>
          <a:lstStyle/>
          <a:p>
            <a:fld id="{1CD1EA40-5677-4914-B9B7-BE57CD993600}" type="slidenum">
              <a:rPr lang="en-GB" smtClean="0"/>
              <a:t>35</a:t>
            </a:fld>
            <a:endParaRPr lang="en-GB"/>
          </a:p>
        </p:txBody>
      </p:sp>
    </p:spTree>
    <p:extLst>
      <p:ext uri="{BB962C8B-B14F-4D97-AF65-F5344CB8AC3E}">
        <p14:creationId xmlns:p14="http://schemas.microsoft.com/office/powerpoint/2010/main" val="36982715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D1EA40-5677-4914-B9B7-BE57CD993600}" type="slidenum">
              <a:rPr lang="en-GB" smtClean="0"/>
              <a:t>36</a:t>
            </a:fld>
            <a:endParaRPr lang="en-GB"/>
          </a:p>
        </p:txBody>
      </p:sp>
    </p:spTree>
    <p:extLst>
      <p:ext uri="{BB962C8B-B14F-4D97-AF65-F5344CB8AC3E}">
        <p14:creationId xmlns:p14="http://schemas.microsoft.com/office/powerpoint/2010/main" val="683551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Also, despite its increasing socioeconomic burden , </a:t>
            </a:r>
            <a:endParaRPr lang="en-GB" dirty="0"/>
          </a:p>
        </p:txBody>
      </p:sp>
      <p:sp>
        <p:nvSpPr>
          <p:cNvPr id="4" name="Slide Number Placeholder 3"/>
          <p:cNvSpPr>
            <a:spLocks noGrp="1"/>
          </p:cNvSpPr>
          <p:nvPr>
            <p:ph type="sldNum" sz="quarter" idx="10"/>
          </p:nvPr>
        </p:nvSpPr>
        <p:spPr/>
        <p:txBody>
          <a:bodyPr/>
          <a:lstStyle/>
          <a:p>
            <a:fld id="{7F7348B4-3A99-4270-90F0-3FFCD6267BC4}" type="slidenum">
              <a:rPr lang="en-US" smtClean="0"/>
              <a:t>5</a:t>
            </a:fld>
            <a:endParaRPr lang="en-US"/>
          </a:p>
        </p:txBody>
      </p:sp>
    </p:spTree>
    <p:extLst>
      <p:ext uri="{BB962C8B-B14F-4D97-AF65-F5344CB8AC3E}">
        <p14:creationId xmlns:p14="http://schemas.microsoft.com/office/powerpoint/2010/main" val="3918514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available therapeutics are still deficient and can only slow down functional decline rather than attacking the on-going neurodegeneration and pathology. That’s why </a:t>
            </a:r>
            <a:r>
              <a:rPr lang="en-GB" sz="1200" b="0" i="0" kern="1200" dirty="0">
                <a:solidFill>
                  <a:schemeClr val="tx1"/>
                </a:solidFill>
                <a:effectLst/>
                <a:latin typeface="+mn-lt"/>
                <a:ea typeface="+mn-ea"/>
                <a:cs typeface="+mn-cs"/>
              </a:rPr>
              <a:t>an effective interventions to prevent, delay, and treat Alzheimer’s disease are urgently needed</a:t>
            </a:r>
            <a:endParaRPr lang="en-GB" dirty="0"/>
          </a:p>
          <a:p>
            <a:endParaRPr lang="en-GB" dirty="0"/>
          </a:p>
        </p:txBody>
      </p:sp>
      <p:sp>
        <p:nvSpPr>
          <p:cNvPr id="4" name="Slide Number Placeholder 3"/>
          <p:cNvSpPr>
            <a:spLocks noGrp="1"/>
          </p:cNvSpPr>
          <p:nvPr>
            <p:ph type="sldNum" sz="quarter" idx="10"/>
          </p:nvPr>
        </p:nvSpPr>
        <p:spPr/>
        <p:txBody>
          <a:bodyPr/>
          <a:lstStyle/>
          <a:p>
            <a:fld id="{02A24129-2ECE-47E0-A071-D8803AB6670C}" type="slidenum">
              <a:rPr lang="en-GB" smtClean="0"/>
              <a:t>6</a:t>
            </a:fld>
            <a:endParaRPr lang="en-GB"/>
          </a:p>
        </p:txBody>
      </p:sp>
    </p:spTree>
    <p:extLst>
      <p:ext uri="{BB962C8B-B14F-4D97-AF65-F5344CB8AC3E}">
        <p14:creationId xmlns:p14="http://schemas.microsoft.com/office/powerpoint/2010/main" val="723800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There is a growing evidence about an intimate relation between AD and epilepsy .</a:t>
            </a:r>
            <a:endParaRPr lang="en-GB" dirty="0"/>
          </a:p>
        </p:txBody>
      </p:sp>
      <p:sp>
        <p:nvSpPr>
          <p:cNvPr id="4" name="Slide Number Placeholder 3"/>
          <p:cNvSpPr>
            <a:spLocks noGrp="1"/>
          </p:cNvSpPr>
          <p:nvPr>
            <p:ph type="sldNum" sz="quarter" idx="10"/>
          </p:nvPr>
        </p:nvSpPr>
        <p:spPr/>
        <p:txBody>
          <a:bodyPr/>
          <a:lstStyle/>
          <a:p>
            <a:fld id="{02A24129-2ECE-47E0-A071-D8803AB6670C}" type="slidenum">
              <a:rPr lang="en-GB" smtClean="0"/>
              <a:t>7</a:t>
            </a:fld>
            <a:endParaRPr lang="en-GB"/>
          </a:p>
        </p:txBody>
      </p:sp>
    </p:spTree>
    <p:extLst>
      <p:ext uri="{BB962C8B-B14F-4D97-AF65-F5344CB8AC3E}">
        <p14:creationId xmlns:p14="http://schemas.microsoft.com/office/powerpoint/2010/main" val="1711798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Alzheimer’s Patients have an increased risk of developing seizures. An estimated 10 % to 22 % of patients with AD develop unprovoked seizures, with higher rates in familial and early-onset cases. Lire……………., particularly with the presence of ApoE4 allele</a:t>
            </a:r>
            <a:endParaRPr lang="en-GB" dirty="0"/>
          </a:p>
        </p:txBody>
      </p:sp>
      <p:sp>
        <p:nvSpPr>
          <p:cNvPr id="4" name="Slide Number Placeholder 3"/>
          <p:cNvSpPr>
            <a:spLocks noGrp="1"/>
          </p:cNvSpPr>
          <p:nvPr>
            <p:ph type="sldNum" sz="quarter" idx="10"/>
          </p:nvPr>
        </p:nvSpPr>
        <p:spPr/>
        <p:txBody>
          <a:bodyPr/>
          <a:lstStyle/>
          <a:p>
            <a:fld id="{02A24129-2ECE-47E0-A071-D8803AB6670C}" type="slidenum">
              <a:rPr lang="en-GB" smtClean="0"/>
              <a:t>8</a:t>
            </a:fld>
            <a:endParaRPr lang="en-GB"/>
          </a:p>
        </p:txBody>
      </p:sp>
    </p:spTree>
    <p:extLst>
      <p:ext uri="{BB962C8B-B14F-4D97-AF65-F5344CB8AC3E}">
        <p14:creationId xmlns:p14="http://schemas.microsoft.com/office/powerpoint/2010/main" val="2602232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s still debatable whether there is  a causal relationship between seizures &amp; AD or the presence of seizures is just a marker of more severe or aggressive AD: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Experimentally, in </a:t>
            </a:r>
            <a:r>
              <a:rPr lang="en-US" sz="1200" b="1" dirty="0" err="1">
                <a:solidFill>
                  <a:prstClr val="black"/>
                </a:solidFill>
                <a:effectLst>
                  <a:glow rad="63500">
                    <a:prstClr val="white"/>
                  </a:glow>
                </a:effectLst>
                <a:latin typeface="Book Antiqua" pitchFamily="18" charset="0"/>
              </a:rPr>
              <a:t>hAPP</a:t>
            </a:r>
            <a:r>
              <a:rPr lang="en-US" sz="1200" b="1" dirty="0">
                <a:solidFill>
                  <a:prstClr val="black"/>
                </a:solidFill>
                <a:effectLst>
                  <a:glow rad="63500">
                    <a:prstClr val="white"/>
                  </a:glow>
                </a:effectLst>
                <a:latin typeface="Book Antiqua" pitchFamily="18" charset="0"/>
              </a:rPr>
              <a:t> transgenic mice, </a:t>
            </a:r>
            <a:r>
              <a:rPr lang="en-GB" dirty="0"/>
              <a:t>high levels of </a:t>
            </a:r>
            <a:r>
              <a:rPr lang="en-US" sz="1200" b="1" kern="0" dirty="0">
                <a:solidFill>
                  <a:sysClr val="windowText" lastClr="000000"/>
                </a:solidFill>
                <a:effectLst>
                  <a:outerShdw blurRad="50800" dist="38100" dir="2700000" algn="tl" rotWithShape="0">
                    <a:sysClr val="window" lastClr="FFFFFF"/>
                  </a:outerShdw>
                </a:effectLst>
                <a:latin typeface="Book Antiqua" pitchFamily="18" charset="0"/>
              </a:rPr>
              <a:t>Aβ were sufficient to elicit epileptiform activity &amp; seizures through </a:t>
            </a:r>
            <a:r>
              <a:rPr lang="en-US" altLang="zh-CN" sz="1200" b="1" kern="0" dirty="0">
                <a:solidFill>
                  <a:sysClr val="windowText" lastClr="000000"/>
                </a:solidFill>
                <a:effectLst>
                  <a:outerShdw blurRad="50800" dist="38100" dir="2700000" algn="tl" rotWithShape="0">
                    <a:sysClr val="window" lastClr="FFFFFF"/>
                  </a:outerShdw>
                </a:effectLst>
                <a:latin typeface="Book Antiqua" pitchFamily="18" charset="0"/>
              </a:rPr>
              <a:t>Alteration of synaptic transmission; Modulation of NMDA receptors and </a:t>
            </a:r>
            <a:r>
              <a:rPr lang="el-GR" altLang="zh-CN" sz="1200" b="1" kern="0" dirty="0">
                <a:solidFill>
                  <a:sysClr val="windowText" lastClr="000000"/>
                </a:solidFill>
                <a:effectLst>
                  <a:outerShdw blurRad="50800" dist="38100" dir="2700000" algn="tl" rotWithShape="0">
                    <a:sysClr val="window" lastClr="FFFFFF"/>
                  </a:outerShdw>
                </a:effectLst>
                <a:latin typeface="Book Antiqua" pitchFamily="18" charset="0"/>
              </a:rPr>
              <a:t>α7 </a:t>
            </a:r>
            <a:r>
              <a:rPr lang="en-US" altLang="zh-CN" sz="1200" b="1" kern="0" dirty="0">
                <a:solidFill>
                  <a:sysClr val="windowText" lastClr="000000"/>
                </a:solidFill>
                <a:effectLst>
                  <a:outerShdw blurRad="50800" dist="38100" dir="2700000" algn="tl" rotWithShape="0">
                    <a:sysClr val="window" lastClr="FFFFFF"/>
                  </a:outerShdw>
                </a:effectLst>
                <a:latin typeface="Book Antiqua" pitchFamily="18" charset="0"/>
              </a:rPr>
              <a:t>nicotinic </a:t>
            </a:r>
            <a:r>
              <a:rPr lang="en-US" altLang="zh-CN" sz="1200" b="1" kern="0" dirty="0" err="1">
                <a:solidFill>
                  <a:sysClr val="windowText" lastClr="000000"/>
                </a:solidFill>
                <a:effectLst>
                  <a:outerShdw blurRad="50800" dist="38100" dir="2700000" algn="tl" rotWithShape="0">
                    <a:sysClr val="window" lastClr="FFFFFF"/>
                  </a:outerShdw>
                </a:effectLst>
                <a:latin typeface="Book Antiqua" pitchFamily="18" charset="0"/>
              </a:rPr>
              <a:t>ACh</a:t>
            </a:r>
            <a:r>
              <a:rPr lang="en-US" altLang="zh-CN" sz="1200" b="1" kern="0" dirty="0">
                <a:solidFill>
                  <a:sysClr val="windowText" lastClr="000000"/>
                </a:solidFill>
                <a:effectLst>
                  <a:outerShdw blurRad="50800" dist="38100" dir="2700000" algn="tl" rotWithShape="0">
                    <a:sysClr val="window" lastClr="FFFFFF"/>
                  </a:outerShdw>
                </a:effectLst>
                <a:latin typeface="Book Antiqua" pitchFamily="18" charset="0"/>
              </a:rPr>
              <a:t> r</a:t>
            </a:r>
          </a:p>
          <a:p>
            <a:endParaRPr lang="en-US" altLang="zh-CN" sz="1200" b="1" kern="0" dirty="0">
              <a:solidFill>
                <a:sysClr val="windowText" lastClr="000000"/>
              </a:solidFill>
              <a:effectLst>
                <a:outerShdw blurRad="50800" dist="38100" dir="2700000" algn="tl" rotWithShape="0">
                  <a:sysClr val="window" lastClr="FFFFFF"/>
                </a:outerShdw>
              </a:effectLst>
              <a:latin typeface="Book Antiqua"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kern="0" dirty="0">
                <a:solidFill>
                  <a:sysClr val="windowText" lastClr="000000"/>
                </a:solidFill>
                <a:effectLst>
                  <a:outerShdw blurRad="50800" dist="38100" dir="2700000" algn="tl" rotWithShape="0">
                    <a:sysClr val="window" lastClr="FFFFFF"/>
                  </a:outerShdw>
                </a:effectLst>
                <a:latin typeface="Book Antiqua" pitchFamily="18" charset="0"/>
              </a:rPr>
              <a:t>Alterations in several calcium- &amp; activity-regulated proteins; </a:t>
            </a:r>
            <a:r>
              <a:rPr lang="en-US" altLang="zh-CN" sz="1200" b="1" kern="0" dirty="0" err="1">
                <a:solidFill>
                  <a:sysClr val="windowText" lastClr="000000"/>
                </a:solidFill>
                <a:effectLst>
                  <a:outerShdw blurRad="50800" dist="38100" dir="2700000" algn="tl" rotWithShape="0">
                    <a:sysClr val="window" lastClr="FFFFFF"/>
                  </a:outerShdw>
                </a:effectLst>
                <a:latin typeface="Book Antiqua" pitchFamily="18" charset="0"/>
              </a:rPr>
              <a:t>calbindin</a:t>
            </a:r>
            <a:r>
              <a:rPr lang="en-US" altLang="zh-CN" sz="1200" b="1" kern="0" dirty="0">
                <a:solidFill>
                  <a:sysClr val="windowText" lastClr="000000"/>
                </a:solidFill>
                <a:effectLst>
                  <a:outerShdw blurRad="50800" dist="38100" dir="2700000" algn="tl" rotWithShape="0">
                    <a:sysClr val="window" lastClr="FFFFFF"/>
                  </a:outerShdw>
                </a:effectLst>
                <a:latin typeface="Book Antiqua" pitchFamily="18" charset="0"/>
              </a:rPr>
              <a:t>, </a:t>
            </a:r>
            <a:r>
              <a:rPr lang="en-US" altLang="zh-CN" sz="1200" b="1" kern="0" dirty="0" err="1">
                <a:solidFill>
                  <a:sysClr val="windowText" lastClr="000000"/>
                </a:solidFill>
                <a:effectLst>
                  <a:outerShdw blurRad="50800" dist="38100" dir="2700000" algn="tl" rotWithShape="0">
                    <a:sysClr val="window" lastClr="FFFFFF"/>
                  </a:outerShdw>
                </a:effectLst>
                <a:latin typeface="Book Antiqua" pitchFamily="18" charset="0"/>
              </a:rPr>
              <a:t>Fos</a:t>
            </a:r>
            <a:r>
              <a:rPr lang="en-US" altLang="zh-CN" sz="1200" b="1" kern="0" dirty="0">
                <a:solidFill>
                  <a:sysClr val="windowText" lastClr="000000"/>
                </a:solidFill>
                <a:effectLst>
                  <a:outerShdw blurRad="50800" dist="38100" dir="2700000" algn="tl" rotWithShape="0">
                    <a:sysClr val="window" lastClr="FFFFFF"/>
                  </a:outerShdw>
                </a:effectLst>
                <a:latin typeface="Book Antiqua" pitchFamily="18" charset="0"/>
              </a:rPr>
              <a:t>, Arc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kern="0" dirty="0">
                <a:solidFill>
                  <a:sysClr val="windowText" lastClr="000000"/>
                </a:solidFill>
                <a:effectLst>
                  <a:outerShdw blurRad="50800" dist="38100" dir="2700000" algn="tl" rotWithShape="0">
                    <a:sysClr val="window" lastClr="FFFFFF"/>
                  </a:outerShdw>
                </a:effectLst>
                <a:latin typeface="Book Antiqua"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0" dirty="0">
              <a:solidFill>
                <a:sysClr val="windowText" lastClr="000000"/>
              </a:solidFill>
              <a:effectLst>
                <a:outerShdw blurRad="50800" dist="38100" dir="2700000" algn="tl" rotWithShape="0">
                  <a:sysClr val="window" lastClr="FFFFFF"/>
                </a:outerShdw>
              </a:effectLst>
              <a:latin typeface="Book Antiqua"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1" kern="0" dirty="0">
              <a:solidFill>
                <a:sysClr val="windowText" lastClr="000000"/>
              </a:solidFill>
              <a:effectLst>
                <a:outerShdw blurRad="50800" dist="38100" dir="2700000" algn="tl" rotWithShape="0">
                  <a:sysClr val="window" lastClr="FFFFFF"/>
                </a:outerShdw>
              </a:effectLst>
              <a:latin typeface="Segoe Print"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kern="0" dirty="0">
                <a:solidFill>
                  <a:sysClr val="windowText" lastClr="000000"/>
                </a:solidFill>
                <a:effectLst>
                  <a:outerShdw blurRad="50800" dist="38100" dir="2700000" algn="tl" rotWithShape="0">
                    <a:sysClr val="window" lastClr="FFFFFF"/>
                  </a:outerShdw>
                </a:effectLst>
                <a:latin typeface="Segoe Print" pitchFamily="2" charset="0"/>
              </a:rPr>
              <a:t>At early stages of disease process &amp; in absence of overt neuronal loss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n w="3175">
                  <a:noFill/>
                </a:ln>
                <a:gradFill flip="none" rotWithShape="1">
                  <a:gsLst>
                    <a:gs pos="0">
                      <a:srgbClr val="FFFFB9"/>
                    </a:gs>
                    <a:gs pos="36000">
                      <a:srgbClr val="FFFF99"/>
                    </a:gs>
                    <a:gs pos="86000">
                      <a:srgbClr val="F6AE1E"/>
                    </a:gs>
                  </a:gsLst>
                  <a:lin ang="5400000" scaled="0"/>
                  <a:tileRect/>
                </a:gradFill>
                <a:effectLst>
                  <a:glow rad="63500">
                    <a:sysClr val="windowText" lastClr="000000">
                      <a:alpha val="40000"/>
                    </a:sysClr>
                  </a:glow>
                  <a:outerShdw blurRad="50800" dist="38100" dir="2700000" algn="tl" rotWithShape="0">
                    <a:prstClr val="black"/>
                  </a:outerShdw>
                </a:effectLst>
                <a:latin typeface="Book Antiqua" pitchFamily="18" charset="0"/>
              </a:rPr>
              <a:t>Manipulations that prevent seizure activity in </a:t>
            </a:r>
            <a:r>
              <a:rPr lang="en-US" sz="1200" b="1" dirty="0" err="1">
                <a:ln w="3175">
                  <a:noFill/>
                </a:ln>
                <a:gradFill flip="none" rotWithShape="1">
                  <a:gsLst>
                    <a:gs pos="0">
                      <a:srgbClr val="FFFFB9"/>
                    </a:gs>
                    <a:gs pos="36000">
                      <a:srgbClr val="FFFF99"/>
                    </a:gs>
                    <a:gs pos="86000">
                      <a:srgbClr val="F6AE1E"/>
                    </a:gs>
                  </a:gsLst>
                  <a:lin ang="5400000" scaled="0"/>
                  <a:tileRect/>
                </a:gradFill>
                <a:effectLst>
                  <a:glow rad="63500">
                    <a:sysClr val="windowText" lastClr="000000">
                      <a:alpha val="40000"/>
                    </a:sysClr>
                  </a:glow>
                  <a:outerShdw blurRad="50800" dist="38100" dir="2700000" algn="tl" rotWithShape="0">
                    <a:prstClr val="black"/>
                  </a:outerShdw>
                </a:effectLst>
                <a:latin typeface="Book Antiqua" pitchFamily="18" charset="0"/>
              </a:rPr>
              <a:t>hAPP</a:t>
            </a:r>
            <a:r>
              <a:rPr lang="en-US" sz="1200" b="1" dirty="0">
                <a:ln w="3175">
                  <a:noFill/>
                </a:ln>
                <a:gradFill flip="none" rotWithShape="1">
                  <a:gsLst>
                    <a:gs pos="0">
                      <a:srgbClr val="FFFFB9"/>
                    </a:gs>
                    <a:gs pos="36000">
                      <a:srgbClr val="FFFF99"/>
                    </a:gs>
                    <a:gs pos="86000">
                      <a:srgbClr val="F6AE1E"/>
                    </a:gs>
                  </a:gsLst>
                  <a:lin ang="5400000" scaled="0"/>
                  <a:tileRect/>
                </a:gradFill>
                <a:effectLst>
                  <a:glow rad="63500">
                    <a:sysClr val="windowText" lastClr="000000">
                      <a:alpha val="40000"/>
                    </a:sysClr>
                  </a:glow>
                  <a:outerShdw blurRad="50800" dist="38100" dir="2700000" algn="tl" rotWithShape="0">
                    <a:prstClr val="black"/>
                  </a:outerShdw>
                </a:effectLst>
                <a:latin typeface="Book Antiqua" pitchFamily="18" charset="0"/>
              </a:rPr>
              <a:t> mice also prevent cognitive deficits </a:t>
            </a:r>
            <a:endParaRPr lang="en-GB" dirty="0"/>
          </a:p>
        </p:txBody>
      </p:sp>
      <p:sp>
        <p:nvSpPr>
          <p:cNvPr id="4" name="Slide Number Placeholder 3"/>
          <p:cNvSpPr>
            <a:spLocks noGrp="1"/>
          </p:cNvSpPr>
          <p:nvPr>
            <p:ph type="sldNum" sz="quarter" idx="10"/>
          </p:nvPr>
        </p:nvSpPr>
        <p:spPr/>
        <p:txBody>
          <a:bodyPr/>
          <a:lstStyle/>
          <a:p>
            <a:fld id="{02A24129-2ECE-47E0-A071-D8803AB6670C}" type="slidenum">
              <a:rPr lang="en-GB" smtClean="0"/>
              <a:t>9</a:t>
            </a:fld>
            <a:endParaRPr lang="en-GB"/>
          </a:p>
        </p:txBody>
      </p:sp>
    </p:spTree>
    <p:extLst>
      <p:ext uri="{BB962C8B-B14F-4D97-AF65-F5344CB8AC3E}">
        <p14:creationId xmlns:p14="http://schemas.microsoft.com/office/powerpoint/2010/main" val="1011027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the contrary, epileptic activity triggers a variety of inhibitory compensatory responses in hippocampal circuits that may interfere with normal neuronal and synaptic functions required for learning and memory</a:t>
            </a:r>
            <a:endParaRPr lang="en-GB" dirty="0"/>
          </a:p>
        </p:txBody>
      </p:sp>
      <p:sp>
        <p:nvSpPr>
          <p:cNvPr id="4" name="Slide Number Placeholder 3"/>
          <p:cNvSpPr>
            <a:spLocks noGrp="1"/>
          </p:cNvSpPr>
          <p:nvPr>
            <p:ph type="sldNum" sz="quarter" idx="10"/>
          </p:nvPr>
        </p:nvSpPr>
        <p:spPr/>
        <p:txBody>
          <a:bodyPr/>
          <a:lstStyle/>
          <a:p>
            <a:fld id="{02A24129-2ECE-47E0-A071-D8803AB6670C}" type="slidenum">
              <a:rPr lang="en-GB" smtClean="0"/>
              <a:t>10</a:t>
            </a:fld>
            <a:endParaRPr lang="en-GB"/>
          </a:p>
        </p:txBody>
      </p:sp>
    </p:spTree>
    <p:extLst>
      <p:ext uri="{BB962C8B-B14F-4D97-AF65-F5344CB8AC3E}">
        <p14:creationId xmlns:p14="http://schemas.microsoft.com/office/powerpoint/2010/main" val="1540020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7/27/2016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22.gif"/></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3.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eg/url?sa=i&amp;rct=j&amp;q=&amp;esrc=s&amp;frm=1&amp;source=images&amp;cd=&amp;cad=rja&amp;uact=8&amp;ved=0ahUKEwjKrvbjn7TLAhWBvRoKHUPnDD0QjRwIBw&amp;url=http://nutritionreview.org/2013/04/galantamine-preserving-memory-cognitive-function/&amp;bvm=bv.116274245,bs.1,d.d24&amp;psig=AFQjCNH2dS6ehdXAjF-TaRtQys4YVfZuNQ&amp;ust=1457634962837600"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8.pn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gif"/><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image" Target="../media/image31.png"/><Relationship Id="rId4" Type="http://schemas.openxmlformats.org/officeDocument/2006/relationships/image" Target="../media/image30.jpeg"/><Relationship Id="rId9"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9.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0.wmf"/><Relationship Id="rId11" Type="http://schemas.openxmlformats.org/officeDocument/2006/relationships/oleObject" Target="../embeddings/oleObject6.bin"/><Relationship Id="rId5" Type="http://schemas.openxmlformats.org/officeDocument/2006/relationships/oleObject" Target="../embeddings/oleObject1.bin"/><Relationship Id="rId10" Type="http://schemas.openxmlformats.org/officeDocument/2006/relationships/oleObject" Target="../embeddings/oleObject5.bin"/><Relationship Id="rId4" Type="http://schemas.openxmlformats.org/officeDocument/2006/relationships/image" Target="../media/image41.png"/><Relationship Id="rId9"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8" Type="http://schemas.openxmlformats.org/officeDocument/2006/relationships/hyperlink" Target="http://www.google.com.eg/url?sa=i&amp;rct=j&amp;q=&amp;esrc=s&amp;frm=1&amp;source=images&amp;cd=&amp;cad=rja&amp;uact=8&amp;ved=0ahUKEwjJjKal8qjLAhVGYJoKHUQuDwYQjRwIBw&amp;url=http://mikeclaffey.com/psyc170/notes/notes-memory.html&amp;psig=AFQjCNFiCfmCqEW8850vEBRCwbFvMcwR9A&amp;ust=1457244818639422" TargetMode="External"/><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5.jpeg"/><Relationship Id="rId11" Type="http://schemas.openxmlformats.org/officeDocument/2006/relationships/image" Target="../media/image49.png"/><Relationship Id="rId5" Type="http://schemas.openxmlformats.org/officeDocument/2006/relationships/image" Target="../media/image44.png"/><Relationship Id="rId10" Type="http://schemas.openxmlformats.org/officeDocument/2006/relationships/image" Target="../media/image48.png"/><Relationship Id="rId4" Type="http://schemas.openxmlformats.org/officeDocument/2006/relationships/image" Target="../media/image43.jpeg"/><Relationship Id="rId9"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emf"/><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8.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chart" Target="../charts/chart2.xml"/><Relationship Id="rId7"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8.gif"/><Relationship Id="rId4" Type="http://schemas.openxmlformats.org/officeDocument/2006/relationships/image" Target="../media/image57.gif"/></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3.xml"/><Relationship Id="rId7" Type="http://schemas.microsoft.com/office/2007/relationships/hdphoto" Target="../media/hdphoto6.wdp"/><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58.gif"/><Relationship Id="rId4" Type="http://schemas.openxmlformats.org/officeDocument/2006/relationships/image" Target="../media/image57.gif"/><Relationship Id="rId9" Type="http://schemas.microsoft.com/office/2007/relationships/hdphoto" Target="../media/hdphoto3.wdp"/></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chart" Target="../charts/chart5.xml"/><Relationship Id="rId7"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8.gif"/><Relationship Id="rId4" Type="http://schemas.openxmlformats.org/officeDocument/2006/relationships/image" Target="../media/image57.gif"/></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58.gif"/><Relationship Id="rId4" Type="http://schemas.openxmlformats.org/officeDocument/2006/relationships/image" Target="../media/image57.gif"/></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7" Type="http://schemas.microsoft.com/office/2007/relationships/hdphoto" Target="../media/hdphoto3.wdp"/><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57.gif"/><Relationship Id="rId4" Type="http://schemas.openxmlformats.org/officeDocument/2006/relationships/image" Target="../media/image58.gif"/></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7" Type="http://schemas.microsoft.com/office/2007/relationships/hdphoto" Target="../media/hdphoto3.wdp"/><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58.gif"/><Relationship Id="rId4" Type="http://schemas.openxmlformats.org/officeDocument/2006/relationships/image" Target="../media/image57.gif"/></Relationships>
</file>

<file path=ppt/slides/_rels/slide3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2.gif"/><Relationship Id="rId7" Type="http://schemas.microsoft.com/office/2007/relationships/hdphoto" Target="../media/hdphoto6.wdp"/><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chart" Target="../charts/chart10.xml"/><Relationship Id="rId4" Type="http://schemas.openxmlformats.org/officeDocument/2006/relationships/chart" Target="../charts/chart9.xml"/><Relationship Id="rId9" Type="http://schemas.microsoft.com/office/2007/relationships/hdphoto" Target="../media/hdphoto3.wdp"/></Relationships>
</file>

<file path=ppt/slides/_rels/slide3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chart" Target="../charts/chart11.xml"/><Relationship Id="rId7"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7.gif"/><Relationship Id="rId5" Type="http://schemas.openxmlformats.org/officeDocument/2006/relationships/chart" Target="../charts/chart12.xml"/><Relationship Id="rId4" Type="http://schemas.openxmlformats.org/officeDocument/2006/relationships/image" Target="../media/image58.gif"/></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1" y="16815"/>
            <a:ext cx="1513490" cy="805450"/>
          </a:xfrm>
          <a:prstGeom prst="rect">
            <a:avLst/>
          </a:prstGeom>
          <a:solidFill>
            <a:srgbClr val="E9E5DB">
              <a:alpha val="9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4776" y="6250606"/>
            <a:ext cx="1235955" cy="605146"/>
          </a:xfrm>
          <a:prstGeom prst="rect">
            <a:avLst/>
          </a:prstGeom>
          <a:solidFill>
            <a:srgbClr val="E9E5DB">
              <a:alpha val="9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0836396" y="6234843"/>
            <a:ext cx="1359551" cy="605146"/>
          </a:xfrm>
          <a:prstGeom prst="rect">
            <a:avLst/>
          </a:prstGeom>
          <a:gradFill>
            <a:gsLst>
              <a:gs pos="0">
                <a:schemeClr val="accent2">
                  <a:lumMod val="20000"/>
                  <a:lumOff val="80000"/>
                </a:schemeClr>
              </a:gs>
              <a:gs pos="100000">
                <a:schemeClr val="bg2">
                  <a:shade val="98000"/>
                  <a:satMod val="120000"/>
                  <a:lumMod val="98000"/>
                </a:schemeClr>
              </a:gs>
            </a:gsLst>
            <a:path path="circle">
              <a:fillToRect l="50000" t="50000"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5" name="Rectangle 4"/>
          <p:cNvSpPr/>
          <p:nvPr/>
        </p:nvSpPr>
        <p:spPr>
          <a:xfrm>
            <a:off x="10950744" y="2227"/>
            <a:ext cx="1235955" cy="605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829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Ahmed\F\Data Show\background\Animations\ARROWS\4ar01c.gif"/>
          <p:cNvPicPr>
            <a:picLocks noChangeAspect="1" noChangeArrowheads="1" noCrop="1"/>
          </p:cNvPicPr>
          <p:nvPr/>
        </p:nvPicPr>
        <p:blipFill>
          <a:blip r:embed="rId3">
            <a:duotone>
              <a:prstClr val="black"/>
              <a:schemeClr val="accent3">
                <a:tint val="45000"/>
                <a:satMod val="400000"/>
              </a:schemeClr>
            </a:duotone>
          </a:blip>
          <a:stretch>
            <a:fillRect/>
          </a:stretch>
        </p:blipFill>
        <p:spPr bwMode="auto">
          <a:xfrm flipH="1">
            <a:off x="5919167" y="1076074"/>
            <a:ext cx="405432" cy="1029576"/>
          </a:xfrm>
          <a:prstGeom prst="rect">
            <a:avLst/>
          </a:prstGeom>
          <a:noFill/>
        </p:spPr>
      </p:pic>
      <p:grpSp>
        <p:nvGrpSpPr>
          <p:cNvPr id="33" name="Group 32"/>
          <p:cNvGrpSpPr/>
          <p:nvPr/>
        </p:nvGrpSpPr>
        <p:grpSpPr>
          <a:xfrm>
            <a:off x="4007185" y="228600"/>
            <a:ext cx="4156364" cy="697032"/>
            <a:chOff x="500034" y="428604"/>
            <a:chExt cx="8143931" cy="1000132"/>
          </a:xfrm>
        </p:grpSpPr>
        <p:grpSp>
          <p:nvGrpSpPr>
            <p:cNvPr id="34" name="Group 2"/>
            <p:cNvGrpSpPr/>
            <p:nvPr/>
          </p:nvGrpSpPr>
          <p:grpSpPr>
            <a:xfrm flipH="1">
              <a:off x="500034" y="428604"/>
              <a:ext cx="8143931" cy="1000132"/>
              <a:chOff x="1125767" y="2288182"/>
              <a:chExt cx="7273640" cy="1419216"/>
            </a:xfrm>
          </p:grpSpPr>
          <p:sp>
            <p:nvSpPr>
              <p:cNvPr id="36" name="Rectangle 35"/>
              <p:cNvSpPr/>
              <p:nvPr/>
            </p:nvSpPr>
            <p:spPr>
              <a:xfrm>
                <a:off x="1125767" y="2288182"/>
                <a:ext cx="7273640" cy="1419216"/>
              </a:xfrm>
              <a:prstGeom prst="rect">
                <a:avLst/>
              </a:prstGeom>
              <a:gradFill flip="none" rotWithShape="1">
                <a:gsLst>
                  <a:gs pos="0">
                    <a:sysClr val="window" lastClr="FFFFFF">
                      <a:tint val="80000"/>
                      <a:satMod val="300000"/>
                    </a:sysClr>
                  </a:gs>
                  <a:gs pos="100000">
                    <a:sysClr val="window" lastClr="FFFFFF">
                      <a:lumMod val="75000"/>
                    </a:sysClr>
                  </a:gs>
                </a:gsLst>
                <a:path path="circle">
                  <a:fillToRect l="50000" t="50000" r="50000" b="50000"/>
                </a:path>
                <a:tileRect/>
              </a:gradFill>
              <a:ln w="9525" cap="flat" cmpd="sng" algn="ctr">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8900000" scaled="1"/>
                  <a:tileRect/>
                </a:gradFill>
                <a:prstDash val="solid"/>
              </a:ln>
              <a:effectLst>
                <a:outerShdw blurRad="50800" dist="38100" dir="5400000" algn="t" rotWithShape="0">
                  <a:prstClr val="black"/>
                </a:outerShdw>
              </a:effectLst>
            </p:spPr>
            <p:txBody>
              <a:bodyPr rtlCol="1" anchor="ctr"/>
              <a:lstStyle/>
              <a:p>
                <a:pPr algn="ctr">
                  <a:defRPr/>
                </a:pPr>
                <a:endParaRPr lang="en-US" kern="0">
                  <a:solidFill>
                    <a:sysClr val="windowText" lastClr="000000"/>
                  </a:solidFill>
                  <a:cs typeface="Arial"/>
                </a:endParaRPr>
              </a:p>
            </p:txBody>
          </p:sp>
          <p:sp>
            <p:nvSpPr>
              <p:cNvPr id="38" name="Oval 43"/>
              <p:cNvSpPr>
                <a:spLocks noChangeAspect="1"/>
              </p:cNvSpPr>
              <p:nvPr/>
            </p:nvSpPr>
            <p:spPr>
              <a:xfrm flipH="1">
                <a:off x="7190874" y="2548290"/>
                <a:ext cx="1062955" cy="916100"/>
              </a:xfrm>
              <a:custGeom>
                <a:avLst/>
                <a:gdLst>
                  <a:gd name="connsiteX0" fmla="*/ 0 w 467948"/>
                  <a:gd name="connsiteY0" fmla="*/ 234000 h 468000"/>
                  <a:gd name="connsiteX1" fmla="*/ 233974 w 467948"/>
                  <a:gd name="connsiteY1" fmla="*/ 0 h 468000"/>
                  <a:gd name="connsiteX2" fmla="*/ 467948 w 467948"/>
                  <a:gd name="connsiteY2" fmla="*/ 234000 h 468000"/>
                  <a:gd name="connsiteX3" fmla="*/ 233974 w 467948"/>
                  <a:gd name="connsiteY3" fmla="*/ 468000 h 468000"/>
                  <a:gd name="connsiteX4" fmla="*/ 0 w 467948"/>
                  <a:gd name="connsiteY4" fmla="*/ 234000 h 468000"/>
                  <a:gd name="connsiteX0" fmla="*/ 0 w 233974"/>
                  <a:gd name="connsiteY0" fmla="*/ 474504 h 481008"/>
                  <a:gd name="connsiteX1" fmla="*/ 0 w 233974"/>
                  <a:gd name="connsiteY1" fmla="*/ 6504 h 481008"/>
                  <a:gd name="connsiteX2" fmla="*/ 233974 w 233974"/>
                  <a:gd name="connsiteY2" fmla="*/ 240504 h 481008"/>
                  <a:gd name="connsiteX3" fmla="*/ 0 w 233974"/>
                  <a:gd name="connsiteY3" fmla="*/ 474504 h 481008"/>
                </a:gdLst>
                <a:ahLst/>
                <a:cxnLst>
                  <a:cxn ang="0">
                    <a:pos x="connsiteX0" y="connsiteY0"/>
                  </a:cxn>
                  <a:cxn ang="0">
                    <a:pos x="connsiteX1" y="connsiteY1"/>
                  </a:cxn>
                  <a:cxn ang="0">
                    <a:pos x="connsiteX2" y="connsiteY2"/>
                  </a:cxn>
                  <a:cxn ang="0">
                    <a:pos x="connsiteX3" y="connsiteY3"/>
                  </a:cxn>
                </a:cxnLst>
                <a:rect l="l" t="t" r="r" b="b"/>
                <a:pathLst>
                  <a:path w="233974" h="481008">
                    <a:moveTo>
                      <a:pt x="0" y="474504"/>
                    </a:moveTo>
                    <a:cubicBezTo>
                      <a:pt x="-38996" y="435504"/>
                      <a:pt x="-38996" y="45504"/>
                      <a:pt x="0" y="6504"/>
                    </a:cubicBezTo>
                    <a:cubicBezTo>
                      <a:pt x="38996" y="-32496"/>
                      <a:pt x="233974" y="111269"/>
                      <a:pt x="233974" y="240504"/>
                    </a:cubicBezTo>
                    <a:cubicBezTo>
                      <a:pt x="233974" y="369739"/>
                      <a:pt x="38996" y="513504"/>
                      <a:pt x="0" y="474504"/>
                    </a:cubicBezTo>
                    <a:close/>
                  </a:path>
                </a:pathLst>
              </a:custGeom>
              <a:gradFill rotWithShape="1">
                <a:gsLst>
                  <a:gs pos="0">
                    <a:srgbClr val="956B43">
                      <a:shade val="51000"/>
                      <a:satMod val="130000"/>
                    </a:srgbClr>
                  </a:gs>
                  <a:gs pos="80000">
                    <a:srgbClr val="956B43">
                      <a:shade val="93000"/>
                      <a:satMod val="130000"/>
                    </a:srgbClr>
                  </a:gs>
                  <a:gs pos="100000">
                    <a:srgbClr val="956B4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endParaRPr lang="en-US" b="1" kern="0" dirty="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latin typeface="Murphy Script" pitchFamily="34" charset="0"/>
                </a:endParaRPr>
              </a:p>
            </p:txBody>
          </p:sp>
          <p:sp>
            <p:nvSpPr>
              <p:cNvPr id="40" name="Rectangle 39"/>
              <p:cNvSpPr/>
              <p:nvPr/>
            </p:nvSpPr>
            <p:spPr>
              <a:xfrm>
                <a:off x="1354126" y="2330557"/>
                <a:ext cx="6706496" cy="977587"/>
              </a:xfrm>
              <a:prstGeom prst="rect">
                <a:avLst/>
              </a:prstGeom>
              <a:effectLst/>
            </p:spPr>
            <p:txBody>
              <a:bodyPr wrap="square" lIns="0" tIns="0" rIns="0" bIns="0">
                <a:spAutoFit/>
              </a:bodyPr>
              <a:lstStyle/>
              <a:p>
                <a:pPr algn="ctr" defTabSz="914363">
                  <a:lnSpc>
                    <a:spcPct val="130000"/>
                  </a:lnSpc>
                  <a:spcBef>
                    <a:spcPct val="0"/>
                  </a:spcBef>
                  <a:defRPr/>
                </a:pPr>
                <a:r>
                  <a:rPr lang="en-US" sz="2400" b="1" kern="0" dirty="0">
                    <a:solidFill>
                      <a:sysClr val="windowText" lastClr="000000"/>
                    </a:solidFill>
                    <a:effectLst>
                      <a:outerShdw blurRad="50800" dist="38100" dir="2700000" algn="tl" rotWithShape="0">
                        <a:sysClr val="window" lastClr="FFFFFF"/>
                      </a:outerShdw>
                    </a:effectLst>
                    <a:latin typeface="Book Antiqua" pitchFamily="18" charset="0"/>
                    <a:cs typeface="Adobe Arabic" pitchFamily="18" charset="-78"/>
                  </a:rPr>
                  <a:t> </a:t>
                </a:r>
              </a:p>
            </p:txBody>
          </p:sp>
        </p:grpSp>
        <p:sp>
          <p:nvSpPr>
            <p:cNvPr id="35" name="Rectangle 34"/>
            <p:cNvSpPr/>
            <p:nvPr/>
          </p:nvSpPr>
          <p:spPr>
            <a:xfrm>
              <a:off x="1071539" y="500042"/>
              <a:ext cx="7500989" cy="839061"/>
            </a:xfrm>
            <a:prstGeom prst="rect">
              <a:avLst/>
            </a:prstGeom>
          </p:spPr>
          <p:txBody>
            <a:bodyPr wrap="square">
              <a:spAutoFit/>
            </a:bodyPr>
            <a:lstStyle/>
            <a:p>
              <a:pPr algn="ctr" fontAlgn="base">
                <a:spcBef>
                  <a:spcPct val="0"/>
                </a:spcBef>
                <a:spcAft>
                  <a:spcPct val="0"/>
                </a:spcAft>
                <a:tabLst>
                  <a:tab pos="457200" algn="l"/>
                </a:tabLst>
              </a:pPr>
              <a:r>
                <a:rPr lang="en-US" sz="3200" b="1" dirty="0">
                  <a:solidFill>
                    <a:prstClr val="black"/>
                  </a:solidFill>
                  <a:latin typeface="Book Antiqua" pitchFamily="18" charset="0"/>
                  <a:ea typeface="Times New Roman" pitchFamily="18" charset="0"/>
                  <a:cs typeface="Arial" pitchFamily="34" charset="0"/>
                </a:rPr>
                <a:t>A</a:t>
              </a:r>
              <a:r>
                <a:rPr lang="el-GR" sz="3200" b="1" dirty="0">
                  <a:solidFill>
                    <a:prstClr val="black"/>
                  </a:solidFill>
                  <a:latin typeface="Book Antiqua" pitchFamily="18" charset="0"/>
                  <a:ea typeface="Times New Roman" pitchFamily="18" charset="0"/>
                  <a:cs typeface="Arial" pitchFamily="34" charset="0"/>
                </a:rPr>
                <a:t>β </a:t>
              </a:r>
              <a:r>
                <a:rPr lang="en-US" sz="3200" b="1" dirty="0">
                  <a:solidFill>
                    <a:prstClr val="black"/>
                  </a:solidFill>
                  <a:latin typeface="Book Antiqua" pitchFamily="18" charset="0"/>
                  <a:ea typeface="Times New Roman" pitchFamily="18" charset="0"/>
                  <a:cs typeface="Arial" pitchFamily="34" charset="0"/>
                </a:rPr>
                <a:t>peptide </a:t>
              </a:r>
              <a:endParaRPr lang="en-US" sz="3200" b="1" dirty="0">
                <a:solidFill>
                  <a:prstClr val="black"/>
                </a:solidFill>
                <a:latin typeface="Book Antiqua" pitchFamily="18" charset="0"/>
                <a:cs typeface="Arial" pitchFamily="34" charset="0"/>
              </a:endParaRPr>
            </a:p>
          </p:txBody>
        </p:sp>
      </p:grpSp>
      <p:grpSp>
        <p:nvGrpSpPr>
          <p:cNvPr id="3" name="Group 2"/>
          <p:cNvGrpSpPr/>
          <p:nvPr/>
        </p:nvGrpSpPr>
        <p:grpSpPr>
          <a:xfrm>
            <a:off x="3352800" y="2000416"/>
            <a:ext cx="5364480" cy="3866985"/>
            <a:chOff x="1877482" y="1825952"/>
            <a:chExt cx="5364480" cy="3195855"/>
          </a:xfrm>
        </p:grpSpPr>
        <p:pic>
          <p:nvPicPr>
            <p:cNvPr id="54" name="Picture 53"/>
            <p:cNvPicPr/>
            <p:nvPr/>
          </p:nvPicPr>
          <p:blipFill rotWithShape="1">
            <a:blip r:embed="rId4"/>
            <a:srcRect l="2538" t="1737" r="65002" b="3229"/>
            <a:stretch/>
          </p:blipFill>
          <p:spPr bwMode="auto">
            <a:xfrm>
              <a:off x="1877482" y="1825952"/>
              <a:ext cx="5364480" cy="3195855"/>
            </a:xfrm>
            <a:prstGeom prst="rect">
              <a:avLst/>
            </a:prstGeom>
            <a:ln>
              <a:noFill/>
            </a:ln>
            <a:extLst>
              <a:ext uri="{53640926-AAD7-44D8-BBD7-CCE9431645EC}">
                <a14:shadowObscured xmlns:a14="http://schemas.microsoft.com/office/drawing/2010/main"/>
              </a:ext>
            </a:extLst>
          </p:spPr>
        </p:pic>
        <p:sp>
          <p:nvSpPr>
            <p:cNvPr id="2" name="Oval 1"/>
            <p:cNvSpPr/>
            <p:nvPr/>
          </p:nvSpPr>
          <p:spPr>
            <a:xfrm>
              <a:off x="2131482" y="1908301"/>
              <a:ext cx="554262" cy="3678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4" name="Groupe 25"/>
          <p:cNvGrpSpPr/>
          <p:nvPr/>
        </p:nvGrpSpPr>
        <p:grpSpPr>
          <a:xfrm rot="682902">
            <a:off x="8335529" y="1598110"/>
            <a:ext cx="393520" cy="732462"/>
            <a:chOff x="6324195" y="2380134"/>
            <a:chExt cx="816091" cy="1892292"/>
          </a:xfrm>
        </p:grpSpPr>
        <p:sp>
          <p:nvSpPr>
            <p:cNvPr id="65"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66" name="Ellipse 34"/>
            <p:cNvSpPr/>
            <p:nvPr/>
          </p:nvSpPr>
          <p:spPr>
            <a:xfrm>
              <a:off x="6324195" y="2969949"/>
              <a:ext cx="816091" cy="70207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3175" cap="flat" cmpd="sng" algn="ctr">
              <a:solidFill>
                <a:srgbClr val="E35313"/>
              </a:solid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67" name="Ellipse 35"/>
            <p:cNvSpPr/>
            <p:nvPr/>
          </p:nvSpPr>
          <p:spPr>
            <a:xfrm rot="1800000">
              <a:off x="6343308" y="3036225"/>
              <a:ext cx="647605" cy="593913"/>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pic>
          <p:nvPicPr>
            <p:cNvPr id="68" name="Picture 5"/>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23138" t="19901" r="24571" b="27188"/>
            <a:stretch/>
          </p:blipFill>
          <p:spPr bwMode="auto">
            <a:xfrm rot="19764694">
              <a:off x="6730129" y="3272365"/>
              <a:ext cx="385960" cy="29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70" name="Ellipse 38"/>
            <p:cNvSpPr/>
            <p:nvPr/>
          </p:nvSpPr>
          <p:spPr>
            <a:xfrm>
              <a:off x="6444208" y="2380134"/>
              <a:ext cx="576064" cy="504056"/>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108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71" name="Ellipse 39"/>
            <p:cNvSpPr/>
            <p:nvPr/>
          </p:nvSpPr>
          <p:spPr>
            <a:xfrm>
              <a:off x="6444208" y="2380134"/>
              <a:ext cx="576064" cy="43204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27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grpSp>
      <p:sp>
        <p:nvSpPr>
          <p:cNvPr id="9" name="Horizontal Scroll 8"/>
          <p:cNvSpPr/>
          <p:nvPr/>
        </p:nvSpPr>
        <p:spPr>
          <a:xfrm>
            <a:off x="3592366" y="5029200"/>
            <a:ext cx="4899737" cy="1219200"/>
          </a:xfrm>
          <a:prstGeom prst="horizontalScroll">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effectLst>
                  <a:outerShdw blurRad="38100" dist="38100" dir="2700000" algn="tl">
                    <a:srgbClr val="000000">
                      <a:alpha val="43137"/>
                    </a:srgbClr>
                  </a:outerShdw>
                </a:effectLst>
                <a:latin typeface="Segoe Print" panose="02000600000000000000" pitchFamily="2" charset="0"/>
              </a:rPr>
              <a:t>Learning &amp; memory deficits</a:t>
            </a:r>
          </a:p>
        </p:txBody>
      </p:sp>
    </p:spTree>
    <p:extLst>
      <p:ext uri="{BB962C8B-B14F-4D97-AF65-F5344CB8AC3E}">
        <p14:creationId xmlns:p14="http://schemas.microsoft.com/office/powerpoint/2010/main" val="417486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strips(upRight)">
                                      <p:cBhvr>
                                        <p:cTn id="7" dur="500"/>
                                        <p:tgtEl>
                                          <p:spTgt spid="47"/>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400" fill="hold"/>
                                        <p:tgtEl>
                                          <p:spTgt spid="3"/>
                                        </p:tgtEl>
                                        <p:attrNameLst>
                                          <p:attrName>ppt_w</p:attrName>
                                        </p:attrNameLst>
                                      </p:cBhvr>
                                      <p:tavLst>
                                        <p:tav tm="0">
                                          <p:val>
                                            <p:fltVal val="0"/>
                                          </p:val>
                                        </p:tav>
                                        <p:tav tm="100000">
                                          <p:val>
                                            <p:strVal val="#ppt_w"/>
                                          </p:val>
                                        </p:tav>
                                      </p:tavLst>
                                    </p:anim>
                                    <p:anim calcmode="lin" valueType="num">
                                      <p:cBhvr>
                                        <p:cTn id="16" dur="400" fill="hold"/>
                                        <p:tgtEl>
                                          <p:spTgt spid="3"/>
                                        </p:tgtEl>
                                        <p:attrNameLst>
                                          <p:attrName>ppt_h</p:attrName>
                                        </p:attrNameLst>
                                      </p:cBhvr>
                                      <p:tavLst>
                                        <p:tav tm="0">
                                          <p:val>
                                            <p:strVal val="#ppt_h"/>
                                          </p:val>
                                        </p:tav>
                                        <p:tav tm="100000">
                                          <p:val>
                                            <p:strVal val="#ppt_h"/>
                                          </p:val>
                                        </p:tav>
                                      </p:tavLst>
                                    </p:anim>
                                  </p:childTnLst>
                                </p:cTn>
                              </p:par>
                              <p:par>
                                <p:cTn id="17" presetID="53" presetClass="entr" presetSubtype="16"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p:cTn id="19" dur="500" fill="hold"/>
                                        <p:tgtEl>
                                          <p:spTgt spid="64"/>
                                        </p:tgtEl>
                                        <p:attrNameLst>
                                          <p:attrName>ppt_w</p:attrName>
                                        </p:attrNameLst>
                                      </p:cBhvr>
                                      <p:tavLst>
                                        <p:tav tm="0">
                                          <p:val>
                                            <p:fltVal val="0"/>
                                          </p:val>
                                        </p:tav>
                                        <p:tav tm="100000">
                                          <p:val>
                                            <p:strVal val="#ppt_w"/>
                                          </p:val>
                                        </p:tav>
                                      </p:tavLst>
                                    </p:anim>
                                    <p:anim calcmode="lin" valueType="num">
                                      <p:cBhvr>
                                        <p:cTn id="20" dur="500" fill="hold"/>
                                        <p:tgtEl>
                                          <p:spTgt spid="64"/>
                                        </p:tgtEl>
                                        <p:attrNameLst>
                                          <p:attrName>ppt_h</p:attrName>
                                        </p:attrNameLst>
                                      </p:cBhvr>
                                      <p:tavLst>
                                        <p:tav tm="0">
                                          <p:val>
                                            <p:fltVal val="0"/>
                                          </p:val>
                                        </p:tav>
                                        <p:tav tm="100000">
                                          <p:val>
                                            <p:strVal val="#ppt_h"/>
                                          </p:val>
                                        </p:tav>
                                      </p:tavLst>
                                    </p:anim>
                                    <p:animEffect transition="in" filter="fade">
                                      <p:cBhvr>
                                        <p:cTn id="21" dur="500"/>
                                        <p:tgtEl>
                                          <p:spTgt spid="6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43"/>
          <p:cNvGrpSpPr>
            <a:grpSpLocks/>
          </p:cNvGrpSpPr>
          <p:nvPr/>
        </p:nvGrpSpPr>
        <p:grpSpPr bwMode="auto">
          <a:xfrm>
            <a:off x="4598184" y="4201841"/>
            <a:ext cx="2623874" cy="1880707"/>
            <a:chOff x="2356" y="2881"/>
            <a:chExt cx="1192" cy="959"/>
          </a:xfrm>
        </p:grpSpPr>
        <p:grpSp>
          <p:nvGrpSpPr>
            <p:cNvPr id="52" name="Group 34"/>
            <p:cNvGrpSpPr>
              <a:grpSpLocks/>
            </p:cNvGrpSpPr>
            <p:nvPr/>
          </p:nvGrpSpPr>
          <p:grpSpPr bwMode="auto">
            <a:xfrm>
              <a:off x="2356" y="2881"/>
              <a:ext cx="1192" cy="959"/>
              <a:chOff x="3174" y="2656"/>
              <a:chExt cx="1549" cy="1351"/>
            </a:xfrm>
          </p:grpSpPr>
          <p:sp>
            <p:nvSpPr>
              <p:cNvPr id="54" name="AutoShape 35"/>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pPr algn="ctr">
                  <a:defRPr/>
                </a:pPr>
                <a:endParaRPr lang="en-US" sz="2400" kern="0">
                  <a:solidFill>
                    <a:sysClr val="windowText" lastClr="000000"/>
                  </a:solidFill>
                  <a:latin typeface="Book Antiqua" pitchFamily="18" charset="0"/>
                </a:endParaRPr>
              </a:p>
            </p:txBody>
          </p:sp>
          <p:sp>
            <p:nvSpPr>
              <p:cNvPr id="55" name="AutoShape 36"/>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pPr algn="ctr">
                  <a:defRPr/>
                </a:pPr>
                <a:endParaRPr lang="en-US" sz="2400" kern="0">
                  <a:solidFill>
                    <a:sysClr val="windowText" lastClr="000000"/>
                  </a:solidFill>
                  <a:latin typeface="Book Antiqua" pitchFamily="18" charset="0"/>
                </a:endParaRPr>
              </a:p>
            </p:txBody>
          </p:sp>
          <p:sp>
            <p:nvSpPr>
              <p:cNvPr id="56" name="AutoShape 37"/>
              <p:cNvSpPr>
                <a:spLocks noChangeArrowheads="1"/>
              </p:cNvSpPr>
              <p:nvPr/>
            </p:nvSpPr>
            <p:spPr bwMode="gray">
              <a:xfrm>
                <a:off x="3264" y="2736"/>
                <a:ext cx="1350" cy="1168"/>
              </a:xfrm>
              <a:prstGeom prst="hexagon">
                <a:avLst>
                  <a:gd name="adj" fmla="val 28896"/>
                  <a:gd name="vf" fmla="val 115470"/>
                </a:avLst>
              </a:prstGeom>
              <a:solidFill>
                <a:schemeClr val="accent2">
                  <a:lumMod val="75000"/>
                </a:schemeClr>
              </a:solidFill>
              <a:ln w="9525" cap="flat" cmpd="sng" algn="ctr">
                <a:solidFill>
                  <a:srgbClr val="F9B639">
                    <a:satMod val="120000"/>
                  </a:srgbClr>
                </a:solidFill>
                <a:prstDash val="solid"/>
                <a:headEnd/>
                <a:tailEnd/>
              </a:ln>
              <a:effectLst>
                <a:outerShdw blurRad="50800" dist="38100" dir="14700000" algn="t" rotWithShape="0">
                  <a:srgbClr val="000000">
                    <a:alpha val="60000"/>
                  </a:srgbClr>
                </a:outerShdw>
              </a:effectLst>
            </p:spPr>
            <p:txBody>
              <a:bodyPr wrap="none" anchor="ctr"/>
              <a:lstStyle/>
              <a:p>
                <a:pPr algn="ctr">
                  <a:defRPr/>
                </a:pPr>
                <a:endParaRPr lang="en-US" sz="2400" kern="0">
                  <a:solidFill>
                    <a:sysClr val="window" lastClr="FFFFFF"/>
                  </a:solidFill>
                  <a:latin typeface="Book Antiqua" pitchFamily="18" charset="0"/>
                </a:endParaRPr>
              </a:p>
            </p:txBody>
          </p:sp>
        </p:grpSp>
        <p:sp>
          <p:nvSpPr>
            <p:cNvPr id="53" name="Text Box 38"/>
            <p:cNvSpPr txBox="1">
              <a:spLocks noChangeArrowheads="1"/>
            </p:cNvSpPr>
            <p:nvPr/>
          </p:nvSpPr>
          <p:spPr bwMode="gray">
            <a:xfrm>
              <a:off x="2442" y="3102"/>
              <a:ext cx="1027" cy="675"/>
            </a:xfrm>
            <a:prstGeom prst="rect">
              <a:avLst/>
            </a:prstGeom>
            <a:noFill/>
            <a:ln w="9525" algn="ctr">
              <a:noFill/>
              <a:miter lim="800000"/>
              <a:headEnd/>
              <a:tailEnd/>
            </a:ln>
            <a:effectLst/>
          </p:spPr>
          <p:txBody>
            <a:bodyPr wrap="square">
              <a:spAutoFit/>
            </a:bodyPr>
            <a:lstStyle/>
            <a:p>
              <a:pPr lvl="0" algn="ctr">
                <a:lnSpc>
                  <a:spcPct val="95000"/>
                </a:lnSpc>
                <a:defRPr/>
              </a:pPr>
              <a:r>
                <a:rPr lang="en-US" sz="21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rint" pitchFamily="2" charset="0"/>
                </a:rPr>
                <a:t>Shift from </a:t>
              </a:r>
              <a:r>
                <a:rPr lang="el-GR" sz="21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rint" pitchFamily="2" charset="0"/>
                </a:rPr>
                <a:t>α</a:t>
              </a:r>
              <a:r>
                <a:rPr lang="en-US" sz="21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rint" pitchFamily="2" charset="0"/>
                </a:rPr>
                <a:t>- to β-secretase cleavage of APP </a:t>
              </a:r>
              <a:endParaRPr lang="en-US" altLang="zh-CN" sz="21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rint" pitchFamily="2" charset="0"/>
              </a:endParaRPr>
            </a:p>
          </p:txBody>
        </p:sp>
      </p:grpSp>
      <p:grpSp>
        <p:nvGrpSpPr>
          <p:cNvPr id="57" name="Group 40"/>
          <p:cNvGrpSpPr>
            <a:grpSpLocks/>
          </p:cNvGrpSpPr>
          <p:nvPr/>
        </p:nvGrpSpPr>
        <p:grpSpPr bwMode="auto">
          <a:xfrm>
            <a:off x="4545562" y="533401"/>
            <a:ext cx="2623873" cy="1880707"/>
            <a:chOff x="2356" y="960"/>
            <a:chExt cx="1192" cy="959"/>
          </a:xfrm>
        </p:grpSpPr>
        <p:grpSp>
          <p:nvGrpSpPr>
            <p:cNvPr id="58" name="Group 4"/>
            <p:cNvGrpSpPr>
              <a:grpSpLocks/>
            </p:cNvGrpSpPr>
            <p:nvPr/>
          </p:nvGrpSpPr>
          <p:grpSpPr bwMode="auto">
            <a:xfrm>
              <a:off x="2356" y="960"/>
              <a:ext cx="1192" cy="959"/>
              <a:chOff x="2057" y="862"/>
              <a:chExt cx="1549" cy="1351"/>
            </a:xfrm>
          </p:grpSpPr>
          <p:sp>
            <p:nvSpPr>
              <p:cNvPr id="60" name="AutoShape 5"/>
              <p:cNvSpPr>
                <a:spLocks noChangeArrowheads="1"/>
              </p:cNvSpPr>
              <p:nvPr/>
            </p:nvSpPr>
            <p:spPr bwMode="gray">
              <a:xfrm>
                <a:off x="2070" y="885"/>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pPr algn="ctr">
                  <a:defRPr/>
                </a:pPr>
                <a:endParaRPr lang="en-US" sz="2400" kern="0">
                  <a:solidFill>
                    <a:sysClr val="windowText" lastClr="000000"/>
                  </a:solidFill>
                  <a:latin typeface="Book Antiqua" pitchFamily="18" charset="0"/>
                </a:endParaRPr>
              </a:p>
            </p:txBody>
          </p:sp>
          <p:sp>
            <p:nvSpPr>
              <p:cNvPr id="61" name="AutoShape 6"/>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pPr algn="ctr">
                  <a:defRPr/>
                </a:pPr>
                <a:endParaRPr lang="en-US" sz="2400" kern="0">
                  <a:solidFill>
                    <a:sysClr val="windowText" lastClr="000000"/>
                  </a:solidFill>
                  <a:latin typeface="Book Antiqua" pitchFamily="18" charset="0"/>
                </a:endParaRPr>
              </a:p>
            </p:txBody>
          </p:sp>
          <p:sp>
            <p:nvSpPr>
              <p:cNvPr id="62" name="AutoShape 7"/>
              <p:cNvSpPr>
                <a:spLocks noChangeArrowheads="1"/>
              </p:cNvSpPr>
              <p:nvPr/>
            </p:nvSpPr>
            <p:spPr bwMode="gray">
              <a:xfrm>
                <a:off x="2147" y="942"/>
                <a:ext cx="1350" cy="1168"/>
              </a:xfrm>
              <a:prstGeom prst="hexagon">
                <a:avLst>
                  <a:gd name="adj" fmla="val 28896"/>
                  <a:gd name="vf" fmla="val 115470"/>
                </a:avLst>
              </a:prstGeom>
              <a:solidFill>
                <a:schemeClr val="accent2">
                  <a:lumMod val="75000"/>
                </a:schemeClr>
              </a:solidFill>
              <a:ln w="9525" cap="flat" cmpd="sng" algn="ctr">
                <a:solidFill>
                  <a:srgbClr val="B83D68">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algn="ctr">
                  <a:defRPr/>
                </a:pPr>
                <a:endParaRPr lang="en-US" sz="2400" ker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endParaRPr>
              </a:p>
            </p:txBody>
          </p:sp>
        </p:grpSp>
        <p:sp>
          <p:nvSpPr>
            <p:cNvPr id="59" name="Text Box 16"/>
            <p:cNvSpPr txBox="1">
              <a:spLocks noChangeArrowheads="1"/>
            </p:cNvSpPr>
            <p:nvPr/>
          </p:nvSpPr>
          <p:spPr bwMode="gray">
            <a:xfrm>
              <a:off x="2453" y="1103"/>
              <a:ext cx="1011" cy="539"/>
            </a:xfrm>
            <a:prstGeom prst="rect">
              <a:avLst/>
            </a:prstGeom>
            <a:noFill/>
            <a:ln w="9525" algn="ctr">
              <a:noFill/>
              <a:miter lim="800000"/>
              <a:headEnd/>
              <a:tailEnd/>
            </a:ln>
            <a:effectLst/>
          </p:spPr>
          <p:txBody>
            <a:bodyPr wrap="square">
              <a:spAutoFit/>
            </a:bodyPr>
            <a:lstStyle/>
            <a:p>
              <a:pPr lvl="0" algn="ctr">
                <a:lnSpc>
                  <a:spcPct val="95000"/>
                </a:lnSpc>
                <a:defRPr/>
              </a:pPr>
              <a:r>
                <a:rPr lang="en-US" altLang="zh-CN" sz="22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rint" pitchFamily="2" charset="0"/>
                </a:rPr>
                <a:t>Neuronal hyper-excitability</a:t>
              </a:r>
            </a:p>
          </p:txBody>
        </p:sp>
      </p:grpSp>
      <p:grpSp>
        <p:nvGrpSpPr>
          <p:cNvPr id="63" name="Group 45"/>
          <p:cNvGrpSpPr>
            <a:grpSpLocks/>
          </p:cNvGrpSpPr>
          <p:nvPr/>
        </p:nvGrpSpPr>
        <p:grpSpPr bwMode="auto">
          <a:xfrm>
            <a:off x="2303021" y="1471441"/>
            <a:ext cx="2733936" cy="1880707"/>
            <a:chOff x="1449" y="1438"/>
            <a:chExt cx="1242" cy="959"/>
          </a:xfrm>
        </p:grpSpPr>
        <p:grpSp>
          <p:nvGrpSpPr>
            <p:cNvPr id="64" name="Group 56"/>
            <p:cNvGrpSpPr>
              <a:grpSpLocks/>
            </p:cNvGrpSpPr>
            <p:nvPr/>
          </p:nvGrpSpPr>
          <p:grpSpPr bwMode="auto">
            <a:xfrm>
              <a:off x="1488" y="1438"/>
              <a:ext cx="1193" cy="959"/>
              <a:chOff x="1110" y="2656"/>
              <a:chExt cx="1549" cy="1351"/>
            </a:xfrm>
          </p:grpSpPr>
          <p:sp>
            <p:nvSpPr>
              <p:cNvPr id="66" name="AutoShape 9"/>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pPr algn="ctr">
                  <a:defRPr/>
                </a:pPr>
                <a:endParaRPr lang="en-US" sz="2400" kern="0">
                  <a:solidFill>
                    <a:sysClr val="windowText" lastClr="000000"/>
                  </a:solidFill>
                  <a:latin typeface="Book Antiqua" pitchFamily="18" charset="0"/>
                </a:endParaRPr>
              </a:p>
            </p:txBody>
          </p:sp>
          <p:sp>
            <p:nvSpPr>
              <p:cNvPr id="67" name="AutoShape 10"/>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pPr algn="ctr">
                  <a:defRPr/>
                </a:pPr>
                <a:endParaRPr lang="en-US" sz="2400" kern="0">
                  <a:solidFill>
                    <a:sysClr val="windowText" lastClr="000000"/>
                  </a:solidFill>
                  <a:latin typeface="Book Antiqua" pitchFamily="18" charset="0"/>
                </a:endParaRPr>
              </a:p>
            </p:txBody>
          </p:sp>
          <p:sp>
            <p:nvSpPr>
              <p:cNvPr id="68" name="AutoShape 11"/>
              <p:cNvSpPr>
                <a:spLocks noChangeArrowheads="1"/>
              </p:cNvSpPr>
              <p:nvPr/>
            </p:nvSpPr>
            <p:spPr bwMode="gray">
              <a:xfrm>
                <a:off x="1200" y="2736"/>
                <a:ext cx="1350" cy="1168"/>
              </a:xfrm>
              <a:prstGeom prst="hexagon">
                <a:avLst>
                  <a:gd name="adj" fmla="val 28896"/>
                  <a:gd name="vf" fmla="val 115470"/>
                </a:avLst>
              </a:prstGeom>
              <a:gradFill flip="none" rotWithShape="1">
                <a:gsLst>
                  <a:gs pos="0">
                    <a:srgbClr val="FEB80A">
                      <a:shade val="30000"/>
                      <a:satMod val="115000"/>
                    </a:srgbClr>
                  </a:gs>
                  <a:gs pos="50000">
                    <a:srgbClr val="FEB80A">
                      <a:shade val="67500"/>
                      <a:satMod val="115000"/>
                    </a:srgbClr>
                  </a:gs>
                  <a:gs pos="100000">
                    <a:srgbClr val="FEB80A">
                      <a:shade val="100000"/>
                      <a:satMod val="115000"/>
                    </a:srgbClr>
                  </a:gs>
                </a:gsLst>
                <a:lin ang="16200000" scaled="1"/>
                <a:tileRect/>
              </a:gradFill>
              <a:ln w="9525" cap="flat" cmpd="sng" algn="ctr">
                <a:solidFill>
                  <a:srgbClr val="F9B639">
                    <a:satMod val="120000"/>
                  </a:srgbClr>
                </a:solidFill>
                <a:prstDash val="solid"/>
                <a:headEnd/>
                <a:tailEnd/>
              </a:ln>
              <a:effectLst>
                <a:outerShdw blurRad="50800" dist="38100" dir="14700000" algn="t" rotWithShape="0">
                  <a:srgbClr val="000000">
                    <a:alpha val="60000"/>
                  </a:srgbClr>
                </a:outerShdw>
              </a:effectLst>
            </p:spPr>
            <p:txBody>
              <a:bodyPr wrap="none" anchor="ctr"/>
              <a:lstStyle/>
              <a:p>
                <a:pPr algn="ctr">
                  <a:defRPr/>
                </a:pPr>
                <a:endParaRPr lang="en-US" sz="2400" kern="0" dirty="0">
                  <a:solidFill>
                    <a:sysClr val="window" lastClr="FFFFFF"/>
                  </a:solidFill>
                  <a:latin typeface="Book Antiqua" pitchFamily="18" charset="0"/>
                </a:endParaRPr>
              </a:p>
            </p:txBody>
          </p:sp>
        </p:grpSp>
        <p:sp>
          <p:nvSpPr>
            <p:cNvPr id="65" name="Text Box 17"/>
            <p:cNvSpPr txBox="1">
              <a:spLocks noChangeArrowheads="1"/>
            </p:cNvSpPr>
            <p:nvPr/>
          </p:nvSpPr>
          <p:spPr bwMode="gray">
            <a:xfrm>
              <a:off x="1449" y="1592"/>
              <a:ext cx="1242" cy="612"/>
            </a:xfrm>
            <a:prstGeom prst="rect">
              <a:avLst/>
            </a:prstGeom>
            <a:noFill/>
            <a:ln w="9525" algn="ctr">
              <a:noFill/>
              <a:miter lim="800000"/>
              <a:headEnd/>
              <a:tailEnd/>
            </a:ln>
            <a:effectLst/>
          </p:spPr>
          <p:txBody>
            <a:bodyPr wrap="square">
              <a:spAutoFit/>
            </a:bodyPr>
            <a:lstStyle/>
            <a:p>
              <a:pPr algn="ctr">
                <a:defRPr/>
              </a:pPr>
              <a:r>
                <a:rPr lang="en-US" altLang="zh-CN" sz="2400" b="1" kern="0" dirty="0">
                  <a:solidFill>
                    <a:sysClr val="windowText" lastClr="000000"/>
                  </a:solidFill>
                  <a:effectLst>
                    <a:outerShdw blurRad="50800" dist="38100" dir="2700000" algn="tl" rotWithShape="0">
                      <a:sysClr val="window" lastClr="FFFFFF"/>
                    </a:outerShdw>
                  </a:effectLst>
                  <a:latin typeface="Segoe Print" pitchFamily="2" charset="0"/>
                </a:rPr>
                <a:t>Cell death </a:t>
              </a:r>
            </a:p>
            <a:p>
              <a:pPr algn="ctr">
                <a:defRPr/>
              </a:pPr>
              <a:r>
                <a:rPr lang="en-US" altLang="zh-CN" sz="2400" b="1" kern="0" dirty="0">
                  <a:solidFill>
                    <a:sysClr val="windowText" lastClr="000000"/>
                  </a:solidFill>
                  <a:effectLst>
                    <a:outerShdw blurRad="50800" dist="38100" dir="2700000" algn="tl" rotWithShape="0">
                      <a:sysClr val="window" lastClr="FFFFFF"/>
                    </a:outerShdw>
                  </a:effectLst>
                  <a:latin typeface="Segoe Print" pitchFamily="2" charset="0"/>
                </a:rPr>
                <a:t>&amp; cognitive decline</a:t>
              </a:r>
              <a:endParaRPr lang="en-US" sz="2400" b="1" kern="0" dirty="0">
                <a:solidFill>
                  <a:sysClr val="windowText" lastClr="000000"/>
                </a:solidFill>
                <a:effectLst>
                  <a:outerShdw blurRad="50800" dist="38100" dir="2700000" algn="tl" rotWithShape="0">
                    <a:sysClr val="window" lastClr="FFFFFF"/>
                  </a:outerShdw>
                </a:effectLst>
                <a:latin typeface="Segoe Print" pitchFamily="2" charset="0"/>
              </a:endParaRPr>
            </a:p>
          </p:txBody>
        </p:sp>
      </p:grpSp>
      <p:grpSp>
        <p:nvGrpSpPr>
          <p:cNvPr id="69" name="Group 41"/>
          <p:cNvGrpSpPr>
            <a:grpSpLocks/>
          </p:cNvGrpSpPr>
          <p:nvPr/>
        </p:nvGrpSpPr>
        <p:grpSpPr bwMode="auto">
          <a:xfrm>
            <a:off x="6685940" y="1447800"/>
            <a:ext cx="2626075" cy="1880706"/>
            <a:chOff x="3223" y="1438"/>
            <a:chExt cx="1193" cy="959"/>
          </a:xfrm>
        </p:grpSpPr>
        <p:grpSp>
          <p:nvGrpSpPr>
            <p:cNvPr id="70" name="Group 19"/>
            <p:cNvGrpSpPr>
              <a:grpSpLocks/>
            </p:cNvGrpSpPr>
            <p:nvPr/>
          </p:nvGrpSpPr>
          <p:grpSpPr bwMode="auto">
            <a:xfrm>
              <a:off x="3223" y="1438"/>
              <a:ext cx="1193" cy="959"/>
              <a:chOff x="2057" y="862"/>
              <a:chExt cx="1549" cy="1351"/>
            </a:xfrm>
          </p:grpSpPr>
          <p:sp>
            <p:nvSpPr>
              <p:cNvPr id="72" name="AutoShape 20"/>
              <p:cNvSpPr>
                <a:spLocks noChangeArrowheads="1"/>
              </p:cNvSpPr>
              <p:nvPr/>
            </p:nvSpPr>
            <p:spPr bwMode="gray">
              <a:xfrm>
                <a:off x="2070" y="885"/>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pPr algn="ctr">
                  <a:defRPr/>
                </a:pPr>
                <a:endParaRPr lang="en-US" sz="2400" kern="0">
                  <a:solidFill>
                    <a:sysClr val="windowText" lastClr="000000"/>
                  </a:solidFill>
                  <a:latin typeface="Book Antiqua" pitchFamily="18" charset="0"/>
                </a:endParaRPr>
              </a:p>
            </p:txBody>
          </p:sp>
          <p:sp>
            <p:nvSpPr>
              <p:cNvPr id="73" name="AutoShape 21"/>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pPr algn="ctr">
                  <a:defRPr/>
                </a:pPr>
                <a:endParaRPr lang="en-US" sz="2400" kern="0">
                  <a:solidFill>
                    <a:sysClr val="windowText" lastClr="000000"/>
                  </a:solidFill>
                  <a:latin typeface="Book Antiqua" pitchFamily="18" charset="0"/>
                </a:endParaRPr>
              </a:p>
            </p:txBody>
          </p:sp>
          <p:sp>
            <p:nvSpPr>
              <p:cNvPr id="74" name="AutoShape 22"/>
              <p:cNvSpPr>
                <a:spLocks noChangeArrowheads="1"/>
              </p:cNvSpPr>
              <p:nvPr/>
            </p:nvSpPr>
            <p:spPr bwMode="gray">
              <a:xfrm>
                <a:off x="2147" y="942"/>
                <a:ext cx="1350" cy="1168"/>
              </a:xfrm>
              <a:prstGeom prst="hexagon">
                <a:avLst>
                  <a:gd name="adj" fmla="val 28896"/>
                  <a:gd name="vf" fmla="val 115470"/>
                </a:avLst>
              </a:prstGeom>
              <a:gradFill flip="none" rotWithShape="1">
                <a:gsLst>
                  <a:gs pos="0">
                    <a:srgbClr val="FEB80A">
                      <a:shade val="30000"/>
                      <a:satMod val="115000"/>
                    </a:srgbClr>
                  </a:gs>
                  <a:gs pos="50000">
                    <a:srgbClr val="FEB80A">
                      <a:shade val="67500"/>
                      <a:satMod val="115000"/>
                    </a:srgbClr>
                  </a:gs>
                  <a:gs pos="100000">
                    <a:srgbClr val="FEB80A">
                      <a:shade val="100000"/>
                      <a:satMod val="115000"/>
                    </a:srgbClr>
                  </a:gs>
                </a:gsLst>
                <a:lin ang="16200000" scaled="1"/>
                <a:tileRect/>
              </a:gradFill>
              <a:ln w="9525" cap="flat" cmpd="sng" algn="ctr">
                <a:solidFill>
                  <a:srgbClr val="F9B639">
                    <a:satMod val="120000"/>
                  </a:srgbClr>
                </a:solidFill>
                <a:prstDash val="solid"/>
                <a:headEnd/>
                <a:tailEnd/>
              </a:ln>
              <a:effectLst>
                <a:outerShdw blurRad="50800" dist="38100" dir="14700000" algn="t" rotWithShape="0">
                  <a:srgbClr val="000000">
                    <a:alpha val="60000"/>
                  </a:srgbClr>
                </a:outerShdw>
              </a:effectLst>
            </p:spPr>
            <p:txBody>
              <a:bodyPr wrap="none" anchor="ctr"/>
              <a:lstStyle/>
              <a:p>
                <a:pPr algn="ctr">
                  <a:defRPr/>
                </a:pPr>
                <a:endParaRPr lang="en-US" sz="2400" kern="0">
                  <a:solidFill>
                    <a:sysClr val="window" lastClr="FFFFFF"/>
                  </a:solidFill>
                  <a:latin typeface="Book Antiqua" pitchFamily="18" charset="0"/>
                </a:endParaRPr>
              </a:p>
            </p:txBody>
          </p:sp>
        </p:grpSp>
        <p:sp>
          <p:nvSpPr>
            <p:cNvPr id="71" name="Text Box 27"/>
            <p:cNvSpPr txBox="1">
              <a:spLocks noChangeArrowheads="1"/>
            </p:cNvSpPr>
            <p:nvPr/>
          </p:nvSpPr>
          <p:spPr bwMode="gray">
            <a:xfrm>
              <a:off x="3283" y="1541"/>
              <a:ext cx="1083" cy="763"/>
            </a:xfrm>
            <a:prstGeom prst="rect">
              <a:avLst/>
            </a:prstGeom>
            <a:noFill/>
            <a:ln w="9525" algn="ctr">
              <a:noFill/>
              <a:miter lim="800000"/>
              <a:headEnd/>
              <a:tailEnd/>
            </a:ln>
            <a:effectLst/>
          </p:spPr>
          <p:txBody>
            <a:bodyPr wrap="square">
              <a:spAutoFit/>
            </a:bodyPr>
            <a:lstStyle/>
            <a:p>
              <a:pPr lvl="0" algn="ctr">
                <a:lnSpc>
                  <a:spcPct val="95000"/>
                </a:lnSpc>
                <a:defRPr/>
              </a:pPr>
              <a:r>
                <a:rPr lang="en-US" altLang="zh-CN" sz="2400" b="1" kern="0" dirty="0">
                  <a:solidFill>
                    <a:sysClr val="windowText" lastClr="000000"/>
                  </a:solidFill>
                  <a:effectLst>
                    <a:outerShdw blurRad="50800" dist="38100" dir="2700000" algn="tl" rotWithShape="0">
                      <a:sysClr val="window" lastClr="FFFFFF"/>
                    </a:outerShdw>
                  </a:effectLst>
                  <a:latin typeface="Segoe Print" pitchFamily="2" charset="0"/>
                </a:rPr>
                <a:t>Activity-</a:t>
              </a:r>
              <a:r>
                <a:rPr lang="en-US" altLang="zh-CN" sz="2400" b="1" kern="0" dirty="0" err="1">
                  <a:solidFill>
                    <a:sysClr val="windowText" lastClr="000000"/>
                  </a:solidFill>
                  <a:effectLst>
                    <a:outerShdw blurRad="50800" dist="38100" dir="2700000" algn="tl" rotWithShape="0">
                      <a:sysClr val="window" lastClr="FFFFFF"/>
                    </a:outerShdw>
                  </a:effectLst>
                  <a:latin typeface="Segoe Print" pitchFamily="2" charset="0"/>
                </a:rPr>
                <a:t>dependant</a:t>
              </a:r>
              <a:r>
                <a:rPr lang="en-US" altLang="zh-CN" sz="2400" b="1" kern="0" dirty="0">
                  <a:solidFill>
                    <a:sysClr val="windowText" lastClr="000000"/>
                  </a:solidFill>
                  <a:effectLst>
                    <a:outerShdw blurRad="50800" dist="38100" dir="2700000" algn="tl" rotWithShape="0">
                      <a:sysClr val="window" lastClr="FFFFFF"/>
                    </a:outerShdw>
                  </a:effectLst>
                  <a:latin typeface="Segoe Print" pitchFamily="2" charset="0"/>
                </a:rPr>
                <a:t> amyloid plaque</a:t>
              </a:r>
            </a:p>
          </p:txBody>
        </p:sp>
      </p:grpSp>
      <p:grpSp>
        <p:nvGrpSpPr>
          <p:cNvPr id="75" name="Group 42"/>
          <p:cNvGrpSpPr>
            <a:grpSpLocks/>
          </p:cNvGrpSpPr>
          <p:nvPr/>
        </p:nvGrpSpPr>
        <p:grpSpPr bwMode="auto">
          <a:xfrm>
            <a:off x="6741160" y="3362833"/>
            <a:ext cx="2751398" cy="1861095"/>
            <a:chOff x="3207" y="2410"/>
            <a:chExt cx="1209" cy="949"/>
          </a:xfrm>
        </p:grpSpPr>
        <p:grpSp>
          <p:nvGrpSpPr>
            <p:cNvPr id="76" name="Group 23"/>
            <p:cNvGrpSpPr>
              <a:grpSpLocks/>
            </p:cNvGrpSpPr>
            <p:nvPr/>
          </p:nvGrpSpPr>
          <p:grpSpPr bwMode="auto">
            <a:xfrm>
              <a:off x="3207" y="2410"/>
              <a:ext cx="1209" cy="949"/>
              <a:chOff x="3154" y="2670"/>
              <a:chExt cx="1569" cy="1337"/>
            </a:xfrm>
          </p:grpSpPr>
          <p:sp>
            <p:nvSpPr>
              <p:cNvPr id="78" name="AutoShape 24"/>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pPr algn="ctr">
                  <a:defRPr/>
                </a:pPr>
                <a:endParaRPr lang="en-US" sz="2400" kern="0">
                  <a:solidFill>
                    <a:sysClr val="windowText" lastClr="000000"/>
                  </a:solidFill>
                  <a:latin typeface="Book Antiqua" pitchFamily="18" charset="0"/>
                </a:endParaRPr>
              </a:p>
            </p:txBody>
          </p:sp>
          <p:sp>
            <p:nvSpPr>
              <p:cNvPr id="79" name="AutoShape 25"/>
              <p:cNvSpPr>
                <a:spLocks noChangeArrowheads="1"/>
              </p:cNvSpPr>
              <p:nvPr/>
            </p:nvSpPr>
            <p:spPr bwMode="gray">
              <a:xfrm>
                <a:off x="3154" y="2670"/>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pPr algn="ctr">
                  <a:defRPr/>
                </a:pPr>
                <a:endParaRPr lang="en-US" sz="2400" kern="0">
                  <a:solidFill>
                    <a:sysClr val="windowText" lastClr="000000"/>
                  </a:solidFill>
                  <a:latin typeface="Book Antiqua" pitchFamily="18" charset="0"/>
                </a:endParaRPr>
              </a:p>
            </p:txBody>
          </p:sp>
          <p:sp>
            <p:nvSpPr>
              <p:cNvPr id="80" name="AutoShape 26"/>
              <p:cNvSpPr>
                <a:spLocks noChangeArrowheads="1"/>
              </p:cNvSpPr>
              <p:nvPr/>
            </p:nvSpPr>
            <p:spPr bwMode="gray">
              <a:xfrm>
                <a:off x="3252" y="2729"/>
                <a:ext cx="1350" cy="1168"/>
              </a:xfrm>
              <a:prstGeom prst="hexagon">
                <a:avLst>
                  <a:gd name="adj" fmla="val 28896"/>
                  <a:gd name="vf" fmla="val 115470"/>
                </a:avLst>
              </a:prstGeom>
              <a:solidFill>
                <a:schemeClr val="accent5">
                  <a:lumMod val="75000"/>
                </a:schemeClr>
              </a:solidFill>
              <a:ln w="9525" cap="flat" cmpd="sng" algn="ctr">
                <a:solidFill>
                  <a:srgbClr val="B83D68">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algn="ctr">
                  <a:defRPr/>
                </a:pPr>
                <a:endParaRPr lang="en-US" sz="2400" kern="0">
                  <a:solidFill>
                    <a:sysClr val="windowText" lastClr="000000"/>
                  </a:solidFill>
                  <a:latin typeface="Book Antiqua" pitchFamily="18" charset="0"/>
                </a:endParaRPr>
              </a:p>
            </p:txBody>
          </p:sp>
        </p:grpSp>
        <p:sp>
          <p:nvSpPr>
            <p:cNvPr id="77" name="Text Box 28"/>
            <p:cNvSpPr txBox="1">
              <a:spLocks noChangeArrowheads="1"/>
            </p:cNvSpPr>
            <p:nvPr/>
          </p:nvSpPr>
          <p:spPr bwMode="gray">
            <a:xfrm>
              <a:off x="3354" y="2511"/>
              <a:ext cx="917" cy="705"/>
            </a:xfrm>
            <a:prstGeom prst="rect">
              <a:avLst/>
            </a:prstGeom>
            <a:noFill/>
            <a:ln w="9525" algn="ctr">
              <a:noFill/>
              <a:miter lim="800000"/>
              <a:headEnd/>
              <a:tailEnd/>
            </a:ln>
            <a:effectLst/>
          </p:spPr>
          <p:txBody>
            <a:bodyPr wrap="square">
              <a:spAutoFit/>
            </a:bodyPr>
            <a:lstStyle/>
            <a:p>
              <a:pPr lvl="0" algn="ctr">
                <a:lnSpc>
                  <a:spcPct val="95000"/>
                </a:lnSpc>
                <a:defRPr/>
              </a:pPr>
              <a:r>
                <a:rPr lang="en-US" altLang="zh-CN" sz="22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rint" pitchFamily="2" charset="0"/>
                </a:rPr>
                <a:t>Excess synaptic Glutamate release</a:t>
              </a:r>
            </a:p>
          </p:txBody>
        </p:sp>
      </p:grpSp>
      <p:grpSp>
        <p:nvGrpSpPr>
          <p:cNvPr id="81" name="Group 44"/>
          <p:cNvGrpSpPr>
            <a:grpSpLocks/>
          </p:cNvGrpSpPr>
          <p:nvPr/>
        </p:nvGrpSpPr>
        <p:grpSpPr bwMode="auto">
          <a:xfrm>
            <a:off x="2155574" y="3349567"/>
            <a:ext cx="2904106" cy="1880709"/>
            <a:chOff x="1488" y="2400"/>
            <a:chExt cx="1193" cy="959"/>
          </a:xfrm>
        </p:grpSpPr>
        <p:grpSp>
          <p:nvGrpSpPr>
            <p:cNvPr id="82" name="Group 29"/>
            <p:cNvGrpSpPr>
              <a:grpSpLocks/>
            </p:cNvGrpSpPr>
            <p:nvPr/>
          </p:nvGrpSpPr>
          <p:grpSpPr bwMode="auto">
            <a:xfrm>
              <a:off x="1488" y="2400"/>
              <a:ext cx="1193" cy="959"/>
              <a:chOff x="3174" y="2656"/>
              <a:chExt cx="1549" cy="1351"/>
            </a:xfrm>
          </p:grpSpPr>
          <p:sp>
            <p:nvSpPr>
              <p:cNvPr id="84" name="AutoShape 30"/>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pPr algn="ctr">
                  <a:defRPr/>
                </a:pPr>
                <a:endParaRPr lang="en-US" sz="2400" kern="0">
                  <a:solidFill>
                    <a:sysClr val="windowText" lastClr="000000"/>
                  </a:solidFill>
                  <a:latin typeface="Book Antiqua" pitchFamily="18" charset="0"/>
                </a:endParaRPr>
              </a:p>
            </p:txBody>
          </p:sp>
          <p:sp>
            <p:nvSpPr>
              <p:cNvPr id="85" name="AutoShape 31"/>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pPr algn="ctr">
                  <a:defRPr/>
                </a:pPr>
                <a:endParaRPr lang="en-US" sz="2400" kern="0">
                  <a:solidFill>
                    <a:sysClr val="windowText" lastClr="000000"/>
                  </a:solidFill>
                  <a:latin typeface="Book Antiqua" pitchFamily="18" charset="0"/>
                </a:endParaRPr>
              </a:p>
            </p:txBody>
          </p:sp>
          <p:sp>
            <p:nvSpPr>
              <p:cNvPr id="86" name="AutoShape 32"/>
              <p:cNvSpPr>
                <a:spLocks noChangeArrowheads="1"/>
              </p:cNvSpPr>
              <p:nvPr/>
            </p:nvSpPr>
            <p:spPr bwMode="gray">
              <a:xfrm>
                <a:off x="3264" y="2736"/>
                <a:ext cx="1350" cy="1168"/>
              </a:xfrm>
              <a:prstGeom prst="hexagon">
                <a:avLst>
                  <a:gd name="adj" fmla="val 28896"/>
                  <a:gd name="vf" fmla="val 115470"/>
                </a:avLst>
              </a:prstGeom>
              <a:solidFill>
                <a:schemeClr val="accent5">
                  <a:lumMod val="75000"/>
                </a:schemeClr>
              </a:solidFill>
              <a:ln w="9525" cap="flat" cmpd="sng" algn="ctr">
                <a:solidFill>
                  <a:srgbClr val="B83D68">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algn="ctr">
                  <a:defRPr/>
                </a:pPr>
                <a:endParaRPr lang="en-US" sz="2400" kern="0">
                  <a:solidFill>
                    <a:sysClr val="windowText" lastClr="000000"/>
                  </a:solidFill>
                  <a:latin typeface="Book Antiqua" pitchFamily="18" charset="0"/>
                </a:endParaRPr>
              </a:p>
            </p:txBody>
          </p:sp>
        </p:grpSp>
        <p:sp>
          <p:nvSpPr>
            <p:cNvPr id="83" name="Text Box 33"/>
            <p:cNvSpPr txBox="1">
              <a:spLocks noChangeArrowheads="1"/>
            </p:cNvSpPr>
            <p:nvPr/>
          </p:nvSpPr>
          <p:spPr bwMode="gray">
            <a:xfrm>
              <a:off x="1558" y="2655"/>
              <a:ext cx="1033" cy="390"/>
            </a:xfrm>
            <a:prstGeom prst="rect">
              <a:avLst/>
            </a:prstGeom>
            <a:noFill/>
            <a:ln w="9525" algn="ctr">
              <a:noFill/>
              <a:miter lim="800000"/>
              <a:headEnd/>
              <a:tailEnd/>
            </a:ln>
            <a:effectLst/>
          </p:spPr>
          <p:txBody>
            <a:bodyPr wrap="square">
              <a:spAutoFit/>
            </a:bodyPr>
            <a:lstStyle/>
            <a:p>
              <a:pPr lvl="0" algn="ctr">
                <a:lnSpc>
                  <a:spcPct val="95000"/>
                </a:lnSpc>
                <a:defRPr/>
              </a:pPr>
              <a:r>
                <a:rPr lang="en-US" sz="22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rint" pitchFamily="2" charset="0"/>
                </a:rPr>
                <a:t>Facilitating</a:t>
              </a:r>
              <a:r>
                <a:rPr lang="en-US" sz="2400" b="1" dirty="0">
                  <a:ln w="3175">
                    <a:noFill/>
                  </a:ln>
                  <a:solidFill>
                    <a:srgbClr val="FFC000"/>
                  </a:solidFill>
                  <a:effectLst>
                    <a:glow rad="25400">
                      <a:schemeClr val="tx1"/>
                    </a:glow>
                    <a:outerShdw blurRad="50800" dist="38100" dir="2700000" algn="tl" rotWithShape="0">
                      <a:prstClr val="black"/>
                    </a:outerShdw>
                  </a:effectLst>
                  <a:latin typeface="Book Antiqua" pitchFamily="18" charset="0"/>
                </a:rPr>
                <a:t> </a:t>
              </a:r>
              <a:r>
                <a:rPr lang="en-US" sz="22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rint" pitchFamily="2" charset="0"/>
                </a:rPr>
                <a:t>Aβ release</a:t>
              </a:r>
              <a:endParaRPr lang="en-US" altLang="zh-CN" sz="22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rint" pitchFamily="2" charset="0"/>
              </a:endParaRPr>
            </a:p>
          </p:txBody>
        </p:sp>
      </p:grpSp>
      <p:grpSp>
        <p:nvGrpSpPr>
          <p:cNvPr id="2" name="Group 1"/>
          <p:cNvGrpSpPr/>
          <p:nvPr/>
        </p:nvGrpSpPr>
        <p:grpSpPr>
          <a:xfrm>
            <a:off x="4267078" y="2590800"/>
            <a:ext cx="3352922" cy="1609558"/>
            <a:chOff x="2743078" y="2590800"/>
            <a:chExt cx="3352922" cy="1609558"/>
          </a:xfrm>
        </p:grpSpPr>
        <p:sp>
          <p:nvSpPr>
            <p:cNvPr id="22" name="Rectangle 21"/>
            <p:cNvSpPr/>
            <p:nvPr/>
          </p:nvSpPr>
          <p:spPr>
            <a:xfrm>
              <a:off x="2743078" y="2590800"/>
              <a:ext cx="3352922" cy="1609558"/>
            </a:xfrm>
            <a:prstGeom prst="rect">
              <a:avLst/>
            </a:prstGeom>
            <a:gradFill flip="none" rotWithShape="1">
              <a:gsLst>
                <a:gs pos="0">
                  <a:srgbClr val="B40000">
                    <a:shade val="30000"/>
                    <a:satMod val="115000"/>
                    <a:alpha val="0"/>
                  </a:srgbClr>
                </a:gs>
                <a:gs pos="49000">
                  <a:schemeClr val="bg1">
                    <a:lumMod val="95000"/>
                    <a:alpha val="69000"/>
                  </a:schemeClr>
                </a:gs>
                <a:gs pos="100000">
                  <a:srgbClr val="B40000">
                    <a:shade val="100000"/>
                    <a:satMod val="115000"/>
                    <a:alpha val="0"/>
                  </a:srgbClr>
                </a:gs>
              </a:gsLst>
              <a:lin ang="0" scaled="1"/>
              <a:tileRect/>
            </a:gradFill>
            <a:ln w="12700" cap="flat" cmpd="sng" algn="ctr">
              <a:gradFill flip="none" rotWithShape="1">
                <a:gsLst>
                  <a:gs pos="0">
                    <a:srgbClr val="FBE4AE">
                      <a:alpha val="0"/>
                    </a:srgbClr>
                  </a:gs>
                  <a:gs pos="13000">
                    <a:srgbClr val="BD922A"/>
                  </a:gs>
                  <a:gs pos="21001">
                    <a:srgbClr val="BD922A"/>
                  </a:gs>
                  <a:gs pos="63000">
                    <a:srgbClr val="FBE4AE"/>
                  </a:gs>
                  <a:gs pos="67000">
                    <a:srgbClr val="BD922A"/>
                  </a:gs>
                  <a:gs pos="69000">
                    <a:srgbClr val="835E17"/>
                  </a:gs>
                  <a:gs pos="82001">
                    <a:srgbClr val="A28949"/>
                  </a:gs>
                  <a:gs pos="100000">
                    <a:srgbClr val="FAE3B7">
                      <a:alpha val="0"/>
                    </a:srgbClr>
                  </a:gs>
                </a:gsLst>
                <a:lin ang="0" scaled="1"/>
                <a:tileRect/>
              </a:gradFill>
              <a:prstDash val="solid"/>
              <a:headEnd/>
              <a:tailEnd/>
            </a:ln>
            <a:effectLst/>
            <a:scene3d>
              <a:camera prst="orthographicFront"/>
              <a:lightRig rig="flat" dir="t"/>
            </a:scene3d>
          </p:spPr>
          <p:txBody>
            <a:bodyPr rtlCol="1" anchor="ctr"/>
            <a:lstStyle/>
            <a:p>
              <a:pPr algn="ctr"/>
              <a:endParaRPr lang="ar-EG" sz="2400">
                <a:solidFill>
                  <a:prstClr val="white"/>
                </a:solidFill>
              </a:endParaRPr>
            </a:p>
          </p:txBody>
        </p:sp>
        <p:sp>
          <p:nvSpPr>
            <p:cNvPr id="87" name="Rectangle 86"/>
            <p:cNvSpPr/>
            <p:nvPr/>
          </p:nvSpPr>
          <p:spPr>
            <a:xfrm>
              <a:off x="3246885" y="2917100"/>
              <a:ext cx="2266604" cy="830997"/>
            </a:xfrm>
            <a:prstGeom prst="rect">
              <a:avLst/>
            </a:prstGeom>
            <a:gradFill flip="none" rotWithShape="1">
              <a:gsLst>
                <a:gs pos="41000">
                  <a:schemeClr val="bg2">
                    <a:lumMod val="90000"/>
                  </a:schemeClr>
                </a:gs>
                <a:gs pos="50000">
                  <a:schemeClr val="accent1">
                    <a:tint val="44500"/>
                    <a:satMod val="160000"/>
                  </a:schemeClr>
                </a:gs>
                <a:gs pos="100000">
                  <a:schemeClr val="accent1">
                    <a:tint val="23500"/>
                    <a:satMod val="160000"/>
                  </a:schemeClr>
                </a:gs>
              </a:gsLst>
              <a:lin ang="8100000" scaled="1"/>
              <a:tileRect/>
            </a:gradFill>
          </p:spPr>
          <p:txBody>
            <a:bodyPr wrap="square">
              <a:spAutoFit/>
            </a:bodyPr>
            <a:lstStyle/>
            <a:p>
              <a:pPr algn="ctr">
                <a:lnSpc>
                  <a:spcPct val="120000"/>
                </a:lnSpc>
                <a:spcBef>
                  <a:spcPts val="1000"/>
                </a:spcBef>
              </a:pPr>
              <a:r>
                <a:rPr lang="en-US" altLang="zh-CN" sz="4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Segoe Print" pitchFamily="2" charset="0"/>
                </a:rPr>
                <a:t>Seizures</a:t>
              </a:r>
            </a:p>
          </p:txBody>
        </p:sp>
      </p:grpSp>
      <p:grpSp>
        <p:nvGrpSpPr>
          <p:cNvPr id="88" name="Group 87"/>
          <p:cNvGrpSpPr/>
          <p:nvPr/>
        </p:nvGrpSpPr>
        <p:grpSpPr>
          <a:xfrm>
            <a:off x="9144000" y="1371601"/>
            <a:ext cx="1390650" cy="2116455"/>
            <a:chOff x="3950278" y="699951"/>
            <a:chExt cx="1390650" cy="1924050"/>
          </a:xfrm>
        </p:grpSpPr>
        <p:pic>
          <p:nvPicPr>
            <p:cNvPr id="8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221740" y="1533821"/>
              <a:ext cx="847725" cy="13326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0278" y="699951"/>
              <a:ext cx="1390650" cy="1362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9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1" y="3581400"/>
            <a:ext cx="1927225"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7" name="Group 36"/>
          <p:cNvGrpSpPr/>
          <p:nvPr/>
        </p:nvGrpSpPr>
        <p:grpSpPr>
          <a:xfrm>
            <a:off x="2400980" y="2130153"/>
            <a:ext cx="7097716" cy="2233333"/>
            <a:chOff x="2863955" y="2156530"/>
            <a:chExt cx="3045050" cy="2717289"/>
          </a:xfrm>
        </p:grpSpPr>
        <p:sp>
          <p:nvSpPr>
            <p:cNvPr id="108" name="Rounded Rectangle 107"/>
            <p:cNvSpPr/>
            <p:nvPr/>
          </p:nvSpPr>
          <p:spPr>
            <a:xfrm>
              <a:off x="3272132" y="2156530"/>
              <a:ext cx="2313162" cy="2717289"/>
            </a:xfrm>
            <a:prstGeom prst="roundRect">
              <a:avLst/>
            </a:prstGeom>
            <a:gradFill rotWithShape="1">
              <a:gsLst>
                <a:gs pos="0">
                  <a:srgbClr val="DEAE00">
                    <a:tint val="60000"/>
                    <a:satMod val="160000"/>
                  </a:srgbClr>
                </a:gs>
                <a:gs pos="46000">
                  <a:srgbClr val="DEAE00">
                    <a:tint val="86000"/>
                    <a:satMod val="160000"/>
                  </a:srgbClr>
                </a:gs>
                <a:gs pos="100000">
                  <a:srgbClr val="DEAE00">
                    <a:shade val="40000"/>
                    <a:satMod val="160000"/>
                  </a:srgbClr>
                </a:gs>
              </a:gsLst>
              <a:path path="circle">
                <a:fillToRect l="50000" t="155000" r="50000" b="-55000"/>
              </a:path>
            </a:gradFill>
            <a:ln w="9525" cap="flat" cmpd="sng" algn="ctr">
              <a:gradFill flip="none" rotWithShape="1">
                <a:gsLst>
                  <a:gs pos="0">
                    <a:schemeClr val="bg2">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prstDash val="solid"/>
            </a:ln>
            <a:effectLst>
              <a:outerShdw blurRad="50800" dist="38100" dir="2700000" algn="tl" rotWithShape="0">
                <a:prstClr val="black"/>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ctr" rtl="0" fontAlgn="base">
                <a:spcBef>
                  <a:spcPct val="0"/>
                </a:spcBef>
                <a:spcAft>
                  <a:spcPct val="0"/>
                </a:spcAft>
                <a:defRPr sz="2400" kern="1200">
                  <a:solidFill>
                    <a:schemeClr val="tx1"/>
                  </a:solidFill>
                  <a:latin typeface="Arial" pitchFamily="34" charset="0"/>
                  <a:ea typeface="+mn-ea"/>
                  <a:cs typeface="+mn-cs"/>
                </a:defRPr>
              </a:lvl1pPr>
              <a:lvl2pPr marL="457200" algn="ctr" rtl="0" fontAlgn="base">
                <a:spcBef>
                  <a:spcPct val="0"/>
                </a:spcBef>
                <a:spcAft>
                  <a:spcPct val="0"/>
                </a:spcAft>
                <a:defRPr sz="2400" kern="1200">
                  <a:solidFill>
                    <a:schemeClr val="tx1"/>
                  </a:solidFill>
                  <a:latin typeface="Arial" pitchFamily="34" charset="0"/>
                  <a:ea typeface="+mn-ea"/>
                  <a:cs typeface="+mn-cs"/>
                </a:defRPr>
              </a:lvl2pPr>
              <a:lvl3pPr marL="914400" algn="ctr" rtl="0" fontAlgn="base">
                <a:spcBef>
                  <a:spcPct val="0"/>
                </a:spcBef>
                <a:spcAft>
                  <a:spcPct val="0"/>
                </a:spcAft>
                <a:defRPr sz="2400" kern="1200">
                  <a:solidFill>
                    <a:schemeClr val="tx1"/>
                  </a:solidFill>
                  <a:latin typeface="Arial" pitchFamily="34" charset="0"/>
                  <a:ea typeface="+mn-ea"/>
                  <a:cs typeface="+mn-cs"/>
                </a:defRPr>
              </a:lvl3pPr>
              <a:lvl4pPr marL="1371600" algn="ctr" rtl="0" fontAlgn="base">
                <a:spcBef>
                  <a:spcPct val="0"/>
                </a:spcBef>
                <a:spcAft>
                  <a:spcPct val="0"/>
                </a:spcAft>
                <a:defRPr sz="2400" kern="1200">
                  <a:solidFill>
                    <a:schemeClr val="tx1"/>
                  </a:solidFill>
                  <a:latin typeface="Arial" pitchFamily="34" charset="0"/>
                  <a:ea typeface="+mn-ea"/>
                  <a:cs typeface="+mn-cs"/>
                </a:defRPr>
              </a:lvl4pPr>
              <a:lvl5pPr marL="1828800" algn="ctr" rtl="0" fontAlgn="base">
                <a:spcBef>
                  <a:spcPct val="0"/>
                </a:spcBef>
                <a:spcAft>
                  <a:spcPct val="0"/>
                </a:spcAft>
                <a:defRPr sz="2400" kern="1200">
                  <a:solidFill>
                    <a:schemeClr val="tx1"/>
                  </a:solidFill>
                  <a:latin typeface="Arial" pitchFamily="34" charset="0"/>
                  <a:ea typeface="+mn-ea"/>
                  <a:cs typeface="+mn-cs"/>
                </a:defRPr>
              </a:lvl5pPr>
              <a:lvl6pPr marL="2286000" algn="r" defTabSz="914400" rtl="1" eaLnBrk="1" latinLnBrk="0" hangingPunct="1">
                <a:defRPr sz="2400" kern="1200">
                  <a:solidFill>
                    <a:schemeClr val="tx1"/>
                  </a:solidFill>
                  <a:latin typeface="Arial" pitchFamily="34" charset="0"/>
                  <a:ea typeface="+mn-ea"/>
                  <a:cs typeface="+mn-cs"/>
                </a:defRPr>
              </a:lvl6pPr>
              <a:lvl7pPr marL="2743200" algn="r" defTabSz="914400" rtl="1" eaLnBrk="1" latinLnBrk="0" hangingPunct="1">
                <a:defRPr sz="2400" kern="1200">
                  <a:solidFill>
                    <a:schemeClr val="tx1"/>
                  </a:solidFill>
                  <a:latin typeface="Arial" pitchFamily="34" charset="0"/>
                  <a:ea typeface="+mn-ea"/>
                  <a:cs typeface="+mn-cs"/>
                </a:defRPr>
              </a:lvl7pPr>
              <a:lvl8pPr marL="3200400" algn="r" defTabSz="914400" rtl="1" eaLnBrk="1" latinLnBrk="0" hangingPunct="1">
                <a:defRPr sz="2400" kern="1200">
                  <a:solidFill>
                    <a:schemeClr val="tx1"/>
                  </a:solidFill>
                  <a:latin typeface="Arial" pitchFamily="34" charset="0"/>
                  <a:ea typeface="+mn-ea"/>
                  <a:cs typeface="+mn-cs"/>
                </a:defRPr>
              </a:lvl8pPr>
              <a:lvl9pPr marL="3657600" algn="r" defTabSz="914400" rtl="1" eaLnBrk="1" latinLnBrk="0" hangingPunct="1">
                <a:defRPr sz="2400" kern="1200">
                  <a:solidFill>
                    <a:schemeClr val="tx1"/>
                  </a:solidFill>
                  <a:latin typeface="Arial" pitchFamily="34" charset="0"/>
                  <a:ea typeface="+mn-ea"/>
                  <a:cs typeface="+mn-cs"/>
                </a:defRPr>
              </a:lvl9pPr>
            </a:lstStyle>
            <a:p>
              <a:pPr fontAlgn="auto">
                <a:spcBef>
                  <a:spcPts val="0"/>
                </a:spcBef>
                <a:spcAft>
                  <a:spcPts val="0"/>
                </a:spcAft>
                <a:defRPr/>
              </a:pPr>
              <a:endParaRPr lang="en-US" sz="2800" kern="0">
                <a:solidFill>
                  <a:sysClr val="window" lastClr="FFFFFF"/>
                </a:solidFill>
                <a:latin typeface="Cambria"/>
              </a:endParaRPr>
            </a:p>
          </p:txBody>
        </p:sp>
        <p:sp>
          <p:nvSpPr>
            <p:cNvPr id="109" name="TextBox 48"/>
            <p:cNvSpPr txBox="1"/>
            <p:nvPr/>
          </p:nvSpPr>
          <p:spPr>
            <a:xfrm>
              <a:off x="2863955" y="2241649"/>
              <a:ext cx="3045050" cy="2112972"/>
            </a:xfrm>
            <a:prstGeom prst="roundRect">
              <a:avLst/>
            </a:prstGeom>
            <a:noFill/>
          </p:spPr>
          <p:txBody>
            <a:bodyPr wrap="square" rtlCol="1">
              <a:spAutoFit/>
            </a:bodyPr>
            <a:lstStyle>
              <a:defPPr>
                <a:defRPr lang="en-US"/>
              </a:defPPr>
              <a:lvl1pPr algn="ctr" rtl="0" fontAlgn="base">
                <a:spcBef>
                  <a:spcPct val="0"/>
                </a:spcBef>
                <a:spcAft>
                  <a:spcPct val="0"/>
                </a:spcAft>
                <a:defRPr sz="2400" kern="1200">
                  <a:solidFill>
                    <a:schemeClr val="tx1"/>
                  </a:solidFill>
                  <a:latin typeface="Arial" pitchFamily="34" charset="0"/>
                  <a:ea typeface="+mn-ea"/>
                  <a:cs typeface="+mn-cs"/>
                </a:defRPr>
              </a:lvl1pPr>
              <a:lvl2pPr marL="457200" algn="ctr" rtl="0" fontAlgn="base">
                <a:spcBef>
                  <a:spcPct val="0"/>
                </a:spcBef>
                <a:spcAft>
                  <a:spcPct val="0"/>
                </a:spcAft>
                <a:defRPr sz="2400" kern="1200">
                  <a:solidFill>
                    <a:schemeClr val="tx1"/>
                  </a:solidFill>
                  <a:latin typeface="Arial" pitchFamily="34" charset="0"/>
                  <a:ea typeface="+mn-ea"/>
                  <a:cs typeface="+mn-cs"/>
                </a:defRPr>
              </a:lvl2pPr>
              <a:lvl3pPr marL="914400" algn="ctr" rtl="0" fontAlgn="base">
                <a:spcBef>
                  <a:spcPct val="0"/>
                </a:spcBef>
                <a:spcAft>
                  <a:spcPct val="0"/>
                </a:spcAft>
                <a:defRPr sz="2400" kern="1200">
                  <a:solidFill>
                    <a:schemeClr val="tx1"/>
                  </a:solidFill>
                  <a:latin typeface="Arial" pitchFamily="34" charset="0"/>
                  <a:ea typeface="+mn-ea"/>
                  <a:cs typeface="+mn-cs"/>
                </a:defRPr>
              </a:lvl3pPr>
              <a:lvl4pPr marL="1371600" algn="ctr" rtl="0" fontAlgn="base">
                <a:spcBef>
                  <a:spcPct val="0"/>
                </a:spcBef>
                <a:spcAft>
                  <a:spcPct val="0"/>
                </a:spcAft>
                <a:defRPr sz="2400" kern="1200">
                  <a:solidFill>
                    <a:schemeClr val="tx1"/>
                  </a:solidFill>
                  <a:latin typeface="Arial" pitchFamily="34" charset="0"/>
                  <a:ea typeface="+mn-ea"/>
                  <a:cs typeface="+mn-cs"/>
                </a:defRPr>
              </a:lvl4pPr>
              <a:lvl5pPr marL="1828800" algn="ctr" rtl="0" fontAlgn="base">
                <a:spcBef>
                  <a:spcPct val="0"/>
                </a:spcBef>
                <a:spcAft>
                  <a:spcPct val="0"/>
                </a:spcAft>
                <a:defRPr sz="2400" kern="1200">
                  <a:solidFill>
                    <a:schemeClr val="tx1"/>
                  </a:solidFill>
                  <a:latin typeface="Arial" pitchFamily="34" charset="0"/>
                  <a:ea typeface="+mn-ea"/>
                  <a:cs typeface="+mn-cs"/>
                </a:defRPr>
              </a:lvl5pPr>
              <a:lvl6pPr marL="2286000" algn="r" defTabSz="914400" rtl="1" eaLnBrk="1" latinLnBrk="0" hangingPunct="1">
                <a:defRPr sz="2400" kern="1200">
                  <a:solidFill>
                    <a:schemeClr val="tx1"/>
                  </a:solidFill>
                  <a:latin typeface="Arial" pitchFamily="34" charset="0"/>
                  <a:ea typeface="+mn-ea"/>
                  <a:cs typeface="+mn-cs"/>
                </a:defRPr>
              </a:lvl6pPr>
              <a:lvl7pPr marL="2743200" algn="r" defTabSz="914400" rtl="1" eaLnBrk="1" latinLnBrk="0" hangingPunct="1">
                <a:defRPr sz="2400" kern="1200">
                  <a:solidFill>
                    <a:schemeClr val="tx1"/>
                  </a:solidFill>
                  <a:latin typeface="Arial" pitchFamily="34" charset="0"/>
                  <a:ea typeface="+mn-ea"/>
                  <a:cs typeface="+mn-cs"/>
                </a:defRPr>
              </a:lvl7pPr>
              <a:lvl8pPr marL="3200400" algn="r" defTabSz="914400" rtl="1" eaLnBrk="1" latinLnBrk="0" hangingPunct="1">
                <a:defRPr sz="2400" kern="1200">
                  <a:solidFill>
                    <a:schemeClr val="tx1"/>
                  </a:solidFill>
                  <a:latin typeface="Arial" pitchFamily="34" charset="0"/>
                  <a:ea typeface="+mn-ea"/>
                  <a:cs typeface="+mn-cs"/>
                </a:defRPr>
              </a:lvl8pPr>
              <a:lvl9pPr marL="3657600" algn="r" defTabSz="914400" rtl="1" eaLnBrk="1" latinLnBrk="0" hangingPunct="1">
                <a:defRPr sz="2400" kern="1200">
                  <a:solidFill>
                    <a:schemeClr val="tx1"/>
                  </a:solidFill>
                  <a:latin typeface="Arial" pitchFamily="34" charset="0"/>
                  <a:ea typeface="+mn-ea"/>
                  <a:cs typeface="+mn-cs"/>
                </a:defRPr>
              </a:lvl9pPr>
            </a:lstStyle>
            <a:p>
              <a:pPr defTabSz="914363">
                <a:buClr>
                  <a:sysClr val="windowText" lastClr="000000"/>
                </a:buClr>
                <a:defRPr/>
              </a:pPr>
              <a:r>
                <a:rPr lang="en-US" altLang="ko-KR" sz="3200" b="1" dirty="0">
                  <a:solidFill>
                    <a:prstClr val="black"/>
                  </a:solidFill>
                  <a:effectLst>
                    <a:glow rad="63500">
                      <a:prstClr val="white"/>
                    </a:glow>
                  </a:effectLst>
                  <a:latin typeface="Book Antiqua" pitchFamily="18" charset="0"/>
                </a:rPr>
                <a:t>Cyclical model </a:t>
              </a:r>
            </a:p>
            <a:p>
              <a:pPr defTabSz="914363">
                <a:buClr>
                  <a:sysClr val="windowText" lastClr="000000"/>
                </a:buClr>
                <a:defRPr/>
              </a:pPr>
              <a:r>
                <a:rPr lang="en-US" altLang="ko-KR" sz="3200" b="1" dirty="0">
                  <a:solidFill>
                    <a:prstClr val="black"/>
                  </a:solidFill>
                  <a:effectLst>
                    <a:glow rad="63500">
                      <a:prstClr val="white"/>
                    </a:glow>
                  </a:effectLst>
                  <a:latin typeface="Book Antiqua" pitchFamily="18" charset="0"/>
                </a:rPr>
                <a:t>of </a:t>
              </a:r>
              <a:r>
                <a:rPr lang="en-US" altLang="ko-KR" sz="3200" b="1" dirty="0" err="1">
                  <a:solidFill>
                    <a:prstClr val="black"/>
                  </a:solidFill>
                  <a:effectLst>
                    <a:glow rad="63500">
                      <a:prstClr val="white"/>
                    </a:glow>
                  </a:effectLst>
                  <a:latin typeface="Book Antiqua" pitchFamily="18" charset="0"/>
                </a:rPr>
                <a:t>excitotoxic</a:t>
              </a:r>
              <a:r>
                <a:rPr lang="en-US" altLang="ko-KR" sz="3200" b="1" dirty="0">
                  <a:solidFill>
                    <a:prstClr val="black"/>
                  </a:solidFill>
                  <a:effectLst>
                    <a:glow rad="63500">
                      <a:prstClr val="white"/>
                    </a:glow>
                  </a:effectLst>
                  <a:latin typeface="Book Antiqua" pitchFamily="18" charset="0"/>
                </a:rPr>
                <a:t> </a:t>
              </a:r>
            </a:p>
            <a:p>
              <a:pPr defTabSz="914363">
                <a:buClr>
                  <a:sysClr val="windowText" lastClr="000000"/>
                </a:buClr>
                <a:defRPr/>
              </a:pPr>
              <a:r>
                <a:rPr lang="en-US" altLang="ko-KR" sz="3200" b="1" dirty="0">
                  <a:solidFill>
                    <a:prstClr val="black"/>
                  </a:solidFill>
                  <a:effectLst>
                    <a:glow rad="63500">
                      <a:prstClr val="white"/>
                    </a:glow>
                  </a:effectLst>
                  <a:latin typeface="Book Antiqua" pitchFamily="18" charset="0"/>
                </a:rPr>
                <a:t>neurodegeneration </a:t>
              </a:r>
              <a:endParaRPr lang="en-US" sz="3200" b="1" dirty="0">
                <a:solidFill>
                  <a:prstClr val="black"/>
                </a:solidFill>
                <a:effectLst>
                  <a:glow rad="63500">
                    <a:prstClr val="white"/>
                  </a:glow>
                </a:effectLst>
                <a:latin typeface="Book Antiqua" pitchFamily="18" charset="0"/>
              </a:endParaRPr>
            </a:p>
          </p:txBody>
        </p:sp>
      </p:grpSp>
    </p:spTree>
    <p:extLst>
      <p:ext uri="{BB962C8B-B14F-4D97-AF65-F5344CB8AC3E}">
        <p14:creationId xmlns:p14="http://schemas.microsoft.com/office/powerpoint/2010/main" val="149743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down)">
                                      <p:cBhvr>
                                        <p:cTn id="12" dur="290">
                                          <p:stCondLst>
                                            <p:cond delay="0"/>
                                          </p:stCondLst>
                                        </p:cTn>
                                        <p:tgtEl>
                                          <p:spTgt spid="57"/>
                                        </p:tgtEl>
                                      </p:cBhvr>
                                    </p:animEffect>
                                    <p:anim calcmode="lin" valueType="num">
                                      <p:cBhvr>
                                        <p:cTn id="13" dur="911"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57"/>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57"/>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57"/>
                                        </p:tgtEl>
                                        <p:attrNameLst>
                                          <p:attrName>ppt_y</p:attrName>
                                        </p:attrNameLst>
                                      </p:cBhvr>
                                      <p:tavLst>
                                        <p:tav tm="0" fmla="#ppt_y-sin(pi*$)/81">
                                          <p:val>
                                            <p:fltVal val="0"/>
                                          </p:val>
                                        </p:tav>
                                        <p:tav tm="100000">
                                          <p:val>
                                            <p:fltVal val="1"/>
                                          </p:val>
                                        </p:tav>
                                      </p:tavLst>
                                    </p:anim>
                                    <p:animScale>
                                      <p:cBhvr>
                                        <p:cTn id="18" dur="13">
                                          <p:stCondLst>
                                            <p:cond delay="325"/>
                                          </p:stCondLst>
                                        </p:cTn>
                                        <p:tgtEl>
                                          <p:spTgt spid="57"/>
                                        </p:tgtEl>
                                      </p:cBhvr>
                                      <p:to x="100000" y="60000"/>
                                    </p:animScale>
                                    <p:animScale>
                                      <p:cBhvr>
                                        <p:cTn id="19" dur="83" decel="50000">
                                          <p:stCondLst>
                                            <p:cond delay="338"/>
                                          </p:stCondLst>
                                        </p:cTn>
                                        <p:tgtEl>
                                          <p:spTgt spid="57"/>
                                        </p:tgtEl>
                                      </p:cBhvr>
                                      <p:to x="100000" y="100000"/>
                                    </p:animScale>
                                    <p:animScale>
                                      <p:cBhvr>
                                        <p:cTn id="20" dur="13">
                                          <p:stCondLst>
                                            <p:cond delay="656"/>
                                          </p:stCondLst>
                                        </p:cTn>
                                        <p:tgtEl>
                                          <p:spTgt spid="57"/>
                                        </p:tgtEl>
                                      </p:cBhvr>
                                      <p:to x="100000" y="80000"/>
                                    </p:animScale>
                                    <p:animScale>
                                      <p:cBhvr>
                                        <p:cTn id="21" dur="83" decel="50000">
                                          <p:stCondLst>
                                            <p:cond delay="669"/>
                                          </p:stCondLst>
                                        </p:cTn>
                                        <p:tgtEl>
                                          <p:spTgt spid="57"/>
                                        </p:tgtEl>
                                      </p:cBhvr>
                                      <p:to x="100000" y="100000"/>
                                    </p:animScale>
                                    <p:animScale>
                                      <p:cBhvr>
                                        <p:cTn id="22" dur="13">
                                          <p:stCondLst>
                                            <p:cond delay="821"/>
                                          </p:stCondLst>
                                        </p:cTn>
                                        <p:tgtEl>
                                          <p:spTgt spid="57"/>
                                        </p:tgtEl>
                                      </p:cBhvr>
                                      <p:to x="100000" y="90000"/>
                                    </p:animScale>
                                    <p:animScale>
                                      <p:cBhvr>
                                        <p:cTn id="23" dur="83" decel="50000">
                                          <p:stCondLst>
                                            <p:cond delay="834"/>
                                          </p:stCondLst>
                                        </p:cTn>
                                        <p:tgtEl>
                                          <p:spTgt spid="57"/>
                                        </p:tgtEl>
                                      </p:cBhvr>
                                      <p:to x="100000" y="100000"/>
                                    </p:animScale>
                                    <p:animScale>
                                      <p:cBhvr>
                                        <p:cTn id="24" dur="13">
                                          <p:stCondLst>
                                            <p:cond delay="904"/>
                                          </p:stCondLst>
                                        </p:cTn>
                                        <p:tgtEl>
                                          <p:spTgt spid="57"/>
                                        </p:tgtEl>
                                      </p:cBhvr>
                                      <p:to x="100000" y="95000"/>
                                    </p:animScale>
                                    <p:animScale>
                                      <p:cBhvr>
                                        <p:cTn id="25" dur="83" decel="50000">
                                          <p:stCondLst>
                                            <p:cond delay="917"/>
                                          </p:stCondLst>
                                        </p:cTn>
                                        <p:tgtEl>
                                          <p:spTgt spid="5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wipe(down)">
                                      <p:cBhvr>
                                        <p:cTn id="30" dur="290">
                                          <p:stCondLst>
                                            <p:cond delay="0"/>
                                          </p:stCondLst>
                                        </p:cTn>
                                        <p:tgtEl>
                                          <p:spTgt spid="69"/>
                                        </p:tgtEl>
                                      </p:cBhvr>
                                    </p:animEffect>
                                    <p:anim calcmode="lin" valueType="num">
                                      <p:cBhvr>
                                        <p:cTn id="31" dur="911"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2" dur="332"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3" dur="332" tmFilter="0, 0; 0.125,0.2665; 0.25,0.4; 0.375,0.465; 0.5,0.5;  0.625,0.535; 0.75,0.6; 0.875,0.7335; 1,1">
                                          <p:stCondLst>
                                            <p:cond delay="332"/>
                                          </p:stCondLst>
                                        </p:cTn>
                                        <p:tgtEl>
                                          <p:spTgt spid="69"/>
                                        </p:tgtEl>
                                        <p:attrNameLst>
                                          <p:attrName>ppt_y</p:attrName>
                                        </p:attrNameLst>
                                      </p:cBhvr>
                                      <p:tavLst>
                                        <p:tav tm="0" fmla="#ppt_y-sin(pi*$)/9">
                                          <p:val>
                                            <p:fltVal val="0"/>
                                          </p:val>
                                        </p:tav>
                                        <p:tav tm="100000">
                                          <p:val>
                                            <p:fltVal val="1"/>
                                          </p:val>
                                        </p:tav>
                                      </p:tavLst>
                                    </p:anim>
                                    <p:anim calcmode="lin" valueType="num">
                                      <p:cBhvr>
                                        <p:cTn id="34" dur="166" tmFilter="0, 0; 0.125,0.2665; 0.25,0.4; 0.375,0.465; 0.5,0.5;  0.625,0.535; 0.75,0.6; 0.875,0.7335; 1,1">
                                          <p:stCondLst>
                                            <p:cond delay="662"/>
                                          </p:stCondLst>
                                        </p:cTn>
                                        <p:tgtEl>
                                          <p:spTgt spid="69"/>
                                        </p:tgtEl>
                                        <p:attrNameLst>
                                          <p:attrName>ppt_y</p:attrName>
                                        </p:attrNameLst>
                                      </p:cBhvr>
                                      <p:tavLst>
                                        <p:tav tm="0" fmla="#ppt_y-sin(pi*$)/27">
                                          <p:val>
                                            <p:fltVal val="0"/>
                                          </p:val>
                                        </p:tav>
                                        <p:tav tm="100000">
                                          <p:val>
                                            <p:fltVal val="1"/>
                                          </p:val>
                                        </p:tav>
                                      </p:tavLst>
                                    </p:anim>
                                    <p:anim calcmode="lin" valueType="num">
                                      <p:cBhvr>
                                        <p:cTn id="35" dur="82" tmFilter="0, 0; 0.125,0.2665; 0.25,0.4; 0.375,0.465; 0.5,0.5;  0.625,0.535; 0.75,0.6; 0.875,0.7335; 1,1">
                                          <p:stCondLst>
                                            <p:cond delay="828"/>
                                          </p:stCondLst>
                                        </p:cTn>
                                        <p:tgtEl>
                                          <p:spTgt spid="69"/>
                                        </p:tgtEl>
                                        <p:attrNameLst>
                                          <p:attrName>ppt_y</p:attrName>
                                        </p:attrNameLst>
                                      </p:cBhvr>
                                      <p:tavLst>
                                        <p:tav tm="0" fmla="#ppt_y-sin(pi*$)/81">
                                          <p:val>
                                            <p:fltVal val="0"/>
                                          </p:val>
                                        </p:tav>
                                        <p:tav tm="100000">
                                          <p:val>
                                            <p:fltVal val="1"/>
                                          </p:val>
                                        </p:tav>
                                      </p:tavLst>
                                    </p:anim>
                                    <p:animScale>
                                      <p:cBhvr>
                                        <p:cTn id="36" dur="13">
                                          <p:stCondLst>
                                            <p:cond delay="325"/>
                                          </p:stCondLst>
                                        </p:cTn>
                                        <p:tgtEl>
                                          <p:spTgt spid="69"/>
                                        </p:tgtEl>
                                      </p:cBhvr>
                                      <p:to x="100000" y="60000"/>
                                    </p:animScale>
                                    <p:animScale>
                                      <p:cBhvr>
                                        <p:cTn id="37" dur="83" decel="50000">
                                          <p:stCondLst>
                                            <p:cond delay="338"/>
                                          </p:stCondLst>
                                        </p:cTn>
                                        <p:tgtEl>
                                          <p:spTgt spid="69"/>
                                        </p:tgtEl>
                                      </p:cBhvr>
                                      <p:to x="100000" y="100000"/>
                                    </p:animScale>
                                    <p:animScale>
                                      <p:cBhvr>
                                        <p:cTn id="38" dur="13">
                                          <p:stCondLst>
                                            <p:cond delay="656"/>
                                          </p:stCondLst>
                                        </p:cTn>
                                        <p:tgtEl>
                                          <p:spTgt spid="69"/>
                                        </p:tgtEl>
                                      </p:cBhvr>
                                      <p:to x="100000" y="80000"/>
                                    </p:animScale>
                                    <p:animScale>
                                      <p:cBhvr>
                                        <p:cTn id="39" dur="83" decel="50000">
                                          <p:stCondLst>
                                            <p:cond delay="669"/>
                                          </p:stCondLst>
                                        </p:cTn>
                                        <p:tgtEl>
                                          <p:spTgt spid="69"/>
                                        </p:tgtEl>
                                      </p:cBhvr>
                                      <p:to x="100000" y="100000"/>
                                    </p:animScale>
                                    <p:animScale>
                                      <p:cBhvr>
                                        <p:cTn id="40" dur="13">
                                          <p:stCondLst>
                                            <p:cond delay="821"/>
                                          </p:stCondLst>
                                        </p:cTn>
                                        <p:tgtEl>
                                          <p:spTgt spid="69"/>
                                        </p:tgtEl>
                                      </p:cBhvr>
                                      <p:to x="100000" y="90000"/>
                                    </p:animScale>
                                    <p:animScale>
                                      <p:cBhvr>
                                        <p:cTn id="41" dur="83" decel="50000">
                                          <p:stCondLst>
                                            <p:cond delay="834"/>
                                          </p:stCondLst>
                                        </p:cTn>
                                        <p:tgtEl>
                                          <p:spTgt spid="69"/>
                                        </p:tgtEl>
                                      </p:cBhvr>
                                      <p:to x="100000" y="100000"/>
                                    </p:animScale>
                                    <p:animScale>
                                      <p:cBhvr>
                                        <p:cTn id="42" dur="13">
                                          <p:stCondLst>
                                            <p:cond delay="904"/>
                                          </p:stCondLst>
                                        </p:cTn>
                                        <p:tgtEl>
                                          <p:spTgt spid="69"/>
                                        </p:tgtEl>
                                      </p:cBhvr>
                                      <p:to x="100000" y="95000"/>
                                    </p:animScale>
                                    <p:animScale>
                                      <p:cBhvr>
                                        <p:cTn id="43" dur="83" decel="50000">
                                          <p:stCondLst>
                                            <p:cond delay="917"/>
                                          </p:stCondLst>
                                        </p:cTn>
                                        <p:tgtEl>
                                          <p:spTgt spid="69"/>
                                        </p:tgtEl>
                                      </p:cBhvr>
                                      <p:to x="100000" y="100000"/>
                                    </p:animScale>
                                  </p:childTnLst>
                                </p:cTn>
                              </p:par>
                              <p:par>
                                <p:cTn id="44" presetID="1" presetClass="entr" presetSubtype="0" fill="hold" nodeType="withEffect">
                                  <p:stCondLst>
                                    <p:cond delay="700"/>
                                  </p:stCondLst>
                                  <p:childTnLst>
                                    <p:set>
                                      <p:cBhvr>
                                        <p:cTn id="45" dur="1" fill="hold">
                                          <p:stCondLst>
                                            <p:cond delay="0"/>
                                          </p:stCondLst>
                                        </p:cTn>
                                        <p:tgtEl>
                                          <p:spTgt spid="88"/>
                                        </p:tgtEl>
                                        <p:attrNameLst>
                                          <p:attrName>style.visibility</p:attrName>
                                        </p:attrNameLst>
                                      </p:cBhvr>
                                      <p:to>
                                        <p:strVal val="visible"/>
                                      </p:to>
                                    </p:set>
                                  </p:childTnLst>
                                </p:cTn>
                              </p:par>
                            </p:childTnLst>
                          </p:cTn>
                        </p:par>
                        <p:par>
                          <p:cTn id="46" fill="hold">
                            <p:stCondLst>
                              <p:cond delay="1000"/>
                            </p:stCondLst>
                            <p:childTnLst>
                              <p:par>
                                <p:cTn id="47" presetID="26" presetClass="entr" presetSubtype="0"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290">
                                          <p:stCondLst>
                                            <p:cond delay="0"/>
                                          </p:stCondLst>
                                        </p:cTn>
                                        <p:tgtEl>
                                          <p:spTgt spid="75"/>
                                        </p:tgtEl>
                                      </p:cBhvr>
                                    </p:animEffect>
                                    <p:anim calcmode="lin" valueType="num">
                                      <p:cBhvr>
                                        <p:cTn id="50" dur="911"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51" dur="332"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52" dur="332" tmFilter="0, 0; 0.125,0.2665; 0.25,0.4; 0.375,0.465; 0.5,0.5;  0.625,0.535; 0.75,0.6; 0.875,0.7335; 1,1">
                                          <p:stCondLst>
                                            <p:cond delay="332"/>
                                          </p:stCondLst>
                                        </p:cTn>
                                        <p:tgtEl>
                                          <p:spTgt spid="75"/>
                                        </p:tgtEl>
                                        <p:attrNameLst>
                                          <p:attrName>ppt_y</p:attrName>
                                        </p:attrNameLst>
                                      </p:cBhvr>
                                      <p:tavLst>
                                        <p:tav tm="0" fmla="#ppt_y-sin(pi*$)/9">
                                          <p:val>
                                            <p:fltVal val="0"/>
                                          </p:val>
                                        </p:tav>
                                        <p:tav tm="100000">
                                          <p:val>
                                            <p:fltVal val="1"/>
                                          </p:val>
                                        </p:tav>
                                      </p:tavLst>
                                    </p:anim>
                                    <p:anim calcmode="lin" valueType="num">
                                      <p:cBhvr>
                                        <p:cTn id="53" dur="166" tmFilter="0, 0; 0.125,0.2665; 0.25,0.4; 0.375,0.465; 0.5,0.5;  0.625,0.535; 0.75,0.6; 0.875,0.7335; 1,1">
                                          <p:stCondLst>
                                            <p:cond delay="662"/>
                                          </p:stCondLst>
                                        </p:cTn>
                                        <p:tgtEl>
                                          <p:spTgt spid="75"/>
                                        </p:tgtEl>
                                        <p:attrNameLst>
                                          <p:attrName>ppt_y</p:attrName>
                                        </p:attrNameLst>
                                      </p:cBhvr>
                                      <p:tavLst>
                                        <p:tav tm="0" fmla="#ppt_y-sin(pi*$)/27">
                                          <p:val>
                                            <p:fltVal val="0"/>
                                          </p:val>
                                        </p:tav>
                                        <p:tav tm="100000">
                                          <p:val>
                                            <p:fltVal val="1"/>
                                          </p:val>
                                        </p:tav>
                                      </p:tavLst>
                                    </p:anim>
                                    <p:anim calcmode="lin" valueType="num">
                                      <p:cBhvr>
                                        <p:cTn id="54" dur="82" tmFilter="0, 0; 0.125,0.2665; 0.25,0.4; 0.375,0.465; 0.5,0.5;  0.625,0.535; 0.75,0.6; 0.875,0.7335; 1,1">
                                          <p:stCondLst>
                                            <p:cond delay="828"/>
                                          </p:stCondLst>
                                        </p:cTn>
                                        <p:tgtEl>
                                          <p:spTgt spid="75"/>
                                        </p:tgtEl>
                                        <p:attrNameLst>
                                          <p:attrName>ppt_y</p:attrName>
                                        </p:attrNameLst>
                                      </p:cBhvr>
                                      <p:tavLst>
                                        <p:tav tm="0" fmla="#ppt_y-sin(pi*$)/81">
                                          <p:val>
                                            <p:fltVal val="0"/>
                                          </p:val>
                                        </p:tav>
                                        <p:tav tm="100000">
                                          <p:val>
                                            <p:fltVal val="1"/>
                                          </p:val>
                                        </p:tav>
                                      </p:tavLst>
                                    </p:anim>
                                    <p:animScale>
                                      <p:cBhvr>
                                        <p:cTn id="55" dur="13">
                                          <p:stCondLst>
                                            <p:cond delay="325"/>
                                          </p:stCondLst>
                                        </p:cTn>
                                        <p:tgtEl>
                                          <p:spTgt spid="75"/>
                                        </p:tgtEl>
                                      </p:cBhvr>
                                      <p:to x="100000" y="60000"/>
                                    </p:animScale>
                                    <p:animScale>
                                      <p:cBhvr>
                                        <p:cTn id="56" dur="83" decel="50000">
                                          <p:stCondLst>
                                            <p:cond delay="338"/>
                                          </p:stCondLst>
                                        </p:cTn>
                                        <p:tgtEl>
                                          <p:spTgt spid="75"/>
                                        </p:tgtEl>
                                      </p:cBhvr>
                                      <p:to x="100000" y="100000"/>
                                    </p:animScale>
                                    <p:animScale>
                                      <p:cBhvr>
                                        <p:cTn id="57" dur="13">
                                          <p:stCondLst>
                                            <p:cond delay="656"/>
                                          </p:stCondLst>
                                        </p:cTn>
                                        <p:tgtEl>
                                          <p:spTgt spid="75"/>
                                        </p:tgtEl>
                                      </p:cBhvr>
                                      <p:to x="100000" y="80000"/>
                                    </p:animScale>
                                    <p:animScale>
                                      <p:cBhvr>
                                        <p:cTn id="58" dur="83" decel="50000">
                                          <p:stCondLst>
                                            <p:cond delay="669"/>
                                          </p:stCondLst>
                                        </p:cTn>
                                        <p:tgtEl>
                                          <p:spTgt spid="75"/>
                                        </p:tgtEl>
                                      </p:cBhvr>
                                      <p:to x="100000" y="100000"/>
                                    </p:animScale>
                                    <p:animScale>
                                      <p:cBhvr>
                                        <p:cTn id="59" dur="13">
                                          <p:stCondLst>
                                            <p:cond delay="821"/>
                                          </p:stCondLst>
                                        </p:cTn>
                                        <p:tgtEl>
                                          <p:spTgt spid="75"/>
                                        </p:tgtEl>
                                      </p:cBhvr>
                                      <p:to x="100000" y="90000"/>
                                    </p:animScale>
                                    <p:animScale>
                                      <p:cBhvr>
                                        <p:cTn id="60" dur="83" decel="50000">
                                          <p:stCondLst>
                                            <p:cond delay="834"/>
                                          </p:stCondLst>
                                        </p:cTn>
                                        <p:tgtEl>
                                          <p:spTgt spid="75"/>
                                        </p:tgtEl>
                                      </p:cBhvr>
                                      <p:to x="100000" y="100000"/>
                                    </p:animScale>
                                    <p:animScale>
                                      <p:cBhvr>
                                        <p:cTn id="61" dur="13">
                                          <p:stCondLst>
                                            <p:cond delay="904"/>
                                          </p:stCondLst>
                                        </p:cTn>
                                        <p:tgtEl>
                                          <p:spTgt spid="75"/>
                                        </p:tgtEl>
                                      </p:cBhvr>
                                      <p:to x="100000" y="95000"/>
                                    </p:animScale>
                                    <p:animScale>
                                      <p:cBhvr>
                                        <p:cTn id="62" dur="83" decel="50000">
                                          <p:stCondLst>
                                            <p:cond delay="917"/>
                                          </p:stCondLst>
                                        </p:cTn>
                                        <p:tgtEl>
                                          <p:spTgt spid="75"/>
                                        </p:tgtEl>
                                      </p:cBhvr>
                                      <p:to x="100000" y="100000"/>
                                    </p:animScale>
                                  </p:childTnLst>
                                </p:cTn>
                              </p:par>
                              <p:par>
                                <p:cTn id="63" presetID="1" presetClass="entr" presetSubtype="0" fill="hold" nodeType="withEffect">
                                  <p:stCondLst>
                                    <p:cond delay="600"/>
                                  </p:stCondLst>
                                  <p:childTnLst>
                                    <p:set>
                                      <p:cBhvr>
                                        <p:cTn id="64" dur="1" fill="hold">
                                          <p:stCondLst>
                                            <p:cond delay="0"/>
                                          </p:stCondLst>
                                        </p:cTn>
                                        <p:tgtEl>
                                          <p:spTgt spid="9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down)">
                                      <p:cBhvr>
                                        <p:cTn id="69" dur="290">
                                          <p:stCondLst>
                                            <p:cond delay="0"/>
                                          </p:stCondLst>
                                        </p:cTn>
                                        <p:tgtEl>
                                          <p:spTgt spid="51"/>
                                        </p:tgtEl>
                                      </p:cBhvr>
                                    </p:animEffect>
                                    <p:anim calcmode="lin" valueType="num">
                                      <p:cBhvr>
                                        <p:cTn id="70" dur="911"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71" dur="332"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72" dur="332" tmFilter="0, 0; 0.125,0.2665; 0.25,0.4; 0.375,0.465; 0.5,0.5;  0.625,0.535; 0.75,0.6; 0.875,0.7335; 1,1">
                                          <p:stCondLst>
                                            <p:cond delay="332"/>
                                          </p:stCondLst>
                                        </p:cTn>
                                        <p:tgtEl>
                                          <p:spTgt spid="51"/>
                                        </p:tgtEl>
                                        <p:attrNameLst>
                                          <p:attrName>ppt_y</p:attrName>
                                        </p:attrNameLst>
                                      </p:cBhvr>
                                      <p:tavLst>
                                        <p:tav tm="0" fmla="#ppt_y-sin(pi*$)/9">
                                          <p:val>
                                            <p:fltVal val="0"/>
                                          </p:val>
                                        </p:tav>
                                        <p:tav tm="100000">
                                          <p:val>
                                            <p:fltVal val="1"/>
                                          </p:val>
                                        </p:tav>
                                      </p:tavLst>
                                    </p:anim>
                                    <p:anim calcmode="lin" valueType="num">
                                      <p:cBhvr>
                                        <p:cTn id="73" dur="166" tmFilter="0, 0; 0.125,0.2665; 0.25,0.4; 0.375,0.465; 0.5,0.5;  0.625,0.535; 0.75,0.6; 0.875,0.7335; 1,1">
                                          <p:stCondLst>
                                            <p:cond delay="662"/>
                                          </p:stCondLst>
                                        </p:cTn>
                                        <p:tgtEl>
                                          <p:spTgt spid="51"/>
                                        </p:tgtEl>
                                        <p:attrNameLst>
                                          <p:attrName>ppt_y</p:attrName>
                                        </p:attrNameLst>
                                      </p:cBhvr>
                                      <p:tavLst>
                                        <p:tav tm="0" fmla="#ppt_y-sin(pi*$)/27">
                                          <p:val>
                                            <p:fltVal val="0"/>
                                          </p:val>
                                        </p:tav>
                                        <p:tav tm="100000">
                                          <p:val>
                                            <p:fltVal val="1"/>
                                          </p:val>
                                        </p:tav>
                                      </p:tavLst>
                                    </p:anim>
                                    <p:anim calcmode="lin" valueType="num">
                                      <p:cBhvr>
                                        <p:cTn id="74" dur="82" tmFilter="0, 0; 0.125,0.2665; 0.25,0.4; 0.375,0.465; 0.5,0.5;  0.625,0.535; 0.75,0.6; 0.875,0.7335; 1,1">
                                          <p:stCondLst>
                                            <p:cond delay="828"/>
                                          </p:stCondLst>
                                        </p:cTn>
                                        <p:tgtEl>
                                          <p:spTgt spid="51"/>
                                        </p:tgtEl>
                                        <p:attrNameLst>
                                          <p:attrName>ppt_y</p:attrName>
                                        </p:attrNameLst>
                                      </p:cBhvr>
                                      <p:tavLst>
                                        <p:tav tm="0" fmla="#ppt_y-sin(pi*$)/81">
                                          <p:val>
                                            <p:fltVal val="0"/>
                                          </p:val>
                                        </p:tav>
                                        <p:tav tm="100000">
                                          <p:val>
                                            <p:fltVal val="1"/>
                                          </p:val>
                                        </p:tav>
                                      </p:tavLst>
                                    </p:anim>
                                    <p:animScale>
                                      <p:cBhvr>
                                        <p:cTn id="75" dur="13">
                                          <p:stCondLst>
                                            <p:cond delay="325"/>
                                          </p:stCondLst>
                                        </p:cTn>
                                        <p:tgtEl>
                                          <p:spTgt spid="51"/>
                                        </p:tgtEl>
                                      </p:cBhvr>
                                      <p:to x="100000" y="60000"/>
                                    </p:animScale>
                                    <p:animScale>
                                      <p:cBhvr>
                                        <p:cTn id="76" dur="83" decel="50000">
                                          <p:stCondLst>
                                            <p:cond delay="338"/>
                                          </p:stCondLst>
                                        </p:cTn>
                                        <p:tgtEl>
                                          <p:spTgt spid="51"/>
                                        </p:tgtEl>
                                      </p:cBhvr>
                                      <p:to x="100000" y="100000"/>
                                    </p:animScale>
                                    <p:animScale>
                                      <p:cBhvr>
                                        <p:cTn id="77" dur="13">
                                          <p:stCondLst>
                                            <p:cond delay="656"/>
                                          </p:stCondLst>
                                        </p:cTn>
                                        <p:tgtEl>
                                          <p:spTgt spid="51"/>
                                        </p:tgtEl>
                                      </p:cBhvr>
                                      <p:to x="100000" y="80000"/>
                                    </p:animScale>
                                    <p:animScale>
                                      <p:cBhvr>
                                        <p:cTn id="78" dur="83" decel="50000">
                                          <p:stCondLst>
                                            <p:cond delay="669"/>
                                          </p:stCondLst>
                                        </p:cTn>
                                        <p:tgtEl>
                                          <p:spTgt spid="51"/>
                                        </p:tgtEl>
                                      </p:cBhvr>
                                      <p:to x="100000" y="100000"/>
                                    </p:animScale>
                                    <p:animScale>
                                      <p:cBhvr>
                                        <p:cTn id="79" dur="13">
                                          <p:stCondLst>
                                            <p:cond delay="821"/>
                                          </p:stCondLst>
                                        </p:cTn>
                                        <p:tgtEl>
                                          <p:spTgt spid="51"/>
                                        </p:tgtEl>
                                      </p:cBhvr>
                                      <p:to x="100000" y="90000"/>
                                    </p:animScale>
                                    <p:animScale>
                                      <p:cBhvr>
                                        <p:cTn id="80" dur="83" decel="50000">
                                          <p:stCondLst>
                                            <p:cond delay="834"/>
                                          </p:stCondLst>
                                        </p:cTn>
                                        <p:tgtEl>
                                          <p:spTgt spid="51"/>
                                        </p:tgtEl>
                                      </p:cBhvr>
                                      <p:to x="100000" y="100000"/>
                                    </p:animScale>
                                    <p:animScale>
                                      <p:cBhvr>
                                        <p:cTn id="81" dur="13">
                                          <p:stCondLst>
                                            <p:cond delay="904"/>
                                          </p:stCondLst>
                                        </p:cTn>
                                        <p:tgtEl>
                                          <p:spTgt spid="51"/>
                                        </p:tgtEl>
                                      </p:cBhvr>
                                      <p:to x="100000" y="95000"/>
                                    </p:animScale>
                                    <p:animScale>
                                      <p:cBhvr>
                                        <p:cTn id="82" dur="83" decel="50000">
                                          <p:stCondLst>
                                            <p:cond delay="917"/>
                                          </p:stCondLst>
                                        </p:cTn>
                                        <p:tgtEl>
                                          <p:spTgt spid="51"/>
                                        </p:tgtEl>
                                      </p:cBhvr>
                                      <p:to x="100000" y="100000"/>
                                    </p:animScale>
                                  </p:childTnLst>
                                </p:cTn>
                              </p:par>
                            </p:childTnLst>
                          </p:cTn>
                        </p:par>
                        <p:par>
                          <p:cTn id="83" fill="hold">
                            <p:stCondLst>
                              <p:cond delay="1000"/>
                            </p:stCondLst>
                            <p:childTnLst>
                              <p:par>
                                <p:cTn id="84" presetID="26" presetClass="entr" presetSubtype="0" fill="hold" nodeType="afterEffect">
                                  <p:stCondLst>
                                    <p:cond delay="0"/>
                                  </p:stCondLst>
                                  <p:childTnLst>
                                    <p:set>
                                      <p:cBhvr>
                                        <p:cTn id="85" dur="1" fill="hold">
                                          <p:stCondLst>
                                            <p:cond delay="0"/>
                                          </p:stCondLst>
                                        </p:cTn>
                                        <p:tgtEl>
                                          <p:spTgt spid="81"/>
                                        </p:tgtEl>
                                        <p:attrNameLst>
                                          <p:attrName>style.visibility</p:attrName>
                                        </p:attrNameLst>
                                      </p:cBhvr>
                                      <p:to>
                                        <p:strVal val="visible"/>
                                      </p:to>
                                    </p:set>
                                    <p:animEffect transition="in" filter="wipe(down)">
                                      <p:cBhvr>
                                        <p:cTn id="86" dur="290">
                                          <p:stCondLst>
                                            <p:cond delay="0"/>
                                          </p:stCondLst>
                                        </p:cTn>
                                        <p:tgtEl>
                                          <p:spTgt spid="81"/>
                                        </p:tgtEl>
                                      </p:cBhvr>
                                    </p:animEffect>
                                    <p:anim calcmode="lin" valueType="num">
                                      <p:cBhvr>
                                        <p:cTn id="87" dur="911" tmFilter="0,0; 0.14,0.36; 0.43,0.73; 0.71,0.91; 1.0,1.0">
                                          <p:stCondLst>
                                            <p:cond delay="0"/>
                                          </p:stCondLst>
                                        </p:cTn>
                                        <p:tgtEl>
                                          <p:spTgt spid="81"/>
                                        </p:tgtEl>
                                        <p:attrNameLst>
                                          <p:attrName>ppt_x</p:attrName>
                                        </p:attrNameLst>
                                      </p:cBhvr>
                                      <p:tavLst>
                                        <p:tav tm="0">
                                          <p:val>
                                            <p:strVal val="#ppt_x-0.25"/>
                                          </p:val>
                                        </p:tav>
                                        <p:tav tm="100000">
                                          <p:val>
                                            <p:strVal val="#ppt_x"/>
                                          </p:val>
                                        </p:tav>
                                      </p:tavLst>
                                    </p:anim>
                                    <p:anim calcmode="lin" valueType="num">
                                      <p:cBhvr>
                                        <p:cTn id="88" dur="332" tmFilter="0.0,0.0; 0.25,0.07; 0.50,0.2; 0.75,0.467; 1.0,1.0">
                                          <p:stCondLst>
                                            <p:cond delay="0"/>
                                          </p:stCondLst>
                                        </p:cTn>
                                        <p:tgtEl>
                                          <p:spTgt spid="81"/>
                                        </p:tgtEl>
                                        <p:attrNameLst>
                                          <p:attrName>ppt_y</p:attrName>
                                        </p:attrNameLst>
                                      </p:cBhvr>
                                      <p:tavLst>
                                        <p:tav tm="0" fmla="#ppt_y-sin(pi*$)/3">
                                          <p:val>
                                            <p:fltVal val="0.5"/>
                                          </p:val>
                                        </p:tav>
                                        <p:tav tm="100000">
                                          <p:val>
                                            <p:fltVal val="1"/>
                                          </p:val>
                                        </p:tav>
                                      </p:tavLst>
                                    </p:anim>
                                    <p:anim calcmode="lin" valueType="num">
                                      <p:cBhvr>
                                        <p:cTn id="89" dur="332" tmFilter="0, 0; 0.125,0.2665; 0.25,0.4; 0.375,0.465; 0.5,0.5;  0.625,0.535; 0.75,0.6; 0.875,0.7335; 1,1">
                                          <p:stCondLst>
                                            <p:cond delay="332"/>
                                          </p:stCondLst>
                                        </p:cTn>
                                        <p:tgtEl>
                                          <p:spTgt spid="81"/>
                                        </p:tgtEl>
                                        <p:attrNameLst>
                                          <p:attrName>ppt_y</p:attrName>
                                        </p:attrNameLst>
                                      </p:cBhvr>
                                      <p:tavLst>
                                        <p:tav tm="0" fmla="#ppt_y-sin(pi*$)/9">
                                          <p:val>
                                            <p:fltVal val="0"/>
                                          </p:val>
                                        </p:tav>
                                        <p:tav tm="100000">
                                          <p:val>
                                            <p:fltVal val="1"/>
                                          </p:val>
                                        </p:tav>
                                      </p:tavLst>
                                    </p:anim>
                                    <p:anim calcmode="lin" valueType="num">
                                      <p:cBhvr>
                                        <p:cTn id="90" dur="166" tmFilter="0, 0; 0.125,0.2665; 0.25,0.4; 0.375,0.465; 0.5,0.5;  0.625,0.535; 0.75,0.6; 0.875,0.7335; 1,1">
                                          <p:stCondLst>
                                            <p:cond delay="662"/>
                                          </p:stCondLst>
                                        </p:cTn>
                                        <p:tgtEl>
                                          <p:spTgt spid="81"/>
                                        </p:tgtEl>
                                        <p:attrNameLst>
                                          <p:attrName>ppt_y</p:attrName>
                                        </p:attrNameLst>
                                      </p:cBhvr>
                                      <p:tavLst>
                                        <p:tav tm="0" fmla="#ppt_y-sin(pi*$)/27">
                                          <p:val>
                                            <p:fltVal val="0"/>
                                          </p:val>
                                        </p:tav>
                                        <p:tav tm="100000">
                                          <p:val>
                                            <p:fltVal val="1"/>
                                          </p:val>
                                        </p:tav>
                                      </p:tavLst>
                                    </p:anim>
                                    <p:anim calcmode="lin" valueType="num">
                                      <p:cBhvr>
                                        <p:cTn id="91" dur="82" tmFilter="0, 0; 0.125,0.2665; 0.25,0.4; 0.375,0.465; 0.5,0.5;  0.625,0.535; 0.75,0.6; 0.875,0.7335; 1,1">
                                          <p:stCondLst>
                                            <p:cond delay="828"/>
                                          </p:stCondLst>
                                        </p:cTn>
                                        <p:tgtEl>
                                          <p:spTgt spid="81"/>
                                        </p:tgtEl>
                                        <p:attrNameLst>
                                          <p:attrName>ppt_y</p:attrName>
                                        </p:attrNameLst>
                                      </p:cBhvr>
                                      <p:tavLst>
                                        <p:tav tm="0" fmla="#ppt_y-sin(pi*$)/81">
                                          <p:val>
                                            <p:fltVal val="0"/>
                                          </p:val>
                                        </p:tav>
                                        <p:tav tm="100000">
                                          <p:val>
                                            <p:fltVal val="1"/>
                                          </p:val>
                                        </p:tav>
                                      </p:tavLst>
                                    </p:anim>
                                    <p:animScale>
                                      <p:cBhvr>
                                        <p:cTn id="92" dur="13">
                                          <p:stCondLst>
                                            <p:cond delay="325"/>
                                          </p:stCondLst>
                                        </p:cTn>
                                        <p:tgtEl>
                                          <p:spTgt spid="81"/>
                                        </p:tgtEl>
                                      </p:cBhvr>
                                      <p:to x="100000" y="60000"/>
                                    </p:animScale>
                                    <p:animScale>
                                      <p:cBhvr>
                                        <p:cTn id="93" dur="83" decel="50000">
                                          <p:stCondLst>
                                            <p:cond delay="338"/>
                                          </p:stCondLst>
                                        </p:cTn>
                                        <p:tgtEl>
                                          <p:spTgt spid="81"/>
                                        </p:tgtEl>
                                      </p:cBhvr>
                                      <p:to x="100000" y="100000"/>
                                    </p:animScale>
                                    <p:animScale>
                                      <p:cBhvr>
                                        <p:cTn id="94" dur="13">
                                          <p:stCondLst>
                                            <p:cond delay="656"/>
                                          </p:stCondLst>
                                        </p:cTn>
                                        <p:tgtEl>
                                          <p:spTgt spid="81"/>
                                        </p:tgtEl>
                                      </p:cBhvr>
                                      <p:to x="100000" y="80000"/>
                                    </p:animScale>
                                    <p:animScale>
                                      <p:cBhvr>
                                        <p:cTn id="95" dur="83" decel="50000">
                                          <p:stCondLst>
                                            <p:cond delay="669"/>
                                          </p:stCondLst>
                                        </p:cTn>
                                        <p:tgtEl>
                                          <p:spTgt spid="81"/>
                                        </p:tgtEl>
                                      </p:cBhvr>
                                      <p:to x="100000" y="100000"/>
                                    </p:animScale>
                                    <p:animScale>
                                      <p:cBhvr>
                                        <p:cTn id="96" dur="13">
                                          <p:stCondLst>
                                            <p:cond delay="821"/>
                                          </p:stCondLst>
                                        </p:cTn>
                                        <p:tgtEl>
                                          <p:spTgt spid="81"/>
                                        </p:tgtEl>
                                      </p:cBhvr>
                                      <p:to x="100000" y="90000"/>
                                    </p:animScale>
                                    <p:animScale>
                                      <p:cBhvr>
                                        <p:cTn id="97" dur="83" decel="50000">
                                          <p:stCondLst>
                                            <p:cond delay="834"/>
                                          </p:stCondLst>
                                        </p:cTn>
                                        <p:tgtEl>
                                          <p:spTgt spid="81"/>
                                        </p:tgtEl>
                                      </p:cBhvr>
                                      <p:to x="100000" y="100000"/>
                                    </p:animScale>
                                    <p:animScale>
                                      <p:cBhvr>
                                        <p:cTn id="98" dur="13">
                                          <p:stCondLst>
                                            <p:cond delay="904"/>
                                          </p:stCondLst>
                                        </p:cTn>
                                        <p:tgtEl>
                                          <p:spTgt spid="81"/>
                                        </p:tgtEl>
                                      </p:cBhvr>
                                      <p:to x="100000" y="95000"/>
                                    </p:animScale>
                                    <p:animScale>
                                      <p:cBhvr>
                                        <p:cTn id="99" dur="83" decel="50000">
                                          <p:stCondLst>
                                            <p:cond delay="917"/>
                                          </p:stCondLst>
                                        </p:cTn>
                                        <p:tgtEl>
                                          <p:spTgt spid="81"/>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nodeType="clickEffect">
                                  <p:stCondLst>
                                    <p:cond delay="0"/>
                                  </p:stCondLst>
                                  <p:childTnLst>
                                    <p:set>
                                      <p:cBhvr>
                                        <p:cTn id="103" dur="1" fill="hold">
                                          <p:stCondLst>
                                            <p:cond delay="0"/>
                                          </p:stCondLst>
                                        </p:cTn>
                                        <p:tgtEl>
                                          <p:spTgt spid="63"/>
                                        </p:tgtEl>
                                        <p:attrNameLst>
                                          <p:attrName>style.visibility</p:attrName>
                                        </p:attrNameLst>
                                      </p:cBhvr>
                                      <p:to>
                                        <p:strVal val="visible"/>
                                      </p:to>
                                    </p:set>
                                    <p:animEffect transition="in" filter="wipe(down)">
                                      <p:cBhvr>
                                        <p:cTn id="104" dur="290">
                                          <p:stCondLst>
                                            <p:cond delay="0"/>
                                          </p:stCondLst>
                                        </p:cTn>
                                        <p:tgtEl>
                                          <p:spTgt spid="63"/>
                                        </p:tgtEl>
                                      </p:cBhvr>
                                    </p:animEffect>
                                    <p:anim calcmode="lin" valueType="num">
                                      <p:cBhvr>
                                        <p:cTn id="105" dur="911"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106" dur="332"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107" dur="332" tmFilter="0, 0; 0.125,0.2665; 0.25,0.4; 0.375,0.465; 0.5,0.5;  0.625,0.535; 0.75,0.6; 0.875,0.7335; 1,1">
                                          <p:stCondLst>
                                            <p:cond delay="332"/>
                                          </p:stCondLst>
                                        </p:cTn>
                                        <p:tgtEl>
                                          <p:spTgt spid="63"/>
                                        </p:tgtEl>
                                        <p:attrNameLst>
                                          <p:attrName>ppt_y</p:attrName>
                                        </p:attrNameLst>
                                      </p:cBhvr>
                                      <p:tavLst>
                                        <p:tav tm="0" fmla="#ppt_y-sin(pi*$)/9">
                                          <p:val>
                                            <p:fltVal val="0"/>
                                          </p:val>
                                        </p:tav>
                                        <p:tav tm="100000">
                                          <p:val>
                                            <p:fltVal val="1"/>
                                          </p:val>
                                        </p:tav>
                                      </p:tavLst>
                                    </p:anim>
                                    <p:anim calcmode="lin" valueType="num">
                                      <p:cBhvr>
                                        <p:cTn id="108" dur="166" tmFilter="0, 0; 0.125,0.2665; 0.25,0.4; 0.375,0.465; 0.5,0.5;  0.625,0.535; 0.75,0.6; 0.875,0.7335; 1,1">
                                          <p:stCondLst>
                                            <p:cond delay="662"/>
                                          </p:stCondLst>
                                        </p:cTn>
                                        <p:tgtEl>
                                          <p:spTgt spid="63"/>
                                        </p:tgtEl>
                                        <p:attrNameLst>
                                          <p:attrName>ppt_y</p:attrName>
                                        </p:attrNameLst>
                                      </p:cBhvr>
                                      <p:tavLst>
                                        <p:tav tm="0" fmla="#ppt_y-sin(pi*$)/27">
                                          <p:val>
                                            <p:fltVal val="0"/>
                                          </p:val>
                                        </p:tav>
                                        <p:tav tm="100000">
                                          <p:val>
                                            <p:fltVal val="1"/>
                                          </p:val>
                                        </p:tav>
                                      </p:tavLst>
                                    </p:anim>
                                    <p:anim calcmode="lin" valueType="num">
                                      <p:cBhvr>
                                        <p:cTn id="109" dur="82" tmFilter="0, 0; 0.125,0.2665; 0.25,0.4; 0.375,0.465; 0.5,0.5;  0.625,0.535; 0.75,0.6; 0.875,0.7335; 1,1">
                                          <p:stCondLst>
                                            <p:cond delay="828"/>
                                          </p:stCondLst>
                                        </p:cTn>
                                        <p:tgtEl>
                                          <p:spTgt spid="63"/>
                                        </p:tgtEl>
                                        <p:attrNameLst>
                                          <p:attrName>ppt_y</p:attrName>
                                        </p:attrNameLst>
                                      </p:cBhvr>
                                      <p:tavLst>
                                        <p:tav tm="0" fmla="#ppt_y-sin(pi*$)/81">
                                          <p:val>
                                            <p:fltVal val="0"/>
                                          </p:val>
                                        </p:tav>
                                        <p:tav tm="100000">
                                          <p:val>
                                            <p:fltVal val="1"/>
                                          </p:val>
                                        </p:tav>
                                      </p:tavLst>
                                    </p:anim>
                                    <p:animScale>
                                      <p:cBhvr>
                                        <p:cTn id="110" dur="13">
                                          <p:stCondLst>
                                            <p:cond delay="325"/>
                                          </p:stCondLst>
                                        </p:cTn>
                                        <p:tgtEl>
                                          <p:spTgt spid="63"/>
                                        </p:tgtEl>
                                      </p:cBhvr>
                                      <p:to x="100000" y="60000"/>
                                    </p:animScale>
                                    <p:animScale>
                                      <p:cBhvr>
                                        <p:cTn id="111" dur="83" decel="50000">
                                          <p:stCondLst>
                                            <p:cond delay="338"/>
                                          </p:stCondLst>
                                        </p:cTn>
                                        <p:tgtEl>
                                          <p:spTgt spid="63"/>
                                        </p:tgtEl>
                                      </p:cBhvr>
                                      <p:to x="100000" y="100000"/>
                                    </p:animScale>
                                    <p:animScale>
                                      <p:cBhvr>
                                        <p:cTn id="112" dur="13">
                                          <p:stCondLst>
                                            <p:cond delay="656"/>
                                          </p:stCondLst>
                                        </p:cTn>
                                        <p:tgtEl>
                                          <p:spTgt spid="63"/>
                                        </p:tgtEl>
                                      </p:cBhvr>
                                      <p:to x="100000" y="80000"/>
                                    </p:animScale>
                                    <p:animScale>
                                      <p:cBhvr>
                                        <p:cTn id="113" dur="83" decel="50000">
                                          <p:stCondLst>
                                            <p:cond delay="669"/>
                                          </p:stCondLst>
                                        </p:cTn>
                                        <p:tgtEl>
                                          <p:spTgt spid="63"/>
                                        </p:tgtEl>
                                      </p:cBhvr>
                                      <p:to x="100000" y="100000"/>
                                    </p:animScale>
                                    <p:animScale>
                                      <p:cBhvr>
                                        <p:cTn id="114" dur="13">
                                          <p:stCondLst>
                                            <p:cond delay="821"/>
                                          </p:stCondLst>
                                        </p:cTn>
                                        <p:tgtEl>
                                          <p:spTgt spid="63"/>
                                        </p:tgtEl>
                                      </p:cBhvr>
                                      <p:to x="100000" y="90000"/>
                                    </p:animScale>
                                    <p:animScale>
                                      <p:cBhvr>
                                        <p:cTn id="115" dur="83" decel="50000">
                                          <p:stCondLst>
                                            <p:cond delay="834"/>
                                          </p:stCondLst>
                                        </p:cTn>
                                        <p:tgtEl>
                                          <p:spTgt spid="63"/>
                                        </p:tgtEl>
                                      </p:cBhvr>
                                      <p:to x="100000" y="100000"/>
                                    </p:animScale>
                                    <p:animScale>
                                      <p:cBhvr>
                                        <p:cTn id="116" dur="13">
                                          <p:stCondLst>
                                            <p:cond delay="904"/>
                                          </p:stCondLst>
                                        </p:cTn>
                                        <p:tgtEl>
                                          <p:spTgt spid="63"/>
                                        </p:tgtEl>
                                      </p:cBhvr>
                                      <p:to x="100000" y="95000"/>
                                    </p:animScale>
                                    <p:animScale>
                                      <p:cBhvr>
                                        <p:cTn id="117" dur="83" decel="50000">
                                          <p:stCondLst>
                                            <p:cond delay="917"/>
                                          </p:stCondLst>
                                        </p:cTn>
                                        <p:tgtEl>
                                          <p:spTgt spid="63"/>
                                        </p:tgtEl>
                                      </p:cBhvr>
                                      <p:to x="100000" y="100000"/>
                                    </p:animScale>
                                  </p:childTnLst>
                                </p:cTn>
                              </p:par>
                            </p:childTnLst>
                          </p:cTn>
                        </p:par>
                        <p:par>
                          <p:cTn id="118" fill="hold">
                            <p:stCondLst>
                              <p:cond delay="1000"/>
                            </p:stCondLst>
                            <p:childTnLst>
                              <p:par>
                                <p:cTn id="119" presetID="53" presetClass="entr" presetSubtype="16" fill="hold" nodeType="afterEffect">
                                  <p:stCondLst>
                                    <p:cond delay="0"/>
                                  </p:stCondLst>
                                  <p:childTnLst>
                                    <p:set>
                                      <p:cBhvr>
                                        <p:cTn id="120" dur="1" fill="hold">
                                          <p:stCondLst>
                                            <p:cond delay="0"/>
                                          </p:stCondLst>
                                        </p:cTn>
                                        <p:tgtEl>
                                          <p:spTgt spid="107"/>
                                        </p:tgtEl>
                                        <p:attrNameLst>
                                          <p:attrName>style.visibility</p:attrName>
                                        </p:attrNameLst>
                                      </p:cBhvr>
                                      <p:to>
                                        <p:strVal val="visible"/>
                                      </p:to>
                                    </p:set>
                                    <p:anim calcmode="lin" valueType="num">
                                      <p:cBhvr>
                                        <p:cTn id="121" dur="500" fill="hold"/>
                                        <p:tgtEl>
                                          <p:spTgt spid="107"/>
                                        </p:tgtEl>
                                        <p:attrNameLst>
                                          <p:attrName>ppt_w</p:attrName>
                                        </p:attrNameLst>
                                      </p:cBhvr>
                                      <p:tavLst>
                                        <p:tav tm="0">
                                          <p:val>
                                            <p:fltVal val="0"/>
                                          </p:val>
                                        </p:tav>
                                        <p:tav tm="100000">
                                          <p:val>
                                            <p:strVal val="#ppt_w"/>
                                          </p:val>
                                        </p:tav>
                                      </p:tavLst>
                                    </p:anim>
                                    <p:anim calcmode="lin" valueType="num">
                                      <p:cBhvr>
                                        <p:cTn id="122" dur="500" fill="hold"/>
                                        <p:tgtEl>
                                          <p:spTgt spid="107"/>
                                        </p:tgtEl>
                                        <p:attrNameLst>
                                          <p:attrName>ppt_h</p:attrName>
                                        </p:attrNameLst>
                                      </p:cBhvr>
                                      <p:tavLst>
                                        <p:tav tm="0">
                                          <p:val>
                                            <p:fltVal val="0"/>
                                          </p:val>
                                        </p:tav>
                                        <p:tav tm="100000">
                                          <p:val>
                                            <p:strVal val="#ppt_h"/>
                                          </p:val>
                                        </p:tav>
                                      </p:tavLst>
                                    </p:anim>
                                    <p:animEffect transition="in" filter="fade">
                                      <p:cBhvr>
                                        <p:cTn id="123" dur="500"/>
                                        <p:tgtEl>
                                          <p:spTgt spid="107"/>
                                        </p:tgtEl>
                                      </p:cBhvr>
                                    </p:animEffect>
                                  </p:childTnLst>
                                </p:cTn>
                              </p:par>
                              <p:par>
                                <p:cTn id="124" presetID="9" presetClass="emph" presetSubtype="0" nodeType="withEffect">
                                  <p:stCondLst>
                                    <p:cond delay="0"/>
                                  </p:stCondLst>
                                  <p:childTnLst>
                                    <p:set>
                                      <p:cBhvr rctx="PPT">
                                        <p:cTn id="125" dur="indefinite"/>
                                        <p:tgtEl>
                                          <p:spTgt spid="57"/>
                                        </p:tgtEl>
                                        <p:attrNameLst>
                                          <p:attrName>style.opacity</p:attrName>
                                        </p:attrNameLst>
                                      </p:cBhvr>
                                      <p:to>
                                        <p:strVal val="0.5"/>
                                      </p:to>
                                    </p:set>
                                    <p:animEffect filter="image" prLst="opacity: 0.5">
                                      <p:cBhvr rctx="IE">
                                        <p:cTn id="126" dur="indefinite"/>
                                        <p:tgtEl>
                                          <p:spTgt spid="57"/>
                                        </p:tgtEl>
                                      </p:cBhvr>
                                    </p:animEffect>
                                  </p:childTnLst>
                                </p:cTn>
                              </p:par>
                              <p:par>
                                <p:cTn id="127" presetID="9" presetClass="emph" presetSubtype="0" nodeType="withEffect">
                                  <p:stCondLst>
                                    <p:cond delay="0"/>
                                  </p:stCondLst>
                                  <p:childTnLst>
                                    <p:set>
                                      <p:cBhvr rctx="PPT">
                                        <p:cTn id="128" dur="indefinite"/>
                                        <p:tgtEl>
                                          <p:spTgt spid="69"/>
                                        </p:tgtEl>
                                        <p:attrNameLst>
                                          <p:attrName>style.opacity</p:attrName>
                                        </p:attrNameLst>
                                      </p:cBhvr>
                                      <p:to>
                                        <p:strVal val="0.5"/>
                                      </p:to>
                                    </p:set>
                                    <p:animEffect filter="image" prLst="opacity: 0.5">
                                      <p:cBhvr rctx="IE">
                                        <p:cTn id="129" dur="indefinite"/>
                                        <p:tgtEl>
                                          <p:spTgt spid="69"/>
                                        </p:tgtEl>
                                      </p:cBhvr>
                                    </p:animEffect>
                                  </p:childTnLst>
                                </p:cTn>
                              </p:par>
                              <p:par>
                                <p:cTn id="130" presetID="9" presetClass="emph" presetSubtype="0" nodeType="withEffect">
                                  <p:stCondLst>
                                    <p:cond delay="0"/>
                                  </p:stCondLst>
                                  <p:childTnLst>
                                    <p:set>
                                      <p:cBhvr rctx="PPT">
                                        <p:cTn id="131" dur="indefinite"/>
                                        <p:tgtEl>
                                          <p:spTgt spid="88"/>
                                        </p:tgtEl>
                                        <p:attrNameLst>
                                          <p:attrName>style.opacity</p:attrName>
                                        </p:attrNameLst>
                                      </p:cBhvr>
                                      <p:to>
                                        <p:strVal val="0.5"/>
                                      </p:to>
                                    </p:set>
                                    <p:animEffect filter="image" prLst="opacity: 0.5">
                                      <p:cBhvr rctx="IE">
                                        <p:cTn id="132" dur="indefinite"/>
                                        <p:tgtEl>
                                          <p:spTgt spid="88"/>
                                        </p:tgtEl>
                                      </p:cBhvr>
                                    </p:animEffect>
                                  </p:childTnLst>
                                </p:cTn>
                              </p:par>
                              <p:par>
                                <p:cTn id="133" presetID="9" presetClass="emph" presetSubtype="0" nodeType="withEffect">
                                  <p:stCondLst>
                                    <p:cond delay="0"/>
                                  </p:stCondLst>
                                  <p:childTnLst>
                                    <p:set>
                                      <p:cBhvr rctx="PPT">
                                        <p:cTn id="134" dur="indefinite"/>
                                        <p:tgtEl>
                                          <p:spTgt spid="75"/>
                                        </p:tgtEl>
                                        <p:attrNameLst>
                                          <p:attrName>style.opacity</p:attrName>
                                        </p:attrNameLst>
                                      </p:cBhvr>
                                      <p:to>
                                        <p:strVal val="0.5"/>
                                      </p:to>
                                    </p:set>
                                    <p:animEffect filter="image" prLst="opacity: 0.5">
                                      <p:cBhvr rctx="IE">
                                        <p:cTn id="135" dur="indefinite"/>
                                        <p:tgtEl>
                                          <p:spTgt spid="75"/>
                                        </p:tgtEl>
                                      </p:cBhvr>
                                    </p:animEffect>
                                  </p:childTnLst>
                                </p:cTn>
                              </p:par>
                              <p:par>
                                <p:cTn id="136" presetID="9" presetClass="emph" presetSubtype="0" nodeType="withEffect">
                                  <p:stCondLst>
                                    <p:cond delay="0"/>
                                  </p:stCondLst>
                                  <p:childTnLst>
                                    <p:set>
                                      <p:cBhvr rctx="PPT">
                                        <p:cTn id="137" dur="indefinite"/>
                                        <p:tgtEl>
                                          <p:spTgt spid="91"/>
                                        </p:tgtEl>
                                        <p:attrNameLst>
                                          <p:attrName>style.opacity</p:attrName>
                                        </p:attrNameLst>
                                      </p:cBhvr>
                                      <p:to>
                                        <p:strVal val="0.5"/>
                                      </p:to>
                                    </p:set>
                                    <p:animEffect filter="image" prLst="opacity: 0.5">
                                      <p:cBhvr rctx="IE">
                                        <p:cTn id="138" dur="indefinite"/>
                                        <p:tgtEl>
                                          <p:spTgt spid="91"/>
                                        </p:tgtEl>
                                      </p:cBhvr>
                                    </p:animEffect>
                                  </p:childTnLst>
                                </p:cTn>
                              </p:par>
                              <p:par>
                                <p:cTn id="139" presetID="9" presetClass="emph" presetSubtype="0" nodeType="withEffect">
                                  <p:stCondLst>
                                    <p:cond delay="0"/>
                                  </p:stCondLst>
                                  <p:childTnLst>
                                    <p:set>
                                      <p:cBhvr rctx="PPT">
                                        <p:cTn id="140" dur="indefinite"/>
                                        <p:tgtEl>
                                          <p:spTgt spid="51"/>
                                        </p:tgtEl>
                                        <p:attrNameLst>
                                          <p:attrName>style.opacity</p:attrName>
                                        </p:attrNameLst>
                                      </p:cBhvr>
                                      <p:to>
                                        <p:strVal val="0.5"/>
                                      </p:to>
                                    </p:set>
                                    <p:animEffect filter="image" prLst="opacity: 0.5">
                                      <p:cBhvr rctx="IE">
                                        <p:cTn id="141" dur="indefinite"/>
                                        <p:tgtEl>
                                          <p:spTgt spid="51"/>
                                        </p:tgtEl>
                                      </p:cBhvr>
                                    </p:animEffect>
                                  </p:childTnLst>
                                </p:cTn>
                              </p:par>
                              <p:par>
                                <p:cTn id="142" presetID="9" presetClass="emph" presetSubtype="0" nodeType="withEffect">
                                  <p:stCondLst>
                                    <p:cond delay="0"/>
                                  </p:stCondLst>
                                  <p:childTnLst>
                                    <p:set>
                                      <p:cBhvr rctx="PPT">
                                        <p:cTn id="143" dur="indefinite"/>
                                        <p:tgtEl>
                                          <p:spTgt spid="63"/>
                                        </p:tgtEl>
                                        <p:attrNameLst>
                                          <p:attrName>style.opacity</p:attrName>
                                        </p:attrNameLst>
                                      </p:cBhvr>
                                      <p:to>
                                        <p:strVal val="0.5"/>
                                      </p:to>
                                    </p:set>
                                    <p:animEffect filter="image" prLst="opacity: 0.5">
                                      <p:cBhvr rctx="IE">
                                        <p:cTn id="144" dur="indefinite"/>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483878" y="4435091"/>
            <a:ext cx="4069322" cy="1750587"/>
            <a:chOff x="-1526509" y="2330500"/>
            <a:chExt cx="10967821" cy="979673"/>
          </a:xfrm>
        </p:grpSpPr>
        <p:sp>
          <p:nvSpPr>
            <p:cNvPr id="13" name="Rectangle 12"/>
            <p:cNvSpPr/>
            <p:nvPr/>
          </p:nvSpPr>
          <p:spPr>
            <a:xfrm flipH="1">
              <a:off x="-498281" y="2330500"/>
              <a:ext cx="9247972" cy="979673"/>
            </a:xfrm>
            <a:prstGeom prst="rect">
              <a:avLst/>
            </a:prstGeom>
            <a:gradFill flip="none" rotWithShape="1">
              <a:gsLst>
                <a:gs pos="0">
                  <a:srgbClr val="B40000">
                    <a:shade val="30000"/>
                    <a:satMod val="115000"/>
                    <a:alpha val="0"/>
                  </a:srgbClr>
                </a:gs>
                <a:gs pos="49000">
                  <a:schemeClr val="accent2">
                    <a:lumMod val="75000"/>
                  </a:schemeClr>
                </a:gs>
                <a:gs pos="100000">
                  <a:srgbClr val="B40000">
                    <a:shade val="100000"/>
                    <a:satMod val="115000"/>
                    <a:alpha val="0"/>
                  </a:srgbClr>
                </a:gs>
              </a:gsLst>
              <a:lin ang="16200000" scaled="1"/>
              <a:tileRect/>
            </a:gradFill>
            <a:ln w="12700" cap="flat" cmpd="sng" algn="ctr">
              <a:gradFill flip="none" rotWithShape="1">
                <a:gsLst>
                  <a:gs pos="0">
                    <a:srgbClr val="FBE4AE">
                      <a:alpha val="0"/>
                    </a:srgbClr>
                  </a:gs>
                  <a:gs pos="13000">
                    <a:srgbClr val="BD922A"/>
                  </a:gs>
                  <a:gs pos="21001">
                    <a:srgbClr val="BD922A"/>
                  </a:gs>
                  <a:gs pos="63000">
                    <a:srgbClr val="FBE4AE"/>
                  </a:gs>
                  <a:gs pos="67000">
                    <a:srgbClr val="BD922A"/>
                  </a:gs>
                  <a:gs pos="69000">
                    <a:srgbClr val="835E17"/>
                  </a:gs>
                  <a:gs pos="82001">
                    <a:srgbClr val="A28949"/>
                  </a:gs>
                  <a:gs pos="100000">
                    <a:srgbClr val="FAE3B7">
                      <a:alpha val="0"/>
                    </a:srgbClr>
                  </a:gs>
                </a:gsLst>
                <a:lin ang="0" scaled="1"/>
                <a:tileRect/>
              </a:gradFill>
              <a:prstDash val="solid"/>
              <a:headEnd/>
              <a:tailEnd/>
            </a:ln>
            <a:effectLst/>
            <a:scene3d>
              <a:camera prst="orthographicFront"/>
              <a:lightRig rig="flat" dir="t"/>
            </a:scene3d>
          </p:spPr>
          <p:txBody>
            <a:bodyPr rtlCol="1" anchor="ctr"/>
            <a:lstStyle/>
            <a:p>
              <a:pPr algn="ctr" rtl="0"/>
              <a:endParaRPr lang="ar-EG" sz="2000" dirty="0"/>
            </a:p>
          </p:txBody>
        </p:sp>
        <p:sp>
          <p:nvSpPr>
            <p:cNvPr id="14" name="Rectangle 13"/>
            <p:cNvSpPr/>
            <p:nvPr/>
          </p:nvSpPr>
          <p:spPr>
            <a:xfrm>
              <a:off x="-1526509" y="2377445"/>
              <a:ext cx="10967821" cy="918611"/>
            </a:xfrm>
            <a:prstGeom prst="rect">
              <a:avLst/>
            </a:prstGeom>
          </p:spPr>
          <p:txBody>
            <a:bodyPr wrap="square">
              <a:spAutoFit/>
            </a:bodyPr>
            <a:lstStyle/>
            <a:p>
              <a:pPr algn="ctr" defTabSz="914363">
                <a:spcBef>
                  <a:spcPts val="1000"/>
                </a:spcBef>
                <a:defRPr/>
              </a:pPr>
              <a:r>
                <a:rPr lang="en-US" sz="2800" b="1" kern="0" dirty="0">
                  <a:solidFill>
                    <a:schemeClr val="accent3">
                      <a:lumMod val="20000"/>
                      <a:lumOff val="80000"/>
                    </a:schemeClr>
                  </a:solidFill>
                  <a:effectLst>
                    <a:glow rad="63500">
                      <a:srgbClr val="000000">
                        <a:alpha val="40000"/>
                      </a:srgbClr>
                    </a:glow>
                    <a:outerShdw blurRad="50800" dist="38100" dir="2700000" algn="tl" rotWithShape="0">
                      <a:prstClr val="black"/>
                    </a:outerShdw>
                  </a:effectLst>
                  <a:latin typeface="Book Antiqua" pitchFamily="18" charset="0"/>
                  <a:cs typeface="Arial" charset="0"/>
                </a:rPr>
                <a:t>Responsive </a:t>
              </a:r>
            </a:p>
            <a:p>
              <a:pPr algn="ctr" defTabSz="914363">
                <a:spcBef>
                  <a:spcPts val="1000"/>
                </a:spcBef>
                <a:defRPr/>
              </a:pPr>
              <a:r>
                <a:rPr lang="en-US" sz="2800" b="1" kern="0" dirty="0">
                  <a:solidFill>
                    <a:schemeClr val="accent3">
                      <a:lumMod val="20000"/>
                      <a:lumOff val="80000"/>
                    </a:schemeClr>
                  </a:solidFill>
                  <a:effectLst>
                    <a:glow rad="63500">
                      <a:srgbClr val="000000">
                        <a:alpha val="40000"/>
                      </a:srgbClr>
                    </a:glow>
                    <a:outerShdw blurRad="50800" dist="38100" dir="2700000" algn="tl" rotWithShape="0">
                      <a:prstClr val="black"/>
                    </a:outerShdw>
                  </a:effectLst>
                  <a:latin typeface="Book Antiqua" pitchFamily="18" charset="0"/>
                  <a:cs typeface="Arial" charset="0"/>
                </a:rPr>
                <a:t>to monotherapy</a:t>
              </a:r>
            </a:p>
            <a:p>
              <a:pPr algn="ctr" defTabSz="914363">
                <a:spcBef>
                  <a:spcPts val="1000"/>
                </a:spcBef>
                <a:defRPr/>
              </a:pPr>
              <a:r>
                <a:rPr lang="en-US" sz="2800" b="1" kern="0" dirty="0">
                  <a:solidFill>
                    <a:schemeClr val="accent3">
                      <a:lumMod val="20000"/>
                      <a:lumOff val="80000"/>
                    </a:schemeClr>
                  </a:solidFill>
                  <a:effectLst>
                    <a:glow rad="63500">
                      <a:srgbClr val="000000">
                        <a:alpha val="40000"/>
                      </a:srgbClr>
                    </a:glow>
                    <a:outerShdw blurRad="50800" dist="38100" dir="2700000" algn="tl" rotWithShape="0">
                      <a:prstClr val="black"/>
                    </a:outerShdw>
                  </a:effectLst>
                  <a:latin typeface="Book Antiqua" pitchFamily="18" charset="0"/>
                  <a:cs typeface="Arial" charset="0"/>
                </a:rPr>
                <a:t>treatment</a:t>
              </a:r>
            </a:p>
          </p:txBody>
        </p:sp>
      </p:grpSp>
      <p:grpSp>
        <p:nvGrpSpPr>
          <p:cNvPr id="2" name="Group 1"/>
          <p:cNvGrpSpPr/>
          <p:nvPr/>
        </p:nvGrpSpPr>
        <p:grpSpPr>
          <a:xfrm>
            <a:off x="3125448" y="1628776"/>
            <a:ext cx="660702" cy="733425"/>
            <a:chOff x="1428728" y="1628775"/>
            <a:chExt cx="660702" cy="733425"/>
          </a:xfrm>
        </p:grpSpPr>
        <p:pic>
          <p:nvPicPr>
            <p:cNvPr id="15" name="Picture 14" descr="arr139.GIF"/>
            <p:cNvPicPr>
              <a:picLocks noChangeAspect="1"/>
            </p:cNvPicPr>
            <p:nvPr/>
          </p:nvPicPr>
          <p:blipFill>
            <a:blip r:embed="rId3">
              <a:duotone>
                <a:schemeClr val="accent6">
                  <a:shade val="45000"/>
                  <a:satMod val="135000"/>
                </a:schemeClr>
                <a:prstClr val="white"/>
              </a:duotone>
            </a:blip>
            <a:stretch>
              <a:fillRect/>
            </a:stretch>
          </p:blipFill>
          <p:spPr>
            <a:xfrm>
              <a:off x="1813205" y="1628775"/>
              <a:ext cx="276225" cy="733425"/>
            </a:xfrm>
            <a:prstGeom prst="rect">
              <a:avLst/>
            </a:prstGeom>
          </p:spPr>
        </p:pic>
        <p:pic>
          <p:nvPicPr>
            <p:cNvPr id="16" name="Picture 15" descr="arr135.GIF"/>
            <p:cNvPicPr>
              <a:picLocks noChangeAspect="1"/>
            </p:cNvPicPr>
            <p:nvPr/>
          </p:nvPicPr>
          <p:blipFill>
            <a:blip r:embed="rId4">
              <a:duotone>
                <a:schemeClr val="accent2">
                  <a:shade val="45000"/>
                  <a:satMod val="135000"/>
                </a:schemeClr>
                <a:prstClr val="white"/>
              </a:duotone>
            </a:blip>
            <a:stretch>
              <a:fillRect/>
            </a:stretch>
          </p:blipFill>
          <p:spPr>
            <a:xfrm>
              <a:off x="1428728" y="1628775"/>
              <a:ext cx="276225" cy="733425"/>
            </a:xfrm>
            <a:prstGeom prst="rect">
              <a:avLst/>
            </a:prstGeom>
          </p:spPr>
        </p:pic>
      </p:grpSp>
      <p:grpSp>
        <p:nvGrpSpPr>
          <p:cNvPr id="34" name="Group 33"/>
          <p:cNvGrpSpPr/>
          <p:nvPr/>
        </p:nvGrpSpPr>
        <p:grpSpPr>
          <a:xfrm>
            <a:off x="3528026" y="1"/>
            <a:ext cx="4853975" cy="1641643"/>
            <a:chOff x="0" y="380944"/>
            <a:chExt cx="4736152" cy="1641643"/>
          </a:xfrm>
        </p:grpSpPr>
        <p:pic>
          <p:nvPicPr>
            <p:cNvPr id="35" name="Picture 34"/>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0" y="380944"/>
              <a:ext cx="4736152" cy="1641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35"/>
            <p:cNvSpPr/>
            <p:nvPr/>
          </p:nvSpPr>
          <p:spPr>
            <a:xfrm>
              <a:off x="293325" y="609600"/>
              <a:ext cx="3839170" cy="1224951"/>
            </a:xfrm>
            <a:prstGeom prst="rect">
              <a:avLst/>
            </a:prstGeom>
          </p:spPr>
          <p:txBody>
            <a:bodyPr wrap="square">
              <a:spAutoFit/>
            </a:bodyPr>
            <a:lstStyle/>
            <a:p>
              <a:pPr indent="274320" algn="ctr">
                <a:lnSpc>
                  <a:spcPct val="115000"/>
                </a:lnSpc>
                <a:spcBef>
                  <a:spcPts val="1200"/>
                </a:spcBef>
                <a:spcAft>
                  <a:spcPts val="600"/>
                </a:spcAft>
              </a:pPr>
              <a:r>
                <a:rPr lang="en-US" sz="3200" b="1" kern="0" spc="-150" dirty="0" err="1">
                  <a:ln w="3175">
                    <a:noFill/>
                  </a:ln>
                  <a:gradFill flip="none" rotWithShape="1">
                    <a:gsLst>
                      <a:gs pos="0">
                        <a:srgbClr val="FFFFB9"/>
                      </a:gs>
                      <a:gs pos="36000">
                        <a:srgbClr val="FFFF99"/>
                      </a:gs>
                      <a:gs pos="86000">
                        <a:srgbClr val="F6AE1E"/>
                      </a:gs>
                    </a:gsLst>
                    <a:lin ang="5400000" scaled="0"/>
                    <a:tileRect/>
                  </a:gradFill>
                  <a:effectLst>
                    <a:glow rad="63500">
                      <a:sysClr val="windowText" lastClr="000000">
                        <a:alpha val="40000"/>
                      </a:sysClr>
                    </a:glow>
                    <a:outerShdw blurRad="50800" dist="38100" dir="2700000" algn="tl" rotWithShape="0">
                      <a:prstClr val="black"/>
                    </a:outerShdw>
                  </a:effectLst>
                  <a:latin typeface="Lucida Handwriting" pitchFamily="66" charset="0"/>
                  <a:cs typeface="AF_Diwani" pitchFamily="2" charset="-78"/>
                </a:rPr>
                <a:t>Seisure</a:t>
              </a:r>
              <a:r>
                <a:rPr lang="en-US" sz="3200" b="1" kern="0" spc="-150" dirty="0">
                  <a:ln w="3175">
                    <a:noFill/>
                  </a:ln>
                  <a:gradFill flip="none" rotWithShape="1">
                    <a:gsLst>
                      <a:gs pos="0">
                        <a:srgbClr val="FFFFB9"/>
                      </a:gs>
                      <a:gs pos="36000">
                        <a:srgbClr val="FFFF99"/>
                      </a:gs>
                      <a:gs pos="86000">
                        <a:srgbClr val="F6AE1E"/>
                      </a:gs>
                    </a:gsLst>
                    <a:lin ang="5400000" scaled="0"/>
                    <a:tileRect/>
                  </a:gradFill>
                  <a:effectLst>
                    <a:glow rad="63500">
                      <a:sysClr val="windowText" lastClr="000000">
                        <a:alpha val="40000"/>
                      </a:sysClr>
                    </a:glow>
                    <a:outerShdw blurRad="50800" dist="38100" dir="2700000" algn="tl" rotWithShape="0">
                      <a:prstClr val="black"/>
                    </a:outerShdw>
                  </a:effectLst>
                  <a:latin typeface="Lucida Handwriting" pitchFamily="66" charset="0"/>
                  <a:cs typeface="AF_Diwani" pitchFamily="2" charset="-78"/>
                </a:rPr>
                <a:t> treatment in AD</a:t>
              </a:r>
              <a:endParaRPr lang="en-US" sz="3200" dirty="0">
                <a:ea typeface="Calibri"/>
                <a:cs typeface="Arial"/>
              </a:endParaRPr>
            </a:p>
          </p:txBody>
        </p:sp>
      </p:grpSp>
      <p:grpSp>
        <p:nvGrpSpPr>
          <p:cNvPr id="37" name="Group 36"/>
          <p:cNvGrpSpPr/>
          <p:nvPr/>
        </p:nvGrpSpPr>
        <p:grpSpPr>
          <a:xfrm>
            <a:off x="6172200" y="2499109"/>
            <a:ext cx="4476254" cy="2118210"/>
            <a:chOff x="-1526509" y="2330500"/>
            <a:chExt cx="10967821" cy="979673"/>
          </a:xfrm>
        </p:grpSpPr>
        <p:sp>
          <p:nvSpPr>
            <p:cNvPr id="38" name="Rectangle 37"/>
            <p:cNvSpPr/>
            <p:nvPr/>
          </p:nvSpPr>
          <p:spPr>
            <a:xfrm flipH="1">
              <a:off x="-498281" y="2330500"/>
              <a:ext cx="9247972" cy="979673"/>
            </a:xfrm>
            <a:prstGeom prst="rect">
              <a:avLst/>
            </a:prstGeom>
            <a:gradFill flip="none" rotWithShape="1">
              <a:gsLst>
                <a:gs pos="0">
                  <a:srgbClr val="B40000">
                    <a:shade val="30000"/>
                    <a:satMod val="115000"/>
                    <a:alpha val="0"/>
                  </a:srgbClr>
                </a:gs>
                <a:gs pos="49000">
                  <a:schemeClr val="accent2">
                    <a:lumMod val="75000"/>
                  </a:schemeClr>
                </a:gs>
                <a:gs pos="100000">
                  <a:srgbClr val="B40000">
                    <a:shade val="100000"/>
                    <a:satMod val="115000"/>
                    <a:alpha val="0"/>
                  </a:srgbClr>
                </a:gs>
              </a:gsLst>
              <a:lin ang="16200000" scaled="1"/>
              <a:tileRect/>
            </a:gradFill>
            <a:ln w="12700" cap="flat" cmpd="sng" algn="ctr">
              <a:gradFill flip="none" rotWithShape="1">
                <a:gsLst>
                  <a:gs pos="0">
                    <a:srgbClr val="FBE4AE">
                      <a:alpha val="0"/>
                    </a:srgbClr>
                  </a:gs>
                  <a:gs pos="13000">
                    <a:srgbClr val="BD922A"/>
                  </a:gs>
                  <a:gs pos="21001">
                    <a:srgbClr val="BD922A"/>
                  </a:gs>
                  <a:gs pos="63000">
                    <a:srgbClr val="FBE4AE"/>
                  </a:gs>
                  <a:gs pos="67000">
                    <a:srgbClr val="BD922A"/>
                  </a:gs>
                  <a:gs pos="69000">
                    <a:srgbClr val="835E17"/>
                  </a:gs>
                  <a:gs pos="82001">
                    <a:srgbClr val="A28949"/>
                  </a:gs>
                  <a:gs pos="100000">
                    <a:srgbClr val="FAE3B7">
                      <a:alpha val="0"/>
                    </a:srgbClr>
                  </a:gs>
                </a:gsLst>
                <a:lin ang="0" scaled="1"/>
                <a:tileRect/>
              </a:gradFill>
              <a:prstDash val="solid"/>
              <a:headEnd/>
              <a:tailEnd/>
            </a:ln>
            <a:effectLst/>
            <a:scene3d>
              <a:camera prst="orthographicFront"/>
              <a:lightRig rig="flat" dir="t"/>
            </a:scene3d>
          </p:spPr>
          <p:txBody>
            <a:bodyPr rtlCol="1" anchor="ctr"/>
            <a:lstStyle/>
            <a:p>
              <a:pPr algn="ctr" rtl="0"/>
              <a:endParaRPr lang="ar-EG" dirty="0"/>
            </a:p>
          </p:txBody>
        </p:sp>
        <p:sp>
          <p:nvSpPr>
            <p:cNvPr id="39" name="Rectangle 38"/>
            <p:cNvSpPr/>
            <p:nvPr/>
          </p:nvSpPr>
          <p:spPr>
            <a:xfrm>
              <a:off x="-1526509" y="2377445"/>
              <a:ext cx="10967821" cy="899157"/>
            </a:xfrm>
            <a:prstGeom prst="rect">
              <a:avLst/>
            </a:prstGeom>
          </p:spPr>
          <p:txBody>
            <a:bodyPr wrap="square">
              <a:spAutoFit/>
            </a:bodyPr>
            <a:lstStyle/>
            <a:p>
              <a:pPr algn="ctr" defTabSz="914363">
                <a:spcBef>
                  <a:spcPts val="1000"/>
                </a:spcBef>
                <a:defRPr/>
              </a:pPr>
              <a:r>
                <a:rPr lang="en-US" sz="2800" b="1" kern="0" dirty="0">
                  <a:solidFill>
                    <a:schemeClr val="accent3">
                      <a:lumMod val="20000"/>
                      <a:lumOff val="80000"/>
                    </a:schemeClr>
                  </a:solidFill>
                  <a:effectLst>
                    <a:glow rad="63500">
                      <a:srgbClr val="000000">
                        <a:alpha val="40000"/>
                      </a:srgbClr>
                    </a:glow>
                    <a:outerShdw blurRad="50800" dist="38100" dir="2700000" algn="tl" rotWithShape="0">
                      <a:prstClr val="black"/>
                    </a:outerShdw>
                  </a:effectLst>
                  <a:latin typeface="Book Antiqua" pitchFamily="18" charset="0"/>
                  <a:cs typeface="Arial" charset="0"/>
                </a:rPr>
                <a:t>Antiepileptic drugs (AEDs) </a:t>
              </a:r>
            </a:p>
            <a:p>
              <a:pPr algn="ctr" defTabSz="914363">
                <a:spcBef>
                  <a:spcPts val="1000"/>
                </a:spcBef>
                <a:defRPr/>
              </a:pPr>
              <a:r>
                <a:rPr lang="en-US" sz="2800" b="1" kern="0" dirty="0">
                  <a:solidFill>
                    <a:schemeClr val="accent3">
                      <a:lumMod val="20000"/>
                      <a:lumOff val="80000"/>
                    </a:schemeClr>
                  </a:solidFill>
                  <a:effectLst>
                    <a:glow rad="63500">
                      <a:srgbClr val="000000">
                        <a:alpha val="40000"/>
                      </a:srgbClr>
                    </a:glow>
                    <a:outerShdw blurRad="50800" dist="38100" dir="2700000" algn="tl" rotWithShape="0">
                      <a:prstClr val="black"/>
                    </a:outerShdw>
                  </a:effectLst>
                  <a:latin typeface="Book Antiqua" pitchFamily="18" charset="0"/>
                  <a:cs typeface="Arial" charset="0"/>
                </a:rPr>
                <a:t>vary in their effect on cognition</a:t>
              </a:r>
            </a:p>
          </p:txBody>
        </p:sp>
      </p:grpSp>
      <p:grpSp>
        <p:nvGrpSpPr>
          <p:cNvPr id="40" name="Group 39"/>
          <p:cNvGrpSpPr/>
          <p:nvPr/>
        </p:nvGrpSpPr>
        <p:grpSpPr>
          <a:xfrm>
            <a:off x="8178498" y="1742441"/>
            <a:ext cx="660702" cy="733425"/>
            <a:chOff x="1428728" y="1628775"/>
            <a:chExt cx="660702" cy="733425"/>
          </a:xfrm>
        </p:grpSpPr>
        <p:pic>
          <p:nvPicPr>
            <p:cNvPr id="41" name="Picture 40" descr="arr139.GIF"/>
            <p:cNvPicPr>
              <a:picLocks noChangeAspect="1"/>
            </p:cNvPicPr>
            <p:nvPr/>
          </p:nvPicPr>
          <p:blipFill>
            <a:blip r:embed="rId3">
              <a:duotone>
                <a:schemeClr val="accent6">
                  <a:shade val="45000"/>
                  <a:satMod val="135000"/>
                </a:schemeClr>
                <a:prstClr val="white"/>
              </a:duotone>
            </a:blip>
            <a:stretch>
              <a:fillRect/>
            </a:stretch>
          </p:blipFill>
          <p:spPr>
            <a:xfrm>
              <a:off x="1813205" y="1628775"/>
              <a:ext cx="276225" cy="733425"/>
            </a:xfrm>
            <a:prstGeom prst="rect">
              <a:avLst/>
            </a:prstGeom>
          </p:spPr>
        </p:pic>
        <p:pic>
          <p:nvPicPr>
            <p:cNvPr id="42" name="Picture 41" descr="arr135.GIF"/>
            <p:cNvPicPr>
              <a:picLocks noChangeAspect="1"/>
            </p:cNvPicPr>
            <p:nvPr/>
          </p:nvPicPr>
          <p:blipFill>
            <a:blip r:embed="rId4">
              <a:duotone>
                <a:schemeClr val="accent2">
                  <a:shade val="45000"/>
                  <a:satMod val="135000"/>
                </a:schemeClr>
                <a:prstClr val="white"/>
              </a:duotone>
            </a:blip>
            <a:stretch>
              <a:fillRect/>
            </a:stretch>
          </p:blipFill>
          <p:spPr>
            <a:xfrm>
              <a:off x="1428728" y="1628775"/>
              <a:ext cx="276225" cy="733425"/>
            </a:xfrm>
            <a:prstGeom prst="rect">
              <a:avLst/>
            </a:prstGeom>
          </p:spPr>
        </p:pic>
      </p:grpSp>
      <p:grpSp>
        <p:nvGrpSpPr>
          <p:cNvPr id="58" name="Group 57"/>
          <p:cNvGrpSpPr/>
          <p:nvPr/>
        </p:nvGrpSpPr>
        <p:grpSpPr>
          <a:xfrm>
            <a:off x="1886839" y="2548511"/>
            <a:ext cx="3431217" cy="1750588"/>
            <a:chOff x="-498281" y="2330500"/>
            <a:chExt cx="9247972" cy="979673"/>
          </a:xfrm>
        </p:grpSpPr>
        <p:sp>
          <p:nvSpPr>
            <p:cNvPr id="59" name="Rectangle 58"/>
            <p:cNvSpPr/>
            <p:nvPr/>
          </p:nvSpPr>
          <p:spPr>
            <a:xfrm flipH="1">
              <a:off x="-498281" y="2330500"/>
              <a:ext cx="9247972" cy="979673"/>
            </a:xfrm>
            <a:prstGeom prst="rect">
              <a:avLst/>
            </a:prstGeom>
            <a:gradFill flip="none" rotWithShape="1">
              <a:gsLst>
                <a:gs pos="0">
                  <a:srgbClr val="B40000">
                    <a:shade val="30000"/>
                    <a:satMod val="115000"/>
                    <a:alpha val="0"/>
                  </a:srgbClr>
                </a:gs>
                <a:gs pos="49000">
                  <a:schemeClr val="accent2">
                    <a:lumMod val="75000"/>
                  </a:schemeClr>
                </a:gs>
                <a:gs pos="100000">
                  <a:srgbClr val="B40000">
                    <a:shade val="100000"/>
                    <a:satMod val="115000"/>
                    <a:alpha val="0"/>
                  </a:srgbClr>
                </a:gs>
              </a:gsLst>
              <a:lin ang="16200000" scaled="1"/>
              <a:tileRect/>
            </a:gradFill>
            <a:ln w="12700" cap="flat" cmpd="sng" algn="ctr">
              <a:gradFill flip="none" rotWithShape="1">
                <a:gsLst>
                  <a:gs pos="0">
                    <a:srgbClr val="FBE4AE">
                      <a:alpha val="0"/>
                    </a:srgbClr>
                  </a:gs>
                  <a:gs pos="13000">
                    <a:srgbClr val="BD922A"/>
                  </a:gs>
                  <a:gs pos="21001">
                    <a:srgbClr val="BD922A"/>
                  </a:gs>
                  <a:gs pos="63000">
                    <a:srgbClr val="FBE4AE"/>
                  </a:gs>
                  <a:gs pos="67000">
                    <a:srgbClr val="BD922A"/>
                  </a:gs>
                  <a:gs pos="69000">
                    <a:srgbClr val="835E17"/>
                  </a:gs>
                  <a:gs pos="82001">
                    <a:srgbClr val="A28949"/>
                  </a:gs>
                  <a:gs pos="100000">
                    <a:srgbClr val="FAE3B7">
                      <a:alpha val="0"/>
                    </a:srgbClr>
                  </a:gs>
                </a:gsLst>
                <a:lin ang="0" scaled="1"/>
                <a:tileRect/>
              </a:gradFill>
              <a:prstDash val="solid"/>
              <a:headEnd/>
              <a:tailEnd/>
            </a:ln>
            <a:effectLst/>
            <a:scene3d>
              <a:camera prst="orthographicFront"/>
              <a:lightRig rig="flat" dir="t"/>
            </a:scene3d>
          </p:spPr>
          <p:txBody>
            <a:bodyPr rtlCol="1" anchor="ctr"/>
            <a:lstStyle/>
            <a:p>
              <a:pPr algn="ctr" rtl="0"/>
              <a:endParaRPr lang="ar-EG" sz="2000" dirty="0"/>
            </a:p>
          </p:txBody>
        </p:sp>
        <p:sp>
          <p:nvSpPr>
            <p:cNvPr id="60" name="Rectangle 59"/>
            <p:cNvSpPr/>
            <p:nvPr/>
          </p:nvSpPr>
          <p:spPr>
            <a:xfrm>
              <a:off x="-4803" y="2407117"/>
              <a:ext cx="8240284" cy="800914"/>
            </a:xfrm>
            <a:prstGeom prst="rect">
              <a:avLst/>
            </a:prstGeom>
          </p:spPr>
          <p:txBody>
            <a:bodyPr wrap="square">
              <a:spAutoFit/>
            </a:bodyPr>
            <a:lstStyle/>
            <a:p>
              <a:pPr algn="ctr" defTabSz="914363">
                <a:spcBef>
                  <a:spcPts val="1000"/>
                </a:spcBef>
                <a:defRPr/>
              </a:pPr>
              <a:r>
                <a:rPr lang="en-US" sz="2900" b="1" kern="0" dirty="0">
                  <a:solidFill>
                    <a:schemeClr val="accent3">
                      <a:lumMod val="20000"/>
                      <a:lumOff val="80000"/>
                    </a:schemeClr>
                  </a:solidFill>
                  <a:effectLst>
                    <a:glow rad="63500">
                      <a:srgbClr val="000000">
                        <a:alpha val="40000"/>
                      </a:srgbClr>
                    </a:glow>
                    <a:outerShdw blurRad="50800" dist="38100" dir="2700000" algn="tl" rotWithShape="0">
                      <a:prstClr val="black"/>
                    </a:outerShdw>
                  </a:effectLst>
                  <a:latin typeface="Book Antiqua" pitchFamily="18" charset="0"/>
                  <a:cs typeface="Arial" charset="0"/>
                </a:rPr>
                <a:t>Seizure treatment  is mandatory</a:t>
              </a:r>
            </a:p>
          </p:txBody>
        </p:sp>
      </p:grpSp>
      <p:grpSp>
        <p:nvGrpSpPr>
          <p:cNvPr id="53" name="Group 110"/>
          <p:cNvGrpSpPr/>
          <p:nvPr/>
        </p:nvGrpSpPr>
        <p:grpSpPr>
          <a:xfrm rot="21432129">
            <a:off x="3532872" y="3183183"/>
            <a:ext cx="5611184" cy="2963179"/>
            <a:chOff x="467905" y="2841791"/>
            <a:chExt cx="4176106" cy="1353124"/>
          </a:xfrm>
        </p:grpSpPr>
        <p:grpSp>
          <p:nvGrpSpPr>
            <p:cNvPr id="54" name="Group 40"/>
            <p:cNvGrpSpPr/>
            <p:nvPr/>
          </p:nvGrpSpPr>
          <p:grpSpPr>
            <a:xfrm>
              <a:off x="467905" y="2841791"/>
              <a:ext cx="4176106" cy="1353124"/>
              <a:chOff x="5678119" y="628554"/>
              <a:chExt cx="1682809" cy="1618344"/>
            </a:xfrm>
          </p:grpSpPr>
          <p:sp>
            <p:nvSpPr>
              <p:cNvPr id="56" name="Freeform 55"/>
              <p:cNvSpPr/>
              <p:nvPr/>
            </p:nvSpPr>
            <p:spPr>
              <a:xfrm>
                <a:off x="5715008" y="1142984"/>
                <a:ext cx="1645920" cy="670560"/>
              </a:xfrm>
              <a:custGeom>
                <a:avLst/>
                <a:gdLst>
                  <a:gd name="connsiteX0" fmla="*/ 1501140 w 1645920"/>
                  <a:gd name="connsiteY0" fmla="*/ 106680 h 670560"/>
                  <a:gd name="connsiteX1" fmla="*/ 15240 w 1645920"/>
                  <a:gd name="connsiteY1" fmla="*/ 0 h 670560"/>
                  <a:gd name="connsiteX2" fmla="*/ 0 w 1645920"/>
                  <a:gd name="connsiteY2" fmla="*/ 579120 h 670560"/>
                  <a:gd name="connsiteX3" fmla="*/ 1569720 w 1645920"/>
                  <a:gd name="connsiteY3" fmla="*/ 670560 h 670560"/>
                  <a:gd name="connsiteX4" fmla="*/ 1607820 w 1645920"/>
                  <a:gd name="connsiteY4" fmla="*/ 594360 h 670560"/>
                  <a:gd name="connsiteX5" fmla="*/ 1600200 w 1645920"/>
                  <a:gd name="connsiteY5" fmla="*/ 571500 h 670560"/>
                  <a:gd name="connsiteX6" fmla="*/ 1584960 w 1645920"/>
                  <a:gd name="connsiteY6" fmla="*/ 556260 h 670560"/>
                  <a:gd name="connsiteX7" fmla="*/ 1600200 w 1645920"/>
                  <a:gd name="connsiteY7" fmla="*/ 518160 h 670560"/>
                  <a:gd name="connsiteX8" fmla="*/ 1615440 w 1645920"/>
                  <a:gd name="connsiteY8" fmla="*/ 464820 h 670560"/>
                  <a:gd name="connsiteX9" fmla="*/ 1577340 w 1645920"/>
                  <a:gd name="connsiteY9" fmla="*/ 434340 h 670560"/>
                  <a:gd name="connsiteX10" fmla="*/ 1638300 w 1645920"/>
                  <a:gd name="connsiteY10" fmla="*/ 388620 h 670560"/>
                  <a:gd name="connsiteX11" fmla="*/ 1607820 w 1645920"/>
                  <a:gd name="connsiteY11" fmla="*/ 358140 h 670560"/>
                  <a:gd name="connsiteX12" fmla="*/ 1638300 w 1645920"/>
                  <a:gd name="connsiteY12" fmla="*/ 350520 h 670560"/>
                  <a:gd name="connsiteX13" fmla="*/ 1638300 w 1645920"/>
                  <a:gd name="connsiteY13" fmla="*/ 312420 h 670560"/>
                  <a:gd name="connsiteX14" fmla="*/ 1623060 w 1645920"/>
                  <a:gd name="connsiteY14" fmla="*/ 274320 h 670560"/>
                  <a:gd name="connsiteX15" fmla="*/ 1615440 w 1645920"/>
                  <a:gd name="connsiteY15" fmla="*/ 228600 h 670560"/>
                  <a:gd name="connsiteX16" fmla="*/ 1623060 w 1645920"/>
                  <a:gd name="connsiteY16" fmla="*/ 167640 h 670560"/>
                  <a:gd name="connsiteX17" fmla="*/ 1630680 w 1645920"/>
                  <a:gd name="connsiteY17" fmla="*/ 114300 h 670560"/>
                  <a:gd name="connsiteX18" fmla="*/ 1645920 w 1645920"/>
                  <a:gd name="connsiteY18" fmla="*/ 60960 h 670560"/>
                  <a:gd name="connsiteX19" fmla="*/ 1623060 w 1645920"/>
                  <a:gd name="connsiteY19" fmla="*/ 99060 h 670560"/>
                  <a:gd name="connsiteX20" fmla="*/ 1501140 w 1645920"/>
                  <a:gd name="connsiteY20" fmla="*/ 10668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20" h="670560">
                    <a:moveTo>
                      <a:pt x="1501140" y="106680"/>
                    </a:moveTo>
                    <a:lnTo>
                      <a:pt x="15240" y="0"/>
                    </a:lnTo>
                    <a:lnTo>
                      <a:pt x="0" y="579120"/>
                    </a:lnTo>
                    <a:lnTo>
                      <a:pt x="1569720" y="670560"/>
                    </a:lnTo>
                    <a:lnTo>
                      <a:pt x="1607820" y="594360"/>
                    </a:lnTo>
                    <a:lnTo>
                      <a:pt x="1600200" y="571500"/>
                    </a:lnTo>
                    <a:lnTo>
                      <a:pt x="1584960" y="556260"/>
                    </a:lnTo>
                    <a:lnTo>
                      <a:pt x="1600200" y="518160"/>
                    </a:lnTo>
                    <a:lnTo>
                      <a:pt x="1615440" y="464820"/>
                    </a:lnTo>
                    <a:lnTo>
                      <a:pt x="1577340" y="434340"/>
                    </a:lnTo>
                    <a:lnTo>
                      <a:pt x="1638300" y="388620"/>
                    </a:lnTo>
                    <a:lnTo>
                      <a:pt x="1607820" y="358140"/>
                    </a:lnTo>
                    <a:lnTo>
                      <a:pt x="1638300" y="350520"/>
                    </a:lnTo>
                    <a:lnTo>
                      <a:pt x="1638300" y="312420"/>
                    </a:lnTo>
                    <a:lnTo>
                      <a:pt x="1623060" y="274320"/>
                    </a:lnTo>
                    <a:lnTo>
                      <a:pt x="1615440" y="228600"/>
                    </a:lnTo>
                    <a:lnTo>
                      <a:pt x="1623060" y="167640"/>
                    </a:lnTo>
                    <a:lnTo>
                      <a:pt x="1630680" y="114300"/>
                    </a:lnTo>
                    <a:lnTo>
                      <a:pt x="1645920" y="60960"/>
                    </a:lnTo>
                    <a:cubicBezTo>
                      <a:pt x="1621536" y="93472"/>
                      <a:pt x="1623060" y="78740"/>
                      <a:pt x="1623060" y="99060"/>
                    </a:cubicBezTo>
                    <a:lnTo>
                      <a:pt x="1501140" y="106680"/>
                    </a:lnTo>
                    <a:close/>
                  </a:path>
                </a:pathLst>
              </a:custGeom>
              <a:solidFill>
                <a:sysClr val="window" lastClr="FFFFFF"/>
              </a:solidFill>
              <a:ln w="25400" cap="flat" cmpd="sng" algn="ctr">
                <a:noFill/>
                <a:prstDash val="solid"/>
              </a:ln>
              <a:effectLst>
                <a:outerShdw blurRad="50800" dist="38100" algn="l" rotWithShape="0">
                  <a:prstClr val="black"/>
                </a:outerShdw>
              </a:effectLst>
            </p:spPr>
            <p:txBody>
              <a:bodyPr rtlCol="1" anchor="ctr"/>
              <a:lstStyle/>
              <a:p>
                <a:pPr algn="ctr">
                  <a:defRPr/>
                </a:pPr>
                <a:endParaRPr lang="ar-EG" sz="2800" kern="0">
                  <a:solidFill>
                    <a:sysClr val="window" lastClr="FFFFFF"/>
                  </a:solidFill>
                </a:endParaRPr>
              </a:p>
            </p:txBody>
          </p:sp>
          <p:sp>
            <p:nvSpPr>
              <p:cNvPr id="57" name="Freeform 56"/>
              <p:cNvSpPr/>
              <p:nvPr/>
            </p:nvSpPr>
            <p:spPr>
              <a:xfrm>
                <a:off x="5678119" y="628554"/>
                <a:ext cx="1645920" cy="1618344"/>
              </a:xfrm>
              <a:custGeom>
                <a:avLst/>
                <a:gdLst>
                  <a:gd name="connsiteX0" fmla="*/ 1501140 w 1645920"/>
                  <a:gd name="connsiteY0" fmla="*/ 106680 h 670560"/>
                  <a:gd name="connsiteX1" fmla="*/ 15240 w 1645920"/>
                  <a:gd name="connsiteY1" fmla="*/ 0 h 670560"/>
                  <a:gd name="connsiteX2" fmla="*/ 0 w 1645920"/>
                  <a:gd name="connsiteY2" fmla="*/ 579120 h 670560"/>
                  <a:gd name="connsiteX3" fmla="*/ 1569720 w 1645920"/>
                  <a:gd name="connsiteY3" fmla="*/ 670560 h 670560"/>
                  <a:gd name="connsiteX4" fmla="*/ 1607820 w 1645920"/>
                  <a:gd name="connsiteY4" fmla="*/ 594360 h 670560"/>
                  <a:gd name="connsiteX5" fmla="*/ 1600200 w 1645920"/>
                  <a:gd name="connsiteY5" fmla="*/ 571500 h 670560"/>
                  <a:gd name="connsiteX6" fmla="*/ 1584960 w 1645920"/>
                  <a:gd name="connsiteY6" fmla="*/ 556260 h 670560"/>
                  <a:gd name="connsiteX7" fmla="*/ 1600200 w 1645920"/>
                  <a:gd name="connsiteY7" fmla="*/ 518160 h 670560"/>
                  <a:gd name="connsiteX8" fmla="*/ 1615440 w 1645920"/>
                  <a:gd name="connsiteY8" fmla="*/ 464820 h 670560"/>
                  <a:gd name="connsiteX9" fmla="*/ 1577340 w 1645920"/>
                  <a:gd name="connsiteY9" fmla="*/ 434340 h 670560"/>
                  <a:gd name="connsiteX10" fmla="*/ 1638300 w 1645920"/>
                  <a:gd name="connsiteY10" fmla="*/ 388620 h 670560"/>
                  <a:gd name="connsiteX11" fmla="*/ 1607820 w 1645920"/>
                  <a:gd name="connsiteY11" fmla="*/ 358140 h 670560"/>
                  <a:gd name="connsiteX12" fmla="*/ 1638300 w 1645920"/>
                  <a:gd name="connsiteY12" fmla="*/ 350520 h 670560"/>
                  <a:gd name="connsiteX13" fmla="*/ 1638300 w 1645920"/>
                  <a:gd name="connsiteY13" fmla="*/ 312420 h 670560"/>
                  <a:gd name="connsiteX14" fmla="*/ 1623060 w 1645920"/>
                  <a:gd name="connsiteY14" fmla="*/ 274320 h 670560"/>
                  <a:gd name="connsiteX15" fmla="*/ 1615440 w 1645920"/>
                  <a:gd name="connsiteY15" fmla="*/ 228600 h 670560"/>
                  <a:gd name="connsiteX16" fmla="*/ 1623060 w 1645920"/>
                  <a:gd name="connsiteY16" fmla="*/ 167640 h 670560"/>
                  <a:gd name="connsiteX17" fmla="*/ 1630680 w 1645920"/>
                  <a:gd name="connsiteY17" fmla="*/ 114300 h 670560"/>
                  <a:gd name="connsiteX18" fmla="*/ 1645920 w 1645920"/>
                  <a:gd name="connsiteY18" fmla="*/ 60960 h 670560"/>
                  <a:gd name="connsiteX19" fmla="*/ 1623060 w 1645920"/>
                  <a:gd name="connsiteY19" fmla="*/ 99060 h 670560"/>
                  <a:gd name="connsiteX20" fmla="*/ 1501140 w 1645920"/>
                  <a:gd name="connsiteY20" fmla="*/ 10668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920" h="670560">
                    <a:moveTo>
                      <a:pt x="1501140" y="106680"/>
                    </a:moveTo>
                    <a:lnTo>
                      <a:pt x="15240" y="0"/>
                    </a:lnTo>
                    <a:lnTo>
                      <a:pt x="0" y="579120"/>
                    </a:lnTo>
                    <a:lnTo>
                      <a:pt x="1569720" y="670560"/>
                    </a:lnTo>
                    <a:lnTo>
                      <a:pt x="1607820" y="594360"/>
                    </a:lnTo>
                    <a:lnTo>
                      <a:pt x="1600200" y="571500"/>
                    </a:lnTo>
                    <a:lnTo>
                      <a:pt x="1584960" y="556260"/>
                    </a:lnTo>
                    <a:lnTo>
                      <a:pt x="1600200" y="518160"/>
                    </a:lnTo>
                    <a:lnTo>
                      <a:pt x="1615440" y="464820"/>
                    </a:lnTo>
                    <a:lnTo>
                      <a:pt x="1577340" y="434340"/>
                    </a:lnTo>
                    <a:lnTo>
                      <a:pt x="1638300" y="388620"/>
                    </a:lnTo>
                    <a:lnTo>
                      <a:pt x="1607820" y="358140"/>
                    </a:lnTo>
                    <a:lnTo>
                      <a:pt x="1638300" y="350520"/>
                    </a:lnTo>
                    <a:lnTo>
                      <a:pt x="1638300" y="312420"/>
                    </a:lnTo>
                    <a:lnTo>
                      <a:pt x="1623060" y="274320"/>
                    </a:lnTo>
                    <a:lnTo>
                      <a:pt x="1615440" y="228600"/>
                    </a:lnTo>
                    <a:lnTo>
                      <a:pt x="1623060" y="167640"/>
                    </a:lnTo>
                    <a:lnTo>
                      <a:pt x="1630680" y="114300"/>
                    </a:lnTo>
                    <a:lnTo>
                      <a:pt x="1645920" y="60960"/>
                    </a:lnTo>
                    <a:cubicBezTo>
                      <a:pt x="1621536" y="93472"/>
                      <a:pt x="1623060" y="78740"/>
                      <a:pt x="1623060" y="99060"/>
                    </a:cubicBezTo>
                    <a:lnTo>
                      <a:pt x="1501140" y="106680"/>
                    </a:lnTo>
                    <a:close/>
                  </a:path>
                </a:pathLst>
              </a:custGeom>
              <a:gradFill flip="none" rotWithShape="1">
                <a:gsLst>
                  <a:gs pos="0">
                    <a:schemeClr val="bg2">
                      <a:lumMod val="75000"/>
                    </a:schemeClr>
                  </a:gs>
                  <a:gs pos="50000">
                    <a:schemeClr val="accent5">
                      <a:lumMod val="40000"/>
                      <a:lumOff val="60000"/>
                      <a:shade val="67500"/>
                      <a:satMod val="115000"/>
                    </a:schemeClr>
                  </a:gs>
                  <a:gs pos="100000">
                    <a:schemeClr val="accent5">
                      <a:lumMod val="40000"/>
                      <a:lumOff val="60000"/>
                      <a:shade val="100000"/>
                      <a:satMod val="115000"/>
                    </a:schemeClr>
                  </a:gs>
                </a:gsLst>
                <a:lin ang="16200000" scaled="1"/>
                <a:tileRect/>
              </a:gradFill>
              <a:ln w="25400" cap="flat" cmpd="sng" algn="ctr">
                <a:noFill/>
                <a:prstDash val="solid"/>
              </a:ln>
              <a:effectLst/>
            </p:spPr>
            <p:txBody>
              <a:bodyPr rtlCol="1" anchor="ctr"/>
              <a:lstStyle/>
              <a:p>
                <a:pPr algn="ctr">
                  <a:defRPr/>
                </a:pPr>
                <a:endParaRPr lang="ar-EG" sz="2800" kern="0" dirty="0">
                  <a:solidFill>
                    <a:sysClr val="window" lastClr="FFFFFF"/>
                  </a:solidFill>
                </a:endParaRPr>
              </a:p>
            </p:txBody>
          </p:sp>
        </p:grpSp>
        <p:sp>
          <p:nvSpPr>
            <p:cNvPr id="55" name="Rectangle 54"/>
            <p:cNvSpPr/>
            <p:nvPr/>
          </p:nvSpPr>
          <p:spPr>
            <a:xfrm rot="120000">
              <a:off x="469565" y="3243938"/>
              <a:ext cx="3897584" cy="649318"/>
            </a:xfrm>
            <a:prstGeom prst="rect">
              <a:avLst/>
            </a:prstGeom>
            <a:noFill/>
          </p:spPr>
          <p:txBody>
            <a:bodyPr wrap="square" lIns="91440" tIns="45720" rIns="91440" bIns="45720">
              <a:spAutoFit/>
            </a:bodyPr>
            <a:lstStyle/>
            <a:p>
              <a:pPr marL="0" lvl="1" algn="ctr" defTabSz="914363">
                <a:lnSpc>
                  <a:spcPct val="90000"/>
                </a:lnSpc>
                <a:buClr>
                  <a:srgbClr val="FCE142"/>
                </a:buClr>
                <a:buSzPct val="110000"/>
                <a:defRPr/>
              </a:pPr>
              <a:r>
                <a:rPr lang="en-US" sz="3200" b="1" kern="0" spc="-40" dirty="0">
                  <a:solidFill>
                    <a:sysClr val="windowText" lastClr="000000"/>
                  </a:solidFill>
                  <a:effectLst>
                    <a:glow rad="127000">
                      <a:sysClr val="window" lastClr="FFFFFF"/>
                    </a:glow>
                  </a:effectLst>
                  <a:latin typeface="Book Antiqua" pitchFamily="18" charset="0"/>
                  <a:cs typeface="Adobe Arabic"/>
                </a:rPr>
                <a:t>AEDs can affect cognition either </a:t>
              </a:r>
            </a:p>
            <a:p>
              <a:pPr marL="0" lvl="1" algn="ctr" defTabSz="914363">
                <a:lnSpc>
                  <a:spcPct val="90000"/>
                </a:lnSpc>
                <a:buClr>
                  <a:srgbClr val="FCE142"/>
                </a:buClr>
                <a:buSzPct val="110000"/>
                <a:defRPr/>
              </a:pPr>
              <a:r>
                <a:rPr lang="en-US" sz="3200" b="1" kern="0" spc="-40" dirty="0">
                  <a:solidFill>
                    <a:sysClr val="windowText" lastClr="000000"/>
                  </a:solidFill>
                  <a:effectLst>
                    <a:glow rad="127000">
                      <a:sysClr val="window" lastClr="FFFFFF"/>
                    </a:glow>
                  </a:effectLst>
                  <a:latin typeface="Book Antiqua" pitchFamily="18" charset="0"/>
                  <a:cs typeface="Adobe Arabic"/>
                </a:rPr>
                <a:t>positively or negatively</a:t>
              </a:r>
            </a:p>
          </p:txBody>
        </p:sp>
      </p:grpSp>
    </p:spTree>
    <p:extLst>
      <p:ext uri="{BB962C8B-B14F-4D97-AF65-F5344CB8AC3E}">
        <p14:creationId xmlns:p14="http://schemas.microsoft.com/office/powerpoint/2010/main" val="161864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40"/>
                                        </p:tgtEl>
                                        <p:attrNameLst>
                                          <p:attrName>style.visibility</p:attrName>
                                        </p:attrNameLst>
                                      </p:cBhvr>
                                      <p:to>
                                        <p:strVal val="visible"/>
                                      </p:to>
                                    </p:set>
                                  </p:childTnLst>
                                </p:cTn>
                              </p:par>
                              <p:par>
                                <p:cTn id="10" presetID="9"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par>
                                <p:cTn id="13" presetID="9"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dissolve">
                                      <p:cBhvr>
                                        <p:cTn id="15" dur="500"/>
                                        <p:tgtEl>
                                          <p:spTgt spid="58"/>
                                        </p:tgtEl>
                                      </p:cBhvr>
                                    </p:animEffect>
                                  </p:childTnLst>
                                </p:cTn>
                              </p:par>
                            </p:childTnLst>
                          </p:cTn>
                        </p:par>
                        <p:par>
                          <p:cTn id="16" fill="hold">
                            <p:stCondLst>
                              <p:cond delay="500"/>
                            </p:stCondLst>
                            <p:childTnLst>
                              <p:par>
                                <p:cTn id="17" presetID="9"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dissolve">
                                      <p:cBhvr>
                                        <p:cTn id="19" dur="500"/>
                                        <p:tgtEl>
                                          <p:spTgt spid="37"/>
                                        </p:tgtEl>
                                      </p:cBhvr>
                                    </p:animEffect>
                                  </p:childTnLst>
                                </p:cTn>
                              </p:par>
                            </p:childTnLst>
                          </p:cTn>
                        </p:par>
                        <p:par>
                          <p:cTn id="20" fill="hold">
                            <p:stCondLst>
                              <p:cond delay="1000"/>
                            </p:stCondLst>
                            <p:childTnLst>
                              <p:par>
                                <p:cTn id="21" presetID="55" presetClass="exit" presetSubtype="0" fill="hold" nodeType="afterEffect">
                                  <p:stCondLst>
                                    <p:cond delay="0"/>
                                  </p:stCondLst>
                                  <p:childTnLst>
                                    <p:anim calcmode="lin" valueType="num">
                                      <p:cBhvr>
                                        <p:cTn id="22" dur="3000"/>
                                        <p:tgtEl>
                                          <p:spTgt spid="12"/>
                                        </p:tgtEl>
                                        <p:attrNameLst>
                                          <p:attrName>ppt_w</p:attrName>
                                        </p:attrNameLst>
                                      </p:cBhvr>
                                      <p:tavLst>
                                        <p:tav tm="0">
                                          <p:val>
                                            <p:strVal val="ppt_w"/>
                                          </p:val>
                                        </p:tav>
                                        <p:tav tm="100000">
                                          <p:val>
                                            <p:strVal val="ppt_w*0.70"/>
                                          </p:val>
                                        </p:tav>
                                      </p:tavLst>
                                    </p:anim>
                                    <p:anim calcmode="lin" valueType="num">
                                      <p:cBhvr>
                                        <p:cTn id="23" dur="3000"/>
                                        <p:tgtEl>
                                          <p:spTgt spid="12"/>
                                        </p:tgtEl>
                                        <p:attrNameLst>
                                          <p:attrName>ppt_h</p:attrName>
                                        </p:attrNameLst>
                                      </p:cBhvr>
                                      <p:tavLst>
                                        <p:tav tm="0">
                                          <p:val>
                                            <p:strVal val="ppt_h"/>
                                          </p:val>
                                        </p:tav>
                                        <p:tav tm="100000">
                                          <p:val>
                                            <p:strVal val="ppt_h"/>
                                          </p:val>
                                        </p:tav>
                                      </p:tavLst>
                                    </p:anim>
                                    <p:animEffect transition="out" filter="fade">
                                      <p:cBhvr>
                                        <p:cTn id="24" dur="3000"/>
                                        <p:tgtEl>
                                          <p:spTgt spid="12"/>
                                        </p:tgtEl>
                                      </p:cBhvr>
                                    </p:animEffect>
                                    <p:set>
                                      <p:cBhvr>
                                        <p:cTn id="25" dur="1" fill="hold">
                                          <p:stCondLst>
                                            <p:cond delay="2999"/>
                                          </p:stCondLst>
                                        </p:cTn>
                                        <p:tgtEl>
                                          <p:spTgt spid="12"/>
                                        </p:tgtEl>
                                        <p:attrNameLst>
                                          <p:attrName>style.visibility</p:attrName>
                                        </p:attrNameLst>
                                      </p:cBhvr>
                                      <p:to>
                                        <p:strVal val="hidden"/>
                                      </p:to>
                                    </p:set>
                                  </p:childTnLst>
                                </p:cTn>
                              </p:par>
                              <p:par>
                                <p:cTn id="26" presetID="55" presetClass="exit" presetSubtype="0" fill="hold" nodeType="withEffect">
                                  <p:stCondLst>
                                    <p:cond delay="500"/>
                                  </p:stCondLst>
                                  <p:childTnLst>
                                    <p:anim calcmode="lin" valueType="num">
                                      <p:cBhvr>
                                        <p:cTn id="27" dur="3000"/>
                                        <p:tgtEl>
                                          <p:spTgt spid="37"/>
                                        </p:tgtEl>
                                        <p:attrNameLst>
                                          <p:attrName>ppt_w</p:attrName>
                                        </p:attrNameLst>
                                      </p:cBhvr>
                                      <p:tavLst>
                                        <p:tav tm="0">
                                          <p:val>
                                            <p:strVal val="ppt_w"/>
                                          </p:val>
                                        </p:tav>
                                        <p:tav tm="100000">
                                          <p:val>
                                            <p:strVal val="ppt_w*0.70"/>
                                          </p:val>
                                        </p:tav>
                                      </p:tavLst>
                                    </p:anim>
                                    <p:anim calcmode="lin" valueType="num">
                                      <p:cBhvr>
                                        <p:cTn id="28" dur="3000"/>
                                        <p:tgtEl>
                                          <p:spTgt spid="37"/>
                                        </p:tgtEl>
                                        <p:attrNameLst>
                                          <p:attrName>ppt_h</p:attrName>
                                        </p:attrNameLst>
                                      </p:cBhvr>
                                      <p:tavLst>
                                        <p:tav tm="0">
                                          <p:val>
                                            <p:strVal val="ppt_h"/>
                                          </p:val>
                                        </p:tav>
                                        <p:tav tm="100000">
                                          <p:val>
                                            <p:strVal val="ppt_h"/>
                                          </p:val>
                                        </p:tav>
                                      </p:tavLst>
                                    </p:anim>
                                    <p:animEffect transition="out" filter="fade">
                                      <p:cBhvr>
                                        <p:cTn id="29" dur="3000"/>
                                        <p:tgtEl>
                                          <p:spTgt spid="37"/>
                                        </p:tgtEl>
                                      </p:cBhvr>
                                    </p:animEffect>
                                    <p:set>
                                      <p:cBhvr>
                                        <p:cTn id="30" dur="1" fill="hold">
                                          <p:stCondLst>
                                            <p:cond delay="2999"/>
                                          </p:stCondLst>
                                        </p:cTn>
                                        <p:tgtEl>
                                          <p:spTgt spid="37"/>
                                        </p:tgtEl>
                                        <p:attrNameLst>
                                          <p:attrName>style.visibility</p:attrName>
                                        </p:attrNameLst>
                                      </p:cBhvr>
                                      <p:to>
                                        <p:strVal val="hidden"/>
                                      </p:to>
                                    </p:set>
                                  </p:childTnLst>
                                </p:cTn>
                              </p:par>
                              <p:par>
                                <p:cTn id="31" presetID="55" presetClass="exit" presetSubtype="0" fill="hold" nodeType="withEffect">
                                  <p:stCondLst>
                                    <p:cond delay="500"/>
                                  </p:stCondLst>
                                  <p:childTnLst>
                                    <p:anim calcmode="lin" valueType="num">
                                      <p:cBhvr>
                                        <p:cTn id="32" dur="3000"/>
                                        <p:tgtEl>
                                          <p:spTgt spid="58"/>
                                        </p:tgtEl>
                                        <p:attrNameLst>
                                          <p:attrName>ppt_w</p:attrName>
                                        </p:attrNameLst>
                                      </p:cBhvr>
                                      <p:tavLst>
                                        <p:tav tm="0">
                                          <p:val>
                                            <p:strVal val="ppt_w"/>
                                          </p:val>
                                        </p:tav>
                                        <p:tav tm="100000">
                                          <p:val>
                                            <p:strVal val="ppt_w*0.70"/>
                                          </p:val>
                                        </p:tav>
                                      </p:tavLst>
                                    </p:anim>
                                    <p:anim calcmode="lin" valueType="num">
                                      <p:cBhvr>
                                        <p:cTn id="33" dur="3000"/>
                                        <p:tgtEl>
                                          <p:spTgt spid="58"/>
                                        </p:tgtEl>
                                        <p:attrNameLst>
                                          <p:attrName>ppt_h</p:attrName>
                                        </p:attrNameLst>
                                      </p:cBhvr>
                                      <p:tavLst>
                                        <p:tav tm="0">
                                          <p:val>
                                            <p:strVal val="ppt_h"/>
                                          </p:val>
                                        </p:tav>
                                        <p:tav tm="100000">
                                          <p:val>
                                            <p:strVal val="ppt_h"/>
                                          </p:val>
                                        </p:tav>
                                      </p:tavLst>
                                    </p:anim>
                                    <p:animEffect transition="out" filter="fade">
                                      <p:cBhvr>
                                        <p:cTn id="34" dur="3000"/>
                                        <p:tgtEl>
                                          <p:spTgt spid="58"/>
                                        </p:tgtEl>
                                      </p:cBhvr>
                                    </p:animEffect>
                                    <p:set>
                                      <p:cBhvr>
                                        <p:cTn id="35" dur="1" fill="hold">
                                          <p:stCondLst>
                                            <p:cond delay="2999"/>
                                          </p:stCondLst>
                                        </p:cTn>
                                        <p:tgtEl>
                                          <p:spTgt spid="58"/>
                                        </p:tgtEl>
                                        <p:attrNameLst>
                                          <p:attrName>style.visibility</p:attrName>
                                        </p:attrNameLst>
                                      </p:cBhvr>
                                      <p:to>
                                        <p:strVal val="hidden"/>
                                      </p:to>
                                    </p:set>
                                  </p:childTnLst>
                                </p:cTn>
                              </p:par>
                            </p:childTnLst>
                          </p:cTn>
                        </p:par>
                        <p:par>
                          <p:cTn id="36" fill="hold">
                            <p:stCondLst>
                              <p:cond delay="4500"/>
                            </p:stCondLst>
                            <p:childTnLst>
                              <p:par>
                                <p:cTn id="37" presetID="25" presetClass="entr" presetSubtype="0" fill="hold" nodeType="after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p:cTn id="39" dur="300" decel="50000" fill="hold">
                                          <p:stCondLst>
                                            <p:cond delay="0"/>
                                          </p:stCondLst>
                                        </p:cTn>
                                        <p:tgtEl>
                                          <p:spTgt spid="53"/>
                                        </p:tgtEl>
                                        <p:attrNameLst>
                                          <p:attrName>style.rotation</p:attrName>
                                        </p:attrNameLst>
                                      </p:cBhvr>
                                      <p:tavLst>
                                        <p:tav tm="0">
                                          <p:val>
                                            <p:fltVal val="-90"/>
                                          </p:val>
                                        </p:tav>
                                        <p:tav tm="100000">
                                          <p:val>
                                            <p:fltVal val="0"/>
                                          </p:val>
                                        </p:tav>
                                      </p:tavLst>
                                    </p:anim>
                                    <p:anim calcmode="lin" valueType="num">
                                      <p:cBhvr>
                                        <p:cTn id="40" dur="300" decel="50000" fill="hold">
                                          <p:stCondLst>
                                            <p:cond delay="0"/>
                                          </p:stCondLst>
                                        </p:cTn>
                                        <p:tgtEl>
                                          <p:spTgt spid="53"/>
                                        </p:tgtEl>
                                        <p:attrNameLst>
                                          <p:attrName>ppt_w</p:attrName>
                                        </p:attrNameLst>
                                      </p:cBhvr>
                                      <p:tavLst>
                                        <p:tav tm="0">
                                          <p:val>
                                            <p:strVal val="#ppt_w"/>
                                          </p:val>
                                        </p:tav>
                                        <p:tav tm="100000">
                                          <p:val>
                                            <p:strVal val="#ppt_w*.05"/>
                                          </p:val>
                                        </p:tav>
                                      </p:tavLst>
                                    </p:anim>
                                    <p:anim calcmode="lin" valueType="num">
                                      <p:cBhvr>
                                        <p:cTn id="41" dur="300" accel="50000" fill="hold">
                                          <p:stCondLst>
                                            <p:cond delay="300"/>
                                          </p:stCondLst>
                                        </p:cTn>
                                        <p:tgtEl>
                                          <p:spTgt spid="53"/>
                                        </p:tgtEl>
                                        <p:attrNameLst>
                                          <p:attrName>ppt_w</p:attrName>
                                        </p:attrNameLst>
                                      </p:cBhvr>
                                      <p:tavLst>
                                        <p:tav tm="0">
                                          <p:val>
                                            <p:strVal val="#ppt_w*.05"/>
                                          </p:val>
                                        </p:tav>
                                        <p:tav tm="100000">
                                          <p:val>
                                            <p:strVal val="#ppt_w"/>
                                          </p:val>
                                        </p:tav>
                                      </p:tavLst>
                                    </p:anim>
                                    <p:anim calcmode="lin" valueType="num">
                                      <p:cBhvr>
                                        <p:cTn id="42" dur="600" fill="hold"/>
                                        <p:tgtEl>
                                          <p:spTgt spid="53"/>
                                        </p:tgtEl>
                                        <p:attrNameLst>
                                          <p:attrName>ppt_h</p:attrName>
                                        </p:attrNameLst>
                                      </p:cBhvr>
                                      <p:tavLst>
                                        <p:tav tm="0">
                                          <p:val>
                                            <p:strVal val="#ppt_h"/>
                                          </p:val>
                                        </p:tav>
                                        <p:tav tm="100000">
                                          <p:val>
                                            <p:strVal val="#ppt_h"/>
                                          </p:val>
                                        </p:tav>
                                      </p:tavLst>
                                    </p:anim>
                                    <p:anim calcmode="lin" valueType="num">
                                      <p:cBhvr>
                                        <p:cTn id="43" dur="300" decel="50000" fill="hold">
                                          <p:stCondLst>
                                            <p:cond delay="0"/>
                                          </p:stCondLst>
                                        </p:cTn>
                                        <p:tgtEl>
                                          <p:spTgt spid="53"/>
                                        </p:tgtEl>
                                        <p:attrNameLst>
                                          <p:attrName>ppt_x</p:attrName>
                                        </p:attrNameLst>
                                      </p:cBhvr>
                                      <p:tavLst>
                                        <p:tav tm="0">
                                          <p:val>
                                            <p:strVal val="#ppt_x+.4"/>
                                          </p:val>
                                        </p:tav>
                                        <p:tav tm="100000">
                                          <p:val>
                                            <p:strVal val="#ppt_x"/>
                                          </p:val>
                                        </p:tav>
                                      </p:tavLst>
                                    </p:anim>
                                    <p:anim calcmode="lin" valueType="num">
                                      <p:cBhvr>
                                        <p:cTn id="44" dur="300" decel="50000" fill="hold">
                                          <p:stCondLst>
                                            <p:cond delay="0"/>
                                          </p:stCondLst>
                                        </p:cTn>
                                        <p:tgtEl>
                                          <p:spTgt spid="53"/>
                                        </p:tgtEl>
                                        <p:attrNameLst>
                                          <p:attrName>ppt_y</p:attrName>
                                        </p:attrNameLst>
                                      </p:cBhvr>
                                      <p:tavLst>
                                        <p:tav tm="0">
                                          <p:val>
                                            <p:strVal val="#ppt_y-.2"/>
                                          </p:val>
                                        </p:tav>
                                        <p:tav tm="100000">
                                          <p:val>
                                            <p:strVal val="#ppt_y+.1"/>
                                          </p:val>
                                        </p:tav>
                                      </p:tavLst>
                                    </p:anim>
                                    <p:anim calcmode="lin" valueType="num">
                                      <p:cBhvr>
                                        <p:cTn id="45" dur="300" accel="50000" fill="hold">
                                          <p:stCondLst>
                                            <p:cond delay="300"/>
                                          </p:stCondLst>
                                        </p:cTn>
                                        <p:tgtEl>
                                          <p:spTgt spid="53"/>
                                        </p:tgtEl>
                                        <p:attrNameLst>
                                          <p:attrName>ppt_y</p:attrName>
                                        </p:attrNameLst>
                                      </p:cBhvr>
                                      <p:tavLst>
                                        <p:tav tm="0">
                                          <p:val>
                                            <p:strVal val="#ppt_y+.1"/>
                                          </p:val>
                                        </p:tav>
                                        <p:tav tm="100000">
                                          <p:val>
                                            <p:strVal val="#ppt_y"/>
                                          </p:val>
                                        </p:tav>
                                      </p:tavLst>
                                    </p:anim>
                                    <p:animEffect transition="in" filter="fade">
                                      <p:cBhvr>
                                        <p:cTn id="46" dur="600" decel="50000">
                                          <p:stCondLst>
                                            <p:cond delay="0"/>
                                          </p:stCondLst>
                                        </p:cTn>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42090" y="-5188"/>
            <a:ext cx="5873310" cy="1986388"/>
            <a:chOff x="1518090" y="-5188"/>
            <a:chExt cx="5873310" cy="1986388"/>
          </a:xfrm>
        </p:grpSpPr>
        <p:pic>
          <p:nvPicPr>
            <p:cNvPr id="35" name="Picture 34"/>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518090" y="-5188"/>
              <a:ext cx="5873310" cy="198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2001102" y="152400"/>
              <a:ext cx="4808118" cy="1421928"/>
            </a:xfrm>
            <a:prstGeom prst="rect">
              <a:avLst/>
            </a:prstGeom>
            <a:noFill/>
            <a:ln>
              <a:noFill/>
            </a:ln>
          </p:spPr>
          <p:txBody>
            <a:bodyPr wrap="square" rtlCol="0">
              <a:spAutoFit/>
            </a:bodyPr>
            <a:lstStyle/>
            <a:p>
              <a:pPr algn="ctr">
                <a:lnSpc>
                  <a:spcPct val="120000"/>
                </a:lnSpc>
                <a:spcBef>
                  <a:spcPct val="0"/>
                </a:spcBef>
                <a:defRPr/>
              </a:pPr>
              <a:r>
                <a:rPr lang="en-US" sz="3600" b="1" kern="0" spc="-150" dirty="0">
                  <a:ln w="3175">
                    <a:noFill/>
                  </a:ln>
                  <a:gradFill flip="none" rotWithShape="1">
                    <a:gsLst>
                      <a:gs pos="0">
                        <a:srgbClr val="FFFFB9"/>
                      </a:gs>
                      <a:gs pos="36000">
                        <a:srgbClr val="FFFF99"/>
                      </a:gs>
                      <a:gs pos="86000">
                        <a:srgbClr val="F6AE1E"/>
                      </a:gs>
                    </a:gsLst>
                    <a:lin ang="5400000" scaled="0"/>
                    <a:tileRect/>
                  </a:gradFill>
                  <a:effectLst>
                    <a:glow rad="63500">
                      <a:sysClr val="windowText" lastClr="000000">
                        <a:alpha val="40000"/>
                      </a:sysClr>
                    </a:glow>
                    <a:outerShdw blurRad="50800" dist="38100" dir="2700000" algn="tl" rotWithShape="0">
                      <a:prstClr val="black"/>
                    </a:outerShdw>
                  </a:effectLst>
                  <a:latin typeface="Lucida Handwriting" pitchFamily="66" charset="0"/>
                  <a:cs typeface="AF_Diwani" pitchFamily="2" charset="-78"/>
                </a:rPr>
                <a:t>AED s   &amp;  cognitive impairment</a:t>
              </a:r>
            </a:p>
          </p:txBody>
        </p:sp>
      </p:grpSp>
      <p:grpSp>
        <p:nvGrpSpPr>
          <p:cNvPr id="42" name="Group 41"/>
          <p:cNvGrpSpPr/>
          <p:nvPr/>
        </p:nvGrpSpPr>
        <p:grpSpPr>
          <a:xfrm>
            <a:off x="1404257" y="1600200"/>
            <a:ext cx="3238001" cy="3908564"/>
            <a:chOff x="557052" y="2026270"/>
            <a:chExt cx="1884740" cy="2682490"/>
          </a:xfrm>
        </p:grpSpPr>
        <p:pic>
          <p:nvPicPr>
            <p:cNvPr id="43" name="Picture 42"/>
            <p:cNvPicPr>
              <a:picLocks noChangeAspect="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artisticMosiaicBubbles/>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557052" y="2026270"/>
              <a:ext cx="1884740" cy="2682490"/>
            </a:xfrm>
            <a:prstGeom prst="rect">
              <a:avLst/>
            </a:prstGeom>
          </p:spPr>
        </p:pic>
        <p:sp>
          <p:nvSpPr>
            <p:cNvPr id="44" name="Rectangle 43"/>
            <p:cNvSpPr/>
            <p:nvPr/>
          </p:nvSpPr>
          <p:spPr>
            <a:xfrm>
              <a:off x="675713" y="2723185"/>
              <a:ext cx="1647417" cy="1571554"/>
            </a:xfrm>
            <a:prstGeom prst="rect">
              <a:avLst/>
            </a:prstGeom>
          </p:spPr>
          <p:txBody>
            <a:bodyPr wrap="square">
              <a:spAutoFit/>
            </a:bodyPr>
            <a:lstStyle/>
            <a:p>
              <a:pPr algn="ctr">
                <a:lnSpc>
                  <a:spcPct val="120000"/>
                </a:lnSpc>
                <a:spcBef>
                  <a:spcPts val="1000"/>
                </a:spcBef>
              </a:pPr>
              <a:r>
                <a:rPr lang="en-US" sz="2400" b="1" kern="0" dirty="0">
                  <a:solidFill>
                    <a:sysClr val="windowText" lastClr="000000"/>
                  </a:solidFill>
                  <a:effectLst>
                    <a:outerShdw blurRad="50800" dist="38100" dir="2700000" algn="tl" rotWithShape="0">
                      <a:sysClr val="window" lastClr="FFFFFF"/>
                    </a:outerShdw>
                  </a:effectLst>
                  <a:latin typeface="Segoe Print" pitchFamily="2" charset="0"/>
                </a:rPr>
                <a:t>AEDs can reduce cognitive dysfunction by controlling seizures</a:t>
              </a:r>
              <a:endParaRPr lang="en-US" altLang="zh-CN" sz="2400" b="1" kern="0" dirty="0">
                <a:solidFill>
                  <a:sysClr val="windowText" lastClr="000000"/>
                </a:solidFill>
                <a:effectLst>
                  <a:outerShdw blurRad="50800" dist="38100" dir="2700000" algn="tl" rotWithShape="0">
                    <a:sysClr val="window" lastClr="FFFFFF"/>
                  </a:outerShdw>
                </a:effectLst>
                <a:latin typeface="Segoe Print" pitchFamily="2" charset="0"/>
              </a:endParaRPr>
            </a:p>
          </p:txBody>
        </p:sp>
      </p:grpSp>
      <p:grpSp>
        <p:nvGrpSpPr>
          <p:cNvPr id="45" name="Group 44"/>
          <p:cNvGrpSpPr/>
          <p:nvPr/>
        </p:nvGrpSpPr>
        <p:grpSpPr>
          <a:xfrm>
            <a:off x="4001000" y="1958836"/>
            <a:ext cx="3238001" cy="3908564"/>
            <a:chOff x="557052" y="2026270"/>
            <a:chExt cx="1884740" cy="2682490"/>
          </a:xfrm>
        </p:grpSpPr>
        <p:pic>
          <p:nvPicPr>
            <p:cNvPr id="46" name="Picture 45"/>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artisticMosiaicBubbles/>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557052" y="2026270"/>
              <a:ext cx="1884740" cy="2682490"/>
            </a:xfrm>
            <a:prstGeom prst="rect">
              <a:avLst/>
            </a:prstGeom>
          </p:spPr>
        </p:pic>
        <p:sp>
          <p:nvSpPr>
            <p:cNvPr id="47" name="Rectangle 46"/>
            <p:cNvSpPr/>
            <p:nvPr/>
          </p:nvSpPr>
          <p:spPr>
            <a:xfrm>
              <a:off x="675713" y="2723185"/>
              <a:ext cx="1647417" cy="1660271"/>
            </a:xfrm>
            <a:prstGeom prst="rect">
              <a:avLst/>
            </a:prstGeom>
          </p:spPr>
          <p:txBody>
            <a:bodyPr wrap="square">
              <a:spAutoFit/>
            </a:bodyPr>
            <a:lstStyle/>
            <a:p>
              <a:pPr marL="0" lvl="1" algn="ctr" defTabSz="914363">
                <a:lnSpc>
                  <a:spcPct val="90000"/>
                </a:lnSpc>
                <a:buClr>
                  <a:srgbClr val="FCE142"/>
                </a:buClr>
                <a:buSzPct val="110000"/>
                <a:defRPr/>
              </a:pPr>
              <a:r>
                <a:rPr lang="en-US" sz="2400" b="1" kern="0" dirty="0">
                  <a:solidFill>
                    <a:sysClr val="windowText" lastClr="000000"/>
                  </a:solidFill>
                  <a:effectLst>
                    <a:outerShdw blurRad="50800" dist="38100" dir="2700000" algn="tl" rotWithShape="0">
                      <a:sysClr val="window" lastClr="FFFFFF"/>
                    </a:outerShdw>
                  </a:effectLst>
                  <a:latin typeface="Segoe Print" pitchFamily="2" charset="0"/>
                </a:rPr>
                <a:t>Some effective AEDs are associated with a considerable degree of cognitive impairment </a:t>
              </a:r>
            </a:p>
          </p:txBody>
        </p:sp>
      </p:grpSp>
      <p:grpSp>
        <p:nvGrpSpPr>
          <p:cNvPr id="24" name="Group 23"/>
          <p:cNvGrpSpPr/>
          <p:nvPr/>
        </p:nvGrpSpPr>
        <p:grpSpPr>
          <a:xfrm>
            <a:off x="6702855" y="1447800"/>
            <a:ext cx="4484034" cy="4920580"/>
            <a:chOff x="550834" y="2143140"/>
            <a:chExt cx="2610017" cy="3714752"/>
          </a:xfrm>
        </p:grpSpPr>
        <p:pic>
          <p:nvPicPr>
            <p:cNvPr id="25" name="Picture 24"/>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50834" y="2143140"/>
              <a:ext cx="2610017" cy="3714752"/>
            </a:xfrm>
            <a:prstGeom prst="rect">
              <a:avLst/>
            </a:prstGeom>
          </p:spPr>
        </p:pic>
        <p:sp>
          <p:nvSpPr>
            <p:cNvPr id="26" name="Rectangle 25"/>
            <p:cNvSpPr/>
            <p:nvPr/>
          </p:nvSpPr>
          <p:spPr>
            <a:xfrm>
              <a:off x="795679" y="3066470"/>
              <a:ext cx="2172114" cy="2216651"/>
            </a:xfrm>
            <a:prstGeom prst="rect">
              <a:avLst/>
            </a:prstGeom>
          </p:spPr>
          <p:txBody>
            <a:bodyPr wrap="square">
              <a:spAutoFit/>
            </a:bodyPr>
            <a:lstStyle/>
            <a:p>
              <a:pPr algn="ctr" fontAlgn="base">
                <a:lnSpc>
                  <a:spcPct val="110000"/>
                </a:lnSpc>
                <a:buClr>
                  <a:srgbClr val="F0AD00"/>
                </a:buClr>
                <a:defRPr/>
              </a:pPr>
              <a:r>
                <a:rPr lang="en-US" altLang="zh-CN" sz="2400" b="1" kern="0" dirty="0">
                  <a:solidFill>
                    <a:sysClr val="windowText" lastClr="000000"/>
                  </a:solidFill>
                  <a:effectLst>
                    <a:outerShdw blurRad="50800" dist="38100" dir="2700000" algn="tl" rotWithShape="0">
                      <a:sysClr val="window" lastClr="FFFFFF"/>
                    </a:outerShdw>
                  </a:effectLst>
                  <a:latin typeface="Segoe Print" pitchFamily="2" charset="0"/>
                </a:rPr>
                <a:t>Patients</a:t>
              </a:r>
              <a:r>
                <a:rPr lang="en-US" altLang="zh-CN" sz="2400" b="1" kern="0" dirty="0">
                  <a:solidFill>
                    <a:sysClr val="windowText" lastClr="000000"/>
                  </a:solidFill>
                  <a:effectLst>
                    <a:outerShdw blurRad="50800" dist="38100" dir="2700000" algn="tl" rotWithShape="0">
                      <a:sysClr val="window" lastClr="FFFFFF"/>
                    </a:outerShdw>
                  </a:effectLst>
                  <a:latin typeface="Book Antiqua" pitchFamily="18" charset="0"/>
                </a:rPr>
                <a:t> </a:t>
              </a:r>
              <a:r>
                <a:rPr lang="en-US" altLang="zh-CN" sz="2400" b="1" kern="0" dirty="0">
                  <a:solidFill>
                    <a:sysClr val="windowText" lastClr="000000"/>
                  </a:solidFill>
                  <a:effectLst>
                    <a:outerShdw blurRad="50800" dist="38100" dir="2700000" algn="tl" rotWithShape="0">
                      <a:sysClr val="window" lastClr="FFFFFF"/>
                    </a:outerShdw>
                  </a:effectLst>
                  <a:latin typeface="Segoe Print" pitchFamily="2" charset="0"/>
                </a:rPr>
                <a:t>with existing cognitive problems, like AD patients, may be at greater risk using drugs with adverse cognitive effects</a:t>
              </a:r>
            </a:p>
          </p:txBody>
        </p:sp>
      </p:grpSp>
    </p:spTree>
    <p:extLst>
      <p:ext uri="{BB962C8B-B14F-4D97-AF65-F5344CB8AC3E}">
        <p14:creationId xmlns:p14="http://schemas.microsoft.com/office/powerpoint/2010/main" val="36832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up)">
                                      <p:cBhvr>
                                        <p:cTn id="12" dur="500"/>
                                        <p:tgtEl>
                                          <p:spTgt spid="45"/>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3042090" y="-76200"/>
            <a:ext cx="5873310" cy="1986388"/>
            <a:chOff x="1518090" y="-5188"/>
            <a:chExt cx="5873310" cy="1986388"/>
          </a:xfrm>
        </p:grpSpPr>
        <p:pic>
          <p:nvPicPr>
            <p:cNvPr id="46" name="Picture 45"/>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518090" y="-5188"/>
              <a:ext cx="5873310" cy="198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Box 46"/>
            <p:cNvSpPr txBox="1"/>
            <p:nvPr/>
          </p:nvSpPr>
          <p:spPr>
            <a:xfrm>
              <a:off x="2001102" y="152400"/>
              <a:ext cx="4808118" cy="1421928"/>
            </a:xfrm>
            <a:prstGeom prst="rect">
              <a:avLst/>
            </a:prstGeom>
            <a:noFill/>
            <a:ln>
              <a:noFill/>
            </a:ln>
          </p:spPr>
          <p:txBody>
            <a:bodyPr wrap="square" rtlCol="0">
              <a:spAutoFit/>
            </a:bodyPr>
            <a:lstStyle/>
            <a:p>
              <a:pPr algn="ctr">
                <a:lnSpc>
                  <a:spcPct val="120000"/>
                </a:lnSpc>
                <a:spcBef>
                  <a:spcPct val="0"/>
                </a:spcBef>
                <a:defRPr/>
              </a:pPr>
              <a:r>
                <a:rPr lang="en-US" sz="3600" b="1" kern="0" spc="-150" dirty="0">
                  <a:ln w="3175">
                    <a:noFill/>
                  </a:ln>
                  <a:gradFill flip="none" rotWithShape="1">
                    <a:gsLst>
                      <a:gs pos="0">
                        <a:srgbClr val="FFFFB9"/>
                      </a:gs>
                      <a:gs pos="36000">
                        <a:srgbClr val="FFFF99"/>
                      </a:gs>
                      <a:gs pos="86000">
                        <a:srgbClr val="F6AE1E"/>
                      </a:gs>
                    </a:gsLst>
                    <a:lin ang="5400000" scaled="0"/>
                    <a:tileRect/>
                  </a:gradFill>
                  <a:effectLst>
                    <a:glow rad="63500">
                      <a:sysClr val="windowText" lastClr="000000">
                        <a:alpha val="40000"/>
                      </a:sysClr>
                    </a:glow>
                    <a:outerShdw blurRad="50800" dist="38100" dir="2700000" algn="tl" rotWithShape="0">
                      <a:prstClr val="black"/>
                    </a:outerShdw>
                  </a:effectLst>
                  <a:latin typeface="Lucida Handwriting" pitchFamily="66" charset="0"/>
                  <a:cs typeface="AF_Diwani" pitchFamily="2" charset="-78"/>
                </a:rPr>
                <a:t>AED s   &amp;  cognitive impairment</a:t>
              </a:r>
            </a:p>
          </p:txBody>
        </p:sp>
      </p:grpSp>
      <p:grpSp>
        <p:nvGrpSpPr>
          <p:cNvPr id="29" name="Group 28"/>
          <p:cNvGrpSpPr/>
          <p:nvPr/>
        </p:nvGrpSpPr>
        <p:grpSpPr>
          <a:xfrm>
            <a:off x="3276589" y="1164778"/>
            <a:ext cx="3864430" cy="5362264"/>
            <a:chOff x="2980630" y="2049315"/>
            <a:chExt cx="2766060" cy="4028749"/>
          </a:xfrm>
        </p:grpSpPr>
        <p:grpSp>
          <p:nvGrpSpPr>
            <p:cNvPr id="30" name="Group 24"/>
            <p:cNvGrpSpPr/>
            <p:nvPr/>
          </p:nvGrpSpPr>
          <p:grpSpPr>
            <a:xfrm>
              <a:off x="2980630" y="3155177"/>
              <a:ext cx="2766060" cy="2922887"/>
              <a:chOff x="2980630" y="3155177"/>
              <a:chExt cx="2766060" cy="2922887"/>
            </a:xfrm>
          </p:grpSpPr>
          <p:sp>
            <p:nvSpPr>
              <p:cNvPr id="32" name="Rectangle 31"/>
              <p:cNvSpPr/>
              <p:nvPr/>
            </p:nvSpPr>
            <p:spPr>
              <a:xfrm rot="388961">
                <a:off x="2980630" y="3155177"/>
                <a:ext cx="2766060" cy="2922887"/>
              </a:xfrm>
              <a:prstGeom prst="rect">
                <a:avLst/>
              </a:prstGeom>
              <a:solidFill>
                <a:schemeClr val="accent2">
                  <a:lumMod val="75000"/>
                </a:schemeClr>
              </a:solidFill>
              <a:ln w="63500" cap="flat" cmpd="sng" algn="ctr">
                <a:solidFill>
                  <a:sysClr val="window" lastClr="FFFFFF"/>
                </a:solidFill>
                <a:prstDash val="solid"/>
              </a:ln>
              <a:effectLst>
                <a:outerShdw blurRad="444500" sx="102000" sy="102000" algn="ctr" rotWithShape="0">
                  <a:prstClr val="black"/>
                </a:outerShdw>
              </a:effectLst>
            </p:spPr>
            <p:txBody>
              <a:bodyPr rtlCol="0" anchor="ctr"/>
              <a:lstStyle/>
              <a:p>
                <a:pPr algn="ctr">
                  <a:defRPr/>
                </a:pPr>
                <a:endParaRPr lang="en-PH" b="1" kern="0">
                  <a:ln w="6600">
                    <a:solidFill>
                      <a:schemeClr val="accent2"/>
                    </a:solidFill>
                    <a:prstDash val="solid"/>
                  </a:ln>
                  <a:solidFill>
                    <a:srgbClr val="FFFFFF"/>
                  </a:solidFill>
                  <a:effectLst>
                    <a:outerShdw dist="38100" dir="2700000" algn="tl" rotWithShape="0">
                      <a:schemeClr val="accent2"/>
                    </a:outerShdw>
                  </a:effectLst>
                  <a:latin typeface="Book Antiqua" pitchFamily="18" charset="0"/>
                </a:endParaRPr>
              </a:p>
            </p:txBody>
          </p:sp>
          <p:sp>
            <p:nvSpPr>
              <p:cNvPr id="33" name="Rectangle 32"/>
              <p:cNvSpPr/>
              <p:nvPr/>
            </p:nvSpPr>
            <p:spPr>
              <a:xfrm rot="407806">
                <a:off x="3148757" y="3656905"/>
                <a:ext cx="2357794" cy="2206001"/>
              </a:xfrm>
              <a:prstGeom prst="rect">
                <a:avLst/>
              </a:prstGeom>
            </p:spPr>
            <p:txBody>
              <a:bodyPr wrap="square">
                <a:spAutoFit/>
              </a:bodyPr>
              <a:lstStyle/>
              <a:p>
                <a:pPr algn="ctr" fontAlgn="base">
                  <a:lnSpc>
                    <a:spcPct val="110000"/>
                  </a:lnSpc>
                  <a:buClr>
                    <a:srgbClr val="F0AD00"/>
                  </a:buClr>
                  <a:defRPr/>
                </a:pPr>
                <a:r>
                  <a:rPr lang="en-US" altLang="zh-CN" sz="2800" b="1" kern="0" dirty="0">
                    <a:ln w="6600">
                      <a:solidFill>
                        <a:schemeClr val="accent2"/>
                      </a:solidFill>
                      <a:prstDash val="solid"/>
                    </a:ln>
                    <a:solidFill>
                      <a:srgbClr val="FFFFFF"/>
                    </a:solidFill>
                    <a:effectLst>
                      <a:outerShdw dist="38100" dir="2700000" algn="tl" rotWithShape="0">
                        <a:schemeClr val="accent2"/>
                      </a:outerShdw>
                    </a:effectLst>
                    <a:latin typeface="Segoe Print" panose="02000600000000000000" pitchFamily="2" charset="0"/>
                  </a:rPr>
                  <a:t>That is why the choice of AEDs in AD patients is of utmost importance</a:t>
                </a:r>
              </a:p>
            </p:txBody>
          </p:sp>
        </p:grpSp>
        <p:pic>
          <p:nvPicPr>
            <p:cNvPr id="31" name="Picture 30"/>
            <p:cNvPicPr>
              <a:picLocks noChangeAspect="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164069" y="2049315"/>
              <a:ext cx="713630" cy="1589925"/>
            </a:xfrm>
            <a:prstGeom prst="rect">
              <a:avLst/>
            </a:prstGeom>
          </p:spPr>
        </p:pic>
      </p:grpSp>
      <p:grpSp>
        <p:nvGrpSpPr>
          <p:cNvPr id="58" name="Group 57"/>
          <p:cNvGrpSpPr/>
          <p:nvPr/>
        </p:nvGrpSpPr>
        <p:grpSpPr>
          <a:xfrm>
            <a:off x="4795586" y="1045028"/>
            <a:ext cx="4053304" cy="5741846"/>
            <a:chOff x="2980630" y="2049315"/>
            <a:chExt cx="2766060" cy="4313936"/>
          </a:xfrm>
        </p:grpSpPr>
        <p:grpSp>
          <p:nvGrpSpPr>
            <p:cNvPr id="59" name="Group 24"/>
            <p:cNvGrpSpPr/>
            <p:nvPr/>
          </p:nvGrpSpPr>
          <p:grpSpPr>
            <a:xfrm>
              <a:off x="2980630" y="3148076"/>
              <a:ext cx="2766060" cy="3215175"/>
              <a:chOff x="2980630" y="3148076"/>
              <a:chExt cx="2766060" cy="3215175"/>
            </a:xfrm>
          </p:grpSpPr>
          <p:sp>
            <p:nvSpPr>
              <p:cNvPr id="61" name="Rectangle 60"/>
              <p:cNvSpPr/>
              <p:nvPr/>
            </p:nvSpPr>
            <p:spPr>
              <a:xfrm rot="388961">
                <a:off x="2980630" y="3148076"/>
                <a:ext cx="2766060" cy="3215175"/>
              </a:xfrm>
              <a:prstGeom prst="rect">
                <a:avLst/>
              </a:prstGeom>
              <a:solidFill>
                <a:schemeClr val="accent2">
                  <a:lumMod val="75000"/>
                </a:schemeClr>
              </a:solidFill>
              <a:ln w="63500" cap="flat" cmpd="sng" algn="ctr">
                <a:solidFill>
                  <a:sysClr val="window" lastClr="FFFFFF"/>
                </a:solidFill>
                <a:prstDash val="solid"/>
              </a:ln>
              <a:effectLst>
                <a:outerShdw blurRad="444500" sx="102000" sy="102000" algn="ctr" rotWithShape="0">
                  <a:prstClr val="black"/>
                </a:outerShdw>
              </a:effectLst>
            </p:spPr>
            <p:txBody>
              <a:bodyPr rtlCol="0" anchor="ctr"/>
              <a:lstStyle/>
              <a:p>
                <a:pPr algn="ctr">
                  <a:defRPr/>
                </a:pPr>
                <a:endParaRPr lang="en-PH" b="1" kern="0">
                  <a:ln w="6600">
                    <a:solidFill>
                      <a:schemeClr val="accent2"/>
                    </a:solidFill>
                    <a:prstDash val="solid"/>
                  </a:ln>
                  <a:solidFill>
                    <a:srgbClr val="FFFFFF"/>
                  </a:solidFill>
                  <a:effectLst>
                    <a:outerShdw dist="38100" dir="2700000" algn="tl" rotWithShape="0">
                      <a:schemeClr val="accent2"/>
                    </a:outerShdw>
                  </a:effectLst>
                  <a:latin typeface="Book Antiqua" pitchFamily="18" charset="0"/>
                </a:endParaRPr>
              </a:p>
            </p:txBody>
          </p:sp>
          <p:sp>
            <p:nvSpPr>
              <p:cNvPr id="62" name="Rectangle 61"/>
              <p:cNvSpPr/>
              <p:nvPr/>
            </p:nvSpPr>
            <p:spPr>
              <a:xfrm rot="407806">
                <a:off x="3002842" y="4008165"/>
                <a:ext cx="2593573" cy="1849898"/>
              </a:xfrm>
              <a:prstGeom prst="rect">
                <a:avLst/>
              </a:prstGeom>
            </p:spPr>
            <p:txBody>
              <a:bodyPr wrap="square">
                <a:spAutoFit/>
              </a:bodyPr>
              <a:lstStyle/>
              <a:p>
                <a:pPr algn="ctr" fontAlgn="base">
                  <a:lnSpc>
                    <a:spcPct val="110000"/>
                  </a:lnSpc>
                  <a:buClr>
                    <a:srgbClr val="F0AD00"/>
                  </a:buClr>
                  <a:defRPr/>
                </a:pPr>
                <a:r>
                  <a:rPr lang="en-US" altLang="zh-CN" sz="2800" b="1" kern="0" dirty="0">
                    <a:ln w="6600">
                      <a:solidFill>
                        <a:schemeClr val="accent2"/>
                      </a:solidFill>
                      <a:prstDash val="solid"/>
                    </a:ln>
                    <a:solidFill>
                      <a:srgbClr val="FFFFFF"/>
                    </a:solidFill>
                    <a:effectLst>
                      <a:outerShdw dist="38100" dir="2700000" algn="tl" rotWithShape="0">
                        <a:schemeClr val="accent2"/>
                      </a:outerShdw>
                    </a:effectLst>
                    <a:latin typeface="Segoe Print" panose="02000600000000000000" pitchFamily="2" charset="0"/>
                  </a:rPr>
                  <a:t>Prompt seizure control with AEDs would influence cognitive functions &amp; AD progression</a:t>
                </a:r>
              </a:p>
            </p:txBody>
          </p:sp>
        </p:grpSp>
        <p:pic>
          <p:nvPicPr>
            <p:cNvPr id="60" name="Picture 59"/>
            <p:cNvPicPr>
              <a:picLocks noChangeAspect="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164069" y="2049315"/>
              <a:ext cx="713630" cy="1589925"/>
            </a:xfrm>
            <a:prstGeom prst="rect">
              <a:avLst/>
            </a:prstGeom>
          </p:spPr>
        </p:pic>
      </p:grpSp>
    </p:spTree>
    <p:extLst>
      <p:ext uri="{BB962C8B-B14F-4D97-AF65-F5344CB8AC3E}">
        <p14:creationId xmlns:p14="http://schemas.microsoft.com/office/powerpoint/2010/main" val="339767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290">
                                          <p:stCondLst>
                                            <p:cond delay="0"/>
                                          </p:stCondLst>
                                        </p:cTn>
                                        <p:tgtEl>
                                          <p:spTgt spid="29"/>
                                        </p:tgtEl>
                                      </p:cBhvr>
                                    </p:animEffect>
                                    <p:anim calcmode="lin" valueType="num">
                                      <p:cBhvr>
                                        <p:cTn id="8" dur="911"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9"/>
                                        </p:tgtEl>
                                        <p:attrNameLst>
                                          <p:attrName>ppt_y</p:attrName>
                                        </p:attrNameLst>
                                      </p:cBhvr>
                                      <p:tavLst>
                                        <p:tav tm="0" fmla="#ppt_y-sin(pi*$)/81">
                                          <p:val>
                                            <p:fltVal val="0"/>
                                          </p:val>
                                        </p:tav>
                                        <p:tav tm="100000">
                                          <p:val>
                                            <p:fltVal val="1"/>
                                          </p:val>
                                        </p:tav>
                                      </p:tavLst>
                                    </p:anim>
                                    <p:animScale>
                                      <p:cBhvr>
                                        <p:cTn id="13" dur="13">
                                          <p:stCondLst>
                                            <p:cond delay="325"/>
                                          </p:stCondLst>
                                        </p:cTn>
                                        <p:tgtEl>
                                          <p:spTgt spid="29"/>
                                        </p:tgtEl>
                                      </p:cBhvr>
                                      <p:to x="100000" y="60000"/>
                                    </p:animScale>
                                    <p:animScale>
                                      <p:cBhvr>
                                        <p:cTn id="14" dur="83" decel="50000">
                                          <p:stCondLst>
                                            <p:cond delay="338"/>
                                          </p:stCondLst>
                                        </p:cTn>
                                        <p:tgtEl>
                                          <p:spTgt spid="29"/>
                                        </p:tgtEl>
                                      </p:cBhvr>
                                      <p:to x="100000" y="100000"/>
                                    </p:animScale>
                                    <p:animScale>
                                      <p:cBhvr>
                                        <p:cTn id="15" dur="13">
                                          <p:stCondLst>
                                            <p:cond delay="656"/>
                                          </p:stCondLst>
                                        </p:cTn>
                                        <p:tgtEl>
                                          <p:spTgt spid="29"/>
                                        </p:tgtEl>
                                      </p:cBhvr>
                                      <p:to x="100000" y="80000"/>
                                    </p:animScale>
                                    <p:animScale>
                                      <p:cBhvr>
                                        <p:cTn id="16" dur="83" decel="50000">
                                          <p:stCondLst>
                                            <p:cond delay="669"/>
                                          </p:stCondLst>
                                        </p:cTn>
                                        <p:tgtEl>
                                          <p:spTgt spid="29"/>
                                        </p:tgtEl>
                                      </p:cBhvr>
                                      <p:to x="100000" y="100000"/>
                                    </p:animScale>
                                    <p:animScale>
                                      <p:cBhvr>
                                        <p:cTn id="17" dur="13">
                                          <p:stCondLst>
                                            <p:cond delay="821"/>
                                          </p:stCondLst>
                                        </p:cTn>
                                        <p:tgtEl>
                                          <p:spTgt spid="29"/>
                                        </p:tgtEl>
                                      </p:cBhvr>
                                      <p:to x="100000" y="90000"/>
                                    </p:animScale>
                                    <p:animScale>
                                      <p:cBhvr>
                                        <p:cTn id="18" dur="83" decel="50000">
                                          <p:stCondLst>
                                            <p:cond delay="834"/>
                                          </p:stCondLst>
                                        </p:cTn>
                                        <p:tgtEl>
                                          <p:spTgt spid="29"/>
                                        </p:tgtEl>
                                      </p:cBhvr>
                                      <p:to x="100000" y="100000"/>
                                    </p:animScale>
                                    <p:animScale>
                                      <p:cBhvr>
                                        <p:cTn id="19" dur="13">
                                          <p:stCondLst>
                                            <p:cond delay="904"/>
                                          </p:stCondLst>
                                        </p:cTn>
                                        <p:tgtEl>
                                          <p:spTgt spid="29"/>
                                        </p:tgtEl>
                                      </p:cBhvr>
                                      <p:to x="100000" y="95000"/>
                                    </p:animScale>
                                    <p:animScale>
                                      <p:cBhvr>
                                        <p:cTn id="20" dur="83" decel="50000">
                                          <p:stCondLst>
                                            <p:cond delay="917"/>
                                          </p:stCondLst>
                                        </p:cTn>
                                        <p:tgtEl>
                                          <p:spTgt spid="2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wipe(down)">
                                      <p:cBhvr>
                                        <p:cTn id="25" dur="290">
                                          <p:stCondLst>
                                            <p:cond delay="0"/>
                                          </p:stCondLst>
                                        </p:cTn>
                                        <p:tgtEl>
                                          <p:spTgt spid="58"/>
                                        </p:tgtEl>
                                      </p:cBhvr>
                                    </p:animEffect>
                                    <p:anim calcmode="lin" valueType="num">
                                      <p:cBhvr>
                                        <p:cTn id="26" dur="911"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58"/>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58"/>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58"/>
                                        </p:tgtEl>
                                        <p:attrNameLst>
                                          <p:attrName>ppt_y</p:attrName>
                                        </p:attrNameLst>
                                      </p:cBhvr>
                                      <p:tavLst>
                                        <p:tav tm="0" fmla="#ppt_y-sin(pi*$)/81">
                                          <p:val>
                                            <p:fltVal val="0"/>
                                          </p:val>
                                        </p:tav>
                                        <p:tav tm="100000">
                                          <p:val>
                                            <p:fltVal val="1"/>
                                          </p:val>
                                        </p:tav>
                                      </p:tavLst>
                                    </p:anim>
                                    <p:animScale>
                                      <p:cBhvr>
                                        <p:cTn id="31" dur="13">
                                          <p:stCondLst>
                                            <p:cond delay="325"/>
                                          </p:stCondLst>
                                        </p:cTn>
                                        <p:tgtEl>
                                          <p:spTgt spid="58"/>
                                        </p:tgtEl>
                                      </p:cBhvr>
                                      <p:to x="100000" y="60000"/>
                                    </p:animScale>
                                    <p:animScale>
                                      <p:cBhvr>
                                        <p:cTn id="32" dur="83" decel="50000">
                                          <p:stCondLst>
                                            <p:cond delay="338"/>
                                          </p:stCondLst>
                                        </p:cTn>
                                        <p:tgtEl>
                                          <p:spTgt spid="58"/>
                                        </p:tgtEl>
                                      </p:cBhvr>
                                      <p:to x="100000" y="100000"/>
                                    </p:animScale>
                                    <p:animScale>
                                      <p:cBhvr>
                                        <p:cTn id="33" dur="13">
                                          <p:stCondLst>
                                            <p:cond delay="656"/>
                                          </p:stCondLst>
                                        </p:cTn>
                                        <p:tgtEl>
                                          <p:spTgt spid="58"/>
                                        </p:tgtEl>
                                      </p:cBhvr>
                                      <p:to x="100000" y="80000"/>
                                    </p:animScale>
                                    <p:animScale>
                                      <p:cBhvr>
                                        <p:cTn id="34" dur="83" decel="50000">
                                          <p:stCondLst>
                                            <p:cond delay="669"/>
                                          </p:stCondLst>
                                        </p:cTn>
                                        <p:tgtEl>
                                          <p:spTgt spid="58"/>
                                        </p:tgtEl>
                                      </p:cBhvr>
                                      <p:to x="100000" y="100000"/>
                                    </p:animScale>
                                    <p:animScale>
                                      <p:cBhvr>
                                        <p:cTn id="35" dur="13">
                                          <p:stCondLst>
                                            <p:cond delay="821"/>
                                          </p:stCondLst>
                                        </p:cTn>
                                        <p:tgtEl>
                                          <p:spTgt spid="58"/>
                                        </p:tgtEl>
                                      </p:cBhvr>
                                      <p:to x="100000" y="90000"/>
                                    </p:animScale>
                                    <p:animScale>
                                      <p:cBhvr>
                                        <p:cTn id="36" dur="83" decel="50000">
                                          <p:stCondLst>
                                            <p:cond delay="834"/>
                                          </p:stCondLst>
                                        </p:cTn>
                                        <p:tgtEl>
                                          <p:spTgt spid="58"/>
                                        </p:tgtEl>
                                      </p:cBhvr>
                                      <p:to x="100000" y="100000"/>
                                    </p:animScale>
                                    <p:animScale>
                                      <p:cBhvr>
                                        <p:cTn id="37" dur="13">
                                          <p:stCondLst>
                                            <p:cond delay="904"/>
                                          </p:stCondLst>
                                        </p:cTn>
                                        <p:tgtEl>
                                          <p:spTgt spid="58"/>
                                        </p:tgtEl>
                                      </p:cBhvr>
                                      <p:to x="100000" y="95000"/>
                                    </p:animScale>
                                    <p:animScale>
                                      <p:cBhvr>
                                        <p:cTn id="38" dur="83" decel="50000">
                                          <p:stCondLst>
                                            <p:cond delay="917"/>
                                          </p:stCondLst>
                                        </p:cTn>
                                        <p:tgtEl>
                                          <p:spTgt spid="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57550" y="3276601"/>
            <a:ext cx="1673096" cy="678661"/>
          </a:xfrm>
          <a:prstGeom prst="rect">
            <a:avLst/>
          </a:prstGeom>
          <a:solidFill>
            <a:schemeClr val="accent1">
              <a:lumMod val="75000"/>
            </a:schemeClr>
          </a:solidFill>
          <a:ln w="28575" cap="flat" cmpd="sng" algn="ctr">
            <a:noFill/>
            <a:prstDash val="solid"/>
            <a:headEnd/>
            <a:tailEnd/>
          </a:ln>
          <a:effectLst/>
        </p:spPr>
        <p:txBody>
          <a:bodyPr rtlCol="1" anchor="ctr"/>
          <a:lstStyle/>
          <a:p>
            <a:pPr>
              <a:defRPr/>
            </a:pPr>
            <a:endParaRPr lang="en-US" sz="3600" b="1" kern="0" dirty="0">
              <a:ln w="19050">
                <a:noFill/>
              </a:ln>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cs typeface="Microsoft New Tai Lue" panose="020B0502040204020203" pitchFamily="34" charset="0"/>
            </a:endParaRPr>
          </a:p>
          <a:p>
            <a:pPr algn="ctr">
              <a:defRPr/>
            </a:pPr>
            <a:r>
              <a:rPr lang="en-US" sz="2400" b="1" kern="0" dirty="0">
                <a:ln w="19050">
                  <a:noFill/>
                </a:ln>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cs typeface="Microsoft New Tai Lue" panose="020B0502040204020203" pitchFamily="34" charset="0"/>
              </a:rPr>
              <a:t>Old AEDs</a:t>
            </a:r>
          </a:p>
          <a:p>
            <a:pPr algn="ctr">
              <a:defRPr/>
            </a:pPr>
            <a:endParaRPr lang="ar-EG" sz="3600" b="1" kern="0" dirty="0">
              <a:ln w="19050">
                <a:noFill/>
              </a:ln>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cs typeface="Microsoft New Tai Lue" panose="020B0502040204020203" pitchFamily="34" charset="0"/>
            </a:endParaRPr>
          </a:p>
        </p:txBody>
      </p:sp>
      <p:sp>
        <p:nvSpPr>
          <p:cNvPr id="16" name="TextBox 15"/>
          <p:cNvSpPr txBox="1"/>
          <p:nvPr/>
        </p:nvSpPr>
        <p:spPr>
          <a:xfrm>
            <a:off x="5878286" y="1576494"/>
            <a:ext cx="857256" cy="978729"/>
          </a:xfrm>
          <a:prstGeom prst="rect">
            <a:avLst/>
          </a:prstGeom>
          <a:noFill/>
          <a:ln>
            <a:noFill/>
          </a:ln>
        </p:spPr>
        <p:txBody>
          <a:bodyPr wrap="square" rtlCol="0">
            <a:spAutoFit/>
          </a:bodyPr>
          <a:lstStyle/>
          <a:p>
            <a:pPr algn="ctr">
              <a:lnSpc>
                <a:spcPct val="120000"/>
              </a:lnSpc>
              <a:spcBef>
                <a:spcPct val="0"/>
              </a:spcBef>
              <a:defRPr/>
            </a:pPr>
            <a:r>
              <a:rPr lang="en-US" sz="4800" b="1" kern="0" spc="-150" dirty="0">
                <a:ln w="3175">
                  <a:noFill/>
                </a:ln>
                <a:gradFill flip="none" rotWithShape="1">
                  <a:gsLst>
                    <a:gs pos="0">
                      <a:srgbClr val="FFFFB9"/>
                    </a:gs>
                    <a:gs pos="36000">
                      <a:srgbClr val="FFFF99"/>
                    </a:gs>
                    <a:gs pos="86000">
                      <a:srgbClr val="F6AE1E"/>
                    </a:gs>
                  </a:gsLst>
                  <a:lin ang="5400000" scaled="0"/>
                  <a:tileRect/>
                </a:gradFill>
                <a:effectLst>
                  <a:glow rad="63500">
                    <a:sysClr val="windowText" lastClr="000000">
                      <a:alpha val="40000"/>
                    </a:sysClr>
                  </a:glow>
                  <a:outerShdw blurRad="50800" dist="38100" dir="2700000" algn="tl" rotWithShape="0">
                    <a:prstClr val="black"/>
                  </a:outerShdw>
                </a:effectLst>
                <a:latin typeface="Book Antiqua" pitchFamily="18" charset="0"/>
                <a:cs typeface="AF_Diwani" pitchFamily="2" charset="-78"/>
              </a:rPr>
              <a:t>&amp;</a:t>
            </a:r>
            <a:endParaRPr lang="en-US" sz="4800" b="1" kern="0" spc="-150" dirty="0">
              <a:ln w="3175">
                <a:noFill/>
              </a:ln>
              <a:gradFill flip="none" rotWithShape="1">
                <a:gsLst>
                  <a:gs pos="0">
                    <a:srgbClr val="FFFFB9"/>
                  </a:gs>
                  <a:gs pos="36000">
                    <a:srgbClr val="FFFF99"/>
                  </a:gs>
                  <a:gs pos="86000">
                    <a:srgbClr val="F6AE1E"/>
                  </a:gs>
                </a:gsLst>
                <a:lin ang="5400000" scaled="0"/>
                <a:tileRect/>
              </a:gradFill>
              <a:effectLst>
                <a:glow rad="63500">
                  <a:sysClr val="windowText" lastClr="000000">
                    <a:alpha val="40000"/>
                  </a:sysClr>
                </a:glow>
                <a:outerShdw blurRad="50800" dist="38100" dir="2700000" algn="tl" rotWithShape="0">
                  <a:prstClr val="black"/>
                </a:outerShdw>
              </a:effectLst>
              <a:latin typeface="Lucida Handwriting" pitchFamily="66" charset="0"/>
              <a:cs typeface="AF_Diwani" pitchFamily="2" charset="-78"/>
            </a:endParaRPr>
          </a:p>
        </p:txBody>
      </p:sp>
      <p:sp>
        <p:nvSpPr>
          <p:cNvPr id="19" name="TextBox 18"/>
          <p:cNvSpPr txBox="1"/>
          <p:nvPr/>
        </p:nvSpPr>
        <p:spPr>
          <a:xfrm>
            <a:off x="2193760" y="4392884"/>
            <a:ext cx="1643074" cy="645433"/>
          </a:xfrm>
          <a:prstGeom prst="rect">
            <a:avLst/>
          </a:prstGeom>
          <a:noFill/>
          <a:ln>
            <a:noFill/>
          </a:ln>
        </p:spPr>
        <p:txBody>
          <a:bodyPr wrap="square" rtlCol="0">
            <a:spAutoFit/>
          </a:bodyPr>
          <a:lstStyle/>
          <a:p>
            <a:pPr algn="ctr">
              <a:lnSpc>
                <a:spcPct val="120000"/>
              </a:lnSpc>
              <a:spcBef>
                <a:spcPct val="0"/>
              </a:spcBef>
              <a:defRPr/>
            </a:pPr>
            <a:r>
              <a:rPr lang="en-US" sz="3200" b="1" kern="0" spc="-150" dirty="0">
                <a:ln w="3175">
                  <a:noFill/>
                </a:ln>
                <a:gradFill flip="none" rotWithShape="1">
                  <a:gsLst>
                    <a:gs pos="0">
                      <a:srgbClr val="FFFFB9"/>
                    </a:gs>
                    <a:gs pos="36000">
                      <a:srgbClr val="FFFF99"/>
                    </a:gs>
                    <a:gs pos="86000">
                      <a:srgbClr val="F6AE1E"/>
                    </a:gs>
                  </a:gsLst>
                  <a:lin ang="5400000" scaled="0"/>
                  <a:tileRect/>
                </a:gradFill>
                <a:effectLst>
                  <a:glow rad="63500">
                    <a:sysClr val="windowText" lastClr="000000">
                      <a:alpha val="40000"/>
                    </a:sysClr>
                  </a:glow>
                  <a:outerShdw blurRad="50800" dist="38100" dir="2700000" algn="tl" rotWithShape="0">
                    <a:prstClr val="black"/>
                  </a:outerShdw>
                </a:effectLst>
                <a:latin typeface="Book Antiqua" pitchFamily="18" charset="0"/>
                <a:cs typeface="AF_Diwani" pitchFamily="2" charset="-78"/>
              </a:rPr>
              <a:t>ON </a:t>
            </a:r>
          </a:p>
        </p:txBody>
      </p:sp>
      <p:sp>
        <p:nvSpPr>
          <p:cNvPr id="10" name="TextBox 9"/>
          <p:cNvSpPr txBox="1"/>
          <p:nvPr/>
        </p:nvSpPr>
        <p:spPr>
          <a:xfrm>
            <a:off x="5018314" y="2438401"/>
            <a:ext cx="2692552" cy="904863"/>
          </a:xfrm>
          <a:prstGeom prst="rect">
            <a:avLst/>
          </a:prstGeom>
          <a:noFill/>
          <a:ln>
            <a:noFill/>
          </a:ln>
        </p:spPr>
        <p:txBody>
          <a:bodyPr wrap="square" rtlCol="0">
            <a:spAutoFit/>
          </a:bodyPr>
          <a:lstStyle/>
          <a:p>
            <a:pPr algn="ctr">
              <a:lnSpc>
                <a:spcPct val="120000"/>
              </a:lnSpc>
              <a:spcBef>
                <a:spcPct val="0"/>
              </a:spcBef>
              <a:defRPr/>
            </a:pPr>
            <a:r>
              <a:rPr lang="en-US" sz="4400" b="1" kern="0" spc="-150" dirty="0">
                <a:ln w="3175">
                  <a:noFill/>
                </a:ln>
                <a:gradFill flip="none" rotWithShape="1">
                  <a:gsLst>
                    <a:gs pos="0">
                      <a:srgbClr val="FFFFB9"/>
                    </a:gs>
                    <a:gs pos="36000">
                      <a:srgbClr val="FFFF99"/>
                    </a:gs>
                    <a:gs pos="86000">
                      <a:srgbClr val="F6AE1E"/>
                    </a:gs>
                  </a:gsLst>
                  <a:lin ang="5400000" scaled="0"/>
                  <a:tileRect/>
                </a:gradFill>
                <a:effectLst>
                  <a:glow rad="63500">
                    <a:sysClr val="windowText" lastClr="000000">
                      <a:alpha val="40000"/>
                    </a:sysClr>
                  </a:glow>
                  <a:outerShdw blurRad="50800" dist="38100" dir="2700000" algn="tl" rotWithShape="0">
                    <a:prstClr val="black"/>
                  </a:outerShdw>
                </a:effectLst>
                <a:latin typeface="Book Antiqua" pitchFamily="18" charset="0"/>
                <a:cs typeface="AF_Diwani" pitchFamily="2" charset="-78"/>
              </a:rPr>
              <a:t>versus </a:t>
            </a:r>
            <a:endParaRPr lang="en-US" sz="4400" b="1" kern="0" spc="-150" dirty="0">
              <a:ln w="3175">
                <a:noFill/>
              </a:ln>
              <a:gradFill flip="none" rotWithShape="1">
                <a:gsLst>
                  <a:gs pos="0">
                    <a:srgbClr val="FFFFB9"/>
                  </a:gs>
                  <a:gs pos="36000">
                    <a:srgbClr val="FFFF99"/>
                  </a:gs>
                  <a:gs pos="86000">
                    <a:srgbClr val="F6AE1E"/>
                  </a:gs>
                </a:gsLst>
                <a:lin ang="5400000" scaled="0"/>
                <a:tileRect/>
              </a:gradFill>
              <a:effectLst>
                <a:glow rad="63500">
                  <a:sysClr val="windowText" lastClr="000000">
                    <a:alpha val="40000"/>
                  </a:sysClr>
                </a:glow>
                <a:outerShdw blurRad="50800" dist="38100" dir="2700000" algn="tl" rotWithShape="0">
                  <a:prstClr val="black"/>
                </a:outerShdw>
              </a:effectLst>
              <a:latin typeface="Lucida Handwriting" pitchFamily="66" charset="0"/>
              <a:cs typeface="AF_Diwani" pitchFamily="2" charset="-78"/>
            </a:endParaRPr>
          </a:p>
        </p:txBody>
      </p:sp>
      <p:grpSp>
        <p:nvGrpSpPr>
          <p:cNvPr id="17" name="Group 16"/>
          <p:cNvGrpSpPr/>
          <p:nvPr/>
        </p:nvGrpSpPr>
        <p:grpSpPr>
          <a:xfrm>
            <a:off x="7078344" y="1467766"/>
            <a:ext cx="3012904" cy="937976"/>
            <a:chOff x="1826250" y="2731228"/>
            <a:chExt cx="2633980" cy="3626730"/>
          </a:xfrm>
        </p:grpSpPr>
        <p:grpSp>
          <p:nvGrpSpPr>
            <p:cNvPr id="18" name="Group 19"/>
            <p:cNvGrpSpPr/>
            <p:nvPr/>
          </p:nvGrpSpPr>
          <p:grpSpPr>
            <a:xfrm>
              <a:off x="1826250" y="2731228"/>
              <a:ext cx="2633980" cy="3626730"/>
              <a:chOff x="1315527" y="2393885"/>
              <a:chExt cx="2633980" cy="3126664"/>
            </a:xfrm>
          </p:grpSpPr>
          <p:sp>
            <p:nvSpPr>
              <p:cNvPr id="21" name="모서리가 둥근 직사각형 16"/>
              <p:cNvSpPr/>
              <p:nvPr/>
            </p:nvSpPr>
            <p:spPr>
              <a:xfrm rot="21339075">
                <a:off x="1315527" y="2393885"/>
                <a:ext cx="2535950" cy="2993253"/>
              </a:xfrm>
              <a:prstGeom prst="roundRect">
                <a:avLst>
                  <a:gd name="adj" fmla="val 3136"/>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defTabSz="914400">
                  <a:defRPr/>
                </a:pPr>
                <a:endParaRPr lang="ko-KR" altLang="en-US" sz="2800" kern="0" dirty="0">
                  <a:solidFill>
                    <a:sysClr val="windowText" lastClr="000000"/>
                  </a:solidFill>
                  <a:latin typeface="Arial" pitchFamily="34" charset="0"/>
                  <a:ea typeface="맑은 고딕"/>
                  <a:cs typeface="Arial" pitchFamily="34" charset="0"/>
                </a:endParaRPr>
              </a:p>
            </p:txBody>
          </p:sp>
          <p:sp>
            <p:nvSpPr>
              <p:cNvPr id="22" name="모서리가 둥근 직사각형 4"/>
              <p:cNvSpPr/>
              <p:nvPr/>
            </p:nvSpPr>
            <p:spPr>
              <a:xfrm>
                <a:off x="1413557" y="2527296"/>
                <a:ext cx="2535950" cy="2993253"/>
              </a:xfrm>
              <a:prstGeom prst="roundRect">
                <a:avLst>
                  <a:gd name="adj" fmla="val 3136"/>
                </a:avLst>
              </a:prstGeom>
              <a:gradFill>
                <a:gsLst>
                  <a:gs pos="100000">
                    <a:srgbClr val="92D050"/>
                  </a:gs>
                  <a:gs pos="34000">
                    <a:schemeClr val="accent4">
                      <a:tint val="13500"/>
                      <a:satMod val="250000"/>
                    </a:schemeClr>
                  </a:gs>
                  <a:gs pos="100000">
                    <a:schemeClr val="accent4">
                      <a:tint val="60000"/>
                      <a:satMod val="200000"/>
                    </a:schemeClr>
                  </a:gs>
                </a:gsLst>
              </a:gradFill>
              <a:ln/>
            </p:spPr>
            <p:style>
              <a:lnRef idx="1">
                <a:schemeClr val="accent4"/>
              </a:lnRef>
              <a:fillRef idx="2">
                <a:schemeClr val="accent4"/>
              </a:fillRef>
              <a:effectRef idx="1">
                <a:schemeClr val="accent4"/>
              </a:effectRef>
              <a:fontRef idx="minor">
                <a:schemeClr val="dk1"/>
              </a:fontRef>
            </p:style>
            <p:txBody>
              <a:bodyPr rtlCol="0" anchor="ctr"/>
              <a:lstStyle/>
              <a:p>
                <a:pPr algn="ctr" defTabSz="914400">
                  <a:defRPr/>
                </a:pPr>
                <a:endParaRPr lang="ko-KR" altLang="en-US" sz="2800" kern="0" dirty="0">
                  <a:solidFill>
                    <a:sysClr val="window" lastClr="FFFFFF"/>
                  </a:solidFill>
                  <a:latin typeface="Arial" pitchFamily="34" charset="0"/>
                  <a:ea typeface="맑은 고딕"/>
                  <a:cs typeface="Arial" pitchFamily="34" charset="0"/>
                </a:endParaRPr>
              </a:p>
            </p:txBody>
          </p:sp>
          <p:sp>
            <p:nvSpPr>
              <p:cNvPr id="23" name="모서리가 둥근 직사각형 9"/>
              <p:cNvSpPr/>
              <p:nvPr/>
            </p:nvSpPr>
            <p:spPr>
              <a:xfrm>
                <a:off x="1538276" y="2751075"/>
                <a:ext cx="2286512" cy="2678189"/>
              </a:xfrm>
              <a:prstGeom prst="roundRect">
                <a:avLst>
                  <a:gd name="adj" fmla="val 6545"/>
                </a:avLst>
              </a:prstGeom>
              <a:solidFill>
                <a:srgbClr val="EEEEEE"/>
              </a:solidFill>
              <a:ln w="25400" cap="flat" cmpd="sng" algn="ctr">
                <a:noFill/>
                <a:prstDash val="solid"/>
              </a:ln>
              <a:effectLst/>
            </p:spPr>
            <p:txBody>
              <a:bodyPr rtlCol="0" anchor="ctr"/>
              <a:lstStyle/>
              <a:p>
                <a:pPr algn="ctr" defTabSz="914400">
                  <a:defRPr/>
                </a:pPr>
                <a:endParaRPr lang="ko-KR" altLang="en-US" sz="2800" kern="0" dirty="0">
                  <a:solidFill>
                    <a:sysClr val="window" lastClr="FFFFFF"/>
                  </a:solidFill>
                  <a:latin typeface="Arial" pitchFamily="34" charset="0"/>
                  <a:cs typeface="Arial" pitchFamily="34" charset="0"/>
                </a:endParaRPr>
              </a:p>
            </p:txBody>
          </p:sp>
        </p:grpSp>
        <p:sp>
          <p:nvSpPr>
            <p:cNvPr id="20" name="Rectangle 19"/>
            <p:cNvSpPr/>
            <p:nvPr/>
          </p:nvSpPr>
          <p:spPr>
            <a:xfrm>
              <a:off x="2059558" y="3700309"/>
              <a:ext cx="2253214" cy="1731499"/>
            </a:xfrm>
            <a:prstGeom prst="rect">
              <a:avLst/>
            </a:prstGeom>
          </p:spPr>
          <p:txBody>
            <a:bodyPr wrap="square">
              <a:spAutoFit/>
            </a:bodyPr>
            <a:lstStyle/>
            <a:p>
              <a:pPr algn="ctr">
                <a:lnSpc>
                  <a:spcPct val="95000"/>
                </a:lnSpc>
                <a:defRPr/>
              </a:pPr>
              <a:r>
                <a:rPr lang="en-US" altLang="zh-CN" sz="2400" b="1" kern="0" dirty="0">
                  <a:solidFill>
                    <a:sysClr val="windowText" lastClr="000000"/>
                  </a:solidFill>
                  <a:effectLst>
                    <a:outerShdw blurRad="50800" dist="38100" dir="2700000" algn="tl" rotWithShape="0">
                      <a:sysClr val="window" lastClr="FFFFFF"/>
                    </a:outerShdw>
                  </a:effectLst>
                  <a:latin typeface="Segoe Print" pitchFamily="2" charset="0"/>
                </a:rPr>
                <a:t>Gabapentin</a:t>
              </a:r>
              <a:endParaRPr lang="en-US" altLang="zh-CN" sz="2800" b="1" kern="0" dirty="0">
                <a:solidFill>
                  <a:sysClr val="windowText" lastClr="000000"/>
                </a:solidFill>
                <a:effectLst>
                  <a:outerShdw blurRad="50800" dist="38100" dir="2700000" algn="tl" rotWithShape="0">
                    <a:sysClr val="window" lastClr="FFFFFF"/>
                  </a:outerShdw>
                </a:effectLst>
                <a:latin typeface="Segoe Print" pitchFamily="2" charset="0"/>
              </a:endParaRPr>
            </a:p>
          </p:txBody>
        </p:sp>
      </p:grpSp>
      <p:grpSp>
        <p:nvGrpSpPr>
          <p:cNvPr id="24" name="Group 23"/>
          <p:cNvGrpSpPr/>
          <p:nvPr/>
        </p:nvGrpSpPr>
        <p:grpSpPr>
          <a:xfrm>
            <a:off x="2809025" y="1490879"/>
            <a:ext cx="2893282" cy="993706"/>
            <a:chOff x="1826250" y="2731228"/>
            <a:chExt cx="2633980" cy="3626730"/>
          </a:xfrm>
        </p:grpSpPr>
        <p:grpSp>
          <p:nvGrpSpPr>
            <p:cNvPr id="25" name="Group 19"/>
            <p:cNvGrpSpPr/>
            <p:nvPr/>
          </p:nvGrpSpPr>
          <p:grpSpPr>
            <a:xfrm>
              <a:off x="1826250" y="2731228"/>
              <a:ext cx="2633980" cy="3626730"/>
              <a:chOff x="1315527" y="2393885"/>
              <a:chExt cx="2633980" cy="3126664"/>
            </a:xfrm>
          </p:grpSpPr>
          <p:sp>
            <p:nvSpPr>
              <p:cNvPr id="27" name="모서리가 둥근 직사각형 16"/>
              <p:cNvSpPr/>
              <p:nvPr/>
            </p:nvSpPr>
            <p:spPr>
              <a:xfrm rot="21339075">
                <a:off x="1315527" y="2393885"/>
                <a:ext cx="2535950" cy="2993253"/>
              </a:xfrm>
              <a:prstGeom prst="roundRect">
                <a:avLst>
                  <a:gd name="adj" fmla="val 3136"/>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defTabSz="914400">
                  <a:defRPr/>
                </a:pPr>
                <a:endParaRPr lang="ko-KR" altLang="en-US" kern="0">
                  <a:solidFill>
                    <a:sysClr val="windowText" lastClr="000000"/>
                  </a:solidFill>
                  <a:latin typeface="Arial" pitchFamily="34" charset="0"/>
                  <a:ea typeface="맑은 고딕"/>
                  <a:cs typeface="Arial" pitchFamily="34" charset="0"/>
                </a:endParaRPr>
              </a:p>
            </p:txBody>
          </p:sp>
          <p:sp>
            <p:nvSpPr>
              <p:cNvPr id="28" name="모서리가 둥근 직사각형 4"/>
              <p:cNvSpPr/>
              <p:nvPr/>
            </p:nvSpPr>
            <p:spPr>
              <a:xfrm>
                <a:off x="1413557" y="2527296"/>
                <a:ext cx="2535950" cy="2993253"/>
              </a:xfrm>
              <a:prstGeom prst="roundRect">
                <a:avLst>
                  <a:gd name="adj" fmla="val 3136"/>
                </a:avLst>
              </a:prstGeom>
              <a:gradFill>
                <a:gsLst>
                  <a:gs pos="100000">
                    <a:srgbClr val="92D050"/>
                  </a:gs>
                  <a:gs pos="34000">
                    <a:schemeClr val="accent4">
                      <a:tint val="13500"/>
                      <a:satMod val="250000"/>
                    </a:schemeClr>
                  </a:gs>
                  <a:gs pos="100000">
                    <a:schemeClr val="accent4">
                      <a:tint val="60000"/>
                      <a:satMod val="200000"/>
                    </a:schemeClr>
                  </a:gs>
                </a:gsLst>
              </a:gradFill>
              <a:ln/>
            </p:spPr>
            <p:style>
              <a:lnRef idx="1">
                <a:schemeClr val="accent4"/>
              </a:lnRef>
              <a:fillRef idx="2">
                <a:schemeClr val="accent4"/>
              </a:fillRef>
              <a:effectRef idx="1">
                <a:schemeClr val="accent4"/>
              </a:effectRef>
              <a:fontRef idx="minor">
                <a:schemeClr val="dk1"/>
              </a:fontRef>
            </p:style>
            <p:txBody>
              <a:bodyPr rtlCol="0" anchor="ctr"/>
              <a:lstStyle/>
              <a:p>
                <a:pPr algn="ctr" defTabSz="914400">
                  <a:defRPr/>
                </a:pPr>
                <a:endParaRPr lang="ko-KR" altLang="en-US" kern="0">
                  <a:solidFill>
                    <a:sysClr val="window" lastClr="FFFFFF"/>
                  </a:solidFill>
                  <a:latin typeface="Arial" pitchFamily="34" charset="0"/>
                  <a:ea typeface="맑은 고딕"/>
                  <a:cs typeface="Arial" pitchFamily="34" charset="0"/>
                </a:endParaRPr>
              </a:p>
            </p:txBody>
          </p:sp>
          <p:sp>
            <p:nvSpPr>
              <p:cNvPr id="29" name="모서리가 둥근 직사각형 9"/>
              <p:cNvSpPr/>
              <p:nvPr/>
            </p:nvSpPr>
            <p:spPr>
              <a:xfrm>
                <a:off x="1538276" y="2751075"/>
                <a:ext cx="2286512" cy="2678189"/>
              </a:xfrm>
              <a:prstGeom prst="roundRect">
                <a:avLst>
                  <a:gd name="adj" fmla="val 6545"/>
                </a:avLst>
              </a:prstGeom>
              <a:solidFill>
                <a:srgbClr val="EEEEEE"/>
              </a:solidFill>
              <a:ln w="25400" cap="flat" cmpd="sng" algn="ctr">
                <a:noFill/>
                <a:prstDash val="solid"/>
              </a:ln>
              <a:effectLst/>
            </p:spPr>
            <p:txBody>
              <a:bodyPr rtlCol="0" anchor="ctr"/>
              <a:lstStyle/>
              <a:p>
                <a:pPr algn="ctr" defTabSz="914400">
                  <a:defRPr/>
                </a:pPr>
                <a:endParaRPr lang="ko-KR" altLang="en-US" kern="0">
                  <a:solidFill>
                    <a:sysClr val="window" lastClr="FFFFFF"/>
                  </a:solidFill>
                  <a:latin typeface="Arial" pitchFamily="34" charset="0"/>
                  <a:cs typeface="Arial" pitchFamily="34" charset="0"/>
                </a:endParaRPr>
              </a:p>
            </p:txBody>
          </p:sp>
        </p:grpSp>
        <p:sp>
          <p:nvSpPr>
            <p:cNvPr id="26" name="Rectangle 25"/>
            <p:cNvSpPr/>
            <p:nvPr/>
          </p:nvSpPr>
          <p:spPr>
            <a:xfrm>
              <a:off x="2059558" y="3700308"/>
              <a:ext cx="2253213" cy="1634391"/>
            </a:xfrm>
            <a:prstGeom prst="rect">
              <a:avLst/>
            </a:prstGeom>
          </p:spPr>
          <p:txBody>
            <a:bodyPr wrap="square">
              <a:spAutoFit/>
            </a:bodyPr>
            <a:lstStyle/>
            <a:p>
              <a:pPr algn="ctr">
                <a:lnSpc>
                  <a:spcPct val="95000"/>
                </a:lnSpc>
                <a:defRPr/>
              </a:pPr>
              <a:r>
                <a:rPr lang="en-US" altLang="zh-CN" sz="2400" b="1" kern="0" dirty="0" err="1">
                  <a:solidFill>
                    <a:sysClr val="windowText" lastClr="000000"/>
                  </a:solidFill>
                  <a:effectLst>
                    <a:outerShdw blurRad="50800" dist="38100" dir="2700000" algn="tl" rotWithShape="0">
                      <a:sysClr val="window" lastClr="FFFFFF"/>
                    </a:outerShdw>
                  </a:effectLst>
                  <a:latin typeface="Segoe Print" pitchFamily="2" charset="0"/>
                </a:rPr>
                <a:t>Levetiracetam</a:t>
              </a:r>
              <a:endParaRPr lang="en-US" altLang="zh-CN" sz="2800" b="1" kern="0" dirty="0">
                <a:solidFill>
                  <a:sysClr val="windowText" lastClr="000000"/>
                </a:solidFill>
                <a:effectLst>
                  <a:outerShdw blurRad="50800" dist="38100" dir="2700000" algn="tl" rotWithShape="0">
                    <a:sysClr val="window" lastClr="FFFFFF"/>
                  </a:outerShdw>
                </a:effectLst>
                <a:latin typeface="Segoe Print" pitchFamily="2" charset="0"/>
              </a:endParaRPr>
            </a:p>
          </p:txBody>
        </p:sp>
      </p:grpSp>
      <p:grpSp>
        <p:nvGrpSpPr>
          <p:cNvPr id="30" name="Group 29"/>
          <p:cNvGrpSpPr/>
          <p:nvPr/>
        </p:nvGrpSpPr>
        <p:grpSpPr>
          <a:xfrm>
            <a:off x="4767943" y="3448301"/>
            <a:ext cx="3294747" cy="882770"/>
            <a:chOff x="1826250" y="2731228"/>
            <a:chExt cx="2633980" cy="3626730"/>
          </a:xfrm>
        </p:grpSpPr>
        <p:grpSp>
          <p:nvGrpSpPr>
            <p:cNvPr id="31" name="Group 19"/>
            <p:cNvGrpSpPr/>
            <p:nvPr/>
          </p:nvGrpSpPr>
          <p:grpSpPr>
            <a:xfrm>
              <a:off x="1826250" y="2731228"/>
              <a:ext cx="2633980" cy="3626730"/>
              <a:chOff x="1315527" y="2393885"/>
              <a:chExt cx="2633980" cy="3126664"/>
            </a:xfrm>
          </p:grpSpPr>
          <p:sp>
            <p:nvSpPr>
              <p:cNvPr id="33" name="모서리가 둥근 직사각형 16"/>
              <p:cNvSpPr/>
              <p:nvPr/>
            </p:nvSpPr>
            <p:spPr>
              <a:xfrm rot="21339075">
                <a:off x="1315527" y="2393885"/>
                <a:ext cx="2535950" cy="2993253"/>
              </a:xfrm>
              <a:prstGeom prst="roundRect">
                <a:avLst>
                  <a:gd name="adj" fmla="val 3136"/>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defTabSz="914400">
                  <a:defRPr/>
                </a:pPr>
                <a:endParaRPr lang="ko-KR" altLang="en-US" sz="2400" kern="0" dirty="0">
                  <a:solidFill>
                    <a:sysClr val="windowText" lastClr="000000"/>
                  </a:solidFill>
                  <a:latin typeface="Arial" pitchFamily="34" charset="0"/>
                  <a:ea typeface="맑은 고딕"/>
                  <a:cs typeface="Arial" pitchFamily="34" charset="0"/>
                </a:endParaRPr>
              </a:p>
            </p:txBody>
          </p:sp>
          <p:sp>
            <p:nvSpPr>
              <p:cNvPr id="34" name="모서리가 둥근 직사각형 4"/>
              <p:cNvSpPr/>
              <p:nvPr/>
            </p:nvSpPr>
            <p:spPr>
              <a:xfrm>
                <a:off x="1413557" y="2527296"/>
                <a:ext cx="2535950" cy="2993253"/>
              </a:xfrm>
              <a:prstGeom prst="roundRect">
                <a:avLst>
                  <a:gd name="adj" fmla="val 3136"/>
                </a:avLst>
              </a:prstGeom>
              <a:gradFill>
                <a:gsLst>
                  <a:gs pos="100000">
                    <a:srgbClr val="92D050"/>
                  </a:gs>
                  <a:gs pos="34000">
                    <a:schemeClr val="accent4">
                      <a:tint val="13500"/>
                      <a:satMod val="250000"/>
                    </a:schemeClr>
                  </a:gs>
                  <a:gs pos="100000">
                    <a:schemeClr val="accent4">
                      <a:tint val="60000"/>
                      <a:satMod val="200000"/>
                    </a:schemeClr>
                  </a:gs>
                </a:gsLst>
              </a:gradFill>
              <a:ln/>
            </p:spPr>
            <p:style>
              <a:lnRef idx="1">
                <a:schemeClr val="accent4"/>
              </a:lnRef>
              <a:fillRef idx="2">
                <a:schemeClr val="accent4"/>
              </a:fillRef>
              <a:effectRef idx="1">
                <a:schemeClr val="accent4"/>
              </a:effectRef>
              <a:fontRef idx="minor">
                <a:schemeClr val="dk1"/>
              </a:fontRef>
            </p:style>
            <p:txBody>
              <a:bodyPr rtlCol="0" anchor="ctr"/>
              <a:lstStyle/>
              <a:p>
                <a:pPr algn="ctr" defTabSz="914400">
                  <a:defRPr/>
                </a:pPr>
                <a:endParaRPr lang="ko-KR" altLang="en-US" sz="2400" kern="0" dirty="0">
                  <a:solidFill>
                    <a:sysClr val="window" lastClr="FFFFFF"/>
                  </a:solidFill>
                  <a:latin typeface="Arial" pitchFamily="34" charset="0"/>
                  <a:ea typeface="맑은 고딕"/>
                  <a:cs typeface="Arial" pitchFamily="34" charset="0"/>
                </a:endParaRPr>
              </a:p>
            </p:txBody>
          </p:sp>
          <p:sp>
            <p:nvSpPr>
              <p:cNvPr id="35" name="모서리가 둥근 직사각형 9"/>
              <p:cNvSpPr/>
              <p:nvPr/>
            </p:nvSpPr>
            <p:spPr>
              <a:xfrm>
                <a:off x="1538276" y="2751075"/>
                <a:ext cx="2286512" cy="2678189"/>
              </a:xfrm>
              <a:prstGeom prst="roundRect">
                <a:avLst>
                  <a:gd name="adj" fmla="val 6545"/>
                </a:avLst>
              </a:prstGeom>
              <a:solidFill>
                <a:srgbClr val="EEEEEE"/>
              </a:solidFill>
              <a:ln w="25400" cap="flat" cmpd="sng" algn="ctr">
                <a:noFill/>
                <a:prstDash val="solid"/>
              </a:ln>
              <a:effectLst/>
            </p:spPr>
            <p:txBody>
              <a:bodyPr rtlCol="0" anchor="ctr"/>
              <a:lstStyle/>
              <a:p>
                <a:pPr algn="ctr" defTabSz="914400">
                  <a:defRPr/>
                </a:pPr>
                <a:endParaRPr lang="ko-KR" altLang="en-US" sz="2400" kern="0" dirty="0">
                  <a:solidFill>
                    <a:sysClr val="window" lastClr="FFFFFF"/>
                  </a:solidFill>
                  <a:latin typeface="Arial" pitchFamily="34" charset="0"/>
                  <a:cs typeface="Arial" pitchFamily="34" charset="0"/>
                </a:endParaRPr>
              </a:p>
            </p:txBody>
          </p:sp>
        </p:grpSp>
        <p:sp>
          <p:nvSpPr>
            <p:cNvPr id="32" name="Rectangle 31"/>
            <p:cNvSpPr/>
            <p:nvPr/>
          </p:nvSpPr>
          <p:spPr>
            <a:xfrm>
              <a:off x="2059558" y="3700310"/>
              <a:ext cx="2253214" cy="1820813"/>
            </a:xfrm>
            <a:prstGeom prst="rect">
              <a:avLst/>
            </a:prstGeom>
          </p:spPr>
          <p:txBody>
            <a:bodyPr wrap="square">
              <a:spAutoFit/>
            </a:bodyPr>
            <a:lstStyle/>
            <a:p>
              <a:pPr algn="ctr">
                <a:lnSpc>
                  <a:spcPct val="95000"/>
                </a:lnSpc>
                <a:defRPr/>
              </a:pPr>
              <a:r>
                <a:rPr lang="en-US" altLang="zh-CN" sz="2400" b="1" kern="0" dirty="0">
                  <a:solidFill>
                    <a:sysClr val="windowText" lastClr="000000"/>
                  </a:solidFill>
                  <a:effectLst>
                    <a:outerShdw blurRad="50800" dist="38100" dir="2700000" algn="tl" rotWithShape="0">
                      <a:sysClr val="window" lastClr="FFFFFF"/>
                    </a:outerShdw>
                  </a:effectLst>
                  <a:latin typeface="Segoe Print" pitchFamily="2" charset="0"/>
                </a:rPr>
                <a:t>Carbamazepine</a:t>
              </a:r>
            </a:p>
          </p:txBody>
        </p:sp>
      </p:grpSp>
      <p:pic>
        <p:nvPicPr>
          <p:cNvPr id="36" name="Picture 30"/>
          <p:cNvPicPr>
            <a:picLocks noChangeAspect="1" noChangeArrowheads="1"/>
          </p:cNvPicPr>
          <p:nvPr/>
        </p:nvPicPr>
        <p:blipFill>
          <a:blip r:embed="rId3">
            <a:clrChange>
              <a:clrFrom>
                <a:srgbClr val="F5E49C"/>
              </a:clrFrom>
              <a:clrTo>
                <a:srgbClr val="F5E49C">
                  <a:alpha val="0"/>
                </a:srgbClr>
              </a:clrTo>
            </a:clrChange>
            <a:extLst>
              <a:ext uri="{28A0092B-C50C-407E-A947-70E740481C1C}">
                <a14:useLocalDpi xmlns:a14="http://schemas.microsoft.com/office/drawing/2010/main" val="0"/>
              </a:ext>
            </a:extLst>
          </a:blip>
          <a:srcRect/>
          <a:stretch>
            <a:fillRect/>
          </a:stretch>
        </p:blipFill>
        <p:spPr bwMode="auto">
          <a:xfrm rot="20347470">
            <a:off x="2028409" y="4922719"/>
            <a:ext cx="2257425"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p:cNvPicPr/>
          <p:nvPr/>
        </p:nvPicPr>
        <p:blipFill rotWithShape="1">
          <a:blip r:embed="rId4" cstate="print">
            <a:extLst>
              <a:ext uri="{28A0092B-C50C-407E-A947-70E740481C1C}">
                <a14:useLocalDpi xmlns:a14="http://schemas.microsoft.com/office/drawing/2010/main" val="0"/>
              </a:ext>
            </a:extLst>
          </a:blip>
          <a:srcRect r="10745"/>
          <a:stretch/>
        </p:blipFill>
        <p:spPr bwMode="auto">
          <a:xfrm rot="5400000">
            <a:off x="5192785" y="4175795"/>
            <a:ext cx="2985554" cy="2880758"/>
          </a:xfrm>
          <a:prstGeom prst="ellipse">
            <a:avLst/>
          </a:prstGeom>
          <a:ln>
            <a:noFill/>
          </a:ln>
          <a:effectLst>
            <a:softEdge rad="112500"/>
          </a:effectLst>
          <a:extLst>
            <a:ext uri="{53640926-AAD7-44D8-BBD7-CCE9431645EC}">
              <a14:shadowObscured xmlns:a14="http://schemas.microsoft.com/office/drawing/2010/main"/>
            </a:ext>
          </a:extLst>
        </p:spPr>
      </p:pic>
      <p:sp>
        <p:nvSpPr>
          <p:cNvPr id="2" name="Rectangle 1"/>
          <p:cNvSpPr/>
          <p:nvPr/>
        </p:nvSpPr>
        <p:spPr>
          <a:xfrm>
            <a:off x="6039188" y="4329077"/>
            <a:ext cx="1398140" cy="369332"/>
          </a:xfrm>
          <a:prstGeom prst="rect">
            <a:avLst/>
          </a:prstGeom>
          <a:solidFill>
            <a:srgbClr val="C00000"/>
          </a:solidFill>
        </p:spPr>
        <p:txBody>
          <a:bodyPr wrap="none">
            <a:spAutoFit/>
          </a:bodyPr>
          <a:lstStyle/>
          <a:p>
            <a:pPr algn="ctr"/>
            <a:r>
              <a:rPr lang="en-US" b="1" dirty="0">
                <a:solidFill>
                  <a:schemeClr val="bg1"/>
                </a:solidFill>
              </a:rPr>
              <a:t>Colchicine</a:t>
            </a:r>
          </a:p>
        </p:txBody>
      </p:sp>
      <p:sp>
        <p:nvSpPr>
          <p:cNvPr id="3" name="Rectangle 2"/>
          <p:cNvSpPr/>
          <p:nvPr/>
        </p:nvSpPr>
        <p:spPr>
          <a:xfrm>
            <a:off x="7922903" y="4793030"/>
            <a:ext cx="1518364" cy="369332"/>
          </a:xfrm>
          <a:prstGeom prst="rect">
            <a:avLst/>
          </a:prstGeom>
          <a:solidFill>
            <a:schemeClr val="accent4">
              <a:lumMod val="40000"/>
              <a:lumOff val="60000"/>
            </a:schemeClr>
          </a:solidFill>
        </p:spPr>
        <p:txBody>
          <a:bodyPr wrap="none">
            <a:spAutoFit/>
          </a:bodyPr>
          <a:lstStyle/>
          <a:p>
            <a:pPr defTabSz="914400">
              <a:defRPr/>
            </a:pPr>
            <a:r>
              <a:rPr lang="en-US" kern="0" dirty="0">
                <a:solidFill>
                  <a:prstClr val="black"/>
                </a:solidFill>
                <a:latin typeface="Times New Roman"/>
                <a:ea typeface="Calibri"/>
                <a:cs typeface="Arial"/>
              </a:rPr>
              <a:t>in reference to</a:t>
            </a:r>
            <a:endParaRPr lang="en-US" kern="0" dirty="0">
              <a:solidFill>
                <a:sysClr val="windowText" lastClr="000000"/>
              </a:solidFill>
            </a:endParaRPr>
          </a:p>
        </p:txBody>
      </p:sp>
      <p:grpSp>
        <p:nvGrpSpPr>
          <p:cNvPr id="38" name="Group 37"/>
          <p:cNvGrpSpPr/>
          <p:nvPr/>
        </p:nvGrpSpPr>
        <p:grpSpPr>
          <a:xfrm>
            <a:off x="8610601" y="5252931"/>
            <a:ext cx="1920751" cy="820937"/>
            <a:chOff x="1826250" y="2731228"/>
            <a:chExt cx="2633980" cy="3626730"/>
          </a:xfrm>
        </p:grpSpPr>
        <p:grpSp>
          <p:nvGrpSpPr>
            <p:cNvPr id="39" name="Group 19"/>
            <p:cNvGrpSpPr/>
            <p:nvPr/>
          </p:nvGrpSpPr>
          <p:grpSpPr>
            <a:xfrm>
              <a:off x="1826250" y="2731228"/>
              <a:ext cx="2633980" cy="3626730"/>
              <a:chOff x="1315527" y="2393885"/>
              <a:chExt cx="2633980" cy="3126664"/>
            </a:xfrm>
          </p:grpSpPr>
          <p:sp>
            <p:nvSpPr>
              <p:cNvPr id="41" name="모서리가 둥근 직사각형 16"/>
              <p:cNvSpPr/>
              <p:nvPr/>
            </p:nvSpPr>
            <p:spPr>
              <a:xfrm rot="21339075">
                <a:off x="1315527" y="2393885"/>
                <a:ext cx="2535950" cy="2993253"/>
              </a:xfrm>
              <a:prstGeom prst="roundRect">
                <a:avLst>
                  <a:gd name="adj" fmla="val 3136"/>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defTabSz="914400">
                  <a:defRPr/>
                </a:pPr>
                <a:endParaRPr lang="ko-KR" altLang="en-US" sz="2400" kern="0" dirty="0">
                  <a:solidFill>
                    <a:sysClr val="windowText" lastClr="000000"/>
                  </a:solidFill>
                  <a:latin typeface="Arial" pitchFamily="34" charset="0"/>
                  <a:ea typeface="맑은 고딕"/>
                  <a:cs typeface="Arial" pitchFamily="34" charset="0"/>
                </a:endParaRPr>
              </a:p>
            </p:txBody>
          </p:sp>
          <p:sp>
            <p:nvSpPr>
              <p:cNvPr id="42" name="모서리가 둥근 직사각형 4"/>
              <p:cNvSpPr/>
              <p:nvPr/>
            </p:nvSpPr>
            <p:spPr>
              <a:xfrm>
                <a:off x="1413557" y="2527296"/>
                <a:ext cx="2535950" cy="2993253"/>
              </a:xfrm>
              <a:prstGeom prst="roundRect">
                <a:avLst>
                  <a:gd name="adj" fmla="val 3136"/>
                </a:avLst>
              </a:prstGeom>
              <a:gradFill>
                <a:gsLst>
                  <a:gs pos="100000">
                    <a:srgbClr val="92D050"/>
                  </a:gs>
                  <a:gs pos="34000">
                    <a:schemeClr val="accent4">
                      <a:tint val="13500"/>
                      <a:satMod val="250000"/>
                    </a:schemeClr>
                  </a:gs>
                  <a:gs pos="100000">
                    <a:schemeClr val="accent4">
                      <a:tint val="60000"/>
                      <a:satMod val="200000"/>
                    </a:schemeClr>
                  </a:gs>
                </a:gsLst>
              </a:gradFill>
              <a:ln/>
            </p:spPr>
            <p:style>
              <a:lnRef idx="1">
                <a:schemeClr val="accent4"/>
              </a:lnRef>
              <a:fillRef idx="2">
                <a:schemeClr val="accent4"/>
              </a:fillRef>
              <a:effectRef idx="1">
                <a:schemeClr val="accent4"/>
              </a:effectRef>
              <a:fontRef idx="minor">
                <a:schemeClr val="dk1"/>
              </a:fontRef>
            </p:style>
            <p:txBody>
              <a:bodyPr rtlCol="0" anchor="ctr"/>
              <a:lstStyle/>
              <a:p>
                <a:pPr algn="ctr" defTabSz="914400">
                  <a:defRPr/>
                </a:pPr>
                <a:endParaRPr lang="ko-KR" altLang="en-US" sz="2400" kern="0" dirty="0">
                  <a:solidFill>
                    <a:sysClr val="window" lastClr="FFFFFF"/>
                  </a:solidFill>
                  <a:latin typeface="Arial" pitchFamily="34" charset="0"/>
                  <a:ea typeface="맑은 고딕"/>
                  <a:cs typeface="Arial" pitchFamily="34" charset="0"/>
                </a:endParaRPr>
              </a:p>
            </p:txBody>
          </p:sp>
          <p:sp>
            <p:nvSpPr>
              <p:cNvPr id="43" name="모서리가 둥근 직사각형 9"/>
              <p:cNvSpPr/>
              <p:nvPr/>
            </p:nvSpPr>
            <p:spPr>
              <a:xfrm>
                <a:off x="1538276" y="2751075"/>
                <a:ext cx="2286512" cy="2678189"/>
              </a:xfrm>
              <a:prstGeom prst="roundRect">
                <a:avLst>
                  <a:gd name="adj" fmla="val 6545"/>
                </a:avLst>
              </a:prstGeom>
              <a:solidFill>
                <a:srgbClr val="EEEEEE"/>
              </a:solidFill>
              <a:ln w="25400" cap="flat" cmpd="sng" algn="ctr">
                <a:noFill/>
                <a:prstDash val="solid"/>
              </a:ln>
              <a:effectLst/>
            </p:spPr>
            <p:txBody>
              <a:bodyPr rtlCol="0" anchor="ctr"/>
              <a:lstStyle/>
              <a:p>
                <a:pPr algn="ctr" defTabSz="914400">
                  <a:defRPr/>
                </a:pPr>
                <a:endParaRPr lang="ko-KR" altLang="en-US" sz="2400" kern="0" dirty="0">
                  <a:solidFill>
                    <a:sysClr val="window" lastClr="FFFFFF"/>
                  </a:solidFill>
                  <a:latin typeface="Arial" pitchFamily="34" charset="0"/>
                  <a:cs typeface="Arial" pitchFamily="34" charset="0"/>
                </a:endParaRPr>
              </a:p>
            </p:txBody>
          </p:sp>
        </p:grpSp>
        <p:sp>
          <p:nvSpPr>
            <p:cNvPr id="40" name="Rectangle 39"/>
            <p:cNvSpPr/>
            <p:nvPr/>
          </p:nvSpPr>
          <p:spPr>
            <a:xfrm>
              <a:off x="2059558" y="3700311"/>
              <a:ext cx="2253214" cy="1978354"/>
            </a:xfrm>
            <a:prstGeom prst="rect">
              <a:avLst/>
            </a:prstGeom>
          </p:spPr>
          <p:txBody>
            <a:bodyPr wrap="square">
              <a:spAutoFit/>
            </a:bodyPr>
            <a:lstStyle/>
            <a:p>
              <a:pPr algn="ctr">
                <a:lnSpc>
                  <a:spcPct val="95000"/>
                </a:lnSpc>
                <a:defRPr/>
              </a:pPr>
              <a:r>
                <a:rPr lang="en-US" altLang="zh-CN" sz="2400" b="1" kern="0" dirty="0">
                  <a:solidFill>
                    <a:sysClr val="windowText" lastClr="000000"/>
                  </a:solidFill>
                  <a:effectLst>
                    <a:outerShdw blurRad="50800" dist="38100" dir="2700000" algn="tl" rotWithShape="0">
                      <a:sysClr val="window" lastClr="FFFFFF"/>
                    </a:outerShdw>
                  </a:effectLst>
                  <a:latin typeface="Segoe Print" pitchFamily="2" charset="0"/>
                </a:rPr>
                <a:t>Donepezil</a:t>
              </a:r>
            </a:p>
          </p:txBody>
        </p:sp>
      </p:grpSp>
      <p:sp>
        <p:nvSpPr>
          <p:cNvPr id="44" name="TextBox 43"/>
          <p:cNvSpPr txBox="1"/>
          <p:nvPr/>
        </p:nvSpPr>
        <p:spPr>
          <a:xfrm>
            <a:off x="3944235" y="5093724"/>
            <a:ext cx="1643074" cy="757130"/>
          </a:xfrm>
          <a:prstGeom prst="rect">
            <a:avLst/>
          </a:prstGeom>
          <a:noFill/>
          <a:ln>
            <a:noFill/>
          </a:ln>
        </p:spPr>
        <p:txBody>
          <a:bodyPr wrap="square" rtlCol="0">
            <a:spAutoFit/>
          </a:bodyPr>
          <a:lstStyle/>
          <a:p>
            <a:pPr algn="ctr">
              <a:lnSpc>
                <a:spcPct val="120000"/>
              </a:lnSpc>
              <a:spcBef>
                <a:spcPct val="0"/>
              </a:spcBef>
              <a:defRPr/>
            </a:pPr>
            <a:r>
              <a:rPr lang="en-US" sz="3600" b="1" kern="0" spc="-150" dirty="0">
                <a:ln w="3175">
                  <a:noFill/>
                </a:ln>
                <a:gradFill flip="none" rotWithShape="1">
                  <a:gsLst>
                    <a:gs pos="0">
                      <a:srgbClr val="FFFFB9"/>
                    </a:gs>
                    <a:gs pos="36000">
                      <a:srgbClr val="FFFF99"/>
                    </a:gs>
                    <a:gs pos="86000">
                      <a:srgbClr val="F6AE1E"/>
                    </a:gs>
                  </a:gsLst>
                  <a:lin ang="5400000" scaled="0"/>
                  <a:tileRect/>
                </a:gradFill>
                <a:effectLst>
                  <a:glow rad="63500">
                    <a:sysClr val="windowText" lastClr="000000">
                      <a:alpha val="40000"/>
                    </a:sysClr>
                  </a:glow>
                  <a:outerShdw blurRad="50800" dist="38100" dir="2700000" algn="tl" rotWithShape="0">
                    <a:prstClr val="black"/>
                  </a:outerShdw>
                </a:effectLst>
                <a:latin typeface="Book Antiqua" pitchFamily="18" charset="0"/>
                <a:cs typeface="AF_Diwani" pitchFamily="2" charset="-78"/>
              </a:rPr>
              <a:t>SDAT</a:t>
            </a:r>
          </a:p>
        </p:txBody>
      </p:sp>
      <p:sp>
        <p:nvSpPr>
          <p:cNvPr id="45" name="WordArt 34"/>
          <p:cNvSpPr>
            <a:spLocks noChangeArrowheads="1" noChangeShapeType="1" noTextEdit="1"/>
          </p:cNvSpPr>
          <p:nvPr/>
        </p:nvSpPr>
        <p:spPr bwMode="auto">
          <a:xfrm rot="391968">
            <a:off x="8542078" y="2339092"/>
            <a:ext cx="727075" cy="1066800"/>
          </a:xfrm>
          <a:prstGeom prst="rect">
            <a:avLst/>
          </a:prstGeom>
        </p:spPr>
        <p:txBody>
          <a:bodyPr wrap="none" fromWordArt="1">
            <a:prstTxWarp prst="textPlain">
              <a:avLst>
                <a:gd name="adj" fmla="val 50000"/>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base">
              <a:spcBef>
                <a:spcPct val="0"/>
              </a:spcBef>
              <a:spcAft>
                <a:spcPct val="0"/>
              </a:spcAft>
              <a:defRPr/>
            </a:pPr>
            <a:r>
              <a:rPr lang="ar-EG" sz="3600" b="1" kern="1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imes New Roman"/>
                <a:cs typeface="Times New Roman"/>
              </a:rPr>
              <a:t>?</a:t>
            </a:r>
          </a:p>
        </p:txBody>
      </p:sp>
      <p:grpSp>
        <p:nvGrpSpPr>
          <p:cNvPr id="15" name="Group 14"/>
          <p:cNvGrpSpPr/>
          <p:nvPr/>
        </p:nvGrpSpPr>
        <p:grpSpPr>
          <a:xfrm>
            <a:off x="2118314" y="1834918"/>
            <a:ext cx="6263949" cy="1571635"/>
            <a:chOff x="357158" y="5357827"/>
            <a:chExt cx="8429684" cy="1214445"/>
          </a:xfrm>
          <a:solidFill>
            <a:schemeClr val="accent1">
              <a:lumMod val="20000"/>
              <a:lumOff val="80000"/>
            </a:schemeClr>
          </a:solidFill>
        </p:grpSpPr>
        <p:sp>
          <p:nvSpPr>
            <p:cNvPr id="8" name="Rectangle 7"/>
            <p:cNvSpPr/>
            <p:nvPr/>
          </p:nvSpPr>
          <p:spPr>
            <a:xfrm>
              <a:off x="357158" y="5357827"/>
              <a:ext cx="8429684" cy="1214445"/>
            </a:xfrm>
            <a:prstGeom prst="rect">
              <a:avLst/>
            </a:prstGeom>
            <a:grpFill/>
            <a:ln>
              <a:headEnd/>
              <a:tailEnd/>
            </a:ln>
          </p:spPr>
          <p:style>
            <a:lnRef idx="1">
              <a:schemeClr val="accent4"/>
            </a:lnRef>
            <a:fillRef idx="2">
              <a:schemeClr val="accent4"/>
            </a:fillRef>
            <a:effectRef idx="1">
              <a:schemeClr val="accent4"/>
            </a:effectRef>
            <a:fontRef idx="minor">
              <a:schemeClr val="dk1"/>
            </a:fontRef>
          </p:style>
          <p:txBody>
            <a:bodyPr rtlCol="1" anchor="ctr"/>
            <a:lstStyle/>
            <a:p>
              <a:pPr>
                <a:defRPr/>
              </a:pPr>
              <a:endParaRPr lang="ar-EG" sz="2800" b="1" kern="0" dirty="0">
                <a:ln w="19050">
                  <a:noFill/>
                </a:ln>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cs typeface="Microsoft New Tai Lue" panose="020B0502040204020203" pitchFamily="34" charset="0"/>
              </a:endParaRPr>
            </a:p>
          </p:txBody>
        </p:sp>
        <p:sp>
          <p:nvSpPr>
            <p:cNvPr id="39937" name="Rectangle 1"/>
            <p:cNvSpPr>
              <a:spLocks noChangeArrowheads="1"/>
            </p:cNvSpPr>
            <p:nvPr/>
          </p:nvSpPr>
          <p:spPr bwMode="auto">
            <a:xfrm>
              <a:off x="571472" y="5589358"/>
              <a:ext cx="8001056" cy="737264"/>
            </a:xfrm>
            <a:prstGeom prst="rect">
              <a:avLst/>
            </a:prstGeom>
            <a:grpFill/>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indent="457200" algn="ctr" fontAlgn="base">
                <a:spcBef>
                  <a:spcPct val="0"/>
                </a:spcBef>
                <a:spcAft>
                  <a:spcPct val="0"/>
                </a:spcAft>
              </a:pPr>
              <a:r>
                <a:rPr lang="en-US" sz="2800" b="1" kern="0" dirty="0">
                  <a:ln w="19050">
                    <a:noFill/>
                  </a:ln>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cs typeface="Microsoft New Tai Lue" panose="020B0502040204020203" pitchFamily="34" charset="0"/>
                </a:rPr>
                <a:t>Their possible utility to modulate cognitive performance</a:t>
              </a:r>
            </a:p>
          </p:txBody>
        </p:sp>
      </p:grpSp>
      <p:grpSp>
        <p:nvGrpSpPr>
          <p:cNvPr id="47" name="Group 46"/>
          <p:cNvGrpSpPr/>
          <p:nvPr/>
        </p:nvGrpSpPr>
        <p:grpSpPr>
          <a:xfrm>
            <a:off x="1583905" y="4119501"/>
            <a:ext cx="6263949" cy="1571635"/>
            <a:chOff x="357158" y="5357827"/>
            <a:chExt cx="8429684" cy="1214445"/>
          </a:xfrm>
          <a:solidFill>
            <a:schemeClr val="accent1">
              <a:lumMod val="20000"/>
              <a:lumOff val="80000"/>
            </a:schemeClr>
          </a:solidFill>
        </p:grpSpPr>
        <p:sp>
          <p:nvSpPr>
            <p:cNvPr id="48" name="Rectangle 47"/>
            <p:cNvSpPr/>
            <p:nvPr/>
          </p:nvSpPr>
          <p:spPr>
            <a:xfrm>
              <a:off x="357158" y="5357827"/>
              <a:ext cx="8429684" cy="1214445"/>
            </a:xfrm>
            <a:prstGeom prst="rect">
              <a:avLst/>
            </a:prstGeom>
            <a:grpFill/>
            <a:ln>
              <a:headEnd/>
              <a:tailEnd/>
            </a:ln>
          </p:spPr>
          <p:style>
            <a:lnRef idx="1">
              <a:schemeClr val="accent4"/>
            </a:lnRef>
            <a:fillRef idx="2">
              <a:schemeClr val="accent4"/>
            </a:fillRef>
            <a:effectRef idx="1">
              <a:schemeClr val="accent4"/>
            </a:effectRef>
            <a:fontRef idx="minor">
              <a:schemeClr val="dk1"/>
            </a:fontRef>
          </p:style>
          <p:txBody>
            <a:bodyPr rtlCol="1" anchor="ctr"/>
            <a:lstStyle/>
            <a:p>
              <a:pPr>
                <a:defRPr/>
              </a:pPr>
              <a:endParaRPr lang="ar-EG" sz="3200" b="1" kern="0" dirty="0">
                <a:ln w="19050">
                  <a:noFill/>
                </a:ln>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cs typeface="Microsoft New Tai Lue" panose="020B0502040204020203" pitchFamily="34" charset="0"/>
              </a:endParaRPr>
            </a:p>
          </p:txBody>
        </p:sp>
        <p:sp>
          <p:nvSpPr>
            <p:cNvPr id="49" name="Rectangle 1"/>
            <p:cNvSpPr>
              <a:spLocks noChangeArrowheads="1"/>
            </p:cNvSpPr>
            <p:nvPr/>
          </p:nvSpPr>
          <p:spPr bwMode="auto">
            <a:xfrm>
              <a:off x="571472" y="5589358"/>
              <a:ext cx="8001056" cy="737264"/>
            </a:xfrm>
            <a:prstGeom prst="rect">
              <a:avLst/>
            </a:prstGeom>
            <a:grpFill/>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indent="457200" algn="ctr" fontAlgn="base">
                <a:spcBef>
                  <a:spcPct val="0"/>
                </a:spcBef>
                <a:spcAft>
                  <a:spcPct val="0"/>
                </a:spcAft>
              </a:pPr>
              <a:r>
                <a:rPr lang="en-US" sz="2800" b="1" kern="0" dirty="0">
                  <a:ln w="19050">
                    <a:noFill/>
                  </a:ln>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cs typeface="Microsoft New Tai Lue" panose="020B0502040204020203" pitchFamily="34" charset="0"/>
                </a:rPr>
                <a:t>The possible mechanism of action underlying this modulation </a:t>
              </a:r>
            </a:p>
          </p:txBody>
        </p:sp>
      </p:grpSp>
      <p:grpSp>
        <p:nvGrpSpPr>
          <p:cNvPr id="46" name="Group 45"/>
          <p:cNvGrpSpPr/>
          <p:nvPr/>
        </p:nvGrpSpPr>
        <p:grpSpPr>
          <a:xfrm>
            <a:off x="2935699" y="82290"/>
            <a:ext cx="5815159" cy="1028014"/>
            <a:chOff x="0" y="380944"/>
            <a:chExt cx="4736152" cy="1641643"/>
          </a:xfrm>
        </p:grpSpPr>
        <p:pic>
          <p:nvPicPr>
            <p:cNvPr id="50" name="Picture 49"/>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0" y="380944"/>
              <a:ext cx="4736152" cy="1641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Rectangle 50"/>
            <p:cNvSpPr/>
            <p:nvPr/>
          </p:nvSpPr>
          <p:spPr>
            <a:xfrm>
              <a:off x="467833" y="609600"/>
              <a:ext cx="3791566" cy="1228317"/>
            </a:xfrm>
            <a:prstGeom prst="rect">
              <a:avLst/>
            </a:prstGeom>
          </p:spPr>
          <p:txBody>
            <a:bodyPr wrap="square">
              <a:spAutoFit/>
            </a:bodyPr>
            <a:lstStyle/>
            <a:p>
              <a:pPr indent="274320" algn="ctr">
                <a:lnSpc>
                  <a:spcPct val="115000"/>
                </a:lnSpc>
                <a:spcBef>
                  <a:spcPts val="1200"/>
                </a:spcBef>
                <a:spcAft>
                  <a:spcPts val="600"/>
                </a:spcAft>
              </a:pPr>
              <a:r>
                <a:rPr lang="en-US" sz="4000" b="1" kern="0" spc="-150" dirty="0">
                  <a:ln w="3175">
                    <a:noFill/>
                  </a:ln>
                  <a:gradFill flip="none" rotWithShape="1">
                    <a:gsLst>
                      <a:gs pos="0">
                        <a:srgbClr val="FFFFB9"/>
                      </a:gs>
                      <a:gs pos="36000">
                        <a:srgbClr val="FFFF99"/>
                      </a:gs>
                      <a:gs pos="86000">
                        <a:srgbClr val="F6AE1E"/>
                      </a:gs>
                    </a:gsLst>
                    <a:lin ang="5400000" scaled="0"/>
                    <a:tileRect/>
                  </a:gradFill>
                  <a:effectLst>
                    <a:glow rad="63500">
                      <a:sysClr val="windowText" lastClr="000000">
                        <a:alpha val="40000"/>
                      </a:sysClr>
                    </a:glow>
                    <a:outerShdw blurRad="50800" dist="38100" dir="2700000" algn="tl" rotWithShape="0">
                      <a:prstClr val="black"/>
                    </a:outerShdw>
                  </a:effectLst>
                  <a:latin typeface="Lucida Handwriting" pitchFamily="66" charset="0"/>
                  <a:cs typeface="AF_Diwani" pitchFamily="2" charset="-78"/>
                </a:rPr>
                <a:t>Aim of Study</a:t>
              </a:r>
              <a:endParaRPr lang="en-US" sz="4000" dirty="0">
                <a:ea typeface="Calibri"/>
                <a:cs typeface="Arial"/>
              </a:endParaRPr>
            </a:p>
          </p:txBody>
        </p:sp>
      </p:grpSp>
    </p:spTree>
    <p:extLst>
      <p:ext uri="{BB962C8B-B14F-4D97-AF65-F5344CB8AC3E}">
        <p14:creationId xmlns:p14="http://schemas.microsoft.com/office/powerpoint/2010/main" val="192422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10" dur="1000" fill="hold"/>
                                        <p:tgtEl>
                                          <p:spTgt spid="2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500"/>
                            </p:stCondLst>
                            <p:childTnLst>
                              <p:par>
                                <p:cTn id="21" presetID="25"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26" dur="1000" fill="hold"/>
                                        <p:tgtEl>
                                          <p:spTgt spid="17"/>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par>
                          <p:cTn id="40" fill="hold">
                            <p:stCondLst>
                              <p:cond delay="1000"/>
                            </p:stCondLst>
                            <p:childTnLst>
                              <p:par>
                                <p:cTn id="41" presetID="25" presetClass="entr" presetSubtype="0"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46" dur="1000" fill="hold"/>
                                        <p:tgtEl>
                                          <p:spTgt spid="30"/>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par>
                                <p:cTn id="56" presetID="21" presetClass="entr" presetSubtype="1"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heel(1)">
                                      <p:cBhvr>
                                        <p:cTn id="58" dur="500"/>
                                        <p:tgtEl>
                                          <p:spTgt spid="3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1000"/>
                                        <p:tgtEl>
                                          <p:spTgt spid="44"/>
                                        </p:tgtEl>
                                      </p:cBhvr>
                                    </p:animEffect>
                                  </p:childTnLst>
                                </p:cTn>
                              </p:par>
                              <p:par>
                                <p:cTn id="62" presetID="2" presetClass="entr" presetSubtype="4" fill="hold" nodeType="with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additive="base">
                                        <p:cTn id="64" dur="2000" fill="hold"/>
                                        <p:tgtEl>
                                          <p:spTgt spid="37"/>
                                        </p:tgtEl>
                                        <p:attrNameLst>
                                          <p:attrName>ppt_x</p:attrName>
                                        </p:attrNameLst>
                                      </p:cBhvr>
                                      <p:tavLst>
                                        <p:tav tm="0">
                                          <p:val>
                                            <p:strVal val="#ppt_x"/>
                                          </p:val>
                                        </p:tav>
                                        <p:tav tm="100000">
                                          <p:val>
                                            <p:strVal val="#ppt_x"/>
                                          </p:val>
                                        </p:tav>
                                      </p:tavLst>
                                    </p:anim>
                                    <p:anim calcmode="lin" valueType="num">
                                      <p:cBhvr additive="base">
                                        <p:cTn id="65" dur="2000" fill="hold"/>
                                        <p:tgtEl>
                                          <p:spTgt spid="37"/>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3"/>
                                        </p:tgtEl>
                                        <p:attrNameLst>
                                          <p:attrName>style.visibility</p:attrName>
                                        </p:attrNameLst>
                                      </p:cBhvr>
                                      <p:to>
                                        <p:strVal val="visible"/>
                                      </p:to>
                                    </p:set>
                                    <p:anim calcmode="lin" valueType="num">
                                      <p:cBhvr additive="base">
                                        <p:cTn id="72" dur="2000" fill="hold"/>
                                        <p:tgtEl>
                                          <p:spTgt spid="3"/>
                                        </p:tgtEl>
                                        <p:attrNameLst>
                                          <p:attrName>ppt_x</p:attrName>
                                        </p:attrNameLst>
                                      </p:cBhvr>
                                      <p:tavLst>
                                        <p:tav tm="0">
                                          <p:val>
                                            <p:strVal val="#ppt_x"/>
                                          </p:val>
                                        </p:tav>
                                        <p:tav tm="100000">
                                          <p:val>
                                            <p:strVal val="#ppt_x"/>
                                          </p:val>
                                        </p:tav>
                                      </p:tavLst>
                                    </p:anim>
                                    <p:anim calcmode="lin" valueType="num">
                                      <p:cBhvr additive="base">
                                        <p:cTn id="73" dur="2000" fill="hold"/>
                                        <p:tgtEl>
                                          <p:spTgt spid="3"/>
                                        </p:tgtEl>
                                        <p:attrNameLst>
                                          <p:attrName>ppt_y</p:attrName>
                                        </p:attrNameLst>
                                      </p:cBhvr>
                                      <p:tavLst>
                                        <p:tav tm="0">
                                          <p:val>
                                            <p:strVal val="1+#ppt_h/2"/>
                                          </p:val>
                                        </p:tav>
                                        <p:tav tm="100000">
                                          <p:val>
                                            <p:strVal val="#ppt_y"/>
                                          </p:val>
                                        </p:tav>
                                      </p:tavLst>
                                    </p:anim>
                                  </p:childTnLst>
                                </p:cTn>
                              </p:par>
                              <p:par>
                                <p:cTn id="74" presetID="25" presetClass="entr" presetSubtype="0" fill="hold" nodeType="withEffect">
                                  <p:stCondLst>
                                    <p:cond delay="0"/>
                                  </p:stCondLst>
                                  <p:childTnLst>
                                    <p:set>
                                      <p:cBhvr>
                                        <p:cTn id="75" dur="1" fill="hold">
                                          <p:stCondLst>
                                            <p:cond delay="0"/>
                                          </p:stCondLst>
                                        </p:cTn>
                                        <p:tgtEl>
                                          <p:spTgt spid="38"/>
                                        </p:tgtEl>
                                        <p:attrNameLst>
                                          <p:attrName>style.visibility</p:attrName>
                                        </p:attrNameLst>
                                      </p:cBhvr>
                                      <p:to>
                                        <p:strVal val="visible"/>
                                      </p:to>
                                    </p:set>
                                    <p:anim calcmode="lin" valueType="num">
                                      <p:cBhvr>
                                        <p:cTn id="76" dur="10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77" dur="10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78" dur="1000" accel="50000" fill="hold">
                                          <p:stCondLst>
                                            <p:cond delay="1000"/>
                                          </p:stCondLst>
                                        </p:cTn>
                                        <p:tgtEl>
                                          <p:spTgt spid="38"/>
                                        </p:tgtEl>
                                        <p:attrNameLst>
                                          <p:attrName>ppt_w</p:attrName>
                                        </p:attrNameLst>
                                      </p:cBhvr>
                                      <p:tavLst>
                                        <p:tav tm="0">
                                          <p:val>
                                            <p:strVal val="#ppt_w*.05"/>
                                          </p:val>
                                        </p:tav>
                                        <p:tav tm="100000">
                                          <p:val>
                                            <p:strVal val="#ppt_w"/>
                                          </p:val>
                                        </p:tav>
                                      </p:tavLst>
                                    </p:anim>
                                    <p:anim calcmode="lin" valueType="num">
                                      <p:cBhvr>
                                        <p:cTn id="79" dur="2000" fill="hold"/>
                                        <p:tgtEl>
                                          <p:spTgt spid="38"/>
                                        </p:tgtEl>
                                        <p:attrNameLst>
                                          <p:attrName>ppt_h</p:attrName>
                                        </p:attrNameLst>
                                      </p:cBhvr>
                                      <p:tavLst>
                                        <p:tav tm="0">
                                          <p:val>
                                            <p:strVal val="#ppt_h"/>
                                          </p:val>
                                        </p:tav>
                                        <p:tav tm="100000">
                                          <p:val>
                                            <p:strVal val="#ppt_h"/>
                                          </p:val>
                                        </p:tav>
                                      </p:tavLst>
                                    </p:anim>
                                    <p:anim calcmode="lin" valueType="num">
                                      <p:cBhvr>
                                        <p:cTn id="80" dur="10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81" dur="10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82" dur="1000" accel="50000" fill="hold">
                                          <p:stCondLst>
                                            <p:cond delay="1000"/>
                                          </p:stCondLst>
                                        </p:cTn>
                                        <p:tgtEl>
                                          <p:spTgt spid="38"/>
                                        </p:tgtEl>
                                        <p:attrNameLst>
                                          <p:attrName>ppt_y</p:attrName>
                                        </p:attrNameLst>
                                      </p:cBhvr>
                                      <p:tavLst>
                                        <p:tav tm="0">
                                          <p:val>
                                            <p:strVal val="#ppt_y+.1"/>
                                          </p:val>
                                        </p:tav>
                                        <p:tav tm="100000">
                                          <p:val>
                                            <p:strVal val="#ppt_y"/>
                                          </p:val>
                                        </p:tav>
                                      </p:tavLst>
                                    </p:anim>
                                    <p:animEffect transition="in" filter="fade">
                                      <p:cBhvr>
                                        <p:cTn id="83" dur="2000" decel="50000">
                                          <p:stCondLst>
                                            <p:cond delay="0"/>
                                          </p:stCondLst>
                                        </p:cTn>
                                        <p:tgtEl>
                                          <p:spTgt spid="38"/>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8" fill="hold" nodeType="click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additive="base">
                                        <p:cTn id="88" dur="500" fill="hold"/>
                                        <p:tgtEl>
                                          <p:spTgt spid="45"/>
                                        </p:tgtEl>
                                        <p:attrNameLst>
                                          <p:attrName>ppt_x</p:attrName>
                                        </p:attrNameLst>
                                      </p:cBhvr>
                                      <p:tavLst>
                                        <p:tav tm="0">
                                          <p:val>
                                            <p:strVal val="0-#ppt_w/2"/>
                                          </p:val>
                                        </p:tav>
                                        <p:tav tm="100000">
                                          <p:val>
                                            <p:strVal val="#ppt_x"/>
                                          </p:val>
                                        </p:tav>
                                      </p:tavLst>
                                    </p:anim>
                                    <p:anim calcmode="lin" valueType="num">
                                      <p:cBhvr additive="base">
                                        <p:cTn id="89"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wipe(left)">
                                      <p:cBhvr>
                                        <p:cTn id="94" dur="500"/>
                                        <p:tgtEl>
                                          <p:spTgt spid="47"/>
                                        </p:tgtEl>
                                      </p:cBhvr>
                                    </p:animEffect>
                                  </p:childTnLst>
                                </p:cTn>
                              </p:par>
                              <p:par>
                                <p:cTn id="95" presetID="42" presetClass="path" presetSubtype="0" accel="50000" decel="50000" fill="hold" grpId="0" nodeType="withEffect">
                                  <p:stCondLst>
                                    <p:cond delay="0"/>
                                  </p:stCondLst>
                                  <p:childTnLst>
                                    <p:animMotion origin="layout" path="M -1.66667E-6 0 L -0.00087 0.20903 " pathEditMode="relative" rAng="0" ptsTypes="AA">
                                      <p:cBhvr>
                                        <p:cTn id="96" dur="2000" fill="hold"/>
                                        <p:tgtEl>
                                          <p:spTgt spid="45"/>
                                        </p:tgtEl>
                                        <p:attrNameLst>
                                          <p:attrName>ppt_x</p:attrName>
                                          <p:attrName>ppt_y</p:attrName>
                                        </p:attrNameLst>
                                      </p:cBhvr>
                                      <p:rCtr x="-52" y="10440"/>
                                    </p:animMotion>
                                  </p:childTnLst>
                                </p:cTn>
                              </p:par>
                              <p:par>
                                <p:cTn id="97" presetID="22" presetClass="entr" presetSubtype="8" fill="hold"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wipe(left)">
                                      <p:cBhvr>
                                        <p:cTn id="9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9" grpId="0"/>
      <p:bldP spid="2" grpId="0" animBg="1"/>
      <p:bldP spid="3" grpId="0" animBg="1"/>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nutritionreview.org/wp-content/uploads/2013/04/galantamine.fig_.1.jpg">
            <a:hlinkClick r:id="rId3"/>
          </p:cNvPr>
          <p:cNvPicPr>
            <a:picLocks noChangeAspect="1" noChangeArrowheads="1"/>
          </p:cNvPicPr>
          <p:nvPr/>
        </p:nvPicPr>
        <p:blipFill rotWithShape="1">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b="13370"/>
          <a:stretch/>
        </p:blipFill>
        <p:spPr bwMode="auto">
          <a:xfrm>
            <a:off x="2840015" y="3024988"/>
            <a:ext cx="7042533" cy="38298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886963" y="4006388"/>
            <a:ext cx="2727713" cy="1815882"/>
          </a:xfrm>
          <a:prstGeom prst="rect">
            <a:avLst/>
          </a:prstGeom>
          <a:solidFill>
            <a:schemeClr val="accent6">
              <a:lumMod val="60000"/>
              <a:lumOff val="40000"/>
            </a:schemeClr>
          </a:solidFill>
        </p:spPr>
        <p:txBody>
          <a:bodyPr wrap="square">
            <a:spAutoFit/>
          </a:bodyPr>
          <a:lstStyle/>
          <a:p>
            <a:pPr algn="ctr" defTabSz="914363">
              <a:spcBef>
                <a:spcPct val="0"/>
              </a:spcBef>
              <a:defRPr/>
            </a:pPr>
            <a:r>
              <a:rPr lang="en-US" sz="2800" b="1" kern="0" dirty="0">
                <a:solidFill>
                  <a:srgbClr val="C00000"/>
                </a:solidFill>
                <a:effectLst>
                  <a:outerShdw blurRad="50800" dist="38100" dir="2700000" algn="tl" rotWithShape="0">
                    <a:sysClr val="window" lastClr="FFFFFF"/>
                  </a:outerShdw>
                </a:effectLst>
                <a:latin typeface="Segoe Print" pitchFamily="2" charset="0"/>
              </a:rPr>
              <a:t>Non-cholinergic/ non-catalytic function</a:t>
            </a:r>
          </a:p>
        </p:txBody>
      </p:sp>
      <p:sp>
        <p:nvSpPr>
          <p:cNvPr id="7" name="Rectangle 6"/>
          <p:cNvSpPr/>
          <p:nvPr/>
        </p:nvSpPr>
        <p:spPr>
          <a:xfrm>
            <a:off x="8092747" y="4049934"/>
            <a:ext cx="2727713" cy="1384995"/>
          </a:xfrm>
          <a:prstGeom prst="rect">
            <a:avLst/>
          </a:prstGeom>
          <a:solidFill>
            <a:schemeClr val="accent6">
              <a:lumMod val="60000"/>
              <a:lumOff val="40000"/>
            </a:schemeClr>
          </a:solidFill>
        </p:spPr>
        <p:txBody>
          <a:bodyPr wrap="square">
            <a:spAutoFit/>
          </a:bodyPr>
          <a:lstStyle/>
          <a:p>
            <a:pPr algn="ctr" defTabSz="914363">
              <a:spcBef>
                <a:spcPct val="0"/>
              </a:spcBef>
              <a:defRPr/>
            </a:pPr>
            <a:r>
              <a:rPr lang="en-US" sz="2800" b="1" kern="0" dirty="0">
                <a:solidFill>
                  <a:srgbClr val="C00000"/>
                </a:solidFill>
                <a:effectLst>
                  <a:outerShdw blurRad="50800" dist="38100" dir="2700000" algn="tl" rotWithShape="0">
                    <a:sysClr val="window" lastClr="FFFFFF"/>
                  </a:outerShdw>
                </a:effectLst>
                <a:latin typeface="Segoe Print" pitchFamily="2" charset="0"/>
              </a:rPr>
              <a:t>Cholinergic/ catalytic function</a:t>
            </a:r>
          </a:p>
        </p:txBody>
      </p:sp>
      <p:sp>
        <p:nvSpPr>
          <p:cNvPr id="8" name="Freeform 14"/>
          <p:cNvSpPr>
            <a:spLocks/>
          </p:cNvSpPr>
          <p:nvPr/>
        </p:nvSpPr>
        <p:spPr bwMode="auto">
          <a:xfrm rot="10332700">
            <a:off x="10097433" y="5124230"/>
            <a:ext cx="677762" cy="782870"/>
          </a:xfrm>
          <a:custGeom>
            <a:avLst/>
            <a:gdLst/>
            <a:ahLst/>
            <a:cxnLst>
              <a:cxn ang="0">
                <a:pos x="1554" y="824"/>
              </a:cxn>
              <a:cxn ang="0">
                <a:pos x="1456" y="824"/>
              </a:cxn>
              <a:cxn ang="0">
                <a:pos x="1354" y="817"/>
              </a:cxn>
              <a:cxn ang="0">
                <a:pos x="1259" y="803"/>
              </a:cxn>
              <a:cxn ang="0">
                <a:pos x="1149" y="779"/>
              </a:cxn>
              <a:cxn ang="0">
                <a:pos x="1044" y="746"/>
              </a:cxn>
              <a:cxn ang="0">
                <a:pos x="933" y="701"/>
              </a:cxn>
              <a:cxn ang="0">
                <a:pos x="834" y="654"/>
              </a:cxn>
              <a:cxn ang="0">
                <a:pos x="740" y="607"/>
              </a:cxn>
              <a:cxn ang="0">
                <a:pos x="644" y="553"/>
              </a:cxn>
              <a:cxn ang="0">
                <a:pos x="554" y="493"/>
              </a:cxn>
              <a:cxn ang="0">
                <a:pos x="467" y="424"/>
              </a:cxn>
              <a:cxn ang="0">
                <a:pos x="396" y="355"/>
              </a:cxn>
              <a:cxn ang="0">
                <a:pos x="348" y="291"/>
              </a:cxn>
              <a:cxn ang="0">
                <a:pos x="49" y="312"/>
              </a:cxn>
              <a:cxn ang="0">
                <a:pos x="151" y="267"/>
              </a:cxn>
              <a:cxn ang="0">
                <a:pos x="222" y="231"/>
              </a:cxn>
              <a:cxn ang="0">
                <a:pos x="281" y="194"/>
              </a:cxn>
              <a:cxn ang="0">
                <a:pos x="338" y="148"/>
              </a:cxn>
              <a:cxn ang="0">
                <a:pos x="405" y="88"/>
              </a:cxn>
              <a:cxn ang="0">
                <a:pos x="469" y="30"/>
              </a:cxn>
              <a:cxn ang="0">
                <a:pos x="521" y="13"/>
              </a:cxn>
              <a:cxn ang="0">
                <a:pos x="577" y="41"/>
              </a:cxn>
              <a:cxn ang="0">
                <a:pos x="646" y="69"/>
              </a:cxn>
              <a:cxn ang="0">
                <a:pos x="709" y="89"/>
              </a:cxn>
              <a:cxn ang="0">
                <a:pos x="781" y="109"/>
              </a:cxn>
              <a:cxn ang="0">
                <a:pos x="854" y="128"/>
              </a:cxn>
              <a:cxn ang="0">
                <a:pos x="925" y="143"/>
              </a:cxn>
              <a:cxn ang="0">
                <a:pos x="993" y="158"/>
              </a:cxn>
              <a:cxn ang="0">
                <a:pos x="1085" y="172"/>
              </a:cxn>
              <a:cxn ang="0">
                <a:pos x="749" y="282"/>
              </a:cxn>
              <a:cxn ang="0">
                <a:pos x="828" y="385"/>
              </a:cxn>
              <a:cxn ang="0">
                <a:pos x="888" y="445"/>
              </a:cxn>
              <a:cxn ang="0">
                <a:pos x="975" y="526"/>
              </a:cxn>
              <a:cxn ang="0">
                <a:pos x="1050" y="589"/>
              </a:cxn>
              <a:cxn ang="0">
                <a:pos x="1110" y="636"/>
              </a:cxn>
              <a:cxn ang="0">
                <a:pos x="1185" y="683"/>
              </a:cxn>
              <a:cxn ang="0">
                <a:pos x="1262" y="722"/>
              </a:cxn>
              <a:cxn ang="0">
                <a:pos x="1354" y="755"/>
              </a:cxn>
              <a:cxn ang="0">
                <a:pos x="1453" y="779"/>
              </a:cxn>
              <a:cxn ang="0">
                <a:pos x="1557" y="800"/>
              </a:cxn>
            </a:cxnLst>
            <a:rect l="0" t="0" r="r" b="b"/>
            <a:pathLst>
              <a:path w="1645" h="824">
                <a:moveTo>
                  <a:pt x="1645" y="817"/>
                </a:moveTo>
                <a:lnTo>
                  <a:pt x="1554" y="824"/>
                </a:lnTo>
                <a:lnTo>
                  <a:pt x="1510" y="824"/>
                </a:lnTo>
                <a:lnTo>
                  <a:pt x="1456" y="824"/>
                </a:lnTo>
                <a:lnTo>
                  <a:pt x="1405" y="820"/>
                </a:lnTo>
                <a:lnTo>
                  <a:pt x="1354" y="817"/>
                </a:lnTo>
                <a:lnTo>
                  <a:pt x="1304" y="811"/>
                </a:lnTo>
                <a:lnTo>
                  <a:pt x="1259" y="803"/>
                </a:lnTo>
                <a:lnTo>
                  <a:pt x="1209" y="794"/>
                </a:lnTo>
                <a:lnTo>
                  <a:pt x="1149" y="779"/>
                </a:lnTo>
                <a:lnTo>
                  <a:pt x="1095" y="761"/>
                </a:lnTo>
                <a:lnTo>
                  <a:pt x="1044" y="746"/>
                </a:lnTo>
                <a:lnTo>
                  <a:pt x="987" y="725"/>
                </a:lnTo>
                <a:lnTo>
                  <a:pt x="933" y="701"/>
                </a:lnTo>
                <a:lnTo>
                  <a:pt x="879" y="677"/>
                </a:lnTo>
                <a:lnTo>
                  <a:pt x="834" y="654"/>
                </a:lnTo>
                <a:lnTo>
                  <a:pt x="783" y="630"/>
                </a:lnTo>
                <a:lnTo>
                  <a:pt x="740" y="607"/>
                </a:lnTo>
                <a:lnTo>
                  <a:pt x="692" y="580"/>
                </a:lnTo>
                <a:lnTo>
                  <a:pt x="644" y="553"/>
                </a:lnTo>
                <a:lnTo>
                  <a:pt x="596" y="520"/>
                </a:lnTo>
                <a:lnTo>
                  <a:pt x="554" y="493"/>
                </a:lnTo>
                <a:lnTo>
                  <a:pt x="509" y="457"/>
                </a:lnTo>
                <a:lnTo>
                  <a:pt x="467" y="424"/>
                </a:lnTo>
                <a:lnTo>
                  <a:pt x="428" y="391"/>
                </a:lnTo>
                <a:lnTo>
                  <a:pt x="396" y="355"/>
                </a:lnTo>
                <a:lnTo>
                  <a:pt x="369" y="324"/>
                </a:lnTo>
                <a:lnTo>
                  <a:pt x="348" y="291"/>
                </a:lnTo>
                <a:lnTo>
                  <a:pt x="0" y="336"/>
                </a:lnTo>
                <a:lnTo>
                  <a:pt x="49" y="312"/>
                </a:lnTo>
                <a:lnTo>
                  <a:pt x="106" y="288"/>
                </a:lnTo>
                <a:lnTo>
                  <a:pt x="151" y="267"/>
                </a:lnTo>
                <a:lnTo>
                  <a:pt x="185" y="251"/>
                </a:lnTo>
                <a:lnTo>
                  <a:pt x="222" y="231"/>
                </a:lnTo>
                <a:lnTo>
                  <a:pt x="252" y="213"/>
                </a:lnTo>
                <a:lnTo>
                  <a:pt x="281" y="194"/>
                </a:lnTo>
                <a:lnTo>
                  <a:pt x="307" y="171"/>
                </a:lnTo>
                <a:lnTo>
                  <a:pt x="338" y="148"/>
                </a:lnTo>
                <a:lnTo>
                  <a:pt x="372" y="119"/>
                </a:lnTo>
                <a:lnTo>
                  <a:pt x="405" y="88"/>
                </a:lnTo>
                <a:lnTo>
                  <a:pt x="434" y="62"/>
                </a:lnTo>
                <a:lnTo>
                  <a:pt x="469" y="30"/>
                </a:lnTo>
                <a:lnTo>
                  <a:pt x="494" y="0"/>
                </a:lnTo>
                <a:lnTo>
                  <a:pt x="521" y="13"/>
                </a:lnTo>
                <a:lnTo>
                  <a:pt x="548" y="28"/>
                </a:lnTo>
                <a:lnTo>
                  <a:pt x="577" y="41"/>
                </a:lnTo>
                <a:lnTo>
                  <a:pt x="611" y="55"/>
                </a:lnTo>
                <a:lnTo>
                  <a:pt x="646" y="69"/>
                </a:lnTo>
                <a:lnTo>
                  <a:pt x="678" y="80"/>
                </a:lnTo>
                <a:lnTo>
                  <a:pt x="709" y="89"/>
                </a:lnTo>
                <a:lnTo>
                  <a:pt x="744" y="100"/>
                </a:lnTo>
                <a:lnTo>
                  <a:pt x="781" y="109"/>
                </a:lnTo>
                <a:lnTo>
                  <a:pt x="819" y="119"/>
                </a:lnTo>
                <a:lnTo>
                  <a:pt x="854" y="128"/>
                </a:lnTo>
                <a:lnTo>
                  <a:pt x="888" y="137"/>
                </a:lnTo>
                <a:lnTo>
                  <a:pt x="925" y="143"/>
                </a:lnTo>
                <a:lnTo>
                  <a:pt x="960" y="151"/>
                </a:lnTo>
                <a:lnTo>
                  <a:pt x="993" y="158"/>
                </a:lnTo>
                <a:lnTo>
                  <a:pt x="1032" y="166"/>
                </a:lnTo>
                <a:lnTo>
                  <a:pt x="1085" y="172"/>
                </a:lnTo>
                <a:lnTo>
                  <a:pt x="725" y="234"/>
                </a:lnTo>
                <a:lnTo>
                  <a:pt x="749" y="282"/>
                </a:lnTo>
                <a:lnTo>
                  <a:pt x="777" y="318"/>
                </a:lnTo>
                <a:lnTo>
                  <a:pt x="828" y="385"/>
                </a:lnTo>
                <a:lnTo>
                  <a:pt x="858" y="415"/>
                </a:lnTo>
                <a:lnTo>
                  <a:pt x="888" y="445"/>
                </a:lnTo>
                <a:lnTo>
                  <a:pt x="942" y="496"/>
                </a:lnTo>
                <a:lnTo>
                  <a:pt x="975" y="526"/>
                </a:lnTo>
                <a:lnTo>
                  <a:pt x="1014" y="562"/>
                </a:lnTo>
                <a:lnTo>
                  <a:pt x="1050" y="589"/>
                </a:lnTo>
                <a:lnTo>
                  <a:pt x="1080" y="613"/>
                </a:lnTo>
                <a:lnTo>
                  <a:pt x="1110" y="636"/>
                </a:lnTo>
                <a:lnTo>
                  <a:pt x="1146" y="659"/>
                </a:lnTo>
                <a:lnTo>
                  <a:pt x="1185" y="683"/>
                </a:lnTo>
                <a:lnTo>
                  <a:pt x="1224" y="701"/>
                </a:lnTo>
                <a:lnTo>
                  <a:pt x="1262" y="722"/>
                </a:lnTo>
                <a:lnTo>
                  <a:pt x="1310" y="740"/>
                </a:lnTo>
                <a:lnTo>
                  <a:pt x="1354" y="755"/>
                </a:lnTo>
                <a:lnTo>
                  <a:pt x="1405" y="767"/>
                </a:lnTo>
                <a:lnTo>
                  <a:pt x="1453" y="779"/>
                </a:lnTo>
                <a:lnTo>
                  <a:pt x="1504" y="791"/>
                </a:lnTo>
                <a:lnTo>
                  <a:pt x="1557" y="800"/>
                </a:lnTo>
                <a:lnTo>
                  <a:pt x="1645" y="817"/>
                </a:lnTo>
                <a:close/>
              </a:path>
            </a:pathLst>
          </a:custGeom>
          <a:solidFill>
            <a:schemeClr val="accent6">
              <a:lumMod val="75000"/>
            </a:schemeClr>
          </a:solidFill>
          <a:ln>
            <a:headEnd/>
            <a:tailEnd/>
          </a:ln>
        </p:spPr>
        <p:style>
          <a:lnRef idx="3">
            <a:schemeClr val="lt1"/>
          </a:lnRef>
          <a:fillRef idx="1">
            <a:schemeClr val="accent6"/>
          </a:fillRef>
          <a:effectRef idx="1">
            <a:schemeClr val="accent6"/>
          </a:effectRef>
          <a:fontRef idx="minor">
            <a:schemeClr val="lt1"/>
          </a:fontRef>
        </p:style>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defRPr/>
            </a:pPr>
            <a:endParaRPr lang="ar-EG" b="1" cap="all">
              <a:ln/>
              <a:solidFill>
                <a:srgbClr val="F79646">
                  <a:lumMod val="75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endParaRPr>
          </a:p>
        </p:txBody>
      </p:sp>
      <p:sp>
        <p:nvSpPr>
          <p:cNvPr id="9" name="Freeform 19"/>
          <p:cNvSpPr>
            <a:spLocks/>
          </p:cNvSpPr>
          <p:nvPr/>
        </p:nvSpPr>
        <p:spPr bwMode="auto">
          <a:xfrm rot="11474347" flipH="1">
            <a:off x="1630826" y="5310115"/>
            <a:ext cx="782575" cy="1001753"/>
          </a:xfrm>
          <a:custGeom>
            <a:avLst/>
            <a:gdLst/>
            <a:ahLst/>
            <a:cxnLst>
              <a:cxn ang="0">
                <a:pos x="1554" y="824"/>
              </a:cxn>
              <a:cxn ang="0">
                <a:pos x="1456" y="824"/>
              </a:cxn>
              <a:cxn ang="0">
                <a:pos x="1354" y="817"/>
              </a:cxn>
              <a:cxn ang="0">
                <a:pos x="1259" y="803"/>
              </a:cxn>
              <a:cxn ang="0">
                <a:pos x="1149" y="779"/>
              </a:cxn>
              <a:cxn ang="0">
                <a:pos x="1044" y="746"/>
              </a:cxn>
              <a:cxn ang="0">
                <a:pos x="933" y="701"/>
              </a:cxn>
              <a:cxn ang="0">
                <a:pos x="834" y="654"/>
              </a:cxn>
              <a:cxn ang="0">
                <a:pos x="740" y="607"/>
              </a:cxn>
              <a:cxn ang="0">
                <a:pos x="644" y="553"/>
              </a:cxn>
              <a:cxn ang="0">
                <a:pos x="554" y="493"/>
              </a:cxn>
              <a:cxn ang="0">
                <a:pos x="467" y="424"/>
              </a:cxn>
              <a:cxn ang="0">
                <a:pos x="396" y="355"/>
              </a:cxn>
              <a:cxn ang="0">
                <a:pos x="348" y="291"/>
              </a:cxn>
              <a:cxn ang="0">
                <a:pos x="49" y="312"/>
              </a:cxn>
              <a:cxn ang="0">
                <a:pos x="151" y="267"/>
              </a:cxn>
              <a:cxn ang="0">
                <a:pos x="222" y="231"/>
              </a:cxn>
              <a:cxn ang="0">
                <a:pos x="281" y="194"/>
              </a:cxn>
              <a:cxn ang="0">
                <a:pos x="338" y="148"/>
              </a:cxn>
              <a:cxn ang="0">
                <a:pos x="405" y="88"/>
              </a:cxn>
              <a:cxn ang="0">
                <a:pos x="469" y="30"/>
              </a:cxn>
              <a:cxn ang="0">
                <a:pos x="521" y="13"/>
              </a:cxn>
              <a:cxn ang="0">
                <a:pos x="577" y="41"/>
              </a:cxn>
              <a:cxn ang="0">
                <a:pos x="646" y="69"/>
              </a:cxn>
              <a:cxn ang="0">
                <a:pos x="709" y="89"/>
              </a:cxn>
              <a:cxn ang="0">
                <a:pos x="781" y="109"/>
              </a:cxn>
              <a:cxn ang="0">
                <a:pos x="854" y="128"/>
              </a:cxn>
              <a:cxn ang="0">
                <a:pos x="925" y="143"/>
              </a:cxn>
              <a:cxn ang="0">
                <a:pos x="993" y="158"/>
              </a:cxn>
              <a:cxn ang="0">
                <a:pos x="1085" y="172"/>
              </a:cxn>
              <a:cxn ang="0">
                <a:pos x="749" y="282"/>
              </a:cxn>
              <a:cxn ang="0">
                <a:pos x="828" y="385"/>
              </a:cxn>
              <a:cxn ang="0">
                <a:pos x="888" y="445"/>
              </a:cxn>
              <a:cxn ang="0">
                <a:pos x="975" y="526"/>
              </a:cxn>
              <a:cxn ang="0">
                <a:pos x="1050" y="589"/>
              </a:cxn>
              <a:cxn ang="0">
                <a:pos x="1110" y="636"/>
              </a:cxn>
              <a:cxn ang="0">
                <a:pos x="1185" y="683"/>
              </a:cxn>
              <a:cxn ang="0">
                <a:pos x="1262" y="722"/>
              </a:cxn>
              <a:cxn ang="0">
                <a:pos x="1354" y="755"/>
              </a:cxn>
              <a:cxn ang="0">
                <a:pos x="1453" y="779"/>
              </a:cxn>
              <a:cxn ang="0">
                <a:pos x="1557" y="800"/>
              </a:cxn>
            </a:cxnLst>
            <a:rect l="0" t="0" r="r" b="b"/>
            <a:pathLst>
              <a:path w="1645" h="824">
                <a:moveTo>
                  <a:pt x="1645" y="817"/>
                </a:moveTo>
                <a:lnTo>
                  <a:pt x="1554" y="824"/>
                </a:lnTo>
                <a:lnTo>
                  <a:pt x="1510" y="824"/>
                </a:lnTo>
                <a:lnTo>
                  <a:pt x="1456" y="824"/>
                </a:lnTo>
                <a:lnTo>
                  <a:pt x="1405" y="820"/>
                </a:lnTo>
                <a:lnTo>
                  <a:pt x="1354" y="817"/>
                </a:lnTo>
                <a:lnTo>
                  <a:pt x="1304" y="811"/>
                </a:lnTo>
                <a:lnTo>
                  <a:pt x="1259" y="803"/>
                </a:lnTo>
                <a:lnTo>
                  <a:pt x="1209" y="794"/>
                </a:lnTo>
                <a:lnTo>
                  <a:pt x="1149" y="779"/>
                </a:lnTo>
                <a:lnTo>
                  <a:pt x="1095" y="761"/>
                </a:lnTo>
                <a:lnTo>
                  <a:pt x="1044" y="746"/>
                </a:lnTo>
                <a:lnTo>
                  <a:pt x="987" y="725"/>
                </a:lnTo>
                <a:lnTo>
                  <a:pt x="933" y="701"/>
                </a:lnTo>
                <a:lnTo>
                  <a:pt x="879" y="677"/>
                </a:lnTo>
                <a:lnTo>
                  <a:pt x="834" y="654"/>
                </a:lnTo>
                <a:lnTo>
                  <a:pt x="783" y="630"/>
                </a:lnTo>
                <a:lnTo>
                  <a:pt x="740" y="607"/>
                </a:lnTo>
                <a:lnTo>
                  <a:pt x="692" y="580"/>
                </a:lnTo>
                <a:lnTo>
                  <a:pt x="644" y="553"/>
                </a:lnTo>
                <a:lnTo>
                  <a:pt x="596" y="520"/>
                </a:lnTo>
                <a:lnTo>
                  <a:pt x="554" y="493"/>
                </a:lnTo>
                <a:lnTo>
                  <a:pt x="509" y="457"/>
                </a:lnTo>
                <a:lnTo>
                  <a:pt x="467" y="424"/>
                </a:lnTo>
                <a:lnTo>
                  <a:pt x="428" y="391"/>
                </a:lnTo>
                <a:lnTo>
                  <a:pt x="396" y="355"/>
                </a:lnTo>
                <a:lnTo>
                  <a:pt x="369" y="324"/>
                </a:lnTo>
                <a:lnTo>
                  <a:pt x="348" y="291"/>
                </a:lnTo>
                <a:lnTo>
                  <a:pt x="0" y="336"/>
                </a:lnTo>
                <a:lnTo>
                  <a:pt x="49" y="312"/>
                </a:lnTo>
                <a:lnTo>
                  <a:pt x="106" y="288"/>
                </a:lnTo>
                <a:lnTo>
                  <a:pt x="151" y="267"/>
                </a:lnTo>
                <a:lnTo>
                  <a:pt x="185" y="251"/>
                </a:lnTo>
                <a:lnTo>
                  <a:pt x="222" y="231"/>
                </a:lnTo>
                <a:lnTo>
                  <a:pt x="252" y="213"/>
                </a:lnTo>
                <a:lnTo>
                  <a:pt x="281" y="194"/>
                </a:lnTo>
                <a:lnTo>
                  <a:pt x="307" y="171"/>
                </a:lnTo>
                <a:lnTo>
                  <a:pt x="338" y="148"/>
                </a:lnTo>
                <a:lnTo>
                  <a:pt x="372" y="119"/>
                </a:lnTo>
                <a:lnTo>
                  <a:pt x="405" y="88"/>
                </a:lnTo>
                <a:lnTo>
                  <a:pt x="434" y="62"/>
                </a:lnTo>
                <a:lnTo>
                  <a:pt x="469" y="30"/>
                </a:lnTo>
                <a:lnTo>
                  <a:pt x="494" y="0"/>
                </a:lnTo>
                <a:lnTo>
                  <a:pt x="521" y="13"/>
                </a:lnTo>
                <a:lnTo>
                  <a:pt x="548" y="28"/>
                </a:lnTo>
                <a:lnTo>
                  <a:pt x="577" y="41"/>
                </a:lnTo>
                <a:lnTo>
                  <a:pt x="611" y="55"/>
                </a:lnTo>
                <a:lnTo>
                  <a:pt x="646" y="69"/>
                </a:lnTo>
                <a:lnTo>
                  <a:pt x="678" y="80"/>
                </a:lnTo>
                <a:lnTo>
                  <a:pt x="709" y="89"/>
                </a:lnTo>
                <a:lnTo>
                  <a:pt x="744" y="100"/>
                </a:lnTo>
                <a:lnTo>
                  <a:pt x="781" y="109"/>
                </a:lnTo>
                <a:lnTo>
                  <a:pt x="819" y="119"/>
                </a:lnTo>
                <a:lnTo>
                  <a:pt x="854" y="128"/>
                </a:lnTo>
                <a:lnTo>
                  <a:pt x="888" y="137"/>
                </a:lnTo>
                <a:lnTo>
                  <a:pt x="925" y="143"/>
                </a:lnTo>
                <a:lnTo>
                  <a:pt x="960" y="151"/>
                </a:lnTo>
                <a:lnTo>
                  <a:pt x="993" y="158"/>
                </a:lnTo>
                <a:lnTo>
                  <a:pt x="1032" y="166"/>
                </a:lnTo>
                <a:lnTo>
                  <a:pt x="1085" y="172"/>
                </a:lnTo>
                <a:lnTo>
                  <a:pt x="725" y="234"/>
                </a:lnTo>
                <a:lnTo>
                  <a:pt x="749" y="282"/>
                </a:lnTo>
                <a:lnTo>
                  <a:pt x="777" y="318"/>
                </a:lnTo>
                <a:lnTo>
                  <a:pt x="828" y="385"/>
                </a:lnTo>
                <a:lnTo>
                  <a:pt x="858" y="415"/>
                </a:lnTo>
                <a:lnTo>
                  <a:pt x="888" y="445"/>
                </a:lnTo>
                <a:lnTo>
                  <a:pt x="942" y="496"/>
                </a:lnTo>
                <a:lnTo>
                  <a:pt x="975" y="526"/>
                </a:lnTo>
                <a:lnTo>
                  <a:pt x="1014" y="562"/>
                </a:lnTo>
                <a:lnTo>
                  <a:pt x="1050" y="589"/>
                </a:lnTo>
                <a:lnTo>
                  <a:pt x="1080" y="613"/>
                </a:lnTo>
                <a:lnTo>
                  <a:pt x="1110" y="636"/>
                </a:lnTo>
                <a:lnTo>
                  <a:pt x="1146" y="659"/>
                </a:lnTo>
                <a:lnTo>
                  <a:pt x="1185" y="683"/>
                </a:lnTo>
                <a:lnTo>
                  <a:pt x="1224" y="701"/>
                </a:lnTo>
                <a:lnTo>
                  <a:pt x="1262" y="722"/>
                </a:lnTo>
                <a:lnTo>
                  <a:pt x="1310" y="740"/>
                </a:lnTo>
                <a:lnTo>
                  <a:pt x="1354" y="755"/>
                </a:lnTo>
                <a:lnTo>
                  <a:pt x="1405" y="767"/>
                </a:lnTo>
                <a:lnTo>
                  <a:pt x="1453" y="779"/>
                </a:lnTo>
                <a:lnTo>
                  <a:pt x="1504" y="791"/>
                </a:lnTo>
                <a:lnTo>
                  <a:pt x="1557" y="800"/>
                </a:lnTo>
                <a:lnTo>
                  <a:pt x="1645" y="817"/>
                </a:lnTo>
                <a:close/>
              </a:path>
            </a:pathLst>
          </a:custGeom>
          <a:solidFill>
            <a:schemeClr val="accent6">
              <a:lumMod val="75000"/>
            </a:schemeClr>
          </a:solidFill>
          <a:ln>
            <a:headEnd/>
            <a:tailEnd/>
          </a:ln>
        </p:spPr>
        <p:style>
          <a:lnRef idx="3">
            <a:schemeClr val="lt1"/>
          </a:lnRef>
          <a:fillRef idx="1">
            <a:schemeClr val="accent6"/>
          </a:fillRef>
          <a:effectRef idx="1">
            <a:schemeClr val="accent6"/>
          </a:effectRef>
          <a:fontRef idx="minor">
            <a:schemeClr val="lt1"/>
          </a:fontRef>
        </p:style>
        <p:txBody>
          <a:bodyPr/>
          <a:lstStyle/>
          <a:p>
            <a:pPr>
              <a:defRPr/>
            </a:pPr>
            <a:endParaRPr lang="ar-EG">
              <a:solidFill>
                <a:prstClr val="white"/>
              </a:solidFill>
            </a:endParaRPr>
          </a:p>
        </p:txBody>
      </p:sp>
      <p:sp>
        <p:nvSpPr>
          <p:cNvPr id="10" name="Rectangle 9"/>
          <p:cNvSpPr/>
          <p:nvPr/>
        </p:nvSpPr>
        <p:spPr>
          <a:xfrm>
            <a:off x="8490858" y="5366658"/>
            <a:ext cx="2243287" cy="954107"/>
          </a:xfrm>
          <a:prstGeom prst="rect">
            <a:avLst/>
          </a:prstGeom>
        </p:spPr>
        <p:txBody>
          <a:bodyPr wrap="square">
            <a:spAutoFit/>
          </a:bodyPr>
          <a:lstStyle/>
          <a:p>
            <a:pPr algn="ctr"/>
            <a:r>
              <a:rPr lang="en-US" sz="28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a:ea typeface="Calibri"/>
              </a:rPr>
              <a:t>ACh</a:t>
            </a:r>
            <a:r>
              <a:rPr lang="en-US" sz="2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a:ea typeface="Calibri"/>
              </a:rPr>
              <a:t> hydrolysis</a:t>
            </a:r>
            <a:endParaRPr lang="en-US" sz="2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11" name="Rectangle 10"/>
          <p:cNvSpPr/>
          <p:nvPr/>
        </p:nvSpPr>
        <p:spPr>
          <a:xfrm>
            <a:off x="1545776" y="5972579"/>
            <a:ext cx="4572000" cy="954107"/>
          </a:xfrm>
          <a:prstGeom prst="rect">
            <a:avLst/>
          </a:prstGeom>
        </p:spPr>
        <p:txBody>
          <a:bodyPr>
            <a:spAutoFit/>
          </a:bodyPr>
          <a:lstStyle/>
          <a:p>
            <a:pPr algn="ctr"/>
            <a:r>
              <a:rPr lang="en-US" sz="2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a:ea typeface="Calibri"/>
              </a:rPr>
              <a:t>Promotes amyloid fibril aggregation </a:t>
            </a:r>
          </a:p>
        </p:txBody>
      </p:sp>
      <p:sp>
        <p:nvSpPr>
          <p:cNvPr id="12" name="Rectangle 11"/>
          <p:cNvSpPr/>
          <p:nvPr/>
        </p:nvSpPr>
        <p:spPr>
          <a:xfrm>
            <a:off x="7609114" y="6345615"/>
            <a:ext cx="3820886" cy="523220"/>
          </a:xfrm>
          <a:prstGeom prst="rect">
            <a:avLst/>
          </a:prstGeom>
        </p:spPr>
        <p:txBody>
          <a:bodyPr wrap="square">
            <a:spAutoFit/>
          </a:bodyPr>
          <a:lstStyle/>
          <a:p>
            <a:pPr algn="ctr"/>
            <a:r>
              <a:rPr lang="en-US" sz="2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a:ea typeface="Calibri"/>
              </a:rPr>
              <a:t>Decrease </a:t>
            </a:r>
            <a:r>
              <a:rPr lang="en-US" sz="28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a:ea typeface="Calibri"/>
              </a:rPr>
              <a:t>ACh</a:t>
            </a:r>
            <a:r>
              <a:rPr lang="en-US" sz="2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a:ea typeface="Calibri"/>
              </a:rPr>
              <a:t>  level</a:t>
            </a:r>
            <a:endParaRPr lang="en-US" sz="2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grpSp>
        <p:nvGrpSpPr>
          <p:cNvPr id="13" name="Group 36"/>
          <p:cNvGrpSpPr/>
          <p:nvPr/>
        </p:nvGrpSpPr>
        <p:grpSpPr>
          <a:xfrm>
            <a:off x="1839871" y="1426034"/>
            <a:ext cx="5029200" cy="990600"/>
            <a:chOff x="3272132" y="2415746"/>
            <a:chExt cx="2379454" cy="681082"/>
          </a:xfrm>
        </p:grpSpPr>
        <p:sp>
          <p:nvSpPr>
            <p:cNvPr id="14" name="Rounded Rectangle 13"/>
            <p:cNvSpPr/>
            <p:nvPr/>
          </p:nvSpPr>
          <p:spPr>
            <a:xfrm>
              <a:off x="3272132" y="2415746"/>
              <a:ext cx="2379454" cy="681082"/>
            </a:xfrm>
            <a:prstGeom prst="roundRect">
              <a:avLst/>
            </a:prstGeom>
            <a:gradFill rotWithShape="1">
              <a:gsLst>
                <a:gs pos="0">
                  <a:srgbClr val="DEAE00">
                    <a:tint val="60000"/>
                    <a:satMod val="160000"/>
                  </a:srgbClr>
                </a:gs>
                <a:gs pos="46000">
                  <a:srgbClr val="DEAE00">
                    <a:tint val="86000"/>
                    <a:satMod val="160000"/>
                  </a:srgbClr>
                </a:gs>
                <a:gs pos="100000">
                  <a:srgbClr val="DEAE00">
                    <a:shade val="40000"/>
                    <a:satMod val="160000"/>
                  </a:srgbClr>
                </a:gs>
              </a:gsLst>
              <a:path path="circle">
                <a:fillToRect l="50000" t="155000" r="50000" b="-55000"/>
              </a:path>
            </a:gradFill>
            <a:ln w="9525" cap="flat" cmpd="sng" algn="ctr">
              <a:solidFill>
                <a:srgbClr val="DEAE00">
                  <a:satMod val="120000"/>
                </a:srgbClr>
              </a:solidFill>
              <a:prstDash val="solid"/>
            </a:ln>
            <a:effectLst>
              <a:outerShdw blurRad="50800" dist="38100" dir="2700000" algn="tl" rotWithShape="0">
                <a:prstClr val="black"/>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ctr" rtl="0" fontAlgn="base">
                <a:spcBef>
                  <a:spcPct val="0"/>
                </a:spcBef>
                <a:spcAft>
                  <a:spcPct val="0"/>
                </a:spcAft>
                <a:defRPr sz="2400" kern="1200">
                  <a:solidFill>
                    <a:schemeClr val="tx1"/>
                  </a:solidFill>
                  <a:latin typeface="Arial" pitchFamily="34" charset="0"/>
                  <a:ea typeface="+mn-ea"/>
                  <a:cs typeface="+mn-cs"/>
                </a:defRPr>
              </a:lvl1pPr>
              <a:lvl2pPr marL="457200" algn="ctr" rtl="0" fontAlgn="base">
                <a:spcBef>
                  <a:spcPct val="0"/>
                </a:spcBef>
                <a:spcAft>
                  <a:spcPct val="0"/>
                </a:spcAft>
                <a:defRPr sz="2400" kern="1200">
                  <a:solidFill>
                    <a:schemeClr val="tx1"/>
                  </a:solidFill>
                  <a:latin typeface="Arial" pitchFamily="34" charset="0"/>
                  <a:ea typeface="+mn-ea"/>
                  <a:cs typeface="+mn-cs"/>
                </a:defRPr>
              </a:lvl2pPr>
              <a:lvl3pPr marL="914400" algn="ctr" rtl="0" fontAlgn="base">
                <a:spcBef>
                  <a:spcPct val="0"/>
                </a:spcBef>
                <a:spcAft>
                  <a:spcPct val="0"/>
                </a:spcAft>
                <a:defRPr sz="2400" kern="1200">
                  <a:solidFill>
                    <a:schemeClr val="tx1"/>
                  </a:solidFill>
                  <a:latin typeface="Arial" pitchFamily="34" charset="0"/>
                  <a:ea typeface="+mn-ea"/>
                  <a:cs typeface="+mn-cs"/>
                </a:defRPr>
              </a:lvl3pPr>
              <a:lvl4pPr marL="1371600" algn="ctr" rtl="0" fontAlgn="base">
                <a:spcBef>
                  <a:spcPct val="0"/>
                </a:spcBef>
                <a:spcAft>
                  <a:spcPct val="0"/>
                </a:spcAft>
                <a:defRPr sz="2400" kern="1200">
                  <a:solidFill>
                    <a:schemeClr val="tx1"/>
                  </a:solidFill>
                  <a:latin typeface="Arial" pitchFamily="34" charset="0"/>
                  <a:ea typeface="+mn-ea"/>
                  <a:cs typeface="+mn-cs"/>
                </a:defRPr>
              </a:lvl4pPr>
              <a:lvl5pPr marL="1828800" algn="ctr" rtl="0" fontAlgn="base">
                <a:spcBef>
                  <a:spcPct val="0"/>
                </a:spcBef>
                <a:spcAft>
                  <a:spcPct val="0"/>
                </a:spcAft>
                <a:defRPr sz="2400" kern="1200">
                  <a:solidFill>
                    <a:schemeClr val="tx1"/>
                  </a:solidFill>
                  <a:latin typeface="Arial" pitchFamily="34" charset="0"/>
                  <a:ea typeface="+mn-ea"/>
                  <a:cs typeface="+mn-cs"/>
                </a:defRPr>
              </a:lvl5pPr>
              <a:lvl6pPr marL="2286000" algn="r" defTabSz="914400" rtl="1" eaLnBrk="1" latinLnBrk="0" hangingPunct="1">
                <a:defRPr sz="2400" kern="1200">
                  <a:solidFill>
                    <a:schemeClr val="tx1"/>
                  </a:solidFill>
                  <a:latin typeface="Arial" pitchFamily="34" charset="0"/>
                  <a:ea typeface="+mn-ea"/>
                  <a:cs typeface="+mn-cs"/>
                </a:defRPr>
              </a:lvl6pPr>
              <a:lvl7pPr marL="2743200" algn="r" defTabSz="914400" rtl="1" eaLnBrk="1" latinLnBrk="0" hangingPunct="1">
                <a:defRPr sz="2400" kern="1200">
                  <a:solidFill>
                    <a:schemeClr val="tx1"/>
                  </a:solidFill>
                  <a:latin typeface="Arial" pitchFamily="34" charset="0"/>
                  <a:ea typeface="+mn-ea"/>
                  <a:cs typeface="+mn-cs"/>
                </a:defRPr>
              </a:lvl7pPr>
              <a:lvl8pPr marL="3200400" algn="r" defTabSz="914400" rtl="1" eaLnBrk="1" latinLnBrk="0" hangingPunct="1">
                <a:defRPr sz="2400" kern="1200">
                  <a:solidFill>
                    <a:schemeClr val="tx1"/>
                  </a:solidFill>
                  <a:latin typeface="Arial" pitchFamily="34" charset="0"/>
                  <a:ea typeface="+mn-ea"/>
                  <a:cs typeface="+mn-cs"/>
                </a:defRPr>
              </a:lvl8pPr>
              <a:lvl9pPr marL="3657600" algn="r" defTabSz="914400" rtl="1" eaLnBrk="1" latinLnBrk="0" hangingPunct="1">
                <a:defRPr sz="2400" kern="1200">
                  <a:solidFill>
                    <a:schemeClr val="tx1"/>
                  </a:solidFill>
                  <a:latin typeface="Arial" pitchFamily="34" charset="0"/>
                  <a:ea typeface="+mn-ea"/>
                  <a:cs typeface="+mn-cs"/>
                </a:defRPr>
              </a:lvl9pPr>
            </a:lstStyle>
            <a:p>
              <a:pPr fontAlgn="auto">
                <a:spcBef>
                  <a:spcPts val="0"/>
                </a:spcBef>
                <a:spcAft>
                  <a:spcPts val="0"/>
                </a:spcAft>
                <a:defRPr/>
              </a:pPr>
              <a:endParaRPr lang="en-US" sz="2000" kern="0">
                <a:solidFill>
                  <a:sysClr val="window" lastClr="FFFFFF"/>
                </a:solidFill>
                <a:latin typeface="Cambria"/>
              </a:endParaRPr>
            </a:p>
          </p:txBody>
        </p:sp>
        <p:sp>
          <p:nvSpPr>
            <p:cNvPr id="15" name="TextBox 48"/>
            <p:cNvSpPr txBox="1"/>
            <p:nvPr/>
          </p:nvSpPr>
          <p:spPr>
            <a:xfrm>
              <a:off x="3322073" y="2462799"/>
              <a:ext cx="2298698" cy="632129"/>
            </a:xfrm>
            <a:prstGeom prst="roundRect">
              <a:avLst/>
            </a:prstGeom>
            <a:solidFill>
              <a:schemeClr val="accent3">
                <a:lumMod val="40000"/>
                <a:lumOff val="60000"/>
              </a:schemeClr>
            </a:solidFill>
          </p:spPr>
          <p:txBody>
            <a:bodyPr wrap="square" rtlCol="1">
              <a:spAutoFit/>
            </a:bodyPr>
            <a:lstStyle>
              <a:defPPr>
                <a:defRPr lang="en-US"/>
              </a:defPPr>
              <a:lvl1pPr algn="ctr" rtl="0" fontAlgn="base">
                <a:spcBef>
                  <a:spcPct val="0"/>
                </a:spcBef>
                <a:spcAft>
                  <a:spcPct val="0"/>
                </a:spcAft>
                <a:defRPr sz="2400" kern="1200">
                  <a:solidFill>
                    <a:schemeClr val="tx1"/>
                  </a:solidFill>
                  <a:latin typeface="Arial" pitchFamily="34" charset="0"/>
                  <a:ea typeface="+mn-ea"/>
                  <a:cs typeface="+mn-cs"/>
                </a:defRPr>
              </a:lvl1pPr>
              <a:lvl2pPr marL="457200" algn="ctr" rtl="0" fontAlgn="base">
                <a:spcBef>
                  <a:spcPct val="0"/>
                </a:spcBef>
                <a:spcAft>
                  <a:spcPct val="0"/>
                </a:spcAft>
                <a:defRPr sz="2400" kern="1200">
                  <a:solidFill>
                    <a:schemeClr val="tx1"/>
                  </a:solidFill>
                  <a:latin typeface="Arial" pitchFamily="34" charset="0"/>
                  <a:ea typeface="+mn-ea"/>
                  <a:cs typeface="+mn-cs"/>
                </a:defRPr>
              </a:lvl2pPr>
              <a:lvl3pPr marL="914400" algn="ctr" rtl="0" fontAlgn="base">
                <a:spcBef>
                  <a:spcPct val="0"/>
                </a:spcBef>
                <a:spcAft>
                  <a:spcPct val="0"/>
                </a:spcAft>
                <a:defRPr sz="2400" kern="1200">
                  <a:solidFill>
                    <a:schemeClr val="tx1"/>
                  </a:solidFill>
                  <a:latin typeface="Arial" pitchFamily="34" charset="0"/>
                  <a:ea typeface="+mn-ea"/>
                  <a:cs typeface="+mn-cs"/>
                </a:defRPr>
              </a:lvl3pPr>
              <a:lvl4pPr marL="1371600" algn="ctr" rtl="0" fontAlgn="base">
                <a:spcBef>
                  <a:spcPct val="0"/>
                </a:spcBef>
                <a:spcAft>
                  <a:spcPct val="0"/>
                </a:spcAft>
                <a:defRPr sz="2400" kern="1200">
                  <a:solidFill>
                    <a:schemeClr val="tx1"/>
                  </a:solidFill>
                  <a:latin typeface="Arial" pitchFamily="34" charset="0"/>
                  <a:ea typeface="+mn-ea"/>
                  <a:cs typeface="+mn-cs"/>
                </a:defRPr>
              </a:lvl4pPr>
              <a:lvl5pPr marL="1828800" algn="ctr" rtl="0" fontAlgn="base">
                <a:spcBef>
                  <a:spcPct val="0"/>
                </a:spcBef>
                <a:spcAft>
                  <a:spcPct val="0"/>
                </a:spcAft>
                <a:defRPr sz="2400" kern="1200">
                  <a:solidFill>
                    <a:schemeClr val="tx1"/>
                  </a:solidFill>
                  <a:latin typeface="Arial" pitchFamily="34" charset="0"/>
                  <a:ea typeface="+mn-ea"/>
                  <a:cs typeface="+mn-cs"/>
                </a:defRPr>
              </a:lvl5pPr>
              <a:lvl6pPr marL="2286000" algn="r" defTabSz="914400" rtl="1" eaLnBrk="1" latinLnBrk="0" hangingPunct="1">
                <a:defRPr sz="2400" kern="1200">
                  <a:solidFill>
                    <a:schemeClr val="tx1"/>
                  </a:solidFill>
                  <a:latin typeface="Arial" pitchFamily="34" charset="0"/>
                  <a:ea typeface="+mn-ea"/>
                  <a:cs typeface="+mn-cs"/>
                </a:defRPr>
              </a:lvl6pPr>
              <a:lvl7pPr marL="2743200" algn="r" defTabSz="914400" rtl="1" eaLnBrk="1" latinLnBrk="0" hangingPunct="1">
                <a:defRPr sz="2400" kern="1200">
                  <a:solidFill>
                    <a:schemeClr val="tx1"/>
                  </a:solidFill>
                  <a:latin typeface="Arial" pitchFamily="34" charset="0"/>
                  <a:ea typeface="+mn-ea"/>
                  <a:cs typeface="+mn-cs"/>
                </a:defRPr>
              </a:lvl7pPr>
              <a:lvl8pPr marL="3200400" algn="r" defTabSz="914400" rtl="1" eaLnBrk="1" latinLnBrk="0" hangingPunct="1">
                <a:defRPr sz="2400" kern="1200">
                  <a:solidFill>
                    <a:schemeClr val="tx1"/>
                  </a:solidFill>
                  <a:latin typeface="Arial" pitchFamily="34" charset="0"/>
                  <a:ea typeface="+mn-ea"/>
                  <a:cs typeface="+mn-cs"/>
                </a:defRPr>
              </a:lvl8pPr>
              <a:lvl9pPr marL="3657600" algn="r" defTabSz="914400" rtl="1" eaLnBrk="1" latinLnBrk="0" hangingPunct="1">
                <a:defRPr sz="2400" kern="1200">
                  <a:solidFill>
                    <a:schemeClr val="tx1"/>
                  </a:solidFill>
                  <a:latin typeface="Arial" pitchFamily="34" charset="0"/>
                  <a:ea typeface="+mn-ea"/>
                  <a:cs typeface="+mn-cs"/>
                </a:defRPr>
              </a:lvl9pPr>
            </a:lstStyle>
            <a:p>
              <a:pPr defTabSz="914363">
                <a:buClr>
                  <a:sysClr val="windowText" lastClr="000000"/>
                </a:buClr>
                <a:defRPr/>
              </a:pPr>
              <a:r>
                <a:rPr lang="en-US" b="1" kern="0" dirty="0" err="1">
                  <a:solidFill>
                    <a:sysClr val="windowText" lastClr="000000"/>
                  </a:solidFill>
                  <a:effectLst>
                    <a:outerShdw blurRad="50800" dist="38100" dir="2700000" algn="tl" rotWithShape="0">
                      <a:sysClr val="window" lastClr="FFFFFF"/>
                    </a:outerShdw>
                  </a:effectLst>
                  <a:latin typeface="Segoe Print" pitchFamily="2" charset="0"/>
                </a:rPr>
                <a:t>AChE</a:t>
              </a:r>
              <a:r>
                <a:rPr lang="en-US" b="1" kern="0" dirty="0">
                  <a:solidFill>
                    <a:sysClr val="windowText" lastClr="000000"/>
                  </a:solidFill>
                  <a:effectLst>
                    <a:outerShdw blurRad="50800" dist="38100" dir="2700000" algn="tl" rotWithShape="0">
                      <a:sysClr val="window" lastClr="FFFFFF"/>
                    </a:outerShdw>
                  </a:effectLst>
                  <a:latin typeface="Segoe Print" pitchFamily="2" charset="0"/>
                </a:rPr>
                <a:t> is Marker of extended cholinergic neuron loss </a:t>
              </a:r>
            </a:p>
          </p:txBody>
        </p:sp>
      </p:grpSp>
      <p:sp>
        <p:nvSpPr>
          <p:cNvPr id="33" name="Freeform 14"/>
          <p:cNvSpPr>
            <a:spLocks/>
          </p:cNvSpPr>
          <p:nvPr/>
        </p:nvSpPr>
        <p:spPr bwMode="auto">
          <a:xfrm rot="11278144">
            <a:off x="9946221" y="5981112"/>
            <a:ext cx="578288" cy="631514"/>
          </a:xfrm>
          <a:custGeom>
            <a:avLst/>
            <a:gdLst/>
            <a:ahLst/>
            <a:cxnLst>
              <a:cxn ang="0">
                <a:pos x="1554" y="824"/>
              </a:cxn>
              <a:cxn ang="0">
                <a:pos x="1456" y="824"/>
              </a:cxn>
              <a:cxn ang="0">
                <a:pos x="1354" y="817"/>
              </a:cxn>
              <a:cxn ang="0">
                <a:pos x="1259" y="803"/>
              </a:cxn>
              <a:cxn ang="0">
                <a:pos x="1149" y="779"/>
              </a:cxn>
              <a:cxn ang="0">
                <a:pos x="1044" y="746"/>
              </a:cxn>
              <a:cxn ang="0">
                <a:pos x="933" y="701"/>
              </a:cxn>
              <a:cxn ang="0">
                <a:pos x="834" y="654"/>
              </a:cxn>
              <a:cxn ang="0">
                <a:pos x="740" y="607"/>
              </a:cxn>
              <a:cxn ang="0">
                <a:pos x="644" y="553"/>
              </a:cxn>
              <a:cxn ang="0">
                <a:pos x="554" y="493"/>
              </a:cxn>
              <a:cxn ang="0">
                <a:pos x="467" y="424"/>
              </a:cxn>
              <a:cxn ang="0">
                <a:pos x="396" y="355"/>
              </a:cxn>
              <a:cxn ang="0">
                <a:pos x="348" y="291"/>
              </a:cxn>
              <a:cxn ang="0">
                <a:pos x="49" y="312"/>
              </a:cxn>
              <a:cxn ang="0">
                <a:pos x="151" y="267"/>
              </a:cxn>
              <a:cxn ang="0">
                <a:pos x="222" y="231"/>
              </a:cxn>
              <a:cxn ang="0">
                <a:pos x="281" y="194"/>
              </a:cxn>
              <a:cxn ang="0">
                <a:pos x="338" y="148"/>
              </a:cxn>
              <a:cxn ang="0">
                <a:pos x="405" y="88"/>
              </a:cxn>
              <a:cxn ang="0">
                <a:pos x="469" y="30"/>
              </a:cxn>
              <a:cxn ang="0">
                <a:pos x="521" y="13"/>
              </a:cxn>
              <a:cxn ang="0">
                <a:pos x="577" y="41"/>
              </a:cxn>
              <a:cxn ang="0">
                <a:pos x="646" y="69"/>
              </a:cxn>
              <a:cxn ang="0">
                <a:pos x="709" y="89"/>
              </a:cxn>
              <a:cxn ang="0">
                <a:pos x="781" y="109"/>
              </a:cxn>
              <a:cxn ang="0">
                <a:pos x="854" y="128"/>
              </a:cxn>
              <a:cxn ang="0">
                <a:pos x="925" y="143"/>
              </a:cxn>
              <a:cxn ang="0">
                <a:pos x="993" y="158"/>
              </a:cxn>
              <a:cxn ang="0">
                <a:pos x="1085" y="172"/>
              </a:cxn>
              <a:cxn ang="0">
                <a:pos x="749" y="282"/>
              </a:cxn>
              <a:cxn ang="0">
                <a:pos x="828" y="385"/>
              </a:cxn>
              <a:cxn ang="0">
                <a:pos x="888" y="445"/>
              </a:cxn>
              <a:cxn ang="0">
                <a:pos x="975" y="526"/>
              </a:cxn>
              <a:cxn ang="0">
                <a:pos x="1050" y="589"/>
              </a:cxn>
              <a:cxn ang="0">
                <a:pos x="1110" y="636"/>
              </a:cxn>
              <a:cxn ang="0">
                <a:pos x="1185" y="683"/>
              </a:cxn>
              <a:cxn ang="0">
                <a:pos x="1262" y="722"/>
              </a:cxn>
              <a:cxn ang="0">
                <a:pos x="1354" y="755"/>
              </a:cxn>
              <a:cxn ang="0">
                <a:pos x="1453" y="779"/>
              </a:cxn>
              <a:cxn ang="0">
                <a:pos x="1557" y="800"/>
              </a:cxn>
            </a:cxnLst>
            <a:rect l="0" t="0" r="r" b="b"/>
            <a:pathLst>
              <a:path w="1645" h="824">
                <a:moveTo>
                  <a:pt x="1645" y="817"/>
                </a:moveTo>
                <a:lnTo>
                  <a:pt x="1554" y="824"/>
                </a:lnTo>
                <a:lnTo>
                  <a:pt x="1510" y="824"/>
                </a:lnTo>
                <a:lnTo>
                  <a:pt x="1456" y="824"/>
                </a:lnTo>
                <a:lnTo>
                  <a:pt x="1405" y="820"/>
                </a:lnTo>
                <a:lnTo>
                  <a:pt x="1354" y="817"/>
                </a:lnTo>
                <a:lnTo>
                  <a:pt x="1304" y="811"/>
                </a:lnTo>
                <a:lnTo>
                  <a:pt x="1259" y="803"/>
                </a:lnTo>
                <a:lnTo>
                  <a:pt x="1209" y="794"/>
                </a:lnTo>
                <a:lnTo>
                  <a:pt x="1149" y="779"/>
                </a:lnTo>
                <a:lnTo>
                  <a:pt x="1095" y="761"/>
                </a:lnTo>
                <a:lnTo>
                  <a:pt x="1044" y="746"/>
                </a:lnTo>
                <a:lnTo>
                  <a:pt x="987" y="725"/>
                </a:lnTo>
                <a:lnTo>
                  <a:pt x="933" y="701"/>
                </a:lnTo>
                <a:lnTo>
                  <a:pt x="879" y="677"/>
                </a:lnTo>
                <a:lnTo>
                  <a:pt x="834" y="654"/>
                </a:lnTo>
                <a:lnTo>
                  <a:pt x="783" y="630"/>
                </a:lnTo>
                <a:lnTo>
                  <a:pt x="740" y="607"/>
                </a:lnTo>
                <a:lnTo>
                  <a:pt x="692" y="580"/>
                </a:lnTo>
                <a:lnTo>
                  <a:pt x="644" y="553"/>
                </a:lnTo>
                <a:lnTo>
                  <a:pt x="596" y="520"/>
                </a:lnTo>
                <a:lnTo>
                  <a:pt x="554" y="493"/>
                </a:lnTo>
                <a:lnTo>
                  <a:pt x="509" y="457"/>
                </a:lnTo>
                <a:lnTo>
                  <a:pt x="467" y="424"/>
                </a:lnTo>
                <a:lnTo>
                  <a:pt x="428" y="391"/>
                </a:lnTo>
                <a:lnTo>
                  <a:pt x="396" y="355"/>
                </a:lnTo>
                <a:lnTo>
                  <a:pt x="369" y="324"/>
                </a:lnTo>
                <a:lnTo>
                  <a:pt x="348" y="291"/>
                </a:lnTo>
                <a:lnTo>
                  <a:pt x="0" y="336"/>
                </a:lnTo>
                <a:lnTo>
                  <a:pt x="49" y="312"/>
                </a:lnTo>
                <a:lnTo>
                  <a:pt x="106" y="288"/>
                </a:lnTo>
                <a:lnTo>
                  <a:pt x="151" y="267"/>
                </a:lnTo>
                <a:lnTo>
                  <a:pt x="185" y="251"/>
                </a:lnTo>
                <a:lnTo>
                  <a:pt x="222" y="231"/>
                </a:lnTo>
                <a:lnTo>
                  <a:pt x="252" y="213"/>
                </a:lnTo>
                <a:lnTo>
                  <a:pt x="281" y="194"/>
                </a:lnTo>
                <a:lnTo>
                  <a:pt x="307" y="171"/>
                </a:lnTo>
                <a:lnTo>
                  <a:pt x="338" y="148"/>
                </a:lnTo>
                <a:lnTo>
                  <a:pt x="372" y="119"/>
                </a:lnTo>
                <a:lnTo>
                  <a:pt x="405" y="88"/>
                </a:lnTo>
                <a:lnTo>
                  <a:pt x="434" y="62"/>
                </a:lnTo>
                <a:lnTo>
                  <a:pt x="469" y="30"/>
                </a:lnTo>
                <a:lnTo>
                  <a:pt x="494" y="0"/>
                </a:lnTo>
                <a:lnTo>
                  <a:pt x="521" y="13"/>
                </a:lnTo>
                <a:lnTo>
                  <a:pt x="548" y="28"/>
                </a:lnTo>
                <a:lnTo>
                  <a:pt x="577" y="41"/>
                </a:lnTo>
                <a:lnTo>
                  <a:pt x="611" y="55"/>
                </a:lnTo>
                <a:lnTo>
                  <a:pt x="646" y="69"/>
                </a:lnTo>
                <a:lnTo>
                  <a:pt x="678" y="80"/>
                </a:lnTo>
                <a:lnTo>
                  <a:pt x="709" y="89"/>
                </a:lnTo>
                <a:lnTo>
                  <a:pt x="744" y="100"/>
                </a:lnTo>
                <a:lnTo>
                  <a:pt x="781" y="109"/>
                </a:lnTo>
                <a:lnTo>
                  <a:pt x="819" y="119"/>
                </a:lnTo>
                <a:lnTo>
                  <a:pt x="854" y="128"/>
                </a:lnTo>
                <a:lnTo>
                  <a:pt x="888" y="137"/>
                </a:lnTo>
                <a:lnTo>
                  <a:pt x="925" y="143"/>
                </a:lnTo>
                <a:lnTo>
                  <a:pt x="960" y="151"/>
                </a:lnTo>
                <a:lnTo>
                  <a:pt x="993" y="158"/>
                </a:lnTo>
                <a:lnTo>
                  <a:pt x="1032" y="166"/>
                </a:lnTo>
                <a:lnTo>
                  <a:pt x="1085" y="172"/>
                </a:lnTo>
                <a:lnTo>
                  <a:pt x="725" y="234"/>
                </a:lnTo>
                <a:lnTo>
                  <a:pt x="749" y="282"/>
                </a:lnTo>
                <a:lnTo>
                  <a:pt x="777" y="318"/>
                </a:lnTo>
                <a:lnTo>
                  <a:pt x="828" y="385"/>
                </a:lnTo>
                <a:lnTo>
                  <a:pt x="858" y="415"/>
                </a:lnTo>
                <a:lnTo>
                  <a:pt x="888" y="445"/>
                </a:lnTo>
                <a:lnTo>
                  <a:pt x="942" y="496"/>
                </a:lnTo>
                <a:lnTo>
                  <a:pt x="975" y="526"/>
                </a:lnTo>
                <a:lnTo>
                  <a:pt x="1014" y="562"/>
                </a:lnTo>
                <a:lnTo>
                  <a:pt x="1050" y="589"/>
                </a:lnTo>
                <a:lnTo>
                  <a:pt x="1080" y="613"/>
                </a:lnTo>
                <a:lnTo>
                  <a:pt x="1110" y="636"/>
                </a:lnTo>
                <a:lnTo>
                  <a:pt x="1146" y="659"/>
                </a:lnTo>
                <a:lnTo>
                  <a:pt x="1185" y="683"/>
                </a:lnTo>
                <a:lnTo>
                  <a:pt x="1224" y="701"/>
                </a:lnTo>
                <a:lnTo>
                  <a:pt x="1262" y="722"/>
                </a:lnTo>
                <a:lnTo>
                  <a:pt x="1310" y="740"/>
                </a:lnTo>
                <a:lnTo>
                  <a:pt x="1354" y="755"/>
                </a:lnTo>
                <a:lnTo>
                  <a:pt x="1405" y="767"/>
                </a:lnTo>
                <a:lnTo>
                  <a:pt x="1453" y="779"/>
                </a:lnTo>
                <a:lnTo>
                  <a:pt x="1504" y="791"/>
                </a:lnTo>
                <a:lnTo>
                  <a:pt x="1557" y="800"/>
                </a:lnTo>
                <a:lnTo>
                  <a:pt x="1645" y="817"/>
                </a:lnTo>
                <a:close/>
              </a:path>
            </a:pathLst>
          </a:custGeom>
          <a:solidFill>
            <a:schemeClr val="accent6">
              <a:lumMod val="75000"/>
            </a:schemeClr>
          </a:solidFill>
          <a:ln>
            <a:headEnd/>
            <a:tailEnd/>
          </a:ln>
        </p:spPr>
        <p:style>
          <a:lnRef idx="3">
            <a:schemeClr val="lt1"/>
          </a:lnRef>
          <a:fillRef idx="1">
            <a:schemeClr val="accent6"/>
          </a:fillRef>
          <a:effectRef idx="1">
            <a:schemeClr val="accent6"/>
          </a:effectRef>
          <a:fontRef idx="minor">
            <a:schemeClr val="lt1"/>
          </a:fontRef>
        </p:style>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defRPr/>
            </a:pPr>
            <a:endParaRPr lang="ar-EG" b="1" cap="all">
              <a:ln/>
              <a:solidFill>
                <a:srgbClr val="F79646">
                  <a:lumMod val="75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endParaRPr>
          </a:p>
        </p:txBody>
      </p:sp>
      <p:grpSp>
        <p:nvGrpSpPr>
          <p:cNvPr id="34" name="Group 33"/>
          <p:cNvGrpSpPr/>
          <p:nvPr/>
        </p:nvGrpSpPr>
        <p:grpSpPr>
          <a:xfrm>
            <a:off x="8240487" y="4920344"/>
            <a:ext cx="2818065" cy="1184125"/>
            <a:chOff x="1826250" y="2605958"/>
            <a:chExt cx="2633980" cy="3752000"/>
          </a:xfrm>
        </p:grpSpPr>
        <p:grpSp>
          <p:nvGrpSpPr>
            <p:cNvPr id="35" name="Group 34"/>
            <p:cNvGrpSpPr/>
            <p:nvPr/>
          </p:nvGrpSpPr>
          <p:grpSpPr>
            <a:xfrm>
              <a:off x="1826250" y="2731228"/>
              <a:ext cx="2633980" cy="3626730"/>
              <a:chOff x="1315527" y="2393885"/>
              <a:chExt cx="2633980" cy="3126664"/>
            </a:xfrm>
          </p:grpSpPr>
          <p:sp>
            <p:nvSpPr>
              <p:cNvPr id="37" name="모서리가 둥근 직사각형 16"/>
              <p:cNvSpPr/>
              <p:nvPr/>
            </p:nvSpPr>
            <p:spPr>
              <a:xfrm rot="21339075">
                <a:off x="1315527" y="2393885"/>
                <a:ext cx="2535950" cy="2993254"/>
              </a:xfrm>
              <a:prstGeom prst="roundRect">
                <a:avLst>
                  <a:gd name="adj" fmla="val 3136"/>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ko-KR" altLang="en-US" sz="2000" kern="0" dirty="0">
                  <a:solidFill>
                    <a:sysClr val="windowText" lastClr="000000"/>
                  </a:solidFill>
                  <a:latin typeface="Arial" pitchFamily="34" charset="0"/>
                  <a:cs typeface="Arial" pitchFamily="34" charset="0"/>
                </a:endParaRPr>
              </a:p>
            </p:txBody>
          </p:sp>
          <p:sp>
            <p:nvSpPr>
              <p:cNvPr id="38" name="모서리가 둥근 직사각형 4"/>
              <p:cNvSpPr/>
              <p:nvPr/>
            </p:nvSpPr>
            <p:spPr>
              <a:xfrm>
                <a:off x="1413557" y="2527295"/>
                <a:ext cx="2535950" cy="2993254"/>
              </a:xfrm>
              <a:prstGeom prst="roundRect">
                <a:avLst>
                  <a:gd name="adj" fmla="val 3136"/>
                </a:avLst>
              </a:prstGeom>
              <a:ln/>
            </p:spPr>
            <p:style>
              <a:lnRef idx="3">
                <a:schemeClr val="lt1"/>
              </a:lnRef>
              <a:fillRef idx="1">
                <a:schemeClr val="accent2"/>
              </a:fillRef>
              <a:effectRef idx="1">
                <a:schemeClr val="accent2"/>
              </a:effectRef>
              <a:fontRef idx="minor">
                <a:schemeClr val="lt1"/>
              </a:fontRef>
            </p:style>
            <p:txBody>
              <a:bodyPr rtlCol="0" anchor="ctr"/>
              <a:lstStyle/>
              <a:p>
                <a:pPr algn="ctr">
                  <a:defRPr/>
                </a:pPr>
                <a:endParaRPr lang="ko-KR" altLang="en-US" sz="2000" kern="0" dirty="0">
                  <a:solidFill>
                    <a:sysClr val="window" lastClr="FFFFFF"/>
                  </a:solidFill>
                  <a:latin typeface="Arial" pitchFamily="34" charset="0"/>
                  <a:cs typeface="Arial" pitchFamily="34" charset="0"/>
                </a:endParaRPr>
              </a:p>
            </p:txBody>
          </p:sp>
          <p:sp>
            <p:nvSpPr>
              <p:cNvPr id="39" name="모서리가 둥근 직사각형 9"/>
              <p:cNvSpPr/>
              <p:nvPr/>
            </p:nvSpPr>
            <p:spPr>
              <a:xfrm>
                <a:off x="1538276" y="2751076"/>
                <a:ext cx="2286512" cy="2678188"/>
              </a:xfrm>
              <a:prstGeom prst="roundRect">
                <a:avLst>
                  <a:gd name="adj" fmla="val 6545"/>
                </a:avLst>
              </a:prstGeom>
              <a:solidFill>
                <a:srgbClr val="EEEEEE"/>
              </a:solidFill>
              <a:ln w="25400" cap="flat" cmpd="sng" algn="ctr">
                <a:noFill/>
                <a:prstDash val="solid"/>
              </a:ln>
              <a:effectLst/>
            </p:spPr>
            <p:txBody>
              <a:bodyPr rtlCol="0" anchor="ctr"/>
              <a:lstStyle/>
              <a:p>
                <a:pPr algn="ctr">
                  <a:defRPr/>
                </a:pPr>
                <a:endParaRPr lang="ko-KR" altLang="en-US" sz="2000" kern="0" dirty="0">
                  <a:solidFill>
                    <a:sysClr val="window" lastClr="FFFFFF"/>
                  </a:solidFill>
                  <a:latin typeface="Arial" pitchFamily="34" charset="0"/>
                  <a:cs typeface="Arial" pitchFamily="34" charset="0"/>
                </a:endParaRPr>
              </a:p>
            </p:txBody>
          </p:sp>
        </p:grpSp>
        <p:sp>
          <p:nvSpPr>
            <p:cNvPr id="36" name="Rectangle 35"/>
            <p:cNvSpPr/>
            <p:nvPr/>
          </p:nvSpPr>
          <p:spPr>
            <a:xfrm>
              <a:off x="2076198" y="2605958"/>
              <a:ext cx="2253214" cy="3088996"/>
            </a:xfrm>
            <a:prstGeom prst="rect">
              <a:avLst/>
            </a:prstGeom>
          </p:spPr>
          <p:txBody>
            <a:bodyPr wrap="square">
              <a:spAutoFit/>
            </a:bodyPr>
            <a:lstStyle/>
            <a:p>
              <a:pPr algn="ctr">
                <a:lnSpc>
                  <a:spcPct val="95000"/>
                </a:lnSpc>
                <a:defRPr/>
              </a:pPr>
              <a:endParaRPr lang="en-US" altLang="zh-CN" sz="3200" b="1" kern="0" dirty="0">
                <a:solidFill>
                  <a:srgbClr val="C00000"/>
                </a:solidFill>
                <a:effectLst>
                  <a:outerShdw blurRad="50800" dist="38100" dir="2700000" algn="tl" rotWithShape="0">
                    <a:sysClr val="window" lastClr="FFFFFF"/>
                  </a:outerShdw>
                </a:effectLst>
                <a:latin typeface="Segoe Print" pitchFamily="2" charset="0"/>
              </a:endParaRPr>
            </a:p>
            <a:p>
              <a:pPr algn="ctr">
                <a:lnSpc>
                  <a:spcPct val="95000"/>
                </a:lnSpc>
                <a:defRPr/>
              </a:pPr>
              <a:r>
                <a:rPr lang="en-US" altLang="zh-CN" sz="2800" b="1" kern="0" dirty="0">
                  <a:solidFill>
                    <a:sysClr val="windowText" lastClr="000000"/>
                  </a:solidFill>
                  <a:effectLst>
                    <a:outerShdw blurRad="50800" dist="38100" dir="2700000" algn="tl" rotWithShape="0">
                      <a:sysClr val="window" lastClr="FFFFFF"/>
                    </a:outerShdw>
                  </a:effectLst>
                  <a:latin typeface="Segoe Print" pitchFamily="2" charset="0"/>
                </a:rPr>
                <a:t>Main target</a:t>
              </a:r>
            </a:p>
          </p:txBody>
        </p:sp>
      </p:grpSp>
      <p:grpSp>
        <p:nvGrpSpPr>
          <p:cNvPr id="40" name="Group 39"/>
          <p:cNvGrpSpPr/>
          <p:nvPr/>
        </p:nvGrpSpPr>
        <p:grpSpPr>
          <a:xfrm>
            <a:off x="1868700" y="4511849"/>
            <a:ext cx="2900238" cy="905830"/>
            <a:chOff x="1826250" y="2731228"/>
            <a:chExt cx="2633980" cy="3862584"/>
          </a:xfrm>
        </p:grpSpPr>
        <p:grpSp>
          <p:nvGrpSpPr>
            <p:cNvPr id="41" name="Group 40"/>
            <p:cNvGrpSpPr/>
            <p:nvPr/>
          </p:nvGrpSpPr>
          <p:grpSpPr>
            <a:xfrm>
              <a:off x="1826250" y="2731228"/>
              <a:ext cx="2633980" cy="3626730"/>
              <a:chOff x="1315527" y="2393885"/>
              <a:chExt cx="2633980" cy="3126664"/>
            </a:xfrm>
          </p:grpSpPr>
          <p:sp>
            <p:nvSpPr>
              <p:cNvPr id="43" name="모서리가 둥근 직사각형 16"/>
              <p:cNvSpPr/>
              <p:nvPr/>
            </p:nvSpPr>
            <p:spPr>
              <a:xfrm rot="21339075">
                <a:off x="1315527" y="2393885"/>
                <a:ext cx="2535950" cy="2993253"/>
              </a:xfrm>
              <a:prstGeom prst="roundRect">
                <a:avLst>
                  <a:gd name="adj" fmla="val 3136"/>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ko-KR" altLang="en-US" sz="2400" b="1" kern="0" dirty="0">
                  <a:solidFill>
                    <a:sysClr val="windowText" lastClr="000000"/>
                  </a:solidFill>
                  <a:latin typeface="Arial" pitchFamily="34" charset="0"/>
                  <a:cs typeface="Arial" pitchFamily="34" charset="0"/>
                </a:endParaRPr>
              </a:p>
            </p:txBody>
          </p:sp>
          <p:sp>
            <p:nvSpPr>
              <p:cNvPr id="44" name="모서리가 둥근 직사각형 4"/>
              <p:cNvSpPr/>
              <p:nvPr/>
            </p:nvSpPr>
            <p:spPr>
              <a:xfrm>
                <a:off x="1413557" y="2527296"/>
                <a:ext cx="2535950" cy="2993253"/>
              </a:xfrm>
              <a:prstGeom prst="roundRect">
                <a:avLst>
                  <a:gd name="adj" fmla="val 3136"/>
                </a:avLst>
              </a:prstGeom>
              <a:ln/>
            </p:spPr>
            <p:style>
              <a:lnRef idx="3">
                <a:schemeClr val="lt1"/>
              </a:lnRef>
              <a:fillRef idx="1">
                <a:schemeClr val="accent2"/>
              </a:fillRef>
              <a:effectRef idx="1">
                <a:schemeClr val="accent2"/>
              </a:effectRef>
              <a:fontRef idx="minor">
                <a:schemeClr val="lt1"/>
              </a:fontRef>
            </p:style>
            <p:txBody>
              <a:bodyPr rtlCol="0" anchor="ctr"/>
              <a:lstStyle/>
              <a:p>
                <a:pPr algn="ctr">
                  <a:defRPr/>
                </a:pPr>
                <a:endParaRPr lang="ko-KR" altLang="en-US" sz="2400" b="1" kern="0" dirty="0">
                  <a:solidFill>
                    <a:sysClr val="window" lastClr="FFFFFF"/>
                  </a:solidFill>
                  <a:latin typeface="Arial" pitchFamily="34" charset="0"/>
                  <a:cs typeface="Arial" pitchFamily="34" charset="0"/>
                </a:endParaRPr>
              </a:p>
            </p:txBody>
          </p:sp>
          <p:sp>
            <p:nvSpPr>
              <p:cNvPr id="45" name="모서리가 둥근 직사각형 9"/>
              <p:cNvSpPr/>
              <p:nvPr/>
            </p:nvSpPr>
            <p:spPr>
              <a:xfrm>
                <a:off x="1538276" y="2751074"/>
                <a:ext cx="2286512" cy="2769471"/>
              </a:xfrm>
              <a:prstGeom prst="roundRect">
                <a:avLst>
                  <a:gd name="adj" fmla="val 6545"/>
                </a:avLst>
              </a:prstGeom>
              <a:solidFill>
                <a:srgbClr val="EEEEEE"/>
              </a:solidFill>
              <a:ln w="25400" cap="flat" cmpd="sng" algn="ctr">
                <a:noFill/>
                <a:prstDash val="solid"/>
              </a:ln>
              <a:effectLst/>
            </p:spPr>
            <p:txBody>
              <a:bodyPr rtlCol="0" anchor="ctr"/>
              <a:lstStyle/>
              <a:p>
                <a:pPr algn="ctr">
                  <a:defRPr/>
                </a:pPr>
                <a:endParaRPr lang="ko-KR" altLang="en-US" sz="2400" b="1" kern="0" dirty="0">
                  <a:solidFill>
                    <a:sysClr val="window" lastClr="FFFFFF"/>
                  </a:solidFill>
                  <a:latin typeface="Arial" pitchFamily="34" charset="0"/>
                  <a:cs typeface="Arial" pitchFamily="34" charset="0"/>
                </a:endParaRPr>
              </a:p>
            </p:txBody>
          </p:sp>
        </p:grpSp>
        <p:sp>
          <p:nvSpPr>
            <p:cNvPr id="42" name="Rectangle 41"/>
            <p:cNvSpPr/>
            <p:nvPr/>
          </p:nvSpPr>
          <p:spPr>
            <a:xfrm>
              <a:off x="2076197" y="3207814"/>
              <a:ext cx="2253215" cy="3385998"/>
            </a:xfrm>
            <a:prstGeom prst="rect">
              <a:avLst/>
            </a:prstGeom>
          </p:spPr>
          <p:txBody>
            <a:bodyPr wrap="square">
              <a:spAutoFit/>
            </a:bodyPr>
            <a:lstStyle/>
            <a:p>
              <a:pPr algn="ctr">
                <a:lnSpc>
                  <a:spcPct val="95000"/>
                </a:lnSpc>
                <a:defRPr/>
              </a:pPr>
              <a:r>
                <a:rPr lang="en-US" altLang="zh-CN" sz="2400" b="1" kern="0" dirty="0">
                  <a:solidFill>
                    <a:sysClr val="windowText" lastClr="000000"/>
                  </a:solidFill>
                  <a:effectLst>
                    <a:outerShdw blurRad="50800" dist="38100" dir="2700000" algn="tl" rotWithShape="0">
                      <a:sysClr val="window" lastClr="FFFFFF"/>
                    </a:outerShdw>
                  </a:effectLst>
                  <a:latin typeface="Segoe Print" pitchFamily="2" charset="0"/>
                </a:rPr>
                <a:t>Peripheral anionic site </a:t>
              </a:r>
            </a:p>
          </p:txBody>
        </p:sp>
      </p:grpSp>
      <p:grpSp>
        <p:nvGrpSpPr>
          <p:cNvPr id="46" name="Group 45"/>
          <p:cNvGrpSpPr/>
          <p:nvPr/>
        </p:nvGrpSpPr>
        <p:grpSpPr>
          <a:xfrm>
            <a:off x="2197040" y="5445374"/>
            <a:ext cx="2104298" cy="1094044"/>
            <a:chOff x="1874853" y="2724657"/>
            <a:chExt cx="2520856" cy="4665154"/>
          </a:xfrm>
        </p:grpSpPr>
        <p:grpSp>
          <p:nvGrpSpPr>
            <p:cNvPr id="47" name="Group 46"/>
            <p:cNvGrpSpPr/>
            <p:nvPr/>
          </p:nvGrpSpPr>
          <p:grpSpPr>
            <a:xfrm>
              <a:off x="1874853" y="2724657"/>
              <a:ext cx="2520679" cy="4633625"/>
              <a:chOff x="1364130" y="2388220"/>
              <a:chExt cx="2520679" cy="3994725"/>
            </a:xfrm>
          </p:grpSpPr>
          <p:sp>
            <p:nvSpPr>
              <p:cNvPr id="49" name="모서리가 둥근 직사각형 16"/>
              <p:cNvSpPr/>
              <p:nvPr/>
            </p:nvSpPr>
            <p:spPr>
              <a:xfrm rot="21339075">
                <a:off x="1364130" y="2388220"/>
                <a:ext cx="2496141" cy="3709648"/>
              </a:xfrm>
              <a:prstGeom prst="roundRect">
                <a:avLst>
                  <a:gd name="adj" fmla="val 3136"/>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ko-KR" altLang="en-US" sz="2000" kern="0" dirty="0">
                  <a:solidFill>
                    <a:sysClr val="windowText" lastClr="000000"/>
                  </a:solidFill>
                  <a:latin typeface="Arial" pitchFamily="34" charset="0"/>
                  <a:cs typeface="Arial" pitchFamily="34" charset="0"/>
                </a:endParaRPr>
              </a:p>
            </p:txBody>
          </p:sp>
          <p:sp>
            <p:nvSpPr>
              <p:cNvPr id="50" name="모서리가 둥근 직사각형 4"/>
              <p:cNvSpPr/>
              <p:nvPr/>
            </p:nvSpPr>
            <p:spPr>
              <a:xfrm>
                <a:off x="1413557" y="2527297"/>
                <a:ext cx="2471252" cy="3855648"/>
              </a:xfrm>
              <a:prstGeom prst="roundRect">
                <a:avLst>
                  <a:gd name="adj" fmla="val 3136"/>
                </a:avLst>
              </a:prstGeom>
              <a:ln/>
            </p:spPr>
            <p:style>
              <a:lnRef idx="3">
                <a:schemeClr val="lt1"/>
              </a:lnRef>
              <a:fillRef idx="1">
                <a:schemeClr val="accent2"/>
              </a:fillRef>
              <a:effectRef idx="1">
                <a:schemeClr val="accent2"/>
              </a:effectRef>
              <a:fontRef idx="minor">
                <a:schemeClr val="lt1"/>
              </a:fontRef>
            </p:style>
            <p:txBody>
              <a:bodyPr rtlCol="0" anchor="ctr"/>
              <a:lstStyle/>
              <a:p>
                <a:pPr algn="ctr">
                  <a:defRPr/>
                </a:pPr>
                <a:endParaRPr lang="ko-KR" altLang="en-US" sz="2000" kern="0" dirty="0">
                  <a:solidFill>
                    <a:sysClr val="window" lastClr="FFFFFF"/>
                  </a:solidFill>
                  <a:latin typeface="Arial" pitchFamily="34" charset="0"/>
                  <a:cs typeface="Arial" pitchFamily="34" charset="0"/>
                </a:endParaRPr>
              </a:p>
            </p:txBody>
          </p:sp>
          <p:sp>
            <p:nvSpPr>
              <p:cNvPr id="51" name="모서리가 둥근 직사각형 9"/>
              <p:cNvSpPr/>
              <p:nvPr/>
            </p:nvSpPr>
            <p:spPr>
              <a:xfrm>
                <a:off x="1525538" y="2863790"/>
                <a:ext cx="2286512" cy="3423306"/>
              </a:xfrm>
              <a:prstGeom prst="roundRect">
                <a:avLst>
                  <a:gd name="adj" fmla="val 6545"/>
                </a:avLst>
              </a:prstGeom>
              <a:solidFill>
                <a:srgbClr val="EEEEEE"/>
              </a:solidFill>
              <a:ln w="25400" cap="flat" cmpd="sng" algn="ctr">
                <a:noFill/>
                <a:prstDash val="solid"/>
              </a:ln>
              <a:effectLst/>
            </p:spPr>
            <p:txBody>
              <a:bodyPr rtlCol="0" anchor="ctr"/>
              <a:lstStyle/>
              <a:p>
                <a:pPr algn="ctr">
                  <a:defRPr/>
                </a:pPr>
                <a:endParaRPr lang="ko-KR" altLang="en-US" sz="2000" kern="0" dirty="0">
                  <a:solidFill>
                    <a:sysClr val="window" lastClr="FFFFFF"/>
                  </a:solidFill>
                  <a:latin typeface="Arial" pitchFamily="34" charset="0"/>
                  <a:cs typeface="Arial" pitchFamily="34" charset="0"/>
                </a:endParaRPr>
              </a:p>
            </p:txBody>
          </p:sp>
        </p:grpSp>
        <p:sp>
          <p:nvSpPr>
            <p:cNvPr id="48" name="Rectangle 47"/>
            <p:cNvSpPr/>
            <p:nvPr/>
          </p:nvSpPr>
          <p:spPr>
            <a:xfrm>
              <a:off x="2142794" y="3754459"/>
              <a:ext cx="2252915" cy="3635352"/>
            </a:xfrm>
            <a:prstGeom prst="rect">
              <a:avLst/>
            </a:prstGeom>
          </p:spPr>
          <p:txBody>
            <a:bodyPr wrap="square">
              <a:spAutoFit/>
            </a:bodyPr>
            <a:lstStyle/>
            <a:p>
              <a:pPr algn="ctr">
                <a:lnSpc>
                  <a:spcPct val="95000"/>
                </a:lnSpc>
                <a:defRPr/>
              </a:pPr>
              <a:r>
                <a:rPr lang="en-US" altLang="zh-CN" sz="2600" b="1" kern="0" dirty="0">
                  <a:solidFill>
                    <a:sysClr val="windowText" lastClr="000000"/>
                  </a:solidFill>
                  <a:effectLst>
                    <a:outerShdw blurRad="50800" dist="38100" dir="2700000" algn="tl" rotWithShape="0">
                      <a:sysClr val="window" lastClr="FFFFFF"/>
                    </a:outerShdw>
                  </a:effectLst>
                  <a:latin typeface="Segoe Print" pitchFamily="2" charset="0"/>
                </a:rPr>
                <a:t>Future target </a:t>
              </a:r>
            </a:p>
          </p:txBody>
        </p:sp>
      </p:grpSp>
      <p:sp>
        <p:nvSpPr>
          <p:cNvPr id="5" name="Left Brace 4"/>
          <p:cNvSpPr/>
          <p:nvPr/>
        </p:nvSpPr>
        <p:spPr>
          <a:xfrm rot="5400000">
            <a:off x="5870492" y="316045"/>
            <a:ext cx="691519" cy="6286544"/>
          </a:xfrm>
          <a:prstGeom prst="leftBrace">
            <a:avLst/>
          </a:prstGeom>
          <a:ln w="76200">
            <a:solidFill>
              <a:srgbClr val="C00000"/>
            </a:solidFill>
            <a:headEnd type="triangle" w="med" len="med"/>
            <a:tailEnd type="triangle" w="med" len="med"/>
          </a:ln>
        </p:spPr>
        <p:style>
          <a:lnRef idx="3">
            <a:schemeClr val="accent3"/>
          </a:lnRef>
          <a:fillRef idx="0">
            <a:schemeClr val="accent3"/>
          </a:fillRef>
          <a:effectRef idx="2">
            <a:schemeClr val="accent3"/>
          </a:effectRef>
          <a:fontRef idx="minor">
            <a:schemeClr val="tx1"/>
          </a:fontRef>
        </p:style>
        <p:txBody>
          <a:bodyPr rtlCol="1" anchor="ctr"/>
          <a:lstStyle/>
          <a:p>
            <a:pPr algn="ctr"/>
            <a:endParaRPr lang="ar-EG">
              <a:solidFill>
                <a:prstClr val="black"/>
              </a:solidFill>
            </a:endParaRPr>
          </a:p>
        </p:txBody>
      </p:sp>
      <p:grpSp>
        <p:nvGrpSpPr>
          <p:cNvPr id="19" name="Group 18"/>
          <p:cNvGrpSpPr/>
          <p:nvPr/>
        </p:nvGrpSpPr>
        <p:grpSpPr>
          <a:xfrm>
            <a:off x="4224266" y="130632"/>
            <a:ext cx="4125930" cy="1144590"/>
            <a:chOff x="1826250" y="2731228"/>
            <a:chExt cx="2633980" cy="3626730"/>
          </a:xfrm>
        </p:grpSpPr>
        <p:grpSp>
          <p:nvGrpSpPr>
            <p:cNvPr id="20" name="Group 19"/>
            <p:cNvGrpSpPr/>
            <p:nvPr/>
          </p:nvGrpSpPr>
          <p:grpSpPr>
            <a:xfrm>
              <a:off x="1826250" y="2731228"/>
              <a:ext cx="2633980" cy="3626730"/>
              <a:chOff x="1315527" y="2393885"/>
              <a:chExt cx="2633980" cy="3126664"/>
            </a:xfrm>
          </p:grpSpPr>
          <p:sp>
            <p:nvSpPr>
              <p:cNvPr id="22" name="모서리가 둥근 직사각형 16"/>
              <p:cNvSpPr/>
              <p:nvPr/>
            </p:nvSpPr>
            <p:spPr>
              <a:xfrm rot="21339075">
                <a:off x="1315527" y="2393885"/>
                <a:ext cx="2535950" cy="2993253"/>
              </a:xfrm>
              <a:prstGeom prst="roundRect">
                <a:avLst>
                  <a:gd name="adj" fmla="val 3136"/>
                </a:avLst>
              </a:prstGeom>
              <a:gradFill>
                <a:gsLst>
                  <a:gs pos="84000">
                    <a:srgbClr val="00B050"/>
                  </a:gs>
                  <a:gs pos="80000">
                    <a:schemeClr val="accent1">
                      <a:shade val="93000"/>
                      <a:satMod val="130000"/>
                    </a:schemeClr>
                  </a:gs>
                  <a:gs pos="100000">
                    <a:schemeClr val="accent1">
                      <a:shade val="94000"/>
                      <a:satMod val="135000"/>
                    </a:schemeClr>
                  </a:gs>
                </a:gsLst>
              </a:gra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ko-KR" altLang="en-US" sz="2000" kern="0" dirty="0">
                  <a:solidFill>
                    <a:sysClr val="windowText" lastClr="000000"/>
                  </a:solidFill>
                  <a:latin typeface="Arial" pitchFamily="34" charset="0"/>
                  <a:cs typeface="Arial" pitchFamily="34" charset="0"/>
                </a:endParaRPr>
              </a:p>
            </p:txBody>
          </p:sp>
          <p:sp>
            <p:nvSpPr>
              <p:cNvPr id="23" name="모서리가 둥근 직사각형 4"/>
              <p:cNvSpPr/>
              <p:nvPr/>
            </p:nvSpPr>
            <p:spPr>
              <a:xfrm>
                <a:off x="1413557" y="2527296"/>
                <a:ext cx="2535950" cy="2993253"/>
              </a:xfrm>
              <a:prstGeom prst="roundRect">
                <a:avLst>
                  <a:gd name="adj" fmla="val 3136"/>
                </a:avLst>
              </a:prstGeom>
              <a:solidFill>
                <a:schemeClr val="accent2"/>
              </a:solidFill>
              <a:ln/>
            </p:spPr>
            <p:style>
              <a:lnRef idx="3">
                <a:schemeClr val="lt1"/>
              </a:lnRef>
              <a:fillRef idx="1">
                <a:schemeClr val="accent5"/>
              </a:fillRef>
              <a:effectRef idx="1">
                <a:schemeClr val="accent5"/>
              </a:effectRef>
              <a:fontRef idx="minor">
                <a:schemeClr val="lt1"/>
              </a:fontRef>
            </p:style>
            <p:txBody>
              <a:bodyPr rtlCol="0" anchor="ctr"/>
              <a:lstStyle/>
              <a:p>
                <a:pPr algn="ctr">
                  <a:defRPr/>
                </a:pPr>
                <a:endParaRPr lang="ko-KR" altLang="en-US" sz="2000" kern="0" dirty="0">
                  <a:solidFill>
                    <a:sysClr val="window" lastClr="FFFFFF"/>
                  </a:solidFill>
                  <a:latin typeface="Arial" pitchFamily="34" charset="0"/>
                  <a:cs typeface="Arial" pitchFamily="34" charset="0"/>
                </a:endParaRPr>
              </a:p>
            </p:txBody>
          </p:sp>
          <p:sp>
            <p:nvSpPr>
              <p:cNvPr id="24" name="모서리가 둥근 직사각형 9"/>
              <p:cNvSpPr/>
              <p:nvPr/>
            </p:nvSpPr>
            <p:spPr>
              <a:xfrm>
                <a:off x="1538276" y="2751076"/>
                <a:ext cx="2286512" cy="2678188"/>
              </a:xfrm>
              <a:prstGeom prst="roundRect">
                <a:avLst>
                  <a:gd name="adj" fmla="val 6545"/>
                </a:avLst>
              </a:prstGeom>
              <a:solidFill>
                <a:srgbClr val="EEEEEE"/>
              </a:solidFill>
              <a:ln w="25400" cap="flat" cmpd="sng" algn="ctr">
                <a:noFill/>
                <a:prstDash val="solid"/>
              </a:ln>
              <a:effectLst/>
            </p:spPr>
            <p:txBody>
              <a:bodyPr rtlCol="0" anchor="ctr"/>
              <a:lstStyle/>
              <a:p>
                <a:pPr algn="ctr">
                  <a:defRPr/>
                </a:pPr>
                <a:r>
                  <a:rPr lang="en-GB" altLang="ko-KR" sz="2400" b="1" kern="0" dirty="0" err="1">
                    <a:solidFill>
                      <a:sysClr val="windowText" lastClr="000000"/>
                    </a:solidFill>
                    <a:effectLst>
                      <a:outerShdw blurRad="50800" dist="38100" dir="2700000" algn="tl" rotWithShape="0">
                        <a:sysClr val="window" lastClr="FFFFFF"/>
                      </a:outerShdw>
                    </a:effectLst>
                    <a:latin typeface="Segoe Print" pitchFamily="2" charset="0"/>
                  </a:rPr>
                  <a:t>Levetiracetam</a:t>
                </a:r>
                <a:r>
                  <a:rPr lang="en-GB" altLang="ko-KR" sz="2400" b="1" kern="0" dirty="0">
                    <a:solidFill>
                      <a:sysClr val="windowText" lastClr="000000"/>
                    </a:solidFill>
                    <a:effectLst>
                      <a:outerShdw blurRad="50800" dist="38100" dir="2700000" algn="tl" rotWithShape="0">
                        <a:sysClr val="window" lastClr="FFFFFF"/>
                      </a:outerShdw>
                    </a:effectLst>
                    <a:latin typeface="Segoe Print" pitchFamily="2" charset="0"/>
                  </a:rPr>
                  <a:t> promising effect</a:t>
                </a:r>
                <a:endParaRPr lang="ko-KR" altLang="en-US" sz="2400" b="1" kern="0" dirty="0">
                  <a:solidFill>
                    <a:sysClr val="windowText" lastClr="000000"/>
                  </a:solidFill>
                  <a:effectLst>
                    <a:outerShdw blurRad="50800" dist="38100" dir="2700000" algn="tl" rotWithShape="0">
                      <a:sysClr val="window" lastClr="FFFFFF"/>
                    </a:outerShdw>
                  </a:effectLst>
                  <a:latin typeface="Segoe Print" pitchFamily="2" charset="0"/>
                </a:endParaRPr>
              </a:p>
            </p:txBody>
          </p:sp>
        </p:grpSp>
        <p:sp>
          <p:nvSpPr>
            <p:cNvPr id="21" name="Rectangle 20"/>
            <p:cNvSpPr/>
            <p:nvPr/>
          </p:nvSpPr>
          <p:spPr>
            <a:xfrm>
              <a:off x="2076198" y="3551397"/>
              <a:ext cx="2253214" cy="1231210"/>
            </a:xfrm>
            <a:prstGeom prst="rect">
              <a:avLst/>
            </a:prstGeom>
          </p:spPr>
          <p:txBody>
            <a:bodyPr wrap="square">
              <a:spAutoFit/>
            </a:bodyPr>
            <a:lstStyle/>
            <a:p>
              <a:pPr algn="ctr">
                <a:lnSpc>
                  <a:spcPct val="95000"/>
                </a:lnSpc>
                <a:defRPr/>
              </a:pPr>
              <a:r>
                <a:rPr lang="en-US" altLang="zh-CN" sz="2000" b="1" kern="0" dirty="0">
                  <a:solidFill>
                    <a:sysClr val="windowText" lastClr="000000"/>
                  </a:solidFill>
                  <a:effectLst>
                    <a:outerShdw blurRad="50800" dist="38100" dir="2700000" algn="tl" rotWithShape="0">
                      <a:sysClr val="window" lastClr="FFFFFF"/>
                    </a:outerShdw>
                  </a:effectLst>
                  <a:latin typeface="Segoe Print" pitchFamily="2" charset="0"/>
                </a:rPr>
                <a:t>  </a:t>
              </a:r>
            </a:p>
          </p:txBody>
        </p:sp>
      </p:grpSp>
      <p:grpSp>
        <p:nvGrpSpPr>
          <p:cNvPr id="54" name="Group 53"/>
          <p:cNvGrpSpPr/>
          <p:nvPr/>
        </p:nvGrpSpPr>
        <p:grpSpPr>
          <a:xfrm>
            <a:off x="8226307" y="4943170"/>
            <a:ext cx="2818065" cy="1144590"/>
            <a:chOff x="6138881" y="6323010"/>
            <a:chExt cx="2818065" cy="1144590"/>
          </a:xfrm>
        </p:grpSpPr>
        <p:grpSp>
          <p:nvGrpSpPr>
            <p:cNvPr id="57" name="Group 56"/>
            <p:cNvGrpSpPr/>
            <p:nvPr/>
          </p:nvGrpSpPr>
          <p:grpSpPr>
            <a:xfrm>
              <a:off x="6138881" y="6323010"/>
              <a:ext cx="2818065" cy="1144590"/>
              <a:chOff x="1315527" y="2393885"/>
              <a:chExt cx="2633980" cy="3126664"/>
            </a:xfrm>
          </p:grpSpPr>
          <p:sp>
            <p:nvSpPr>
              <p:cNvPr id="60" name="모서리가 둥근 직사각형 16"/>
              <p:cNvSpPr/>
              <p:nvPr/>
            </p:nvSpPr>
            <p:spPr>
              <a:xfrm rot="21339075">
                <a:off x="1315527" y="2393885"/>
                <a:ext cx="2535950" cy="2993253"/>
              </a:xfrm>
              <a:prstGeom prst="roundRect">
                <a:avLst>
                  <a:gd name="adj" fmla="val 3136"/>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ko-KR" altLang="en-US" sz="2000" kern="0" dirty="0">
                  <a:solidFill>
                    <a:sysClr val="windowText" lastClr="000000"/>
                  </a:solidFill>
                  <a:latin typeface="Arial" pitchFamily="34" charset="0"/>
                  <a:cs typeface="Arial" pitchFamily="34" charset="0"/>
                </a:endParaRPr>
              </a:p>
            </p:txBody>
          </p:sp>
          <p:sp>
            <p:nvSpPr>
              <p:cNvPr id="61" name="모서리가 둥근 직사각형 4"/>
              <p:cNvSpPr/>
              <p:nvPr/>
            </p:nvSpPr>
            <p:spPr>
              <a:xfrm>
                <a:off x="1413557" y="2527296"/>
                <a:ext cx="2535950" cy="2993253"/>
              </a:xfrm>
              <a:prstGeom prst="roundRect">
                <a:avLst>
                  <a:gd name="adj" fmla="val 3136"/>
                </a:avLst>
              </a:prstGeom>
              <a:ln/>
            </p:spPr>
            <p:style>
              <a:lnRef idx="3">
                <a:schemeClr val="lt1"/>
              </a:lnRef>
              <a:fillRef idx="1">
                <a:schemeClr val="accent2"/>
              </a:fillRef>
              <a:effectRef idx="1">
                <a:schemeClr val="accent2"/>
              </a:effectRef>
              <a:fontRef idx="minor">
                <a:schemeClr val="lt1"/>
              </a:fontRef>
            </p:style>
            <p:txBody>
              <a:bodyPr rtlCol="0" anchor="ctr"/>
              <a:lstStyle/>
              <a:p>
                <a:pPr algn="ctr">
                  <a:defRPr/>
                </a:pPr>
                <a:endParaRPr lang="ko-KR" altLang="en-US" sz="2000" kern="0" dirty="0">
                  <a:solidFill>
                    <a:sysClr val="window" lastClr="FFFFFF"/>
                  </a:solidFill>
                  <a:latin typeface="Arial" pitchFamily="34" charset="0"/>
                  <a:cs typeface="Arial" pitchFamily="34" charset="0"/>
                </a:endParaRPr>
              </a:p>
            </p:txBody>
          </p:sp>
          <p:sp>
            <p:nvSpPr>
              <p:cNvPr id="62" name="모서리가 둥근 직사각형 9"/>
              <p:cNvSpPr/>
              <p:nvPr/>
            </p:nvSpPr>
            <p:spPr>
              <a:xfrm>
                <a:off x="1538276" y="2751076"/>
                <a:ext cx="2286512" cy="2678188"/>
              </a:xfrm>
              <a:prstGeom prst="roundRect">
                <a:avLst>
                  <a:gd name="adj" fmla="val 6545"/>
                </a:avLst>
              </a:prstGeom>
              <a:solidFill>
                <a:srgbClr val="EEEEEE"/>
              </a:solidFill>
              <a:ln w="25400" cap="flat" cmpd="sng" algn="ctr">
                <a:noFill/>
                <a:prstDash val="solid"/>
              </a:ln>
              <a:effectLst/>
            </p:spPr>
            <p:txBody>
              <a:bodyPr rtlCol="0" anchor="ctr"/>
              <a:lstStyle/>
              <a:p>
                <a:pPr algn="ctr">
                  <a:defRPr/>
                </a:pPr>
                <a:endParaRPr lang="ko-KR" altLang="en-US" sz="2000" kern="0" dirty="0">
                  <a:solidFill>
                    <a:sysClr val="window" lastClr="FFFFFF"/>
                  </a:solidFill>
                  <a:latin typeface="Arial" pitchFamily="34" charset="0"/>
                  <a:cs typeface="Arial" pitchFamily="34" charset="0"/>
                </a:endParaRPr>
              </a:p>
            </p:txBody>
          </p:sp>
        </p:grpSp>
        <p:sp>
          <p:nvSpPr>
            <p:cNvPr id="63" name="Rectangle 62"/>
            <p:cNvSpPr/>
            <p:nvPr/>
          </p:nvSpPr>
          <p:spPr>
            <a:xfrm>
              <a:off x="6352312" y="6588472"/>
              <a:ext cx="2410688" cy="794064"/>
            </a:xfrm>
            <a:prstGeom prst="rect">
              <a:avLst/>
            </a:prstGeom>
          </p:spPr>
          <p:txBody>
            <a:bodyPr wrap="square">
              <a:spAutoFit/>
            </a:bodyPr>
            <a:lstStyle/>
            <a:p>
              <a:pPr algn="ctr">
                <a:lnSpc>
                  <a:spcPct val="95000"/>
                </a:lnSpc>
                <a:defRPr/>
              </a:pPr>
              <a:r>
                <a:rPr lang="en-US" altLang="zh-CN" sz="2400" b="1" kern="0" dirty="0">
                  <a:solidFill>
                    <a:srgbClr val="C00000"/>
                  </a:solidFill>
                  <a:effectLst>
                    <a:outerShdw blurRad="50800" dist="38100" dir="2700000" algn="tl" rotWithShape="0">
                      <a:sysClr val="window" lastClr="FFFFFF"/>
                    </a:outerShdw>
                  </a:effectLst>
                  <a:latin typeface="Segoe Print" pitchFamily="2" charset="0"/>
                </a:rPr>
                <a:t>Cholinesterase inhibitors</a:t>
              </a:r>
            </a:p>
          </p:txBody>
        </p:sp>
      </p:grpSp>
      <p:grpSp>
        <p:nvGrpSpPr>
          <p:cNvPr id="16" name="Group 15"/>
          <p:cNvGrpSpPr/>
          <p:nvPr/>
        </p:nvGrpSpPr>
        <p:grpSpPr>
          <a:xfrm>
            <a:off x="6695705" y="1654629"/>
            <a:ext cx="4168238" cy="1078610"/>
            <a:chOff x="6695705" y="1742641"/>
            <a:chExt cx="4156364" cy="990598"/>
          </a:xfrm>
        </p:grpSpPr>
        <p:grpSp>
          <p:nvGrpSpPr>
            <p:cNvPr id="55" name="Group 36"/>
            <p:cNvGrpSpPr/>
            <p:nvPr/>
          </p:nvGrpSpPr>
          <p:grpSpPr>
            <a:xfrm>
              <a:off x="6695705" y="1742641"/>
              <a:ext cx="4156364" cy="990598"/>
              <a:chOff x="3272132" y="2415746"/>
              <a:chExt cx="2379454" cy="681082"/>
            </a:xfrm>
          </p:grpSpPr>
          <p:sp>
            <p:nvSpPr>
              <p:cNvPr id="56" name="Rounded Rectangle 13"/>
              <p:cNvSpPr/>
              <p:nvPr/>
            </p:nvSpPr>
            <p:spPr>
              <a:xfrm>
                <a:off x="3272132" y="2415746"/>
                <a:ext cx="2379454" cy="681082"/>
              </a:xfrm>
              <a:prstGeom prst="roundRect">
                <a:avLst/>
              </a:prstGeom>
              <a:gradFill rotWithShape="1">
                <a:gsLst>
                  <a:gs pos="0">
                    <a:srgbClr val="DEAE00">
                      <a:tint val="60000"/>
                      <a:satMod val="160000"/>
                    </a:srgbClr>
                  </a:gs>
                  <a:gs pos="46000">
                    <a:srgbClr val="DEAE00">
                      <a:tint val="86000"/>
                      <a:satMod val="160000"/>
                    </a:srgbClr>
                  </a:gs>
                  <a:gs pos="100000">
                    <a:srgbClr val="DEAE00">
                      <a:shade val="40000"/>
                      <a:satMod val="160000"/>
                    </a:srgbClr>
                  </a:gs>
                </a:gsLst>
                <a:path path="circle">
                  <a:fillToRect l="50000" t="155000" r="50000" b="-55000"/>
                </a:path>
              </a:gradFill>
              <a:ln w="9525" cap="flat" cmpd="sng" algn="ctr">
                <a:solidFill>
                  <a:srgbClr val="DEAE00">
                    <a:satMod val="120000"/>
                  </a:srgbClr>
                </a:solidFill>
                <a:prstDash val="solid"/>
              </a:ln>
              <a:effectLst>
                <a:outerShdw blurRad="50800" dist="38100" dir="2700000" algn="tl" rotWithShape="0">
                  <a:prstClr val="black"/>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ctr" rtl="0" fontAlgn="base">
                  <a:spcBef>
                    <a:spcPct val="0"/>
                  </a:spcBef>
                  <a:spcAft>
                    <a:spcPct val="0"/>
                  </a:spcAft>
                  <a:defRPr sz="2400" kern="1200">
                    <a:solidFill>
                      <a:schemeClr val="tx1"/>
                    </a:solidFill>
                    <a:latin typeface="Arial" pitchFamily="34" charset="0"/>
                    <a:ea typeface="+mn-ea"/>
                    <a:cs typeface="+mn-cs"/>
                  </a:defRPr>
                </a:lvl1pPr>
                <a:lvl2pPr marL="457200" algn="ctr" rtl="0" fontAlgn="base">
                  <a:spcBef>
                    <a:spcPct val="0"/>
                  </a:spcBef>
                  <a:spcAft>
                    <a:spcPct val="0"/>
                  </a:spcAft>
                  <a:defRPr sz="2400" kern="1200">
                    <a:solidFill>
                      <a:schemeClr val="tx1"/>
                    </a:solidFill>
                    <a:latin typeface="Arial" pitchFamily="34" charset="0"/>
                    <a:ea typeface="+mn-ea"/>
                    <a:cs typeface="+mn-cs"/>
                  </a:defRPr>
                </a:lvl2pPr>
                <a:lvl3pPr marL="914400" algn="ctr" rtl="0" fontAlgn="base">
                  <a:spcBef>
                    <a:spcPct val="0"/>
                  </a:spcBef>
                  <a:spcAft>
                    <a:spcPct val="0"/>
                  </a:spcAft>
                  <a:defRPr sz="2400" kern="1200">
                    <a:solidFill>
                      <a:schemeClr val="tx1"/>
                    </a:solidFill>
                    <a:latin typeface="Arial" pitchFamily="34" charset="0"/>
                    <a:ea typeface="+mn-ea"/>
                    <a:cs typeface="+mn-cs"/>
                  </a:defRPr>
                </a:lvl3pPr>
                <a:lvl4pPr marL="1371600" algn="ctr" rtl="0" fontAlgn="base">
                  <a:spcBef>
                    <a:spcPct val="0"/>
                  </a:spcBef>
                  <a:spcAft>
                    <a:spcPct val="0"/>
                  </a:spcAft>
                  <a:defRPr sz="2400" kern="1200">
                    <a:solidFill>
                      <a:schemeClr val="tx1"/>
                    </a:solidFill>
                    <a:latin typeface="Arial" pitchFamily="34" charset="0"/>
                    <a:ea typeface="+mn-ea"/>
                    <a:cs typeface="+mn-cs"/>
                  </a:defRPr>
                </a:lvl4pPr>
                <a:lvl5pPr marL="1828800" algn="ctr" rtl="0" fontAlgn="base">
                  <a:spcBef>
                    <a:spcPct val="0"/>
                  </a:spcBef>
                  <a:spcAft>
                    <a:spcPct val="0"/>
                  </a:spcAft>
                  <a:defRPr sz="2400" kern="1200">
                    <a:solidFill>
                      <a:schemeClr val="tx1"/>
                    </a:solidFill>
                    <a:latin typeface="Arial" pitchFamily="34" charset="0"/>
                    <a:ea typeface="+mn-ea"/>
                    <a:cs typeface="+mn-cs"/>
                  </a:defRPr>
                </a:lvl5pPr>
                <a:lvl6pPr marL="2286000" algn="r" defTabSz="914400" rtl="1" eaLnBrk="1" latinLnBrk="0" hangingPunct="1">
                  <a:defRPr sz="2400" kern="1200">
                    <a:solidFill>
                      <a:schemeClr val="tx1"/>
                    </a:solidFill>
                    <a:latin typeface="Arial" pitchFamily="34" charset="0"/>
                    <a:ea typeface="+mn-ea"/>
                    <a:cs typeface="+mn-cs"/>
                  </a:defRPr>
                </a:lvl6pPr>
                <a:lvl7pPr marL="2743200" algn="r" defTabSz="914400" rtl="1" eaLnBrk="1" latinLnBrk="0" hangingPunct="1">
                  <a:defRPr sz="2400" kern="1200">
                    <a:solidFill>
                      <a:schemeClr val="tx1"/>
                    </a:solidFill>
                    <a:latin typeface="Arial" pitchFamily="34" charset="0"/>
                    <a:ea typeface="+mn-ea"/>
                    <a:cs typeface="+mn-cs"/>
                  </a:defRPr>
                </a:lvl7pPr>
                <a:lvl8pPr marL="3200400" algn="r" defTabSz="914400" rtl="1" eaLnBrk="1" latinLnBrk="0" hangingPunct="1">
                  <a:defRPr sz="2400" kern="1200">
                    <a:solidFill>
                      <a:schemeClr val="tx1"/>
                    </a:solidFill>
                    <a:latin typeface="Arial" pitchFamily="34" charset="0"/>
                    <a:ea typeface="+mn-ea"/>
                    <a:cs typeface="+mn-cs"/>
                  </a:defRPr>
                </a:lvl8pPr>
                <a:lvl9pPr marL="3657600" algn="r" defTabSz="914400" rtl="1" eaLnBrk="1" latinLnBrk="0" hangingPunct="1">
                  <a:defRPr sz="2400" kern="1200">
                    <a:solidFill>
                      <a:schemeClr val="tx1"/>
                    </a:solidFill>
                    <a:latin typeface="Arial" pitchFamily="34" charset="0"/>
                    <a:ea typeface="+mn-ea"/>
                    <a:cs typeface="+mn-cs"/>
                  </a:defRPr>
                </a:lvl9pPr>
              </a:lstStyle>
              <a:p>
                <a:pPr fontAlgn="auto">
                  <a:spcBef>
                    <a:spcPts val="0"/>
                  </a:spcBef>
                  <a:spcAft>
                    <a:spcPts val="0"/>
                  </a:spcAft>
                  <a:defRPr/>
                </a:pPr>
                <a:endParaRPr lang="en-US" sz="2000" kern="0">
                  <a:solidFill>
                    <a:sysClr val="window" lastClr="FFFFFF"/>
                  </a:solidFill>
                  <a:latin typeface="Cambria"/>
                </a:endParaRPr>
              </a:p>
            </p:txBody>
          </p:sp>
          <p:sp>
            <p:nvSpPr>
              <p:cNvPr id="58" name="TextBox 48"/>
              <p:cNvSpPr txBox="1"/>
              <p:nvPr/>
            </p:nvSpPr>
            <p:spPr>
              <a:xfrm>
                <a:off x="3322073" y="2496670"/>
                <a:ext cx="2298698" cy="561118"/>
              </a:xfrm>
              <a:prstGeom prst="roundRect">
                <a:avLst/>
              </a:prstGeom>
              <a:solidFill>
                <a:schemeClr val="accent3">
                  <a:lumMod val="40000"/>
                  <a:lumOff val="60000"/>
                </a:schemeClr>
              </a:solidFill>
            </p:spPr>
            <p:txBody>
              <a:bodyPr wrap="square" rtlCol="1">
                <a:spAutoFit/>
              </a:bodyPr>
              <a:lstStyle>
                <a:defPPr>
                  <a:defRPr lang="en-US"/>
                </a:defPPr>
                <a:lvl1pPr algn="ctr" rtl="0" fontAlgn="base">
                  <a:spcBef>
                    <a:spcPct val="0"/>
                  </a:spcBef>
                  <a:spcAft>
                    <a:spcPct val="0"/>
                  </a:spcAft>
                  <a:defRPr sz="2400" kern="1200">
                    <a:solidFill>
                      <a:schemeClr val="tx1"/>
                    </a:solidFill>
                    <a:latin typeface="Arial" pitchFamily="34" charset="0"/>
                    <a:ea typeface="+mn-ea"/>
                    <a:cs typeface="+mn-cs"/>
                  </a:defRPr>
                </a:lvl1pPr>
                <a:lvl2pPr marL="457200" algn="ctr" rtl="0" fontAlgn="base">
                  <a:spcBef>
                    <a:spcPct val="0"/>
                  </a:spcBef>
                  <a:spcAft>
                    <a:spcPct val="0"/>
                  </a:spcAft>
                  <a:defRPr sz="2400" kern="1200">
                    <a:solidFill>
                      <a:schemeClr val="tx1"/>
                    </a:solidFill>
                    <a:latin typeface="Arial" pitchFamily="34" charset="0"/>
                    <a:ea typeface="+mn-ea"/>
                    <a:cs typeface="+mn-cs"/>
                  </a:defRPr>
                </a:lvl2pPr>
                <a:lvl3pPr marL="914400" algn="ctr" rtl="0" fontAlgn="base">
                  <a:spcBef>
                    <a:spcPct val="0"/>
                  </a:spcBef>
                  <a:spcAft>
                    <a:spcPct val="0"/>
                  </a:spcAft>
                  <a:defRPr sz="2400" kern="1200">
                    <a:solidFill>
                      <a:schemeClr val="tx1"/>
                    </a:solidFill>
                    <a:latin typeface="Arial" pitchFamily="34" charset="0"/>
                    <a:ea typeface="+mn-ea"/>
                    <a:cs typeface="+mn-cs"/>
                  </a:defRPr>
                </a:lvl3pPr>
                <a:lvl4pPr marL="1371600" algn="ctr" rtl="0" fontAlgn="base">
                  <a:spcBef>
                    <a:spcPct val="0"/>
                  </a:spcBef>
                  <a:spcAft>
                    <a:spcPct val="0"/>
                  </a:spcAft>
                  <a:defRPr sz="2400" kern="1200">
                    <a:solidFill>
                      <a:schemeClr val="tx1"/>
                    </a:solidFill>
                    <a:latin typeface="Arial" pitchFamily="34" charset="0"/>
                    <a:ea typeface="+mn-ea"/>
                    <a:cs typeface="+mn-cs"/>
                  </a:defRPr>
                </a:lvl4pPr>
                <a:lvl5pPr marL="1828800" algn="ctr" rtl="0" fontAlgn="base">
                  <a:spcBef>
                    <a:spcPct val="0"/>
                  </a:spcBef>
                  <a:spcAft>
                    <a:spcPct val="0"/>
                  </a:spcAft>
                  <a:defRPr sz="2400" kern="1200">
                    <a:solidFill>
                      <a:schemeClr val="tx1"/>
                    </a:solidFill>
                    <a:latin typeface="Arial" pitchFamily="34" charset="0"/>
                    <a:ea typeface="+mn-ea"/>
                    <a:cs typeface="+mn-cs"/>
                  </a:defRPr>
                </a:lvl5pPr>
                <a:lvl6pPr marL="2286000" algn="r" defTabSz="914400" rtl="1" eaLnBrk="1" latinLnBrk="0" hangingPunct="1">
                  <a:defRPr sz="2400" kern="1200">
                    <a:solidFill>
                      <a:schemeClr val="tx1"/>
                    </a:solidFill>
                    <a:latin typeface="Arial" pitchFamily="34" charset="0"/>
                    <a:ea typeface="+mn-ea"/>
                    <a:cs typeface="+mn-cs"/>
                  </a:defRPr>
                </a:lvl6pPr>
                <a:lvl7pPr marL="2743200" algn="r" defTabSz="914400" rtl="1" eaLnBrk="1" latinLnBrk="0" hangingPunct="1">
                  <a:defRPr sz="2400" kern="1200">
                    <a:solidFill>
                      <a:schemeClr val="tx1"/>
                    </a:solidFill>
                    <a:latin typeface="Arial" pitchFamily="34" charset="0"/>
                    <a:ea typeface="+mn-ea"/>
                    <a:cs typeface="+mn-cs"/>
                  </a:defRPr>
                </a:lvl7pPr>
                <a:lvl8pPr marL="3200400" algn="r" defTabSz="914400" rtl="1" eaLnBrk="1" latinLnBrk="0" hangingPunct="1">
                  <a:defRPr sz="2400" kern="1200">
                    <a:solidFill>
                      <a:schemeClr val="tx1"/>
                    </a:solidFill>
                    <a:latin typeface="Arial" pitchFamily="34" charset="0"/>
                    <a:ea typeface="+mn-ea"/>
                    <a:cs typeface="+mn-cs"/>
                  </a:defRPr>
                </a:lvl8pPr>
                <a:lvl9pPr marL="3657600" algn="r" defTabSz="914400" rtl="1" eaLnBrk="1" latinLnBrk="0" hangingPunct="1">
                  <a:defRPr sz="2400" kern="1200">
                    <a:solidFill>
                      <a:schemeClr val="tx1"/>
                    </a:solidFill>
                    <a:latin typeface="Arial" pitchFamily="34" charset="0"/>
                    <a:ea typeface="+mn-ea"/>
                    <a:cs typeface="+mn-cs"/>
                  </a:defRPr>
                </a:lvl9pPr>
              </a:lstStyle>
              <a:p>
                <a:pPr defTabSz="914363">
                  <a:buClr>
                    <a:sysClr val="windowText" lastClr="000000"/>
                  </a:buClr>
                  <a:defRPr/>
                </a:pPr>
                <a:r>
                  <a:rPr lang="en-US" altLang="zh-CN" sz="2600" b="1" kern="0" dirty="0">
                    <a:solidFill>
                      <a:sysClr val="windowText" lastClr="000000"/>
                    </a:solidFill>
                    <a:effectLst>
                      <a:outerShdw blurRad="50800" dist="38100" dir="2700000" algn="tl" rotWithShape="0">
                        <a:sysClr val="window" lastClr="FFFFFF"/>
                      </a:outerShdw>
                    </a:effectLst>
                    <a:latin typeface="Segoe Print" pitchFamily="2" charset="0"/>
                  </a:rPr>
                  <a:t>     </a:t>
                </a:r>
                <a:r>
                  <a:rPr lang="en-US" altLang="zh-CN" sz="2600" b="1" kern="0" dirty="0" err="1">
                    <a:solidFill>
                      <a:sysClr val="windowText" lastClr="000000"/>
                    </a:solidFill>
                    <a:effectLst>
                      <a:outerShdw blurRad="50800" dist="38100" dir="2700000" algn="tl" rotWithShape="0">
                        <a:sysClr val="window" lastClr="FFFFFF"/>
                      </a:outerShdw>
                    </a:effectLst>
                    <a:latin typeface="Segoe Print" pitchFamily="2" charset="0"/>
                  </a:rPr>
                  <a:t>AChE</a:t>
                </a:r>
                <a:r>
                  <a:rPr lang="en-US" altLang="zh-CN" sz="2600" b="1" kern="0" dirty="0">
                    <a:solidFill>
                      <a:sysClr val="windowText" lastClr="000000"/>
                    </a:solidFill>
                    <a:effectLst>
                      <a:outerShdw blurRad="50800" dist="38100" dir="2700000" algn="tl" rotWithShape="0">
                        <a:sysClr val="window" lastClr="FFFFFF"/>
                      </a:outerShdw>
                    </a:effectLst>
                    <a:latin typeface="Segoe Print" pitchFamily="2" charset="0"/>
                  </a:rPr>
                  <a:t> activity in AD</a:t>
                </a:r>
                <a:endParaRPr lang="en-US" sz="2600" b="1" kern="0" dirty="0">
                  <a:solidFill>
                    <a:sysClr val="windowText" lastClr="000000"/>
                  </a:solidFill>
                  <a:effectLst>
                    <a:outerShdw blurRad="50800" dist="38100" dir="2700000" algn="tl" rotWithShape="0">
                      <a:sysClr val="window" lastClr="FFFFFF"/>
                    </a:outerShdw>
                  </a:effectLst>
                  <a:latin typeface="Segoe Print" pitchFamily="2" charset="0"/>
                </a:endParaRPr>
              </a:p>
            </p:txBody>
          </p:sp>
        </p:grpSp>
        <p:pic>
          <p:nvPicPr>
            <p:cNvPr id="64" name="Picture 2" descr="\\Ahmed\F\Data Show\background\Animations\ARROWS\4ar01c.gif"/>
            <p:cNvPicPr>
              <a:picLocks noChangeAspect="1" noChangeArrowheads="1" noCrop="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saturation sat="200000"/>
                      </a14:imgEffect>
                    </a14:imgLayer>
                  </a14:imgProps>
                </a:ext>
              </a:extLst>
            </a:blip>
            <a:stretch>
              <a:fillRect/>
            </a:stretch>
          </p:blipFill>
          <p:spPr bwMode="auto">
            <a:xfrm flipH="1">
              <a:off x="7113462" y="1918924"/>
              <a:ext cx="374705" cy="720757"/>
            </a:xfrm>
            <a:prstGeom prst="rect">
              <a:avLst/>
            </a:prstGeom>
            <a:noFill/>
            <a:scene3d>
              <a:camera prst="orthographicFront">
                <a:rot lat="0" lon="0" rev="0"/>
              </a:camera>
              <a:lightRig rig="threePt" dir="t"/>
            </a:scene3d>
          </p:spPr>
        </p:pic>
      </p:grpSp>
    </p:spTree>
    <p:extLst>
      <p:ext uri="{BB962C8B-B14F-4D97-AF65-F5344CB8AC3E}">
        <p14:creationId xmlns:p14="http://schemas.microsoft.com/office/powerpoint/2010/main" val="252121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2" presetClass="entr" presetSubtype="4"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 calcmode="lin" valueType="num">
                                      <p:cBhvr additive="base">
                                        <p:cTn id="10" dur="500" fill="hold"/>
                                        <p:tgtEl>
                                          <p:spTgt spid="8194"/>
                                        </p:tgtEl>
                                        <p:attrNameLst>
                                          <p:attrName>ppt_x</p:attrName>
                                        </p:attrNameLst>
                                      </p:cBhvr>
                                      <p:tavLst>
                                        <p:tav tm="0">
                                          <p:val>
                                            <p:strVal val="#ppt_x"/>
                                          </p:val>
                                        </p:tav>
                                        <p:tav tm="100000">
                                          <p:val>
                                            <p:strVal val="#ppt_x"/>
                                          </p:val>
                                        </p:tav>
                                      </p:tavLst>
                                    </p:anim>
                                    <p:anim calcmode="lin" valueType="num">
                                      <p:cBhvr additive="base">
                                        <p:cTn id="11" dur="500" fill="hold"/>
                                        <p:tgtEl>
                                          <p:spTgt spid="8194"/>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16" presetClass="entr" presetSubtype="37"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outVertical)">
                                      <p:cBhvr>
                                        <p:cTn id="15" dur="2000"/>
                                        <p:tgtEl>
                                          <p:spTgt spid="1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3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8194"/>
                                        </p:tgtEl>
                                        <p:attrNameLst>
                                          <p:attrName>ppt_x</p:attrName>
                                        </p:attrNameLst>
                                      </p:cBhvr>
                                      <p:tavLst>
                                        <p:tav tm="0">
                                          <p:val>
                                            <p:strVal val="ppt_x"/>
                                          </p:val>
                                        </p:tav>
                                        <p:tav tm="100000">
                                          <p:val>
                                            <p:strVal val="ppt_x"/>
                                          </p:val>
                                        </p:tav>
                                      </p:tavLst>
                                    </p:anim>
                                    <p:anim calcmode="lin" valueType="num">
                                      <p:cBhvr additive="base">
                                        <p:cTn id="24" dur="500"/>
                                        <p:tgtEl>
                                          <p:spTgt spid="8194"/>
                                        </p:tgtEl>
                                        <p:attrNameLst>
                                          <p:attrName>ppt_y</p:attrName>
                                        </p:attrNameLst>
                                      </p:cBhvr>
                                      <p:tavLst>
                                        <p:tav tm="0">
                                          <p:val>
                                            <p:strVal val="ppt_y"/>
                                          </p:val>
                                        </p:tav>
                                        <p:tav tm="100000">
                                          <p:val>
                                            <p:strVal val="1+ppt_h/2"/>
                                          </p:val>
                                        </p:tav>
                                      </p:tavLst>
                                    </p:anim>
                                    <p:set>
                                      <p:cBhvr>
                                        <p:cTn id="25" dur="1" fill="hold">
                                          <p:stCondLst>
                                            <p:cond delay="499"/>
                                          </p:stCondLst>
                                        </p:cTn>
                                        <p:tgtEl>
                                          <p:spTgt spid="819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strVal val="#ppt_h"/>
                                          </p:val>
                                        </p:tav>
                                        <p:tav tm="100000">
                                          <p:val>
                                            <p:strVal val="#ppt_h"/>
                                          </p:val>
                                        </p:tav>
                                      </p:tavLst>
                                    </p:anim>
                                  </p:childTnLst>
                                </p:cTn>
                              </p:par>
                            </p:childTnLst>
                          </p:cTn>
                        </p:par>
                        <p:par>
                          <p:cTn id="32" fill="hold">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ssolve">
                                      <p:cBhvr>
                                        <p:cTn id="35" dur="500"/>
                                        <p:tgtEl>
                                          <p:spTgt spid="6"/>
                                        </p:tgtEl>
                                      </p:cBhvr>
                                    </p:animEffect>
                                  </p:childTnLst>
                                </p:cTn>
                              </p:par>
                            </p:childTnLst>
                          </p:cTn>
                        </p:par>
                        <p:par>
                          <p:cTn id="36" fill="hold">
                            <p:stCondLst>
                              <p:cond delay="1000"/>
                            </p:stCondLst>
                            <p:childTnLst>
                              <p:par>
                                <p:cTn id="37" presetID="9"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dissolve">
                                      <p:cBhvr>
                                        <p:cTn id="39" dur="500"/>
                                        <p:tgtEl>
                                          <p:spTgt spid="7"/>
                                        </p:tgtEl>
                                      </p:cBhvr>
                                    </p:animEffect>
                                  </p:childTnLst>
                                </p:cTn>
                              </p:par>
                              <p:par>
                                <p:cTn id="40" presetID="3" presetClass="entr" presetSubtype="1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5" presetClass="entr" presetSubtype="0" fill="hold" nodeType="click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64" dur="1000" fill="hold"/>
                                        <p:tgtEl>
                                          <p:spTgt spid="34"/>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xit" presetSubtype="0" fill="hold" nodeType="clickEffect">
                                  <p:stCondLst>
                                    <p:cond delay="0"/>
                                  </p:stCondLst>
                                  <p:childTnLst>
                                    <p:animEffect transition="out" filter="dissolve">
                                      <p:cBhvr>
                                        <p:cTn id="72" dur="500"/>
                                        <p:tgtEl>
                                          <p:spTgt spid="34"/>
                                        </p:tgtEl>
                                      </p:cBhvr>
                                    </p:animEffect>
                                    <p:set>
                                      <p:cBhvr>
                                        <p:cTn id="73" dur="1" fill="hold">
                                          <p:stCondLst>
                                            <p:cond delay="499"/>
                                          </p:stCondLst>
                                        </p:cTn>
                                        <p:tgtEl>
                                          <p:spTgt spid="34"/>
                                        </p:tgtEl>
                                        <p:attrNameLst>
                                          <p:attrName>style.visibility</p:attrName>
                                        </p:attrNameLst>
                                      </p:cBhvr>
                                      <p:to>
                                        <p:strVal val="hidden"/>
                                      </p:to>
                                    </p:set>
                                  </p:childTnLst>
                                </p:cTn>
                              </p:par>
                              <p:par>
                                <p:cTn id="74" presetID="9" presetClass="entr" presetSubtype="0" fill="hold" nodeType="with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dissolve">
                                      <p:cBhvr>
                                        <p:cTn id="76" dur="500"/>
                                        <p:tgtEl>
                                          <p:spTgt spid="54"/>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blinds(horizontal)">
                                      <p:cBhvr>
                                        <p:cTn id="81" dur="500"/>
                                        <p:tgtEl>
                                          <p:spTgt spid="9"/>
                                        </p:tgtEl>
                                      </p:cBhvr>
                                    </p:animEffect>
                                  </p:childTnLst>
                                </p:cTn>
                              </p:par>
                              <p:par>
                                <p:cTn id="82" presetID="2" presetClass="entr" presetSubtype="4" fill="hold" grpId="0" nodeType="with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additive="base">
                                        <p:cTn id="84" dur="500" fill="hold"/>
                                        <p:tgtEl>
                                          <p:spTgt spid="11"/>
                                        </p:tgtEl>
                                        <p:attrNameLst>
                                          <p:attrName>ppt_x</p:attrName>
                                        </p:attrNameLst>
                                      </p:cBhvr>
                                      <p:tavLst>
                                        <p:tav tm="0">
                                          <p:val>
                                            <p:strVal val="#ppt_x"/>
                                          </p:val>
                                        </p:tav>
                                        <p:tav tm="100000">
                                          <p:val>
                                            <p:strVal val="#ppt_x"/>
                                          </p:val>
                                        </p:tav>
                                      </p:tavLst>
                                    </p:anim>
                                    <p:anim calcmode="lin" valueType="num">
                                      <p:cBhvr additive="base">
                                        <p:cTn id="8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5" presetClass="entr" presetSubtype="0" fill="hold" nodeType="click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p:cTn id="90" dur="500" decel="50000" fill="hold">
                                          <p:stCondLst>
                                            <p:cond delay="0"/>
                                          </p:stCondLst>
                                        </p:cTn>
                                        <p:tgtEl>
                                          <p:spTgt spid="40"/>
                                        </p:tgtEl>
                                        <p:attrNameLst>
                                          <p:attrName>style.rotation</p:attrName>
                                        </p:attrNameLst>
                                      </p:cBhvr>
                                      <p:tavLst>
                                        <p:tav tm="0">
                                          <p:val>
                                            <p:fltVal val="-90"/>
                                          </p:val>
                                        </p:tav>
                                        <p:tav tm="100000">
                                          <p:val>
                                            <p:fltVal val="0"/>
                                          </p:val>
                                        </p:tav>
                                      </p:tavLst>
                                    </p:anim>
                                    <p:anim calcmode="lin" valueType="num">
                                      <p:cBhvr>
                                        <p:cTn id="91" dur="500" decel="50000" fill="hold">
                                          <p:stCondLst>
                                            <p:cond delay="0"/>
                                          </p:stCondLst>
                                        </p:cTn>
                                        <p:tgtEl>
                                          <p:spTgt spid="40"/>
                                        </p:tgtEl>
                                        <p:attrNameLst>
                                          <p:attrName>ppt_w</p:attrName>
                                        </p:attrNameLst>
                                      </p:cBhvr>
                                      <p:tavLst>
                                        <p:tav tm="0">
                                          <p:val>
                                            <p:strVal val="#ppt_w"/>
                                          </p:val>
                                        </p:tav>
                                        <p:tav tm="100000">
                                          <p:val>
                                            <p:strVal val="#ppt_w*.05"/>
                                          </p:val>
                                        </p:tav>
                                      </p:tavLst>
                                    </p:anim>
                                    <p:anim calcmode="lin" valueType="num">
                                      <p:cBhvr>
                                        <p:cTn id="92" dur="500" accel="50000" fill="hold">
                                          <p:stCondLst>
                                            <p:cond delay="500"/>
                                          </p:stCondLst>
                                        </p:cTn>
                                        <p:tgtEl>
                                          <p:spTgt spid="40"/>
                                        </p:tgtEl>
                                        <p:attrNameLst>
                                          <p:attrName>ppt_w</p:attrName>
                                        </p:attrNameLst>
                                      </p:cBhvr>
                                      <p:tavLst>
                                        <p:tav tm="0">
                                          <p:val>
                                            <p:strVal val="#ppt_w*.05"/>
                                          </p:val>
                                        </p:tav>
                                        <p:tav tm="100000">
                                          <p:val>
                                            <p:strVal val="#ppt_w"/>
                                          </p:val>
                                        </p:tav>
                                      </p:tavLst>
                                    </p:anim>
                                    <p:anim calcmode="lin" valueType="num">
                                      <p:cBhvr>
                                        <p:cTn id="93" dur="1000" fill="hold"/>
                                        <p:tgtEl>
                                          <p:spTgt spid="40"/>
                                        </p:tgtEl>
                                        <p:attrNameLst>
                                          <p:attrName>ppt_h</p:attrName>
                                        </p:attrNameLst>
                                      </p:cBhvr>
                                      <p:tavLst>
                                        <p:tav tm="0">
                                          <p:val>
                                            <p:strVal val="#ppt_h"/>
                                          </p:val>
                                        </p:tav>
                                        <p:tav tm="100000">
                                          <p:val>
                                            <p:strVal val="#ppt_h"/>
                                          </p:val>
                                        </p:tav>
                                      </p:tavLst>
                                    </p:anim>
                                    <p:anim calcmode="lin" valueType="num">
                                      <p:cBhvr>
                                        <p:cTn id="94" dur="500" decel="50000" fill="hold">
                                          <p:stCondLst>
                                            <p:cond delay="0"/>
                                          </p:stCondLst>
                                        </p:cTn>
                                        <p:tgtEl>
                                          <p:spTgt spid="40"/>
                                        </p:tgtEl>
                                        <p:attrNameLst>
                                          <p:attrName>ppt_x</p:attrName>
                                        </p:attrNameLst>
                                      </p:cBhvr>
                                      <p:tavLst>
                                        <p:tav tm="0">
                                          <p:val>
                                            <p:strVal val="#ppt_x+.4"/>
                                          </p:val>
                                        </p:tav>
                                        <p:tav tm="100000">
                                          <p:val>
                                            <p:strVal val="#ppt_x"/>
                                          </p:val>
                                        </p:tav>
                                      </p:tavLst>
                                    </p:anim>
                                    <p:anim calcmode="lin" valueType="num">
                                      <p:cBhvr>
                                        <p:cTn id="95" dur="500" decel="50000" fill="hold">
                                          <p:stCondLst>
                                            <p:cond delay="0"/>
                                          </p:stCondLst>
                                        </p:cTn>
                                        <p:tgtEl>
                                          <p:spTgt spid="40"/>
                                        </p:tgtEl>
                                        <p:attrNameLst>
                                          <p:attrName>ppt_y</p:attrName>
                                        </p:attrNameLst>
                                      </p:cBhvr>
                                      <p:tavLst>
                                        <p:tav tm="0">
                                          <p:val>
                                            <p:strVal val="#ppt_y-.2"/>
                                          </p:val>
                                        </p:tav>
                                        <p:tav tm="100000">
                                          <p:val>
                                            <p:strVal val="#ppt_y+.1"/>
                                          </p:val>
                                        </p:tav>
                                      </p:tavLst>
                                    </p:anim>
                                    <p:anim calcmode="lin" valueType="num">
                                      <p:cBhvr>
                                        <p:cTn id="96" dur="500" accel="50000" fill="hold">
                                          <p:stCondLst>
                                            <p:cond delay="500"/>
                                          </p:stCondLst>
                                        </p:cTn>
                                        <p:tgtEl>
                                          <p:spTgt spid="40"/>
                                        </p:tgtEl>
                                        <p:attrNameLst>
                                          <p:attrName>ppt_y</p:attrName>
                                        </p:attrNameLst>
                                      </p:cBhvr>
                                      <p:tavLst>
                                        <p:tav tm="0">
                                          <p:val>
                                            <p:strVal val="#ppt_y+.1"/>
                                          </p:val>
                                        </p:tav>
                                        <p:tav tm="100000">
                                          <p:val>
                                            <p:strVal val="#ppt_y"/>
                                          </p:val>
                                        </p:tav>
                                      </p:tavLst>
                                    </p:anim>
                                    <p:animEffect transition="in" filter="fade">
                                      <p:cBhvr>
                                        <p:cTn id="97" dur="1000" decel="50000">
                                          <p:stCondLst>
                                            <p:cond delay="0"/>
                                          </p:stCondLst>
                                        </p:cTn>
                                        <p:tgtEl>
                                          <p:spTgt spid="40"/>
                                        </p:tgtEl>
                                      </p:cBhvr>
                                    </p:animEffect>
                                  </p:childTnLst>
                                </p:cTn>
                              </p:par>
                              <p:par>
                                <p:cTn id="98" presetID="25" presetClass="entr" presetSubtype="0" fill="hold" nodeType="withEffect">
                                  <p:stCondLst>
                                    <p:cond delay="0"/>
                                  </p:stCondLst>
                                  <p:childTnLst>
                                    <p:set>
                                      <p:cBhvr>
                                        <p:cTn id="99" dur="1" fill="hold">
                                          <p:stCondLst>
                                            <p:cond delay="0"/>
                                          </p:stCondLst>
                                        </p:cTn>
                                        <p:tgtEl>
                                          <p:spTgt spid="46"/>
                                        </p:tgtEl>
                                        <p:attrNameLst>
                                          <p:attrName>style.visibility</p:attrName>
                                        </p:attrNameLst>
                                      </p:cBhvr>
                                      <p:to>
                                        <p:strVal val="visible"/>
                                      </p:to>
                                    </p:set>
                                    <p:anim calcmode="lin" valueType="num">
                                      <p:cBhvr>
                                        <p:cTn id="100" dur="500" decel="50000" fill="hold">
                                          <p:stCondLst>
                                            <p:cond delay="0"/>
                                          </p:stCondLst>
                                        </p:cTn>
                                        <p:tgtEl>
                                          <p:spTgt spid="46"/>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46"/>
                                        </p:tgtEl>
                                        <p:attrNameLst>
                                          <p:attrName>ppt_w</p:attrName>
                                        </p:attrNameLst>
                                      </p:cBhvr>
                                      <p:tavLst>
                                        <p:tav tm="0">
                                          <p:val>
                                            <p:strVal val="#ppt_w*.05"/>
                                          </p:val>
                                        </p:tav>
                                        <p:tav tm="100000">
                                          <p:val>
                                            <p:strVal val="#ppt_w"/>
                                          </p:val>
                                        </p:tav>
                                      </p:tavLst>
                                    </p:anim>
                                    <p:anim calcmode="lin" valueType="num">
                                      <p:cBhvr>
                                        <p:cTn id="103" dur="1000" fill="hold"/>
                                        <p:tgtEl>
                                          <p:spTgt spid="46"/>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46"/>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46"/>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11" grpId="0"/>
      <p:bldP spid="12" grpId="0"/>
      <p:bldP spid="3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dr betah\Desktop\ppt\Organophosphorus-Neurotoxicity1aug03f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7554" y="2533935"/>
            <a:ext cx="5156798" cy="4324530"/>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p:cNvSpPr/>
          <p:nvPr/>
        </p:nvSpPr>
        <p:spPr>
          <a:xfrm>
            <a:off x="7075967" y="2920365"/>
            <a:ext cx="1228700" cy="762000"/>
          </a:xfrm>
          <a:prstGeom prst="ellipse">
            <a:avLst/>
          </a:prstGeom>
          <a:solidFill>
            <a:srgbClr val="000000">
              <a:alpha val="0"/>
            </a:srgbClr>
          </a:solidFill>
          <a:ln w="76200">
            <a:solidFill>
              <a:schemeClr val="tx1"/>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solidFill>
                <a:prstClr val="white"/>
              </a:solidFill>
            </a:endParaRPr>
          </a:p>
        </p:txBody>
      </p:sp>
      <p:pic>
        <p:nvPicPr>
          <p:cNvPr id="4" name="Picture 2" descr="C:\Users\dr betah\Desktop\ppt\450px-AChE-Page-schematic-gorge.jpg"/>
          <p:cNvPicPr>
            <a:picLocks noChangeAspect="1" noChangeArrowheads="1"/>
          </p:cNvPicPr>
          <p:nvPr/>
        </p:nvPicPr>
        <p:blipFill rotWithShape="1">
          <a:blip r:embed="rId4">
            <a:extLst>
              <a:ext uri="{28A0092B-C50C-407E-A947-70E740481C1C}">
                <a14:useLocalDpi xmlns:a14="http://schemas.microsoft.com/office/drawing/2010/main" val="0"/>
              </a:ext>
            </a:extLst>
          </a:blip>
          <a:srcRect l="-1" r="46521"/>
          <a:stretch/>
        </p:blipFill>
        <p:spPr bwMode="auto">
          <a:xfrm>
            <a:off x="1755174" y="2923515"/>
            <a:ext cx="3823855" cy="391368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2601814" y="3023753"/>
            <a:ext cx="923141" cy="629752"/>
          </a:xfrm>
          <a:prstGeom prst="ellipse">
            <a:avLst/>
          </a:prstGeom>
          <a:solidFill>
            <a:srgbClr val="000000">
              <a:alpha val="0"/>
            </a:srgbClr>
          </a:solidFill>
          <a:ln w="76200">
            <a:solidFill>
              <a:schemeClr val="tx1"/>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solidFill>
                <a:prstClr val="white"/>
              </a:solidFill>
            </a:endParaRPr>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3678" t="4862" r="1631" b="50952"/>
          <a:stretch/>
        </p:blipFill>
        <p:spPr bwMode="auto">
          <a:xfrm>
            <a:off x="3786672" y="1471761"/>
            <a:ext cx="3018795" cy="218174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grpSp>
        <p:nvGrpSpPr>
          <p:cNvPr id="14" name="Group 13"/>
          <p:cNvGrpSpPr/>
          <p:nvPr/>
        </p:nvGrpSpPr>
        <p:grpSpPr>
          <a:xfrm>
            <a:off x="6839540" y="1027947"/>
            <a:ext cx="3232924" cy="1203614"/>
            <a:chOff x="7764572" y="411251"/>
            <a:chExt cx="3232924" cy="1203614"/>
          </a:xfrm>
        </p:grpSpPr>
        <p:pic>
          <p:nvPicPr>
            <p:cNvPr id="1026" name="Picture 2"/>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1397" t="72616"/>
            <a:stretch/>
          </p:blipFill>
          <p:spPr bwMode="auto">
            <a:xfrm>
              <a:off x="8941060" y="655606"/>
              <a:ext cx="2056436" cy="517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22949"/>
            <a:stretch/>
          </p:blipFill>
          <p:spPr bwMode="auto">
            <a:xfrm>
              <a:off x="7764572" y="411251"/>
              <a:ext cx="2162175" cy="1203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p:cNvGrpSpPr/>
          <p:nvPr/>
        </p:nvGrpSpPr>
        <p:grpSpPr>
          <a:xfrm>
            <a:off x="9064814" y="1653151"/>
            <a:ext cx="2391133" cy="838407"/>
            <a:chOff x="1817130" y="2732400"/>
            <a:chExt cx="2643100" cy="2656563"/>
          </a:xfrm>
        </p:grpSpPr>
        <p:grpSp>
          <p:nvGrpSpPr>
            <p:cNvPr id="21" name="Group 20"/>
            <p:cNvGrpSpPr/>
            <p:nvPr/>
          </p:nvGrpSpPr>
          <p:grpSpPr>
            <a:xfrm>
              <a:off x="1817130" y="2732400"/>
              <a:ext cx="2643100" cy="2656563"/>
              <a:chOff x="1306407" y="2394896"/>
              <a:chExt cx="2643100" cy="2290267"/>
            </a:xfrm>
          </p:grpSpPr>
          <p:sp>
            <p:nvSpPr>
              <p:cNvPr id="23" name="모서리가 둥근 직사각형 16"/>
              <p:cNvSpPr/>
              <p:nvPr/>
            </p:nvSpPr>
            <p:spPr>
              <a:xfrm rot="21339075">
                <a:off x="1306407" y="2394896"/>
                <a:ext cx="2535950" cy="2290267"/>
              </a:xfrm>
              <a:prstGeom prst="roundRect">
                <a:avLst>
                  <a:gd name="adj" fmla="val 3136"/>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ko-KR" altLang="en-US" sz="2000" kern="0" dirty="0">
                  <a:solidFill>
                    <a:sysClr val="windowText" lastClr="000000"/>
                  </a:solidFill>
                  <a:latin typeface="Arial" pitchFamily="34" charset="0"/>
                  <a:cs typeface="Arial" pitchFamily="34" charset="0"/>
                </a:endParaRPr>
              </a:p>
            </p:txBody>
          </p:sp>
          <p:sp>
            <p:nvSpPr>
              <p:cNvPr id="24" name="모서리가 둥근 직사각형 4"/>
              <p:cNvSpPr/>
              <p:nvPr/>
            </p:nvSpPr>
            <p:spPr>
              <a:xfrm>
                <a:off x="1413557" y="2527295"/>
                <a:ext cx="2535950" cy="2137620"/>
              </a:xfrm>
              <a:prstGeom prst="roundRect">
                <a:avLst>
                  <a:gd name="adj" fmla="val 3136"/>
                </a:avLst>
              </a:prstGeom>
              <a:ln/>
            </p:spPr>
            <p:style>
              <a:lnRef idx="3">
                <a:schemeClr val="lt1"/>
              </a:lnRef>
              <a:fillRef idx="1">
                <a:schemeClr val="accent2"/>
              </a:fillRef>
              <a:effectRef idx="1">
                <a:schemeClr val="accent2"/>
              </a:effectRef>
              <a:fontRef idx="minor">
                <a:schemeClr val="lt1"/>
              </a:fontRef>
            </p:style>
            <p:txBody>
              <a:bodyPr rtlCol="0" anchor="ctr"/>
              <a:lstStyle/>
              <a:p>
                <a:pPr algn="ctr">
                  <a:defRPr/>
                </a:pPr>
                <a:endParaRPr lang="ko-KR" altLang="en-US" sz="2000" kern="0" dirty="0">
                  <a:solidFill>
                    <a:sysClr val="window" lastClr="FFFFFF"/>
                  </a:solidFill>
                  <a:latin typeface="Arial" pitchFamily="34" charset="0"/>
                  <a:cs typeface="Arial" pitchFamily="34" charset="0"/>
                </a:endParaRPr>
              </a:p>
            </p:txBody>
          </p:sp>
          <p:sp>
            <p:nvSpPr>
              <p:cNvPr id="25" name="모서리가 둥근 직사각형 9"/>
              <p:cNvSpPr/>
              <p:nvPr/>
            </p:nvSpPr>
            <p:spPr>
              <a:xfrm>
                <a:off x="1538276" y="2751078"/>
                <a:ext cx="2286512" cy="1825260"/>
              </a:xfrm>
              <a:prstGeom prst="roundRect">
                <a:avLst>
                  <a:gd name="adj" fmla="val 6545"/>
                </a:avLst>
              </a:prstGeom>
              <a:solidFill>
                <a:srgbClr val="EEEEEE"/>
              </a:solidFill>
              <a:ln w="25400" cap="flat" cmpd="sng" algn="ctr">
                <a:noFill/>
                <a:prstDash val="solid"/>
              </a:ln>
              <a:effectLst/>
            </p:spPr>
            <p:txBody>
              <a:bodyPr rtlCol="0" anchor="ctr"/>
              <a:lstStyle/>
              <a:p>
                <a:pPr algn="ctr">
                  <a:defRPr/>
                </a:pPr>
                <a:endParaRPr lang="ko-KR" altLang="en-US" sz="2000" kern="0" dirty="0">
                  <a:solidFill>
                    <a:sysClr val="window" lastClr="FFFFFF"/>
                  </a:solidFill>
                  <a:latin typeface="Arial" pitchFamily="34" charset="0"/>
                  <a:cs typeface="Arial" pitchFamily="34" charset="0"/>
                </a:endParaRPr>
              </a:p>
            </p:txBody>
          </p:sp>
        </p:grpSp>
        <p:sp>
          <p:nvSpPr>
            <p:cNvPr id="22" name="Rectangle 21"/>
            <p:cNvSpPr/>
            <p:nvPr/>
          </p:nvSpPr>
          <p:spPr>
            <a:xfrm>
              <a:off x="2076198" y="3207811"/>
              <a:ext cx="2253214" cy="2157666"/>
            </a:xfrm>
            <a:prstGeom prst="rect">
              <a:avLst/>
            </a:prstGeom>
          </p:spPr>
          <p:txBody>
            <a:bodyPr wrap="square">
              <a:spAutoFit/>
            </a:bodyPr>
            <a:lstStyle/>
            <a:p>
              <a:pPr algn="ctr">
                <a:lnSpc>
                  <a:spcPct val="95000"/>
                </a:lnSpc>
                <a:defRPr/>
              </a:pPr>
              <a:r>
                <a:rPr lang="en-US" altLang="zh-CN" sz="2000" b="1" kern="0" dirty="0">
                  <a:solidFill>
                    <a:sysClr val="windowText" lastClr="000000"/>
                  </a:solidFill>
                  <a:effectLst>
                    <a:outerShdw blurRad="50800" dist="38100" dir="2700000" algn="tl" rotWithShape="0">
                      <a:sysClr val="window" lastClr="FFFFFF"/>
                    </a:outerShdw>
                  </a:effectLst>
                  <a:latin typeface="Segoe Print" pitchFamily="2" charset="0"/>
                </a:rPr>
                <a:t>Pyrrolidine molecules</a:t>
              </a:r>
            </a:p>
          </p:txBody>
        </p:sp>
      </p:grpSp>
      <p:grpSp>
        <p:nvGrpSpPr>
          <p:cNvPr id="30" name="Group 29"/>
          <p:cNvGrpSpPr/>
          <p:nvPr/>
        </p:nvGrpSpPr>
        <p:grpSpPr>
          <a:xfrm>
            <a:off x="3285459" y="209350"/>
            <a:ext cx="5830280" cy="710700"/>
            <a:chOff x="1826250" y="2731228"/>
            <a:chExt cx="2633980" cy="3626730"/>
          </a:xfrm>
        </p:grpSpPr>
        <p:grpSp>
          <p:nvGrpSpPr>
            <p:cNvPr id="31" name="Group 30"/>
            <p:cNvGrpSpPr/>
            <p:nvPr/>
          </p:nvGrpSpPr>
          <p:grpSpPr>
            <a:xfrm>
              <a:off x="1826250" y="2731228"/>
              <a:ext cx="2633980" cy="3626730"/>
              <a:chOff x="1315527" y="2393885"/>
              <a:chExt cx="2633980" cy="3126664"/>
            </a:xfrm>
          </p:grpSpPr>
          <p:sp>
            <p:nvSpPr>
              <p:cNvPr id="33" name="모서리가 둥근 직사각형 16"/>
              <p:cNvSpPr/>
              <p:nvPr/>
            </p:nvSpPr>
            <p:spPr>
              <a:xfrm rot="21339075">
                <a:off x="1315527" y="2393885"/>
                <a:ext cx="2535950" cy="2993253"/>
              </a:xfrm>
              <a:prstGeom prst="roundRect">
                <a:avLst>
                  <a:gd name="adj" fmla="val 3136"/>
                </a:avLst>
              </a:prstGeom>
              <a:gradFill>
                <a:gsLst>
                  <a:gs pos="84000">
                    <a:srgbClr val="00B050"/>
                  </a:gs>
                  <a:gs pos="80000">
                    <a:schemeClr val="accent1">
                      <a:shade val="93000"/>
                      <a:satMod val="130000"/>
                    </a:schemeClr>
                  </a:gs>
                  <a:gs pos="100000">
                    <a:schemeClr val="accent1">
                      <a:shade val="94000"/>
                      <a:satMod val="135000"/>
                    </a:schemeClr>
                  </a:gs>
                </a:gsLst>
              </a:gra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ko-KR" altLang="en-US" sz="2000" kern="0" dirty="0">
                  <a:solidFill>
                    <a:sysClr val="windowText" lastClr="000000"/>
                  </a:solidFill>
                  <a:latin typeface="Arial" pitchFamily="34" charset="0"/>
                  <a:cs typeface="Arial" pitchFamily="34" charset="0"/>
                </a:endParaRPr>
              </a:p>
            </p:txBody>
          </p:sp>
          <p:sp>
            <p:nvSpPr>
              <p:cNvPr id="34" name="모서리가 둥근 직사각형 4"/>
              <p:cNvSpPr/>
              <p:nvPr/>
            </p:nvSpPr>
            <p:spPr>
              <a:xfrm>
                <a:off x="1413557" y="2527296"/>
                <a:ext cx="2535950" cy="2993253"/>
              </a:xfrm>
              <a:prstGeom prst="roundRect">
                <a:avLst>
                  <a:gd name="adj" fmla="val 3136"/>
                </a:avLst>
              </a:prstGeom>
              <a:solidFill>
                <a:schemeClr val="accent2"/>
              </a:solidFill>
              <a:ln/>
            </p:spPr>
            <p:style>
              <a:lnRef idx="3">
                <a:schemeClr val="lt1"/>
              </a:lnRef>
              <a:fillRef idx="1">
                <a:schemeClr val="accent5"/>
              </a:fillRef>
              <a:effectRef idx="1">
                <a:schemeClr val="accent5"/>
              </a:effectRef>
              <a:fontRef idx="minor">
                <a:schemeClr val="lt1"/>
              </a:fontRef>
            </p:style>
            <p:txBody>
              <a:bodyPr rtlCol="0" anchor="ctr"/>
              <a:lstStyle/>
              <a:p>
                <a:pPr algn="ctr">
                  <a:defRPr/>
                </a:pPr>
                <a:endParaRPr lang="ko-KR" altLang="en-US" sz="2000" kern="0" dirty="0">
                  <a:solidFill>
                    <a:sysClr val="window" lastClr="FFFFFF"/>
                  </a:solidFill>
                  <a:latin typeface="Arial" pitchFamily="34" charset="0"/>
                  <a:cs typeface="Arial" pitchFamily="34" charset="0"/>
                </a:endParaRPr>
              </a:p>
            </p:txBody>
          </p:sp>
          <p:sp>
            <p:nvSpPr>
              <p:cNvPr id="35" name="모서리가 둥근 직사각형 9"/>
              <p:cNvSpPr/>
              <p:nvPr/>
            </p:nvSpPr>
            <p:spPr>
              <a:xfrm>
                <a:off x="1538276" y="2751076"/>
                <a:ext cx="2286512" cy="2678188"/>
              </a:xfrm>
              <a:prstGeom prst="roundRect">
                <a:avLst>
                  <a:gd name="adj" fmla="val 6545"/>
                </a:avLst>
              </a:prstGeom>
              <a:solidFill>
                <a:srgbClr val="EEEEEE"/>
              </a:solidFill>
              <a:ln w="25400" cap="flat" cmpd="sng" algn="ctr">
                <a:noFill/>
                <a:prstDash val="solid"/>
              </a:ln>
              <a:effectLst/>
            </p:spPr>
            <p:txBody>
              <a:bodyPr rtlCol="0" anchor="ctr"/>
              <a:lstStyle/>
              <a:p>
                <a:pPr algn="ctr">
                  <a:defRPr/>
                </a:pPr>
                <a:r>
                  <a:rPr lang="en-GB" altLang="ko-KR" sz="2400" b="1" kern="0" dirty="0" err="1">
                    <a:solidFill>
                      <a:sysClr val="windowText" lastClr="000000"/>
                    </a:solidFill>
                    <a:effectLst>
                      <a:outerShdw blurRad="50800" dist="38100" dir="2700000" algn="tl" rotWithShape="0">
                        <a:sysClr val="window" lastClr="FFFFFF"/>
                      </a:outerShdw>
                    </a:effectLst>
                    <a:latin typeface="Segoe Print" pitchFamily="2" charset="0"/>
                  </a:rPr>
                  <a:t>Levetiracetam</a:t>
                </a:r>
                <a:r>
                  <a:rPr lang="en-GB" altLang="ko-KR" sz="2400" b="1" kern="0" dirty="0">
                    <a:solidFill>
                      <a:sysClr val="windowText" lastClr="000000"/>
                    </a:solidFill>
                    <a:effectLst>
                      <a:outerShdw blurRad="50800" dist="38100" dir="2700000" algn="tl" rotWithShape="0">
                        <a:sysClr val="window" lastClr="FFFFFF"/>
                      </a:outerShdw>
                    </a:effectLst>
                    <a:latin typeface="Segoe Print" pitchFamily="2" charset="0"/>
                  </a:rPr>
                  <a:t> promising effect</a:t>
                </a:r>
                <a:endParaRPr lang="ko-KR" altLang="en-US" sz="2400" b="1" kern="0" dirty="0">
                  <a:solidFill>
                    <a:sysClr val="windowText" lastClr="000000"/>
                  </a:solidFill>
                  <a:effectLst>
                    <a:outerShdw blurRad="50800" dist="38100" dir="2700000" algn="tl" rotWithShape="0">
                      <a:sysClr val="window" lastClr="FFFFFF"/>
                    </a:outerShdw>
                  </a:effectLst>
                  <a:latin typeface="Segoe Print" pitchFamily="2" charset="0"/>
                </a:endParaRPr>
              </a:p>
            </p:txBody>
          </p:sp>
        </p:grpSp>
        <p:sp>
          <p:nvSpPr>
            <p:cNvPr id="32" name="Rectangle 31"/>
            <p:cNvSpPr/>
            <p:nvPr/>
          </p:nvSpPr>
          <p:spPr>
            <a:xfrm>
              <a:off x="2076198" y="3551397"/>
              <a:ext cx="2253214" cy="1231210"/>
            </a:xfrm>
            <a:prstGeom prst="rect">
              <a:avLst/>
            </a:prstGeom>
          </p:spPr>
          <p:txBody>
            <a:bodyPr wrap="square">
              <a:spAutoFit/>
            </a:bodyPr>
            <a:lstStyle/>
            <a:p>
              <a:pPr algn="ctr">
                <a:lnSpc>
                  <a:spcPct val="95000"/>
                </a:lnSpc>
                <a:defRPr/>
              </a:pPr>
              <a:r>
                <a:rPr lang="en-US" altLang="zh-CN" sz="2000" b="1" kern="0" dirty="0">
                  <a:solidFill>
                    <a:sysClr val="windowText" lastClr="000000"/>
                  </a:solidFill>
                  <a:effectLst>
                    <a:outerShdw blurRad="50800" dist="38100" dir="2700000" algn="tl" rotWithShape="0">
                      <a:sysClr val="window" lastClr="FFFFFF"/>
                    </a:outerShdw>
                  </a:effectLst>
                  <a:latin typeface="Segoe Print" pitchFamily="2" charset="0"/>
                </a:rPr>
                <a:t>  </a:t>
              </a:r>
            </a:p>
          </p:txBody>
        </p:sp>
      </p:grpSp>
      <p:grpSp>
        <p:nvGrpSpPr>
          <p:cNvPr id="37" name="Group 36"/>
          <p:cNvGrpSpPr/>
          <p:nvPr/>
        </p:nvGrpSpPr>
        <p:grpSpPr>
          <a:xfrm>
            <a:off x="25441" y="1181097"/>
            <a:ext cx="6113173" cy="4564719"/>
            <a:chOff x="21771" y="1178409"/>
            <a:chExt cx="6113173" cy="4564719"/>
          </a:xfrm>
        </p:grpSpPr>
        <p:pic>
          <p:nvPicPr>
            <p:cNvPr id="18" name="Picture 17"/>
            <p:cNvPicPr>
              <a:picLocks noChangeAspect="1"/>
            </p:cNvPicPr>
            <p:nvPr/>
          </p:nvPicPr>
          <p:blipFill rotWithShape="1">
            <a:blip r:embed="rId7"/>
            <a:srcRect l="35559" r="15511" b="18695"/>
            <a:stretch/>
          </p:blipFill>
          <p:spPr>
            <a:xfrm>
              <a:off x="3037696" y="1178409"/>
              <a:ext cx="3097248" cy="4558362"/>
            </a:xfrm>
            <a:prstGeom prst="rect">
              <a:avLst/>
            </a:prstGeom>
          </p:spPr>
        </p:pic>
        <p:pic>
          <p:nvPicPr>
            <p:cNvPr id="40" name="Picture 39"/>
            <p:cNvPicPr>
              <a:picLocks noChangeAspect="1"/>
            </p:cNvPicPr>
            <p:nvPr/>
          </p:nvPicPr>
          <p:blipFill rotWithShape="1">
            <a:blip r:embed="rId7"/>
            <a:srcRect l="36255" r="15511" b="18695"/>
            <a:stretch/>
          </p:blipFill>
          <p:spPr>
            <a:xfrm>
              <a:off x="21771" y="1184766"/>
              <a:ext cx="3053151" cy="4558362"/>
            </a:xfrm>
            <a:prstGeom prst="rect">
              <a:avLst/>
            </a:prstGeom>
          </p:spPr>
        </p:pic>
        <p:sp>
          <p:nvSpPr>
            <p:cNvPr id="36" name="Rectangle 35"/>
            <p:cNvSpPr/>
            <p:nvPr/>
          </p:nvSpPr>
          <p:spPr>
            <a:xfrm>
              <a:off x="882776" y="3353107"/>
              <a:ext cx="1119251" cy="48985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4400" b="1" dirty="0">
                  <a:solidFill>
                    <a:schemeClr val="tx1"/>
                  </a:solidFill>
                </a:rPr>
                <a:t>AD</a:t>
              </a:r>
            </a:p>
          </p:txBody>
        </p:sp>
        <p:sp>
          <p:nvSpPr>
            <p:cNvPr id="42" name="Rectangle 41"/>
            <p:cNvSpPr/>
            <p:nvPr/>
          </p:nvSpPr>
          <p:spPr>
            <a:xfrm>
              <a:off x="3460092" y="3352093"/>
              <a:ext cx="2181104" cy="468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Epilepsy</a:t>
              </a:r>
            </a:p>
          </p:txBody>
        </p:sp>
      </p:grpSp>
      <p:grpSp>
        <p:nvGrpSpPr>
          <p:cNvPr id="39" name="Group 38"/>
          <p:cNvGrpSpPr/>
          <p:nvPr/>
        </p:nvGrpSpPr>
        <p:grpSpPr>
          <a:xfrm>
            <a:off x="4650232" y="1203387"/>
            <a:ext cx="3371986" cy="2143125"/>
            <a:chOff x="8101004" y="495814"/>
            <a:chExt cx="3371986" cy="2143125"/>
          </a:xfrm>
        </p:grpSpPr>
        <p:pic>
          <p:nvPicPr>
            <p:cNvPr id="38" name="Picture 37"/>
            <p:cNvPicPr>
              <a:picLocks noChangeAspect="1"/>
            </p:cNvPicPr>
            <p:nvPr/>
          </p:nvPicPr>
          <p:blipFill>
            <a:blip r:embed="rId8">
              <a:biLevel thresh="75000"/>
              <a:extLst>
                <a:ext uri="{BEBA8EAE-BF5A-486C-A8C5-ECC9F3942E4B}">
                  <a14:imgProps xmlns:a14="http://schemas.microsoft.com/office/drawing/2010/main">
                    <a14:imgLayer r:embed="rId9">
                      <a14:imgEffect>
                        <a14:backgroundRemoval t="9778" b="87556" l="1778" r="98222"/>
                      </a14:imgEffect>
                    </a14:imgLayer>
                  </a14:imgProps>
                </a:ext>
              </a:extLst>
            </a:blip>
            <a:stretch>
              <a:fillRect/>
            </a:stretch>
          </p:blipFill>
          <p:spPr>
            <a:xfrm rot="11756812">
              <a:off x="8101004" y="495814"/>
              <a:ext cx="2143125" cy="2143125"/>
            </a:xfrm>
            <a:prstGeom prst="rect">
              <a:avLst/>
            </a:prstGeom>
          </p:spPr>
        </p:pic>
        <p:sp>
          <p:nvSpPr>
            <p:cNvPr id="44" name="Rectangle 43"/>
            <p:cNvSpPr/>
            <p:nvPr/>
          </p:nvSpPr>
          <p:spPr>
            <a:xfrm rot="20716403">
              <a:off x="9511834" y="991667"/>
              <a:ext cx="1961156" cy="468086"/>
            </a:xfrm>
            <a:prstGeom prst="rect">
              <a:avLst/>
            </a:prstGeom>
            <a:pattFill prst="pct90">
              <a:fgClr>
                <a:srgbClr val="00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bg1"/>
                  </a:solidFill>
                </a:rPr>
                <a:t>Levetiracitam</a:t>
              </a:r>
              <a:endParaRPr lang="en-GB" sz="2000" b="1" dirty="0">
                <a:solidFill>
                  <a:schemeClr val="bg1"/>
                </a:solidFill>
              </a:endParaRPr>
            </a:p>
          </p:txBody>
        </p:sp>
      </p:grpSp>
    </p:spTree>
    <p:extLst>
      <p:ext uri="{BB962C8B-B14F-4D97-AF65-F5344CB8AC3E}">
        <p14:creationId xmlns:p14="http://schemas.microsoft.com/office/powerpoint/2010/main" val="77004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5"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4" dur="1000" fill="hold"/>
                                        <p:tgtEl>
                                          <p:spTgt spid="20"/>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074"/>
                                        </p:tgtEl>
                                        <p:attrNameLst>
                                          <p:attrName>style.visibility</p:attrName>
                                        </p:attrNameLst>
                                      </p:cBhvr>
                                      <p:to>
                                        <p:strVal val="visible"/>
                                      </p:to>
                                    </p:set>
                                    <p:anim calcmode="lin" valueType="num">
                                      <p:cBhvr additive="base">
                                        <p:cTn id="41" dur="500" fill="hold"/>
                                        <p:tgtEl>
                                          <p:spTgt spid="3074"/>
                                        </p:tgtEl>
                                        <p:attrNameLst>
                                          <p:attrName>ppt_x</p:attrName>
                                        </p:attrNameLst>
                                      </p:cBhvr>
                                      <p:tavLst>
                                        <p:tav tm="0">
                                          <p:val>
                                            <p:strVal val="#ppt_x"/>
                                          </p:val>
                                        </p:tav>
                                        <p:tav tm="100000">
                                          <p:val>
                                            <p:strVal val="#ppt_x"/>
                                          </p:val>
                                        </p:tav>
                                      </p:tavLst>
                                    </p:anim>
                                    <p:anim calcmode="lin" valueType="num">
                                      <p:cBhvr additive="base">
                                        <p:cTn id="4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9" presetClass="path" presetSubtype="0" accel="50000" decel="50000" fill="hold" nodeType="clickEffect">
                                  <p:stCondLst>
                                    <p:cond delay="0"/>
                                  </p:stCondLst>
                                  <p:childTnLst>
                                    <p:animMotion origin="layout" path="M 4.16667E-7 -1.48148E-6 L -0.20859 0.11968 " pathEditMode="relative" rAng="0" ptsTypes="AA">
                                      <p:cBhvr>
                                        <p:cTn id="46" dur="500" fill="hold"/>
                                        <p:tgtEl>
                                          <p:spTgt spid="14"/>
                                        </p:tgtEl>
                                        <p:attrNameLst>
                                          <p:attrName>ppt_x</p:attrName>
                                          <p:attrName>ppt_y</p:attrName>
                                        </p:attrNameLst>
                                      </p:cBhvr>
                                      <p:rCtr x="-10430" y="5972"/>
                                    </p:animMotion>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heel(1)">
                                      <p:cBhvr>
                                        <p:cTn id="51" dur="1000"/>
                                        <p:tgtEl>
                                          <p:spTgt spid="37"/>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3" fill="hold" nodeType="click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additive="base">
                                        <p:cTn id="56" dur="500" fill="hold"/>
                                        <p:tgtEl>
                                          <p:spTgt spid="39"/>
                                        </p:tgtEl>
                                        <p:attrNameLst>
                                          <p:attrName>ppt_x</p:attrName>
                                        </p:attrNameLst>
                                      </p:cBhvr>
                                      <p:tavLst>
                                        <p:tav tm="0">
                                          <p:val>
                                            <p:strVal val="1+#ppt_w/2"/>
                                          </p:val>
                                        </p:tav>
                                        <p:tav tm="100000">
                                          <p:val>
                                            <p:strVal val="#ppt_x"/>
                                          </p:val>
                                        </p:tav>
                                      </p:tavLst>
                                    </p:anim>
                                    <p:anim calcmode="lin" valueType="num">
                                      <p:cBhvr additive="base">
                                        <p:cTn id="57"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5" presetClass="path" presetSubtype="0" accel="50000" decel="50000" fill="hold" nodeType="clickEffect">
                                  <p:stCondLst>
                                    <p:cond delay="0"/>
                                  </p:stCondLst>
                                  <p:childTnLst>
                                    <p:animMotion origin="layout" path="M -1.45833E-6 -2.96296E-6 L -0.29023 0.12176 " pathEditMode="relative" rAng="0" ptsTypes="AA">
                                      <p:cBhvr>
                                        <p:cTn id="61" dur="500" fill="hold"/>
                                        <p:tgtEl>
                                          <p:spTgt spid="39"/>
                                        </p:tgtEl>
                                        <p:attrNameLst>
                                          <p:attrName>ppt_x</p:attrName>
                                          <p:attrName>ppt_y</p:attrName>
                                        </p:attrNameLst>
                                      </p:cBhvr>
                                      <p:rCtr x="-14518" y="6088"/>
                                    </p:animMotion>
                                  </p:childTnLst>
                                </p:cTn>
                              </p:par>
                              <p:par>
                                <p:cTn id="62" presetID="35" presetClass="path" presetSubtype="0" accel="50000" decel="50000" fill="hold" nodeType="withEffect">
                                  <p:stCondLst>
                                    <p:cond delay="0"/>
                                  </p:stCondLst>
                                  <p:childTnLst>
                                    <p:animMotion origin="layout" path="M -1.45833E-6 -2.96296E-6 L -0.25612 0.00834 " pathEditMode="relative" rAng="0" ptsTypes="AA">
                                      <p:cBhvr>
                                        <p:cTn id="63" dur="500" fill="hold"/>
                                        <p:tgtEl>
                                          <p:spTgt spid="39"/>
                                        </p:tgtEl>
                                        <p:attrNameLst>
                                          <p:attrName>ppt_x</p:attrName>
                                          <p:attrName>ppt_y</p:attrName>
                                        </p:attrNameLst>
                                      </p:cBhvr>
                                      <p:rCtr x="-12812"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5478" t="2160" r="4459" b="7475"/>
          <a:stretch/>
        </p:blipFill>
        <p:spPr>
          <a:xfrm>
            <a:off x="1676400" y="914401"/>
            <a:ext cx="4191000" cy="51816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4"/>
          <a:stretch>
            <a:fillRect/>
          </a:stretch>
        </p:blipFill>
        <p:spPr>
          <a:xfrm>
            <a:off x="6019800" y="1447800"/>
            <a:ext cx="4419676" cy="428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4" name="Group 3"/>
          <p:cNvGrpSpPr/>
          <p:nvPr/>
        </p:nvGrpSpPr>
        <p:grpSpPr>
          <a:xfrm>
            <a:off x="2641575" y="41588"/>
            <a:ext cx="7091004" cy="1287963"/>
            <a:chOff x="0" y="380944"/>
            <a:chExt cx="4736152" cy="2366230"/>
          </a:xfrm>
        </p:grpSpPr>
        <p:pic>
          <p:nvPicPr>
            <p:cNvPr id="5" name="Picture 4"/>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0" y="380944"/>
              <a:ext cx="4736152" cy="1641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67833" y="609600"/>
              <a:ext cx="3791566" cy="2137574"/>
            </a:xfrm>
            <a:prstGeom prst="rect">
              <a:avLst/>
            </a:prstGeom>
          </p:spPr>
          <p:txBody>
            <a:bodyPr wrap="square">
              <a:spAutoFit/>
            </a:bodyPr>
            <a:lstStyle/>
            <a:p>
              <a:pPr indent="274320" algn="ctr">
                <a:lnSpc>
                  <a:spcPct val="115000"/>
                </a:lnSpc>
                <a:spcBef>
                  <a:spcPts val="1200"/>
                </a:spcBef>
                <a:spcAft>
                  <a:spcPts val="600"/>
                </a:spcAft>
              </a:pPr>
              <a:r>
                <a:rPr lang="en-US" sz="3600" b="1" kern="0" spc="-150" dirty="0">
                  <a:ln w="3175">
                    <a:noFill/>
                  </a:ln>
                  <a:gradFill flip="none" rotWithShape="1">
                    <a:gsLst>
                      <a:gs pos="0">
                        <a:srgbClr val="FFFFB9"/>
                      </a:gs>
                      <a:gs pos="36000">
                        <a:srgbClr val="FFFF99"/>
                      </a:gs>
                      <a:gs pos="86000">
                        <a:srgbClr val="F6AE1E"/>
                      </a:gs>
                    </a:gsLst>
                    <a:lin ang="5400000" scaled="0"/>
                    <a:tileRect/>
                  </a:gradFill>
                  <a:effectLst>
                    <a:glow rad="63500">
                      <a:sysClr val="windowText" lastClr="000000">
                        <a:alpha val="40000"/>
                      </a:sysClr>
                    </a:glow>
                    <a:outerShdw blurRad="50800" dist="38100" dir="2700000" algn="tl" rotWithShape="0">
                      <a:prstClr val="black"/>
                    </a:outerShdw>
                  </a:effectLst>
                  <a:latin typeface="Lucida Handwriting" pitchFamily="66" charset="0"/>
                  <a:cs typeface="AF_Diwani" pitchFamily="2" charset="-78"/>
                </a:rPr>
                <a:t>Materials &amp; Methods</a:t>
              </a:r>
              <a:endParaRPr lang="en-US" sz="3600" dirty="0">
                <a:ea typeface="Calibri"/>
                <a:cs typeface="Arial"/>
              </a:endParaRPr>
            </a:p>
          </p:txBody>
        </p:sp>
      </p:grpSp>
    </p:spTree>
    <p:extLst>
      <p:ext uri="{BB962C8B-B14F-4D97-AF65-F5344CB8AC3E}">
        <p14:creationId xmlns:p14="http://schemas.microsoft.com/office/powerpoint/2010/main" val="169643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Scale>
                                      <p:cBhvr>
                                        <p:cTn id="14"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gtEl>
                                        <p:attrNameLst>
                                          <p:attrName>ppt_x</p:attrName>
                                          <p:attrName>ppt_y</p:attrName>
                                        </p:attrNameLst>
                                      </p:cBhvr>
                                    </p:animMotion>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dr betah\Desktop\1b26f0ae-f3ea-4410-ad30-688327b46b2d.jpg"/>
          <p:cNvPicPr/>
          <p:nvPr/>
        </p:nvPicPr>
        <p:blipFill rotWithShape="1">
          <a:blip r:embed="rId3">
            <a:extLst>
              <a:ext uri="{28A0092B-C50C-407E-A947-70E740481C1C}">
                <a14:useLocalDpi xmlns:a14="http://schemas.microsoft.com/office/drawing/2010/main" val="0"/>
              </a:ext>
            </a:extLst>
          </a:blip>
          <a:srcRect l="30159" t="14228" r="22857" b="29268"/>
          <a:stretch/>
        </p:blipFill>
        <p:spPr bwMode="auto">
          <a:xfrm rot="10800000">
            <a:off x="6553200" y="2672716"/>
            <a:ext cx="2289810" cy="2157730"/>
          </a:xfrm>
          <a:prstGeom prst="rect">
            <a:avLst/>
          </a:prstGeom>
          <a:noFill/>
          <a:ln>
            <a:noFill/>
          </a:ln>
          <a:extLst>
            <a:ext uri="{53640926-AAD7-44D8-BBD7-CCE9431645EC}">
              <a14:shadowObscured xmlns:a14="http://schemas.microsoft.com/office/drawing/2010/main"/>
            </a:ext>
          </a:extLst>
        </p:spPr>
      </p:pic>
      <p:pic>
        <p:nvPicPr>
          <p:cNvPr id="3" name="Picture 2" descr="C:\Users\dr betah\Desktop\801ed89c-6085-4870-83c4-f85a66c7533c.jpg"/>
          <p:cNvPicPr/>
          <p:nvPr/>
        </p:nvPicPr>
        <p:blipFill rotWithShape="1">
          <a:blip r:embed="rId4">
            <a:extLst>
              <a:ext uri="{28A0092B-C50C-407E-A947-70E740481C1C}">
                <a14:useLocalDpi xmlns:a14="http://schemas.microsoft.com/office/drawing/2010/main" val="0"/>
              </a:ext>
            </a:extLst>
          </a:blip>
          <a:srcRect l="33680" t="16667" r="22277" b="29412"/>
          <a:stretch/>
        </p:blipFill>
        <p:spPr bwMode="auto">
          <a:xfrm rot="10800000">
            <a:off x="3505201" y="2681924"/>
            <a:ext cx="2539365" cy="2139315"/>
          </a:xfrm>
          <a:prstGeom prst="rect">
            <a:avLst/>
          </a:prstGeom>
          <a:noFill/>
          <a:ln>
            <a:noFill/>
          </a:ln>
          <a:extLst>
            <a:ext uri="{53640926-AAD7-44D8-BBD7-CCE9431645EC}">
              <a14:shadowObscured xmlns:a14="http://schemas.microsoft.com/office/drawing/2010/main"/>
            </a:ext>
          </a:extLst>
        </p:spPr>
      </p:pic>
      <p:pic>
        <p:nvPicPr>
          <p:cNvPr id="6146" name="Picture 2" descr="C:\Users\dr betah\Desktop\Untitled.png"/>
          <p:cNvPicPr>
            <a:picLocks noChangeAspect="1" noChangeArrowheads="1"/>
          </p:cNvPicPr>
          <p:nvPr/>
        </p:nvPicPr>
        <p:blipFill rotWithShape="1">
          <a:blip r:embed="rId5">
            <a:extLst>
              <a:ext uri="{28A0092B-C50C-407E-A947-70E740481C1C}">
                <a14:useLocalDpi xmlns:a14="http://schemas.microsoft.com/office/drawing/2010/main" val="0"/>
              </a:ext>
            </a:extLst>
          </a:blip>
          <a:srcRect t="11963" r="17675"/>
          <a:stretch/>
        </p:blipFill>
        <p:spPr bwMode="auto">
          <a:xfrm>
            <a:off x="1524001" y="919741"/>
            <a:ext cx="8445211" cy="5945187"/>
          </a:xfrm>
          <a:prstGeom prst="rect">
            <a:avLst/>
          </a:prstGeom>
          <a:solidFill>
            <a:schemeClr val="accent2"/>
          </a:solidFill>
        </p:spPr>
      </p:pic>
      <p:sp>
        <p:nvSpPr>
          <p:cNvPr id="15" name="Oval 14"/>
          <p:cNvSpPr/>
          <p:nvPr/>
        </p:nvSpPr>
        <p:spPr>
          <a:xfrm>
            <a:off x="8077201" y="6190998"/>
            <a:ext cx="1812843" cy="667002"/>
          </a:xfrm>
          <a:prstGeom prst="ellipse">
            <a:avLst/>
          </a:prstGeom>
          <a:solidFill>
            <a:srgbClr val="000000">
              <a:alpha val="0"/>
            </a:srgbClr>
          </a:solidFill>
          <a:ln w="76200">
            <a:solidFill>
              <a:schemeClr val="tx2"/>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6" name="Oval 15"/>
          <p:cNvSpPr/>
          <p:nvPr/>
        </p:nvSpPr>
        <p:spPr>
          <a:xfrm>
            <a:off x="6044565" y="2510145"/>
            <a:ext cx="846850" cy="770911"/>
          </a:xfrm>
          <a:prstGeom prst="ellipse">
            <a:avLst/>
          </a:prstGeom>
          <a:solidFill>
            <a:srgbClr val="000000">
              <a:alpha val="0"/>
            </a:srgbClr>
          </a:solidFill>
          <a:ln w="76200">
            <a:solidFill>
              <a:schemeClr val="tx2"/>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4" name="Rectangle 13"/>
          <p:cNvSpPr/>
          <p:nvPr/>
        </p:nvSpPr>
        <p:spPr>
          <a:xfrm>
            <a:off x="1689617" y="175553"/>
            <a:ext cx="3305970" cy="461665"/>
          </a:xfrm>
          <a:prstGeom prst="rect">
            <a:avLst/>
          </a:prstGeom>
          <a:solidFill>
            <a:schemeClr val="accent2"/>
          </a:solidFill>
        </p:spPr>
        <p:txBody>
          <a:bodyPr wrap="none">
            <a:spAutoFit/>
          </a:bodyPr>
          <a:lstStyle/>
          <a:p>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Paxinos</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and Watson atlas</a:t>
            </a:r>
          </a:p>
        </p:txBody>
      </p:sp>
      <p:sp>
        <p:nvSpPr>
          <p:cNvPr id="17" name="Rectangle 16"/>
          <p:cNvSpPr/>
          <p:nvPr/>
        </p:nvSpPr>
        <p:spPr>
          <a:xfrm>
            <a:off x="8031480" y="685801"/>
            <a:ext cx="2682240" cy="830997"/>
          </a:xfrm>
          <a:prstGeom prst="rect">
            <a:avLst/>
          </a:prstGeom>
          <a:solidFill>
            <a:schemeClr val="accent2"/>
          </a:solidFill>
        </p:spPr>
        <p:txBody>
          <a:bodyPr wrap="square">
            <a:spAutoFit/>
          </a:bodyPr>
          <a:lstStyle/>
          <a:p>
            <a:pPr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Times New Roman"/>
              </a:rPr>
              <a:t>Stereotaxic Coordinates</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7" name="Group 6"/>
          <p:cNvGrpSpPr/>
          <p:nvPr/>
        </p:nvGrpSpPr>
        <p:grpSpPr>
          <a:xfrm>
            <a:off x="5410200" y="175552"/>
            <a:ext cx="1828800" cy="2720048"/>
            <a:chOff x="3886200" y="175552"/>
            <a:chExt cx="1828800" cy="2720048"/>
          </a:xfrm>
        </p:grpSpPr>
        <p:cxnSp>
          <p:nvCxnSpPr>
            <p:cNvPr id="5" name="Straight Arrow Connector 4"/>
            <p:cNvCxnSpPr/>
            <p:nvPr/>
          </p:nvCxnSpPr>
          <p:spPr>
            <a:xfrm>
              <a:off x="5105400" y="533400"/>
              <a:ext cx="0" cy="2362200"/>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
          <p:nvSpPr>
            <p:cNvPr id="19" name="Rectangle 18"/>
            <p:cNvSpPr/>
            <p:nvPr/>
          </p:nvSpPr>
          <p:spPr>
            <a:xfrm>
              <a:off x="3886200" y="175552"/>
              <a:ext cx="1828800" cy="646331"/>
            </a:xfrm>
            <a:prstGeom prst="rect">
              <a:avLst/>
            </a:prstGeom>
            <a:solidFill>
              <a:schemeClr val="accent2"/>
            </a:solidFill>
          </p:spPr>
          <p:txBody>
            <a:bodyPr wrap="square">
              <a:spAutoFit/>
            </a:bodyPr>
            <a:lstStyle/>
            <a:p>
              <a:pPr algn="ct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Times New Roman"/>
                </a:rPr>
                <a:t>1.8 mm lateral to sagittal suture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4" name="Group 3"/>
          <p:cNvGrpSpPr/>
          <p:nvPr/>
        </p:nvGrpSpPr>
        <p:grpSpPr>
          <a:xfrm>
            <a:off x="9067800" y="5241964"/>
            <a:ext cx="1524000" cy="1178181"/>
            <a:chOff x="7543800" y="5241963"/>
            <a:chExt cx="1524000" cy="1178181"/>
          </a:xfrm>
        </p:grpSpPr>
        <p:cxnSp>
          <p:nvCxnSpPr>
            <p:cNvPr id="13" name="Straight Arrow Connector 12"/>
            <p:cNvCxnSpPr/>
            <p:nvPr/>
          </p:nvCxnSpPr>
          <p:spPr>
            <a:xfrm flipH="1">
              <a:off x="8070274" y="6420144"/>
              <a:ext cx="914400" cy="0"/>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
          <p:nvSpPr>
            <p:cNvPr id="20" name="Rectangle 19"/>
            <p:cNvSpPr/>
            <p:nvPr/>
          </p:nvSpPr>
          <p:spPr>
            <a:xfrm>
              <a:off x="7543800" y="5241963"/>
              <a:ext cx="1524000" cy="923330"/>
            </a:xfrm>
            <a:prstGeom prst="rect">
              <a:avLst/>
            </a:prstGeom>
            <a:solidFill>
              <a:schemeClr val="accent2"/>
            </a:solidFill>
          </p:spPr>
          <p:txBody>
            <a:bodyPr wrap="square">
              <a:spAutoFit/>
            </a:bodyPr>
            <a:lstStyle/>
            <a:p>
              <a:pPr algn="ct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Times New Roman"/>
                </a:rPr>
                <a:t>0.8 mm posterior to </a:t>
              </a:r>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Times New Roman"/>
                </a:rPr>
                <a:t>bregma</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6" name="Group 5"/>
          <p:cNvGrpSpPr/>
          <p:nvPr/>
        </p:nvGrpSpPr>
        <p:grpSpPr>
          <a:xfrm>
            <a:off x="6553200" y="2895600"/>
            <a:ext cx="4038601" cy="996732"/>
            <a:chOff x="5029199" y="2895600"/>
            <a:chExt cx="4038601" cy="996732"/>
          </a:xfrm>
        </p:grpSpPr>
        <p:cxnSp>
          <p:nvCxnSpPr>
            <p:cNvPr id="8" name="Straight Arrow Connector 7"/>
            <p:cNvCxnSpPr/>
            <p:nvPr/>
          </p:nvCxnSpPr>
          <p:spPr>
            <a:xfrm flipH="1">
              <a:off x="5029199" y="2895600"/>
              <a:ext cx="3581402" cy="0"/>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
          <p:nvSpPr>
            <p:cNvPr id="21" name="Rectangle 20"/>
            <p:cNvSpPr/>
            <p:nvPr/>
          </p:nvSpPr>
          <p:spPr>
            <a:xfrm>
              <a:off x="7239000" y="3246001"/>
              <a:ext cx="1828800" cy="646331"/>
            </a:xfrm>
            <a:prstGeom prst="rect">
              <a:avLst/>
            </a:prstGeom>
            <a:solidFill>
              <a:schemeClr val="accent2"/>
            </a:solidFill>
          </p:spPr>
          <p:txBody>
            <a:bodyPr wrap="square">
              <a:spAutoFit/>
            </a:bodyPr>
            <a:lstStyle/>
            <a:p>
              <a:pPr algn="ct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Times New Roman"/>
                </a:rPr>
                <a:t>3.6 mm beneath cortical surface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cxnSp>
        <p:nvCxnSpPr>
          <p:cNvPr id="22" name="Straight Arrow Connector 21"/>
          <p:cNvCxnSpPr/>
          <p:nvPr/>
        </p:nvCxnSpPr>
        <p:spPr>
          <a:xfrm flipV="1">
            <a:off x="2381536" y="1958342"/>
            <a:ext cx="1" cy="502919"/>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7388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4000"/>
            <a:lum/>
          </a:blip>
          <a:srcRect/>
          <a:stretch>
            <a:fillRect t="-39000" b="-75000"/>
          </a:stretch>
        </a:blipFill>
        <a:effectLst/>
      </p:bgPr>
    </p:bg>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014250" y="203200"/>
            <a:ext cx="10287000" cy="414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992042" y="560614"/>
            <a:ext cx="9920884" cy="2410372"/>
          </a:xfrm>
          <a:prstGeom prst="rect">
            <a:avLst/>
          </a:prstGeom>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en-GB"/>
            </a:br>
            <a:r>
              <a:rPr lang="en-GB"/>
              <a:t> </a:t>
            </a:r>
            <a:r>
              <a:rPr lang="en-GB" sz="4600">
                <a:latin typeface="Algerian" panose="04020705040A02060702" pitchFamily="82" charset="0"/>
              </a:rPr>
              <a:t>LEVETIRACITAM &amp; cognition in sporadic dementia of Alzheimer’s type</a:t>
            </a:r>
            <a:r>
              <a:rPr lang="en-GB" b="1"/>
              <a:t> </a:t>
            </a:r>
            <a:r>
              <a:rPr lang="en-GB" sz="4600">
                <a:latin typeface="Algerian" panose="04020705040A02060702" pitchFamily="82" charset="0"/>
              </a:rPr>
              <a:t>in rats</a:t>
            </a:r>
            <a:endParaRPr lang="en-GB" sz="4600" dirty="0">
              <a:latin typeface="Algerian" panose="04020705040A02060702" pitchFamily="82" charset="0"/>
            </a:endParaRPr>
          </a:p>
        </p:txBody>
      </p:sp>
      <p:grpSp>
        <p:nvGrpSpPr>
          <p:cNvPr id="4" name="Group 3"/>
          <p:cNvGrpSpPr/>
          <p:nvPr/>
        </p:nvGrpSpPr>
        <p:grpSpPr>
          <a:xfrm>
            <a:off x="2163417" y="5221306"/>
            <a:ext cx="8159865" cy="1710632"/>
            <a:chOff x="1231525" y="2578621"/>
            <a:chExt cx="7736709" cy="1066409"/>
          </a:xfrm>
        </p:grpSpPr>
        <p:sp>
          <p:nvSpPr>
            <p:cNvPr id="5" name="Flowchart: Stored Data 4"/>
            <p:cNvSpPr/>
            <p:nvPr/>
          </p:nvSpPr>
          <p:spPr>
            <a:xfrm rot="16200000">
              <a:off x="4535424" y="489315"/>
              <a:ext cx="832252" cy="5479178"/>
            </a:xfrm>
            <a:prstGeom prst="flowChartOnlineStorage">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w="9525" cap="flat" cmpd="sng" algn="ctr">
              <a:noFill/>
              <a:prstDash val="solid"/>
            </a:ln>
            <a:effectLst>
              <a:outerShdw blurRad="40000" dist="23000" dir="5400000" rotWithShape="0">
                <a:srgbClr val="000000">
                  <a:alpha val="35000"/>
                </a:srgbClr>
              </a:outerShdw>
              <a:softEdge rad="317500"/>
            </a:effectLst>
          </p:spPr>
          <p:txBody>
            <a:bodyPr rtlCol="1" anchor="ctr"/>
            <a:lstStyle/>
            <a:p>
              <a:pPr algn="ctr">
                <a:defRPr/>
              </a:pPr>
              <a:endParaRPr lang="ar-EG" sz="3200" kern="0">
                <a:solidFill>
                  <a:sysClr val="window" lastClr="FFFFFF"/>
                </a:solidFill>
                <a:latin typeface="Book Antiqua" pitchFamily="18" charset="0"/>
              </a:endParaRPr>
            </a:p>
          </p:txBody>
        </p:sp>
        <p:sp>
          <p:nvSpPr>
            <p:cNvPr id="6" name="Rectangle 5"/>
            <p:cNvSpPr/>
            <p:nvPr/>
          </p:nvSpPr>
          <p:spPr>
            <a:xfrm>
              <a:off x="1231525" y="2578621"/>
              <a:ext cx="7736709" cy="791998"/>
            </a:xfrm>
            <a:prstGeom prst="rect">
              <a:avLst/>
            </a:prstGeom>
            <a:gradFill rotWithShape="1">
              <a:gsLst>
                <a:gs pos="0">
                  <a:sysClr val="windowText" lastClr="000000">
                    <a:tint val="10000"/>
                    <a:satMod val="300000"/>
                  </a:sysClr>
                </a:gs>
                <a:gs pos="34000">
                  <a:sysClr val="windowText" lastClr="000000">
                    <a:tint val="13500"/>
                    <a:satMod val="250000"/>
                  </a:sysClr>
                </a:gs>
                <a:gs pos="100000">
                  <a:sysClr val="windowText" lastClr="000000">
                    <a:tint val="60000"/>
                    <a:satMod val="200000"/>
                  </a:sysClr>
                </a:gs>
              </a:gsLst>
              <a:path path="circle">
                <a:fillToRect l="50000" t="155000" r="50000" b="-55000"/>
              </a:path>
            </a:gradFill>
            <a:ln w="19050" cap="flat" cmpd="sng" algn="ctr">
              <a:solidFill>
                <a:srgbClr val="1CBDCE"/>
              </a:solidFill>
              <a:prstDash val="dash"/>
            </a:ln>
            <a:effectLst>
              <a:outerShdw blurRad="50800" dist="38100" dir="5400000" algn="t" rotWithShape="0">
                <a:prstClr val="black">
                  <a:alpha val="40000"/>
                </a:prstClr>
              </a:outerShdw>
            </a:effectLst>
          </p:spPr>
          <p:txBody>
            <a:bodyPr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ar-EG" sz="3200" kern="0">
                <a:solidFill>
                  <a:sysClr val="windowText" lastClr="000000"/>
                </a:solidFill>
                <a:latin typeface="Book Antiqua" pitchFamily="18" charset="0"/>
              </a:endParaRPr>
            </a:p>
          </p:txBody>
        </p:sp>
      </p:grpSp>
      <p:sp>
        <p:nvSpPr>
          <p:cNvPr id="7" name="TextBox 6"/>
          <p:cNvSpPr txBox="1"/>
          <p:nvPr/>
        </p:nvSpPr>
        <p:spPr>
          <a:xfrm>
            <a:off x="2494495" y="5201589"/>
            <a:ext cx="7247983" cy="954107"/>
          </a:xfrm>
          <a:prstGeom prst="rect">
            <a:avLst/>
          </a:prstGeom>
          <a:noFill/>
        </p:spPr>
        <p:txBody>
          <a:bodyPr wrap="square" rtlCol="0">
            <a:spAutoFit/>
          </a:bodyPr>
          <a:lstStyle/>
          <a:p>
            <a:pPr algn="ctr"/>
            <a:endParaRPr lang="en-GB" sz="2800" b="1" dirty="0"/>
          </a:p>
          <a:p>
            <a:pPr algn="ctr"/>
            <a:r>
              <a:rPr lang="en-GB" sz="2800" b="1" dirty="0"/>
              <a:t> AA </a:t>
            </a:r>
            <a:r>
              <a:rPr lang="en-GB" sz="2800" b="1" dirty="0" err="1"/>
              <a:t>Nawar</a:t>
            </a:r>
            <a:r>
              <a:rPr lang="en-GB" sz="2800" b="1" dirty="0"/>
              <a:t>, IE </a:t>
            </a:r>
            <a:r>
              <a:rPr lang="en-GB" sz="2800" b="1" dirty="0" err="1"/>
              <a:t>Darwish</a:t>
            </a:r>
            <a:r>
              <a:rPr lang="en-GB" sz="2800" b="1" dirty="0"/>
              <a:t>, CA Ismail</a:t>
            </a:r>
            <a:endParaRPr lang="en-GB"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74620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66517" y="-130634"/>
            <a:ext cx="7135426" cy="978729"/>
          </a:xfrm>
          <a:prstGeom prst="rect">
            <a:avLst/>
          </a:prstGeom>
          <a:noFill/>
          <a:ln>
            <a:noFill/>
          </a:ln>
        </p:spPr>
        <p:txBody>
          <a:bodyPr wrap="square" rtlCol="0">
            <a:spAutoFit/>
          </a:bodyPr>
          <a:lstStyle/>
          <a:p>
            <a:pPr algn="ctr">
              <a:lnSpc>
                <a:spcPct val="120000"/>
              </a:lnSpc>
              <a:spcBef>
                <a:spcPct val="0"/>
              </a:spcBef>
              <a:defRPr/>
            </a:pPr>
            <a:r>
              <a:rPr lang="en-US" sz="4800" b="1" kern="0" spc="-150" dirty="0">
                <a:ln w="3175">
                  <a:noFill/>
                </a:ln>
                <a:gradFill flip="none" rotWithShape="1">
                  <a:gsLst>
                    <a:gs pos="0">
                      <a:srgbClr val="FFFFB9"/>
                    </a:gs>
                    <a:gs pos="36000">
                      <a:srgbClr val="FFFF99"/>
                    </a:gs>
                    <a:gs pos="86000">
                      <a:srgbClr val="F6AE1E"/>
                    </a:gs>
                  </a:gsLst>
                  <a:lin ang="5400000" scaled="0"/>
                  <a:tileRect/>
                </a:gradFill>
                <a:effectLst>
                  <a:glow rad="63500">
                    <a:sysClr val="windowText" lastClr="000000">
                      <a:alpha val="40000"/>
                    </a:sysClr>
                  </a:glow>
                  <a:outerShdw blurRad="50800" dist="38100" dir="2700000" algn="tl" rotWithShape="0">
                    <a:prstClr val="black"/>
                  </a:outerShdw>
                </a:effectLst>
                <a:latin typeface="Lucida Handwriting" pitchFamily="66" charset="0"/>
                <a:cs typeface="AF_Diwani" pitchFamily="2" charset="-78"/>
              </a:rPr>
              <a:t>Experimental Design</a:t>
            </a:r>
          </a:p>
        </p:txBody>
      </p:sp>
      <p:sp>
        <p:nvSpPr>
          <p:cNvPr id="35" name="AutoShape 12"/>
          <p:cNvSpPr>
            <a:spLocks noChangeArrowheads="1"/>
          </p:cNvSpPr>
          <p:nvPr/>
        </p:nvSpPr>
        <p:spPr bwMode="auto">
          <a:xfrm>
            <a:off x="3824842" y="5464633"/>
            <a:ext cx="2064328" cy="990600"/>
          </a:xfrm>
          <a:prstGeom prst="roundRect">
            <a:avLst/>
          </a:prstGeom>
          <a:solidFill>
            <a:srgbClr val="C0504D">
              <a:lumMod val="60000"/>
              <a:lumOff val="40000"/>
            </a:srgbClr>
          </a:solidFill>
          <a:ln w="9525">
            <a:solidFill>
              <a:srgbClr val="92D050"/>
            </a:solidFill>
            <a:miter lim="800000"/>
            <a:headEnd/>
            <a:tailEnd/>
          </a:ln>
          <a:effectLst>
            <a:reflection blurRad="6350" stA="50000" endA="300" endPos="38500" dist="50800" dir="5400000" sy="-100000" algn="bl" rotWithShape="0"/>
          </a:effectLst>
          <a:scene3d>
            <a:camera prst="orthographicFront"/>
            <a:lightRig rig="threePt" dir="t"/>
          </a:scene3d>
          <a:sp3d>
            <a:bevelT prst="angle"/>
          </a:sp3d>
        </p:spPr>
        <p:txBody>
          <a:bodyPr wrap="none" anchor="ctr"/>
          <a:lstStyle/>
          <a:p>
            <a:pPr algn="ctr" defTabSz="914400" eaLnBrk="0" fontAlgn="base" hangingPunct="0">
              <a:spcBef>
                <a:spcPct val="0"/>
              </a:spcBef>
              <a:spcAft>
                <a:spcPct val="0"/>
              </a:spcAft>
              <a:defRPr/>
            </a:pPr>
            <a:r>
              <a:rPr lang="en-US" sz="2400" i="1" kern="0" dirty="0" err="1">
                <a:solidFill>
                  <a:prstClr val="black"/>
                </a:solidFill>
                <a:latin typeface="Times New Roman" pitchFamily="18" charset="0"/>
                <a:cs typeface="Times New Roman" pitchFamily="18" charset="0"/>
              </a:rPr>
              <a:t>icv</a:t>
            </a:r>
            <a:r>
              <a:rPr lang="en-US" sz="2400" kern="0" dirty="0">
                <a:solidFill>
                  <a:prstClr val="black"/>
                </a:solidFill>
                <a:latin typeface="Times New Roman" pitchFamily="18" charset="0"/>
                <a:cs typeface="Times New Roman" pitchFamily="18" charset="0"/>
              </a:rPr>
              <a:t> </a:t>
            </a:r>
            <a:r>
              <a:rPr lang="en-US" kern="0" dirty="0">
                <a:solidFill>
                  <a:prstClr val="black"/>
                </a:solidFill>
                <a:latin typeface="Times New Roman" pitchFamily="18" charset="0"/>
                <a:cs typeface="Times New Roman" pitchFamily="18" charset="0"/>
              </a:rPr>
              <a:t>injection of </a:t>
            </a:r>
          </a:p>
          <a:p>
            <a:pPr defTabSz="914400" eaLnBrk="0" fontAlgn="base" hangingPunct="0">
              <a:spcBef>
                <a:spcPct val="0"/>
              </a:spcBef>
              <a:spcAft>
                <a:spcPct val="0"/>
              </a:spcAft>
              <a:defRPr/>
            </a:pPr>
            <a:r>
              <a:rPr lang="el-GR" kern="0" dirty="0">
                <a:solidFill>
                  <a:prstClr val="black"/>
                </a:solidFill>
                <a:latin typeface="Times New Roman" pitchFamily="18" charset="0"/>
                <a:cs typeface="Times New Roman" pitchFamily="18" charset="0"/>
              </a:rPr>
              <a:t>10 μ</a:t>
            </a:r>
            <a:r>
              <a:rPr lang="en-US" kern="0" dirty="0">
                <a:solidFill>
                  <a:prstClr val="black"/>
                </a:solidFill>
                <a:latin typeface="Times New Roman" pitchFamily="18" charset="0"/>
                <a:cs typeface="Times New Roman" pitchFamily="18" charset="0"/>
              </a:rPr>
              <a:t>l of </a:t>
            </a:r>
            <a:r>
              <a:rPr lang="en-US" b="1" kern="0" dirty="0">
                <a:solidFill>
                  <a:prstClr val="black"/>
                </a:solidFill>
                <a:latin typeface="Times New Roman" pitchFamily="18" charset="0"/>
                <a:cs typeface="Times New Roman" pitchFamily="18" charset="0"/>
              </a:rPr>
              <a:t>colchicine</a:t>
            </a:r>
          </a:p>
        </p:txBody>
      </p:sp>
      <p:sp>
        <p:nvSpPr>
          <p:cNvPr id="36" name="Down Arrow Callout 35"/>
          <p:cNvSpPr/>
          <p:nvPr/>
        </p:nvSpPr>
        <p:spPr>
          <a:xfrm>
            <a:off x="1151602" y="2937004"/>
            <a:ext cx="1295400" cy="1626560"/>
          </a:xfrm>
          <a:prstGeom prst="downArrowCallout">
            <a:avLst>
              <a:gd name="adj1" fmla="val 25000"/>
              <a:gd name="adj2" fmla="val 33065"/>
              <a:gd name="adj3" fmla="val 25000"/>
              <a:gd name="adj4" fmla="val 64977"/>
            </a:avLst>
          </a:prstGeom>
          <a:solidFill>
            <a:srgbClr val="C0504D">
              <a:lumMod val="20000"/>
              <a:lumOff val="80000"/>
            </a:srgbClr>
          </a:solidFill>
          <a:ln w="25400" cap="flat" cmpd="sng" algn="ctr">
            <a:solidFill>
              <a:srgbClr val="4F81BD">
                <a:shade val="50000"/>
              </a:srgbClr>
            </a:solidFill>
            <a:prstDash val="solid"/>
          </a:ln>
          <a:effectLst>
            <a:innerShdw blurRad="63500" dist="50800" dir="13500000">
              <a:prstClr val="black">
                <a:alpha val="50000"/>
              </a:prstClr>
            </a:innerShdw>
          </a:effectLst>
          <a:scene3d>
            <a:camera prst="orthographicFront"/>
            <a:lightRig rig="threePt" dir="t"/>
          </a:scene3d>
          <a:sp3d>
            <a:bevelT prst="angle"/>
          </a:sp3d>
        </p:spPr>
        <p:txBody>
          <a:bodyPr rtlCol="1" anchor="ctr"/>
          <a:lstStyle/>
          <a:p>
            <a:pPr algn="ctr" defTabSz="914400" eaLnBrk="0" fontAlgn="base" hangingPunct="0">
              <a:spcBef>
                <a:spcPct val="0"/>
              </a:spcBef>
              <a:spcAft>
                <a:spcPct val="0"/>
              </a:spcAft>
              <a:defRPr/>
            </a:pPr>
            <a:r>
              <a:rPr lang="en-US" sz="2000" b="1" kern="0" dirty="0">
                <a:solidFill>
                  <a:prstClr val="black"/>
                </a:solidFill>
                <a:latin typeface="Times New Roman" pitchFamily="18" charset="0"/>
                <a:cs typeface="Times New Roman" pitchFamily="18" charset="0"/>
              </a:rPr>
              <a:t>Normal Control </a:t>
            </a:r>
          </a:p>
          <a:p>
            <a:pPr algn="ctr" defTabSz="914400" eaLnBrk="0" fontAlgn="base" hangingPunct="0">
              <a:spcBef>
                <a:spcPct val="0"/>
              </a:spcBef>
              <a:spcAft>
                <a:spcPct val="0"/>
              </a:spcAft>
              <a:defRPr/>
            </a:pPr>
            <a:endParaRPr lang="en-US" sz="2000" b="1" kern="0" dirty="0">
              <a:solidFill>
                <a:prstClr val="black"/>
              </a:solidFill>
              <a:latin typeface="Times New Roman" pitchFamily="18" charset="0"/>
              <a:cs typeface="Times New Roman" pitchFamily="18" charset="0"/>
            </a:endParaRPr>
          </a:p>
        </p:txBody>
      </p:sp>
      <p:sp>
        <p:nvSpPr>
          <p:cNvPr id="37" name="AutoShape 12"/>
          <p:cNvSpPr>
            <a:spLocks noChangeArrowheads="1"/>
          </p:cNvSpPr>
          <p:nvPr/>
        </p:nvSpPr>
        <p:spPr bwMode="auto">
          <a:xfrm>
            <a:off x="2144486" y="5268693"/>
            <a:ext cx="1853346" cy="990600"/>
          </a:xfrm>
          <a:prstGeom prst="roundRect">
            <a:avLst/>
          </a:prstGeom>
          <a:solidFill>
            <a:srgbClr val="C0504D">
              <a:lumMod val="60000"/>
              <a:lumOff val="40000"/>
            </a:srgbClr>
          </a:solidFill>
          <a:ln w="9525">
            <a:solidFill>
              <a:srgbClr val="92D050"/>
            </a:solidFill>
            <a:miter lim="800000"/>
            <a:headEnd/>
            <a:tailEnd/>
          </a:ln>
          <a:effectLst>
            <a:reflection blurRad="6350" stA="50000" endA="300" endPos="38500" dist="50800" dir="5400000" sy="-100000" algn="bl" rotWithShape="0"/>
          </a:effectLst>
          <a:scene3d>
            <a:camera prst="orthographicFront"/>
            <a:lightRig rig="threePt" dir="t"/>
          </a:scene3d>
          <a:sp3d>
            <a:bevelT prst="angle"/>
          </a:sp3d>
        </p:spPr>
        <p:txBody>
          <a:bodyPr wrap="none" anchor="ctr"/>
          <a:lstStyle/>
          <a:p>
            <a:pPr algn="ctr" defTabSz="914400" eaLnBrk="0" fontAlgn="base" hangingPunct="0">
              <a:spcBef>
                <a:spcPct val="0"/>
              </a:spcBef>
              <a:spcAft>
                <a:spcPct val="0"/>
              </a:spcAft>
              <a:defRPr/>
            </a:pPr>
            <a:r>
              <a:rPr lang="en-US" sz="2400" i="1" kern="0" dirty="0" err="1">
                <a:solidFill>
                  <a:prstClr val="black"/>
                </a:solidFill>
                <a:latin typeface="Times New Roman" pitchFamily="18" charset="0"/>
                <a:cs typeface="Times New Roman" pitchFamily="18" charset="0"/>
              </a:rPr>
              <a:t>icv</a:t>
            </a:r>
            <a:r>
              <a:rPr lang="en-US" sz="2400" kern="0" dirty="0">
                <a:solidFill>
                  <a:prstClr val="black"/>
                </a:solidFill>
                <a:latin typeface="Times New Roman" pitchFamily="18" charset="0"/>
                <a:cs typeface="Times New Roman" pitchFamily="18" charset="0"/>
              </a:rPr>
              <a:t> </a:t>
            </a:r>
            <a:r>
              <a:rPr lang="en-US" kern="0" dirty="0">
                <a:solidFill>
                  <a:prstClr val="black"/>
                </a:solidFill>
                <a:latin typeface="Times New Roman" pitchFamily="18" charset="0"/>
                <a:cs typeface="Times New Roman" pitchFamily="18" charset="0"/>
              </a:rPr>
              <a:t>injection of </a:t>
            </a:r>
          </a:p>
          <a:p>
            <a:pPr algn="ctr" defTabSz="914400" eaLnBrk="0" fontAlgn="base" hangingPunct="0">
              <a:spcBef>
                <a:spcPct val="0"/>
              </a:spcBef>
              <a:spcAft>
                <a:spcPct val="0"/>
              </a:spcAft>
              <a:defRPr/>
            </a:pPr>
            <a:r>
              <a:rPr lang="en-US" kern="0" dirty="0">
                <a:solidFill>
                  <a:prstClr val="black"/>
                </a:solidFill>
                <a:latin typeface="Times New Roman" pitchFamily="18" charset="0"/>
                <a:cs typeface="Times New Roman" pitchFamily="18" charset="0"/>
              </a:rPr>
              <a:t>10 </a:t>
            </a:r>
            <a:r>
              <a:rPr lang="en-US" kern="0" dirty="0" err="1">
                <a:solidFill>
                  <a:prstClr val="black"/>
                </a:solidFill>
                <a:latin typeface="Times New Roman" pitchFamily="18" charset="0"/>
                <a:cs typeface="Times New Roman" pitchFamily="18" charset="0"/>
              </a:rPr>
              <a:t>μl</a:t>
            </a:r>
            <a:r>
              <a:rPr lang="en-US" kern="0" dirty="0">
                <a:solidFill>
                  <a:prstClr val="black"/>
                </a:solidFill>
                <a:latin typeface="Times New Roman" pitchFamily="18" charset="0"/>
                <a:cs typeface="Times New Roman" pitchFamily="18" charset="0"/>
              </a:rPr>
              <a:t> </a:t>
            </a:r>
            <a:r>
              <a:rPr lang="en-US" kern="0" dirty="0" err="1">
                <a:solidFill>
                  <a:prstClr val="black"/>
                </a:solidFill>
                <a:latin typeface="Times New Roman" pitchFamily="18" charset="0"/>
                <a:cs typeface="Times New Roman" pitchFamily="18" charset="0"/>
              </a:rPr>
              <a:t>aCSF</a:t>
            </a:r>
            <a:r>
              <a:rPr lang="en-US" kern="0" dirty="0">
                <a:solidFill>
                  <a:prstClr val="black"/>
                </a:solidFill>
                <a:latin typeface="Times New Roman" pitchFamily="18" charset="0"/>
                <a:cs typeface="Times New Roman" pitchFamily="18" charset="0"/>
              </a:rPr>
              <a:t> </a:t>
            </a:r>
          </a:p>
        </p:txBody>
      </p:sp>
      <p:sp>
        <p:nvSpPr>
          <p:cNvPr id="38" name="AutoShape 12"/>
          <p:cNvSpPr>
            <a:spLocks noChangeArrowheads="1"/>
          </p:cNvSpPr>
          <p:nvPr/>
        </p:nvSpPr>
        <p:spPr bwMode="auto">
          <a:xfrm>
            <a:off x="1077684" y="4582891"/>
            <a:ext cx="1416817" cy="990600"/>
          </a:xfrm>
          <a:prstGeom prst="roundRect">
            <a:avLst/>
          </a:prstGeom>
          <a:solidFill>
            <a:srgbClr val="C0504D">
              <a:lumMod val="60000"/>
              <a:lumOff val="40000"/>
            </a:srgbClr>
          </a:solidFill>
          <a:ln w="9525">
            <a:solidFill>
              <a:srgbClr val="92D050"/>
            </a:solidFill>
            <a:miter lim="800000"/>
            <a:headEnd/>
            <a:tailEnd/>
          </a:ln>
          <a:effectLst>
            <a:reflection blurRad="6350" stA="50000" endA="300" endPos="38500" dist="50800" dir="5400000" sy="-100000" algn="bl" rotWithShape="0"/>
          </a:effectLst>
          <a:scene3d>
            <a:camera prst="orthographicFront"/>
            <a:lightRig rig="threePt" dir="t"/>
          </a:scene3d>
          <a:sp3d>
            <a:bevelT prst="angle"/>
          </a:sp3d>
        </p:spPr>
        <p:txBody>
          <a:bodyPr wrap="none" anchor="ctr"/>
          <a:lstStyle/>
          <a:p>
            <a:pPr algn="ctr" defTabSz="914400" eaLnBrk="0" fontAlgn="base" hangingPunct="0">
              <a:spcBef>
                <a:spcPct val="0"/>
              </a:spcBef>
              <a:spcAft>
                <a:spcPct val="0"/>
              </a:spcAft>
              <a:defRPr/>
            </a:pPr>
            <a:r>
              <a:rPr lang="en-US" kern="0" dirty="0">
                <a:solidFill>
                  <a:prstClr val="black"/>
                </a:solidFill>
                <a:latin typeface="Times New Roman" pitchFamily="18" charset="0"/>
                <a:cs typeface="Times New Roman" pitchFamily="18" charset="0"/>
              </a:rPr>
              <a:t>1ml of 1%</a:t>
            </a:r>
          </a:p>
          <a:p>
            <a:pPr algn="ctr" defTabSz="914400" eaLnBrk="0" fontAlgn="base" hangingPunct="0">
              <a:spcBef>
                <a:spcPct val="0"/>
              </a:spcBef>
              <a:spcAft>
                <a:spcPct val="0"/>
              </a:spcAft>
              <a:defRPr/>
            </a:pPr>
            <a:r>
              <a:rPr lang="en-US" kern="0" dirty="0">
                <a:solidFill>
                  <a:prstClr val="black"/>
                </a:solidFill>
                <a:latin typeface="Times New Roman" pitchFamily="18" charset="0"/>
                <a:cs typeface="Times New Roman" pitchFamily="18" charset="0"/>
              </a:rPr>
              <a:t> vehicle</a:t>
            </a:r>
          </a:p>
        </p:txBody>
      </p:sp>
      <p:sp>
        <p:nvSpPr>
          <p:cNvPr id="39" name="Down Arrow Callout 38"/>
          <p:cNvSpPr/>
          <p:nvPr/>
        </p:nvSpPr>
        <p:spPr>
          <a:xfrm>
            <a:off x="2522483" y="3548745"/>
            <a:ext cx="1227146" cy="1676404"/>
          </a:xfrm>
          <a:prstGeom prst="downArrowCallout">
            <a:avLst>
              <a:gd name="adj1" fmla="val 25000"/>
              <a:gd name="adj2" fmla="val 33065"/>
              <a:gd name="adj3" fmla="val 25000"/>
              <a:gd name="adj4" fmla="val 64977"/>
            </a:avLst>
          </a:prstGeom>
          <a:solidFill>
            <a:srgbClr val="C0504D">
              <a:lumMod val="20000"/>
              <a:lumOff val="80000"/>
            </a:srgbClr>
          </a:solidFill>
          <a:ln w="25400" cap="flat" cmpd="sng" algn="ctr">
            <a:solidFill>
              <a:srgbClr val="4F81BD">
                <a:shade val="50000"/>
              </a:srgbClr>
            </a:solidFill>
            <a:prstDash val="solid"/>
          </a:ln>
          <a:effectLst>
            <a:innerShdw blurRad="63500" dist="50800" dir="13500000">
              <a:prstClr val="black">
                <a:alpha val="50000"/>
              </a:prstClr>
            </a:innerShdw>
          </a:effectLst>
          <a:scene3d>
            <a:camera prst="orthographicFront"/>
            <a:lightRig rig="threePt" dir="t"/>
          </a:scene3d>
          <a:sp3d>
            <a:bevelT prst="angle"/>
          </a:sp3d>
        </p:spPr>
        <p:txBody>
          <a:bodyPr rtlCol="1" anchor="ctr"/>
          <a:lstStyle/>
          <a:p>
            <a:pPr algn="ctr" defTabSz="914400" eaLnBrk="0" fontAlgn="base" hangingPunct="0">
              <a:spcBef>
                <a:spcPct val="0"/>
              </a:spcBef>
              <a:spcAft>
                <a:spcPct val="0"/>
              </a:spcAft>
              <a:defRPr/>
            </a:pPr>
            <a:r>
              <a:rPr lang="en-US" sz="2000" b="1" kern="0" dirty="0" err="1">
                <a:solidFill>
                  <a:prstClr val="black"/>
                </a:solidFill>
                <a:latin typeface="Times New Roman" pitchFamily="18" charset="0"/>
                <a:cs typeface="Times New Roman" pitchFamily="18" charset="0"/>
              </a:rPr>
              <a:t>aCSF</a:t>
            </a:r>
            <a:r>
              <a:rPr lang="en-US" sz="2000" b="1" kern="0" dirty="0">
                <a:solidFill>
                  <a:prstClr val="black"/>
                </a:solidFill>
                <a:latin typeface="Times New Roman" pitchFamily="18" charset="0"/>
                <a:cs typeface="Times New Roman" pitchFamily="18" charset="0"/>
              </a:rPr>
              <a:t>-injected </a:t>
            </a:r>
          </a:p>
          <a:p>
            <a:pPr algn="ctr" defTabSz="914400" eaLnBrk="0" fontAlgn="base" hangingPunct="0">
              <a:spcBef>
                <a:spcPct val="0"/>
              </a:spcBef>
              <a:spcAft>
                <a:spcPct val="0"/>
              </a:spcAft>
              <a:defRPr/>
            </a:pPr>
            <a:endParaRPr lang="en-US" sz="2000" b="1" kern="0" dirty="0">
              <a:solidFill>
                <a:prstClr val="black"/>
              </a:solidFill>
              <a:latin typeface="Times New Roman" pitchFamily="18" charset="0"/>
              <a:cs typeface="Times New Roman" pitchFamily="18" charset="0"/>
            </a:endParaRPr>
          </a:p>
        </p:txBody>
      </p:sp>
      <p:sp>
        <p:nvSpPr>
          <p:cNvPr id="40" name="Freeform 14"/>
          <p:cNvSpPr>
            <a:spLocks/>
          </p:cNvSpPr>
          <p:nvPr/>
        </p:nvSpPr>
        <p:spPr bwMode="auto">
          <a:xfrm rot="13107439">
            <a:off x="1629728" y="1606724"/>
            <a:ext cx="980994" cy="1347286"/>
          </a:xfrm>
          <a:custGeom>
            <a:avLst/>
            <a:gdLst/>
            <a:ahLst/>
            <a:cxnLst>
              <a:cxn ang="0">
                <a:pos x="1554" y="824"/>
              </a:cxn>
              <a:cxn ang="0">
                <a:pos x="1456" y="824"/>
              </a:cxn>
              <a:cxn ang="0">
                <a:pos x="1354" y="817"/>
              </a:cxn>
              <a:cxn ang="0">
                <a:pos x="1259" y="803"/>
              </a:cxn>
              <a:cxn ang="0">
                <a:pos x="1149" y="779"/>
              </a:cxn>
              <a:cxn ang="0">
                <a:pos x="1044" y="746"/>
              </a:cxn>
              <a:cxn ang="0">
                <a:pos x="933" y="701"/>
              </a:cxn>
              <a:cxn ang="0">
                <a:pos x="834" y="654"/>
              </a:cxn>
              <a:cxn ang="0">
                <a:pos x="740" y="607"/>
              </a:cxn>
              <a:cxn ang="0">
                <a:pos x="644" y="553"/>
              </a:cxn>
              <a:cxn ang="0">
                <a:pos x="554" y="493"/>
              </a:cxn>
              <a:cxn ang="0">
                <a:pos x="467" y="424"/>
              </a:cxn>
              <a:cxn ang="0">
                <a:pos x="396" y="355"/>
              </a:cxn>
              <a:cxn ang="0">
                <a:pos x="348" y="291"/>
              </a:cxn>
              <a:cxn ang="0">
                <a:pos x="49" y="312"/>
              </a:cxn>
              <a:cxn ang="0">
                <a:pos x="151" y="267"/>
              </a:cxn>
              <a:cxn ang="0">
                <a:pos x="222" y="231"/>
              </a:cxn>
              <a:cxn ang="0">
                <a:pos x="281" y="194"/>
              </a:cxn>
              <a:cxn ang="0">
                <a:pos x="338" y="148"/>
              </a:cxn>
              <a:cxn ang="0">
                <a:pos x="405" y="88"/>
              </a:cxn>
              <a:cxn ang="0">
                <a:pos x="469" y="30"/>
              </a:cxn>
              <a:cxn ang="0">
                <a:pos x="521" y="13"/>
              </a:cxn>
              <a:cxn ang="0">
                <a:pos x="577" y="41"/>
              </a:cxn>
              <a:cxn ang="0">
                <a:pos x="646" y="69"/>
              </a:cxn>
              <a:cxn ang="0">
                <a:pos x="709" y="89"/>
              </a:cxn>
              <a:cxn ang="0">
                <a:pos x="781" y="109"/>
              </a:cxn>
              <a:cxn ang="0">
                <a:pos x="854" y="128"/>
              </a:cxn>
              <a:cxn ang="0">
                <a:pos x="925" y="143"/>
              </a:cxn>
              <a:cxn ang="0">
                <a:pos x="993" y="158"/>
              </a:cxn>
              <a:cxn ang="0">
                <a:pos x="1085" y="172"/>
              </a:cxn>
              <a:cxn ang="0">
                <a:pos x="749" y="282"/>
              </a:cxn>
              <a:cxn ang="0">
                <a:pos x="828" y="385"/>
              </a:cxn>
              <a:cxn ang="0">
                <a:pos x="888" y="445"/>
              </a:cxn>
              <a:cxn ang="0">
                <a:pos x="975" y="526"/>
              </a:cxn>
              <a:cxn ang="0">
                <a:pos x="1050" y="589"/>
              </a:cxn>
              <a:cxn ang="0">
                <a:pos x="1110" y="636"/>
              </a:cxn>
              <a:cxn ang="0">
                <a:pos x="1185" y="683"/>
              </a:cxn>
              <a:cxn ang="0">
                <a:pos x="1262" y="722"/>
              </a:cxn>
              <a:cxn ang="0">
                <a:pos x="1354" y="755"/>
              </a:cxn>
              <a:cxn ang="0">
                <a:pos x="1453" y="779"/>
              </a:cxn>
              <a:cxn ang="0">
                <a:pos x="1557" y="800"/>
              </a:cxn>
            </a:cxnLst>
            <a:rect l="0" t="0" r="r" b="b"/>
            <a:pathLst>
              <a:path w="1645" h="824">
                <a:moveTo>
                  <a:pt x="1645" y="817"/>
                </a:moveTo>
                <a:lnTo>
                  <a:pt x="1554" y="824"/>
                </a:lnTo>
                <a:lnTo>
                  <a:pt x="1510" y="824"/>
                </a:lnTo>
                <a:lnTo>
                  <a:pt x="1456" y="824"/>
                </a:lnTo>
                <a:lnTo>
                  <a:pt x="1405" y="820"/>
                </a:lnTo>
                <a:lnTo>
                  <a:pt x="1354" y="817"/>
                </a:lnTo>
                <a:lnTo>
                  <a:pt x="1304" y="811"/>
                </a:lnTo>
                <a:lnTo>
                  <a:pt x="1259" y="803"/>
                </a:lnTo>
                <a:lnTo>
                  <a:pt x="1209" y="794"/>
                </a:lnTo>
                <a:lnTo>
                  <a:pt x="1149" y="779"/>
                </a:lnTo>
                <a:lnTo>
                  <a:pt x="1095" y="761"/>
                </a:lnTo>
                <a:lnTo>
                  <a:pt x="1044" y="746"/>
                </a:lnTo>
                <a:lnTo>
                  <a:pt x="987" y="725"/>
                </a:lnTo>
                <a:lnTo>
                  <a:pt x="933" y="701"/>
                </a:lnTo>
                <a:lnTo>
                  <a:pt x="879" y="677"/>
                </a:lnTo>
                <a:lnTo>
                  <a:pt x="834" y="654"/>
                </a:lnTo>
                <a:lnTo>
                  <a:pt x="783" y="630"/>
                </a:lnTo>
                <a:lnTo>
                  <a:pt x="740" y="607"/>
                </a:lnTo>
                <a:lnTo>
                  <a:pt x="692" y="580"/>
                </a:lnTo>
                <a:lnTo>
                  <a:pt x="644" y="553"/>
                </a:lnTo>
                <a:lnTo>
                  <a:pt x="596" y="520"/>
                </a:lnTo>
                <a:lnTo>
                  <a:pt x="554" y="493"/>
                </a:lnTo>
                <a:lnTo>
                  <a:pt x="509" y="457"/>
                </a:lnTo>
                <a:lnTo>
                  <a:pt x="467" y="424"/>
                </a:lnTo>
                <a:lnTo>
                  <a:pt x="428" y="391"/>
                </a:lnTo>
                <a:lnTo>
                  <a:pt x="396" y="355"/>
                </a:lnTo>
                <a:lnTo>
                  <a:pt x="369" y="324"/>
                </a:lnTo>
                <a:lnTo>
                  <a:pt x="348" y="291"/>
                </a:lnTo>
                <a:lnTo>
                  <a:pt x="0" y="336"/>
                </a:lnTo>
                <a:lnTo>
                  <a:pt x="49" y="312"/>
                </a:lnTo>
                <a:lnTo>
                  <a:pt x="106" y="288"/>
                </a:lnTo>
                <a:lnTo>
                  <a:pt x="151" y="267"/>
                </a:lnTo>
                <a:lnTo>
                  <a:pt x="185" y="251"/>
                </a:lnTo>
                <a:lnTo>
                  <a:pt x="222" y="231"/>
                </a:lnTo>
                <a:lnTo>
                  <a:pt x="252" y="213"/>
                </a:lnTo>
                <a:lnTo>
                  <a:pt x="281" y="194"/>
                </a:lnTo>
                <a:lnTo>
                  <a:pt x="307" y="171"/>
                </a:lnTo>
                <a:lnTo>
                  <a:pt x="338" y="148"/>
                </a:lnTo>
                <a:lnTo>
                  <a:pt x="372" y="119"/>
                </a:lnTo>
                <a:lnTo>
                  <a:pt x="405" y="88"/>
                </a:lnTo>
                <a:lnTo>
                  <a:pt x="434" y="62"/>
                </a:lnTo>
                <a:lnTo>
                  <a:pt x="469" y="30"/>
                </a:lnTo>
                <a:lnTo>
                  <a:pt x="494" y="0"/>
                </a:lnTo>
                <a:lnTo>
                  <a:pt x="521" y="13"/>
                </a:lnTo>
                <a:lnTo>
                  <a:pt x="548" y="28"/>
                </a:lnTo>
                <a:lnTo>
                  <a:pt x="577" y="41"/>
                </a:lnTo>
                <a:lnTo>
                  <a:pt x="611" y="55"/>
                </a:lnTo>
                <a:lnTo>
                  <a:pt x="646" y="69"/>
                </a:lnTo>
                <a:lnTo>
                  <a:pt x="678" y="80"/>
                </a:lnTo>
                <a:lnTo>
                  <a:pt x="709" y="89"/>
                </a:lnTo>
                <a:lnTo>
                  <a:pt x="744" y="100"/>
                </a:lnTo>
                <a:lnTo>
                  <a:pt x="781" y="109"/>
                </a:lnTo>
                <a:lnTo>
                  <a:pt x="819" y="119"/>
                </a:lnTo>
                <a:lnTo>
                  <a:pt x="854" y="128"/>
                </a:lnTo>
                <a:lnTo>
                  <a:pt x="888" y="137"/>
                </a:lnTo>
                <a:lnTo>
                  <a:pt x="925" y="143"/>
                </a:lnTo>
                <a:lnTo>
                  <a:pt x="960" y="151"/>
                </a:lnTo>
                <a:lnTo>
                  <a:pt x="993" y="158"/>
                </a:lnTo>
                <a:lnTo>
                  <a:pt x="1032" y="166"/>
                </a:lnTo>
                <a:lnTo>
                  <a:pt x="1085" y="172"/>
                </a:lnTo>
                <a:lnTo>
                  <a:pt x="725" y="234"/>
                </a:lnTo>
                <a:lnTo>
                  <a:pt x="749" y="282"/>
                </a:lnTo>
                <a:lnTo>
                  <a:pt x="777" y="318"/>
                </a:lnTo>
                <a:lnTo>
                  <a:pt x="828" y="385"/>
                </a:lnTo>
                <a:lnTo>
                  <a:pt x="858" y="415"/>
                </a:lnTo>
                <a:lnTo>
                  <a:pt x="888" y="445"/>
                </a:lnTo>
                <a:lnTo>
                  <a:pt x="942" y="496"/>
                </a:lnTo>
                <a:lnTo>
                  <a:pt x="975" y="526"/>
                </a:lnTo>
                <a:lnTo>
                  <a:pt x="1014" y="562"/>
                </a:lnTo>
                <a:lnTo>
                  <a:pt x="1050" y="589"/>
                </a:lnTo>
                <a:lnTo>
                  <a:pt x="1080" y="613"/>
                </a:lnTo>
                <a:lnTo>
                  <a:pt x="1110" y="636"/>
                </a:lnTo>
                <a:lnTo>
                  <a:pt x="1146" y="659"/>
                </a:lnTo>
                <a:lnTo>
                  <a:pt x="1185" y="683"/>
                </a:lnTo>
                <a:lnTo>
                  <a:pt x="1224" y="701"/>
                </a:lnTo>
                <a:lnTo>
                  <a:pt x="1262" y="722"/>
                </a:lnTo>
                <a:lnTo>
                  <a:pt x="1310" y="740"/>
                </a:lnTo>
                <a:lnTo>
                  <a:pt x="1354" y="755"/>
                </a:lnTo>
                <a:lnTo>
                  <a:pt x="1405" y="767"/>
                </a:lnTo>
                <a:lnTo>
                  <a:pt x="1453" y="779"/>
                </a:lnTo>
                <a:lnTo>
                  <a:pt x="1504" y="791"/>
                </a:lnTo>
                <a:lnTo>
                  <a:pt x="1557" y="800"/>
                </a:lnTo>
                <a:lnTo>
                  <a:pt x="1645" y="817"/>
                </a:lnTo>
                <a:close/>
              </a:path>
            </a:pathLst>
          </a:custGeom>
          <a:solidFill>
            <a:srgbClr val="C0504D">
              <a:lumMod val="20000"/>
              <a:lumOff val="80000"/>
            </a:srgbClr>
          </a:solidFill>
          <a:ln w="12700">
            <a:solidFill>
              <a:sysClr val="windowText" lastClr="000000"/>
            </a:solidFill>
            <a:round/>
            <a:headEnd/>
            <a:tailEnd/>
          </a:ln>
          <a:scene3d>
            <a:camera prst="orthographicFront"/>
            <a:lightRig rig="threePt" dir="t"/>
          </a:scene3d>
          <a:sp3d>
            <a:bevelT prst="angle"/>
          </a:sp3d>
        </p:spPr>
        <p:txBody>
          <a:bodyPr/>
          <a:lstStyle/>
          <a:p>
            <a:pPr algn="r" defTabSz="914400" rtl="1" fontAlgn="base">
              <a:spcBef>
                <a:spcPct val="0"/>
              </a:spcBef>
              <a:spcAft>
                <a:spcPct val="0"/>
              </a:spcAft>
              <a:defRPr/>
            </a:pPr>
            <a:endParaRPr lang="ar-EG" kern="0">
              <a:solidFill>
                <a:prstClr val="black"/>
              </a:solidFill>
              <a:latin typeface="Arial" pitchFamily="34" charset="0"/>
              <a:cs typeface="Arial"/>
            </a:endParaRPr>
          </a:p>
        </p:txBody>
      </p:sp>
      <p:sp>
        <p:nvSpPr>
          <p:cNvPr id="41" name="Freeform 14"/>
          <p:cNvSpPr>
            <a:spLocks/>
          </p:cNvSpPr>
          <p:nvPr/>
        </p:nvSpPr>
        <p:spPr bwMode="auto">
          <a:xfrm rot="12221655">
            <a:off x="2599595" y="1762382"/>
            <a:ext cx="1167130" cy="1715939"/>
          </a:xfrm>
          <a:custGeom>
            <a:avLst/>
            <a:gdLst/>
            <a:ahLst/>
            <a:cxnLst>
              <a:cxn ang="0">
                <a:pos x="1554" y="824"/>
              </a:cxn>
              <a:cxn ang="0">
                <a:pos x="1456" y="824"/>
              </a:cxn>
              <a:cxn ang="0">
                <a:pos x="1354" y="817"/>
              </a:cxn>
              <a:cxn ang="0">
                <a:pos x="1259" y="803"/>
              </a:cxn>
              <a:cxn ang="0">
                <a:pos x="1149" y="779"/>
              </a:cxn>
              <a:cxn ang="0">
                <a:pos x="1044" y="746"/>
              </a:cxn>
              <a:cxn ang="0">
                <a:pos x="933" y="701"/>
              </a:cxn>
              <a:cxn ang="0">
                <a:pos x="834" y="654"/>
              </a:cxn>
              <a:cxn ang="0">
                <a:pos x="740" y="607"/>
              </a:cxn>
              <a:cxn ang="0">
                <a:pos x="644" y="553"/>
              </a:cxn>
              <a:cxn ang="0">
                <a:pos x="554" y="493"/>
              </a:cxn>
              <a:cxn ang="0">
                <a:pos x="467" y="424"/>
              </a:cxn>
              <a:cxn ang="0">
                <a:pos x="396" y="355"/>
              </a:cxn>
              <a:cxn ang="0">
                <a:pos x="348" y="291"/>
              </a:cxn>
              <a:cxn ang="0">
                <a:pos x="49" y="312"/>
              </a:cxn>
              <a:cxn ang="0">
                <a:pos x="151" y="267"/>
              </a:cxn>
              <a:cxn ang="0">
                <a:pos x="222" y="231"/>
              </a:cxn>
              <a:cxn ang="0">
                <a:pos x="281" y="194"/>
              </a:cxn>
              <a:cxn ang="0">
                <a:pos x="338" y="148"/>
              </a:cxn>
              <a:cxn ang="0">
                <a:pos x="405" y="88"/>
              </a:cxn>
              <a:cxn ang="0">
                <a:pos x="469" y="30"/>
              </a:cxn>
              <a:cxn ang="0">
                <a:pos x="521" y="13"/>
              </a:cxn>
              <a:cxn ang="0">
                <a:pos x="577" y="41"/>
              </a:cxn>
              <a:cxn ang="0">
                <a:pos x="646" y="69"/>
              </a:cxn>
              <a:cxn ang="0">
                <a:pos x="709" y="89"/>
              </a:cxn>
              <a:cxn ang="0">
                <a:pos x="781" y="109"/>
              </a:cxn>
              <a:cxn ang="0">
                <a:pos x="854" y="128"/>
              </a:cxn>
              <a:cxn ang="0">
                <a:pos x="925" y="143"/>
              </a:cxn>
              <a:cxn ang="0">
                <a:pos x="993" y="158"/>
              </a:cxn>
              <a:cxn ang="0">
                <a:pos x="1085" y="172"/>
              </a:cxn>
              <a:cxn ang="0">
                <a:pos x="749" y="282"/>
              </a:cxn>
              <a:cxn ang="0">
                <a:pos x="828" y="385"/>
              </a:cxn>
              <a:cxn ang="0">
                <a:pos x="888" y="445"/>
              </a:cxn>
              <a:cxn ang="0">
                <a:pos x="975" y="526"/>
              </a:cxn>
              <a:cxn ang="0">
                <a:pos x="1050" y="589"/>
              </a:cxn>
              <a:cxn ang="0">
                <a:pos x="1110" y="636"/>
              </a:cxn>
              <a:cxn ang="0">
                <a:pos x="1185" y="683"/>
              </a:cxn>
              <a:cxn ang="0">
                <a:pos x="1262" y="722"/>
              </a:cxn>
              <a:cxn ang="0">
                <a:pos x="1354" y="755"/>
              </a:cxn>
              <a:cxn ang="0">
                <a:pos x="1453" y="779"/>
              </a:cxn>
              <a:cxn ang="0">
                <a:pos x="1557" y="800"/>
              </a:cxn>
            </a:cxnLst>
            <a:rect l="0" t="0" r="r" b="b"/>
            <a:pathLst>
              <a:path w="1645" h="824">
                <a:moveTo>
                  <a:pt x="1645" y="817"/>
                </a:moveTo>
                <a:lnTo>
                  <a:pt x="1554" y="824"/>
                </a:lnTo>
                <a:lnTo>
                  <a:pt x="1510" y="824"/>
                </a:lnTo>
                <a:lnTo>
                  <a:pt x="1456" y="824"/>
                </a:lnTo>
                <a:lnTo>
                  <a:pt x="1405" y="820"/>
                </a:lnTo>
                <a:lnTo>
                  <a:pt x="1354" y="817"/>
                </a:lnTo>
                <a:lnTo>
                  <a:pt x="1304" y="811"/>
                </a:lnTo>
                <a:lnTo>
                  <a:pt x="1259" y="803"/>
                </a:lnTo>
                <a:lnTo>
                  <a:pt x="1209" y="794"/>
                </a:lnTo>
                <a:lnTo>
                  <a:pt x="1149" y="779"/>
                </a:lnTo>
                <a:lnTo>
                  <a:pt x="1095" y="761"/>
                </a:lnTo>
                <a:lnTo>
                  <a:pt x="1044" y="746"/>
                </a:lnTo>
                <a:lnTo>
                  <a:pt x="987" y="725"/>
                </a:lnTo>
                <a:lnTo>
                  <a:pt x="933" y="701"/>
                </a:lnTo>
                <a:lnTo>
                  <a:pt x="879" y="677"/>
                </a:lnTo>
                <a:lnTo>
                  <a:pt x="834" y="654"/>
                </a:lnTo>
                <a:lnTo>
                  <a:pt x="783" y="630"/>
                </a:lnTo>
                <a:lnTo>
                  <a:pt x="740" y="607"/>
                </a:lnTo>
                <a:lnTo>
                  <a:pt x="692" y="580"/>
                </a:lnTo>
                <a:lnTo>
                  <a:pt x="644" y="553"/>
                </a:lnTo>
                <a:lnTo>
                  <a:pt x="596" y="520"/>
                </a:lnTo>
                <a:lnTo>
                  <a:pt x="554" y="493"/>
                </a:lnTo>
                <a:lnTo>
                  <a:pt x="509" y="457"/>
                </a:lnTo>
                <a:lnTo>
                  <a:pt x="467" y="424"/>
                </a:lnTo>
                <a:lnTo>
                  <a:pt x="428" y="391"/>
                </a:lnTo>
                <a:lnTo>
                  <a:pt x="396" y="355"/>
                </a:lnTo>
                <a:lnTo>
                  <a:pt x="369" y="324"/>
                </a:lnTo>
                <a:lnTo>
                  <a:pt x="348" y="291"/>
                </a:lnTo>
                <a:lnTo>
                  <a:pt x="0" y="336"/>
                </a:lnTo>
                <a:lnTo>
                  <a:pt x="49" y="312"/>
                </a:lnTo>
                <a:lnTo>
                  <a:pt x="106" y="288"/>
                </a:lnTo>
                <a:lnTo>
                  <a:pt x="151" y="267"/>
                </a:lnTo>
                <a:lnTo>
                  <a:pt x="185" y="251"/>
                </a:lnTo>
                <a:lnTo>
                  <a:pt x="222" y="231"/>
                </a:lnTo>
                <a:lnTo>
                  <a:pt x="252" y="213"/>
                </a:lnTo>
                <a:lnTo>
                  <a:pt x="281" y="194"/>
                </a:lnTo>
                <a:lnTo>
                  <a:pt x="307" y="171"/>
                </a:lnTo>
                <a:lnTo>
                  <a:pt x="338" y="148"/>
                </a:lnTo>
                <a:lnTo>
                  <a:pt x="372" y="119"/>
                </a:lnTo>
                <a:lnTo>
                  <a:pt x="405" y="88"/>
                </a:lnTo>
                <a:lnTo>
                  <a:pt x="434" y="62"/>
                </a:lnTo>
                <a:lnTo>
                  <a:pt x="469" y="30"/>
                </a:lnTo>
                <a:lnTo>
                  <a:pt x="494" y="0"/>
                </a:lnTo>
                <a:lnTo>
                  <a:pt x="521" y="13"/>
                </a:lnTo>
                <a:lnTo>
                  <a:pt x="548" y="28"/>
                </a:lnTo>
                <a:lnTo>
                  <a:pt x="577" y="41"/>
                </a:lnTo>
                <a:lnTo>
                  <a:pt x="611" y="55"/>
                </a:lnTo>
                <a:lnTo>
                  <a:pt x="646" y="69"/>
                </a:lnTo>
                <a:lnTo>
                  <a:pt x="678" y="80"/>
                </a:lnTo>
                <a:lnTo>
                  <a:pt x="709" y="89"/>
                </a:lnTo>
                <a:lnTo>
                  <a:pt x="744" y="100"/>
                </a:lnTo>
                <a:lnTo>
                  <a:pt x="781" y="109"/>
                </a:lnTo>
                <a:lnTo>
                  <a:pt x="819" y="119"/>
                </a:lnTo>
                <a:lnTo>
                  <a:pt x="854" y="128"/>
                </a:lnTo>
                <a:lnTo>
                  <a:pt x="888" y="137"/>
                </a:lnTo>
                <a:lnTo>
                  <a:pt x="925" y="143"/>
                </a:lnTo>
                <a:lnTo>
                  <a:pt x="960" y="151"/>
                </a:lnTo>
                <a:lnTo>
                  <a:pt x="993" y="158"/>
                </a:lnTo>
                <a:lnTo>
                  <a:pt x="1032" y="166"/>
                </a:lnTo>
                <a:lnTo>
                  <a:pt x="1085" y="172"/>
                </a:lnTo>
                <a:lnTo>
                  <a:pt x="725" y="234"/>
                </a:lnTo>
                <a:lnTo>
                  <a:pt x="749" y="282"/>
                </a:lnTo>
                <a:lnTo>
                  <a:pt x="777" y="318"/>
                </a:lnTo>
                <a:lnTo>
                  <a:pt x="828" y="385"/>
                </a:lnTo>
                <a:lnTo>
                  <a:pt x="858" y="415"/>
                </a:lnTo>
                <a:lnTo>
                  <a:pt x="888" y="445"/>
                </a:lnTo>
                <a:lnTo>
                  <a:pt x="942" y="496"/>
                </a:lnTo>
                <a:lnTo>
                  <a:pt x="975" y="526"/>
                </a:lnTo>
                <a:lnTo>
                  <a:pt x="1014" y="562"/>
                </a:lnTo>
                <a:lnTo>
                  <a:pt x="1050" y="589"/>
                </a:lnTo>
                <a:lnTo>
                  <a:pt x="1080" y="613"/>
                </a:lnTo>
                <a:lnTo>
                  <a:pt x="1110" y="636"/>
                </a:lnTo>
                <a:lnTo>
                  <a:pt x="1146" y="659"/>
                </a:lnTo>
                <a:lnTo>
                  <a:pt x="1185" y="683"/>
                </a:lnTo>
                <a:lnTo>
                  <a:pt x="1224" y="701"/>
                </a:lnTo>
                <a:lnTo>
                  <a:pt x="1262" y="722"/>
                </a:lnTo>
                <a:lnTo>
                  <a:pt x="1310" y="740"/>
                </a:lnTo>
                <a:lnTo>
                  <a:pt x="1354" y="755"/>
                </a:lnTo>
                <a:lnTo>
                  <a:pt x="1405" y="767"/>
                </a:lnTo>
                <a:lnTo>
                  <a:pt x="1453" y="779"/>
                </a:lnTo>
                <a:lnTo>
                  <a:pt x="1504" y="791"/>
                </a:lnTo>
                <a:lnTo>
                  <a:pt x="1557" y="800"/>
                </a:lnTo>
                <a:lnTo>
                  <a:pt x="1645" y="817"/>
                </a:lnTo>
                <a:close/>
              </a:path>
            </a:pathLst>
          </a:custGeom>
          <a:solidFill>
            <a:srgbClr val="C0504D">
              <a:lumMod val="20000"/>
              <a:lumOff val="80000"/>
            </a:srgbClr>
          </a:solidFill>
          <a:ln w="12700">
            <a:solidFill>
              <a:sysClr val="windowText" lastClr="000000"/>
            </a:solidFill>
            <a:round/>
            <a:headEnd/>
            <a:tailEnd/>
          </a:ln>
          <a:scene3d>
            <a:camera prst="orthographicFront"/>
            <a:lightRig rig="threePt" dir="t"/>
          </a:scene3d>
          <a:sp3d>
            <a:bevelT prst="angle"/>
          </a:sp3d>
        </p:spPr>
        <p:txBody>
          <a:bodyPr/>
          <a:lstStyle/>
          <a:p>
            <a:pPr algn="r" defTabSz="914400" rtl="1" fontAlgn="base">
              <a:spcBef>
                <a:spcPct val="0"/>
              </a:spcBef>
              <a:spcAft>
                <a:spcPct val="0"/>
              </a:spcAft>
              <a:defRPr/>
            </a:pPr>
            <a:endParaRPr lang="ar-EG" kern="0">
              <a:solidFill>
                <a:prstClr val="black"/>
              </a:solidFill>
              <a:latin typeface="Arial" pitchFamily="34" charset="0"/>
              <a:cs typeface="Arial"/>
            </a:endParaRPr>
          </a:p>
        </p:txBody>
      </p:sp>
      <p:sp>
        <p:nvSpPr>
          <p:cNvPr id="42" name="Down Arrow Callout 41"/>
          <p:cNvSpPr/>
          <p:nvPr/>
        </p:nvSpPr>
        <p:spPr>
          <a:xfrm>
            <a:off x="3853544" y="3891104"/>
            <a:ext cx="1510145" cy="1540875"/>
          </a:xfrm>
          <a:prstGeom prst="downArrowCallout">
            <a:avLst>
              <a:gd name="adj1" fmla="val 25000"/>
              <a:gd name="adj2" fmla="val 33065"/>
              <a:gd name="adj3" fmla="val 25000"/>
              <a:gd name="adj4" fmla="val 64977"/>
            </a:avLst>
          </a:prstGeom>
          <a:solidFill>
            <a:srgbClr val="C0504D">
              <a:lumMod val="20000"/>
              <a:lumOff val="80000"/>
            </a:srgbClr>
          </a:solidFill>
          <a:ln w="25400" cap="flat" cmpd="sng" algn="ctr">
            <a:solidFill>
              <a:srgbClr val="4F81BD">
                <a:shade val="50000"/>
              </a:srgbClr>
            </a:solidFill>
            <a:prstDash val="solid"/>
          </a:ln>
          <a:effectLst>
            <a:innerShdw blurRad="63500" dist="50800" dir="13500000">
              <a:prstClr val="black">
                <a:alpha val="50000"/>
              </a:prstClr>
            </a:innerShdw>
          </a:effectLst>
          <a:scene3d>
            <a:camera prst="orthographicFront"/>
            <a:lightRig rig="threePt" dir="t"/>
          </a:scene3d>
          <a:sp3d>
            <a:bevelT prst="angle"/>
          </a:sp3d>
        </p:spPr>
        <p:txBody>
          <a:bodyPr rtlCol="1" anchor="ctr"/>
          <a:lstStyle/>
          <a:p>
            <a:pPr algn="ctr" defTabSz="914400" eaLnBrk="0" fontAlgn="base" hangingPunct="0">
              <a:spcBef>
                <a:spcPct val="0"/>
              </a:spcBef>
              <a:spcAft>
                <a:spcPct val="0"/>
              </a:spcAft>
              <a:defRPr/>
            </a:pPr>
            <a:r>
              <a:rPr lang="en-US" sz="2000" b="1" kern="0" dirty="0">
                <a:solidFill>
                  <a:prstClr val="black"/>
                </a:solidFill>
                <a:latin typeface="Times New Roman" pitchFamily="18" charset="0"/>
                <a:cs typeface="Times New Roman" pitchFamily="18" charset="0"/>
              </a:rPr>
              <a:t>Untreated AD </a:t>
            </a:r>
          </a:p>
        </p:txBody>
      </p:sp>
      <p:sp>
        <p:nvSpPr>
          <p:cNvPr id="43" name="Freeform 14"/>
          <p:cNvSpPr>
            <a:spLocks/>
          </p:cNvSpPr>
          <p:nvPr/>
        </p:nvSpPr>
        <p:spPr bwMode="auto">
          <a:xfrm rot="10800000">
            <a:off x="3735357" y="1704865"/>
            <a:ext cx="1214310" cy="2101401"/>
          </a:xfrm>
          <a:custGeom>
            <a:avLst/>
            <a:gdLst/>
            <a:ahLst/>
            <a:cxnLst>
              <a:cxn ang="0">
                <a:pos x="1554" y="824"/>
              </a:cxn>
              <a:cxn ang="0">
                <a:pos x="1456" y="824"/>
              </a:cxn>
              <a:cxn ang="0">
                <a:pos x="1354" y="817"/>
              </a:cxn>
              <a:cxn ang="0">
                <a:pos x="1259" y="803"/>
              </a:cxn>
              <a:cxn ang="0">
                <a:pos x="1149" y="779"/>
              </a:cxn>
              <a:cxn ang="0">
                <a:pos x="1044" y="746"/>
              </a:cxn>
              <a:cxn ang="0">
                <a:pos x="933" y="701"/>
              </a:cxn>
              <a:cxn ang="0">
                <a:pos x="834" y="654"/>
              </a:cxn>
              <a:cxn ang="0">
                <a:pos x="740" y="607"/>
              </a:cxn>
              <a:cxn ang="0">
                <a:pos x="644" y="553"/>
              </a:cxn>
              <a:cxn ang="0">
                <a:pos x="554" y="493"/>
              </a:cxn>
              <a:cxn ang="0">
                <a:pos x="467" y="424"/>
              </a:cxn>
              <a:cxn ang="0">
                <a:pos x="396" y="355"/>
              </a:cxn>
              <a:cxn ang="0">
                <a:pos x="348" y="291"/>
              </a:cxn>
              <a:cxn ang="0">
                <a:pos x="49" y="312"/>
              </a:cxn>
              <a:cxn ang="0">
                <a:pos x="151" y="267"/>
              </a:cxn>
              <a:cxn ang="0">
                <a:pos x="222" y="231"/>
              </a:cxn>
              <a:cxn ang="0">
                <a:pos x="281" y="194"/>
              </a:cxn>
              <a:cxn ang="0">
                <a:pos x="338" y="148"/>
              </a:cxn>
              <a:cxn ang="0">
                <a:pos x="405" y="88"/>
              </a:cxn>
              <a:cxn ang="0">
                <a:pos x="469" y="30"/>
              </a:cxn>
              <a:cxn ang="0">
                <a:pos x="521" y="13"/>
              </a:cxn>
              <a:cxn ang="0">
                <a:pos x="577" y="41"/>
              </a:cxn>
              <a:cxn ang="0">
                <a:pos x="646" y="69"/>
              </a:cxn>
              <a:cxn ang="0">
                <a:pos x="709" y="89"/>
              </a:cxn>
              <a:cxn ang="0">
                <a:pos x="781" y="109"/>
              </a:cxn>
              <a:cxn ang="0">
                <a:pos x="854" y="128"/>
              </a:cxn>
              <a:cxn ang="0">
                <a:pos x="925" y="143"/>
              </a:cxn>
              <a:cxn ang="0">
                <a:pos x="993" y="158"/>
              </a:cxn>
              <a:cxn ang="0">
                <a:pos x="1085" y="172"/>
              </a:cxn>
              <a:cxn ang="0">
                <a:pos x="749" y="282"/>
              </a:cxn>
              <a:cxn ang="0">
                <a:pos x="828" y="385"/>
              </a:cxn>
              <a:cxn ang="0">
                <a:pos x="888" y="445"/>
              </a:cxn>
              <a:cxn ang="0">
                <a:pos x="975" y="526"/>
              </a:cxn>
              <a:cxn ang="0">
                <a:pos x="1050" y="589"/>
              </a:cxn>
              <a:cxn ang="0">
                <a:pos x="1110" y="636"/>
              </a:cxn>
              <a:cxn ang="0">
                <a:pos x="1185" y="683"/>
              </a:cxn>
              <a:cxn ang="0">
                <a:pos x="1262" y="722"/>
              </a:cxn>
              <a:cxn ang="0">
                <a:pos x="1354" y="755"/>
              </a:cxn>
              <a:cxn ang="0">
                <a:pos x="1453" y="779"/>
              </a:cxn>
              <a:cxn ang="0">
                <a:pos x="1557" y="800"/>
              </a:cxn>
            </a:cxnLst>
            <a:rect l="0" t="0" r="r" b="b"/>
            <a:pathLst>
              <a:path w="1645" h="824">
                <a:moveTo>
                  <a:pt x="1645" y="817"/>
                </a:moveTo>
                <a:lnTo>
                  <a:pt x="1554" y="824"/>
                </a:lnTo>
                <a:lnTo>
                  <a:pt x="1510" y="824"/>
                </a:lnTo>
                <a:lnTo>
                  <a:pt x="1456" y="824"/>
                </a:lnTo>
                <a:lnTo>
                  <a:pt x="1405" y="820"/>
                </a:lnTo>
                <a:lnTo>
                  <a:pt x="1354" y="817"/>
                </a:lnTo>
                <a:lnTo>
                  <a:pt x="1304" y="811"/>
                </a:lnTo>
                <a:lnTo>
                  <a:pt x="1259" y="803"/>
                </a:lnTo>
                <a:lnTo>
                  <a:pt x="1209" y="794"/>
                </a:lnTo>
                <a:lnTo>
                  <a:pt x="1149" y="779"/>
                </a:lnTo>
                <a:lnTo>
                  <a:pt x="1095" y="761"/>
                </a:lnTo>
                <a:lnTo>
                  <a:pt x="1044" y="746"/>
                </a:lnTo>
                <a:lnTo>
                  <a:pt x="987" y="725"/>
                </a:lnTo>
                <a:lnTo>
                  <a:pt x="933" y="701"/>
                </a:lnTo>
                <a:lnTo>
                  <a:pt x="879" y="677"/>
                </a:lnTo>
                <a:lnTo>
                  <a:pt x="834" y="654"/>
                </a:lnTo>
                <a:lnTo>
                  <a:pt x="783" y="630"/>
                </a:lnTo>
                <a:lnTo>
                  <a:pt x="740" y="607"/>
                </a:lnTo>
                <a:lnTo>
                  <a:pt x="692" y="580"/>
                </a:lnTo>
                <a:lnTo>
                  <a:pt x="644" y="553"/>
                </a:lnTo>
                <a:lnTo>
                  <a:pt x="596" y="520"/>
                </a:lnTo>
                <a:lnTo>
                  <a:pt x="554" y="493"/>
                </a:lnTo>
                <a:lnTo>
                  <a:pt x="509" y="457"/>
                </a:lnTo>
                <a:lnTo>
                  <a:pt x="467" y="424"/>
                </a:lnTo>
                <a:lnTo>
                  <a:pt x="428" y="391"/>
                </a:lnTo>
                <a:lnTo>
                  <a:pt x="396" y="355"/>
                </a:lnTo>
                <a:lnTo>
                  <a:pt x="369" y="324"/>
                </a:lnTo>
                <a:lnTo>
                  <a:pt x="348" y="291"/>
                </a:lnTo>
                <a:lnTo>
                  <a:pt x="0" y="336"/>
                </a:lnTo>
                <a:lnTo>
                  <a:pt x="49" y="312"/>
                </a:lnTo>
                <a:lnTo>
                  <a:pt x="106" y="288"/>
                </a:lnTo>
                <a:lnTo>
                  <a:pt x="151" y="267"/>
                </a:lnTo>
                <a:lnTo>
                  <a:pt x="185" y="251"/>
                </a:lnTo>
                <a:lnTo>
                  <a:pt x="222" y="231"/>
                </a:lnTo>
                <a:lnTo>
                  <a:pt x="252" y="213"/>
                </a:lnTo>
                <a:lnTo>
                  <a:pt x="281" y="194"/>
                </a:lnTo>
                <a:lnTo>
                  <a:pt x="307" y="171"/>
                </a:lnTo>
                <a:lnTo>
                  <a:pt x="338" y="148"/>
                </a:lnTo>
                <a:lnTo>
                  <a:pt x="372" y="119"/>
                </a:lnTo>
                <a:lnTo>
                  <a:pt x="405" y="88"/>
                </a:lnTo>
                <a:lnTo>
                  <a:pt x="434" y="62"/>
                </a:lnTo>
                <a:lnTo>
                  <a:pt x="469" y="30"/>
                </a:lnTo>
                <a:lnTo>
                  <a:pt x="494" y="0"/>
                </a:lnTo>
                <a:lnTo>
                  <a:pt x="521" y="13"/>
                </a:lnTo>
                <a:lnTo>
                  <a:pt x="548" y="28"/>
                </a:lnTo>
                <a:lnTo>
                  <a:pt x="577" y="41"/>
                </a:lnTo>
                <a:lnTo>
                  <a:pt x="611" y="55"/>
                </a:lnTo>
                <a:lnTo>
                  <a:pt x="646" y="69"/>
                </a:lnTo>
                <a:lnTo>
                  <a:pt x="678" y="80"/>
                </a:lnTo>
                <a:lnTo>
                  <a:pt x="709" y="89"/>
                </a:lnTo>
                <a:lnTo>
                  <a:pt x="744" y="100"/>
                </a:lnTo>
                <a:lnTo>
                  <a:pt x="781" y="109"/>
                </a:lnTo>
                <a:lnTo>
                  <a:pt x="819" y="119"/>
                </a:lnTo>
                <a:lnTo>
                  <a:pt x="854" y="128"/>
                </a:lnTo>
                <a:lnTo>
                  <a:pt x="888" y="137"/>
                </a:lnTo>
                <a:lnTo>
                  <a:pt x="925" y="143"/>
                </a:lnTo>
                <a:lnTo>
                  <a:pt x="960" y="151"/>
                </a:lnTo>
                <a:lnTo>
                  <a:pt x="993" y="158"/>
                </a:lnTo>
                <a:lnTo>
                  <a:pt x="1032" y="166"/>
                </a:lnTo>
                <a:lnTo>
                  <a:pt x="1085" y="172"/>
                </a:lnTo>
                <a:lnTo>
                  <a:pt x="725" y="234"/>
                </a:lnTo>
                <a:lnTo>
                  <a:pt x="749" y="282"/>
                </a:lnTo>
                <a:lnTo>
                  <a:pt x="777" y="318"/>
                </a:lnTo>
                <a:lnTo>
                  <a:pt x="828" y="385"/>
                </a:lnTo>
                <a:lnTo>
                  <a:pt x="858" y="415"/>
                </a:lnTo>
                <a:lnTo>
                  <a:pt x="888" y="445"/>
                </a:lnTo>
                <a:lnTo>
                  <a:pt x="942" y="496"/>
                </a:lnTo>
                <a:lnTo>
                  <a:pt x="975" y="526"/>
                </a:lnTo>
                <a:lnTo>
                  <a:pt x="1014" y="562"/>
                </a:lnTo>
                <a:lnTo>
                  <a:pt x="1050" y="589"/>
                </a:lnTo>
                <a:lnTo>
                  <a:pt x="1080" y="613"/>
                </a:lnTo>
                <a:lnTo>
                  <a:pt x="1110" y="636"/>
                </a:lnTo>
                <a:lnTo>
                  <a:pt x="1146" y="659"/>
                </a:lnTo>
                <a:lnTo>
                  <a:pt x="1185" y="683"/>
                </a:lnTo>
                <a:lnTo>
                  <a:pt x="1224" y="701"/>
                </a:lnTo>
                <a:lnTo>
                  <a:pt x="1262" y="722"/>
                </a:lnTo>
                <a:lnTo>
                  <a:pt x="1310" y="740"/>
                </a:lnTo>
                <a:lnTo>
                  <a:pt x="1354" y="755"/>
                </a:lnTo>
                <a:lnTo>
                  <a:pt x="1405" y="767"/>
                </a:lnTo>
                <a:lnTo>
                  <a:pt x="1453" y="779"/>
                </a:lnTo>
                <a:lnTo>
                  <a:pt x="1504" y="791"/>
                </a:lnTo>
                <a:lnTo>
                  <a:pt x="1557" y="800"/>
                </a:lnTo>
                <a:lnTo>
                  <a:pt x="1645" y="817"/>
                </a:lnTo>
                <a:close/>
              </a:path>
            </a:pathLst>
          </a:custGeom>
          <a:solidFill>
            <a:srgbClr val="C0504D">
              <a:lumMod val="20000"/>
              <a:lumOff val="80000"/>
            </a:srgbClr>
          </a:solidFill>
          <a:ln w="12700">
            <a:solidFill>
              <a:sysClr val="windowText" lastClr="000000"/>
            </a:solidFill>
            <a:round/>
            <a:headEnd/>
            <a:tailEnd/>
          </a:ln>
          <a:scene3d>
            <a:camera prst="orthographicFront"/>
            <a:lightRig rig="threePt" dir="t"/>
          </a:scene3d>
          <a:sp3d>
            <a:bevelT prst="angle"/>
          </a:sp3d>
        </p:spPr>
        <p:txBody>
          <a:bodyPr/>
          <a:lstStyle/>
          <a:p>
            <a:pPr algn="r" defTabSz="914400" rtl="1" fontAlgn="base">
              <a:spcBef>
                <a:spcPct val="0"/>
              </a:spcBef>
              <a:spcAft>
                <a:spcPct val="0"/>
              </a:spcAft>
              <a:defRPr/>
            </a:pPr>
            <a:endParaRPr lang="ar-EG" kern="0">
              <a:solidFill>
                <a:prstClr val="black"/>
              </a:solidFill>
              <a:latin typeface="Arial" pitchFamily="34" charset="0"/>
              <a:cs typeface="Arial"/>
            </a:endParaRPr>
          </a:p>
        </p:txBody>
      </p:sp>
      <p:sp>
        <p:nvSpPr>
          <p:cNvPr id="44" name="Down Arrow Callout 43"/>
          <p:cNvSpPr/>
          <p:nvPr/>
        </p:nvSpPr>
        <p:spPr>
          <a:xfrm>
            <a:off x="7157482" y="2917050"/>
            <a:ext cx="1685911" cy="1219200"/>
          </a:xfrm>
          <a:prstGeom prst="downArrowCallout">
            <a:avLst>
              <a:gd name="adj1" fmla="val 25000"/>
              <a:gd name="adj2" fmla="val 33065"/>
              <a:gd name="adj3" fmla="val 25000"/>
              <a:gd name="adj4" fmla="val 64977"/>
            </a:avLst>
          </a:prstGeom>
          <a:solidFill>
            <a:srgbClr val="1F497D">
              <a:lumMod val="40000"/>
              <a:lumOff val="60000"/>
            </a:srgbClr>
          </a:solidFill>
          <a:ln w="25400" cap="flat" cmpd="sng" algn="ctr">
            <a:solidFill>
              <a:srgbClr val="4F81BD">
                <a:shade val="50000"/>
              </a:srgbClr>
            </a:solidFill>
            <a:prstDash val="solid"/>
          </a:ln>
          <a:effectLst>
            <a:innerShdw blurRad="63500" dist="50800" dir="13500000">
              <a:prstClr val="black">
                <a:alpha val="50000"/>
              </a:prstClr>
            </a:innerShdw>
          </a:effectLst>
          <a:scene3d>
            <a:camera prst="orthographicFront"/>
            <a:lightRig rig="threePt" dir="t"/>
          </a:scene3d>
          <a:sp3d>
            <a:bevelT prst="angle"/>
          </a:sp3d>
        </p:spPr>
        <p:txBody>
          <a:bodyPr rtlCol="1" anchor="ctr"/>
          <a:lstStyle/>
          <a:p>
            <a:pPr algn="ctr" defTabSz="914400" eaLnBrk="0" fontAlgn="base" hangingPunct="0">
              <a:spcBef>
                <a:spcPct val="0"/>
              </a:spcBef>
              <a:spcAft>
                <a:spcPct val="0"/>
              </a:spcAft>
              <a:defRPr/>
            </a:pPr>
            <a:r>
              <a:rPr lang="en-US" sz="2000" b="1" kern="0" dirty="0">
                <a:solidFill>
                  <a:prstClr val="black"/>
                </a:solidFill>
                <a:latin typeface="Times New Roman" panose="02020603050405020304" pitchFamily="18" charset="0"/>
                <a:cs typeface="Times New Roman" pitchFamily="18" charset="0"/>
              </a:rPr>
              <a:t>Gabapentin </a:t>
            </a:r>
          </a:p>
        </p:txBody>
      </p:sp>
      <p:sp>
        <p:nvSpPr>
          <p:cNvPr id="45" name="Down Arrow Callout 44"/>
          <p:cNvSpPr/>
          <p:nvPr/>
        </p:nvSpPr>
        <p:spPr>
          <a:xfrm>
            <a:off x="8599715" y="3804560"/>
            <a:ext cx="1997790" cy="1295400"/>
          </a:xfrm>
          <a:prstGeom prst="downArrowCallout">
            <a:avLst>
              <a:gd name="adj1" fmla="val 25000"/>
              <a:gd name="adj2" fmla="val 33065"/>
              <a:gd name="adj3" fmla="val 25000"/>
              <a:gd name="adj4" fmla="val 64977"/>
            </a:avLst>
          </a:prstGeom>
          <a:solidFill>
            <a:srgbClr val="1F497D">
              <a:lumMod val="40000"/>
              <a:lumOff val="60000"/>
            </a:srgbClr>
          </a:solidFill>
          <a:ln w="25400" cap="flat" cmpd="sng" algn="ctr">
            <a:solidFill>
              <a:srgbClr val="4F81BD">
                <a:shade val="50000"/>
              </a:srgbClr>
            </a:solidFill>
            <a:prstDash val="solid"/>
          </a:ln>
          <a:effectLst>
            <a:innerShdw blurRad="63500" dist="50800" dir="13500000">
              <a:prstClr val="black">
                <a:alpha val="50000"/>
              </a:prstClr>
            </a:innerShdw>
          </a:effectLst>
          <a:scene3d>
            <a:camera prst="orthographicFront"/>
            <a:lightRig rig="threePt" dir="t"/>
          </a:scene3d>
          <a:sp3d>
            <a:bevelT prst="angle"/>
          </a:sp3d>
        </p:spPr>
        <p:txBody>
          <a:bodyPr rtlCol="1" anchor="ctr"/>
          <a:lstStyle/>
          <a:p>
            <a:pPr algn="ctr" defTabSz="914400" eaLnBrk="0" fontAlgn="base" hangingPunct="0">
              <a:spcBef>
                <a:spcPct val="0"/>
              </a:spcBef>
              <a:spcAft>
                <a:spcPct val="0"/>
              </a:spcAft>
              <a:defRPr/>
            </a:pPr>
            <a:r>
              <a:rPr lang="en-US" sz="2000" b="1" kern="0" dirty="0">
                <a:solidFill>
                  <a:prstClr val="black"/>
                </a:solidFill>
                <a:latin typeface="Times New Roman" panose="02020603050405020304" pitchFamily="18" charset="0"/>
                <a:cs typeface="Times New Roman" panose="02020603050405020304" pitchFamily="18" charset="0"/>
              </a:rPr>
              <a:t>Carbamazepine</a:t>
            </a:r>
          </a:p>
        </p:txBody>
      </p:sp>
      <p:sp>
        <p:nvSpPr>
          <p:cNvPr id="47" name="Down Arrow Callout 46"/>
          <p:cNvSpPr/>
          <p:nvPr/>
        </p:nvSpPr>
        <p:spPr>
          <a:xfrm>
            <a:off x="10542348" y="4685174"/>
            <a:ext cx="1638771" cy="1295400"/>
          </a:xfrm>
          <a:prstGeom prst="downArrowCallout">
            <a:avLst>
              <a:gd name="adj1" fmla="val 25000"/>
              <a:gd name="adj2" fmla="val 33065"/>
              <a:gd name="adj3" fmla="val 25000"/>
              <a:gd name="adj4" fmla="val 64977"/>
            </a:avLst>
          </a:prstGeom>
          <a:solidFill>
            <a:srgbClr val="1F497D">
              <a:lumMod val="40000"/>
              <a:lumOff val="60000"/>
            </a:srgbClr>
          </a:solidFill>
          <a:ln w="25400" cap="flat" cmpd="sng" algn="ctr">
            <a:solidFill>
              <a:srgbClr val="4F81BD">
                <a:shade val="50000"/>
              </a:srgbClr>
            </a:solidFill>
            <a:prstDash val="solid"/>
          </a:ln>
          <a:effectLst>
            <a:innerShdw blurRad="63500" dist="50800" dir="13500000">
              <a:prstClr val="black">
                <a:alpha val="50000"/>
              </a:prstClr>
            </a:innerShdw>
          </a:effectLst>
          <a:scene3d>
            <a:camera prst="orthographicFront"/>
            <a:lightRig rig="threePt" dir="t"/>
          </a:scene3d>
          <a:sp3d>
            <a:bevelT prst="angle"/>
          </a:sp3d>
        </p:spPr>
        <p:txBody>
          <a:bodyPr rtlCol="1" anchor="ctr"/>
          <a:lstStyle/>
          <a:p>
            <a:pPr algn="ctr" defTabSz="914400" eaLnBrk="0" fontAlgn="base" hangingPunct="0">
              <a:spcBef>
                <a:spcPct val="0"/>
              </a:spcBef>
              <a:spcAft>
                <a:spcPct val="0"/>
              </a:spcAft>
              <a:defRPr/>
            </a:pPr>
            <a:r>
              <a:rPr lang="en-US" sz="2000" b="1" kern="0" dirty="0">
                <a:solidFill>
                  <a:prstClr val="black"/>
                </a:solidFill>
                <a:latin typeface="Times New Roman" panose="02020603050405020304" pitchFamily="18" charset="0"/>
                <a:cs typeface="Times New Roman" panose="02020603050405020304" pitchFamily="18" charset="0"/>
              </a:rPr>
              <a:t>Donepezil </a:t>
            </a:r>
          </a:p>
        </p:txBody>
      </p:sp>
      <p:pic>
        <p:nvPicPr>
          <p:cNvPr id="48" name="Picture 5" descr="http://files.softicons.com/download/animal-icons/delightful-zodiac-icons-by-troy-boy-design/png/128/Rat.png"/>
          <p:cNvPicPr>
            <a:picLocks noChangeAspect="1" noChangeArrowheads="1"/>
          </p:cNvPicPr>
          <p:nvPr/>
        </p:nvPicPr>
        <p:blipFill>
          <a:blip r:embed="rId4"/>
          <a:srcRect/>
          <a:stretch>
            <a:fillRect/>
          </a:stretch>
        </p:blipFill>
        <p:spPr bwMode="auto">
          <a:xfrm>
            <a:off x="6096000" y="5410200"/>
            <a:ext cx="1219200" cy="1219200"/>
          </a:xfrm>
          <a:prstGeom prst="rect">
            <a:avLst/>
          </a:prstGeom>
          <a:noFill/>
          <a:ln w="9525">
            <a:solidFill>
              <a:srgbClr val="C0504D">
                <a:lumMod val="60000"/>
                <a:lumOff val="40000"/>
              </a:srgbClr>
            </a:solidFill>
            <a:miter lim="800000"/>
            <a:headEnd/>
            <a:tailEnd/>
          </a:ln>
        </p:spPr>
      </p:pic>
      <p:sp>
        <p:nvSpPr>
          <p:cNvPr id="49" name="AutoShape 12"/>
          <p:cNvSpPr>
            <a:spLocks noChangeArrowheads="1"/>
          </p:cNvSpPr>
          <p:nvPr/>
        </p:nvSpPr>
        <p:spPr bwMode="auto">
          <a:xfrm>
            <a:off x="6872103" y="4187756"/>
            <a:ext cx="1676400" cy="609600"/>
          </a:xfrm>
          <a:prstGeom prst="roundRect">
            <a:avLst/>
          </a:prstGeom>
          <a:solidFill>
            <a:srgbClr val="1F497D">
              <a:lumMod val="20000"/>
              <a:lumOff val="80000"/>
            </a:srgbClr>
          </a:solidFill>
          <a:ln w="9525">
            <a:solidFill>
              <a:srgbClr val="92D050"/>
            </a:solidFill>
            <a:miter lim="800000"/>
            <a:headEnd/>
            <a:tailEnd/>
          </a:ln>
          <a:effectLst>
            <a:reflection blurRad="6350" stA="50000" endA="300" endPos="38500" dist="50800" dir="5400000" sy="-100000" algn="bl" rotWithShape="0"/>
          </a:effectLst>
          <a:scene3d>
            <a:camera prst="orthographicFront"/>
            <a:lightRig rig="threePt" dir="t"/>
          </a:scene3d>
          <a:sp3d>
            <a:bevelT prst="angle"/>
          </a:sp3d>
        </p:spPr>
        <p:txBody>
          <a:bodyPr wrap="none" anchor="ctr"/>
          <a:lstStyle/>
          <a:p>
            <a:pPr defTabSz="914400" eaLnBrk="0" fontAlgn="base" hangingPunct="0">
              <a:spcBef>
                <a:spcPct val="0"/>
              </a:spcBef>
              <a:spcAft>
                <a:spcPct val="0"/>
              </a:spcAft>
              <a:defRPr/>
            </a:pPr>
            <a:r>
              <a:rPr lang="en-US" sz="2000" b="1" kern="0" dirty="0">
                <a:solidFill>
                  <a:prstClr val="black"/>
                </a:solidFill>
                <a:latin typeface="Times New Roman" panose="02020603050405020304" pitchFamily="18" charset="0"/>
                <a:cs typeface="Times New Roman" panose="02020603050405020304" pitchFamily="18" charset="0"/>
              </a:rPr>
              <a:t>60 mg/kg/day</a:t>
            </a:r>
          </a:p>
        </p:txBody>
      </p:sp>
      <p:sp>
        <p:nvSpPr>
          <p:cNvPr id="50" name="AutoShape 12"/>
          <p:cNvSpPr>
            <a:spLocks noChangeArrowheads="1"/>
          </p:cNvSpPr>
          <p:nvPr/>
        </p:nvSpPr>
        <p:spPr bwMode="auto">
          <a:xfrm>
            <a:off x="5394016" y="3213248"/>
            <a:ext cx="1730681" cy="609600"/>
          </a:xfrm>
          <a:prstGeom prst="roundRect">
            <a:avLst/>
          </a:prstGeom>
          <a:solidFill>
            <a:srgbClr val="1F497D">
              <a:lumMod val="20000"/>
              <a:lumOff val="80000"/>
            </a:srgbClr>
          </a:solidFill>
          <a:ln w="9525">
            <a:solidFill>
              <a:srgbClr val="92D050"/>
            </a:solidFill>
            <a:miter lim="800000"/>
            <a:headEnd/>
            <a:tailEnd/>
          </a:ln>
          <a:effectLst>
            <a:reflection blurRad="6350" stA="50000" endA="300" endPos="38500" dist="50800" dir="5400000" sy="-100000" algn="bl" rotWithShape="0"/>
          </a:effectLst>
          <a:scene3d>
            <a:camera prst="orthographicFront"/>
            <a:lightRig rig="threePt" dir="t"/>
          </a:scene3d>
          <a:sp3d>
            <a:bevelT prst="angle"/>
          </a:sp3d>
        </p:spPr>
        <p:txBody>
          <a:bodyPr wrap="none" anchor="ctr"/>
          <a:lstStyle/>
          <a:p>
            <a:pPr defTabSz="914400" eaLnBrk="0" fontAlgn="base" hangingPunct="0">
              <a:spcBef>
                <a:spcPct val="0"/>
              </a:spcBef>
              <a:spcAft>
                <a:spcPct val="0"/>
              </a:spcAft>
              <a:defRPr/>
            </a:pPr>
            <a:r>
              <a:rPr lang="en-US" b="1" kern="0" dirty="0">
                <a:solidFill>
                  <a:prstClr val="black"/>
                </a:solidFill>
                <a:latin typeface="Times New Roman" panose="02020603050405020304" pitchFamily="18" charset="0"/>
                <a:cs typeface="Times New Roman" panose="02020603050405020304" pitchFamily="18" charset="0"/>
              </a:rPr>
              <a:t>100 mg/kg/day</a:t>
            </a:r>
          </a:p>
        </p:txBody>
      </p:sp>
      <p:sp>
        <p:nvSpPr>
          <p:cNvPr id="51" name="AutoShape 12"/>
          <p:cNvSpPr>
            <a:spLocks noChangeArrowheads="1"/>
          </p:cNvSpPr>
          <p:nvPr/>
        </p:nvSpPr>
        <p:spPr bwMode="auto">
          <a:xfrm>
            <a:off x="10650262" y="6025246"/>
            <a:ext cx="1524000" cy="533400"/>
          </a:xfrm>
          <a:prstGeom prst="roundRect">
            <a:avLst/>
          </a:prstGeom>
          <a:solidFill>
            <a:srgbClr val="1F497D">
              <a:lumMod val="20000"/>
              <a:lumOff val="80000"/>
            </a:srgbClr>
          </a:solidFill>
          <a:ln w="9525">
            <a:solidFill>
              <a:srgbClr val="92D050"/>
            </a:solidFill>
            <a:miter lim="800000"/>
            <a:headEnd/>
            <a:tailEnd/>
          </a:ln>
          <a:effectLst>
            <a:reflection blurRad="6350" stA="50000" endA="300" endPos="38500" dist="50800" dir="5400000" sy="-100000" algn="bl" rotWithShape="0"/>
          </a:effectLst>
          <a:scene3d>
            <a:camera prst="orthographicFront"/>
            <a:lightRig rig="threePt" dir="t"/>
          </a:scene3d>
          <a:sp3d>
            <a:bevelT prst="angle"/>
          </a:sp3d>
        </p:spPr>
        <p:txBody>
          <a:bodyPr wrap="none" anchor="ctr"/>
          <a:lstStyle/>
          <a:p>
            <a:pPr algn="ctr" defTabSz="914400" eaLnBrk="0" fontAlgn="base" hangingPunct="0">
              <a:spcBef>
                <a:spcPct val="0"/>
              </a:spcBef>
              <a:spcAft>
                <a:spcPct val="0"/>
              </a:spcAft>
              <a:defRPr/>
            </a:pPr>
            <a:endParaRPr lang="en-US" b="1" kern="0" dirty="0">
              <a:solidFill>
                <a:prstClr val="black"/>
              </a:solidFill>
              <a:latin typeface="Times New Roman" pitchFamily="18" charset="0"/>
              <a:cs typeface="Times New Roman" pitchFamily="18" charset="0"/>
            </a:endParaRPr>
          </a:p>
          <a:p>
            <a:pPr algn="ctr" defTabSz="914400" eaLnBrk="0" fontAlgn="base" hangingPunct="0">
              <a:spcBef>
                <a:spcPct val="0"/>
              </a:spcBef>
              <a:spcAft>
                <a:spcPct val="0"/>
              </a:spcAft>
              <a:defRPr/>
            </a:pPr>
            <a:r>
              <a:rPr lang="en-US" b="1" kern="0" dirty="0">
                <a:solidFill>
                  <a:prstClr val="black"/>
                </a:solidFill>
                <a:latin typeface="Times New Roman" pitchFamily="18" charset="0"/>
                <a:cs typeface="Times New Roman" pitchFamily="18" charset="0"/>
              </a:rPr>
              <a:t>2 mg/kg/day </a:t>
            </a:r>
          </a:p>
          <a:p>
            <a:pPr algn="ctr" defTabSz="914400" eaLnBrk="0" fontAlgn="base" hangingPunct="0">
              <a:spcBef>
                <a:spcPct val="0"/>
              </a:spcBef>
              <a:spcAft>
                <a:spcPct val="0"/>
              </a:spcAft>
              <a:defRPr/>
            </a:pPr>
            <a:endParaRPr lang="en-US" sz="2800" b="1" kern="0" dirty="0">
              <a:solidFill>
                <a:prstClr val="black"/>
              </a:solidFill>
              <a:latin typeface="Times New Roman" pitchFamily="18" charset="0"/>
              <a:cs typeface="Times New Roman" pitchFamily="18" charset="0"/>
            </a:endParaRPr>
          </a:p>
        </p:txBody>
      </p:sp>
      <p:sp>
        <p:nvSpPr>
          <p:cNvPr id="52" name="AutoShape 12"/>
          <p:cNvSpPr>
            <a:spLocks noChangeArrowheads="1"/>
          </p:cNvSpPr>
          <p:nvPr/>
        </p:nvSpPr>
        <p:spPr bwMode="auto">
          <a:xfrm>
            <a:off x="8817433" y="5154887"/>
            <a:ext cx="1603955" cy="609600"/>
          </a:xfrm>
          <a:prstGeom prst="roundRect">
            <a:avLst/>
          </a:prstGeom>
          <a:solidFill>
            <a:srgbClr val="1F497D">
              <a:lumMod val="20000"/>
              <a:lumOff val="80000"/>
            </a:srgbClr>
          </a:solidFill>
          <a:ln w="9525">
            <a:solidFill>
              <a:srgbClr val="92D050"/>
            </a:solidFill>
            <a:miter lim="800000"/>
            <a:headEnd/>
            <a:tailEnd/>
          </a:ln>
          <a:effectLst>
            <a:reflection blurRad="6350" stA="50000" endA="300" endPos="38500" dist="50800" dir="5400000" sy="-100000" algn="bl" rotWithShape="0"/>
          </a:effectLst>
          <a:scene3d>
            <a:camera prst="orthographicFront"/>
            <a:lightRig rig="threePt" dir="t"/>
          </a:scene3d>
          <a:sp3d>
            <a:bevelT prst="angle"/>
          </a:sp3d>
        </p:spPr>
        <p:txBody>
          <a:bodyPr wrap="none" anchor="ctr"/>
          <a:lstStyle/>
          <a:p>
            <a:pPr defTabSz="914400" eaLnBrk="0" fontAlgn="base" hangingPunct="0">
              <a:spcBef>
                <a:spcPct val="0"/>
              </a:spcBef>
              <a:spcAft>
                <a:spcPct val="0"/>
              </a:spcAft>
              <a:defRPr/>
            </a:pPr>
            <a:r>
              <a:rPr lang="en-US" b="1" kern="0" dirty="0">
                <a:solidFill>
                  <a:prstClr val="black"/>
                </a:solidFill>
                <a:latin typeface="Times New Roman" panose="02020603050405020304" pitchFamily="18" charset="0"/>
                <a:cs typeface="Times New Roman" panose="02020603050405020304" pitchFamily="18" charset="0"/>
              </a:rPr>
              <a:t>100 mg/kg/day</a:t>
            </a:r>
          </a:p>
        </p:txBody>
      </p:sp>
      <p:sp>
        <p:nvSpPr>
          <p:cNvPr id="53" name="Freeform 14"/>
          <p:cNvSpPr>
            <a:spLocks/>
          </p:cNvSpPr>
          <p:nvPr/>
        </p:nvSpPr>
        <p:spPr bwMode="auto">
          <a:xfrm rot="15482580">
            <a:off x="7474996" y="1009964"/>
            <a:ext cx="859626" cy="1444978"/>
          </a:xfrm>
          <a:custGeom>
            <a:avLst/>
            <a:gdLst/>
            <a:ahLst/>
            <a:cxnLst>
              <a:cxn ang="0">
                <a:pos x="1554" y="824"/>
              </a:cxn>
              <a:cxn ang="0">
                <a:pos x="1456" y="824"/>
              </a:cxn>
              <a:cxn ang="0">
                <a:pos x="1354" y="817"/>
              </a:cxn>
              <a:cxn ang="0">
                <a:pos x="1259" y="803"/>
              </a:cxn>
              <a:cxn ang="0">
                <a:pos x="1149" y="779"/>
              </a:cxn>
              <a:cxn ang="0">
                <a:pos x="1044" y="746"/>
              </a:cxn>
              <a:cxn ang="0">
                <a:pos x="933" y="701"/>
              </a:cxn>
              <a:cxn ang="0">
                <a:pos x="834" y="654"/>
              </a:cxn>
              <a:cxn ang="0">
                <a:pos x="740" y="607"/>
              </a:cxn>
              <a:cxn ang="0">
                <a:pos x="644" y="553"/>
              </a:cxn>
              <a:cxn ang="0">
                <a:pos x="554" y="493"/>
              </a:cxn>
              <a:cxn ang="0">
                <a:pos x="467" y="424"/>
              </a:cxn>
              <a:cxn ang="0">
                <a:pos x="396" y="355"/>
              </a:cxn>
              <a:cxn ang="0">
                <a:pos x="348" y="291"/>
              </a:cxn>
              <a:cxn ang="0">
                <a:pos x="49" y="312"/>
              </a:cxn>
              <a:cxn ang="0">
                <a:pos x="151" y="267"/>
              </a:cxn>
              <a:cxn ang="0">
                <a:pos x="222" y="231"/>
              </a:cxn>
              <a:cxn ang="0">
                <a:pos x="281" y="194"/>
              </a:cxn>
              <a:cxn ang="0">
                <a:pos x="338" y="148"/>
              </a:cxn>
              <a:cxn ang="0">
                <a:pos x="405" y="88"/>
              </a:cxn>
              <a:cxn ang="0">
                <a:pos x="469" y="30"/>
              </a:cxn>
              <a:cxn ang="0">
                <a:pos x="521" y="13"/>
              </a:cxn>
              <a:cxn ang="0">
                <a:pos x="577" y="41"/>
              </a:cxn>
              <a:cxn ang="0">
                <a:pos x="646" y="69"/>
              </a:cxn>
              <a:cxn ang="0">
                <a:pos x="709" y="89"/>
              </a:cxn>
              <a:cxn ang="0">
                <a:pos x="781" y="109"/>
              </a:cxn>
              <a:cxn ang="0">
                <a:pos x="854" y="128"/>
              </a:cxn>
              <a:cxn ang="0">
                <a:pos x="925" y="143"/>
              </a:cxn>
              <a:cxn ang="0">
                <a:pos x="993" y="158"/>
              </a:cxn>
              <a:cxn ang="0">
                <a:pos x="1085" y="172"/>
              </a:cxn>
              <a:cxn ang="0">
                <a:pos x="749" y="282"/>
              </a:cxn>
              <a:cxn ang="0">
                <a:pos x="828" y="385"/>
              </a:cxn>
              <a:cxn ang="0">
                <a:pos x="888" y="445"/>
              </a:cxn>
              <a:cxn ang="0">
                <a:pos x="975" y="526"/>
              </a:cxn>
              <a:cxn ang="0">
                <a:pos x="1050" y="589"/>
              </a:cxn>
              <a:cxn ang="0">
                <a:pos x="1110" y="636"/>
              </a:cxn>
              <a:cxn ang="0">
                <a:pos x="1185" y="683"/>
              </a:cxn>
              <a:cxn ang="0">
                <a:pos x="1262" y="722"/>
              </a:cxn>
              <a:cxn ang="0">
                <a:pos x="1354" y="755"/>
              </a:cxn>
              <a:cxn ang="0">
                <a:pos x="1453" y="779"/>
              </a:cxn>
              <a:cxn ang="0">
                <a:pos x="1557" y="800"/>
              </a:cxn>
            </a:cxnLst>
            <a:rect l="0" t="0" r="r" b="b"/>
            <a:pathLst>
              <a:path w="1645" h="824">
                <a:moveTo>
                  <a:pt x="1645" y="817"/>
                </a:moveTo>
                <a:lnTo>
                  <a:pt x="1554" y="824"/>
                </a:lnTo>
                <a:lnTo>
                  <a:pt x="1510" y="824"/>
                </a:lnTo>
                <a:lnTo>
                  <a:pt x="1456" y="824"/>
                </a:lnTo>
                <a:lnTo>
                  <a:pt x="1405" y="820"/>
                </a:lnTo>
                <a:lnTo>
                  <a:pt x="1354" y="817"/>
                </a:lnTo>
                <a:lnTo>
                  <a:pt x="1304" y="811"/>
                </a:lnTo>
                <a:lnTo>
                  <a:pt x="1259" y="803"/>
                </a:lnTo>
                <a:lnTo>
                  <a:pt x="1209" y="794"/>
                </a:lnTo>
                <a:lnTo>
                  <a:pt x="1149" y="779"/>
                </a:lnTo>
                <a:lnTo>
                  <a:pt x="1095" y="761"/>
                </a:lnTo>
                <a:lnTo>
                  <a:pt x="1044" y="746"/>
                </a:lnTo>
                <a:lnTo>
                  <a:pt x="987" y="725"/>
                </a:lnTo>
                <a:lnTo>
                  <a:pt x="933" y="701"/>
                </a:lnTo>
                <a:lnTo>
                  <a:pt x="879" y="677"/>
                </a:lnTo>
                <a:lnTo>
                  <a:pt x="834" y="654"/>
                </a:lnTo>
                <a:lnTo>
                  <a:pt x="783" y="630"/>
                </a:lnTo>
                <a:lnTo>
                  <a:pt x="740" y="607"/>
                </a:lnTo>
                <a:lnTo>
                  <a:pt x="692" y="580"/>
                </a:lnTo>
                <a:lnTo>
                  <a:pt x="644" y="553"/>
                </a:lnTo>
                <a:lnTo>
                  <a:pt x="596" y="520"/>
                </a:lnTo>
                <a:lnTo>
                  <a:pt x="554" y="493"/>
                </a:lnTo>
                <a:lnTo>
                  <a:pt x="509" y="457"/>
                </a:lnTo>
                <a:lnTo>
                  <a:pt x="467" y="424"/>
                </a:lnTo>
                <a:lnTo>
                  <a:pt x="428" y="391"/>
                </a:lnTo>
                <a:lnTo>
                  <a:pt x="396" y="355"/>
                </a:lnTo>
                <a:lnTo>
                  <a:pt x="369" y="324"/>
                </a:lnTo>
                <a:lnTo>
                  <a:pt x="348" y="291"/>
                </a:lnTo>
                <a:lnTo>
                  <a:pt x="0" y="336"/>
                </a:lnTo>
                <a:lnTo>
                  <a:pt x="49" y="312"/>
                </a:lnTo>
                <a:lnTo>
                  <a:pt x="106" y="288"/>
                </a:lnTo>
                <a:lnTo>
                  <a:pt x="151" y="267"/>
                </a:lnTo>
                <a:lnTo>
                  <a:pt x="185" y="251"/>
                </a:lnTo>
                <a:lnTo>
                  <a:pt x="222" y="231"/>
                </a:lnTo>
                <a:lnTo>
                  <a:pt x="252" y="213"/>
                </a:lnTo>
                <a:lnTo>
                  <a:pt x="281" y="194"/>
                </a:lnTo>
                <a:lnTo>
                  <a:pt x="307" y="171"/>
                </a:lnTo>
                <a:lnTo>
                  <a:pt x="338" y="148"/>
                </a:lnTo>
                <a:lnTo>
                  <a:pt x="372" y="119"/>
                </a:lnTo>
                <a:lnTo>
                  <a:pt x="405" y="88"/>
                </a:lnTo>
                <a:lnTo>
                  <a:pt x="434" y="62"/>
                </a:lnTo>
                <a:lnTo>
                  <a:pt x="469" y="30"/>
                </a:lnTo>
                <a:lnTo>
                  <a:pt x="494" y="0"/>
                </a:lnTo>
                <a:lnTo>
                  <a:pt x="521" y="13"/>
                </a:lnTo>
                <a:lnTo>
                  <a:pt x="548" y="28"/>
                </a:lnTo>
                <a:lnTo>
                  <a:pt x="577" y="41"/>
                </a:lnTo>
                <a:lnTo>
                  <a:pt x="611" y="55"/>
                </a:lnTo>
                <a:lnTo>
                  <a:pt x="646" y="69"/>
                </a:lnTo>
                <a:lnTo>
                  <a:pt x="678" y="80"/>
                </a:lnTo>
                <a:lnTo>
                  <a:pt x="709" y="89"/>
                </a:lnTo>
                <a:lnTo>
                  <a:pt x="744" y="100"/>
                </a:lnTo>
                <a:lnTo>
                  <a:pt x="781" y="109"/>
                </a:lnTo>
                <a:lnTo>
                  <a:pt x="819" y="119"/>
                </a:lnTo>
                <a:lnTo>
                  <a:pt x="854" y="128"/>
                </a:lnTo>
                <a:lnTo>
                  <a:pt x="888" y="137"/>
                </a:lnTo>
                <a:lnTo>
                  <a:pt x="925" y="143"/>
                </a:lnTo>
                <a:lnTo>
                  <a:pt x="960" y="151"/>
                </a:lnTo>
                <a:lnTo>
                  <a:pt x="993" y="158"/>
                </a:lnTo>
                <a:lnTo>
                  <a:pt x="1032" y="166"/>
                </a:lnTo>
                <a:lnTo>
                  <a:pt x="1085" y="172"/>
                </a:lnTo>
                <a:lnTo>
                  <a:pt x="725" y="234"/>
                </a:lnTo>
                <a:lnTo>
                  <a:pt x="749" y="282"/>
                </a:lnTo>
                <a:lnTo>
                  <a:pt x="777" y="318"/>
                </a:lnTo>
                <a:lnTo>
                  <a:pt x="828" y="385"/>
                </a:lnTo>
                <a:lnTo>
                  <a:pt x="858" y="415"/>
                </a:lnTo>
                <a:lnTo>
                  <a:pt x="888" y="445"/>
                </a:lnTo>
                <a:lnTo>
                  <a:pt x="942" y="496"/>
                </a:lnTo>
                <a:lnTo>
                  <a:pt x="975" y="526"/>
                </a:lnTo>
                <a:lnTo>
                  <a:pt x="1014" y="562"/>
                </a:lnTo>
                <a:lnTo>
                  <a:pt x="1050" y="589"/>
                </a:lnTo>
                <a:lnTo>
                  <a:pt x="1080" y="613"/>
                </a:lnTo>
                <a:lnTo>
                  <a:pt x="1110" y="636"/>
                </a:lnTo>
                <a:lnTo>
                  <a:pt x="1146" y="659"/>
                </a:lnTo>
                <a:lnTo>
                  <a:pt x="1185" y="683"/>
                </a:lnTo>
                <a:lnTo>
                  <a:pt x="1224" y="701"/>
                </a:lnTo>
                <a:lnTo>
                  <a:pt x="1262" y="722"/>
                </a:lnTo>
                <a:lnTo>
                  <a:pt x="1310" y="740"/>
                </a:lnTo>
                <a:lnTo>
                  <a:pt x="1354" y="755"/>
                </a:lnTo>
                <a:lnTo>
                  <a:pt x="1405" y="767"/>
                </a:lnTo>
                <a:lnTo>
                  <a:pt x="1453" y="779"/>
                </a:lnTo>
                <a:lnTo>
                  <a:pt x="1504" y="791"/>
                </a:lnTo>
                <a:lnTo>
                  <a:pt x="1557" y="800"/>
                </a:lnTo>
                <a:lnTo>
                  <a:pt x="1645" y="817"/>
                </a:lnTo>
                <a:close/>
              </a:path>
            </a:pathLst>
          </a:custGeom>
          <a:gradFill flip="none" rotWithShape="1">
            <a:gsLst>
              <a:gs pos="0">
                <a:srgbClr val="4F81BD">
                  <a:lumMod val="75000"/>
                  <a:tint val="66000"/>
                  <a:satMod val="160000"/>
                </a:srgbClr>
              </a:gs>
              <a:gs pos="50000">
                <a:srgbClr val="4F81BD">
                  <a:lumMod val="75000"/>
                  <a:tint val="44500"/>
                  <a:satMod val="160000"/>
                </a:srgbClr>
              </a:gs>
              <a:gs pos="100000">
                <a:srgbClr val="4F81BD">
                  <a:lumMod val="75000"/>
                  <a:tint val="23500"/>
                  <a:satMod val="160000"/>
                </a:srgbClr>
              </a:gs>
            </a:gsLst>
            <a:path path="circle">
              <a:fillToRect l="50000" t="50000" r="50000" b="50000"/>
            </a:path>
            <a:tileRect/>
          </a:gradFill>
          <a:ln w="12700">
            <a:solidFill>
              <a:sysClr val="windowText" lastClr="000000"/>
            </a:solidFill>
            <a:round/>
            <a:headEnd/>
            <a:tailEnd/>
          </a:ln>
          <a:scene3d>
            <a:camera prst="orthographicFront"/>
            <a:lightRig rig="threePt" dir="t"/>
          </a:scene3d>
          <a:sp3d>
            <a:bevelT prst="angle"/>
          </a:sp3d>
        </p:spPr>
        <p:txBody>
          <a:bodyPr/>
          <a:lstStyle/>
          <a:p>
            <a:pPr algn="r" defTabSz="914400" rtl="1" fontAlgn="base">
              <a:spcBef>
                <a:spcPct val="0"/>
              </a:spcBef>
              <a:spcAft>
                <a:spcPct val="0"/>
              </a:spcAft>
              <a:defRPr/>
            </a:pPr>
            <a:endParaRPr lang="ar-EG" kern="0">
              <a:solidFill>
                <a:prstClr val="black"/>
              </a:solidFill>
              <a:latin typeface="Arial" pitchFamily="34" charset="0"/>
              <a:cs typeface="Arial"/>
            </a:endParaRPr>
          </a:p>
        </p:txBody>
      </p:sp>
      <p:sp>
        <p:nvSpPr>
          <p:cNvPr id="54" name="Freeform 14"/>
          <p:cNvSpPr>
            <a:spLocks/>
          </p:cNvSpPr>
          <p:nvPr/>
        </p:nvSpPr>
        <p:spPr bwMode="auto">
          <a:xfrm rot="14488765">
            <a:off x="8397529" y="1657921"/>
            <a:ext cx="1164943" cy="1279640"/>
          </a:xfrm>
          <a:custGeom>
            <a:avLst/>
            <a:gdLst/>
            <a:ahLst/>
            <a:cxnLst>
              <a:cxn ang="0">
                <a:pos x="1554" y="824"/>
              </a:cxn>
              <a:cxn ang="0">
                <a:pos x="1456" y="824"/>
              </a:cxn>
              <a:cxn ang="0">
                <a:pos x="1354" y="817"/>
              </a:cxn>
              <a:cxn ang="0">
                <a:pos x="1259" y="803"/>
              </a:cxn>
              <a:cxn ang="0">
                <a:pos x="1149" y="779"/>
              </a:cxn>
              <a:cxn ang="0">
                <a:pos x="1044" y="746"/>
              </a:cxn>
              <a:cxn ang="0">
                <a:pos x="933" y="701"/>
              </a:cxn>
              <a:cxn ang="0">
                <a:pos x="834" y="654"/>
              </a:cxn>
              <a:cxn ang="0">
                <a:pos x="740" y="607"/>
              </a:cxn>
              <a:cxn ang="0">
                <a:pos x="644" y="553"/>
              </a:cxn>
              <a:cxn ang="0">
                <a:pos x="554" y="493"/>
              </a:cxn>
              <a:cxn ang="0">
                <a:pos x="467" y="424"/>
              </a:cxn>
              <a:cxn ang="0">
                <a:pos x="396" y="355"/>
              </a:cxn>
              <a:cxn ang="0">
                <a:pos x="348" y="291"/>
              </a:cxn>
              <a:cxn ang="0">
                <a:pos x="49" y="312"/>
              </a:cxn>
              <a:cxn ang="0">
                <a:pos x="151" y="267"/>
              </a:cxn>
              <a:cxn ang="0">
                <a:pos x="222" y="231"/>
              </a:cxn>
              <a:cxn ang="0">
                <a:pos x="281" y="194"/>
              </a:cxn>
              <a:cxn ang="0">
                <a:pos x="338" y="148"/>
              </a:cxn>
              <a:cxn ang="0">
                <a:pos x="405" y="88"/>
              </a:cxn>
              <a:cxn ang="0">
                <a:pos x="469" y="30"/>
              </a:cxn>
              <a:cxn ang="0">
                <a:pos x="521" y="13"/>
              </a:cxn>
              <a:cxn ang="0">
                <a:pos x="577" y="41"/>
              </a:cxn>
              <a:cxn ang="0">
                <a:pos x="646" y="69"/>
              </a:cxn>
              <a:cxn ang="0">
                <a:pos x="709" y="89"/>
              </a:cxn>
              <a:cxn ang="0">
                <a:pos x="781" y="109"/>
              </a:cxn>
              <a:cxn ang="0">
                <a:pos x="854" y="128"/>
              </a:cxn>
              <a:cxn ang="0">
                <a:pos x="925" y="143"/>
              </a:cxn>
              <a:cxn ang="0">
                <a:pos x="993" y="158"/>
              </a:cxn>
              <a:cxn ang="0">
                <a:pos x="1085" y="172"/>
              </a:cxn>
              <a:cxn ang="0">
                <a:pos x="749" y="282"/>
              </a:cxn>
              <a:cxn ang="0">
                <a:pos x="828" y="385"/>
              </a:cxn>
              <a:cxn ang="0">
                <a:pos x="888" y="445"/>
              </a:cxn>
              <a:cxn ang="0">
                <a:pos x="975" y="526"/>
              </a:cxn>
              <a:cxn ang="0">
                <a:pos x="1050" y="589"/>
              </a:cxn>
              <a:cxn ang="0">
                <a:pos x="1110" y="636"/>
              </a:cxn>
              <a:cxn ang="0">
                <a:pos x="1185" y="683"/>
              </a:cxn>
              <a:cxn ang="0">
                <a:pos x="1262" y="722"/>
              </a:cxn>
              <a:cxn ang="0">
                <a:pos x="1354" y="755"/>
              </a:cxn>
              <a:cxn ang="0">
                <a:pos x="1453" y="779"/>
              </a:cxn>
              <a:cxn ang="0">
                <a:pos x="1557" y="800"/>
              </a:cxn>
            </a:cxnLst>
            <a:rect l="0" t="0" r="r" b="b"/>
            <a:pathLst>
              <a:path w="1645" h="824">
                <a:moveTo>
                  <a:pt x="1645" y="817"/>
                </a:moveTo>
                <a:lnTo>
                  <a:pt x="1554" y="824"/>
                </a:lnTo>
                <a:lnTo>
                  <a:pt x="1510" y="824"/>
                </a:lnTo>
                <a:lnTo>
                  <a:pt x="1456" y="824"/>
                </a:lnTo>
                <a:lnTo>
                  <a:pt x="1405" y="820"/>
                </a:lnTo>
                <a:lnTo>
                  <a:pt x="1354" y="817"/>
                </a:lnTo>
                <a:lnTo>
                  <a:pt x="1304" y="811"/>
                </a:lnTo>
                <a:lnTo>
                  <a:pt x="1259" y="803"/>
                </a:lnTo>
                <a:lnTo>
                  <a:pt x="1209" y="794"/>
                </a:lnTo>
                <a:lnTo>
                  <a:pt x="1149" y="779"/>
                </a:lnTo>
                <a:lnTo>
                  <a:pt x="1095" y="761"/>
                </a:lnTo>
                <a:lnTo>
                  <a:pt x="1044" y="746"/>
                </a:lnTo>
                <a:lnTo>
                  <a:pt x="987" y="725"/>
                </a:lnTo>
                <a:lnTo>
                  <a:pt x="933" y="701"/>
                </a:lnTo>
                <a:lnTo>
                  <a:pt x="879" y="677"/>
                </a:lnTo>
                <a:lnTo>
                  <a:pt x="834" y="654"/>
                </a:lnTo>
                <a:lnTo>
                  <a:pt x="783" y="630"/>
                </a:lnTo>
                <a:lnTo>
                  <a:pt x="740" y="607"/>
                </a:lnTo>
                <a:lnTo>
                  <a:pt x="692" y="580"/>
                </a:lnTo>
                <a:lnTo>
                  <a:pt x="644" y="553"/>
                </a:lnTo>
                <a:lnTo>
                  <a:pt x="596" y="520"/>
                </a:lnTo>
                <a:lnTo>
                  <a:pt x="554" y="493"/>
                </a:lnTo>
                <a:lnTo>
                  <a:pt x="509" y="457"/>
                </a:lnTo>
                <a:lnTo>
                  <a:pt x="467" y="424"/>
                </a:lnTo>
                <a:lnTo>
                  <a:pt x="428" y="391"/>
                </a:lnTo>
                <a:lnTo>
                  <a:pt x="396" y="355"/>
                </a:lnTo>
                <a:lnTo>
                  <a:pt x="369" y="324"/>
                </a:lnTo>
                <a:lnTo>
                  <a:pt x="348" y="291"/>
                </a:lnTo>
                <a:lnTo>
                  <a:pt x="0" y="336"/>
                </a:lnTo>
                <a:lnTo>
                  <a:pt x="49" y="312"/>
                </a:lnTo>
                <a:lnTo>
                  <a:pt x="106" y="288"/>
                </a:lnTo>
                <a:lnTo>
                  <a:pt x="151" y="267"/>
                </a:lnTo>
                <a:lnTo>
                  <a:pt x="185" y="251"/>
                </a:lnTo>
                <a:lnTo>
                  <a:pt x="222" y="231"/>
                </a:lnTo>
                <a:lnTo>
                  <a:pt x="252" y="213"/>
                </a:lnTo>
                <a:lnTo>
                  <a:pt x="281" y="194"/>
                </a:lnTo>
                <a:lnTo>
                  <a:pt x="307" y="171"/>
                </a:lnTo>
                <a:lnTo>
                  <a:pt x="338" y="148"/>
                </a:lnTo>
                <a:lnTo>
                  <a:pt x="372" y="119"/>
                </a:lnTo>
                <a:lnTo>
                  <a:pt x="405" y="88"/>
                </a:lnTo>
                <a:lnTo>
                  <a:pt x="434" y="62"/>
                </a:lnTo>
                <a:lnTo>
                  <a:pt x="469" y="30"/>
                </a:lnTo>
                <a:lnTo>
                  <a:pt x="494" y="0"/>
                </a:lnTo>
                <a:lnTo>
                  <a:pt x="521" y="13"/>
                </a:lnTo>
                <a:lnTo>
                  <a:pt x="548" y="28"/>
                </a:lnTo>
                <a:lnTo>
                  <a:pt x="577" y="41"/>
                </a:lnTo>
                <a:lnTo>
                  <a:pt x="611" y="55"/>
                </a:lnTo>
                <a:lnTo>
                  <a:pt x="646" y="69"/>
                </a:lnTo>
                <a:lnTo>
                  <a:pt x="678" y="80"/>
                </a:lnTo>
                <a:lnTo>
                  <a:pt x="709" y="89"/>
                </a:lnTo>
                <a:lnTo>
                  <a:pt x="744" y="100"/>
                </a:lnTo>
                <a:lnTo>
                  <a:pt x="781" y="109"/>
                </a:lnTo>
                <a:lnTo>
                  <a:pt x="819" y="119"/>
                </a:lnTo>
                <a:lnTo>
                  <a:pt x="854" y="128"/>
                </a:lnTo>
                <a:lnTo>
                  <a:pt x="888" y="137"/>
                </a:lnTo>
                <a:lnTo>
                  <a:pt x="925" y="143"/>
                </a:lnTo>
                <a:lnTo>
                  <a:pt x="960" y="151"/>
                </a:lnTo>
                <a:lnTo>
                  <a:pt x="993" y="158"/>
                </a:lnTo>
                <a:lnTo>
                  <a:pt x="1032" y="166"/>
                </a:lnTo>
                <a:lnTo>
                  <a:pt x="1085" y="172"/>
                </a:lnTo>
                <a:lnTo>
                  <a:pt x="725" y="234"/>
                </a:lnTo>
                <a:lnTo>
                  <a:pt x="749" y="282"/>
                </a:lnTo>
                <a:lnTo>
                  <a:pt x="777" y="318"/>
                </a:lnTo>
                <a:lnTo>
                  <a:pt x="828" y="385"/>
                </a:lnTo>
                <a:lnTo>
                  <a:pt x="858" y="415"/>
                </a:lnTo>
                <a:lnTo>
                  <a:pt x="888" y="445"/>
                </a:lnTo>
                <a:lnTo>
                  <a:pt x="942" y="496"/>
                </a:lnTo>
                <a:lnTo>
                  <a:pt x="975" y="526"/>
                </a:lnTo>
                <a:lnTo>
                  <a:pt x="1014" y="562"/>
                </a:lnTo>
                <a:lnTo>
                  <a:pt x="1050" y="589"/>
                </a:lnTo>
                <a:lnTo>
                  <a:pt x="1080" y="613"/>
                </a:lnTo>
                <a:lnTo>
                  <a:pt x="1110" y="636"/>
                </a:lnTo>
                <a:lnTo>
                  <a:pt x="1146" y="659"/>
                </a:lnTo>
                <a:lnTo>
                  <a:pt x="1185" y="683"/>
                </a:lnTo>
                <a:lnTo>
                  <a:pt x="1224" y="701"/>
                </a:lnTo>
                <a:lnTo>
                  <a:pt x="1262" y="722"/>
                </a:lnTo>
                <a:lnTo>
                  <a:pt x="1310" y="740"/>
                </a:lnTo>
                <a:lnTo>
                  <a:pt x="1354" y="755"/>
                </a:lnTo>
                <a:lnTo>
                  <a:pt x="1405" y="767"/>
                </a:lnTo>
                <a:lnTo>
                  <a:pt x="1453" y="779"/>
                </a:lnTo>
                <a:lnTo>
                  <a:pt x="1504" y="791"/>
                </a:lnTo>
                <a:lnTo>
                  <a:pt x="1557" y="800"/>
                </a:lnTo>
                <a:lnTo>
                  <a:pt x="1645" y="817"/>
                </a:lnTo>
                <a:close/>
              </a:path>
            </a:pathLst>
          </a:custGeom>
          <a:gradFill flip="none" rotWithShape="1">
            <a:gsLst>
              <a:gs pos="0">
                <a:srgbClr val="4F81BD">
                  <a:lumMod val="75000"/>
                  <a:tint val="66000"/>
                  <a:satMod val="160000"/>
                </a:srgbClr>
              </a:gs>
              <a:gs pos="50000">
                <a:srgbClr val="4F81BD">
                  <a:lumMod val="75000"/>
                  <a:tint val="44500"/>
                  <a:satMod val="160000"/>
                </a:srgbClr>
              </a:gs>
              <a:gs pos="100000">
                <a:srgbClr val="4F81BD">
                  <a:lumMod val="75000"/>
                  <a:tint val="23500"/>
                  <a:satMod val="160000"/>
                </a:srgbClr>
              </a:gs>
            </a:gsLst>
            <a:path path="circle">
              <a:fillToRect l="50000" t="50000" r="50000" b="50000"/>
            </a:path>
            <a:tileRect/>
          </a:gradFill>
          <a:ln w="12700">
            <a:solidFill>
              <a:sysClr val="windowText" lastClr="000000"/>
            </a:solidFill>
            <a:round/>
            <a:headEnd/>
            <a:tailEnd/>
          </a:ln>
          <a:scene3d>
            <a:camera prst="orthographicFront"/>
            <a:lightRig rig="threePt" dir="t"/>
          </a:scene3d>
          <a:sp3d>
            <a:bevelT prst="angle"/>
          </a:sp3d>
        </p:spPr>
        <p:txBody>
          <a:bodyPr/>
          <a:lstStyle/>
          <a:p>
            <a:pPr algn="r" defTabSz="914400" rtl="1" fontAlgn="base">
              <a:spcBef>
                <a:spcPct val="0"/>
              </a:spcBef>
              <a:spcAft>
                <a:spcPct val="0"/>
              </a:spcAft>
              <a:defRPr/>
            </a:pPr>
            <a:endParaRPr lang="ar-EG" kern="0">
              <a:solidFill>
                <a:prstClr val="black"/>
              </a:solidFill>
              <a:latin typeface="Arial" pitchFamily="34" charset="0"/>
              <a:cs typeface="Arial"/>
            </a:endParaRPr>
          </a:p>
        </p:txBody>
      </p:sp>
      <p:sp>
        <p:nvSpPr>
          <p:cNvPr id="55" name="Freeform 14"/>
          <p:cNvSpPr>
            <a:spLocks/>
          </p:cNvSpPr>
          <p:nvPr/>
        </p:nvSpPr>
        <p:spPr bwMode="auto">
          <a:xfrm rot="12853139">
            <a:off x="9564570" y="1598129"/>
            <a:ext cx="952364" cy="2237422"/>
          </a:xfrm>
          <a:custGeom>
            <a:avLst/>
            <a:gdLst/>
            <a:ahLst/>
            <a:cxnLst>
              <a:cxn ang="0">
                <a:pos x="1554" y="824"/>
              </a:cxn>
              <a:cxn ang="0">
                <a:pos x="1456" y="824"/>
              </a:cxn>
              <a:cxn ang="0">
                <a:pos x="1354" y="817"/>
              </a:cxn>
              <a:cxn ang="0">
                <a:pos x="1259" y="803"/>
              </a:cxn>
              <a:cxn ang="0">
                <a:pos x="1149" y="779"/>
              </a:cxn>
              <a:cxn ang="0">
                <a:pos x="1044" y="746"/>
              </a:cxn>
              <a:cxn ang="0">
                <a:pos x="933" y="701"/>
              </a:cxn>
              <a:cxn ang="0">
                <a:pos x="834" y="654"/>
              </a:cxn>
              <a:cxn ang="0">
                <a:pos x="740" y="607"/>
              </a:cxn>
              <a:cxn ang="0">
                <a:pos x="644" y="553"/>
              </a:cxn>
              <a:cxn ang="0">
                <a:pos x="554" y="493"/>
              </a:cxn>
              <a:cxn ang="0">
                <a:pos x="467" y="424"/>
              </a:cxn>
              <a:cxn ang="0">
                <a:pos x="396" y="355"/>
              </a:cxn>
              <a:cxn ang="0">
                <a:pos x="348" y="291"/>
              </a:cxn>
              <a:cxn ang="0">
                <a:pos x="49" y="312"/>
              </a:cxn>
              <a:cxn ang="0">
                <a:pos x="151" y="267"/>
              </a:cxn>
              <a:cxn ang="0">
                <a:pos x="222" y="231"/>
              </a:cxn>
              <a:cxn ang="0">
                <a:pos x="281" y="194"/>
              </a:cxn>
              <a:cxn ang="0">
                <a:pos x="338" y="148"/>
              </a:cxn>
              <a:cxn ang="0">
                <a:pos x="405" y="88"/>
              </a:cxn>
              <a:cxn ang="0">
                <a:pos x="469" y="30"/>
              </a:cxn>
              <a:cxn ang="0">
                <a:pos x="521" y="13"/>
              </a:cxn>
              <a:cxn ang="0">
                <a:pos x="577" y="41"/>
              </a:cxn>
              <a:cxn ang="0">
                <a:pos x="646" y="69"/>
              </a:cxn>
              <a:cxn ang="0">
                <a:pos x="709" y="89"/>
              </a:cxn>
              <a:cxn ang="0">
                <a:pos x="781" y="109"/>
              </a:cxn>
              <a:cxn ang="0">
                <a:pos x="854" y="128"/>
              </a:cxn>
              <a:cxn ang="0">
                <a:pos x="925" y="143"/>
              </a:cxn>
              <a:cxn ang="0">
                <a:pos x="993" y="158"/>
              </a:cxn>
              <a:cxn ang="0">
                <a:pos x="1085" y="172"/>
              </a:cxn>
              <a:cxn ang="0">
                <a:pos x="749" y="282"/>
              </a:cxn>
              <a:cxn ang="0">
                <a:pos x="828" y="385"/>
              </a:cxn>
              <a:cxn ang="0">
                <a:pos x="888" y="445"/>
              </a:cxn>
              <a:cxn ang="0">
                <a:pos x="975" y="526"/>
              </a:cxn>
              <a:cxn ang="0">
                <a:pos x="1050" y="589"/>
              </a:cxn>
              <a:cxn ang="0">
                <a:pos x="1110" y="636"/>
              </a:cxn>
              <a:cxn ang="0">
                <a:pos x="1185" y="683"/>
              </a:cxn>
              <a:cxn ang="0">
                <a:pos x="1262" y="722"/>
              </a:cxn>
              <a:cxn ang="0">
                <a:pos x="1354" y="755"/>
              </a:cxn>
              <a:cxn ang="0">
                <a:pos x="1453" y="779"/>
              </a:cxn>
              <a:cxn ang="0">
                <a:pos x="1557" y="800"/>
              </a:cxn>
            </a:cxnLst>
            <a:rect l="0" t="0" r="r" b="b"/>
            <a:pathLst>
              <a:path w="1645" h="824">
                <a:moveTo>
                  <a:pt x="1645" y="817"/>
                </a:moveTo>
                <a:lnTo>
                  <a:pt x="1554" y="824"/>
                </a:lnTo>
                <a:lnTo>
                  <a:pt x="1510" y="824"/>
                </a:lnTo>
                <a:lnTo>
                  <a:pt x="1456" y="824"/>
                </a:lnTo>
                <a:lnTo>
                  <a:pt x="1405" y="820"/>
                </a:lnTo>
                <a:lnTo>
                  <a:pt x="1354" y="817"/>
                </a:lnTo>
                <a:lnTo>
                  <a:pt x="1304" y="811"/>
                </a:lnTo>
                <a:lnTo>
                  <a:pt x="1259" y="803"/>
                </a:lnTo>
                <a:lnTo>
                  <a:pt x="1209" y="794"/>
                </a:lnTo>
                <a:lnTo>
                  <a:pt x="1149" y="779"/>
                </a:lnTo>
                <a:lnTo>
                  <a:pt x="1095" y="761"/>
                </a:lnTo>
                <a:lnTo>
                  <a:pt x="1044" y="746"/>
                </a:lnTo>
                <a:lnTo>
                  <a:pt x="987" y="725"/>
                </a:lnTo>
                <a:lnTo>
                  <a:pt x="933" y="701"/>
                </a:lnTo>
                <a:lnTo>
                  <a:pt x="879" y="677"/>
                </a:lnTo>
                <a:lnTo>
                  <a:pt x="834" y="654"/>
                </a:lnTo>
                <a:lnTo>
                  <a:pt x="783" y="630"/>
                </a:lnTo>
                <a:lnTo>
                  <a:pt x="740" y="607"/>
                </a:lnTo>
                <a:lnTo>
                  <a:pt x="692" y="580"/>
                </a:lnTo>
                <a:lnTo>
                  <a:pt x="644" y="553"/>
                </a:lnTo>
                <a:lnTo>
                  <a:pt x="596" y="520"/>
                </a:lnTo>
                <a:lnTo>
                  <a:pt x="554" y="493"/>
                </a:lnTo>
                <a:lnTo>
                  <a:pt x="509" y="457"/>
                </a:lnTo>
                <a:lnTo>
                  <a:pt x="467" y="424"/>
                </a:lnTo>
                <a:lnTo>
                  <a:pt x="428" y="391"/>
                </a:lnTo>
                <a:lnTo>
                  <a:pt x="396" y="355"/>
                </a:lnTo>
                <a:lnTo>
                  <a:pt x="369" y="324"/>
                </a:lnTo>
                <a:lnTo>
                  <a:pt x="348" y="291"/>
                </a:lnTo>
                <a:lnTo>
                  <a:pt x="0" y="336"/>
                </a:lnTo>
                <a:lnTo>
                  <a:pt x="49" y="312"/>
                </a:lnTo>
                <a:lnTo>
                  <a:pt x="106" y="288"/>
                </a:lnTo>
                <a:lnTo>
                  <a:pt x="151" y="267"/>
                </a:lnTo>
                <a:lnTo>
                  <a:pt x="185" y="251"/>
                </a:lnTo>
                <a:lnTo>
                  <a:pt x="222" y="231"/>
                </a:lnTo>
                <a:lnTo>
                  <a:pt x="252" y="213"/>
                </a:lnTo>
                <a:lnTo>
                  <a:pt x="281" y="194"/>
                </a:lnTo>
                <a:lnTo>
                  <a:pt x="307" y="171"/>
                </a:lnTo>
                <a:lnTo>
                  <a:pt x="338" y="148"/>
                </a:lnTo>
                <a:lnTo>
                  <a:pt x="372" y="119"/>
                </a:lnTo>
                <a:lnTo>
                  <a:pt x="405" y="88"/>
                </a:lnTo>
                <a:lnTo>
                  <a:pt x="434" y="62"/>
                </a:lnTo>
                <a:lnTo>
                  <a:pt x="469" y="30"/>
                </a:lnTo>
                <a:lnTo>
                  <a:pt x="494" y="0"/>
                </a:lnTo>
                <a:lnTo>
                  <a:pt x="521" y="13"/>
                </a:lnTo>
                <a:lnTo>
                  <a:pt x="548" y="28"/>
                </a:lnTo>
                <a:lnTo>
                  <a:pt x="577" y="41"/>
                </a:lnTo>
                <a:lnTo>
                  <a:pt x="611" y="55"/>
                </a:lnTo>
                <a:lnTo>
                  <a:pt x="646" y="69"/>
                </a:lnTo>
                <a:lnTo>
                  <a:pt x="678" y="80"/>
                </a:lnTo>
                <a:lnTo>
                  <a:pt x="709" y="89"/>
                </a:lnTo>
                <a:lnTo>
                  <a:pt x="744" y="100"/>
                </a:lnTo>
                <a:lnTo>
                  <a:pt x="781" y="109"/>
                </a:lnTo>
                <a:lnTo>
                  <a:pt x="819" y="119"/>
                </a:lnTo>
                <a:lnTo>
                  <a:pt x="854" y="128"/>
                </a:lnTo>
                <a:lnTo>
                  <a:pt x="888" y="137"/>
                </a:lnTo>
                <a:lnTo>
                  <a:pt x="925" y="143"/>
                </a:lnTo>
                <a:lnTo>
                  <a:pt x="960" y="151"/>
                </a:lnTo>
                <a:lnTo>
                  <a:pt x="993" y="158"/>
                </a:lnTo>
                <a:lnTo>
                  <a:pt x="1032" y="166"/>
                </a:lnTo>
                <a:lnTo>
                  <a:pt x="1085" y="172"/>
                </a:lnTo>
                <a:lnTo>
                  <a:pt x="725" y="234"/>
                </a:lnTo>
                <a:lnTo>
                  <a:pt x="749" y="282"/>
                </a:lnTo>
                <a:lnTo>
                  <a:pt x="777" y="318"/>
                </a:lnTo>
                <a:lnTo>
                  <a:pt x="828" y="385"/>
                </a:lnTo>
                <a:lnTo>
                  <a:pt x="858" y="415"/>
                </a:lnTo>
                <a:lnTo>
                  <a:pt x="888" y="445"/>
                </a:lnTo>
                <a:lnTo>
                  <a:pt x="942" y="496"/>
                </a:lnTo>
                <a:lnTo>
                  <a:pt x="975" y="526"/>
                </a:lnTo>
                <a:lnTo>
                  <a:pt x="1014" y="562"/>
                </a:lnTo>
                <a:lnTo>
                  <a:pt x="1050" y="589"/>
                </a:lnTo>
                <a:lnTo>
                  <a:pt x="1080" y="613"/>
                </a:lnTo>
                <a:lnTo>
                  <a:pt x="1110" y="636"/>
                </a:lnTo>
                <a:lnTo>
                  <a:pt x="1146" y="659"/>
                </a:lnTo>
                <a:lnTo>
                  <a:pt x="1185" y="683"/>
                </a:lnTo>
                <a:lnTo>
                  <a:pt x="1224" y="701"/>
                </a:lnTo>
                <a:lnTo>
                  <a:pt x="1262" y="722"/>
                </a:lnTo>
                <a:lnTo>
                  <a:pt x="1310" y="740"/>
                </a:lnTo>
                <a:lnTo>
                  <a:pt x="1354" y="755"/>
                </a:lnTo>
                <a:lnTo>
                  <a:pt x="1405" y="767"/>
                </a:lnTo>
                <a:lnTo>
                  <a:pt x="1453" y="779"/>
                </a:lnTo>
                <a:lnTo>
                  <a:pt x="1504" y="791"/>
                </a:lnTo>
                <a:lnTo>
                  <a:pt x="1557" y="800"/>
                </a:lnTo>
                <a:lnTo>
                  <a:pt x="1645" y="817"/>
                </a:lnTo>
                <a:close/>
              </a:path>
            </a:pathLst>
          </a:custGeom>
          <a:gradFill flip="none" rotWithShape="1">
            <a:gsLst>
              <a:gs pos="0">
                <a:srgbClr val="4F81BD">
                  <a:lumMod val="75000"/>
                  <a:tint val="66000"/>
                  <a:satMod val="160000"/>
                </a:srgbClr>
              </a:gs>
              <a:gs pos="50000">
                <a:srgbClr val="4F81BD">
                  <a:lumMod val="75000"/>
                  <a:tint val="44500"/>
                  <a:satMod val="160000"/>
                </a:srgbClr>
              </a:gs>
              <a:gs pos="100000">
                <a:srgbClr val="4F81BD">
                  <a:lumMod val="75000"/>
                  <a:tint val="23500"/>
                  <a:satMod val="160000"/>
                </a:srgbClr>
              </a:gs>
            </a:gsLst>
            <a:path path="circle">
              <a:fillToRect l="50000" t="50000" r="50000" b="50000"/>
            </a:path>
            <a:tileRect/>
          </a:gradFill>
          <a:ln w="12700">
            <a:solidFill>
              <a:sysClr val="windowText" lastClr="000000"/>
            </a:solidFill>
            <a:round/>
            <a:headEnd/>
            <a:tailEnd/>
          </a:ln>
          <a:scene3d>
            <a:camera prst="orthographicFront"/>
            <a:lightRig rig="threePt" dir="t"/>
          </a:scene3d>
          <a:sp3d>
            <a:bevelT prst="angle"/>
          </a:sp3d>
        </p:spPr>
        <p:txBody>
          <a:bodyPr/>
          <a:lstStyle/>
          <a:p>
            <a:pPr algn="r" defTabSz="914400" rtl="1" fontAlgn="base">
              <a:spcBef>
                <a:spcPct val="0"/>
              </a:spcBef>
              <a:spcAft>
                <a:spcPct val="0"/>
              </a:spcAft>
              <a:defRPr/>
            </a:pPr>
            <a:endParaRPr lang="ar-EG" kern="0">
              <a:solidFill>
                <a:prstClr val="black"/>
              </a:solidFill>
              <a:latin typeface="Arial" pitchFamily="34" charset="0"/>
              <a:cs typeface="Arial"/>
            </a:endParaRPr>
          </a:p>
        </p:txBody>
      </p:sp>
      <p:sp>
        <p:nvSpPr>
          <p:cNvPr id="56" name="Freeform 14"/>
          <p:cNvSpPr>
            <a:spLocks/>
          </p:cNvSpPr>
          <p:nvPr/>
        </p:nvSpPr>
        <p:spPr bwMode="auto">
          <a:xfrm rot="10800000">
            <a:off x="10672025" y="1436911"/>
            <a:ext cx="936700" cy="3131239"/>
          </a:xfrm>
          <a:custGeom>
            <a:avLst/>
            <a:gdLst/>
            <a:ahLst/>
            <a:cxnLst>
              <a:cxn ang="0">
                <a:pos x="1554" y="824"/>
              </a:cxn>
              <a:cxn ang="0">
                <a:pos x="1456" y="824"/>
              </a:cxn>
              <a:cxn ang="0">
                <a:pos x="1354" y="817"/>
              </a:cxn>
              <a:cxn ang="0">
                <a:pos x="1259" y="803"/>
              </a:cxn>
              <a:cxn ang="0">
                <a:pos x="1149" y="779"/>
              </a:cxn>
              <a:cxn ang="0">
                <a:pos x="1044" y="746"/>
              </a:cxn>
              <a:cxn ang="0">
                <a:pos x="933" y="701"/>
              </a:cxn>
              <a:cxn ang="0">
                <a:pos x="834" y="654"/>
              </a:cxn>
              <a:cxn ang="0">
                <a:pos x="740" y="607"/>
              </a:cxn>
              <a:cxn ang="0">
                <a:pos x="644" y="553"/>
              </a:cxn>
              <a:cxn ang="0">
                <a:pos x="554" y="493"/>
              </a:cxn>
              <a:cxn ang="0">
                <a:pos x="467" y="424"/>
              </a:cxn>
              <a:cxn ang="0">
                <a:pos x="396" y="355"/>
              </a:cxn>
              <a:cxn ang="0">
                <a:pos x="348" y="291"/>
              </a:cxn>
              <a:cxn ang="0">
                <a:pos x="49" y="312"/>
              </a:cxn>
              <a:cxn ang="0">
                <a:pos x="151" y="267"/>
              </a:cxn>
              <a:cxn ang="0">
                <a:pos x="222" y="231"/>
              </a:cxn>
              <a:cxn ang="0">
                <a:pos x="281" y="194"/>
              </a:cxn>
              <a:cxn ang="0">
                <a:pos x="338" y="148"/>
              </a:cxn>
              <a:cxn ang="0">
                <a:pos x="405" y="88"/>
              </a:cxn>
              <a:cxn ang="0">
                <a:pos x="469" y="30"/>
              </a:cxn>
              <a:cxn ang="0">
                <a:pos x="521" y="13"/>
              </a:cxn>
              <a:cxn ang="0">
                <a:pos x="577" y="41"/>
              </a:cxn>
              <a:cxn ang="0">
                <a:pos x="646" y="69"/>
              </a:cxn>
              <a:cxn ang="0">
                <a:pos x="709" y="89"/>
              </a:cxn>
              <a:cxn ang="0">
                <a:pos x="781" y="109"/>
              </a:cxn>
              <a:cxn ang="0">
                <a:pos x="854" y="128"/>
              </a:cxn>
              <a:cxn ang="0">
                <a:pos x="925" y="143"/>
              </a:cxn>
              <a:cxn ang="0">
                <a:pos x="993" y="158"/>
              </a:cxn>
              <a:cxn ang="0">
                <a:pos x="1085" y="172"/>
              </a:cxn>
              <a:cxn ang="0">
                <a:pos x="749" y="282"/>
              </a:cxn>
              <a:cxn ang="0">
                <a:pos x="828" y="385"/>
              </a:cxn>
              <a:cxn ang="0">
                <a:pos x="888" y="445"/>
              </a:cxn>
              <a:cxn ang="0">
                <a:pos x="975" y="526"/>
              </a:cxn>
              <a:cxn ang="0">
                <a:pos x="1050" y="589"/>
              </a:cxn>
              <a:cxn ang="0">
                <a:pos x="1110" y="636"/>
              </a:cxn>
              <a:cxn ang="0">
                <a:pos x="1185" y="683"/>
              </a:cxn>
              <a:cxn ang="0">
                <a:pos x="1262" y="722"/>
              </a:cxn>
              <a:cxn ang="0">
                <a:pos x="1354" y="755"/>
              </a:cxn>
              <a:cxn ang="0">
                <a:pos x="1453" y="779"/>
              </a:cxn>
              <a:cxn ang="0">
                <a:pos x="1557" y="800"/>
              </a:cxn>
            </a:cxnLst>
            <a:rect l="0" t="0" r="r" b="b"/>
            <a:pathLst>
              <a:path w="1645" h="824">
                <a:moveTo>
                  <a:pt x="1645" y="817"/>
                </a:moveTo>
                <a:lnTo>
                  <a:pt x="1554" y="824"/>
                </a:lnTo>
                <a:lnTo>
                  <a:pt x="1510" y="824"/>
                </a:lnTo>
                <a:lnTo>
                  <a:pt x="1456" y="824"/>
                </a:lnTo>
                <a:lnTo>
                  <a:pt x="1405" y="820"/>
                </a:lnTo>
                <a:lnTo>
                  <a:pt x="1354" y="817"/>
                </a:lnTo>
                <a:lnTo>
                  <a:pt x="1304" y="811"/>
                </a:lnTo>
                <a:lnTo>
                  <a:pt x="1259" y="803"/>
                </a:lnTo>
                <a:lnTo>
                  <a:pt x="1209" y="794"/>
                </a:lnTo>
                <a:lnTo>
                  <a:pt x="1149" y="779"/>
                </a:lnTo>
                <a:lnTo>
                  <a:pt x="1095" y="761"/>
                </a:lnTo>
                <a:lnTo>
                  <a:pt x="1044" y="746"/>
                </a:lnTo>
                <a:lnTo>
                  <a:pt x="987" y="725"/>
                </a:lnTo>
                <a:lnTo>
                  <a:pt x="933" y="701"/>
                </a:lnTo>
                <a:lnTo>
                  <a:pt x="879" y="677"/>
                </a:lnTo>
                <a:lnTo>
                  <a:pt x="834" y="654"/>
                </a:lnTo>
                <a:lnTo>
                  <a:pt x="783" y="630"/>
                </a:lnTo>
                <a:lnTo>
                  <a:pt x="740" y="607"/>
                </a:lnTo>
                <a:lnTo>
                  <a:pt x="692" y="580"/>
                </a:lnTo>
                <a:lnTo>
                  <a:pt x="644" y="553"/>
                </a:lnTo>
                <a:lnTo>
                  <a:pt x="596" y="520"/>
                </a:lnTo>
                <a:lnTo>
                  <a:pt x="554" y="493"/>
                </a:lnTo>
                <a:lnTo>
                  <a:pt x="509" y="457"/>
                </a:lnTo>
                <a:lnTo>
                  <a:pt x="467" y="424"/>
                </a:lnTo>
                <a:lnTo>
                  <a:pt x="428" y="391"/>
                </a:lnTo>
                <a:lnTo>
                  <a:pt x="396" y="355"/>
                </a:lnTo>
                <a:lnTo>
                  <a:pt x="369" y="324"/>
                </a:lnTo>
                <a:lnTo>
                  <a:pt x="348" y="291"/>
                </a:lnTo>
                <a:lnTo>
                  <a:pt x="0" y="336"/>
                </a:lnTo>
                <a:lnTo>
                  <a:pt x="49" y="312"/>
                </a:lnTo>
                <a:lnTo>
                  <a:pt x="106" y="288"/>
                </a:lnTo>
                <a:lnTo>
                  <a:pt x="151" y="267"/>
                </a:lnTo>
                <a:lnTo>
                  <a:pt x="185" y="251"/>
                </a:lnTo>
                <a:lnTo>
                  <a:pt x="222" y="231"/>
                </a:lnTo>
                <a:lnTo>
                  <a:pt x="252" y="213"/>
                </a:lnTo>
                <a:lnTo>
                  <a:pt x="281" y="194"/>
                </a:lnTo>
                <a:lnTo>
                  <a:pt x="307" y="171"/>
                </a:lnTo>
                <a:lnTo>
                  <a:pt x="338" y="148"/>
                </a:lnTo>
                <a:lnTo>
                  <a:pt x="372" y="119"/>
                </a:lnTo>
                <a:lnTo>
                  <a:pt x="405" y="88"/>
                </a:lnTo>
                <a:lnTo>
                  <a:pt x="434" y="62"/>
                </a:lnTo>
                <a:lnTo>
                  <a:pt x="469" y="30"/>
                </a:lnTo>
                <a:lnTo>
                  <a:pt x="494" y="0"/>
                </a:lnTo>
                <a:lnTo>
                  <a:pt x="521" y="13"/>
                </a:lnTo>
                <a:lnTo>
                  <a:pt x="548" y="28"/>
                </a:lnTo>
                <a:lnTo>
                  <a:pt x="577" y="41"/>
                </a:lnTo>
                <a:lnTo>
                  <a:pt x="611" y="55"/>
                </a:lnTo>
                <a:lnTo>
                  <a:pt x="646" y="69"/>
                </a:lnTo>
                <a:lnTo>
                  <a:pt x="678" y="80"/>
                </a:lnTo>
                <a:lnTo>
                  <a:pt x="709" y="89"/>
                </a:lnTo>
                <a:lnTo>
                  <a:pt x="744" y="100"/>
                </a:lnTo>
                <a:lnTo>
                  <a:pt x="781" y="109"/>
                </a:lnTo>
                <a:lnTo>
                  <a:pt x="819" y="119"/>
                </a:lnTo>
                <a:lnTo>
                  <a:pt x="854" y="128"/>
                </a:lnTo>
                <a:lnTo>
                  <a:pt x="888" y="137"/>
                </a:lnTo>
                <a:lnTo>
                  <a:pt x="925" y="143"/>
                </a:lnTo>
                <a:lnTo>
                  <a:pt x="960" y="151"/>
                </a:lnTo>
                <a:lnTo>
                  <a:pt x="993" y="158"/>
                </a:lnTo>
                <a:lnTo>
                  <a:pt x="1032" y="166"/>
                </a:lnTo>
                <a:lnTo>
                  <a:pt x="1085" y="172"/>
                </a:lnTo>
                <a:lnTo>
                  <a:pt x="725" y="234"/>
                </a:lnTo>
                <a:lnTo>
                  <a:pt x="749" y="282"/>
                </a:lnTo>
                <a:lnTo>
                  <a:pt x="777" y="318"/>
                </a:lnTo>
                <a:lnTo>
                  <a:pt x="828" y="385"/>
                </a:lnTo>
                <a:lnTo>
                  <a:pt x="858" y="415"/>
                </a:lnTo>
                <a:lnTo>
                  <a:pt x="888" y="445"/>
                </a:lnTo>
                <a:lnTo>
                  <a:pt x="942" y="496"/>
                </a:lnTo>
                <a:lnTo>
                  <a:pt x="975" y="526"/>
                </a:lnTo>
                <a:lnTo>
                  <a:pt x="1014" y="562"/>
                </a:lnTo>
                <a:lnTo>
                  <a:pt x="1050" y="589"/>
                </a:lnTo>
                <a:lnTo>
                  <a:pt x="1080" y="613"/>
                </a:lnTo>
                <a:lnTo>
                  <a:pt x="1110" y="636"/>
                </a:lnTo>
                <a:lnTo>
                  <a:pt x="1146" y="659"/>
                </a:lnTo>
                <a:lnTo>
                  <a:pt x="1185" y="683"/>
                </a:lnTo>
                <a:lnTo>
                  <a:pt x="1224" y="701"/>
                </a:lnTo>
                <a:lnTo>
                  <a:pt x="1262" y="722"/>
                </a:lnTo>
                <a:lnTo>
                  <a:pt x="1310" y="740"/>
                </a:lnTo>
                <a:lnTo>
                  <a:pt x="1354" y="755"/>
                </a:lnTo>
                <a:lnTo>
                  <a:pt x="1405" y="767"/>
                </a:lnTo>
                <a:lnTo>
                  <a:pt x="1453" y="779"/>
                </a:lnTo>
                <a:lnTo>
                  <a:pt x="1504" y="791"/>
                </a:lnTo>
                <a:lnTo>
                  <a:pt x="1557" y="800"/>
                </a:lnTo>
                <a:lnTo>
                  <a:pt x="1645" y="817"/>
                </a:lnTo>
                <a:close/>
              </a:path>
            </a:pathLst>
          </a:custGeom>
          <a:gradFill flip="none" rotWithShape="1">
            <a:gsLst>
              <a:gs pos="0">
                <a:srgbClr val="4F81BD">
                  <a:lumMod val="75000"/>
                  <a:tint val="66000"/>
                  <a:satMod val="160000"/>
                </a:srgbClr>
              </a:gs>
              <a:gs pos="50000">
                <a:srgbClr val="4F81BD">
                  <a:lumMod val="75000"/>
                  <a:tint val="44500"/>
                  <a:satMod val="160000"/>
                </a:srgbClr>
              </a:gs>
              <a:gs pos="100000">
                <a:srgbClr val="4F81BD">
                  <a:lumMod val="75000"/>
                  <a:tint val="23500"/>
                  <a:satMod val="160000"/>
                </a:srgbClr>
              </a:gs>
            </a:gsLst>
            <a:path path="circle">
              <a:fillToRect l="50000" t="50000" r="50000" b="50000"/>
            </a:path>
            <a:tileRect/>
          </a:gradFill>
          <a:ln w="12700">
            <a:solidFill>
              <a:sysClr val="windowText" lastClr="000000"/>
            </a:solidFill>
            <a:round/>
            <a:headEnd/>
            <a:tailEnd/>
          </a:ln>
          <a:scene3d>
            <a:camera prst="orthographicFront"/>
            <a:lightRig rig="threePt" dir="t"/>
          </a:scene3d>
          <a:sp3d>
            <a:bevelT prst="angle"/>
          </a:sp3d>
        </p:spPr>
        <p:txBody>
          <a:bodyPr/>
          <a:lstStyle/>
          <a:p>
            <a:pPr algn="r" defTabSz="914400" rtl="1" fontAlgn="base">
              <a:spcBef>
                <a:spcPct val="0"/>
              </a:spcBef>
              <a:spcAft>
                <a:spcPct val="0"/>
              </a:spcAft>
              <a:defRPr/>
            </a:pPr>
            <a:endParaRPr lang="ar-EG" kern="0">
              <a:solidFill>
                <a:prstClr val="black"/>
              </a:solidFill>
              <a:latin typeface="Arial" pitchFamily="34" charset="0"/>
              <a:cs typeface="Arial"/>
            </a:endParaRPr>
          </a:p>
        </p:txBody>
      </p:sp>
      <p:sp>
        <p:nvSpPr>
          <p:cNvPr id="57" name="Rectangle 56"/>
          <p:cNvSpPr/>
          <p:nvPr/>
        </p:nvSpPr>
        <p:spPr>
          <a:xfrm>
            <a:off x="6978040" y="5824835"/>
            <a:ext cx="369521" cy="923330"/>
          </a:xfrm>
          <a:prstGeom prst="rect">
            <a:avLst/>
          </a:prstGeom>
          <a:noFill/>
        </p:spPr>
        <p:txBody>
          <a:bodyPr>
            <a:spAutoFit/>
          </a:bodyPr>
          <a:lstStyle/>
          <a:p>
            <a:pPr algn="ctr" eaLnBrk="0" fontAlgn="base" hangingPunct="0">
              <a:spcBef>
                <a:spcPct val="0"/>
              </a:spcBef>
              <a:spcAft>
                <a:spcPct val="0"/>
              </a:spcAft>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8</a:t>
            </a:r>
          </a:p>
        </p:txBody>
      </p:sp>
      <p:sp>
        <p:nvSpPr>
          <p:cNvPr id="58" name="Oval 57"/>
          <p:cNvSpPr/>
          <p:nvPr/>
        </p:nvSpPr>
        <p:spPr>
          <a:xfrm>
            <a:off x="8501746" y="457200"/>
            <a:ext cx="2550005" cy="1129888"/>
          </a:xfrm>
          <a:prstGeom prst="ellipse">
            <a:avLst/>
          </a:prstGeom>
          <a:solidFill>
            <a:srgbClr val="1F497D">
              <a:lumMod val="40000"/>
              <a:lumOff val="60000"/>
            </a:srgbClr>
          </a:solidFill>
          <a:ln w="25400" cap="flat" cmpd="sng" algn="ctr">
            <a:solidFill>
              <a:srgbClr val="4F81BD">
                <a:shade val="50000"/>
              </a:srgbClr>
            </a:solidFill>
            <a:prstDash val="solid"/>
          </a:ln>
          <a:effectLst/>
          <a:scene3d>
            <a:camera prst="perspectiveFront"/>
            <a:lightRig rig="threePt" dir="t"/>
          </a:scene3d>
          <a:sp3d>
            <a:bevelT/>
          </a:sp3d>
        </p:spPr>
        <p:txBody>
          <a:bodyPr rtlCol="1" anchor="ctr"/>
          <a:lstStyle/>
          <a:p>
            <a:pPr algn="ctr" defTabSz="914400" eaLnBrk="0" fontAlgn="base" hangingPunct="0">
              <a:spcBef>
                <a:spcPct val="0"/>
              </a:spcBef>
              <a:spcAft>
                <a:spcPct val="0"/>
              </a:spcAft>
              <a:defRPr/>
            </a:pPr>
            <a:r>
              <a:rPr lang="en-US" sz="2800" b="1" kern="0" dirty="0">
                <a:solidFill>
                  <a:prstClr val="black"/>
                </a:solidFill>
                <a:latin typeface="Times New Roman" pitchFamily="18" charset="0"/>
                <a:cs typeface="Times New Roman" pitchFamily="18" charset="0"/>
              </a:rPr>
              <a:t>Treated group</a:t>
            </a:r>
            <a:endParaRPr lang="ar-EG" sz="2800" b="1" kern="0" dirty="0">
              <a:solidFill>
                <a:prstClr val="black"/>
              </a:solidFill>
              <a:latin typeface="Times New Roman" pitchFamily="18" charset="0"/>
              <a:cs typeface="Times New Roman" pitchFamily="18" charset="0"/>
            </a:endParaRPr>
          </a:p>
        </p:txBody>
      </p:sp>
      <p:sp>
        <p:nvSpPr>
          <p:cNvPr id="59" name="Oval 58"/>
          <p:cNvSpPr/>
          <p:nvPr/>
        </p:nvSpPr>
        <p:spPr>
          <a:xfrm rot="154748">
            <a:off x="1634819" y="395100"/>
            <a:ext cx="3276600" cy="1295400"/>
          </a:xfrm>
          <a:prstGeom prst="ellipse">
            <a:avLst/>
          </a:prstGeom>
          <a:solidFill>
            <a:srgbClr val="C0504D">
              <a:lumMod val="40000"/>
              <a:lumOff val="60000"/>
            </a:srgbClr>
          </a:solidFill>
          <a:ln w="25400" cap="flat" cmpd="sng" algn="ctr">
            <a:solidFill>
              <a:srgbClr val="4F81BD">
                <a:shade val="50000"/>
              </a:srgbClr>
            </a:solidFill>
            <a:prstDash val="solid"/>
          </a:ln>
          <a:effectLst/>
          <a:scene3d>
            <a:camera prst="perspectiveFront"/>
            <a:lightRig rig="threePt" dir="t"/>
          </a:scene3d>
          <a:sp3d>
            <a:bevelT/>
          </a:sp3d>
        </p:spPr>
        <p:txBody>
          <a:bodyPr rtlCol="1" anchor="ctr"/>
          <a:lstStyle/>
          <a:p>
            <a:pPr algn="ctr" defTabSz="914400" eaLnBrk="0" fontAlgn="base" hangingPunct="0">
              <a:spcBef>
                <a:spcPct val="0"/>
              </a:spcBef>
              <a:spcAft>
                <a:spcPct val="0"/>
              </a:spcAft>
              <a:defRPr/>
            </a:pPr>
            <a:r>
              <a:rPr lang="en-US" sz="2800" b="1" kern="0" dirty="0">
                <a:solidFill>
                  <a:prstClr val="black"/>
                </a:solidFill>
                <a:latin typeface="Times New Roman" pitchFamily="18" charset="0"/>
                <a:cs typeface="Times New Roman" pitchFamily="18" charset="0"/>
              </a:rPr>
              <a:t>Control-non treated group</a:t>
            </a:r>
            <a:endParaRPr lang="ar-EG" sz="2800" b="1" kern="0" dirty="0">
              <a:solidFill>
                <a:prstClr val="black"/>
              </a:solidFill>
              <a:latin typeface="Times New Roman" pitchFamily="18" charset="0"/>
              <a:cs typeface="Times New Roman" pitchFamily="18" charset="0"/>
            </a:endParaRPr>
          </a:p>
        </p:txBody>
      </p:sp>
      <p:graphicFrame>
        <p:nvGraphicFramePr>
          <p:cNvPr id="60" name="Object 59"/>
          <p:cNvGraphicFramePr>
            <a:graphicFrameLocks noChangeAspect="1"/>
          </p:cNvGraphicFramePr>
          <p:nvPr/>
        </p:nvGraphicFramePr>
        <p:xfrm>
          <a:off x="6934200" y="304800"/>
          <a:ext cx="723900" cy="1112838"/>
        </p:xfrm>
        <a:graphic>
          <a:graphicData uri="http://schemas.openxmlformats.org/presentationml/2006/ole">
            <mc:AlternateContent xmlns:mc="http://schemas.openxmlformats.org/markup-compatibility/2006">
              <mc:Choice xmlns:v="urn:schemas-microsoft-com:vml" Requires="v">
                <p:oleObj spid="_x0000_s5214" name="Clip" r:id="rId5" imgW="539496" imgH="862279" progId="MS_ClipArt_Gallery.2">
                  <p:embed/>
                </p:oleObj>
              </mc:Choice>
              <mc:Fallback>
                <p:oleObj name="Clip" r:id="rId5" imgW="539496" imgH="862279" progId="MS_ClipArt_Gallery.2">
                  <p:embed/>
                  <p:pic>
                    <p:nvPicPr>
                      <p:cNvPr id="60" name="Object 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04800"/>
                        <a:ext cx="723900" cy="1112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 name="Object 60"/>
          <p:cNvGraphicFramePr>
            <a:graphicFrameLocks noChangeAspect="1"/>
          </p:cNvGraphicFramePr>
          <p:nvPr>
            <p:extLst/>
          </p:nvPr>
        </p:nvGraphicFramePr>
        <p:xfrm>
          <a:off x="5832169" y="51901"/>
          <a:ext cx="723900" cy="1112838"/>
        </p:xfrm>
        <a:graphic>
          <a:graphicData uri="http://schemas.openxmlformats.org/presentationml/2006/ole">
            <mc:AlternateContent xmlns:mc="http://schemas.openxmlformats.org/markup-compatibility/2006">
              <mc:Choice xmlns:v="urn:schemas-microsoft-com:vml" Requires="v">
                <p:oleObj spid="_x0000_s5215" name="Clip" r:id="rId7" imgW="539496" imgH="862279" progId="MS_ClipArt_Gallery.2">
                  <p:embed/>
                </p:oleObj>
              </mc:Choice>
              <mc:Fallback>
                <p:oleObj name="Clip" r:id="rId7" imgW="539496" imgH="862279" progId="MS_ClipArt_Gallery.2">
                  <p:embed/>
                  <p:pic>
                    <p:nvPicPr>
                      <p:cNvPr id="61" name="Object 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2169" y="51901"/>
                        <a:ext cx="723900" cy="1112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 name="Object 61"/>
          <p:cNvGraphicFramePr>
            <a:graphicFrameLocks noChangeAspect="1"/>
          </p:cNvGraphicFramePr>
          <p:nvPr>
            <p:extLst/>
          </p:nvPr>
        </p:nvGraphicFramePr>
        <p:xfrm>
          <a:off x="6335559" y="203341"/>
          <a:ext cx="723900" cy="1112838"/>
        </p:xfrm>
        <a:graphic>
          <a:graphicData uri="http://schemas.openxmlformats.org/presentationml/2006/ole">
            <mc:AlternateContent xmlns:mc="http://schemas.openxmlformats.org/markup-compatibility/2006">
              <mc:Choice xmlns:v="urn:schemas-microsoft-com:vml" Requires="v">
                <p:oleObj spid="_x0000_s5216" name="Clip" r:id="rId8" imgW="539496" imgH="862279" progId="MS_ClipArt_Gallery.2">
                  <p:embed/>
                </p:oleObj>
              </mc:Choice>
              <mc:Fallback>
                <p:oleObj name="Clip" r:id="rId8" imgW="539496" imgH="862279" progId="MS_ClipArt_Gallery.2">
                  <p:embed/>
                  <p:pic>
                    <p:nvPicPr>
                      <p:cNvPr id="62" name="Object 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5559" y="203341"/>
                        <a:ext cx="723900" cy="1112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 name="Object 62"/>
          <p:cNvGraphicFramePr>
            <a:graphicFrameLocks noChangeAspect="1"/>
          </p:cNvGraphicFramePr>
          <p:nvPr>
            <p:extLst/>
          </p:nvPr>
        </p:nvGraphicFramePr>
        <p:xfrm>
          <a:off x="6082145" y="16786"/>
          <a:ext cx="723900" cy="1112838"/>
        </p:xfrm>
        <a:graphic>
          <a:graphicData uri="http://schemas.openxmlformats.org/presentationml/2006/ole">
            <mc:AlternateContent xmlns:mc="http://schemas.openxmlformats.org/markup-compatibility/2006">
              <mc:Choice xmlns:v="urn:schemas-microsoft-com:vml" Requires="v">
                <p:oleObj spid="_x0000_s5217" name="Clip" r:id="rId9" imgW="539496" imgH="862279" progId="MS_ClipArt_Gallery.2">
                  <p:embed/>
                </p:oleObj>
              </mc:Choice>
              <mc:Fallback>
                <p:oleObj name="Clip" r:id="rId9" imgW="539496" imgH="862279" progId="MS_ClipArt_Gallery.2">
                  <p:embed/>
                  <p:pic>
                    <p:nvPicPr>
                      <p:cNvPr id="63" name="Object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2145" y="16786"/>
                        <a:ext cx="723900" cy="1112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 name="Object 63"/>
          <p:cNvGraphicFramePr>
            <a:graphicFrameLocks noChangeAspect="1"/>
          </p:cNvGraphicFramePr>
          <p:nvPr>
            <p:extLst/>
          </p:nvPr>
        </p:nvGraphicFramePr>
        <p:xfrm>
          <a:off x="6529283" y="439614"/>
          <a:ext cx="723900" cy="1112838"/>
        </p:xfrm>
        <a:graphic>
          <a:graphicData uri="http://schemas.openxmlformats.org/presentationml/2006/ole">
            <mc:AlternateContent xmlns:mc="http://schemas.openxmlformats.org/markup-compatibility/2006">
              <mc:Choice xmlns:v="urn:schemas-microsoft-com:vml" Requires="v">
                <p:oleObj spid="_x0000_s5218" name="Clip" r:id="rId10" imgW="539496" imgH="862279" progId="MS_ClipArt_Gallery.2">
                  <p:embed/>
                </p:oleObj>
              </mc:Choice>
              <mc:Fallback>
                <p:oleObj name="Clip" r:id="rId10" imgW="539496" imgH="862279" progId="MS_ClipArt_Gallery.2">
                  <p:embed/>
                  <p:pic>
                    <p:nvPicPr>
                      <p:cNvPr id="64" name="Object 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9283" y="439614"/>
                        <a:ext cx="723900" cy="1112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 name="Object 64"/>
          <p:cNvGraphicFramePr>
            <a:graphicFrameLocks noChangeAspect="1"/>
          </p:cNvGraphicFramePr>
          <p:nvPr>
            <p:extLst/>
          </p:nvPr>
        </p:nvGraphicFramePr>
        <p:xfrm>
          <a:off x="5435583" y="-56058"/>
          <a:ext cx="723900" cy="1112838"/>
        </p:xfrm>
        <a:graphic>
          <a:graphicData uri="http://schemas.openxmlformats.org/presentationml/2006/ole">
            <mc:AlternateContent xmlns:mc="http://schemas.openxmlformats.org/markup-compatibility/2006">
              <mc:Choice xmlns:v="urn:schemas-microsoft-com:vml" Requires="v">
                <p:oleObj spid="_x0000_s5219" name="Clip" r:id="rId11" imgW="539496" imgH="862279" progId="MS_ClipArt_Gallery.2">
                  <p:embed/>
                </p:oleObj>
              </mc:Choice>
              <mc:Fallback>
                <p:oleObj name="Clip" r:id="rId11" imgW="539496" imgH="862279" progId="MS_ClipArt_Gallery.2">
                  <p:embed/>
                  <p:pic>
                    <p:nvPicPr>
                      <p:cNvPr id="65" name="Object 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5583" y="-56058"/>
                        <a:ext cx="723900" cy="1112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 name="Down Arrow Callout 45"/>
          <p:cNvSpPr/>
          <p:nvPr/>
        </p:nvSpPr>
        <p:spPr>
          <a:xfrm>
            <a:off x="5390875" y="1725267"/>
            <a:ext cx="1777358" cy="1447800"/>
          </a:xfrm>
          <a:prstGeom prst="downArrowCallout">
            <a:avLst>
              <a:gd name="adj1" fmla="val 25000"/>
              <a:gd name="adj2" fmla="val 33065"/>
              <a:gd name="adj3" fmla="val 25000"/>
              <a:gd name="adj4" fmla="val 64977"/>
            </a:avLst>
          </a:prstGeom>
          <a:solidFill>
            <a:srgbClr val="1F497D">
              <a:lumMod val="40000"/>
              <a:lumOff val="60000"/>
            </a:srgbClr>
          </a:solidFill>
          <a:ln w="25400" cap="flat" cmpd="sng" algn="ctr">
            <a:solidFill>
              <a:srgbClr val="4F81BD">
                <a:shade val="50000"/>
              </a:srgbClr>
            </a:solidFill>
            <a:prstDash val="solid"/>
          </a:ln>
          <a:effectLst>
            <a:innerShdw blurRad="63500" dist="50800" dir="13500000">
              <a:prstClr val="black">
                <a:alpha val="50000"/>
              </a:prstClr>
            </a:innerShdw>
          </a:effectLst>
          <a:scene3d>
            <a:camera prst="orthographicFront"/>
            <a:lightRig rig="threePt" dir="t"/>
          </a:scene3d>
          <a:sp3d>
            <a:bevelT prst="angle"/>
          </a:sp3d>
        </p:spPr>
        <p:txBody>
          <a:bodyPr rtlCol="1" anchor="ctr"/>
          <a:lstStyle/>
          <a:p>
            <a:pPr algn="ctr" defTabSz="914400" eaLnBrk="0" fontAlgn="base" hangingPunct="0">
              <a:spcBef>
                <a:spcPct val="0"/>
              </a:spcBef>
              <a:spcAft>
                <a:spcPct val="0"/>
              </a:spcAft>
              <a:defRPr/>
            </a:pPr>
            <a:r>
              <a:rPr lang="en-US" sz="2000" b="1" kern="0" dirty="0" err="1">
                <a:solidFill>
                  <a:prstClr val="black"/>
                </a:solidFill>
                <a:latin typeface="Times New Roman" panose="02020603050405020304" pitchFamily="18" charset="0"/>
                <a:cs typeface="Times New Roman" panose="02020603050405020304" pitchFamily="18" charset="0"/>
              </a:rPr>
              <a:t>Levetiracetam</a:t>
            </a:r>
            <a:endParaRPr lang="en-US" sz="2000" b="1" kern="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978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blinds(horizontal)">
                                      <p:cBhvr>
                                        <p:cTn id="13" dur="500"/>
                                        <p:tgtEl>
                                          <p:spTgt spid="60"/>
                                        </p:tgtEl>
                                      </p:cBhvr>
                                    </p:animEffect>
                                  </p:childTnLst>
                                </p:cTn>
                              </p:par>
                              <p:par>
                                <p:cTn id="14" presetID="3" presetClass="entr" presetSubtype="10" fill="hold"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blinds(horizontal)">
                                      <p:cBhvr>
                                        <p:cTn id="16" dur="500"/>
                                        <p:tgtEl>
                                          <p:spTgt spid="61"/>
                                        </p:tgtEl>
                                      </p:cBhvr>
                                    </p:animEffect>
                                  </p:childTnLst>
                                </p:cTn>
                              </p:par>
                              <p:par>
                                <p:cTn id="17" presetID="3" presetClass="entr" presetSubtype="1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blinds(horizontal)">
                                      <p:cBhvr>
                                        <p:cTn id="19" dur="500"/>
                                        <p:tgtEl>
                                          <p:spTgt spid="62"/>
                                        </p:tgtEl>
                                      </p:cBhvr>
                                    </p:animEffect>
                                  </p:childTnLst>
                                </p:cTn>
                              </p:par>
                              <p:par>
                                <p:cTn id="20" presetID="3" presetClass="entr" presetSubtype="10" fill="hold"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blinds(horizontal)">
                                      <p:cBhvr>
                                        <p:cTn id="22" dur="500"/>
                                        <p:tgtEl>
                                          <p:spTgt spid="63"/>
                                        </p:tgtEl>
                                      </p:cBhvr>
                                    </p:animEffect>
                                  </p:childTnLst>
                                </p:cTn>
                              </p:par>
                              <p:par>
                                <p:cTn id="23" presetID="3" presetClass="entr" presetSubtype="1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blinds(horizontal)">
                                      <p:cBhvr>
                                        <p:cTn id="25" dur="500"/>
                                        <p:tgtEl>
                                          <p:spTgt spid="64"/>
                                        </p:tgtEl>
                                      </p:cBhvr>
                                    </p:animEffect>
                                  </p:childTnLst>
                                </p:cTn>
                              </p:par>
                              <p:par>
                                <p:cTn id="26" presetID="3" presetClass="entr" presetSubtype="10" fill="hold" nodeType="with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blinds(horizontal)">
                                      <p:cBhvr>
                                        <p:cTn id="28" dur="500"/>
                                        <p:tgtEl>
                                          <p:spTgt spid="6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500" fill="hold"/>
                                        <p:tgtEl>
                                          <p:spTgt spid="59"/>
                                        </p:tgtEl>
                                        <p:attrNameLst>
                                          <p:attrName>ppt_x</p:attrName>
                                        </p:attrNameLst>
                                      </p:cBhvr>
                                      <p:tavLst>
                                        <p:tav tm="0">
                                          <p:val>
                                            <p:strVal val="0-#ppt_w/2"/>
                                          </p:val>
                                        </p:tav>
                                        <p:tav tm="100000">
                                          <p:val>
                                            <p:strVal val="#ppt_x"/>
                                          </p:val>
                                        </p:tav>
                                      </p:tavLst>
                                    </p:anim>
                                    <p:anim calcmode="lin" valueType="num">
                                      <p:cBhvr additive="base">
                                        <p:cTn id="34"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linds(horizontal)">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blinds(horizontal)">
                                      <p:cBhvr>
                                        <p:cTn id="44" dur="500"/>
                                        <p:tgtEl>
                                          <p:spTgt spid="36"/>
                                        </p:tgtEl>
                                      </p:cBhvr>
                                    </p:animEffect>
                                  </p:childTnLst>
                                </p:cTn>
                              </p:par>
                              <p:par>
                                <p:cTn id="45" presetID="3" presetClass="entr" presetSubtype="1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blinds(horizontal)">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ppt_x"/>
                                          </p:val>
                                        </p:tav>
                                        <p:tav tm="100000">
                                          <p:val>
                                            <p:strVal val="#ppt_x"/>
                                          </p:val>
                                        </p:tav>
                                      </p:tavLst>
                                    </p:anim>
                                    <p:anim calcmode="lin" valueType="num">
                                      <p:cBhvr additive="base">
                                        <p:cTn id="5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blinds(horizontal)">
                                      <p:cBhvr>
                                        <p:cTn id="58" dur="500"/>
                                        <p:tgtEl>
                                          <p:spTgt spid="39"/>
                                        </p:tgtEl>
                                      </p:cBhvr>
                                    </p:animEffect>
                                  </p:childTnLst>
                                </p:cTn>
                              </p:par>
                              <p:par>
                                <p:cTn id="59" presetID="3" presetClass="entr" presetSubtype="1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blinds(horizontal)">
                                      <p:cBhvr>
                                        <p:cTn id="61" dur="500"/>
                                        <p:tgtEl>
                                          <p:spTgt spid="4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additive="base">
                                        <p:cTn id="66" dur="500" fill="hold"/>
                                        <p:tgtEl>
                                          <p:spTgt spid="37"/>
                                        </p:tgtEl>
                                        <p:attrNameLst>
                                          <p:attrName>ppt_x</p:attrName>
                                        </p:attrNameLst>
                                      </p:cBhvr>
                                      <p:tavLst>
                                        <p:tav tm="0">
                                          <p:val>
                                            <p:strVal val="#ppt_x"/>
                                          </p:val>
                                        </p:tav>
                                        <p:tav tm="100000">
                                          <p:val>
                                            <p:strVal val="#ppt_x"/>
                                          </p:val>
                                        </p:tav>
                                      </p:tavLst>
                                    </p:anim>
                                    <p:anim calcmode="lin" valueType="num">
                                      <p:cBhvr additive="base">
                                        <p:cTn id="6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blinds(horizontal)">
                                      <p:cBhvr>
                                        <p:cTn id="72" dur="500"/>
                                        <p:tgtEl>
                                          <p:spTgt spid="42"/>
                                        </p:tgtEl>
                                      </p:cBhvr>
                                    </p:animEffect>
                                  </p:childTnLst>
                                </p:cTn>
                              </p:par>
                              <p:par>
                                <p:cTn id="73" presetID="3" presetClass="entr" presetSubtype="10" fill="hold"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blinds(horizontal)">
                                      <p:cBhvr>
                                        <p:cTn id="75" dur="500"/>
                                        <p:tgtEl>
                                          <p:spTgt spid="43"/>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additive="base">
                                        <p:cTn id="80" dur="500" fill="hold"/>
                                        <p:tgtEl>
                                          <p:spTgt spid="35"/>
                                        </p:tgtEl>
                                        <p:attrNameLst>
                                          <p:attrName>ppt_x</p:attrName>
                                        </p:attrNameLst>
                                      </p:cBhvr>
                                      <p:tavLst>
                                        <p:tav tm="0">
                                          <p:val>
                                            <p:strVal val="#ppt_x"/>
                                          </p:val>
                                        </p:tav>
                                        <p:tav tm="100000">
                                          <p:val>
                                            <p:strVal val="#ppt_x"/>
                                          </p:val>
                                        </p:tav>
                                      </p:tavLst>
                                    </p:anim>
                                    <p:anim calcmode="lin" valueType="num">
                                      <p:cBhvr additive="base">
                                        <p:cTn id="8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2" fill="hold" nodeType="clickEffect">
                                  <p:stCondLst>
                                    <p:cond delay="0"/>
                                  </p:stCondLst>
                                  <p:childTnLst>
                                    <p:set>
                                      <p:cBhvr>
                                        <p:cTn id="85" dur="1" fill="hold">
                                          <p:stCondLst>
                                            <p:cond delay="0"/>
                                          </p:stCondLst>
                                        </p:cTn>
                                        <p:tgtEl>
                                          <p:spTgt spid="58"/>
                                        </p:tgtEl>
                                        <p:attrNameLst>
                                          <p:attrName>style.visibility</p:attrName>
                                        </p:attrNameLst>
                                      </p:cBhvr>
                                      <p:to>
                                        <p:strVal val="visible"/>
                                      </p:to>
                                    </p:set>
                                    <p:anim calcmode="lin" valueType="num">
                                      <p:cBhvr additive="base">
                                        <p:cTn id="86" dur="500" fill="hold"/>
                                        <p:tgtEl>
                                          <p:spTgt spid="58"/>
                                        </p:tgtEl>
                                        <p:attrNameLst>
                                          <p:attrName>ppt_x</p:attrName>
                                        </p:attrNameLst>
                                      </p:cBhvr>
                                      <p:tavLst>
                                        <p:tav tm="0">
                                          <p:val>
                                            <p:strVal val="1+#ppt_w/2"/>
                                          </p:val>
                                        </p:tav>
                                        <p:tav tm="100000">
                                          <p:val>
                                            <p:strVal val="#ppt_x"/>
                                          </p:val>
                                        </p:tav>
                                      </p:tavLst>
                                    </p:anim>
                                    <p:anim calcmode="lin" valueType="num">
                                      <p:cBhvr additive="base">
                                        <p:cTn id="87"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 presetClass="emph" presetSubtype="2" fill="hold" nodeType="clickEffect">
                                  <p:stCondLst>
                                    <p:cond delay="0"/>
                                  </p:stCondLst>
                                  <p:childTnLst>
                                    <p:animClr clrSpc="rgb" dir="cw">
                                      <p:cBhvr>
                                        <p:cTn id="91" dur="2000" fill="hold"/>
                                        <p:tgtEl>
                                          <p:spTgt spid="48"/>
                                        </p:tgtEl>
                                        <p:attrNameLst>
                                          <p:attrName>fillcolor</p:attrName>
                                        </p:attrNameLst>
                                      </p:cBhvr>
                                      <p:to>
                                        <a:schemeClr val="accent2"/>
                                      </p:to>
                                    </p:animClr>
                                    <p:set>
                                      <p:cBhvr>
                                        <p:cTn id="92" dur="2000" fill="hold"/>
                                        <p:tgtEl>
                                          <p:spTgt spid="48"/>
                                        </p:tgtEl>
                                        <p:attrNameLst>
                                          <p:attrName>fill.type</p:attrName>
                                        </p:attrNameLst>
                                      </p:cBhvr>
                                      <p:to>
                                        <p:strVal val="solid"/>
                                      </p:to>
                                    </p:set>
                                    <p:set>
                                      <p:cBhvr>
                                        <p:cTn id="93" dur="2000" fill="hold"/>
                                        <p:tgtEl>
                                          <p:spTgt spid="48"/>
                                        </p:tgtEl>
                                        <p:attrNameLst>
                                          <p:attrName>fill.on</p:attrName>
                                        </p:attrNameLst>
                                      </p:cBhvr>
                                      <p:to>
                                        <p:strVal val="true"/>
                                      </p:to>
                                    </p:set>
                                  </p:childTnLst>
                                </p:cTn>
                              </p:par>
                              <p:par>
                                <p:cTn id="94" presetID="1" presetClass="emph" presetSubtype="2" fill="hold" nodeType="withEffect">
                                  <p:stCondLst>
                                    <p:cond delay="0"/>
                                  </p:stCondLst>
                                  <p:childTnLst>
                                    <p:animClr clrSpc="rgb" dir="cw">
                                      <p:cBhvr>
                                        <p:cTn id="95" dur="2000" fill="hold"/>
                                        <p:tgtEl>
                                          <p:spTgt spid="48"/>
                                        </p:tgtEl>
                                        <p:attrNameLst>
                                          <p:attrName>fillcolor</p:attrName>
                                        </p:attrNameLst>
                                      </p:cBhvr>
                                      <p:to>
                                        <a:schemeClr val="accent1"/>
                                      </p:to>
                                    </p:animClr>
                                    <p:set>
                                      <p:cBhvr>
                                        <p:cTn id="96" dur="2000" fill="hold"/>
                                        <p:tgtEl>
                                          <p:spTgt spid="48"/>
                                        </p:tgtEl>
                                        <p:attrNameLst>
                                          <p:attrName>fill.type</p:attrName>
                                        </p:attrNameLst>
                                      </p:cBhvr>
                                      <p:to>
                                        <p:strVal val="solid"/>
                                      </p:to>
                                    </p:set>
                                    <p:set>
                                      <p:cBhvr>
                                        <p:cTn id="97" dur="2000" fill="hold"/>
                                        <p:tgtEl>
                                          <p:spTgt spid="48"/>
                                        </p:tgtEl>
                                        <p:attrNameLst>
                                          <p:attrName>fill.on</p:attrName>
                                        </p:attrNameLst>
                                      </p:cBhvr>
                                      <p:to>
                                        <p:strVal val="true"/>
                                      </p:to>
                                    </p:set>
                                  </p:childTnLst>
                                </p:cTn>
                              </p:par>
                              <p:par>
                                <p:cTn id="98" presetID="3" presetClass="entr" presetSubtype="10" fill="hold" nodeType="with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blinds(horizontal)">
                                      <p:cBhvr>
                                        <p:cTn id="100" dur="500"/>
                                        <p:tgtEl>
                                          <p:spTgt spid="53"/>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blinds(horizontal)">
                                      <p:cBhvr>
                                        <p:cTn id="105" dur="500"/>
                                        <p:tgtEl>
                                          <p:spTgt spid="46"/>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ppt_x"/>
                                          </p:val>
                                        </p:tav>
                                        <p:tav tm="100000">
                                          <p:val>
                                            <p:strVal val="#ppt_x"/>
                                          </p:val>
                                        </p:tav>
                                      </p:tavLst>
                                    </p:anim>
                                    <p:anim calcmode="lin" valueType="num">
                                      <p:cBhvr additive="base">
                                        <p:cTn id="111"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nodeType="click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blinds(horizontal)">
                                      <p:cBhvr>
                                        <p:cTn id="116" dur="500"/>
                                        <p:tgtEl>
                                          <p:spTgt spid="44"/>
                                        </p:tgtEl>
                                      </p:cBhvr>
                                    </p:animEffect>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49"/>
                                        </p:tgtEl>
                                        <p:attrNameLst>
                                          <p:attrName>style.visibility</p:attrName>
                                        </p:attrNameLst>
                                      </p:cBhvr>
                                      <p:to>
                                        <p:strVal val="visible"/>
                                      </p:to>
                                    </p:set>
                                    <p:anim calcmode="lin" valueType="num">
                                      <p:cBhvr additive="base">
                                        <p:cTn id="121" dur="500" fill="hold"/>
                                        <p:tgtEl>
                                          <p:spTgt spid="49"/>
                                        </p:tgtEl>
                                        <p:attrNameLst>
                                          <p:attrName>ppt_x</p:attrName>
                                        </p:attrNameLst>
                                      </p:cBhvr>
                                      <p:tavLst>
                                        <p:tav tm="0">
                                          <p:val>
                                            <p:strVal val="#ppt_x"/>
                                          </p:val>
                                        </p:tav>
                                        <p:tav tm="100000">
                                          <p:val>
                                            <p:strVal val="#ppt_x"/>
                                          </p:val>
                                        </p:tav>
                                      </p:tavLst>
                                    </p:anim>
                                    <p:anim calcmode="lin" valueType="num">
                                      <p:cBhvr additive="base">
                                        <p:cTn id="122" dur="500" fill="hold"/>
                                        <p:tgtEl>
                                          <p:spTgt spid="49"/>
                                        </p:tgtEl>
                                        <p:attrNameLst>
                                          <p:attrName>ppt_y</p:attrName>
                                        </p:attrNameLst>
                                      </p:cBhvr>
                                      <p:tavLst>
                                        <p:tav tm="0">
                                          <p:val>
                                            <p:strVal val="1+#ppt_h/2"/>
                                          </p:val>
                                        </p:tav>
                                        <p:tav tm="100000">
                                          <p:val>
                                            <p:strVal val="#ppt_y"/>
                                          </p:val>
                                        </p:tav>
                                      </p:tavLst>
                                    </p:anim>
                                  </p:childTnLst>
                                </p:cTn>
                              </p:par>
                              <p:par>
                                <p:cTn id="123" presetID="3" presetClass="entr" presetSubtype="10" fill="hold" nodeType="with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blinds(horizontal)">
                                      <p:cBhvr>
                                        <p:cTn id="125" dur="500"/>
                                        <p:tgtEl>
                                          <p:spTgt spid="54"/>
                                        </p:tgtEl>
                                      </p:cBhvr>
                                    </p:animEffect>
                                  </p:childTnLst>
                                </p:cTn>
                              </p:par>
                              <p:par>
                                <p:cTn id="126" presetID="3" presetClass="entr" presetSubtype="10" fill="hold" nodeType="withEffect">
                                  <p:stCondLst>
                                    <p:cond delay="0"/>
                                  </p:stCondLst>
                                  <p:childTnLst>
                                    <p:set>
                                      <p:cBhvr>
                                        <p:cTn id="127" dur="1" fill="hold">
                                          <p:stCondLst>
                                            <p:cond delay="0"/>
                                          </p:stCondLst>
                                        </p:cTn>
                                        <p:tgtEl>
                                          <p:spTgt spid="55"/>
                                        </p:tgtEl>
                                        <p:attrNameLst>
                                          <p:attrName>style.visibility</p:attrName>
                                        </p:attrNameLst>
                                      </p:cBhvr>
                                      <p:to>
                                        <p:strVal val="visible"/>
                                      </p:to>
                                    </p:set>
                                    <p:animEffect transition="in" filter="blinds(horizontal)">
                                      <p:cBhvr>
                                        <p:cTn id="128" dur="500"/>
                                        <p:tgtEl>
                                          <p:spTgt spid="55"/>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nodeType="clickEffect">
                                  <p:stCondLst>
                                    <p:cond delay="0"/>
                                  </p:stCondLst>
                                  <p:childTnLst>
                                    <p:set>
                                      <p:cBhvr>
                                        <p:cTn id="132" dur="1" fill="hold">
                                          <p:stCondLst>
                                            <p:cond delay="0"/>
                                          </p:stCondLst>
                                        </p:cTn>
                                        <p:tgtEl>
                                          <p:spTgt spid="45"/>
                                        </p:tgtEl>
                                        <p:attrNameLst>
                                          <p:attrName>style.visibility</p:attrName>
                                        </p:attrNameLst>
                                      </p:cBhvr>
                                      <p:to>
                                        <p:strVal val="visible"/>
                                      </p:to>
                                    </p:set>
                                    <p:animEffect transition="in" filter="blinds(horizontal)">
                                      <p:cBhvr>
                                        <p:cTn id="133" dur="500"/>
                                        <p:tgtEl>
                                          <p:spTgt spid="45"/>
                                        </p:tgtEl>
                                      </p:cBhvr>
                                    </p:animEffect>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nodeType="click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500" fill="hold"/>
                                        <p:tgtEl>
                                          <p:spTgt spid="52"/>
                                        </p:tgtEl>
                                        <p:attrNameLst>
                                          <p:attrName>ppt_x</p:attrName>
                                        </p:attrNameLst>
                                      </p:cBhvr>
                                      <p:tavLst>
                                        <p:tav tm="0">
                                          <p:val>
                                            <p:strVal val="#ppt_x"/>
                                          </p:val>
                                        </p:tav>
                                        <p:tav tm="100000">
                                          <p:val>
                                            <p:strVal val="#ppt_x"/>
                                          </p:val>
                                        </p:tav>
                                      </p:tavLst>
                                    </p:anim>
                                    <p:anim calcmode="lin" valueType="num">
                                      <p:cBhvr additive="base">
                                        <p:cTn id="139" dur="500" fill="hold"/>
                                        <p:tgtEl>
                                          <p:spTgt spid="52"/>
                                        </p:tgtEl>
                                        <p:attrNameLst>
                                          <p:attrName>ppt_y</p:attrName>
                                        </p:attrNameLst>
                                      </p:cBhvr>
                                      <p:tavLst>
                                        <p:tav tm="0">
                                          <p:val>
                                            <p:strVal val="1+#ppt_h/2"/>
                                          </p:val>
                                        </p:tav>
                                        <p:tav tm="100000">
                                          <p:val>
                                            <p:strVal val="#ppt_y"/>
                                          </p:val>
                                        </p:tav>
                                      </p:tavLst>
                                    </p:anim>
                                  </p:childTnLst>
                                </p:cTn>
                              </p:par>
                            </p:childTnLst>
                          </p:cTn>
                        </p:par>
                        <p:par>
                          <p:cTn id="140" fill="hold">
                            <p:stCondLst>
                              <p:cond delay="500"/>
                            </p:stCondLst>
                            <p:childTnLst>
                              <p:par>
                                <p:cTn id="141" presetID="3" presetClass="entr" presetSubtype="10" fill="hold" nodeType="after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blinds(horizontal)">
                                      <p:cBhvr>
                                        <p:cTn id="143" dur="500"/>
                                        <p:tgtEl>
                                          <p:spTgt spid="56"/>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nodeType="clickEffect">
                                  <p:stCondLst>
                                    <p:cond delay="0"/>
                                  </p:stCondLst>
                                  <p:childTnLst>
                                    <p:set>
                                      <p:cBhvr>
                                        <p:cTn id="147" dur="1" fill="hold">
                                          <p:stCondLst>
                                            <p:cond delay="0"/>
                                          </p:stCondLst>
                                        </p:cTn>
                                        <p:tgtEl>
                                          <p:spTgt spid="47"/>
                                        </p:tgtEl>
                                        <p:attrNameLst>
                                          <p:attrName>style.visibility</p:attrName>
                                        </p:attrNameLst>
                                      </p:cBhvr>
                                      <p:to>
                                        <p:strVal val="visible"/>
                                      </p:to>
                                    </p:set>
                                    <p:animEffect transition="in" filter="blinds(horizontal)">
                                      <p:cBhvr>
                                        <p:cTn id="148" dur="500"/>
                                        <p:tgtEl>
                                          <p:spTgt spid="47"/>
                                        </p:tgtEl>
                                      </p:cBhvr>
                                    </p:animEffect>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nodeType="clickEffect">
                                  <p:stCondLst>
                                    <p:cond delay="0"/>
                                  </p:stCondLst>
                                  <p:childTnLst>
                                    <p:set>
                                      <p:cBhvr>
                                        <p:cTn id="152" dur="1" fill="hold">
                                          <p:stCondLst>
                                            <p:cond delay="0"/>
                                          </p:stCondLst>
                                        </p:cTn>
                                        <p:tgtEl>
                                          <p:spTgt spid="51"/>
                                        </p:tgtEl>
                                        <p:attrNameLst>
                                          <p:attrName>style.visibility</p:attrName>
                                        </p:attrNameLst>
                                      </p:cBhvr>
                                      <p:to>
                                        <p:strVal val="visible"/>
                                      </p:to>
                                    </p:set>
                                    <p:anim calcmode="lin" valueType="num">
                                      <p:cBhvr additive="base">
                                        <p:cTn id="153" dur="500" fill="hold"/>
                                        <p:tgtEl>
                                          <p:spTgt spid="51"/>
                                        </p:tgtEl>
                                        <p:attrNameLst>
                                          <p:attrName>ppt_x</p:attrName>
                                        </p:attrNameLst>
                                      </p:cBhvr>
                                      <p:tavLst>
                                        <p:tav tm="0">
                                          <p:val>
                                            <p:strVal val="#ppt_x"/>
                                          </p:val>
                                        </p:tav>
                                        <p:tav tm="100000">
                                          <p:val>
                                            <p:strVal val="#ppt_x"/>
                                          </p:val>
                                        </p:tav>
                                      </p:tavLst>
                                    </p:anim>
                                    <p:anim calcmode="lin" valueType="num">
                                      <p:cBhvr additive="base">
                                        <p:cTn id="15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6" presetClass="emph" presetSubtype="0" fill="hold" nodeType="clickEffect">
                                  <p:stCondLst>
                                    <p:cond delay="0"/>
                                  </p:stCondLst>
                                  <p:childTnLst>
                                    <p:animScale>
                                      <p:cBhvr>
                                        <p:cTn id="158" dur="2000" fill="hold"/>
                                        <p:tgtEl>
                                          <p:spTgt spid="48"/>
                                        </p:tgtEl>
                                      </p:cBhvr>
                                      <p:by x="150000" y="150000"/>
                                    </p:animScale>
                                  </p:childTnLst>
                                </p:cTn>
                              </p:par>
                              <p:par>
                                <p:cTn id="159" presetID="3" presetClass="entr" presetSubtype="10" fill="hold" nodeType="with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blinds(horizontal)">
                                      <p:cBhvr>
                                        <p:cTn id="16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lowchart: Process 60"/>
          <p:cNvSpPr/>
          <p:nvPr/>
        </p:nvSpPr>
        <p:spPr>
          <a:xfrm>
            <a:off x="2048309" y="3457906"/>
            <a:ext cx="2233610" cy="838200"/>
          </a:xfrm>
          <a:prstGeom prst="flowChart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1" anchor="ctr"/>
          <a:lstStyle/>
          <a:p>
            <a:pPr algn="ctr"/>
            <a:r>
              <a:rPr lang="en-US" sz="1600" b="1" kern="0" dirty="0">
                <a:solidFill>
                  <a:sysClr val="windowText" lastClr="000000"/>
                </a:solidFill>
                <a:effectLst>
                  <a:outerShdw blurRad="50800" dist="38100" dir="2700000" algn="tl" rotWithShape="0">
                    <a:sysClr val="window" lastClr="FFFFFF"/>
                  </a:outerShdw>
                </a:effectLst>
                <a:latin typeface="Segoe Print" pitchFamily="2" charset="0"/>
                <a:cs typeface="Adobe Arabic" pitchFamily="18" charset="-78"/>
              </a:rPr>
              <a:t>anesthetized </a:t>
            </a:r>
            <a:r>
              <a:rPr lang="en-US" sz="1600" b="1" kern="0" dirty="0" err="1">
                <a:solidFill>
                  <a:sysClr val="windowText" lastClr="000000"/>
                </a:solidFill>
                <a:effectLst>
                  <a:outerShdw blurRad="50800" dist="38100" dir="2700000" algn="tl" rotWithShape="0">
                    <a:sysClr val="window" lastClr="FFFFFF"/>
                  </a:outerShdw>
                </a:effectLst>
                <a:latin typeface="Segoe Print" pitchFamily="2" charset="0"/>
                <a:cs typeface="Adobe Arabic" pitchFamily="18" charset="-78"/>
              </a:rPr>
              <a:t>i.p</a:t>
            </a:r>
            <a:r>
              <a:rPr lang="en-US" sz="1600" b="1" kern="0" dirty="0">
                <a:solidFill>
                  <a:sysClr val="windowText" lastClr="000000"/>
                </a:solidFill>
                <a:effectLst>
                  <a:outerShdw blurRad="50800" dist="38100" dir="2700000" algn="tl" rotWithShape="0">
                    <a:sysClr val="window" lastClr="FFFFFF"/>
                  </a:outerShdw>
                </a:effectLst>
                <a:latin typeface="Segoe Print" pitchFamily="2" charset="0"/>
                <a:cs typeface="Adobe Arabic" pitchFamily="18" charset="-78"/>
              </a:rPr>
              <a:t> with thiopental sodium </a:t>
            </a:r>
            <a:endParaRPr lang="ar-EG" sz="1600" b="1" kern="0" dirty="0">
              <a:solidFill>
                <a:sysClr val="windowText" lastClr="000000"/>
              </a:solidFill>
              <a:effectLst>
                <a:outerShdw blurRad="50800" dist="38100" dir="2700000" algn="tl" rotWithShape="0">
                  <a:sysClr val="window" lastClr="FFFFFF"/>
                </a:outerShdw>
              </a:effectLst>
              <a:latin typeface="Segoe Print" pitchFamily="2" charset="0"/>
              <a:cs typeface="Adobe Arabic" pitchFamily="18" charset="-78"/>
            </a:endParaRPr>
          </a:p>
        </p:txBody>
      </p:sp>
      <p:pic>
        <p:nvPicPr>
          <p:cNvPr id="4105"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r="40865"/>
          <a:stretch/>
        </p:blipFill>
        <p:spPr bwMode="auto">
          <a:xfrm>
            <a:off x="3276601" y="2514600"/>
            <a:ext cx="5163837" cy="2702820"/>
          </a:xfrm>
          <a:prstGeom prst="rect">
            <a:avLst/>
          </a:prstGeom>
          <a:ln>
            <a:noFill/>
          </a:ln>
          <a:effectLst>
            <a:outerShdw blurRad="190500" algn="tl" rotWithShape="0">
              <a:srgbClr val="000000">
                <a:alpha val="70000"/>
              </a:srgb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61" descr="C:\Users\dr betah\Desktop\14-1-2016\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1" y="3802298"/>
            <a:ext cx="2337105" cy="1685940"/>
          </a:xfrm>
          <a:prstGeom prst="rect">
            <a:avLst/>
          </a:prstGeom>
          <a:ln>
            <a:noFill/>
          </a:ln>
          <a:effectLst>
            <a:softEdge rad="112500"/>
          </a:effectLst>
          <a:scene3d>
            <a:camera prst="orthographicFront"/>
            <a:lightRig rig="threePt" dir="t"/>
          </a:scene3d>
          <a:sp3d>
            <a:bevelT/>
          </a:sp3d>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3377" y="4497123"/>
            <a:ext cx="2892838" cy="231657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p:cNvGrpSpPr/>
          <p:nvPr/>
        </p:nvGrpSpPr>
        <p:grpSpPr>
          <a:xfrm>
            <a:off x="1580252" y="1542868"/>
            <a:ext cx="8784000" cy="186846"/>
            <a:chOff x="1167384" y="2170176"/>
            <a:chExt cx="9951720" cy="186846"/>
          </a:xfrm>
        </p:grpSpPr>
        <p:sp>
          <p:nvSpPr>
            <p:cNvPr id="20" name="Rounded Rectangle 19"/>
            <p:cNvSpPr/>
            <p:nvPr/>
          </p:nvSpPr>
          <p:spPr>
            <a:xfrm>
              <a:off x="1167384" y="2170176"/>
              <a:ext cx="9951720" cy="186846"/>
            </a:xfrm>
            <a:prstGeom prst="roundRect">
              <a:avLst/>
            </a:prstGeom>
            <a:gradFill rotWithShape="1">
              <a:gsLst>
                <a:gs pos="0">
                  <a:srgbClr val="EA157A">
                    <a:shade val="15000"/>
                    <a:satMod val="180000"/>
                  </a:srgbClr>
                </a:gs>
                <a:gs pos="50000">
                  <a:srgbClr val="EA157A">
                    <a:shade val="45000"/>
                    <a:satMod val="170000"/>
                  </a:srgbClr>
                </a:gs>
                <a:gs pos="70000">
                  <a:srgbClr val="EA157A">
                    <a:tint val="99000"/>
                    <a:shade val="65000"/>
                    <a:satMod val="155000"/>
                  </a:srgbClr>
                </a:gs>
                <a:gs pos="100000">
                  <a:srgbClr val="EA157A">
                    <a:tint val="95500"/>
                    <a:shade val="100000"/>
                    <a:satMod val="155000"/>
                  </a:srgbClr>
                </a:gs>
              </a:gsLst>
              <a:lin ang="16200000" scaled="0"/>
            </a:gradFill>
            <a:ln w="9525" cap="flat" cmpd="sng" algn="ctr">
              <a:solidFill>
                <a:srgbClr val="EA157A"/>
              </a:solidFill>
              <a:prstDash val="solid"/>
            </a:ln>
            <a:effectLst>
              <a:outerShdw blurRad="50800" dist="38100" dir="5400000" rotWithShape="0">
                <a:srgbClr val="000000">
                  <a:alpha val="35000"/>
                </a:srgbClr>
              </a:outerShdw>
            </a:effectLst>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21" name="Rectangle 20"/>
            <p:cNvSpPr/>
            <p:nvPr/>
          </p:nvSpPr>
          <p:spPr>
            <a:xfrm>
              <a:off x="1888050" y="2170176"/>
              <a:ext cx="45719" cy="186846"/>
            </a:xfrm>
            <a:prstGeom prst="rect">
              <a:avLst/>
            </a:prstGeom>
            <a:solidFill>
              <a:srgbClr val="FEB80A"/>
            </a:solidFill>
            <a:ln w="55000" cap="flat" cmpd="thickThin" algn="ctr">
              <a:noFill/>
              <a:prstDash val="solid"/>
            </a:ln>
            <a:effectLst/>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22" name="Rectangle 21"/>
            <p:cNvSpPr/>
            <p:nvPr/>
          </p:nvSpPr>
          <p:spPr>
            <a:xfrm>
              <a:off x="2742423" y="2170176"/>
              <a:ext cx="45719" cy="186846"/>
            </a:xfrm>
            <a:prstGeom prst="rect">
              <a:avLst/>
            </a:prstGeom>
            <a:solidFill>
              <a:srgbClr val="FEB80A"/>
            </a:solidFill>
            <a:ln w="55000" cap="flat" cmpd="thickThin" algn="ctr">
              <a:noFill/>
              <a:prstDash val="solid"/>
            </a:ln>
            <a:effectLst/>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23" name="Rectangle 22"/>
            <p:cNvSpPr/>
            <p:nvPr/>
          </p:nvSpPr>
          <p:spPr>
            <a:xfrm>
              <a:off x="4451169" y="2170176"/>
              <a:ext cx="45719" cy="186846"/>
            </a:xfrm>
            <a:prstGeom prst="rect">
              <a:avLst/>
            </a:prstGeom>
            <a:solidFill>
              <a:srgbClr val="FEB80A"/>
            </a:solidFill>
            <a:ln w="55000" cap="flat" cmpd="thickThin" algn="ctr">
              <a:noFill/>
              <a:prstDash val="solid"/>
            </a:ln>
            <a:effectLst/>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24" name="Rectangle 23"/>
            <p:cNvSpPr/>
            <p:nvPr/>
          </p:nvSpPr>
          <p:spPr>
            <a:xfrm>
              <a:off x="6159915" y="2170176"/>
              <a:ext cx="45719" cy="186846"/>
            </a:xfrm>
            <a:prstGeom prst="rect">
              <a:avLst/>
            </a:prstGeom>
            <a:solidFill>
              <a:srgbClr val="FEB80A"/>
            </a:solidFill>
            <a:ln w="55000" cap="flat" cmpd="thickThin" algn="ctr">
              <a:noFill/>
              <a:prstDash val="solid"/>
            </a:ln>
            <a:effectLst/>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25" name="Rectangle 24"/>
            <p:cNvSpPr/>
            <p:nvPr/>
          </p:nvSpPr>
          <p:spPr>
            <a:xfrm>
              <a:off x="7014288" y="2170176"/>
              <a:ext cx="45719" cy="186846"/>
            </a:xfrm>
            <a:prstGeom prst="rect">
              <a:avLst/>
            </a:prstGeom>
            <a:solidFill>
              <a:srgbClr val="FEB80A"/>
            </a:solidFill>
            <a:ln w="55000" cap="flat" cmpd="thickThin" algn="ctr">
              <a:noFill/>
              <a:prstDash val="solid"/>
            </a:ln>
            <a:effectLst/>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26" name="Rectangle 25"/>
            <p:cNvSpPr/>
            <p:nvPr/>
          </p:nvSpPr>
          <p:spPr>
            <a:xfrm>
              <a:off x="5305542" y="2170176"/>
              <a:ext cx="45719" cy="186846"/>
            </a:xfrm>
            <a:prstGeom prst="rect">
              <a:avLst/>
            </a:prstGeom>
            <a:solidFill>
              <a:srgbClr val="FEB80A"/>
            </a:solidFill>
            <a:ln w="55000" cap="flat" cmpd="thickThin" algn="ctr">
              <a:noFill/>
              <a:prstDash val="solid"/>
            </a:ln>
            <a:effectLst/>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27" name="Rectangle 26"/>
            <p:cNvSpPr/>
            <p:nvPr/>
          </p:nvSpPr>
          <p:spPr>
            <a:xfrm>
              <a:off x="8723034" y="2170176"/>
              <a:ext cx="45719" cy="186846"/>
            </a:xfrm>
            <a:prstGeom prst="rect">
              <a:avLst/>
            </a:prstGeom>
            <a:solidFill>
              <a:srgbClr val="FEB80A"/>
            </a:solidFill>
            <a:ln w="55000" cap="flat" cmpd="thickThin" algn="ctr">
              <a:noFill/>
              <a:prstDash val="solid"/>
            </a:ln>
            <a:effectLst/>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28" name="Rectangle 27"/>
            <p:cNvSpPr/>
            <p:nvPr/>
          </p:nvSpPr>
          <p:spPr>
            <a:xfrm>
              <a:off x="9577407" y="2170176"/>
              <a:ext cx="45719" cy="186846"/>
            </a:xfrm>
            <a:prstGeom prst="rect">
              <a:avLst/>
            </a:prstGeom>
            <a:solidFill>
              <a:srgbClr val="FEB80A"/>
            </a:solidFill>
            <a:ln w="55000" cap="flat" cmpd="thickThin" algn="ctr">
              <a:noFill/>
              <a:prstDash val="solid"/>
            </a:ln>
            <a:effectLst/>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29" name="Rectangle 28"/>
            <p:cNvSpPr/>
            <p:nvPr/>
          </p:nvSpPr>
          <p:spPr>
            <a:xfrm>
              <a:off x="10431782" y="2170176"/>
              <a:ext cx="45719" cy="186846"/>
            </a:xfrm>
            <a:prstGeom prst="rect">
              <a:avLst/>
            </a:prstGeom>
            <a:solidFill>
              <a:srgbClr val="FEB80A"/>
            </a:solidFill>
            <a:ln w="55000" cap="flat" cmpd="thickThin" algn="ctr">
              <a:noFill/>
              <a:prstDash val="solid"/>
            </a:ln>
            <a:effectLst/>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grpSp>
      <p:sp>
        <p:nvSpPr>
          <p:cNvPr id="33" name="Oval 32"/>
          <p:cNvSpPr>
            <a:spLocks noChangeAspect="1"/>
          </p:cNvSpPr>
          <p:nvPr/>
        </p:nvSpPr>
        <p:spPr>
          <a:xfrm>
            <a:off x="1580252" y="1459705"/>
            <a:ext cx="365760" cy="365760"/>
          </a:xfrm>
          <a:prstGeom prst="ellipse">
            <a:avLst/>
          </a:prstGeom>
          <a:solidFill>
            <a:srgbClr val="FFC000"/>
          </a:solidFill>
          <a:ln w="55000" cap="flat" cmpd="thickThin"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34" name="Oval 33"/>
          <p:cNvSpPr>
            <a:spLocks noChangeAspect="1"/>
          </p:cNvSpPr>
          <p:nvPr/>
        </p:nvSpPr>
        <p:spPr>
          <a:xfrm>
            <a:off x="10238772" y="1470338"/>
            <a:ext cx="365760" cy="365760"/>
          </a:xfrm>
          <a:prstGeom prst="ellipse">
            <a:avLst/>
          </a:prstGeom>
          <a:solidFill>
            <a:srgbClr val="FFC000"/>
          </a:solidFill>
          <a:ln w="55000" cap="flat" cmpd="thickThin"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38" name="Rectangle 37"/>
          <p:cNvSpPr/>
          <p:nvPr/>
        </p:nvSpPr>
        <p:spPr>
          <a:xfrm>
            <a:off x="9739339" y="1066800"/>
            <a:ext cx="780983" cy="369332"/>
          </a:xfrm>
          <a:prstGeom prst="rect">
            <a:avLst/>
          </a:prstGeom>
        </p:spPr>
        <p:txBody>
          <a:bodyPr wrap="none">
            <a:spAutoFit/>
          </a:bodyPr>
          <a:lstStyle/>
          <a:p>
            <a:r>
              <a:rPr lang="en-US" b="1" kern="0" dirty="0">
                <a:ln w="3175">
                  <a:solidFill>
                    <a:sysClr val="window" lastClr="FFFFFF"/>
                  </a:solidFill>
                </a:ln>
                <a:gradFill flip="none" rotWithShape="1">
                  <a:gsLst>
                    <a:gs pos="0">
                      <a:srgbClr val="D76FC3">
                        <a:shade val="30000"/>
                        <a:satMod val="115000"/>
                      </a:srgbClr>
                    </a:gs>
                    <a:gs pos="50000">
                      <a:srgbClr val="D76FC3">
                        <a:shade val="67500"/>
                        <a:satMod val="115000"/>
                      </a:srgbClr>
                    </a:gs>
                    <a:gs pos="100000">
                      <a:srgbClr val="D76FC3">
                        <a:shade val="100000"/>
                        <a:satMod val="115000"/>
                      </a:srgbClr>
                    </a:gs>
                  </a:gsLst>
                  <a:lin ang="16200000" scaled="1"/>
                  <a:tileRect/>
                </a:gradFill>
                <a:effectLst>
                  <a:glow rad="63500">
                    <a:srgbClr val="000000">
                      <a:alpha val="40000"/>
                    </a:srgbClr>
                  </a:glow>
                  <a:outerShdw blurRad="50800" dist="38100" dir="2700000" algn="tl" rotWithShape="0">
                    <a:prstClr val="black"/>
                  </a:outerShdw>
                </a:effectLst>
                <a:latin typeface="Book Antiqua" pitchFamily="18" charset="0"/>
                <a:cs typeface="Arial" charset="0"/>
              </a:rPr>
              <a:t>Days </a:t>
            </a:r>
            <a:endParaRPr lang="en-US" dirty="0">
              <a:solidFill>
                <a:prstClr val="white"/>
              </a:solidFill>
            </a:endParaRPr>
          </a:p>
        </p:txBody>
      </p:sp>
      <p:grpSp>
        <p:nvGrpSpPr>
          <p:cNvPr id="41" name="Group 40"/>
          <p:cNvGrpSpPr/>
          <p:nvPr/>
        </p:nvGrpSpPr>
        <p:grpSpPr>
          <a:xfrm>
            <a:off x="2095472" y="1453217"/>
            <a:ext cx="365760" cy="424732"/>
            <a:chOff x="1491596" y="1307894"/>
            <a:chExt cx="365760" cy="424732"/>
          </a:xfrm>
        </p:grpSpPr>
        <p:sp>
          <p:nvSpPr>
            <p:cNvPr id="39" name="Oval 38"/>
            <p:cNvSpPr>
              <a:spLocks noChangeAspect="1"/>
            </p:cNvSpPr>
            <p:nvPr/>
          </p:nvSpPr>
          <p:spPr>
            <a:xfrm>
              <a:off x="1491596" y="1346281"/>
              <a:ext cx="365760" cy="365760"/>
            </a:xfrm>
            <a:prstGeom prst="ellipse">
              <a:avLst/>
            </a:prstGeom>
            <a:solidFill>
              <a:srgbClr val="FFC000"/>
            </a:solidFill>
            <a:ln w="55000" cap="flat" cmpd="thickThin"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40" name="Rectangle 39"/>
            <p:cNvSpPr/>
            <p:nvPr/>
          </p:nvSpPr>
          <p:spPr>
            <a:xfrm>
              <a:off x="1509592" y="1307894"/>
              <a:ext cx="325730" cy="424732"/>
            </a:xfrm>
            <a:prstGeom prst="rect">
              <a:avLst/>
            </a:prstGeom>
          </p:spPr>
          <p:txBody>
            <a:bodyPr wrap="none">
              <a:spAutoFit/>
            </a:bodyPr>
            <a:lstStyle/>
            <a:p>
              <a:pPr algn="ctr" defTabSz="914363">
                <a:lnSpc>
                  <a:spcPct val="120000"/>
                </a:lnSpc>
                <a:spcBef>
                  <a:spcPts val="1000"/>
                </a:spcBef>
                <a:buClr>
                  <a:srgbClr val="FF66FF"/>
                </a:buClr>
                <a:buSzPct val="110000"/>
                <a:defRPr/>
              </a:pPr>
              <a:r>
                <a:rPr lang="en-US" altLang="zh-CN" b="1" kern="0" dirty="0">
                  <a:ln w="1905"/>
                  <a:solidFill>
                    <a:sysClr val="windowText" lastClr="000000"/>
                  </a:solidFill>
                  <a:effectLst>
                    <a:innerShdw blurRad="69850" dist="43180" dir="5400000">
                      <a:srgbClr val="000000">
                        <a:alpha val="65000"/>
                      </a:srgbClr>
                    </a:innerShdw>
                  </a:effectLst>
                  <a:latin typeface="Comic Sans MS" pitchFamily="66" charset="0"/>
                  <a:cs typeface="Akhbar MT" pitchFamily="2" charset="-78"/>
                </a:rPr>
                <a:t>1</a:t>
              </a:r>
            </a:p>
          </p:txBody>
        </p:sp>
      </p:grpSp>
      <p:grpSp>
        <p:nvGrpSpPr>
          <p:cNvPr id="42" name="Group 41"/>
          <p:cNvGrpSpPr/>
          <p:nvPr/>
        </p:nvGrpSpPr>
        <p:grpSpPr>
          <a:xfrm>
            <a:off x="4937690" y="1472275"/>
            <a:ext cx="466794" cy="424732"/>
            <a:chOff x="1474033" y="1318911"/>
            <a:chExt cx="417715" cy="407689"/>
          </a:xfrm>
        </p:grpSpPr>
        <p:sp>
          <p:nvSpPr>
            <p:cNvPr id="43" name="Oval 42"/>
            <p:cNvSpPr>
              <a:spLocks noChangeAspect="1"/>
            </p:cNvSpPr>
            <p:nvPr/>
          </p:nvSpPr>
          <p:spPr>
            <a:xfrm>
              <a:off x="1491596" y="1346281"/>
              <a:ext cx="365760" cy="365760"/>
            </a:xfrm>
            <a:prstGeom prst="ellipse">
              <a:avLst/>
            </a:prstGeom>
            <a:solidFill>
              <a:srgbClr val="FFC000"/>
            </a:solidFill>
            <a:ln w="55000" cap="flat" cmpd="thickThin"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44" name="Rectangle 43"/>
            <p:cNvSpPr/>
            <p:nvPr/>
          </p:nvSpPr>
          <p:spPr>
            <a:xfrm>
              <a:off x="1474033" y="1318911"/>
              <a:ext cx="417715" cy="407689"/>
            </a:xfrm>
            <a:prstGeom prst="rect">
              <a:avLst/>
            </a:prstGeom>
          </p:spPr>
          <p:txBody>
            <a:bodyPr wrap="none">
              <a:spAutoFit/>
            </a:bodyPr>
            <a:lstStyle/>
            <a:p>
              <a:pPr algn="ctr" defTabSz="914363">
                <a:lnSpc>
                  <a:spcPct val="120000"/>
                </a:lnSpc>
                <a:spcBef>
                  <a:spcPts val="1000"/>
                </a:spcBef>
                <a:buClr>
                  <a:srgbClr val="FF66FF"/>
                </a:buClr>
                <a:buSzPct val="110000"/>
                <a:defRPr/>
              </a:pPr>
              <a:r>
                <a:rPr lang="en-US" altLang="zh-CN" b="1" kern="0" dirty="0">
                  <a:ln w="1905"/>
                  <a:solidFill>
                    <a:sysClr val="windowText" lastClr="000000"/>
                  </a:solidFill>
                  <a:effectLst>
                    <a:innerShdw blurRad="69850" dist="43180" dir="5400000">
                      <a:srgbClr val="000000">
                        <a:alpha val="65000"/>
                      </a:srgbClr>
                    </a:innerShdw>
                  </a:effectLst>
                  <a:latin typeface="Comic Sans MS" pitchFamily="66" charset="0"/>
                  <a:cs typeface="Akhbar MT" pitchFamily="2" charset="-78"/>
                </a:rPr>
                <a:t>13</a:t>
              </a:r>
              <a:endParaRPr lang="en-US" altLang="zh-CN" sz="1600" b="1" kern="0" dirty="0">
                <a:ln w="1905"/>
                <a:solidFill>
                  <a:sysClr val="windowText" lastClr="000000"/>
                </a:solidFill>
                <a:effectLst>
                  <a:innerShdw blurRad="69850" dist="43180" dir="5400000">
                    <a:srgbClr val="000000">
                      <a:alpha val="65000"/>
                    </a:srgbClr>
                  </a:innerShdw>
                </a:effectLst>
                <a:latin typeface="Comic Sans MS" pitchFamily="66" charset="0"/>
                <a:cs typeface="Akhbar MT" pitchFamily="2" charset="-78"/>
              </a:endParaRPr>
            </a:p>
          </p:txBody>
        </p:sp>
      </p:grpSp>
      <p:grpSp>
        <p:nvGrpSpPr>
          <p:cNvPr id="45" name="Group 44"/>
          <p:cNvGrpSpPr/>
          <p:nvPr/>
        </p:nvGrpSpPr>
        <p:grpSpPr>
          <a:xfrm>
            <a:off x="5896678" y="1460693"/>
            <a:ext cx="466794" cy="424732"/>
            <a:chOff x="1438477" y="1318911"/>
            <a:chExt cx="466794" cy="424732"/>
          </a:xfrm>
        </p:grpSpPr>
        <p:sp>
          <p:nvSpPr>
            <p:cNvPr id="46" name="Oval 45"/>
            <p:cNvSpPr>
              <a:spLocks noChangeAspect="1"/>
            </p:cNvSpPr>
            <p:nvPr/>
          </p:nvSpPr>
          <p:spPr>
            <a:xfrm>
              <a:off x="1491596" y="1346281"/>
              <a:ext cx="365760" cy="365760"/>
            </a:xfrm>
            <a:prstGeom prst="ellipse">
              <a:avLst/>
            </a:prstGeom>
            <a:solidFill>
              <a:srgbClr val="FFC000"/>
            </a:solidFill>
            <a:ln w="55000" cap="flat" cmpd="thickThin"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47" name="Rectangle 46"/>
            <p:cNvSpPr/>
            <p:nvPr/>
          </p:nvSpPr>
          <p:spPr>
            <a:xfrm>
              <a:off x="1438477" y="1318911"/>
              <a:ext cx="466794" cy="424732"/>
            </a:xfrm>
            <a:prstGeom prst="rect">
              <a:avLst/>
            </a:prstGeom>
          </p:spPr>
          <p:txBody>
            <a:bodyPr wrap="none">
              <a:spAutoFit/>
            </a:bodyPr>
            <a:lstStyle/>
            <a:p>
              <a:pPr algn="ctr" defTabSz="914363">
                <a:lnSpc>
                  <a:spcPct val="120000"/>
                </a:lnSpc>
                <a:spcBef>
                  <a:spcPts val="1000"/>
                </a:spcBef>
                <a:buClr>
                  <a:srgbClr val="FF66FF"/>
                </a:buClr>
                <a:buSzPct val="110000"/>
                <a:defRPr/>
              </a:pPr>
              <a:r>
                <a:rPr lang="en-US" altLang="zh-CN" b="1" kern="0" dirty="0">
                  <a:ln w="1905"/>
                  <a:solidFill>
                    <a:sysClr val="windowText" lastClr="000000"/>
                  </a:solidFill>
                  <a:effectLst>
                    <a:innerShdw blurRad="69850" dist="43180" dir="5400000">
                      <a:srgbClr val="000000">
                        <a:alpha val="65000"/>
                      </a:srgbClr>
                    </a:innerShdw>
                  </a:effectLst>
                  <a:latin typeface="Comic Sans MS" pitchFamily="66" charset="0"/>
                  <a:cs typeface="Akhbar MT" pitchFamily="2" charset="-78"/>
                </a:rPr>
                <a:t>14</a:t>
              </a:r>
              <a:endParaRPr lang="en-US" altLang="zh-CN" sz="1600" b="1" kern="0" dirty="0">
                <a:ln w="1905"/>
                <a:solidFill>
                  <a:sysClr val="windowText" lastClr="000000"/>
                </a:solidFill>
                <a:effectLst>
                  <a:innerShdw blurRad="69850" dist="43180" dir="5400000">
                    <a:srgbClr val="000000">
                      <a:alpha val="65000"/>
                    </a:srgbClr>
                  </a:innerShdw>
                </a:effectLst>
                <a:latin typeface="Comic Sans MS" pitchFamily="66" charset="0"/>
                <a:cs typeface="Akhbar MT" pitchFamily="2" charset="-78"/>
              </a:endParaRPr>
            </a:p>
          </p:txBody>
        </p:sp>
      </p:grpSp>
      <p:grpSp>
        <p:nvGrpSpPr>
          <p:cNvPr id="54" name="Group 53"/>
          <p:cNvGrpSpPr/>
          <p:nvPr/>
        </p:nvGrpSpPr>
        <p:grpSpPr>
          <a:xfrm>
            <a:off x="7267163" y="1436525"/>
            <a:ext cx="466794" cy="424732"/>
            <a:chOff x="1438477" y="1318911"/>
            <a:chExt cx="466794" cy="424732"/>
          </a:xfrm>
        </p:grpSpPr>
        <p:sp>
          <p:nvSpPr>
            <p:cNvPr id="55" name="Oval 54"/>
            <p:cNvSpPr>
              <a:spLocks noChangeAspect="1"/>
            </p:cNvSpPr>
            <p:nvPr/>
          </p:nvSpPr>
          <p:spPr>
            <a:xfrm>
              <a:off x="1491596" y="1346281"/>
              <a:ext cx="365760" cy="365760"/>
            </a:xfrm>
            <a:prstGeom prst="ellipse">
              <a:avLst/>
            </a:prstGeom>
            <a:solidFill>
              <a:srgbClr val="FFC000"/>
            </a:solidFill>
            <a:ln w="55000" cap="flat" cmpd="thickThin"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56" name="Rectangle 55"/>
            <p:cNvSpPr/>
            <p:nvPr/>
          </p:nvSpPr>
          <p:spPr>
            <a:xfrm>
              <a:off x="1438477" y="1318911"/>
              <a:ext cx="466794" cy="424732"/>
            </a:xfrm>
            <a:prstGeom prst="rect">
              <a:avLst/>
            </a:prstGeom>
          </p:spPr>
          <p:txBody>
            <a:bodyPr wrap="none">
              <a:spAutoFit/>
            </a:bodyPr>
            <a:lstStyle/>
            <a:p>
              <a:pPr algn="ctr" defTabSz="914363">
                <a:lnSpc>
                  <a:spcPct val="120000"/>
                </a:lnSpc>
                <a:spcBef>
                  <a:spcPts val="1000"/>
                </a:spcBef>
                <a:buClr>
                  <a:srgbClr val="FF66FF"/>
                </a:buClr>
                <a:buSzPct val="110000"/>
                <a:defRPr/>
              </a:pPr>
              <a:r>
                <a:rPr lang="en-US" altLang="zh-CN" b="1" kern="0" dirty="0">
                  <a:ln w="1905"/>
                  <a:solidFill>
                    <a:sysClr val="windowText" lastClr="000000"/>
                  </a:solidFill>
                  <a:effectLst>
                    <a:innerShdw blurRad="69850" dist="43180" dir="5400000">
                      <a:srgbClr val="000000">
                        <a:alpha val="65000"/>
                      </a:srgbClr>
                    </a:innerShdw>
                  </a:effectLst>
                  <a:latin typeface="Comic Sans MS" pitchFamily="66" charset="0"/>
                  <a:cs typeface="Akhbar MT" pitchFamily="2" charset="-78"/>
                </a:rPr>
                <a:t>21</a:t>
              </a:r>
              <a:endParaRPr lang="en-US" altLang="zh-CN" sz="1600" b="1" kern="0" dirty="0">
                <a:ln w="1905"/>
                <a:solidFill>
                  <a:sysClr val="windowText" lastClr="000000"/>
                </a:solidFill>
                <a:effectLst>
                  <a:innerShdw blurRad="69850" dist="43180" dir="5400000">
                    <a:srgbClr val="000000">
                      <a:alpha val="65000"/>
                    </a:srgbClr>
                  </a:innerShdw>
                </a:effectLst>
                <a:latin typeface="Comic Sans MS" pitchFamily="66" charset="0"/>
                <a:cs typeface="Akhbar MT" pitchFamily="2" charset="-78"/>
              </a:endParaRPr>
            </a:p>
          </p:txBody>
        </p:sp>
      </p:grpSp>
      <p:grpSp>
        <p:nvGrpSpPr>
          <p:cNvPr id="57" name="Group 56"/>
          <p:cNvGrpSpPr/>
          <p:nvPr/>
        </p:nvGrpSpPr>
        <p:grpSpPr>
          <a:xfrm>
            <a:off x="7737777" y="1429682"/>
            <a:ext cx="466794" cy="424732"/>
            <a:chOff x="1438477" y="1318911"/>
            <a:chExt cx="466794" cy="424732"/>
          </a:xfrm>
        </p:grpSpPr>
        <p:sp>
          <p:nvSpPr>
            <p:cNvPr id="58" name="Oval 57"/>
            <p:cNvSpPr>
              <a:spLocks noChangeAspect="1"/>
            </p:cNvSpPr>
            <p:nvPr/>
          </p:nvSpPr>
          <p:spPr>
            <a:xfrm>
              <a:off x="1491596" y="1346281"/>
              <a:ext cx="365760" cy="365760"/>
            </a:xfrm>
            <a:prstGeom prst="ellipse">
              <a:avLst/>
            </a:prstGeom>
            <a:solidFill>
              <a:srgbClr val="FFC000"/>
            </a:solidFill>
            <a:ln w="55000" cap="flat" cmpd="thickThin"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59" name="Rectangle 58"/>
            <p:cNvSpPr/>
            <p:nvPr/>
          </p:nvSpPr>
          <p:spPr>
            <a:xfrm>
              <a:off x="1438477" y="1318911"/>
              <a:ext cx="466794" cy="424732"/>
            </a:xfrm>
            <a:prstGeom prst="rect">
              <a:avLst/>
            </a:prstGeom>
          </p:spPr>
          <p:txBody>
            <a:bodyPr wrap="none">
              <a:spAutoFit/>
            </a:bodyPr>
            <a:lstStyle/>
            <a:p>
              <a:pPr algn="ctr" defTabSz="914363">
                <a:lnSpc>
                  <a:spcPct val="120000"/>
                </a:lnSpc>
                <a:spcBef>
                  <a:spcPts val="1000"/>
                </a:spcBef>
                <a:buClr>
                  <a:srgbClr val="FF66FF"/>
                </a:buClr>
                <a:buSzPct val="110000"/>
                <a:defRPr/>
              </a:pPr>
              <a:r>
                <a:rPr lang="en-US" altLang="zh-CN" b="1" kern="0" dirty="0">
                  <a:ln w="1905"/>
                  <a:solidFill>
                    <a:sysClr val="windowText" lastClr="000000"/>
                  </a:solidFill>
                  <a:effectLst>
                    <a:innerShdw blurRad="69850" dist="43180" dir="5400000">
                      <a:srgbClr val="000000">
                        <a:alpha val="65000"/>
                      </a:srgbClr>
                    </a:innerShdw>
                  </a:effectLst>
                  <a:latin typeface="Comic Sans MS" pitchFamily="66" charset="0"/>
                  <a:cs typeface="Akhbar MT" pitchFamily="2" charset="-78"/>
                </a:rPr>
                <a:t>22</a:t>
              </a:r>
              <a:endParaRPr lang="en-US" altLang="zh-CN" sz="1600" b="1" kern="0" dirty="0">
                <a:ln w="1905"/>
                <a:solidFill>
                  <a:sysClr val="windowText" lastClr="000000"/>
                </a:solidFill>
                <a:effectLst>
                  <a:innerShdw blurRad="69850" dist="43180" dir="5400000">
                    <a:srgbClr val="000000">
                      <a:alpha val="65000"/>
                    </a:srgbClr>
                  </a:innerShdw>
                </a:effectLst>
                <a:latin typeface="Comic Sans MS" pitchFamily="66" charset="0"/>
                <a:cs typeface="Akhbar MT" pitchFamily="2" charset="-78"/>
              </a:endParaRPr>
            </a:p>
          </p:txBody>
        </p:sp>
      </p:grpSp>
      <p:pic>
        <p:nvPicPr>
          <p:cNvPr id="60" name="Picture 2" descr="C:\Documents and Settings\style\Desktop\DSC_282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53538" y="2057400"/>
            <a:ext cx="2590800" cy="1219200"/>
          </a:xfrm>
          <a:prstGeom prst="rect">
            <a:avLst/>
          </a:prstGeom>
          <a:ln>
            <a:noFill/>
          </a:ln>
          <a:effectLst>
            <a:reflection blurRad="12700" stA="30000" endPos="30000" dist="5000" dir="5400000" sy="-100000" algn="bl" rotWithShape="0"/>
          </a:effectLst>
          <a:scene3d>
            <a:camera prst="orthographicFront"/>
            <a:lightRig rig="threePt" dir="t">
              <a:rot lat="0" lon="0" rev="2700000"/>
            </a:lightRig>
          </a:scene3d>
          <a:sp3d>
            <a:bevelT w="63500" h="50800"/>
          </a:sp3d>
          <a:extLst/>
        </p:spPr>
      </p:pic>
      <p:sp>
        <p:nvSpPr>
          <p:cNvPr id="63" name="Rounded Rectangle 62"/>
          <p:cNvSpPr/>
          <p:nvPr/>
        </p:nvSpPr>
        <p:spPr>
          <a:xfrm>
            <a:off x="2510750" y="5541334"/>
            <a:ext cx="3509050" cy="109537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1" anchor="ctr"/>
          <a:lstStyle/>
          <a:p>
            <a:pPr algn="ctr"/>
            <a:r>
              <a:rPr lang="en-US" sz="1600" b="1" kern="0" dirty="0">
                <a:solidFill>
                  <a:sysClr val="windowText" lastClr="000000"/>
                </a:solidFill>
                <a:effectLst>
                  <a:outerShdw blurRad="50800" dist="38100" dir="2700000" algn="tl" rotWithShape="0">
                    <a:sysClr val="window" lastClr="FFFFFF"/>
                  </a:outerShdw>
                </a:effectLst>
                <a:latin typeface="Segoe Print" pitchFamily="2" charset="0"/>
                <a:cs typeface="Adobe Arabic" pitchFamily="18" charset="-78"/>
              </a:rPr>
              <a:t>15 </a:t>
            </a:r>
            <a:r>
              <a:rPr lang="en-US" sz="1600" b="1" kern="0" dirty="0" err="1">
                <a:solidFill>
                  <a:sysClr val="windowText" lastClr="000000"/>
                </a:solidFill>
                <a:effectLst>
                  <a:outerShdw blurRad="50800" dist="38100" dir="2700000" algn="tl" rotWithShape="0">
                    <a:sysClr val="window" lastClr="FFFFFF"/>
                  </a:outerShdw>
                </a:effectLst>
                <a:latin typeface="Segoe Print" pitchFamily="2" charset="0"/>
                <a:cs typeface="Adobe Arabic" pitchFamily="18" charset="-78"/>
              </a:rPr>
              <a:t>μg</a:t>
            </a:r>
            <a:r>
              <a:rPr lang="en-US" sz="1600" b="1" kern="0" dirty="0">
                <a:solidFill>
                  <a:sysClr val="windowText" lastClr="000000"/>
                </a:solidFill>
                <a:effectLst>
                  <a:outerShdw blurRad="50800" dist="38100" dir="2700000" algn="tl" rotWithShape="0">
                    <a:sysClr val="window" lastClr="FFFFFF"/>
                  </a:outerShdw>
                </a:effectLst>
                <a:latin typeface="Segoe Print" pitchFamily="2" charset="0"/>
                <a:cs typeface="Adobe Arabic" pitchFamily="18" charset="-78"/>
              </a:rPr>
              <a:t> of colchicine dissolved in 5 </a:t>
            </a:r>
            <a:r>
              <a:rPr lang="en-US" sz="1600" b="1" kern="0" dirty="0" err="1">
                <a:solidFill>
                  <a:sysClr val="windowText" lastClr="000000"/>
                </a:solidFill>
                <a:effectLst>
                  <a:outerShdw blurRad="50800" dist="38100" dir="2700000" algn="tl" rotWithShape="0">
                    <a:sysClr val="window" lastClr="FFFFFF"/>
                  </a:outerShdw>
                </a:effectLst>
                <a:latin typeface="Segoe Print" pitchFamily="2" charset="0"/>
                <a:cs typeface="Adobe Arabic" pitchFamily="18" charset="-78"/>
              </a:rPr>
              <a:t>μl</a:t>
            </a:r>
            <a:r>
              <a:rPr lang="en-US" sz="1600" b="1" kern="0" dirty="0">
                <a:solidFill>
                  <a:sysClr val="windowText" lastClr="000000"/>
                </a:solidFill>
                <a:effectLst>
                  <a:outerShdw blurRad="50800" dist="38100" dir="2700000" algn="tl" rotWithShape="0">
                    <a:sysClr val="window" lastClr="FFFFFF"/>
                  </a:outerShdw>
                </a:effectLst>
                <a:latin typeface="Segoe Print" pitchFamily="2" charset="0"/>
                <a:cs typeface="Adobe Arabic" pitchFamily="18" charset="-78"/>
              </a:rPr>
              <a:t> </a:t>
            </a:r>
            <a:r>
              <a:rPr lang="en-US" sz="1600" b="1" kern="0" dirty="0" err="1">
                <a:solidFill>
                  <a:sysClr val="windowText" lastClr="000000"/>
                </a:solidFill>
                <a:effectLst>
                  <a:outerShdw blurRad="50800" dist="38100" dir="2700000" algn="tl" rotWithShape="0">
                    <a:sysClr val="window" lastClr="FFFFFF"/>
                  </a:outerShdw>
                </a:effectLst>
                <a:latin typeface="Segoe Print" pitchFamily="2" charset="0"/>
                <a:cs typeface="Adobe Arabic" pitchFamily="18" charset="-78"/>
              </a:rPr>
              <a:t>aCSF</a:t>
            </a:r>
            <a:r>
              <a:rPr lang="en-US" sz="1600" b="1" kern="0" dirty="0">
                <a:solidFill>
                  <a:sysClr val="windowText" lastClr="000000"/>
                </a:solidFill>
                <a:effectLst>
                  <a:outerShdw blurRad="50800" dist="38100" dir="2700000" algn="tl" rotWithShape="0">
                    <a:sysClr val="window" lastClr="FFFFFF"/>
                  </a:outerShdw>
                </a:effectLst>
                <a:latin typeface="Segoe Print" pitchFamily="2" charset="0"/>
                <a:cs typeface="Adobe Arabic" pitchFamily="18" charset="-78"/>
              </a:rPr>
              <a:t> was injected bilaterally into the lateral ventricle (5 </a:t>
            </a:r>
            <a:r>
              <a:rPr lang="en-US" sz="1600" b="1" kern="0" dirty="0" err="1">
                <a:solidFill>
                  <a:sysClr val="windowText" lastClr="000000"/>
                </a:solidFill>
                <a:effectLst>
                  <a:outerShdw blurRad="50800" dist="38100" dir="2700000" algn="tl" rotWithShape="0">
                    <a:sysClr val="window" lastClr="FFFFFF"/>
                  </a:outerShdw>
                </a:effectLst>
                <a:latin typeface="Segoe Print" pitchFamily="2" charset="0"/>
                <a:cs typeface="Adobe Arabic" pitchFamily="18" charset="-78"/>
              </a:rPr>
              <a:t>μl</a:t>
            </a:r>
            <a:r>
              <a:rPr lang="en-US" sz="1600" b="1" kern="0" dirty="0">
                <a:solidFill>
                  <a:sysClr val="windowText" lastClr="000000"/>
                </a:solidFill>
                <a:effectLst>
                  <a:outerShdw blurRad="50800" dist="38100" dir="2700000" algn="tl" rotWithShape="0">
                    <a:sysClr val="window" lastClr="FFFFFF"/>
                  </a:outerShdw>
                </a:effectLst>
                <a:latin typeface="Segoe Print" pitchFamily="2" charset="0"/>
                <a:cs typeface="Adobe Arabic" pitchFamily="18" charset="-78"/>
              </a:rPr>
              <a:t>/side) </a:t>
            </a:r>
            <a:endParaRPr lang="ar-EG" sz="1600" b="1" kern="0" dirty="0">
              <a:solidFill>
                <a:sysClr val="windowText" lastClr="000000"/>
              </a:solidFill>
              <a:effectLst>
                <a:outerShdw blurRad="50800" dist="38100" dir="2700000" algn="tl" rotWithShape="0">
                  <a:sysClr val="window" lastClr="FFFFFF"/>
                </a:outerShdw>
              </a:effectLst>
              <a:latin typeface="Segoe Print" pitchFamily="2" charset="0"/>
              <a:cs typeface="Adobe Arabic" pitchFamily="18" charset="-78"/>
            </a:endParaRPr>
          </a:p>
        </p:txBody>
      </p:sp>
      <p:grpSp>
        <p:nvGrpSpPr>
          <p:cNvPr id="65" name="Group 64"/>
          <p:cNvGrpSpPr/>
          <p:nvPr/>
        </p:nvGrpSpPr>
        <p:grpSpPr>
          <a:xfrm flipH="1">
            <a:off x="1583473" y="19282"/>
            <a:ext cx="8958325" cy="1123719"/>
            <a:chOff x="1448718" y="-2522"/>
            <a:chExt cx="5756314" cy="1331817"/>
          </a:xfrm>
          <a:solidFill>
            <a:schemeClr val="tx1"/>
          </a:solidFill>
        </p:grpSpPr>
        <p:sp>
          <p:nvSpPr>
            <p:cNvPr id="66" name="Rectangle 7"/>
            <p:cNvSpPr/>
            <p:nvPr/>
          </p:nvSpPr>
          <p:spPr>
            <a:xfrm>
              <a:off x="1448718" y="-2522"/>
              <a:ext cx="5756314" cy="1331817"/>
            </a:xfrm>
            <a:custGeom>
              <a:avLst/>
              <a:gdLst>
                <a:gd name="connsiteX0" fmla="*/ 0 w 5252564"/>
                <a:gd name="connsiteY0" fmla="*/ 0 h 1080120"/>
                <a:gd name="connsiteX1" fmla="*/ 5252564 w 5252564"/>
                <a:gd name="connsiteY1" fmla="*/ 0 h 1080120"/>
                <a:gd name="connsiteX2" fmla="*/ 5252564 w 5252564"/>
                <a:gd name="connsiteY2" fmla="*/ 1080120 h 1080120"/>
                <a:gd name="connsiteX3" fmla="*/ 0 w 5252564"/>
                <a:gd name="connsiteY3" fmla="*/ 1080120 h 1080120"/>
                <a:gd name="connsiteX4" fmla="*/ 0 w 5252564"/>
                <a:gd name="connsiteY4" fmla="*/ 0 h 1080120"/>
                <a:gd name="connsiteX0" fmla="*/ 0 w 5252564"/>
                <a:gd name="connsiteY0" fmla="*/ 0 h 1080120"/>
                <a:gd name="connsiteX1" fmla="*/ 897 w 5252564"/>
                <a:gd name="connsiteY1" fmla="*/ 7374 h 1080120"/>
                <a:gd name="connsiteX2" fmla="*/ 5252564 w 5252564"/>
                <a:gd name="connsiteY2" fmla="*/ 0 h 1080120"/>
                <a:gd name="connsiteX3" fmla="*/ 5252564 w 5252564"/>
                <a:gd name="connsiteY3" fmla="*/ 1080120 h 1080120"/>
                <a:gd name="connsiteX4" fmla="*/ 0 w 5252564"/>
                <a:gd name="connsiteY4" fmla="*/ 1080120 h 1080120"/>
                <a:gd name="connsiteX5" fmla="*/ 0 w 5252564"/>
                <a:gd name="connsiteY5" fmla="*/ 0 h 1080120"/>
                <a:gd name="connsiteX0" fmla="*/ 0 w 5252564"/>
                <a:gd name="connsiteY0" fmla="*/ 0 h 1080120"/>
                <a:gd name="connsiteX1" fmla="*/ 897 w 5252564"/>
                <a:gd name="connsiteY1" fmla="*/ 7374 h 1080120"/>
                <a:gd name="connsiteX2" fmla="*/ 5252564 w 5252564"/>
                <a:gd name="connsiteY2" fmla="*/ 0 h 1080120"/>
                <a:gd name="connsiteX3" fmla="*/ 5252564 w 5252564"/>
                <a:gd name="connsiteY3" fmla="*/ 1080120 h 1080120"/>
                <a:gd name="connsiteX4" fmla="*/ 0 w 5252564"/>
                <a:gd name="connsiteY4" fmla="*/ 1080120 h 1080120"/>
                <a:gd name="connsiteX5" fmla="*/ 897 w 5252564"/>
                <a:gd name="connsiteY5" fmla="*/ 199103 h 1080120"/>
                <a:gd name="connsiteX6" fmla="*/ 0 w 5252564"/>
                <a:gd name="connsiteY6" fmla="*/ 0 h 1080120"/>
                <a:gd name="connsiteX0" fmla="*/ 13852 w 5266416"/>
                <a:gd name="connsiteY0" fmla="*/ 0 h 1080120"/>
                <a:gd name="connsiteX1" fmla="*/ 14749 w 5266416"/>
                <a:gd name="connsiteY1" fmla="*/ 7374 h 1080120"/>
                <a:gd name="connsiteX2" fmla="*/ 5266416 w 5266416"/>
                <a:gd name="connsiteY2" fmla="*/ 0 h 1080120"/>
                <a:gd name="connsiteX3" fmla="*/ 5266416 w 5266416"/>
                <a:gd name="connsiteY3" fmla="*/ 1080120 h 1080120"/>
                <a:gd name="connsiteX4" fmla="*/ 13852 w 5266416"/>
                <a:gd name="connsiteY4" fmla="*/ 1080120 h 1080120"/>
                <a:gd name="connsiteX5" fmla="*/ 0 w 5266416"/>
                <a:gd name="connsiteY5" fmla="*/ 818535 h 1080120"/>
                <a:gd name="connsiteX6" fmla="*/ 14749 w 5266416"/>
                <a:gd name="connsiteY6" fmla="*/ 199103 h 1080120"/>
                <a:gd name="connsiteX7" fmla="*/ 13852 w 5266416"/>
                <a:gd name="connsiteY7" fmla="*/ 0 h 1080120"/>
                <a:gd name="connsiteX0" fmla="*/ 13852 w 5266416"/>
                <a:gd name="connsiteY0" fmla="*/ 0 h 1080120"/>
                <a:gd name="connsiteX1" fmla="*/ 14749 w 5266416"/>
                <a:gd name="connsiteY1" fmla="*/ 7374 h 1080120"/>
                <a:gd name="connsiteX2" fmla="*/ 5266416 w 5266416"/>
                <a:gd name="connsiteY2" fmla="*/ 0 h 1080120"/>
                <a:gd name="connsiteX3" fmla="*/ 5266416 w 5266416"/>
                <a:gd name="connsiteY3" fmla="*/ 1080120 h 1080120"/>
                <a:gd name="connsiteX4" fmla="*/ 13852 w 5266416"/>
                <a:gd name="connsiteY4" fmla="*/ 1080120 h 1080120"/>
                <a:gd name="connsiteX5" fmla="*/ 0 w 5266416"/>
                <a:gd name="connsiteY5" fmla="*/ 818535 h 1080120"/>
                <a:gd name="connsiteX6" fmla="*/ 0 w 5266416"/>
                <a:gd name="connsiteY6" fmla="*/ 523568 h 1080120"/>
                <a:gd name="connsiteX7" fmla="*/ 14749 w 5266416"/>
                <a:gd name="connsiteY7" fmla="*/ 199103 h 1080120"/>
                <a:gd name="connsiteX8" fmla="*/ 13852 w 5266416"/>
                <a:gd name="connsiteY8"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14748 w 5281164"/>
                <a:gd name="connsiteY5" fmla="*/ 818535 h 1080120"/>
                <a:gd name="connsiteX6" fmla="*/ 14748 w 5281164"/>
                <a:gd name="connsiteY6" fmla="*/ 523568 h 1080120"/>
                <a:gd name="connsiteX7" fmla="*/ 29497 w 5281164"/>
                <a:gd name="connsiteY7" fmla="*/ 199103 h 1080120"/>
                <a:gd name="connsiteX8" fmla="*/ 0 w 5281164"/>
                <a:gd name="connsiteY8" fmla="*/ 152400 h 1080120"/>
                <a:gd name="connsiteX9" fmla="*/ 28600 w 5281164"/>
                <a:gd name="connsiteY9"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14748 w 5281164"/>
                <a:gd name="connsiteY5" fmla="*/ 818535 h 1080120"/>
                <a:gd name="connsiteX6" fmla="*/ 14748 w 5281164"/>
                <a:gd name="connsiteY6" fmla="*/ 523568 h 1080120"/>
                <a:gd name="connsiteX7" fmla="*/ 25400 w 5281164"/>
                <a:gd name="connsiteY7" fmla="*/ 381000 h 1080120"/>
                <a:gd name="connsiteX8" fmla="*/ 29497 w 5281164"/>
                <a:gd name="connsiteY8" fmla="*/ 199103 h 1080120"/>
                <a:gd name="connsiteX9" fmla="*/ 0 w 5281164"/>
                <a:gd name="connsiteY9" fmla="*/ 152400 h 1080120"/>
                <a:gd name="connsiteX10" fmla="*/ 28600 w 5281164"/>
                <a:gd name="connsiteY10"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25400 w 5281164"/>
                <a:gd name="connsiteY5" fmla="*/ 889000 h 1080120"/>
                <a:gd name="connsiteX6" fmla="*/ 14748 w 5281164"/>
                <a:gd name="connsiteY6" fmla="*/ 818535 h 1080120"/>
                <a:gd name="connsiteX7" fmla="*/ 14748 w 5281164"/>
                <a:gd name="connsiteY7" fmla="*/ 523568 h 1080120"/>
                <a:gd name="connsiteX8" fmla="*/ 25400 w 5281164"/>
                <a:gd name="connsiteY8" fmla="*/ 381000 h 1080120"/>
                <a:gd name="connsiteX9" fmla="*/ 29497 w 5281164"/>
                <a:gd name="connsiteY9" fmla="*/ 199103 h 1080120"/>
                <a:gd name="connsiteX10" fmla="*/ 0 w 5281164"/>
                <a:gd name="connsiteY10" fmla="*/ 152400 h 1080120"/>
                <a:gd name="connsiteX11" fmla="*/ 28600 w 5281164"/>
                <a:gd name="connsiteY11"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25400 w 5281164"/>
                <a:gd name="connsiteY5" fmla="*/ 889000 h 1080120"/>
                <a:gd name="connsiteX6" fmla="*/ 14748 w 5281164"/>
                <a:gd name="connsiteY6" fmla="*/ 818535 h 1080120"/>
                <a:gd name="connsiteX7" fmla="*/ 0 w 5281164"/>
                <a:gd name="connsiteY7" fmla="*/ 647700 h 1080120"/>
                <a:gd name="connsiteX8" fmla="*/ 14748 w 5281164"/>
                <a:gd name="connsiteY8" fmla="*/ 523568 h 1080120"/>
                <a:gd name="connsiteX9" fmla="*/ 25400 w 5281164"/>
                <a:gd name="connsiteY9" fmla="*/ 381000 h 1080120"/>
                <a:gd name="connsiteX10" fmla="*/ 29497 w 5281164"/>
                <a:gd name="connsiteY10" fmla="*/ 199103 h 1080120"/>
                <a:gd name="connsiteX11" fmla="*/ 0 w 5281164"/>
                <a:gd name="connsiteY11" fmla="*/ 152400 h 1080120"/>
                <a:gd name="connsiteX12" fmla="*/ 28600 w 5281164"/>
                <a:gd name="connsiteY12"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25400 w 5281164"/>
                <a:gd name="connsiteY5" fmla="*/ 889000 h 1080120"/>
                <a:gd name="connsiteX6" fmla="*/ 14748 w 5281164"/>
                <a:gd name="connsiteY6" fmla="*/ 818535 h 1080120"/>
                <a:gd name="connsiteX7" fmla="*/ 0 w 5281164"/>
                <a:gd name="connsiteY7" fmla="*/ 647700 h 1080120"/>
                <a:gd name="connsiteX8" fmla="*/ 14748 w 5281164"/>
                <a:gd name="connsiteY8" fmla="*/ 523568 h 1080120"/>
                <a:gd name="connsiteX9" fmla="*/ 152400 w 5281164"/>
                <a:gd name="connsiteY9" fmla="*/ 381000 h 1080120"/>
                <a:gd name="connsiteX10" fmla="*/ 29497 w 5281164"/>
                <a:gd name="connsiteY10" fmla="*/ 199103 h 1080120"/>
                <a:gd name="connsiteX11" fmla="*/ 0 w 5281164"/>
                <a:gd name="connsiteY11" fmla="*/ 152400 h 1080120"/>
                <a:gd name="connsiteX12" fmla="*/ 28600 w 5281164"/>
                <a:gd name="connsiteY12"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25400 w 5281164"/>
                <a:gd name="connsiteY5" fmla="*/ 889000 h 1080120"/>
                <a:gd name="connsiteX6" fmla="*/ 103648 w 5281164"/>
                <a:gd name="connsiteY6" fmla="*/ 894735 h 1080120"/>
                <a:gd name="connsiteX7" fmla="*/ 0 w 5281164"/>
                <a:gd name="connsiteY7" fmla="*/ 647700 h 1080120"/>
                <a:gd name="connsiteX8" fmla="*/ 14748 w 5281164"/>
                <a:gd name="connsiteY8" fmla="*/ 523568 h 1080120"/>
                <a:gd name="connsiteX9" fmla="*/ 152400 w 5281164"/>
                <a:gd name="connsiteY9" fmla="*/ 381000 h 1080120"/>
                <a:gd name="connsiteX10" fmla="*/ 29497 w 5281164"/>
                <a:gd name="connsiteY10" fmla="*/ 199103 h 1080120"/>
                <a:gd name="connsiteX11" fmla="*/ 0 w 5281164"/>
                <a:gd name="connsiteY11" fmla="*/ 152400 h 1080120"/>
                <a:gd name="connsiteX12" fmla="*/ 28600 w 5281164"/>
                <a:gd name="connsiteY12"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25400 w 5281164"/>
                <a:gd name="connsiteY5" fmla="*/ 889000 h 1080120"/>
                <a:gd name="connsiteX6" fmla="*/ 103648 w 5281164"/>
                <a:gd name="connsiteY6" fmla="*/ 894735 h 1080120"/>
                <a:gd name="connsiteX7" fmla="*/ 0 w 5281164"/>
                <a:gd name="connsiteY7" fmla="*/ 647700 h 1080120"/>
                <a:gd name="connsiteX8" fmla="*/ 14748 w 5281164"/>
                <a:gd name="connsiteY8" fmla="*/ 523568 h 1080120"/>
                <a:gd name="connsiteX9" fmla="*/ 152400 w 5281164"/>
                <a:gd name="connsiteY9" fmla="*/ 381000 h 1080120"/>
                <a:gd name="connsiteX10" fmla="*/ 85700 w 5281164"/>
                <a:gd name="connsiteY10" fmla="*/ 297180 h 1080120"/>
                <a:gd name="connsiteX11" fmla="*/ 29497 w 5281164"/>
                <a:gd name="connsiteY11" fmla="*/ 199103 h 1080120"/>
                <a:gd name="connsiteX12" fmla="*/ 0 w 5281164"/>
                <a:gd name="connsiteY12" fmla="*/ 152400 h 1080120"/>
                <a:gd name="connsiteX13" fmla="*/ 28600 w 5281164"/>
                <a:gd name="connsiteY13"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25400 w 5281164"/>
                <a:gd name="connsiteY5" fmla="*/ 889000 h 1080120"/>
                <a:gd name="connsiteX6" fmla="*/ 103648 w 5281164"/>
                <a:gd name="connsiteY6" fmla="*/ 894735 h 1080120"/>
                <a:gd name="connsiteX7" fmla="*/ 0 w 5281164"/>
                <a:gd name="connsiteY7" fmla="*/ 647700 h 1080120"/>
                <a:gd name="connsiteX8" fmla="*/ 14748 w 5281164"/>
                <a:gd name="connsiteY8" fmla="*/ 523568 h 1080120"/>
                <a:gd name="connsiteX9" fmla="*/ 93320 w 5281164"/>
                <a:gd name="connsiteY9" fmla="*/ 434340 h 1080120"/>
                <a:gd name="connsiteX10" fmla="*/ 152400 w 5281164"/>
                <a:gd name="connsiteY10" fmla="*/ 381000 h 1080120"/>
                <a:gd name="connsiteX11" fmla="*/ 85700 w 5281164"/>
                <a:gd name="connsiteY11" fmla="*/ 297180 h 1080120"/>
                <a:gd name="connsiteX12" fmla="*/ 29497 w 5281164"/>
                <a:gd name="connsiteY12" fmla="*/ 199103 h 1080120"/>
                <a:gd name="connsiteX13" fmla="*/ 0 w 5281164"/>
                <a:gd name="connsiteY13" fmla="*/ 152400 h 1080120"/>
                <a:gd name="connsiteX14" fmla="*/ 28600 w 5281164"/>
                <a:gd name="connsiteY14"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25400 w 5281164"/>
                <a:gd name="connsiteY5" fmla="*/ 889000 h 1080120"/>
                <a:gd name="connsiteX6" fmla="*/ 103648 w 5281164"/>
                <a:gd name="connsiteY6" fmla="*/ 894735 h 1080120"/>
                <a:gd name="connsiteX7" fmla="*/ 0 w 5281164"/>
                <a:gd name="connsiteY7" fmla="*/ 647700 h 1080120"/>
                <a:gd name="connsiteX8" fmla="*/ 14748 w 5281164"/>
                <a:gd name="connsiteY8" fmla="*/ 523568 h 1080120"/>
                <a:gd name="connsiteX9" fmla="*/ 93320 w 5281164"/>
                <a:gd name="connsiteY9" fmla="*/ 434340 h 1080120"/>
                <a:gd name="connsiteX10" fmla="*/ 7620 w 5281164"/>
                <a:gd name="connsiteY10" fmla="*/ 358140 h 1080120"/>
                <a:gd name="connsiteX11" fmla="*/ 85700 w 5281164"/>
                <a:gd name="connsiteY11" fmla="*/ 297180 h 1080120"/>
                <a:gd name="connsiteX12" fmla="*/ 29497 w 5281164"/>
                <a:gd name="connsiteY12" fmla="*/ 199103 h 1080120"/>
                <a:gd name="connsiteX13" fmla="*/ 0 w 5281164"/>
                <a:gd name="connsiteY13" fmla="*/ 152400 h 1080120"/>
                <a:gd name="connsiteX14" fmla="*/ 28600 w 5281164"/>
                <a:gd name="connsiteY14"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25400 w 5281164"/>
                <a:gd name="connsiteY5" fmla="*/ 889000 h 1080120"/>
                <a:gd name="connsiteX6" fmla="*/ 103648 w 5281164"/>
                <a:gd name="connsiteY6" fmla="*/ 894735 h 1080120"/>
                <a:gd name="connsiteX7" fmla="*/ 0 w 5281164"/>
                <a:gd name="connsiteY7" fmla="*/ 647700 h 1080120"/>
                <a:gd name="connsiteX8" fmla="*/ 9500 w 5281164"/>
                <a:gd name="connsiteY8" fmla="*/ 647700 h 1080120"/>
                <a:gd name="connsiteX9" fmla="*/ 14748 w 5281164"/>
                <a:gd name="connsiteY9" fmla="*/ 523568 h 1080120"/>
                <a:gd name="connsiteX10" fmla="*/ 93320 w 5281164"/>
                <a:gd name="connsiteY10" fmla="*/ 434340 h 1080120"/>
                <a:gd name="connsiteX11" fmla="*/ 7620 w 5281164"/>
                <a:gd name="connsiteY11" fmla="*/ 358140 h 1080120"/>
                <a:gd name="connsiteX12" fmla="*/ 85700 w 5281164"/>
                <a:gd name="connsiteY12" fmla="*/ 297180 h 1080120"/>
                <a:gd name="connsiteX13" fmla="*/ 29497 w 5281164"/>
                <a:gd name="connsiteY13" fmla="*/ 199103 h 1080120"/>
                <a:gd name="connsiteX14" fmla="*/ 0 w 5281164"/>
                <a:gd name="connsiteY14" fmla="*/ 152400 h 1080120"/>
                <a:gd name="connsiteX15" fmla="*/ 28600 w 5281164"/>
                <a:gd name="connsiteY15"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25400 w 5281164"/>
                <a:gd name="connsiteY5" fmla="*/ 889000 h 1080120"/>
                <a:gd name="connsiteX6" fmla="*/ 103648 w 5281164"/>
                <a:gd name="connsiteY6" fmla="*/ 894735 h 1080120"/>
                <a:gd name="connsiteX7" fmla="*/ 0 w 5281164"/>
                <a:gd name="connsiteY7" fmla="*/ 647700 h 1080120"/>
                <a:gd name="connsiteX8" fmla="*/ 9500 w 5281164"/>
                <a:gd name="connsiteY8" fmla="*/ 647700 h 1080120"/>
                <a:gd name="connsiteX9" fmla="*/ 14748 w 5281164"/>
                <a:gd name="connsiteY9" fmla="*/ 523568 h 1080120"/>
                <a:gd name="connsiteX10" fmla="*/ 17120 w 5281164"/>
                <a:gd name="connsiteY10" fmla="*/ 510540 h 1080120"/>
                <a:gd name="connsiteX11" fmla="*/ 93320 w 5281164"/>
                <a:gd name="connsiteY11" fmla="*/ 434340 h 1080120"/>
                <a:gd name="connsiteX12" fmla="*/ 7620 w 5281164"/>
                <a:gd name="connsiteY12" fmla="*/ 358140 h 1080120"/>
                <a:gd name="connsiteX13" fmla="*/ 85700 w 5281164"/>
                <a:gd name="connsiteY13" fmla="*/ 297180 h 1080120"/>
                <a:gd name="connsiteX14" fmla="*/ 29497 w 5281164"/>
                <a:gd name="connsiteY14" fmla="*/ 199103 h 1080120"/>
                <a:gd name="connsiteX15" fmla="*/ 0 w 5281164"/>
                <a:gd name="connsiteY15" fmla="*/ 152400 h 1080120"/>
                <a:gd name="connsiteX16" fmla="*/ 28600 w 5281164"/>
                <a:gd name="connsiteY16" fmla="*/ 0 h 1080120"/>
                <a:gd name="connsiteX0" fmla="*/ 41960 w 5294524"/>
                <a:gd name="connsiteY0" fmla="*/ 0 h 1080120"/>
                <a:gd name="connsiteX1" fmla="*/ 42857 w 5294524"/>
                <a:gd name="connsiteY1" fmla="*/ 7374 h 1080120"/>
                <a:gd name="connsiteX2" fmla="*/ 5294524 w 5294524"/>
                <a:gd name="connsiteY2" fmla="*/ 0 h 1080120"/>
                <a:gd name="connsiteX3" fmla="*/ 5294524 w 5294524"/>
                <a:gd name="connsiteY3" fmla="*/ 1080120 h 1080120"/>
                <a:gd name="connsiteX4" fmla="*/ 41960 w 5294524"/>
                <a:gd name="connsiteY4" fmla="*/ 1080120 h 1080120"/>
                <a:gd name="connsiteX5" fmla="*/ 38760 w 5294524"/>
                <a:gd name="connsiteY5" fmla="*/ 889000 h 1080120"/>
                <a:gd name="connsiteX6" fmla="*/ 117008 w 5294524"/>
                <a:gd name="connsiteY6" fmla="*/ 894735 h 1080120"/>
                <a:gd name="connsiteX7" fmla="*/ 13360 w 5294524"/>
                <a:gd name="connsiteY7" fmla="*/ 647700 h 1080120"/>
                <a:gd name="connsiteX8" fmla="*/ 22860 w 5294524"/>
                <a:gd name="connsiteY8" fmla="*/ 647700 h 1080120"/>
                <a:gd name="connsiteX9" fmla="*/ 0 w 5294524"/>
                <a:gd name="connsiteY9" fmla="*/ 655320 h 1080120"/>
                <a:gd name="connsiteX10" fmla="*/ 28108 w 5294524"/>
                <a:gd name="connsiteY10" fmla="*/ 523568 h 1080120"/>
                <a:gd name="connsiteX11" fmla="*/ 30480 w 5294524"/>
                <a:gd name="connsiteY11" fmla="*/ 510540 h 1080120"/>
                <a:gd name="connsiteX12" fmla="*/ 106680 w 5294524"/>
                <a:gd name="connsiteY12" fmla="*/ 434340 h 1080120"/>
                <a:gd name="connsiteX13" fmla="*/ 20980 w 5294524"/>
                <a:gd name="connsiteY13" fmla="*/ 358140 h 1080120"/>
                <a:gd name="connsiteX14" fmla="*/ 99060 w 5294524"/>
                <a:gd name="connsiteY14" fmla="*/ 297180 h 1080120"/>
                <a:gd name="connsiteX15" fmla="*/ 42857 w 5294524"/>
                <a:gd name="connsiteY15" fmla="*/ 199103 h 1080120"/>
                <a:gd name="connsiteX16" fmla="*/ 13360 w 5294524"/>
                <a:gd name="connsiteY16" fmla="*/ 152400 h 1080120"/>
                <a:gd name="connsiteX17" fmla="*/ 41960 w 5294524"/>
                <a:gd name="connsiteY17" fmla="*/ 0 h 1080120"/>
                <a:gd name="connsiteX0" fmla="*/ 41960 w 5294524"/>
                <a:gd name="connsiteY0" fmla="*/ 0 h 1080120"/>
                <a:gd name="connsiteX1" fmla="*/ 42857 w 5294524"/>
                <a:gd name="connsiteY1" fmla="*/ 7374 h 1080120"/>
                <a:gd name="connsiteX2" fmla="*/ 5294524 w 5294524"/>
                <a:gd name="connsiteY2" fmla="*/ 0 h 1080120"/>
                <a:gd name="connsiteX3" fmla="*/ 5294524 w 5294524"/>
                <a:gd name="connsiteY3" fmla="*/ 1080120 h 1080120"/>
                <a:gd name="connsiteX4" fmla="*/ 41960 w 5294524"/>
                <a:gd name="connsiteY4" fmla="*/ 1080120 h 1080120"/>
                <a:gd name="connsiteX5" fmla="*/ 38760 w 5294524"/>
                <a:gd name="connsiteY5" fmla="*/ 889000 h 1080120"/>
                <a:gd name="connsiteX6" fmla="*/ 117008 w 5294524"/>
                <a:gd name="connsiteY6" fmla="*/ 894735 h 1080120"/>
                <a:gd name="connsiteX7" fmla="*/ 53340 w 5294524"/>
                <a:gd name="connsiteY7" fmla="*/ 731520 h 1080120"/>
                <a:gd name="connsiteX8" fmla="*/ 13360 w 5294524"/>
                <a:gd name="connsiteY8" fmla="*/ 647700 h 1080120"/>
                <a:gd name="connsiteX9" fmla="*/ 22860 w 5294524"/>
                <a:gd name="connsiteY9" fmla="*/ 647700 h 1080120"/>
                <a:gd name="connsiteX10" fmla="*/ 0 w 5294524"/>
                <a:gd name="connsiteY10" fmla="*/ 655320 h 1080120"/>
                <a:gd name="connsiteX11" fmla="*/ 28108 w 5294524"/>
                <a:gd name="connsiteY11" fmla="*/ 523568 h 1080120"/>
                <a:gd name="connsiteX12" fmla="*/ 30480 w 5294524"/>
                <a:gd name="connsiteY12" fmla="*/ 510540 h 1080120"/>
                <a:gd name="connsiteX13" fmla="*/ 106680 w 5294524"/>
                <a:gd name="connsiteY13" fmla="*/ 434340 h 1080120"/>
                <a:gd name="connsiteX14" fmla="*/ 20980 w 5294524"/>
                <a:gd name="connsiteY14" fmla="*/ 358140 h 1080120"/>
                <a:gd name="connsiteX15" fmla="*/ 99060 w 5294524"/>
                <a:gd name="connsiteY15" fmla="*/ 297180 h 1080120"/>
                <a:gd name="connsiteX16" fmla="*/ 42857 w 5294524"/>
                <a:gd name="connsiteY16" fmla="*/ 199103 h 1080120"/>
                <a:gd name="connsiteX17" fmla="*/ 13360 w 5294524"/>
                <a:gd name="connsiteY17" fmla="*/ 152400 h 1080120"/>
                <a:gd name="connsiteX18" fmla="*/ 41960 w 5294524"/>
                <a:gd name="connsiteY18" fmla="*/ 0 h 1080120"/>
                <a:gd name="connsiteX0" fmla="*/ 41960 w 5294524"/>
                <a:gd name="connsiteY0" fmla="*/ 0 h 1080120"/>
                <a:gd name="connsiteX1" fmla="*/ 42857 w 5294524"/>
                <a:gd name="connsiteY1" fmla="*/ 7374 h 1080120"/>
                <a:gd name="connsiteX2" fmla="*/ 5294524 w 5294524"/>
                <a:gd name="connsiteY2" fmla="*/ 0 h 1080120"/>
                <a:gd name="connsiteX3" fmla="*/ 5294524 w 5294524"/>
                <a:gd name="connsiteY3" fmla="*/ 1080120 h 1080120"/>
                <a:gd name="connsiteX4" fmla="*/ 41960 w 5294524"/>
                <a:gd name="connsiteY4" fmla="*/ 1080120 h 1080120"/>
                <a:gd name="connsiteX5" fmla="*/ 38760 w 5294524"/>
                <a:gd name="connsiteY5" fmla="*/ 889000 h 1080120"/>
                <a:gd name="connsiteX6" fmla="*/ 117008 w 5294524"/>
                <a:gd name="connsiteY6" fmla="*/ 894735 h 1080120"/>
                <a:gd name="connsiteX7" fmla="*/ 53340 w 5294524"/>
                <a:gd name="connsiteY7" fmla="*/ 731520 h 1080120"/>
                <a:gd name="connsiteX8" fmla="*/ 13360 w 5294524"/>
                <a:gd name="connsiteY8" fmla="*/ 647700 h 1080120"/>
                <a:gd name="connsiteX9" fmla="*/ 45720 w 5294524"/>
                <a:gd name="connsiteY9" fmla="*/ 693420 h 1080120"/>
                <a:gd name="connsiteX10" fmla="*/ 22860 w 5294524"/>
                <a:gd name="connsiteY10" fmla="*/ 647700 h 1080120"/>
                <a:gd name="connsiteX11" fmla="*/ 0 w 5294524"/>
                <a:gd name="connsiteY11" fmla="*/ 655320 h 1080120"/>
                <a:gd name="connsiteX12" fmla="*/ 28108 w 5294524"/>
                <a:gd name="connsiteY12" fmla="*/ 523568 h 1080120"/>
                <a:gd name="connsiteX13" fmla="*/ 30480 w 5294524"/>
                <a:gd name="connsiteY13" fmla="*/ 510540 h 1080120"/>
                <a:gd name="connsiteX14" fmla="*/ 106680 w 5294524"/>
                <a:gd name="connsiteY14" fmla="*/ 434340 h 1080120"/>
                <a:gd name="connsiteX15" fmla="*/ 20980 w 5294524"/>
                <a:gd name="connsiteY15" fmla="*/ 358140 h 1080120"/>
                <a:gd name="connsiteX16" fmla="*/ 99060 w 5294524"/>
                <a:gd name="connsiteY16" fmla="*/ 297180 h 1080120"/>
                <a:gd name="connsiteX17" fmla="*/ 42857 w 5294524"/>
                <a:gd name="connsiteY17" fmla="*/ 199103 h 1080120"/>
                <a:gd name="connsiteX18" fmla="*/ 13360 w 5294524"/>
                <a:gd name="connsiteY18" fmla="*/ 152400 h 1080120"/>
                <a:gd name="connsiteX19" fmla="*/ 41960 w 5294524"/>
                <a:gd name="connsiteY19" fmla="*/ 0 h 1080120"/>
                <a:gd name="connsiteX0" fmla="*/ 41960 w 5294524"/>
                <a:gd name="connsiteY0" fmla="*/ 0 h 1080120"/>
                <a:gd name="connsiteX1" fmla="*/ 42857 w 5294524"/>
                <a:gd name="connsiteY1" fmla="*/ 7374 h 1080120"/>
                <a:gd name="connsiteX2" fmla="*/ 5294524 w 5294524"/>
                <a:gd name="connsiteY2" fmla="*/ 0 h 1080120"/>
                <a:gd name="connsiteX3" fmla="*/ 5294524 w 5294524"/>
                <a:gd name="connsiteY3" fmla="*/ 1080120 h 1080120"/>
                <a:gd name="connsiteX4" fmla="*/ 41960 w 5294524"/>
                <a:gd name="connsiteY4" fmla="*/ 1080120 h 1080120"/>
                <a:gd name="connsiteX5" fmla="*/ 38760 w 5294524"/>
                <a:gd name="connsiteY5" fmla="*/ 889000 h 1080120"/>
                <a:gd name="connsiteX6" fmla="*/ 117008 w 5294524"/>
                <a:gd name="connsiteY6" fmla="*/ 894735 h 1080120"/>
                <a:gd name="connsiteX7" fmla="*/ 53340 w 5294524"/>
                <a:gd name="connsiteY7" fmla="*/ 731520 h 1080120"/>
                <a:gd name="connsiteX8" fmla="*/ 13360 w 5294524"/>
                <a:gd name="connsiteY8" fmla="*/ 647700 h 1080120"/>
                <a:gd name="connsiteX9" fmla="*/ 45720 w 5294524"/>
                <a:gd name="connsiteY9" fmla="*/ 693420 h 1080120"/>
                <a:gd name="connsiteX10" fmla="*/ 22860 w 5294524"/>
                <a:gd name="connsiteY10" fmla="*/ 647700 h 1080120"/>
                <a:gd name="connsiteX11" fmla="*/ 0 w 5294524"/>
                <a:gd name="connsiteY11" fmla="*/ 655320 h 1080120"/>
                <a:gd name="connsiteX12" fmla="*/ 0 w 5294524"/>
                <a:gd name="connsiteY12" fmla="*/ 662940 h 1080120"/>
                <a:gd name="connsiteX13" fmla="*/ 28108 w 5294524"/>
                <a:gd name="connsiteY13" fmla="*/ 523568 h 1080120"/>
                <a:gd name="connsiteX14" fmla="*/ 30480 w 5294524"/>
                <a:gd name="connsiteY14" fmla="*/ 510540 h 1080120"/>
                <a:gd name="connsiteX15" fmla="*/ 106680 w 5294524"/>
                <a:gd name="connsiteY15" fmla="*/ 434340 h 1080120"/>
                <a:gd name="connsiteX16" fmla="*/ 20980 w 5294524"/>
                <a:gd name="connsiteY16" fmla="*/ 358140 h 1080120"/>
                <a:gd name="connsiteX17" fmla="*/ 99060 w 5294524"/>
                <a:gd name="connsiteY17" fmla="*/ 297180 h 1080120"/>
                <a:gd name="connsiteX18" fmla="*/ 42857 w 5294524"/>
                <a:gd name="connsiteY18" fmla="*/ 199103 h 1080120"/>
                <a:gd name="connsiteX19" fmla="*/ 13360 w 5294524"/>
                <a:gd name="connsiteY19" fmla="*/ 152400 h 1080120"/>
                <a:gd name="connsiteX20" fmla="*/ 41960 w 5294524"/>
                <a:gd name="connsiteY20" fmla="*/ 0 h 1080120"/>
                <a:gd name="connsiteX0" fmla="*/ 41960 w 5294524"/>
                <a:gd name="connsiteY0" fmla="*/ 0 h 1080120"/>
                <a:gd name="connsiteX1" fmla="*/ 42857 w 5294524"/>
                <a:gd name="connsiteY1" fmla="*/ 7374 h 1080120"/>
                <a:gd name="connsiteX2" fmla="*/ 5294524 w 5294524"/>
                <a:gd name="connsiteY2" fmla="*/ 0 h 1080120"/>
                <a:gd name="connsiteX3" fmla="*/ 5294524 w 5294524"/>
                <a:gd name="connsiteY3" fmla="*/ 1080120 h 1080120"/>
                <a:gd name="connsiteX4" fmla="*/ 41960 w 5294524"/>
                <a:gd name="connsiteY4" fmla="*/ 1080120 h 1080120"/>
                <a:gd name="connsiteX5" fmla="*/ 38760 w 5294524"/>
                <a:gd name="connsiteY5" fmla="*/ 889000 h 1080120"/>
                <a:gd name="connsiteX6" fmla="*/ 117008 w 5294524"/>
                <a:gd name="connsiteY6" fmla="*/ 894735 h 1080120"/>
                <a:gd name="connsiteX7" fmla="*/ 53340 w 5294524"/>
                <a:gd name="connsiteY7" fmla="*/ 731520 h 1080120"/>
                <a:gd name="connsiteX8" fmla="*/ 13360 w 5294524"/>
                <a:gd name="connsiteY8" fmla="*/ 647700 h 1080120"/>
                <a:gd name="connsiteX9" fmla="*/ 45720 w 5294524"/>
                <a:gd name="connsiteY9" fmla="*/ 693420 h 1080120"/>
                <a:gd name="connsiteX10" fmla="*/ 22860 w 5294524"/>
                <a:gd name="connsiteY10" fmla="*/ 647700 h 1080120"/>
                <a:gd name="connsiteX11" fmla="*/ 0 w 5294524"/>
                <a:gd name="connsiteY11" fmla="*/ 655320 h 1080120"/>
                <a:gd name="connsiteX12" fmla="*/ 0 w 5294524"/>
                <a:gd name="connsiteY12" fmla="*/ 662940 h 1080120"/>
                <a:gd name="connsiteX13" fmla="*/ 28108 w 5294524"/>
                <a:gd name="connsiteY13" fmla="*/ 523568 h 1080120"/>
                <a:gd name="connsiteX14" fmla="*/ 30480 w 5294524"/>
                <a:gd name="connsiteY14" fmla="*/ 510540 h 1080120"/>
                <a:gd name="connsiteX15" fmla="*/ 106680 w 5294524"/>
                <a:gd name="connsiteY15" fmla="*/ 434340 h 1080120"/>
                <a:gd name="connsiteX16" fmla="*/ 20980 w 5294524"/>
                <a:gd name="connsiteY16" fmla="*/ 358140 h 1080120"/>
                <a:gd name="connsiteX17" fmla="*/ 15240 w 5294524"/>
                <a:gd name="connsiteY17" fmla="*/ 350520 h 1080120"/>
                <a:gd name="connsiteX18" fmla="*/ 99060 w 5294524"/>
                <a:gd name="connsiteY18" fmla="*/ 297180 h 1080120"/>
                <a:gd name="connsiteX19" fmla="*/ 42857 w 5294524"/>
                <a:gd name="connsiteY19" fmla="*/ 199103 h 1080120"/>
                <a:gd name="connsiteX20" fmla="*/ 13360 w 5294524"/>
                <a:gd name="connsiteY20" fmla="*/ 152400 h 1080120"/>
                <a:gd name="connsiteX21" fmla="*/ 41960 w 5294524"/>
                <a:gd name="connsiteY21" fmla="*/ 0 h 1080120"/>
                <a:gd name="connsiteX0" fmla="*/ 57200 w 5309764"/>
                <a:gd name="connsiteY0" fmla="*/ 0 h 1080120"/>
                <a:gd name="connsiteX1" fmla="*/ 58097 w 5309764"/>
                <a:gd name="connsiteY1" fmla="*/ 7374 h 1080120"/>
                <a:gd name="connsiteX2" fmla="*/ 5309764 w 5309764"/>
                <a:gd name="connsiteY2" fmla="*/ 0 h 1080120"/>
                <a:gd name="connsiteX3" fmla="*/ 5309764 w 5309764"/>
                <a:gd name="connsiteY3" fmla="*/ 1080120 h 1080120"/>
                <a:gd name="connsiteX4" fmla="*/ 57200 w 5309764"/>
                <a:gd name="connsiteY4" fmla="*/ 1080120 h 1080120"/>
                <a:gd name="connsiteX5" fmla="*/ 54000 w 5309764"/>
                <a:gd name="connsiteY5" fmla="*/ 889000 h 1080120"/>
                <a:gd name="connsiteX6" fmla="*/ 132248 w 5309764"/>
                <a:gd name="connsiteY6" fmla="*/ 894735 h 1080120"/>
                <a:gd name="connsiteX7" fmla="*/ 68580 w 5309764"/>
                <a:gd name="connsiteY7" fmla="*/ 731520 h 1080120"/>
                <a:gd name="connsiteX8" fmla="*/ 28600 w 5309764"/>
                <a:gd name="connsiteY8" fmla="*/ 647700 h 1080120"/>
                <a:gd name="connsiteX9" fmla="*/ 60960 w 5309764"/>
                <a:gd name="connsiteY9" fmla="*/ 693420 h 1080120"/>
                <a:gd name="connsiteX10" fmla="*/ 38100 w 5309764"/>
                <a:gd name="connsiteY10" fmla="*/ 647700 h 1080120"/>
                <a:gd name="connsiteX11" fmla="*/ 15240 w 5309764"/>
                <a:gd name="connsiteY11" fmla="*/ 655320 h 1080120"/>
                <a:gd name="connsiteX12" fmla="*/ 15240 w 5309764"/>
                <a:gd name="connsiteY12" fmla="*/ 662940 h 1080120"/>
                <a:gd name="connsiteX13" fmla="*/ 43348 w 5309764"/>
                <a:gd name="connsiteY13" fmla="*/ 523568 h 1080120"/>
                <a:gd name="connsiteX14" fmla="*/ 45720 w 5309764"/>
                <a:gd name="connsiteY14" fmla="*/ 510540 h 1080120"/>
                <a:gd name="connsiteX15" fmla="*/ 0 w 5309764"/>
                <a:gd name="connsiteY15" fmla="*/ 518160 h 1080120"/>
                <a:gd name="connsiteX16" fmla="*/ 121920 w 5309764"/>
                <a:gd name="connsiteY16" fmla="*/ 434340 h 1080120"/>
                <a:gd name="connsiteX17" fmla="*/ 36220 w 5309764"/>
                <a:gd name="connsiteY17" fmla="*/ 358140 h 1080120"/>
                <a:gd name="connsiteX18" fmla="*/ 30480 w 5309764"/>
                <a:gd name="connsiteY18" fmla="*/ 350520 h 1080120"/>
                <a:gd name="connsiteX19" fmla="*/ 114300 w 5309764"/>
                <a:gd name="connsiteY19" fmla="*/ 297180 h 1080120"/>
                <a:gd name="connsiteX20" fmla="*/ 58097 w 5309764"/>
                <a:gd name="connsiteY20" fmla="*/ 199103 h 1080120"/>
                <a:gd name="connsiteX21" fmla="*/ 28600 w 5309764"/>
                <a:gd name="connsiteY21" fmla="*/ 152400 h 1080120"/>
                <a:gd name="connsiteX22" fmla="*/ 57200 w 5309764"/>
                <a:gd name="connsiteY22" fmla="*/ 0 h 1080120"/>
                <a:gd name="connsiteX0" fmla="*/ 57200 w 5309764"/>
                <a:gd name="connsiteY0" fmla="*/ 0 h 1080120"/>
                <a:gd name="connsiteX1" fmla="*/ 58097 w 5309764"/>
                <a:gd name="connsiteY1" fmla="*/ 7374 h 1080120"/>
                <a:gd name="connsiteX2" fmla="*/ 5309764 w 5309764"/>
                <a:gd name="connsiteY2" fmla="*/ 0 h 1080120"/>
                <a:gd name="connsiteX3" fmla="*/ 5309764 w 5309764"/>
                <a:gd name="connsiteY3" fmla="*/ 1080120 h 1080120"/>
                <a:gd name="connsiteX4" fmla="*/ 57200 w 5309764"/>
                <a:gd name="connsiteY4" fmla="*/ 1080120 h 1080120"/>
                <a:gd name="connsiteX5" fmla="*/ 54000 w 5309764"/>
                <a:gd name="connsiteY5" fmla="*/ 889000 h 1080120"/>
                <a:gd name="connsiteX6" fmla="*/ 132248 w 5309764"/>
                <a:gd name="connsiteY6" fmla="*/ 894735 h 1080120"/>
                <a:gd name="connsiteX7" fmla="*/ 76200 w 5309764"/>
                <a:gd name="connsiteY7" fmla="*/ 800100 h 1080120"/>
                <a:gd name="connsiteX8" fmla="*/ 68580 w 5309764"/>
                <a:gd name="connsiteY8" fmla="*/ 731520 h 1080120"/>
                <a:gd name="connsiteX9" fmla="*/ 28600 w 5309764"/>
                <a:gd name="connsiteY9" fmla="*/ 647700 h 1080120"/>
                <a:gd name="connsiteX10" fmla="*/ 60960 w 5309764"/>
                <a:gd name="connsiteY10" fmla="*/ 693420 h 1080120"/>
                <a:gd name="connsiteX11" fmla="*/ 38100 w 5309764"/>
                <a:gd name="connsiteY11" fmla="*/ 647700 h 1080120"/>
                <a:gd name="connsiteX12" fmla="*/ 15240 w 5309764"/>
                <a:gd name="connsiteY12" fmla="*/ 655320 h 1080120"/>
                <a:gd name="connsiteX13" fmla="*/ 15240 w 5309764"/>
                <a:gd name="connsiteY13" fmla="*/ 662940 h 1080120"/>
                <a:gd name="connsiteX14" fmla="*/ 43348 w 5309764"/>
                <a:gd name="connsiteY14" fmla="*/ 523568 h 1080120"/>
                <a:gd name="connsiteX15" fmla="*/ 45720 w 5309764"/>
                <a:gd name="connsiteY15" fmla="*/ 510540 h 1080120"/>
                <a:gd name="connsiteX16" fmla="*/ 0 w 5309764"/>
                <a:gd name="connsiteY16" fmla="*/ 518160 h 1080120"/>
                <a:gd name="connsiteX17" fmla="*/ 121920 w 5309764"/>
                <a:gd name="connsiteY17" fmla="*/ 434340 h 1080120"/>
                <a:gd name="connsiteX18" fmla="*/ 36220 w 5309764"/>
                <a:gd name="connsiteY18" fmla="*/ 358140 h 1080120"/>
                <a:gd name="connsiteX19" fmla="*/ 30480 w 5309764"/>
                <a:gd name="connsiteY19" fmla="*/ 350520 h 1080120"/>
                <a:gd name="connsiteX20" fmla="*/ 114300 w 5309764"/>
                <a:gd name="connsiteY20" fmla="*/ 297180 h 1080120"/>
                <a:gd name="connsiteX21" fmla="*/ 58097 w 5309764"/>
                <a:gd name="connsiteY21" fmla="*/ 199103 h 1080120"/>
                <a:gd name="connsiteX22" fmla="*/ 28600 w 5309764"/>
                <a:gd name="connsiteY22" fmla="*/ 152400 h 1080120"/>
                <a:gd name="connsiteX23" fmla="*/ 57200 w 5309764"/>
                <a:gd name="connsiteY23" fmla="*/ 0 h 1080120"/>
                <a:gd name="connsiteX0" fmla="*/ 90697 w 5343261"/>
                <a:gd name="connsiteY0" fmla="*/ 0 h 1080120"/>
                <a:gd name="connsiteX1" fmla="*/ 91594 w 5343261"/>
                <a:gd name="connsiteY1" fmla="*/ 7374 h 1080120"/>
                <a:gd name="connsiteX2" fmla="*/ 5343261 w 5343261"/>
                <a:gd name="connsiteY2" fmla="*/ 0 h 1080120"/>
                <a:gd name="connsiteX3" fmla="*/ 5343261 w 5343261"/>
                <a:gd name="connsiteY3" fmla="*/ 1080120 h 1080120"/>
                <a:gd name="connsiteX4" fmla="*/ 90697 w 5343261"/>
                <a:gd name="connsiteY4" fmla="*/ 1080120 h 1080120"/>
                <a:gd name="connsiteX5" fmla="*/ 87497 w 5343261"/>
                <a:gd name="connsiteY5" fmla="*/ 889000 h 1080120"/>
                <a:gd name="connsiteX6" fmla="*/ 165745 w 5343261"/>
                <a:gd name="connsiteY6" fmla="*/ 894735 h 1080120"/>
                <a:gd name="connsiteX7" fmla="*/ 109697 w 5343261"/>
                <a:gd name="connsiteY7" fmla="*/ 800100 h 1080120"/>
                <a:gd name="connsiteX8" fmla="*/ 102077 w 5343261"/>
                <a:gd name="connsiteY8" fmla="*/ 731520 h 1080120"/>
                <a:gd name="connsiteX9" fmla="*/ 62097 w 5343261"/>
                <a:gd name="connsiteY9" fmla="*/ 647700 h 1080120"/>
                <a:gd name="connsiteX10" fmla="*/ 94457 w 5343261"/>
                <a:gd name="connsiteY10" fmla="*/ 693420 h 1080120"/>
                <a:gd name="connsiteX11" fmla="*/ 71597 w 5343261"/>
                <a:gd name="connsiteY11" fmla="*/ 647700 h 1080120"/>
                <a:gd name="connsiteX12" fmla="*/ 48737 w 5343261"/>
                <a:gd name="connsiteY12" fmla="*/ 655320 h 1080120"/>
                <a:gd name="connsiteX13" fmla="*/ 48737 w 5343261"/>
                <a:gd name="connsiteY13" fmla="*/ 662940 h 1080120"/>
                <a:gd name="connsiteX14" fmla="*/ 76845 w 5343261"/>
                <a:gd name="connsiteY14" fmla="*/ 523568 h 1080120"/>
                <a:gd name="connsiteX15" fmla="*/ 79217 w 5343261"/>
                <a:gd name="connsiteY15" fmla="*/ 510540 h 1080120"/>
                <a:gd name="connsiteX16" fmla="*/ 0 w 5343261"/>
                <a:gd name="connsiteY16" fmla="*/ 484663 h 1080120"/>
                <a:gd name="connsiteX17" fmla="*/ 155417 w 5343261"/>
                <a:gd name="connsiteY17" fmla="*/ 434340 h 1080120"/>
                <a:gd name="connsiteX18" fmla="*/ 69717 w 5343261"/>
                <a:gd name="connsiteY18" fmla="*/ 358140 h 1080120"/>
                <a:gd name="connsiteX19" fmla="*/ 63977 w 5343261"/>
                <a:gd name="connsiteY19" fmla="*/ 350520 h 1080120"/>
                <a:gd name="connsiteX20" fmla="*/ 147797 w 5343261"/>
                <a:gd name="connsiteY20" fmla="*/ 297180 h 1080120"/>
                <a:gd name="connsiteX21" fmla="*/ 91594 w 5343261"/>
                <a:gd name="connsiteY21" fmla="*/ 199103 h 1080120"/>
                <a:gd name="connsiteX22" fmla="*/ 62097 w 5343261"/>
                <a:gd name="connsiteY22" fmla="*/ 152400 h 1080120"/>
                <a:gd name="connsiteX23" fmla="*/ 90697 w 5343261"/>
                <a:gd name="connsiteY23" fmla="*/ 0 h 1080120"/>
                <a:gd name="connsiteX0" fmla="*/ 90697 w 5343261"/>
                <a:gd name="connsiteY0" fmla="*/ 0 h 1080120"/>
                <a:gd name="connsiteX1" fmla="*/ 91594 w 5343261"/>
                <a:gd name="connsiteY1" fmla="*/ 7374 h 1080120"/>
                <a:gd name="connsiteX2" fmla="*/ 5343261 w 5343261"/>
                <a:gd name="connsiteY2" fmla="*/ 0 h 1080120"/>
                <a:gd name="connsiteX3" fmla="*/ 5343261 w 5343261"/>
                <a:gd name="connsiteY3" fmla="*/ 1080120 h 1080120"/>
                <a:gd name="connsiteX4" fmla="*/ 90697 w 5343261"/>
                <a:gd name="connsiteY4" fmla="*/ 1080120 h 1080120"/>
                <a:gd name="connsiteX5" fmla="*/ 87497 w 5343261"/>
                <a:gd name="connsiteY5" fmla="*/ 889000 h 1080120"/>
                <a:gd name="connsiteX6" fmla="*/ 165745 w 5343261"/>
                <a:gd name="connsiteY6" fmla="*/ 894735 h 1080120"/>
                <a:gd name="connsiteX7" fmla="*/ 109697 w 5343261"/>
                <a:gd name="connsiteY7" fmla="*/ 800100 h 1080120"/>
                <a:gd name="connsiteX8" fmla="*/ 102077 w 5343261"/>
                <a:gd name="connsiteY8" fmla="*/ 731520 h 1080120"/>
                <a:gd name="connsiteX9" fmla="*/ 62097 w 5343261"/>
                <a:gd name="connsiteY9" fmla="*/ 647700 h 1080120"/>
                <a:gd name="connsiteX10" fmla="*/ 94457 w 5343261"/>
                <a:gd name="connsiteY10" fmla="*/ 693420 h 1080120"/>
                <a:gd name="connsiteX11" fmla="*/ 71597 w 5343261"/>
                <a:gd name="connsiteY11" fmla="*/ 647700 h 1080120"/>
                <a:gd name="connsiteX12" fmla="*/ 48737 w 5343261"/>
                <a:gd name="connsiteY12" fmla="*/ 655320 h 1080120"/>
                <a:gd name="connsiteX13" fmla="*/ 48737 w 5343261"/>
                <a:gd name="connsiteY13" fmla="*/ 662940 h 1080120"/>
                <a:gd name="connsiteX14" fmla="*/ 41420 w 5343261"/>
                <a:gd name="connsiteY14" fmla="*/ 560047 h 1080120"/>
                <a:gd name="connsiteX15" fmla="*/ 76845 w 5343261"/>
                <a:gd name="connsiteY15" fmla="*/ 523568 h 1080120"/>
                <a:gd name="connsiteX16" fmla="*/ 79217 w 5343261"/>
                <a:gd name="connsiteY16" fmla="*/ 510540 h 1080120"/>
                <a:gd name="connsiteX17" fmla="*/ 0 w 5343261"/>
                <a:gd name="connsiteY17" fmla="*/ 484663 h 1080120"/>
                <a:gd name="connsiteX18" fmla="*/ 155417 w 5343261"/>
                <a:gd name="connsiteY18" fmla="*/ 434340 h 1080120"/>
                <a:gd name="connsiteX19" fmla="*/ 69717 w 5343261"/>
                <a:gd name="connsiteY19" fmla="*/ 358140 h 1080120"/>
                <a:gd name="connsiteX20" fmla="*/ 63977 w 5343261"/>
                <a:gd name="connsiteY20" fmla="*/ 350520 h 1080120"/>
                <a:gd name="connsiteX21" fmla="*/ 147797 w 5343261"/>
                <a:gd name="connsiteY21" fmla="*/ 297180 h 1080120"/>
                <a:gd name="connsiteX22" fmla="*/ 91594 w 5343261"/>
                <a:gd name="connsiteY22" fmla="*/ 199103 h 1080120"/>
                <a:gd name="connsiteX23" fmla="*/ 62097 w 5343261"/>
                <a:gd name="connsiteY23" fmla="*/ 152400 h 1080120"/>
                <a:gd name="connsiteX24" fmla="*/ 90697 w 5343261"/>
                <a:gd name="connsiteY24" fmla="*/ 0 h 1080120"/>
                <a:gd name="connsiteX0" fmla="*/ 90697 w 5343261"/>
                <a:gd name="connsiteY0" fmla="*/ 0 h 1080120"/>
                <a:gd name="connsiteX1" fmla="*/ 91594 w 5343261"/>
                <a:gd name="connsiteY1" fmla="*/ 7374 h 1080120"/>
                <a:gd name="connsiteX2" fmla="*/ 5343261 w 5343261"/>
                <a:gd name="connsiteY2" fmla="*/ 0 h 1080120"/>
                <a:gd name="connsiteX3" fmla="*/ 5343261 w 5343261"/>
                <a:gd name="connsiteY3" fmla="*/ 1080120 h 1080120"/>
                <a:gd name="connsiteX4" fmla="*/ 90697 w 5343261"/>
                <a:gd name="connsiteY4" fmla="*/ 1080120 h 1080120"/>
                <a:gd name="connsiteX5" fmla="*/ 87497 w 5343261"/>
                <a:gd name="connsiteY5" fmla="*/ 889000 h 1080120"/>
                <a:gd name="connsiteX6" fmla="*/ 165745 w 5343261"/>
                <a:gd name="connsiteY6" fmla="*/ 894735 h 1080120"/>
                <a:gd name="connsiteX7" fmla="*/ 109697 w 5343261"/>
                <a:gd name="connsiteY7" fmla="*/ 800100 h 1080120"/>
                <a:gd name="connsiteX8" fmla="*/ 102077 w 5343261"/>
                <a:gd name="connsiteY8" fmla="*/ 731520 h 1080120"/>
                <a:gd name="connsiteX9" fmla="*/ 62097 w 5343261"/>
                <a:gd name="connsiteY9" fmla="*/ 647700 h 1080120"/>
                <a:gd name="connsiteX10" fmla="*/ 94457 w 5343261"/>
                <a:gd name="connsiteY10" fmla="*/ 693420 h 1080120"/>
                <a:gd name="connsiteX11" fmla="*/ 71597 w 5343261"/>
                <a:gd name="connsiteY11" fmla="*/ 647700 h 1080120"/>
                <a:gd name="connsiteX12" fmla="*/ 48737 w 5343261"/>
                <a:gd name="connsiteY12" fmla="*/ 655320 h 1080120"/>
                <a:gd name="connsiteX13" fmla="*/ 48737 w 5343261"/>
                <a:gd name="connsiteY13" fmla="*/ 662940 h 1080120"/>
                <a:gd name="connsiteX14" fmla="*/ 41420 w 5343261"/>
                <a:gd name="connsiteY14" fmla="*/ 560047 h 1080120"/>
                <a:gd name="connsiteX15" fmla="*/ 76845 w 5343261"/>
                <a:gd name="connsiteY15" fmla="*/ 523568 h 1080120"/>
                <a:gd name="connsiteX16" fmla="*/ 79217 w 5343261"/>
                <a:gd name="connsiteY16" fmla="*/ 510540 h 1080120"/>
                <a:gd name="connsiteX17" fmla="*/ 0 w 5343261"/>
                <a:gd name="connsiteY17" fmla="*/ 484663 h 1080120"/>
                <a:gd name="connsiteX18" fmla="*/ 155417 w 5343261"/>
                <a:gd name="connsiteY18" fmla="*/ 434340 h 1080120"/>
                <a:gd name="connsiteX19" fmla="*/ 69717 w 5343261"/>
                <a:gd name="connsiteY19" fmla="*/ 358140 h 1080120"/>
                <a:gd name="connsiteX20" fmla="*/ 63977 w 5343261"/>
                <a:gd name="connsiteY20" fmla="*/ 350520 h 1080120"/>
                <a:gd name="connsiteX21" fmla="*/ 147797 w 5343261"/>
                <a:gd name="connsiteY21" fmla="*/ 297180 h 1080120"/>
                <a:gd name="connsiteX22" fmla="*/ 91594 w 5343261"/>
                <a:gd name="connsiteY22" fmla="*/ 199103 h 1080120"/>
                <a:gd name="connsiteX23" fmla="*/ 62097 w 5343261"/>
                <a:gd name="connsiteY23" fmla="*/ 152400 h 1080120"/>
                <a:gd name="connsiteX24" fmla="*/ 41420 w 5343261"/>
                <a:gd name="connsiteY24" fmla="*/ 113424 h 1080120"/>
                <a:gd name="connsiteX25" fmla="*/ 90697 w 5343261"/>
                <a:gd name="connsiteY25" fmla="*/ 0 h 1080120"/>
                <a:gd name="connsiteX0" fmla="*/ 90697 w 5343261"/>
                <a:gd name="connsiteY0" fmla="*/ 0 h 1080120"/>
                <a:gd name="connsiteX1" fmla="*/ 91594 w 5343261"/>
                <a:gd name="connsiteY1" fmla="*/ 7374 h 1080120"/>
                <a:gd name="connsiteX2" fmla="*/ 5343261 w 5343261"/>
                <a:gd name="connsiteY2" fmla="*/ 0 h 1080120"/>
                <a:gd name="connsiteX3" fmla="*/ 5343261 w 5343261"/>
                <a:gd name="connsiteY3" fmla="*/ 1080120 h 1080120"/>
                <a:gd name="connsiteX4" fmla="*/ 90697 w 5343261"/>
                <a:gd name="connsiteY4" fmla="*/ 1080120 h 1080120"/>
                <a:gd name="connsiteX5" fmla="*/ 87497 w 5343261"/>
                <a:gd name="connsiteY5" fmla="*/ 889000 h 1080120"/>
                <a:gd name="connsiteX6" fmla="*/ 165745 w 5343261"/>
                <a:gd name="connsiteY6" fmla="*/ 894735 h 1080120"/>
                <a:gd name="connsiteX7" fmla="*/ 109697 w 5343261"/>
                <a:gd name="connsiteY7" fmla="*/ 800100 h 1080120"/>
                <a:gd name="connsiteX8" fmla="*/ 102077 w 5343261"/>
                <a:gd name="connsiteY8" fmla="*/ 731520 h 1080120"/>
                <a:gd name="connsiteX9" fmla="*/ 62097 w 5343261"/>
                <a:gd name="connsiteY9" fmla="*/ 647700 h 1080120"/>
                <a:gd name="connsiteX10" fmla="*/ 94457 w 5343261"/>
                <a:gd name="connsiteY10" fmla="*/ 693420 h 1080120"/>
                <a:gd name="connsiteX11" fmla="*/ 71597 w 5343261"/>
                <a:gd name="connsiteY11" fmla="*/ 647700 h 1080120"/>
                <a:gd name="connsiteX12" fmla="*/ 48737 w 5343261"/>
                <a:gd name="connsiteY12" fmla="*/ 655320 h 1080120"/>
                <a:gd name="connsiteX13" fmla="*/ 48737 w 5343261"/>
                <a:gd name="connsiteY13" fmla="*/ 662940 h 1080120"/>
                <a:gd name="connsiteX14" fmla="*/ 41420 w 5343261"/>
                <a:gd name="connsiteY14" fmla="*/ 560047 h 1080120"/>
                <a:gd name="connsiteX15" fmla="*/ 76845 w 5343261"/>
                <a:gd name="connsiteY15" fmla="*/ 523568 h 1080120"/>
                <a:gd name="connsiteX16" fmla="*/ 79217 w 5343261"/>
                <a:gd name="connsiteY16" fmla="*/ 510540 h 1080120"/>
                <a:gd name="connsiteX17" fmla="*/ 0 w 5343261"/>
                <a:gd name="connsiteY17" fmla="*/ 484663 h 1080120"/>
                <a:gd name="connsiteX18" fmla="*/ 155417 w 5343261"/>
                <a:gd name="connsiteY18" fmla="*/ 434340 h 1080120"/>
                <a:gd name="connsiteX19" fmla="*/ 69717 w 5343261"/>
                <a:gd name="connsiteY19" fmla="*/ 358140 h 1080120"/>
                <a:gd name="connsiteX20" fmla="*/ 63977 w 5343261"/>
                <a:gd name="connsiteY20" fmla="*/ 350520 h 1080120"/>
                <a:gd name="connsiteX21" fmla="*/ 147797 w 5343261"/>
                <a:gd name="connsiteY21" fmla="*/ 297180 h 1080120"/>
                <a:gd name="connsiteX22" fmla="*/ 91594 w 5343261"/>
                <a:gd name="connsiteY22" fmla="*/ 199103 h 1080120"/>
                <a:gd name="connsiteX23" fmla="*/ 86082 w 5343261"/>
                <a:gd name="connsiteY23" fmla="*/ 213915 h 1080120"/>
                <a:gd name="connsiteX24" fmla="*/ 62097 w 5343261"/>
                <a:gd name="connsiteY24" fmla="*/ 152400 h 1080120"/>
                <a:gd name="connsiteX25" fmla="*/ 41420 w 5343261"/>
                <a:gd name="connsiteY25" fmla="*/ 113424 h 1080120"/>
                <a:gd name="connsiteX26" fmla="*/ 90697 w 5343261"/>
                <a:gd name="connsiteY26" fmla="*/ 0 h 1080120"/>
                <a:gd name="connsiteX0" fmla="*/ 90697 w 5343261"/>
                <a:gd name="connsiteY0" fmla="*/ 0 h 1080120"/>
                <a:gd name="connsiteX1" fmla="*/ 91594 w 5343261"/>
                <a:gd name="connsiteY1" fmla="*/ 7374 h 1080120"/>
                <a:gd name="connsiteX2" fmla="*/ 5343261 w 5343261"/>
                <a:gd name="connsiteY2" fmla="*/ 0 h 1080120"/>
                <a:gd name="connsiteX3" fmla="*/ 5343261 w 5343261"/>
                <a:gd name="connsiteY3" fmla="*/ 1080120 h 1080120"/>
                <a:gd name="connsiteX4" fmla="*/ 90697 w 5343261"/>
                <a:gd name="connsiteY4" fmla="*/ 1080120 h 1080120"/>
                <a:gd name="connsiteX5" fmla="*/ 87497 w 5343261"/>
                <a:gd name="connsiteY5" fmla="*/ 889000 h 1080120"/>
                <a:gd name="connsiteX6" fmla="*/ 165745 w 5343261"/>
                <a:gd name="connsiteY6" fmla="*/ 894735 h 1080120"/>
                <a:gd name="connsiteX7" fmla="*/ 109697 w 5343261"/>
                <a:gd name="connsiteY7" fmla="*/ 800100 h 1080120"/>
                <a:gd name="connsiteX8" fmla="*/ 102077 w 5343261"/>
                <a:gd name="connsiteY8" fmla="*/ 731520 h 1080120"/>
                <a:gd name="connsiteX9" fmla="*/ 62097 w 5343261"/>
                <a:gd name="connsiteY9" fmla="*/ 647700 h 1080120"/>
                <a:gd name="connsiteX10" fmla="*/ 94457 w 5343261"/>
                <a:gd name="connsiteY10" fmla="*/ 693420 h 1080120"/>
                <a:gd name="connsiteX11" fmla="*/ 48737 w 5343261"/>
                <a:gd name="connsiteY11" fmla="*/ 655320 h 1080120"/>
                <a:gd name="connsiteX12" fmla="*/ 48737 w 5343261"/>
                <a:gd name="connsiteY12" fmla="*/ 662940 h 1080120"/>
                <a:gd name="connsiteX13" fmla="*/ 41420 w 5343261"/>
                <a:gd name="connsiteY13" fmla="*/ 560047 h 1080120"/>
                <a:gd name="connsiteX14" fmla="*/ 76845 w 5343261"/>
                <a:gd name="connsiteY14" fmla="*/ 523568 h 1080120"/>
                <a:gd name="connsiteX15" fmla="*/ 79217 w 5343261"/>
                <a:gd name="connsiteY15" fmla="*/ 510540 h 1080120"/>
                <a:gd name="connsiteX16" fmla="*/ 0 w 5343261"/>
                <a:gd name="connsiteY16" fmla="*/ 484663 h 1080120"/>
                <a:gd name="connsiteX17" fmla="*/ 155417 w 5343261"/>
                <a:gd name="connsiteY17" fmla="*/ 434340 h 1080120"/>
                <a:gd name="connsiteX18" fmla="*/ 69717 w 5343261"/>
                <a:gd name="connsiteY18" fmla="*/ 358140 h 1080120"/>
                <a:gd name="connsiteX19" fmla="*/ 63977 w 5343261"/>
                <a:gd name="connsiteY19" fmla="*/ 350520 h 1080120"/>
                <a:gd name="connsiteX20" fmla="*/ 147797 w 5343261"/>
                <a:gd name="connsiteY20" fmla="*/ 297180 h 1080120"/>
                <a:gd name="connsiteX21" fmla="*/ 91594 w 5343261"/>
                <a:gd name="connsiteY21" fmla="*/ 199103 h 1080120"/>
                <a:gd name="connsiteX22" fmla="*/ 86082 w 5343261"/>
                <a:gd name="connsiteY22" fmla="*/ 213915 h 1080120"/>
                <a:gd name="connsiteX23" fmla="*/ 62097 w 5343261"/>
                <a:gd name="connsiteY23" fmla="*/ 152400 h 1080120"/>
                <a:gd name="connsiteX24" fmla="*/ 41420 w 5343261"/>
                <a:gd name="connsiteY24" fmla="*/ 113424 h 1080120"/>
                <a:gd name="connsiteX25" fmla="*/ 90697 w 5343261"/>
                <a:gd name="connsiteY25" fmla="*/ 0 h 1080120"/>
                <a:gd name="connsiteX0" fmla="*/ 90697 w 5343261"/>
                <a:gd name="connsiteY0" fmla="*/ 0 h 1080120"/>
                <a:gd name="connsiteX1" fmla="*/ 91594 w 5343261"/>
                <a:gd name="connsiteY1" fmla="*/ 7374 h 1080120"/>
                <a:gd name="connsiteX2" fmla="*/ 5343261 w 5343261"/>
                <a:gd name="connsiteY2" fmla="*/ 0 h 1080120"/>
                <a:gd name="connsiteX3" fmla="*/ 5343261 w 5343261"/>
                <a:gd name="connsiteY3" fmla="*/ 1080120 h 1080120"/>
                <a:gd name="connsiteX4" fmla="*/ 90697 w 5343261"/>
                <a:gd name="connsiteY4" fmla="*/ 1080120 h 1080120"/>
                <a:gd name="connsiteX5" fmla="*/ 87497 w 5343261"/>
                <a:gd name="connsiteY5" fmla="*/ 889000 h 1080120"/>
                <a:gd name="connsiteX6" fmla="*/ 165745 w 5343261"/>
                <a:gd name="connsiteY6" fmla="*/ 894735 h 1080120"/>
                <a:gd name="connsiteX7" fmla="*/ 109697 w 5343261"/>
                <a:gd name="connsiteY7" fmla="*/ 800100 h 1080120"/>
                <a:gd name="connsiteX8" fmla="*/ 102077 w 5343261"/>
                <a:gd name="connsiteY8" fmla="*/ 731520 h 1080120"/>
                <a:gd name="connsiteX9" fmla="*/ 62097 w 5343261"/>
                <a:gd name="connsiteY9" fmla="*/ 647700 h 1080120"/>
                <a:gd name="connsiteX10" fmla="*/ 94457 w 5343261"/>
                <a:gd name="connsiteY10" fmla="*/ 693420 h 1080120"/>
                <a:gd name="connsiteX11" fmla="*/ 48737 w 5343261"/>
                <a:gd name="connsiteY11" fmla="*/ 655320 h 1080120"/>
                <a:gd name="connsiteX12" fmla="*/ 74916 w 5343261"/>
                <a:gd name="connsiteY12" fmla="*/ 615875 h 1080120"/>
                <a:gd name="connsiteX13" fmla="*/ 48737 w 5343261"/>
                <a:gd name="connsiteY13" fmla="*/ 662940 h 1080120"/>
                <a:gd name="connsiteX14" fmla="*/ 41420 w 5343261"/>
                <a:gd name="connsiteY14" fmla="*/ 560047 h 1080120"/>
                <a:gd name="connsiteX15" fmla="*/ 76845 w 5343261"/>
                <a:gd name="connsiteY15" fmla="*/ 523568 h 1080120"/>
                <a:gd name="connsiteX16" fmla="*/ 79217 w 5343261"/>
                <a:gd name="connsiteY16" fmla="*/ 510540 h 1080120"/>
                <a:gd name="connsiteX17" fmla="*/ 0 w 5343261"/>
                <a:gd name="connsiteY17" fmla="*/ 484663 h 1080120"/>
                <a:gd name="connsiteX18" fmla="*/ 155417 w 5343261"/>
                <a:gd name="connsiteY18" fmla="*/ 434340 h 1080120"/>
                <a:gd name="connsiteX19" fmla="*/ 69717 w 5343261"/>
                <a:gd name="connsiteY19" fmla="*/ 358140 h 1080120"/>
                <a:gd name="connsiteX20" fmla="*/ 63977 w 5343261"/>
                <a:gd name="connsiteY20" fmla="*/ 350520 h 1080120"/>
                <a:gd name="connsiteX21" fmla="*/ 147797 w 5343261"/>
                <a:gd name="connsiteY21" fmla="*/ 297180 h 1080120"/>
                <a:gd name="connsiteX22" fmla="*/ 91594 w 5343261"/>
                <a:gd name="connsiteY22" fmla="*/ 199103 h 1080120"/>
                <a:gd name="connsiteX23" fmla="*/ 86082 w 5343261"/>
                <a:gd name="connsiteY23" fmla="*/ 213915 h 1080120"/>
                <a:gd name="connsiteX24" fmla="*/ 62097 w 5343261"/>
                <a:gd name="connsiteY24" fmla="*/ 152400 h 1080120"/>
                <a:gd name="connsiteX25" fmla="*/ 41420 w 5343261"/>
                <a:gd name="connsiteY25" fmla="*/ 113424 h 1080120"/>
                <a:gd name="connsiteX26" fmla="*/ 90697 w 5343261"/>
                <a:gd name="connsiteY26" fmla="*/ 0 h 1080120"/>
                <a:gd name="connsiteX0" fmla="*/ 90697 w 5343261"/>
                <a:gd name="connsiteY0" fmla="*/ 0 h 1080120"/>
                <a:gd name="connsiteX1" fmla="*/ 91594 w 5343261"/>
                <a:gd name="connsiteY1" fmla="*/ 7374 h 1080120"/>
                <a:gd name="connsiteX2" fmla="*/ 5343261 w 5343261"/>
                <a:gd name="connsiteY2" fmla="*/ 0 h 1080120"/>
                <a:gd name="connsiteX3" fmla="*/ 5343261 w 5343261"/>
                <a:gd name="connsiteY3" fmla="*/ 1080120 h 1080120"/>
                <a:gd name="connsiteX4" fmla="*/ 90697 w 5343261"/>
                <a:gd name="connsiteY4" fmla="*/ 1080120 h 1080120"/>
                <a:gd name="connsiteX5" fmla="*/ 87497 w 5343261"/>
                <a:gd name="connsiteY5" fmla="*/ 889000 h 1080120"/>
                <a:gd name="connsiteX6" fmla="*/ 108413 w 5343261"/>
                <a:gd name="connsiteY6" fmla="*/ 861517 h 1080120"/>
                <a:gd name="connsiteX7" fmla="*/ 165745 w 5343261"/>
                <a:gd name="connsiteY7" fmla="*/ 894735 h 1080120"/>
                <a:gd name="connsiteX8" fmla="*/ 109697 w 5343261"/>
                <a:gd name="connsiteY8" fmla="*/ 800100 h 1080120"/>
                <a:gd name="connsiteX9" fmla="*/ 102077 w 5343261"/>
                <a:gd name="connsiteY9" fmla="*/ 731520 h 1080120"/>
                <a:gd name="connsiteX10" fmla="*/ 62097 w 5343261"/>
                <a:gd name="connsiteY10" fmla="*/ 647700 h 1080120"/>
                <a:gd name="connsiteX11" fmla="*/ 94457 w 5343261"/>
                <a:gd name="connsiteY11" fmla="*/ 693420 h 1080120"/>
                <a:gd name="connsiteX12" fmla="*/ 48737 w 5343261"/>
                <a:gd name="connsiteY12" fmla="*/ 655320 h 1080120"/>
                <a:gd name="connsiteX13" fmla="*/ 74916 w 5343261"/>
                <a:gd name="connsiteY13" fmla="*/ 615875 h 1080120"/>
                <a:gd name="connsiteX14" fmla="*/ 48737 w 5343261"/>
                <a:gd name="connsiteY14" fmla="*/ 662940 h 1080120"/>
                <a:gd name="connsiteX15" fmla="*/ 41420 w 5343261"/>
                <a:gd name="connsiteY15" fmla="*/ 560047 h 1080120"/>
                <a:gd name="connsiteX16" fmla="*/ 76845 w 5343261"/>
                <a:gd name="connsiteY16" fmla="*/ 523568 h 1080120"/>
                <a:gd name="connsiteX17" fmla="*/ 79217 w 5343261"/>
                <a:gd name="connsiteY17" fmla="*/ 510540 h 1080120"/>
                <a:gd name="connsiteX18" fmla="*/ 0 w 5343261"/>
                <a:gd name="connsiteY18" fmla="*/ 484663 h 1080120"/>
                <a:gd name="connsiteX19" fmla="*/ 155417 w 5343261"/>
                <a:gd name="connsiteY19" fmla="*/ 434340 h 1080120"/>
                <a:gd name="connsiteX20" fmla="*/ 69717 w 5343261"/>
                <a:gd name="connsiteY20" fmla="*/ 358140 h 1080120"/>
                <a:gd name="connsiteX21" fmla="*/ 63977 w 5343261"/>
                <a:gd name="connsiteY21" fmla="*/ 350520 h 1080120"/>
                <a:gd name="connsiteX22" fmla="*/ 147797 w 5343261"/>
                <a:gd name="connsiteY22" fmla="*/ 297180 h 1080120"/>
                <a:gd name="connsiteX23" fmla="*/ 91594 w 5343261"/>
                <a:gd name="connsiteY23" fmla="*/ 199103 h 1080120"/>
                <a:gd name="connsiteX24" fmla="*/ 86082 w 5343261"/>
                <a:gd name="connsiteY24" fmla="*/ 213915 h 1080120"/>
                <a:gd name="connsiteX25" fmla="*/ 62097 w 5343261"/>
                <a:gd name="connsiteY25" fmla="*/ 152400 h 1080120"/>
                <a:gd name="connsiteX26" fmla="*/ 41420 w 5343261"/>
                <a:gd name="connsiteY26" fmla="*/ 113424 h 1080120"/>
                <a:gd name="connsiteX27" fmla="*/ 90697 w 5343261"/>
                <a:gd name="connsiteY27"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43261" h="1080120">
                  <a:moveTo>
                    <a:pt x="90697" y="0"/>
                  </a:moveTo>
                  <a:lnTo>
                    <a:pt x="91594" y="7374"/>
                  </a:lnTo>
                  <a:lnTo>
                    <a:pt x="5343261" y="0"/>
                  </a:lnTo>
                  <a:lnTo>
                    <a:pt x="5343261" y="1080120"/>
                  </a:lnTo>
                  <a:lnTo>
                    <a:pt x="90697" y="1080120"/>
                  </a:lnTo>
                  <a:cubicBezTo>
                    <a:pt x="89630" y="1016413"/>
                    <a:pt x="88564" y="952707"/>
                    <a:pt x="87497" y="889000"/>
                  </a:cubicBezTo>
                  <a:lnTo>
                    <a:pt x="108413" y="861517"/>
                  </a:lnTo>
                  <a:lnTo>
                    <a:pt x="165745" y="894735"/>
                  </a:lnTo>
                  <a:lnTo>
                    <a:pt x="109697" y="800100"/>
                  </a:lnTo>
                  <a:lnTo>
                    <a:pt x="102077" y="731520"/>
                  </a:lnTo>
                  <a:lnTo>
                    <a:pt x="62097" y="647700"/>
                  </a:lnTo>
                  <a:lnTo>
                    <a:pt x="94457" y="693420"/>
                  </a:lnTo>
                  <a:lnTo>
                    <a:pt x="48737" y="655320"/>
                  </a:lnTo>
                  <a:lnTo>
                    <a:pt x="74916" y="615875"/>
                  </a:lnTo>
                  <a:lnTo>
                    <a:pt x="48737" y="662940"/>
                  </a:lnTo>
                  <a:lnTo>
                    <a:pt x="41420" y="560047"/>
                  </a:lnTo>
                  <a:lnTo>
                    <a:pt x="76845" y="523568"/>
                  </a:lnTo>
                  <a:lnTo>
                    <a:pt x="79217" y="510540"/>
                  </a:lnTo>
                  <a:lnTo>
                    <a:pt x="0" y="484663"/>
                  </a:lnTo>
                  <a:lnTo>
                    <a:pt x="155417" y="434340"/>
                  </a:lnTo>
                  <a:lnTo>
                    <a:pt x="69717" y="358140"/>
                  </a:lnTo>
                  <a:cubicBezTo>
                    <a:pt x="54477" y="344170"/>
                    <a:pt x="50964" y="360680"/>
                    <a:pt x="63977" y="350520"/>
                  </a:cubicBezTo>
                  <a:cubicBezTo>
                    <a:pt x="76990" y="340360"/>
                    <a:pt x="143194" y="322416"/>
                    <a:pt x="147797" y="297180"/>
                  </a:cubicBezTo>
                  <a:cubicBezTo>
                    <a:pt x="152400" y="271944"/>
                    <a:pt x="101880" y="212980"/>
                    <a:pt x="91594" y="199103"/>
                  </a:cubicBezTo>
                  <a:lnTo>
                    <a:pt x="86082" y="213915"/>
                  </a:lnTo>
                  <a:lnTo>
                    <a:pt x="62097" y="152400"/>
                  </a:lnTo>
                  <a:lnTo>
                    <a:pt x="41420" y="113424"/>
                  </a:lnTo>
                  <a:lnTo>
                    <a:pt x="90697" y="0"/>
                  </a:lnTo>
                  <a:close/>
                </a:path>
              </a:pathLst>
            </a:custGeom>
            <a:grpFill/>
            <a:ln/>
          </p:spPr>
          <p:style>
            <a:lnRef idx="1">
              <a:schemeClr val="dk1"/>
            </a:lnRef>
            <a:fillRef idx="3">
              <a:schemeClr val="dk1"/>
            </a:fillRef>
            <a:effectRef idx="2">
              <a:schemeClr val="dk1"/>
            </a:effectRef>
            <a:fontRef idx="minor">
              <a:schemeClr val="lt1"/>
            </a:fontRef>
          </p:style>
          <p:txBody>
            <a:bodyPr rtlCol="1" anchor="ctr"/>
            <a:lstStyle/>
            <a:p>
              <a:pPr algn="ctr">
                <a:defRPr/>
              </a:pPr>
              <a:endParaRPr lang="ar-EG" b="1" kern="0">
                <a:solidFill>
                  <a:sysClr val="window" lastClr="FFFFFF"/>
                </a:solidFill>
                <a:latin typeface="Book Antiqua" pitchFamily="18" charset="0"/>
                <a:cs typeface="Arial"/>
              </a:endParaRPr>
            </a:p>
          </p:txBody>
        </p:sp>
        <p:sp>
          <p:nvSpPr>
            <p:cNvPr id="71" name="Title 1"/>
            <p:cNvSpPr txBox="1">
              <a:spLocks/>
            </p:cNvSpPr>
            <p:nvPr/>
          </p:nvSpPr>
          <p:spPr>
            <a:xfrm>
              <a:off x="1653812" y="245560"/>
              <a:ext cx="5500726" cy="475028"/>
            </a:xfrm>
            <a:prstGeom prst="rect">
              <a:avLst/>
            </a:prstGeom>
            <a:grpFill/>
          </p:spPr>
          <p:txBody>
            <a:bodyPr vert="horz" wrap="square" lIns="0" tIns="0" rIns="0" bIns="0" rtlCol="0" anchor="t">
              <a:noAutofit/>
            </a:bodyPr>
            <a:lstStyle/>
            <a:p>
              <a:pPr algn="ctr" defTabSz="914363">
                <a:lnSpc>
                  <a:spcPct val="90000"/>
                </a:lnSpc>
                <a:spcBef>
                  <a:spcPct val="0"/>
                </a:spcBef>
                <a:defRPr/>
              </a:pPr>
              <a:r>
                <a:rPr lang="en-US" sz="3200" b="1" kern="0" dirty="0">
                  <a:ln w="3175">
                    <a:solidFill>
                      <a:sysClr val="window" lastClr="FFFFFF"/>
                    </a:solidFill>
                  </a:ln>
                  <a:solidFill>
                    <a:schemeClr val="accent1"/>
                  </a:solidFill>
                  <a:effectLst>
                    <a:glow rad="63500">
                      <a:srgbClr val="000000">
                        <a:alpha val="40000"/>
                      </a:srgbClr>
                    </a:glow>
                    <a:outerShdw blurRad="50800" dist="38100" dir="2700000" algn="tl" rotWithShape="0">
                      <a:prstClr val="black"/>
                    </a:outerShdw>
                  </a:effectLst>
                  <a:latin typeface="Book Antiqua" pitchFamily="18" charset="0"/>
                  <a:cs typeface="Arial" charset="0"/>
                </a:rPr>
                <a:t>Induction of Sporadic dementia of Alzheimer’s type </a:t>
              </a:r>
            </a:p>
          </p:txBody>
        </p:sp>
      </p:grpSp>
      <p:sp>
        <p:nvSpPr>
          <p:cNvPr id="72" name="Flowchart: Process 71"/>
          <p:cNvSpPr/>
          <p:nvPr/>
        </p:nvSpPr>
        <p:spPr>
          <a:xfrm>
            <a:off x="4325154" y="2022664"/>
            <a:ext cx="1714520" cy="838200"/>
          </a:xfrm>
          <a:prstGeom prst="flowChart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1" anchor="ctr"/>
          <a:lstStyle/>
          <a:p>
            <a:pPr algn="ctr"/>
            <a:r>
              <a:rPr lang="en-US" sz="1600" b="1" kern="0" dirty="0">
                <a:solidFill>
                  <a:sysClr val="windowText" lastClr="000000"/>
                </a:solidFill>
                <a:effectLst>
                  <a:outerShdw blurRad="50800" dist="38100" dir="2700000" algn="tl" rotWithShape="0">
                    <a:sysClr val="window" lastClr="FFFFFF"/>
                  </a:outerShdw>
                </a:effectLst>
                <a:latin typeface="Segoe Print" pitchFamily="2" charset="0"/>
                <a:cs typeface="Adobe Arabic" pitchFamily="18" charset="-78"/>
              </a:rPr>
              <a:t>Maze acquisition test (IAL)  </a:t>
            </a:r>
          </a:p>
        </p:txBody>
      </p:sp>
      <p:grpSp>
        <p:nvGrpSpPr>
          <p:cNvPr id="74" name="Group 73"/>
          <p:cNvGrpSpPr/>
          <p:nvPr/>
        </p:nvGrpSpPr>
        <p:grpSpPr>
          <a:xfrm>
            <a:off x="9702405" y="1450210"/>
            <a:ext cx="466794" cy="424732"/>
            <a:chOff x="1449494" y="1318911"/>
            <a:chExt cx="466794" cy="424732"/>
          </a:xfrm>
        </p:grpSpPr>
        <p:sp>
          <p:nvSpPr>
            <p:cNvPr id="75" name="Oval 74"/>
            <p:cNvSpPr>
              <a:spLocks noChangeAspect="1"/>
            </p:cNvSpPr>
            <p:nvPr/>
          </p:nvSpPr>
          <p:spPr>
            <a:xfrm>
              <a:off x="1491596" y="1346281"/>
              <a:ext cx="365760" cy="365760"/>
            </a:xfrm>
            <a:prstGeom prst="ellipse">
              <a:avLst/>
            </a:prstGeom>
            <a:solidFill>
              <a:srgbClr val="FFC000"/>
            </a:solidFill>
            <a:ln w="55000" cap="flat" cmpd="thickThin"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76" name="Rectangle 75"/>
            <p:cNvSpPr/>
            <p:nvPr/>
          </p:nvSpPr>
          <p:spPr>
            <a:xfrm>
              <a:off x="1449494" y="1318911"/>
              <a:ext cx="466794" cy="424732"/>
            </a:xfrm>
            <a:prstGeom prst="rect">
              <a:avLst/>
            </a:prstGeom>
          </p:spPr>
          <p:txBody>
            <a:bodyPr wrap="none">
              <a:spAutoFit/>
            </a:bodyPr>
            <a:lstStyle/>
            <a:p>
              <a:pPr algn="ctr" defTabSz="914363">
                <a:lnSpc>
                  <a:spcPct val="120000"/>
                </a:lnSpc>
                <a:spcBef>
                  <a:spcPts val="1000"/>
                </a:spcBef>
                <a:buClr>
                  <a:srgbClr val="FF66FF"/>
                </a:buClr>
                <a:buSzPct val="110000"/>
                <a:defRPr/>
              </a:pPr>
              <a:r>
                <a:rPr lang="en-US" altLang="zh-CN" b="1" kern="0" dirty="0">
                  <a:ln w="1905"/>
                  <a:solidFill>
                    <a:sysClr val="windowText" lastClr="000000"/>
                  </a:solidFill>
                  <a:effectLst>
                    <a:innerShdw blurRad="69850" dist="43180" dir="5400000">
                      <a:srgbClr val="000000">
                        <a:alpha val="65000"/>
                      </a:srgbClr>
                    </a:innerShdw>
                  </a:effectLst>
                  <a:latin typeface="Comic Sans MS" pitchFamily="66" charset="0"/>
                  <a:cs typeface="Akhbar MT" pitchFamily="2" charset="-78"/>
                </a:rPr>
                <a:t>26</a:t>
              </a:r>
              <a:endParaRPr lang="en-US" altLang="zh-CN" sz="1600" b="1" kern="0" dirty="0">
                <a:ln w="1905"/>
                <a:solidFill>
                  <a:sysClr val="windowText" lastClr="000000"/>
                </a:solidFill>
                <a:effectLst>
                  <a:innerShdw blurRad="69850" dist="43180" dir="5400000">
                    <a:srgbClr val="000000">
                      <a:alpha val="65000"/>
                    </a:srgbClr>
                  </a:innerShdw>
                </a:effectLst>
                <a:latin typeface="Comic Sans MS" pitchFamily="66" charset="0"/>
                <a:cs typeface="Akhbar MT" pitchFamily="2" charset="-78"/>
              </a:endParaRPr>
            </a:p>
          </p:txBody>
        </p:sp>
      </p:grpSp>
      <p:grpSp>
        <p:nvGrpSpPr>
          <p:cNvPr id="77" name="Group 76"/>
          <p:cNvGrpSpPr/>
          <p:nvPr/>
        </p:nvGrpSpPr>
        <p:grpSpPr>
          <a:xfrm>
            <a:off x="9302836" y="1457391"/>
            <a:ext cx="466794" cy="424732"/>
            <a:chOff x="1449494" y="1318911"/>
            <a:chExt cx="466794" cy="424732"/>
          </a:xfrm>
        </p:grpSpPr>
        <p:sp>
          <p:nvSpPr>
            <p:cNvPr id="78" name="Oval 77"/>
            <p:cNvSpPr>
              <a:spLocks noChangeAspect="1"/>
            </p:cNvSpPr>
            <p:nvPr/>
          </p:nvSpPr>
          <p:spPr>
            <a:xfrm>
              <a:off x="1491596" y="1346281"/>
              <a:ext cx="365760" cy="365760"/>
            </a:xfrm>
            <a:prstGeom prst="ellipse">
              <a:avLst/>
            </a:prstGeom>
            <a:solidFill>
              <a:srgbClr val="FFC000"/>
            </a:solidFill>
            <a:ln w="55000" cap="flat" cmpd="thickThin"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79" name="Rectangle 78"/>
            <p:cNvSpPr/>
            <p:nvPr/>
          </p:nvSpPr>
          <p:spPr>
            <a:xfrm>
              <a:off x="1449494" y="1318911"/>
              <a:ext cx="466794" cy="424732"/>
            </a:xfrm>
            <a:prstGeom prst="rect">
              <a:avLst/>
            </a:prstGeom>
          </p:spPr>
          <p:txBody>
            <a:bodyPr wrap="none">
              <a:spAutoFit/>
            </a:bodyPr>
            <a:lstStyle/>
            <a:p>
              <a:pPr algn="ctr" defTabSz="914363">
                <a:lnSpc>
                  <a:spcPct val="120000"/>
                </a:lnSpc>
                <a:spcBef>
                  <a:spcPts val="1000"/>
                </a:spcBef>
                <a:buClr>
                  <a:srgbClr val="FF66FF"/>
                </a:buClr>
                <a:buSzPct val="110000"/>
                <a:defRPr/>
              </a:pPr>
              <a:r>
                <a:rPr lang="en-US" altLang="zh-CN" b="1" kern="0" dirty="0">
                  <a:ln w="1905"/>
                  <a:solidFill>
                    <a:sysClr val="windowText" lastClr="000000"/>
                  </a:solidFill>
                  <a:effectLst>
                    <a:innerShdw blurRad="69850" dist="43180" dir="5400000">
                      <a:srgbClr val="000000">
                        <a:alpha val="65000"/>
                      </a:srgbClr>
                    </a:innerShdw>
                  </a:effectLst>
                  <a:latin typeface="Comic Sans MS" pitchFamily="66" charset="0"/>
                  <a:cs typeface="Akhbar MT" pitchFamily="2" charset="-78"/>
                </a:rPr>
                <a:t>25</a:t>
              </a:r>
              <a:endParaRPr lang="en-US" altLang="zh-CN" sz="1600" b="1" kern="0" dirty="0">
                <a:ln w="1905"/>
                <a:solidFill>
                  <a:sysClr val="windowText" lastClr="000000"/>
                </a:solidFill>
                <a:effectLst>
                  <a:innerShdw blurRad="69850" dist="43180" dir="5400000">
                    <a:srgbClr val="000000">
                      <a:alpha val="65000"/>
                    </a:srgbClr>
                  </a:innerShdw>
                </a:effectLst>
                <a:latin typeface="Comic Sans MS" pitchFamily="66" charset="0"/>
                <a:cs typeface="Akhbar MT" pitchFamily="2" charset="-78"/>
              </a:endParaRPr>
            </a:p>
          </p:txBody>
        </p:sp>
      </p:grpSp>
      <p:pic>
        <p:nvPicPr>
          <p:cNvPr id="80" name="Picture 79"/>
          <p:cNvPicPr/>
          <p:nvPr/>
        </p:nvPicPr>
        <p:blipFill rotWithShape="1">
          <a:blip r:embed="rId7" cstate="print">
            <a:extLst>
              <a:ext uri="{28A0092B-C50C-407E-A947-70E740481C1C}">
                <a14:useLocalDpi xmlns:a14="http://schemas.microsoft.com/office/drawing/2010/main" val="0"/>
              </a:ext>
            </a:extLst>
          </a:blip>
          <a:srcRect r="10745"/>
          <a:stretch/>
        </p:blipFill>
        <p:spPr bwMode="auto">
          <a:xfrm rot="5400000">
            <a:off x="1959777" y="3298025"/>
            <a:ext cx="2524139" cy="1871690"/>
          </a:xfrm>
          <a:prstGeom prst="rect">
            <a:avLst/>
          </a:prstGeom>
          <a:ln>
            <a:noFill/>
          </a:ln>
          <a:effectLst>
            <a:softEdge rad="112500"/>
          </a:effectLst>
          <a:scene3d>
            <a:camera prst="orthographicFront"/>
            <a:lightRig rig="threePt" dir="t"/>
          </a:scene3d>
          <a:sp3d>
            <a:bevelT/>
          </a:sp3d>
          <a:extLst>
            <a:ext uri="{53640926-AAD7-44D8-BBD7-CCE9431645EC}">
              <a14:shadowObscured xmlns:a14="http://schemas.microsoft.com/office/drawing/2010/main"/>
            </a:ext>
          </a:extLst>
        </p:spPr>
      </p:pic>
      <p:pic>
        <p:nvPicPr>
          <p:cNvPr id="4098" name="Picture 2" descr="http://mikeclaffey.com/psyc170/notes/images/memory-water-maze-setup.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2730962"/>
            <a:ext cx="4630768" cy="22521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AutoShape 4" descr="نتيجة بحث الصور عن ‪morris water maze‬‏"/>
          <p:cNvSpPr>
            <a:spLocks noChangeAspect="1" noChangeArrowheads="1"/>
          </p:cNvSpPr>
          <p:nvPr/>
        </p:nvSpPr>
        <p:spPr bwMode="auto">
          <a:xfrm>
            <a:off x="1641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 name="AutoShape 8" descr="نتيجة بحث الصور عن ‪passive avoidance test‬‏"/>
          <p:cNvSpPr>
            <a:spLocks noChangeAspect="1" noChangeArrowheads="1"/>
          </p:cNvSpPr>
          <p:nvPr/>
        </p:nvSpPr>
        <p:spPr bwMode="auto">
          <a:xfrm>
            <a:off x="17938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pic>
        <p:nvPicPr>
          <p:cNvPr id="4107"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1" y="4683772"/>
            <a:ext cx="3079662" cy="2174228"/>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Flowchart: Process 82"/>
          <p:cNvSpPr/>
          <p:nvPr/>
        </p:nvSpPr>
        <p:spPr>
          <a:xfrm>
            <a:off x="9420276" y="3048001"/>
            <a:ext cx="1095325" cy="555253"/>
          </a:xfrm>
          <a:prstGeom prst="flowChart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1" anchor="ctr"/>
          <a:lstStyle/>
          <a:p>
            <a:pPr algn="ctr"/>
            <a:r>
              <a:rPr lang="en-US" sz="2000" b="1" kern="0" dirty="0">
                <a:solidFill>
                  <a:sysClr val="windowText" lastClr="000000"/>
                </a:solidFill>
                <a:effectLst>
                  <a:outerShdw blurRad="50800" dist="38100" dir="2700000" algn="tl" rotWithShape="0">
                    <a:sysClr val="window" lastClr="FFFFFF"/>
                  </a:outerShdw>
                </a:effectLst>
                <a:latin typeface="Segoe Print" pitchFamily="2" charset="0"/>
                <a:cs typeface="Adobe Arabic" pitchFamily="18" charset="-78"/>
              </a:rPr>
              <a:t>STRL</a:t>
            </a:r>
          </a:p>
        </p:txBody>
      </p:sp>
      <p:sp>
        <p:nvSpPr>
          <p:cNvPr id="67" name="Flowchart: Process 66"/>
          <p:cNvSpPr/>
          <p:nvPr/>
        </p:nvSpPr>
        <p:spPr>
          <a:xfrm>
            <a:off x="5640576" y="1881838"/>
            <a:ext cx="1714520" cy="838200"/>
          </a:xfrm>
          <a:prstGeom prst="flowChart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1" anchor="ctr"/>
          <a:lstStyle/>
          <a:p>
            <a:pPr algn="ctr"/>
            <a:r>
              <a:rPr lang="en-US" sz="1600" b="1" kern="0" dirty="0">
                <a:solidFill>
                  <a:sysClr val="windowText" lastClr="000000"/>
                </a:solidFill>
                <a:effectLst>
                  <a:outerShdw blurRad="50800" dist="38100" dir="2700000" algn="tl" rotWithShape="0">
                    <a:sysClr val="window" lastClr="FFFFFF"/>
                  </a:outerShdw>
                </a:effectLst>
                <a:latin typeface="Segoe Print" pitchFamily="2" charset="0"/>
                <a:cs typeface="Adobe Arabic" pitchFamily="18" charset="-78"/>
              </a:rPr>
              <a:t>Maze retention test 1st RL</a:t>
            </a:r>
          </a:p>
        </p:txBody>
      </p:sp>
      <p:sp>
        <p:nvSpPr>
          <p:cNvPr id="81" name="Flowchart: Process 80"/>
          <p:cNvSpPr/>
          <p:nvPr/>
        </p:nvSpPr>
        <p:spPr>
          <a:xfrm>
            <a:off x="6781800" y="1972958"/>
            <a:ext cx="1714520" cy="922020"/>
          </a:xfrm>
          <a:prstGeom prst="flowChart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1" anchor="ctr"/>
          <a:lstStyle/>
          <a:p>
            <a:pPr algn="ctr"/>
            <a:r>
              <a:rPr lang="en-US" sz="1600" b="1" kern="0" dirty="0">
                <a:solidFill>
                  <a:sysClr val="windowText" lastClr="000000"/>
                </a:solidFill>
                <a:effectLst>
                  <a:outerShdw blurRad="50800" dist="38100" dir="2700000" algn="tl" rotWithShape="0">
                    <a:sysClr val="window" lastClr="FFFFFF"/>
                  </a:outerShdw>
                </a:effectLst>
                <a:latin typeface="Segoe Print" pitchFamily="2" charset="0"/>
                <a:cs typeface="Adobe Arabic" pitchFamily="18" charset="-78"/>
              </a:rPr>
              <a:t>Maze retention test 2nd RL</a:t>
            </a:r>
          </a:p>
        </p:txBody>
      </p:sp>
      <p:sp>
        <p:nvSpPr>
          <p:cNvPr id="73" name="Flowchart: Process 72"/>
          <p:cNvSpPr/>
          <p:nvPr/>
        </p:nvSpPr>
        <p:spPr>
          <a:xfrm>
            <a:off x="7889234" y="1881838"/>
            <a:ext cx="1714520" cy="838200"/>
          </a:xfrm>
          <a:prstGeom prst="flowChart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1" anchor="ctr"/>
          <a:lstStyle/>
          <a:p>
            <a:pPr algn="ctr"/>
            <a:r>
              <a:rPr lang="en-US" sz="1600" b="1" kern="0" dirty="0">
                <a:solidFill>
                  <a:sysClr val="windowText" lastClr="000000"/>
                </a:solidFill>
                <a:effectLst>
                  <a:outerShdw blurRad="50800" dist="38100" dir="2700000" algn="tl" rotWithShape="0">
                    <a:sysClr val="window" lastClr="FFFFFF"/>
                  </a:outerShdw>
                </a:effectLst>
                <a:latin typeface="Segoe Print" pitchFamily="2" charset="0"/>
                <a:cs typeface="Adobe Arabic" pitchFamily="18" charset="-78"/>
              </a:rPr>
              <a:t>Probe (Retrieval) Trial</a:t>
            </a:r>
          </a:p>
        </p:txBody>
      </p:sp>
      <p:pic>
        <p:nvPicPr>
          <p:cNvPr id="4102" name="Picture 6"/>
          <p:cNvPicPr>
            <a:picLocks noChangeAspect="1" noChangeArrowheads="1"/>
          </p:cNvPicPr>
          <p:nvPr/>
        </p:nvPicPr>
        <p:blipFill rotWithShape="1">
          <a:blip r:embed="rId11">
            <a:extLst>
              <a:ext uri="{28A0092B-C50C-407E-A947-70E740481C1C}">
                <a14:useLocalDpi xmlns:a14="http://schemas.microsoft.com/office/drawing/2010/main" val="0"/>
              </a:ext>
            </a:extLst>
          </a:blip>
          <a:srcRect r="35016" b="14983"/>
          <a:stretch/>
        </p:blipFill>
        <p:spPr bwMode="auto">
          <a:xfrm rot="10800000">
            <a:off x="7153783" y="2726714"/>
            <a:ext cx="2651644" cy="2464879"/>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 name="Flowchart: Process 68"/>
          <p:cNvSpPr/>
          <p:nvPr/>
        </p:nvSpPr>
        <p:spPr>
          <a:xfrm>
            <a:off x="8751727" y="2028531"/>
            <a:ext cx="1714520" cy="838200"/>
          </a:xfrm>
          <a:prstGeom prst="flowChart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1" anchor="ctr"/>
          <a:lstStyle/>
          <a:p>
            <a:pPr algn="ctr"/>
            <a:r>
              <a:rPr lang="en-US" sz="1600" b="1" kern="0" dirty="0">
                <a:solidFill>
                  <a:sysClr val="windowText" lastClr="000000"/>
                </a:solidFill>
                <a:effectLst>
                  <a:outerShdw blurRad="50800" dist="38100" dir="2700000" algn="tl" rotWithShape="0">
                    <a:sysClr val="window" lastClr="FFFFFF"/>
                  </a:outerShdw>
                </a:effectLst>
                <a:latin typeface="Segoe Print" pitchFamily="2" charset="0"/>
                <a:cs typeface="Adobe Arabic" pitchFamily="18" charset="-78"/>
              </a:rPr>
              <a:t>Step-through passive avoidance task </a:t>
            </a:r>
          </a:p>
        </p:txBody>
      </p:sp>
      <p:sp>
        <p:nvSpPr>
          <p:cNvPr id="82" name="Flowchart: Process 81"/>
          <p:cNvSpPr/>
          <p:nvPr/>
        </p:nvSpPr>
        <p:spPr>
          <a:xfrm>
            <a:off x="8458200" y="3048001"/>
            <a:ext cx="848156" cy="555253"/>
          </a:xfrm>
          <a:prstGeom prst="flowChart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1" anchor="ctr"/>
          <a:lstStyle/>
          <a:p>
            <a:pPr algn="ctr"/>
            <a:r>
              <a:rPr lang="en-US" sz="2000" b="1" kern="0" dirty="0">
                <a:solidFill>
                  <a:sysClr val="windowText" lastClr="000000"/>
                </a:solidFill>
                <a:effectLst>
                  <a:outerShdw blurRad="50800" dist="38100" dir="2700000" algn="tl" rotWithShape="0">
                    <a:sysClr val="window" lastClr="FFFFFF"/>
                  </a:outerShdw>
                </a:effectLst>
                <a:latin typeface="Segoe Print" pitchFamily="2" charset="0"/>
                <a:cs typeface="Adobe Arabic" pitchFamily="18" charset="-78"/>
              </a:rPr>
              <a:t>ISTL</a:t>
            </a:r>
          </a:p>
        </p:txBody>
      </p:sp>
    </p:spTree>
    <p:extLst>
      <p:ext uri="{BB962C8B-B14F-4D97-AF65-F5344CB8AC3E}">
        <p14:creationId xmlns:p14="http://schemas.microsoft.com/office/powerpoint/2010/main" val="91406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0"/>
                                        </p:tgtEl>
                                        <p:attrNameLst>
                                          <p:attrName>style.visibility</p:attrName>
                                        </p:attrNameLst>
                                      </p:cBhvr>
                                      <p:to>
                                        <p:strVal val="visible"/>
                                      </p:to>
                                    </p:set>
                                    <p:anim calcmode="lin" valueType="num">
                                      <p:cBhvr additive="base">
                                        <p:cTn id="37" dur="500" fill="hold"/>
                                        <p:tgtEl>
                                          <p:spTgt spid="80"/>
                                        </p:tgtEl>
                                        <p:attrNameLst>
                                          <p:attrName>ppt_x</p:attrName>
                                        </p:attrNameLst>
                                      </p:cBhvr>
                                      <p:tavLst>
                                        <p:tav tm="0">
                                          <p:val>
                                            <p:strVal val="#ppt_x"/>
                                          </p:val>
                                        </p:tav>
                                        <p:tav tm="100000">
                                          <p:val>
                                            <p:strVal val="#ppt_x"/>
                                          </p:val>
                                        </p:tav>
                                      </p:tavLst>
                                    </p:anim>
                                    <p:anim calcmode="lin" valueType="num">
                                      <p:cBhvr additive="base">
                                        <p:cTn id="38" dur="500" fill="hold"/>
                                        <p:tgtEl>
                                          <p:spTgt spid="8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500" fill="hold"/>
                                        <p:tgtEl>
                                          <p:spTgt spid="62"/>
                                        </p:tgtEl>
                                        <p:attrNameLst>
                                          <p:attrName>ppt_x</p:attrName>
                                        </p:attrNameLst>
                                      </p:cBhvr>
                                      <p:tavLst>
                                        <p:tav tm="0">
                                          <p:val>
                                            <p:strVal val="#ppt_x"/>
                                          </p:val>
                                        </p:tav>
                                        <p:tav tm="100000">
                                          <p:val>
                                            <p:strVal val="#ppt_x"/>
                                          </p:val>
                                        </p:tav>
                                      </p:tavLst>
                                    </p:anim>
                                    <p:anim calcmode="lin" valueType="num">
                                      <p:cBhvr additive="base">
                                        <p:cTn id="42" dur="500" fill="hold"/>
                                        <p:tgtEl>
                                          <p:spTgt spid="6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anim calcmode="lin" valueType="num">
                                      <p:cBhvr additive="base">
                                        <p:cTn id="45" dur="500" fill="hold"/>
                                        <p:tgtEl>
                                          <p:spTgt spid="63"/>
                                        </p:tgtEl>
                                        <p:attrNameLst>
                                          <p:attrName>ppt_x</p:attrName>
                                        </p:attrNameLst>
                                      </p:cBhvr>
                                      <p:tavLst>
                                        <p:tav tm="0">
                                          <p:val>
                                            <p:strVal val="#ppt_x"/>
                                          </p:val>
                                        </p:tav>
                                        <p:tav tm="100000">
                                          <p:val>
                                            <p:strVal val="#ppt_x"/>
                                          </p:val>
                                        </p:tav>
                                      </p:tavLst>
                                    </p:anim>
                                    <p:anim calcmode="lin" valueType="num">
                                      <p:cBhvr additive="base">
                                        <p:cTn id="4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additive="base">
                                        <p:cTn id="57" dur="500" fill="hold"/>
                                        <p:tgtEl>
                                          <p:spTgt spid="72"/>
                                        </p:tgtEl>
                                        <p:attrNameLst>
                                          <p:attrName>ppt_x</p:attrName>
                                        </p:attrNameLst>
                                      </p:cBhvr>
                                      <p:tavLst>
                                        <p:tav tm="0">
                                          <p:val>
                                            <p:strVal val="#ppt_x"/>
                                          </p:val>
                                        </p:tav>
                                        <p:tav tm="100000">
                                          <p:val>
                                            <p:strVal val="#ppt_x"/>
                                          </p:val>
                                        </p:tav>
                                      </p:tavLst>
                                    </p:anim>
                                    <p:anim calcmode="lin" valueType="num">
                                      <p:cBhvr additive="base">
                                        <p:cTn id="58" dur="500" fill="hold"/>
                                        <p:tgtEl>
                                          <p:spTgt spid="72"/>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98"/>
                                        </p:tgtEl>
                                        <p:attrNameLst>
                                          <p:attrName>style.visibility</p:attrName>
                                        </p:attrNameLst>
                                      </p:cBhvr>
                                      <p:to>
                                        <p:strVal val="visible"/>
                                      </p:to>
                                    </p:set>
                                    <p:anim calcmode="lin" valueType="num">
                                      <p:cBhvr additive="base">
                                        <p:cTn id="61" dur="500" fill="hold"/>
                                        <p:tgtEl>
                                          <p:spTgt spid="4098"/>
                                        </p:tgtEl>
                                        <p:attrNameLst>
                                          <p:attrName>ppt_x</p:attrName>
                                        </p:attrNameLst>
                                      </p:cBhvr>
                                      <p:tavLst>
                                        <p:tav tm="0">
                                          <p:val>
                                            <p:strVal val="#ppt_x"/>
                                          </p:val>
                                        </p:tav>
                                        <p:tav tm="100000">
                                          <p:val>
                                            <p:strVal val="#ppt_x"/>
                                          </p:val>
                                        </p:tav>
                                      </p:tavLst>
                                    </p:anim>
                                    <p:anim calcmode="lin" valueType="num">
                                      <p:cBhvr additive="base">
                                        <p:cTn id="62" dur="500" fill="hold"/>
                                        <p:tgtEl>
                                          <p:spTgt spid="409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par>
                                <p:cTn id="67" presetID="2" presetClass="exit" presetSubtype="4" fill="hold" nodeType="withEffect">
                                  <p:stCondLst>
                                    <p:cond delay="0"/>
                                  </p:stCondLst>
                                  <p:childTnLst>
                                    <p:anim calcmode="lin" valueType="num">
                                      <p:cBhvr additive="base">
                                        <p:cTn id="68" dur="500"/>
                                        <p:tgtEl>
                                          <p:spTgt spid="60"/>
                                        </p:tgtEl>
                                        <p:attrNameLst>
                                          <p:attrName>ppt_x</p:attrName>
                                        </p:attrNameLst>
                                      </p:cBhvr>
                                      <p:tavLst>
                                        <p:tav tm="0">
                                          <p:val>
                                            <p:strVal val="ppt_x"/>
                                          </p:val>
                                        </p:tav>
                                        <p:tav tm="100000">
                                          <p:val>
                                            <p:strVal val="ppt_x"/>
                                          </p:val>
                                        </p:tav>
                                      </p:tavLst>
                                    </p:anim>
                                    <p:anim calcmode="lin" valueType="num">
                                      <p:cBhvr additive="base">
                                        <p:cTn id="69" dur="500"/>
                                        <p:tgtEl>
                                          <p:spTgt spid="60"/>
                                        </p:tgtEl>
                                        <p:attrNameLst>
                                          <p:attrName>ppt_y</p:attrName>
                                        </p:attrNameLst>
                                      </p:cBhvr>
                                      <p:tavLst>
                                        <p:tav tm="0">
                                          <p:val>
                                            <p:strVal val="ppt_y"/>
                                          </p:val>
                                        </p:tav>
                                        <p:tav tm="100000">
                                          <p:val>
                                            <p:strVal val="1+ppt_h/2"/>
                                          </p:val>
                                        </p:tav>
                                      </p:tavLst>
                                    </p:anim>
                                    <p:set>
                                      <p:cBhvr>
                                        <p:cTn id="70" dur="1" fill="hold">
                                          <p:stCondLst>
                                            <p:cond delay="499"/>
                                          </p:stCondLst>
                                        </p:cTn>
                                        <p:tgtEl>
                                          <p:spTgt spid="60"/>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61"/>
                                        </p:tgtEl>
                                        <p:attrNameLst>
                                          <p:attrName>ppt_x</p:attrName>
                                        </p:attrNameLst>
                                      </p:cBhvr>
                                      <p:tavLst>
                                        <p:tav tm="0">
                                          <p:val>
                                            <p:strVal val="ppt_x"/>
                                          </p:val>
                                        </p:tav>
                                        <p:tav tm="100000">
                                          <p:val>
                                            <p:strVal val="ppt_x"/>
                                          </p:val>
                                        </p:tav>
                                      </p:tavLst>
                                    </p:anim>
                                    <p:anim calcmode="lin" valueType="num">
                                      <p:cBhvr additive="base">
                                        <p:cTn id="73" dur="500"/>
                                        <p:tgtEl>
                                          <p:spTgt spid="61"/>
                                        </p:tgtEl>
                                        <p:attrNameLst>
                                          <p:attrName>ppt_y</p:attrName>
                                        </p:attrNameLst>
                                      </p:cBhvr>
                                      <p:tavLst>
                                        <p:tav tm="0">
                                          <p:val>
                                            <p:strVal val="ppt_y"/>
                                          </p:val>
                                        </p:tav>
                                        <p:tav tm="100000">
                                          <p:val>
                                            <p:strVal val="1+ppt_h/2"/>
                                          </p:val>
                                        </p:tav>
                                      </p:tavLst>
                                    </p:anim>
                                    <p:set>
                                      <p:cBhvr>
                                        <p:cTn id="74" dur="1" fill="hold">
                                          <p:stCondLst>
                                            <p:cond delay="499"/>
                                          </p:stCondLst>
                                        </p:cTn>
                                        <p:tgtEl>
                                          <p:spTgt spid="61"/>
                                        </p:tgtEl>
                                        <p:attrNameLst>
                                          <p:attrName>style.visibility</p:attrName>
                                        </p:attrNameLst>
                                      </p:cBhvr>
                                      <p:to>
                                        <p:strVal val="hidden"/>
                                      </p:to>
                                    </p:set>
                                  </p:childTnLst>
                                </p:cTn>
                              </p:par>
                              <p:par>
                                <p:cTn id="75" presetID="2" presetClass="exit" presetSubtype="4" fill="hold" nodeType="withEffect">
                                  <p:stCondLst>
                                    <p:cond delay="0"/>
                                  </p:stCondLst>
                                  <p:childTnLst>
                                    <p:anim calcmode="lin" valueType="num">
                                      <p:cBhvr additive="base">
                                        <p:cTn id="76" dur="500"/>
                                        <p:tgtEl>
                                          <p:spTgt spid="80"/>
                                        </p:tgtEl>
                                        <p:attrNameLst>
                                          <p:attrName>ppt_x</p:attrName>
                                        </p:attrNameLst>
                                      </p:cBhvr>
                                      <p:tavLst>
                                        <p:tav tm="0">
                                          <p:val>
                                            <p:strVal val="ppt_x"/>
                                          </p:val>
                                        </p:tav>
                                        <p:tav tm="100000">
                                          <p:val>
                                            <p:strVal val="ppt_x"/>
                                          </p:val>
                                        </p:tav>
                                      </p:tavLst>
                                    </p:anim>
                                    <p:anim calcmode="lin" valueType="num">
                                      <p:cBhvr additive="base">
                                        <p:cTn id="77" dur="500"/>
                                        <p:tgtEl>
                                          <p:spTgt spid="80"/>
                                        </p:tgtEl>
                                        <p:attrNameLst>
                                          <p:attrName>ppt_y</p:attrName>
                                        </p:attrNameLst>
                                      </p:cBhvr>
                                      <p:tavLst>
                                        <p:tav tm="0">
                                          <p:val>
                                            <p:strVal val="ppt_y"/>
                                          </p:val>
                                        </p:tav>
                                        <p:tav tm="100000">
                                          <p:val>
                                            <p:strVal val="1+ppt_h/2"/>
                                          </p:val>
                                        </p:tav>
                                      </p:tavLst>
                                    </p:anim>
                                    <p:set>
                                      <p:cBhvr>
                                        <p:cTn id="78" dur="1" fill="hold">
                                          <p:stCondLst>
                                            <p:cond delay="499"/>
                                          </p:stCondLst>
                                        </p:cTn>
                                        <p:tgtEl>
                                          <p:spTgt spid="80"/>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63"/>
                                        </p:tgtEl>
                                        <p:attrNameLst>
                                          <p:attrName>ppt_x</p:attrName>
                                        </p:attrNameLst>
                                      </p:cBhvr>
                                      <p:tavLst>
                                        <p:tav tm="0">
                                          <p:val>
                                            <p:strVal val="ppt_x"/>
                                          </p:val>
                                        </p:tav>
                                        <p:tav tm="100000">
                                          <p:val>
                                            <p:strVal val="ppt_x"/>
                                          </p:val>
                                        </p:tav>
                                      </p:tavLst>
                                    </p:anim>
                                    <p:anim calcmode="lin" valueType="num">
                                      <p:cBhvr additive="base">
                                        <p:cTn id="81" dur="500"/>
                                        <p:tgtEl>
                                          <p:spTgt spid="63"/>
                                        </p:tgtEl>
                                        <p:attrNameLst>
                                          <p:attrName>ppt_y</p:attrName>
                                        </p:attrNameLst>
                                      </p:cBhvr>
                                      <p:tavLst>
                                        <p:tav tm="0">
                                          <p:val>
                                            <p:strVal val="ppt_y"/>
                                          </p:val>
                                        </p:tav>
                                        <p:tav tm="100000">
                                          <p:val>
                                            <p:strVal val="1+ppt_h/2"/>
                                          </p:val>
                                        </p:tav>
                                      </p:tavLst>
                                    </p:anim>
                                    <p:set>
                                      <p:cBhvr>
                                        <p:cTn id="82" dur="1" fill="hold">
                                          <p:stCondLst>
                                            <p:cond delay="499"/>
                                          </p:stCondLst>
                                        </p:cTn>
                                        <p:tgtEl>
                                          <p:spTgt spid="63"/>
                                        </p:tgtEl>
                                        <p:attrNameLst>
                                          <p:attrName>style.visibility</p:attrName>
                                        </p:attrNameLst>
                                      </p:cBhvr>
                                      <p:to>
                                        <p:strVal val="hidden"/>
                                      </p:to>
                                    </p:set>
                                  </p:childTnLst>
                                </p:cTn>
                              </p:par>
                              <p:par>
                                <p:cTn id="83" presetID="2" presetClass="exit" presetSubtype="4" fill="hold" nodeType="withEffect">
                                  <p:stCondLst>
                                    <p:cond delay="0"/>
                                  </p:stCondLst>
                                  <p:childTnLst>
                                    <p:anim calcmode="lin" valueType="num">
                                      <p:cBhvr additive="base">
                                        <p:cTn id="84" dur="500"/>
                                        <p:tgtEl>
                                          <p:spTgt spid="62"/>
                                        </p:tgtEl>
                                        <p:attrNameLst>
                                          <p:attrName>ppt_x</p:attrName>
                                        </p:attrNameLst>
                                      </p:cBhvr>
                                      <p:tavLst>
                                        <p:tav tm="0">
                                          <p:val>
                                            <p:strVal val="ppt_x"/>
                                          </p:val>
                                        </p:tav>
                                        <p:tav tm="100000">
                                          <p:val>
                                            <p:strVal val="ppt_x"/>
                                          </p:val>
                                        </p:tav>
                                      </p:tavLst>
                                    </p:anim>
                                    <p:anim calcmode="lin" valueType="num">
                                      <p:cBhvr additive="base">
                                        <p:cTn id="85" dur="500"/>
                                        <p:tgtEl>
                                          <p:spTgt spid="62"/>
                                        </p:tgtEl>
                                        <p:attrNameLst>
                                          <p:attrName>ppt_y</p:attrName>
                                        </p:attrNameLst>
                                      </p:cBhvr>
                                      <p:tavLst>
                                        <p:tav tm="0">
                                          <p:val>
                                            <p:strVal val="ppt_y"/>
                                          </p:val>
                                        </p:tav>
                                        <p:tav tm="100000">
                                          <p:val>
                                            <p:strVal val="1+ppt_h/2"/>
                                          </p:val>
                                        </p:tav>
                                      </p:tavLst>
                                    </p:anim>
                                    <p:set>
                                      <p:cBhvr>
                                        <p:cTn id="86" dur="1" fill="hold">
                                          <p:stCondLst>
                                            <p:cond delay="499"/>
                                          </p:stCondLst>
                                        </p:cTn>
                                        <p:tgtEl>
                                          <p:spTgt spid="62"/>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67"/>
                                        </p:tgtEl>
                                        <p:attrNameLst>
                                          <p:attrName>style.visibility</p:attrName>
                                        </p:attrNameLst>
                                      </p:cBhvr>
                                      <p:to>
                                        <p:strVal val="visible"/>
                                      </p:to>
                                    </p:set>
                                    <p:anim calcmode="lin" valueType="num">
                                      <p:cBhvr additive="base">
                                        <p:cTn id="95" dur="500" fill="hold"/>
                                        <p:tgtEl>
                                          <p:spTgt spid="67"/>
                                        </p:tgtEl>
                                        <p:attrNameLst>
                                          <p:attrName>ppt_x</p:attrName>
                                        </p:attrNameLst>
                                      </p:cBhvr>
                                      <p:tavLst>
                                        <p:tav tm="0">
                                          <p:val>
                                            <p:strVal val="#ppt_x"/>
                                          </p:val>
                                        </p:tav>
                                        <p:tav tm="100000">
                                          <p:val>
                                            <p:strVal val="#ppt_x"/>
                                          </p:val>
                                        </p:tav>
                                      </p:tavLst>
                                    </p:anim>
                                    <p:anim calcmode="lin" valueType="num">
                                      <p:cBhvr additive="base">
                                        <p:cTn id="96"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5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81"/>
                                        </p:tgtEl>
                                        <p:attrNameLst>
                                          <p:attrName>style.visibility</p:attrName>
                                        </p:attrNameLst>
                                      </p:cBhvr>
                                      <p:to>
                                        <p:strVal val="visible"/>
                                      </p:to>
                                    </p:set>
                                    <p:anim calcmode="lin" valueType="num">
                                      <p:cBhvr additive="base">
                                        <p:cTn id="105" dur="500" fill="hold"/>
                                        <p:tgtEl>
                                          <p:spTgt spid="81"/>
                                        </p:tgtEl>
                                        <p:attrNameLst>
                                          <p:attrName>ppt_x</p:attrName>
                                        </p:attrNameLst>
                                      </p:cBhvr>
                                      <p:tavLst>
                                        <p:tav tm="0">
                                          <p:val>
                                            <p:strVal val="#ppt_x"/>
                                          </p:val>
                                        </p:tav>
                                        <p:tav tm="100000">
                                          <p:val>
                                            <p:strVal val="#ppt_x"/>
                                          </p:val>
                                        </p:tav>
                                      </p:tavLst>
                                    </p:anim>
                                    <p:anim calcmode="lin" valueType="num">
                                      <p:cBhvr additive="base">
                                        <p:cTn id="106"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5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4102"/>
                                        </p:tgtEl>
                                        <p:attrNameLst>
                                          <p:attrName>style.visibility</p:attrName>
                                        </p:attrNameLst>
                                      </p:cBhvr>
                                      <p:to>
                                        <p:strVal val="visible"/>
                                      </p:to>
                                    </p:set>
                                    <p:anim calcmode="lin" valueType="num">
                                      <p:cBhvr additive="base">
                                        <p:cTn id="115" dur="500" fill="hold"/>
                                        <p:tgtEl>
                                          <p:spTgt spid="4102"/>
                                        </p:tgtEl>
                                        <p:attrNameLst>
                                          <p:attrName>ppt_x</p:attrName>
                                        </p:attrNameLst>
                                      </p:cBhvr>
                                      <p:tavLst>
                                        <p:tav tm="0">
                                          <p:val>
                                            <p:strVal val="#ppt_x"/>
                                          </p:val>
                                        </p:tav>
                                        <p:tav tm="100000">
                                          <p:val>
                                            <p:strVal val="#ppt_x"/>
                                          </p:val>
                                        </p:tav>
                                      </p:tavLst>
                                    </p:anim>
                                    <p:anim calcmode="lin" valueType="num">
                                      <p:cBhvr additive="base">
                                        <p:cTn id="116"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73"/>
                                        </p:tgtEl>
                                        <p:attrNameLst>
                                          <p:attrName>style.visibility</p:attrName>
                                        </p:attrNameLst>
                                      </p:cBhvr>
                                      <p:to>
                                        <p:strVal val="visible"/>
                                      </p:to>
                                    </p:set>
                                    <p:anim calcmode="lin" valueType="num">
                                      <p:cBhvr additive="base">
                                        <p:cTn id="121" dur="500" fill="hold"/>
                                        <p:tgtEl>
                                          <p:spTgt spid="73"/>
                                        </p:tgtEl>
                                        <p:attrNameLst>
                                          <p:attrName>ppt_x</p:attrName>
                                        </p:attrNameLst>
                                      </p:cBhvr>
                                      <p:tavLst>
                                        <p:tav tm="0">
                                          <p:val>
                                            <p:strVal val="#ppt_x"/>
                                          </p:val>
                                        </p:tav>
                                        <p:tav tm="100000">
                                          <p:val>
                                            <p:strVal val="#ppt_x"/>
                                          </p:val>
                                        </p:tav>
                                      </p:tavLst>
                                    </p:anim>
                                    <p:anim calcmode="lin" valueType="num">
                                      <p:cBhvr additive="base">
                                        <p:cTn id="122"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xit" presetSubtype="4" fill="hold" grpId="1" nodeType="clickEffect">
                                  <p:stCondLst>
                                    <p:cond delay="0"/>
                                  </p:stCondLst>
                                  <p:childTnLst>
                                    <p:anim calcmode="lin" valueType="num">
                                      <p:cBhvr additive="base">
                                        <p:cTn id="126" dur="500"/>
                                        <p:tgtEl>
                                          <p:spTgt spid="72"/>
                                        </p:tgtEl>
                                        <p:attrNameLst>
                                          <p:attrName>ppt_x</p:attrName>
                                        </p:attrNameLst>
                                      </p:cBhvr>
                                      <p:tavLst>
                                        <p:tav tm="0">
                                          <p:val>
                                            <p:strVal val="ppt_x"/>
                                          </p:val>
                                        </p:tav>
                                        <p:tav tm="100000">
                                          <p:val>
                                            <p:strVal val="ppt_x"/>
                                          </p:val>
                                        </p:tav>
                                      </p:tavLst>
                                    </p:anim>
                                    <p:anim calcmode="lin" valueType="num">
                                      <p:cBhvr additive="base">
                                        <p:cTn id="127" dur="500"/>
                                        <p:tgtEl>
                                          <p:spTgt spid="72"/>
                                        </p:tgtEl>
                                        <p:attrNameLst>
                                          <p:attrName>ppt_y</p:attrName>
                                        </p:attrNameLst>
                                      </p:cBhvr>
                                      <p:tavLst>
                                        <p:tav tm="0">
                                          <p:val>
                                            <p:strVal val="ppt_y"/>
                                          </p:val>
                                        </p:tav>
                                        <p:tav tm="100000">
                                          <p:val>
                                            <p:strVal val="1+ppt_h/2"/>
                                          </p:val>
                                        </p:tav>
                                      </p:tavLst>
                                    </p:anim>
                                    <p:set>
                                      <p:cBhvr>
                                        <p:cTn id="128" dur="1" fill="hold">
                                          <p:stCondLst>
                                            <p:cond delay="499"/>
                                          </p:stCondLst>
                                        </p:cTn>
                                        <p:tgtEl>
                                          <p:spTgt spid="72"/>
                                        </p:tgtEl>
                                        <p:attrNameLst>
                                          <p:attrName>style.visibility</p:attrName>
                                        </p:attrNameLst>
                                      </p:cBhvr>
                                      <p:to>
                                        <p:strVal val="hidden"/>
                                      </p:to>
                                    </p:set>
                                  </p:childTnLst>
                                </p:cTn>
                              </p:par>
                              <p:par>
                                <p:cTn id="129" presetID="2" presetClass="exit" presetSubtype="4" fill="hold" nodeType="withEffect">
                                  <p:stCondLst>
                                    <p:cond delay="0"/>
                                  </p:stCondLst>
                                  <p:childTnLst>
                                    <p:anim calcmode="lin" valueType="num">
                                      <p:cBhvr additive="base">
                                        <p:cTn id="130" dur="500"/>
                                        <p:tgtEl>
                                          <p:spTgt spid="4098"/>
                                        </p:tgtEl>
                                        <p:attrNameLst>
                                          <p:attrName>ppt_x</p:attrName>
                                        </p:attrNameLst>
                                      </p:cBhvr>
                                      <p:tavLst>
                                        <p:tav tm="0">
                                          <p:val>
                                            <p:strVal val="ppt_x"/>
                                          </p:val>
                                        </p:tav>
                                        <p:tav tm="100000">
                                          <p:val>
                                            <p:strVal val="ppt_x"/>
                                          </p:val>
                                        </p:tav>
                                      </p:tavLst>
                                    </p:anim>
                                    <p:anim calcmode="lin" valueType="num">
                                      <p:cBhvr additive="base">
                                        <p:cTn id="131" dur="500"/>
                                        <p:tgtEl>
                                          <p:spTgt spid="4098"/>
                                        </p:tgtEl>
                                        <p:attrNameLst>
                                          <p:attrName>ppt_y</p:attrName>
                                        </p:attrNameLst>
                                      </p:cBhvr>
                                      <p:tavLst>
                                        <p:tav tm="0">
                                          <p:val>
                                            <p:strVal val="ppt_y"/>
                                          </p:val>
                                        </p:tav>
                                        <p:tav tm="100000">
                                          <p:val>
                                            <p:strVal val="1+ppt_h/2"/>
                                          </p:val>
                                        </p:tav>
                                      </p:tavLst>
                                    </p:anim>
                                    <p:set>
                                      <p:cBhvr>
                                        <p:cTn id="132" dur="1" fill="hold">
                                          <p:stCondLst>
                                            <p:cond delay="499"/>
                                          </p:stCondLst>
                                        </p:cTn>
                                        <p:tgtEl>
                                          <p:spTgt spid="4098"/>
                                        </p:tgtEl>
                                        <p:attrNameLst>
                                          <p:attrName>style.visibility</p:attrName>
                                        </p:attrNameLst>
                                      </p:cBhvr>
                                      <p:to>
                                        <p:strVal val="hidden"/>
                                      </p:to>
                                    </p:set>
                                  </p:childTnLst>
                                </p:cTn>
                              </p:par>
                              <p:par>
                                <p:cTn id="133" presetID="2" presetClass="exit" presetSubtype="4" fill="hold" nodeType="withEffect">
                                  <p:stCondLst>
                                    <p:cond delay="0"/>
                                  </p:stCondLst>
                                  <p:childTnLst>
                                    <p:anim calcmode="lin" valueType="num">
                                      <p:cBhvr additive="base">
                                        <p:cTn id="134" dur="500"/>
                                        <p:tgtEl>
                                          <p:spTgt spid="4101"/>
                                        </p:tgtEl>
                                        <p:attrNameLst>
                                          <p:attrName>ppt_x</p:attrName>
                                        </p:attrNameLst>
                                      </p:cBhvr>
                                      <p:tavLst>
                                        <p:tav tm="0">
                                          <p:val>
                                            <p:strVal val="ppt_x"/>
                                          </p:val>
                                        </p:tav>
                                        <p:tav tm="100000">
                                          <p:val>
                                            <p:strVal val="ppt_x"/>
                                          </p:val>
                                        </p:tav>
                                      </p:tavLst>
                                    </p:anim>
                                    <p:anim calcmode="lin" valueType="num">
                                      <p:cBhvr additive="base">
                                        <p:cTn id="135" dur="500"/>
                                        <p:tgtEl>
                                          <p:spTgt spid="4101"/>
                                        </p:tgtEl>
                                        <p:attrNameLst>
                                          <p:attrName>ppt_y</p:attrName>
                                        </p:attrNameLst>
                                      </p:cBhvr>
                                      <p:tavLst>
                                        <p:tav tm="0">
                                          <p:val>
                                            <p:strVal val="ppt_y"/>
                                          </p:val>
                                        </p:tav>
                                        <p:tav tm="100000">
                                          <p:val>
                                            <p:strVal val="1+ppt_h/2"/>
                                          </p:val>
                                        </p:tav>
                                      </p:tavLst>
                                    </p:anim>
                                    <p:set>
                                      <p:cBhvr>
                                        <p:cTn id="136" dur="1" fill="hold">
                                          <p:stCondLst>
                                            <p:cond delay="499"/>
                                          </p:stCondLst>
                                        </p:cTn>
                                        <p:tgtEl>
                                          <p:spTgt spid="4101"/>
                                        </p:tgtEl>
                                        <p:attrNameLst>
                                          <p:attrName>style.visibility</p:attrName>
                                        </p:attrNameLst>
                                      </p:cBhvr>
                                      <p:to>
                                        <p:strVal val="hidden"/>
                                      </p:to>
                                    </p:set>
                                  </p:childTnLst>
                                </p:cTn>
                              </p:par>
                              <p:par>
                                <p:cTn id="137" presetID="2" presetClass="exit" presetSubtype="4" fill="hold" grpId="1" nodeType="withEffect">
                                  <p:stCondLst>
                                    <p:cond delay="0"/>
                                  </p:stCondLst>
                                  <p:childTnLst>
                                    <p:anim calcmode="lin" valueType="num">
                                      <p:cBhvr additive="base">
                                        <p:cTn id="138" dur="500"/>
                                        <p:tgtEl>
                                          <p:spTgt spid="67"/>
                                        </p:tgtEl>
                                        <p:attrNameLst>
                                          <p:attrName>ppt_x</p:attrName>
                                        </p:attrNameLst>
                                      </p:cBhvr>
                                      <p:tavLst>
                                        <p:tav tm="0">
                                          <p:val>
                                            <p:strVal val="ppt_x"/>
                                          </p:val>
                                        </p:tav>
                                        <p:tav tm="100000">
                                          <p:val>
                                            <p:strVal val="ppt_x"/>
                                          </p:val>
                                        </p:tav>
                                      </p:tavLst>
                                    </p:anim>
                                    <p:anim calcmode="lin" valueType="num">
                                      <p:cBhvr additive="base">
                                        <p:cTn id="139" dur="500"/>
                                        <p:tgtEl>
                                          <p:spTgt spid="67"/>
                                        </p:tgtEl>
                                        <p:attrNameLst>
                                          <p:attrName>ppt_y</p:attrName>
                                        </p:attrNameLst>
                                      </p:cBhvr>
                                      <p:tavLst>
                                        <p:tav tm="0">
                                          <p:val>
                                            <p:strVal val="ppt_y"/>
                                          </p:val>
                                        </p:tav>
                                        <p:tav tm="100000">
                                          <p:val>
                                            <p:strVal val="1+ppt_h/2"/>
                                          </p:val>
                                        </p:tav>
                                      </p:tavLst>
                                    </p:anim>
                                    <p:set>
                                      <p:cBhvr>
                                        <p:cTn id="140" dur="1" fill="hold">
                                          <p:stCondLst>
                                            <p:cond delay="499"/>
                                          </p:stCondLst>
                                        </p:cTn>
                                        <p:tgtEl>
                                          <p:spTgt spid="67"/>
                                        </p:tgtEl>
                                        <p:attrNameLst>
                                          <p:attrName>style.visibility</p:attrName>
                                        </p:attrNameLst>
                                      </p:cBhvr>
                                      <p:to>
                                        <p:strVal val="hidden"/>
                                      </p:to>
                                    </p:set>
                                  </p:childTnLst>
                                </p:cTn>
                              </p:par>
                              <p:par>
                                <p:cTn id="141" presetID="2" presetClass="exit" presetSubtype="4" fill="hold" grpId="1" nodeType="withEffect">
                                  <p:stCondLst>
                                    <p:cond delay="0"/>
                                  </p:stCondLst>
                                  <p:childTnLst>
                                    <p:anim calcmode="lin" valueType="num">
                                      <p:cBhvr additive="base">
                                        <p:cTn id="142" dur="500"/>
                                        <p:tgtEl>
                                          <p:spTgt spid="81"/>
                                        </p:tgtEl>
                                        <p:attrNameLst>
                                          <p:attrName>ppt_x</p:attrName>
                                        </p:attrNameLst>
                                      </p:cBhvr>
                                      <p:tavLst>
                                        <p:tav tm="0">
                                          <p:val>
                                            <p:strVal val="ppt_x"/>
                                          </p:val>
                                        </p:tav>
                                        <p:tav tm="100000">
                                          <p:val>
                                            <p:strVal val="ppt_x"/>
                                          </p:val>
                                        </p:tav>
                                      </p:tavLst>
                                    </p:anim>
                                    <p:anim calcmode="lin" valueType="num">
                                      <p:cBhvr additive="base">
                                        <p:cTn id="143" dur="500"/>
                                        <p:tgtEl>
                                          <p:spTgt spid="81"/>
                                        </p:tgtEl>
                                        <p:attrNameLst>
                                          <p:attrName>ppt_y</p:attrName>
                                        </p:attrNameLst>
                                      </p:cBhvr>
                                      <p:tavLst>
                                        <p:tav tm="0">
                                          <p:val>
                                            <p:strVal val="ppt_y"/>
                                          </p:val>
                                        </p:tav>
                                        <p:tav tm="100000">
                                          <p:val>
                                            <p:strVal val="1+ppt_h/2"/>
                                          </p:val>
                                        </p:tav>
                                      </p:tavLst>
                                    </p:anim>
                                    <p:set>
                                      <p:cBhvr>
                                        <p:cTn id="144" dur="1" fill="hold">
                                          <p:stCondLst>
                                            <p:cond delay="499"/>
                                          </p:stCondLst>
                                        </p:cTn>
                                        <p:tgtEl>
                                          <p:spTgt spid="81"/>
                                        </p:tgtEl>
                                        <p:attrNameLst>
                                          <p:attrName>style.visibility</p:attrName>
                                        </p:attrNameLst>
                                      </p:cBhvr>
                                      <p:to>
                                        <p:strVal val="hidden"/>
                                      </p:to>
                                    </p:set>
                                  </p:childTnLst>
                                </p:cTn>
                              </p:par>
                              <p:par>
                                <p:cTn id="145" presetID="2" presetClass="exit" presetSubtype="4" fill="hold" nodeType="withEffect">
                                  <p:stCondLst>
                                    <p:cond delay="0"/>
                                  </p:stCondLst>
                                  <p:childTnLst>
                                    <p:anim calcmode="lin" valueType="num">
                                      <p:cBhvr additive="base">
                                        <p:cTn id="146" dur="500"/>
                                        <p:tgtEl>
                                          <p:spTgt spid="57"/>
                                        </p:tgtEl>
                                        <p:attrNameLst>
                                          <p:attrName>ppt_x</p:attrName>
                                        </p:attrNameLst>
                                      </p:cBhvr>
                                      <p:tavLst>
                                        <p:tav tm="0">
                                          <p:val>
                                            <p:strVal val="ppt_x"/>
                                          </p:val>
                                        </p:tav>
                                        <p:tav tm="100000">
                                          <p:val>
                                            <p:strVal val="ppt_x"/>
                                          </p:val>
                                        </p:tav>
                                      </p:tavLst>
                                    </p:anim>
                                    <p:anim calcmode="lin" valueType="num">
                                      <p:cBhvr additive="base">
                                        <p:cTn id="147" dur="500"/>
                                        <p:tgtEl>
                                          <p:spTgt spid="57"/>
                                        </p:tgtEl>
                                        <p:attrNameLst>
                                          <p:attrName>ppt_y</p:attrName>
                                        </p:attrNameLst>
                                      </p:cBhvr>
                                      <p:tavLst>
                                        <p:tav tm="0">
                                          <p:val>
                                            <p:strVal val="ppt_y"/>
                                          </p:val>
                                        </p:tav>
                                        <p:tav tm="100000">
                                          <p:val>
                                            <p:strVal val="1+ppt_h/2"/>
                                          </p:val>
                                        </p:tav>
                                      </p:tavLst>
                                    </p:anim>
                                    <p:set>
                                      <p:cBhvr>
                                        <p:cTn id="148" dur="1" fill="hold">
                                          <p:stCondLst>
                                            <p:cond delay="499"/>
                                          </p:stCondLst>
                                        </p:cTn>
                                        <p:tgtEl>
                                          <p:spTgt spid="57"/>
                                        </p:tgtEl>
                                        <p:attrNameLst>
                                          <p:attrName>style.visibility</p:attrName>
                                        </p:attrNameLst>
                                      </p:cBhvr>
                                      <p:to>
                                        <p:strVal val="hidden"/>
                                      </p:to>
                                    </p:set>
                                  </p:childTnLst>
                                </p:cTn>
                              </p:par>
                              <p:par>
                                <p:cTn id="149" presetID="2" presetClass="exit" presetSubtype="4" fill="hold" nodeType="withEffect">
                                  <p:stCondLst>
                                    <p:cond delay="0"/>
                                  </p:stCondLst>
                                  <p:childTnLst>
                                    <p:anim calcmode="lin" valueType="num">
                                      <p:cBhvr additive="base">
                                        <p:cTn id="150" dur="500"/>
                                        <p:tgtEl>
                                          <p:spTgt spid="4102"/>
                                        </p:tgtEl>
                                        <p:attrNameLst>
                                          <p:attrName>ppt_x</p:attrName>
                                        </p:attrNameLst>
                                      </p:cBhvr>
                                      <p:tavLst>
                                        <p:tav tm="0">
                                          <p:val>
                                            <p:strVal val="ppt_x"/>
                                          </p:val>
                                        </p:tav>
                                        <p:tav tm="100000">
                                          <p:val>
                                            <p:strVal val="ppt_x"/>
                                          </p:val>
                                        </p:tav>
                                      </p:tavLst>
                                    </p:anim>
                                    <p:anim calcmode="lin" valueType="num">
                                      <p:cBhvr additive="base">
                                        <p:cTn id="151" dur="500"/>
                                        <p:tgtEl>
                                          <p:spTgt spid="4102"/>
                                        </p:tgtEl>
                                        <p:attrNameLst>
                                          <p:attrName>ppt_y</p:attrName>
                                        </p:attrNameLst>
                                      </p:cBhvr>
                                      <p:tavLst>
                                        <p:tav tm="0">
                                          <p:val>
                                            <p:strVal val="ppt_y"/>
                                          </p:val>
                                        </p:tav>
                                        <p:tav tm="100000">
                                          <p:val>
                                            <p:strVal val="1+ppt_h/2"/>
                                          </p:val>
                                        </p:tav>
                                      </p:tavLst>
                                    </p:anim>
                                    <p:set>
                                      <p:cBhvr>
                                        <p:cTn id="152" dur="1" fill="hold">
                                          <p:stCondLst>
                                            <p:cond delay="499"/>
                                          </p:stCondLst>
                                        </p:cTn>
                                        <p:tgtEl>
                                          <p:spTgt spid="4102"/>
                                        </p:tgtEl>
                                        <p:attrNameLst>
                                          <p:attrName>style.visibility</p:attrName>
                                        </p:attrNameLst>
                                      </p:cBhvr>
                                      <p:to>
                                        <p:strVal val="hidden"/>
                                      </p:to>
                                    </p:set>
                                  </p:childTnLst>
                                </p:cTn>
                              </p:par>
                              <p:par>
                                <p:cTn id="153" presetID="2" presetClass="exit" presetSubtype="4" fill="hold" grpId="1" nodeType="withEffect">
                                  <p:stCondLst>
                                    <p:cond delay="0"/>
                                  </p:stCondLst>
                                  <p:childTnLst>
                                    <p:anim calcmode="lin" valueType="num">
                                      <p:cBhvr additive="base">
                                        <p:cTn id="154" dur="500"/>
                                        <p:tgtEl>
                                          <p:spTgt spid="73"/>
                                        </p:tgtEl>
                                        <p:attrNameLst>
                                          <p:attrName>ppt_x</p:attrName>
                                        </p:attrNameLst>
                                      </p:cBhvr>
                                      <p:tavLst>
                                        <p:tav tm="0">
                                          <p:val>
                                            <p:strVal val="ppt_x"/>
                                          </p:val>
                                        </p:tav>
                                        <p:tav tm="100000">
                                          <p:val>
                                            <p:strVal val="ppt_x"/>
                                          </p:val>
                                        </p:tav>
                                      </p:tavLst>
                                    </p:anim>
                                    <p:anim calcmode="lin" valueType="num">
                                      <p:cBhvr additive="base">
                                        <p:cTn id="155" dur="500"/>
                                        <p:tgtEl>
                                          <p:spTgt spid="73"/>
                                        </p:tgtEl>
                                        <p:attrNameLst>
                                          <p:attrName>ppt_y</p:attrName>
                                        </p:attrNameLst>
                                      </p:cBhvr>
                                      <p:tavLst>
                                        <p:tav tm="0">
                                          <p:val>
                                            <p:strVal val="ppt_y"/>
                                          </p:val>
                                        </p:tav>
                                        <p:tav tm="100000">
                                          <p:val>
                                            <p:strVal val="1+ppt_h/2"/>
                                          </p:val>
                                        </p:tav>
                                      </p:tavLst>
                                    </p:anim>
                                    <p:set>
                                      <p:cBhvr>
                                        <p:cTn id="156" dur="1" fill="hold">
                                          <p:stCondLst>
                                            <p:cond delay="499"/>
                                          </p:stCondLst>
                                        </p:cTn>
                                        <p:tgtEl>
                                          <p:spTgt spid="73"/>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74"/>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77"/>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2" presetClass="entr" presetSubtype="4" fill="hold" grpId="0" nodeType="clickEffect">
                                  <p:stCondLst>
                                    <p:cond delay="0"/>
                                  </p:stCondLst>
                                  <p:childTnLst>
                                    <p:set>
                                      <p:cBhvr>
                                        <p:cTn id="166" dur="1" fill="hold">
                                          <p:stCondLst>
                                            <p:cond delay="0"/>
                                          </p:stCondLst>
                                        </p:cTn>
                                        <p:tgtEl>
                                          <p:spTgt spid="69"/>
                                        </p:tgtEl>
                                        <p:attrNameLst>
                                          <p:attrName>style.visibility</p:attrName>
                                        </p:attrNameLst>
                                      </p:cBhvr>
                                      <p:to>
                                        <p:strVal val="visible"/>
                                      </p:to>
                                    </p:set>
                                    <p:anim calcmode="lin" valueType="num">
                                      <p:cBhvr additive="base">
                                        <p:cTn id="167" dur="500" fill="hold"/>
                                        <p:tgtEl>
                                          <p:spTgt spid="69"/>
                                        </p:tgtEl>
                                        <p:attrNameLst>
                                          <p:attrName>ppt_x</p:attrName>
                                        </p:attrNameLst>
                                      </p:cBhvr>
                                      <p:tavLst>
                                        <p:tav tm="0">
                                          <p:val>
                                            <p:strVal val="#ppt_x"/>
                                          </p:val>
                                        </p:tav>
                                        <p:tav tm="100000">
                                          <p:val>
                                            <p:strVal val="#ppt_x"/>
                                          </p:val>
                                        </p:tav>
                                      </p:tavLst>
                                    </p:anim>
                                    <p:anim calcmode="lin" valueType="num">
                                      <p:cBhvr additive="base">
                                        <p:cTn id="16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 presetClass="entr" presetSubtype="4" fill="hold" grpId="0" nodeType="clickEffect">
                                  <p:stCondLst>
                                    <p:cond delay="0"/>
                                  </p:stCondLst>
                                  <p:childTnLst>
                                    <p:set>
                                      <p:cBhvr>
                                        <p:cTn id="172" dur="1" fill="hold">
                                          <p:stCondLst>
                                            <p:cond delay="0"/>
                                          </p:stCondLst>
                                        </p:cTn>
                                        <p:tgtEl>
                                          <p:spTgt spid="82"/>
                                        </p:tgtEl>
                                        <p:attrNameLst>
                                          <p:attrName>style.visibility</p:attrName>
                                        </p:attrNameLst>
                                      </p:cBhvr>
                                      <p:to>
                                        <p:strVal val="visible"/>
                                      </p:to>
                                    </p:set>
                                    <p:anim calcmode="lin" valueType="num">
                                      <p:cBhvr additive="base">
                                        <p:cTn id="173" dur="500" fill="hold"/>
                                        <p:tgtEl>
                                          <p:spTgt spid="82"/>
                                        </p:tgtEl>
                                        <p:attrNameLst>
                                          <p:attrName>ppt_x</p:attrName>
                                        </p:attrNameLst>
                                      </p:cBhvr>
                                      <p:tavLst>
                                        <p:tav tm="0">
                                          <p:val>
                                            <p:strVal val="#ppt_x"/>
                                          </p:val>
                                        </p:tav>
                                        <p:tav tm="100000">
                                          <p:val>
                                            <p:strVal val="#ppt_x"/>
                                          </p:val>
                                        </p:tav>
                                      </p:tavLst>
                                    </p:anim>
                                    <p:anim calcmode="lin" valueType="num">
                                      <p:cBhvr additive="base">
                                        <p:cTn id="174"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2" presetClass="entr" presetSubtype="4" fill="hold" grpId="0" nodeType="clickEffect">
                                  <p:stCondLst>
                                    <p:cond delay="0"/>
                                  </p:stCondLst>
                                  <p:childTnLst>
                                    <p:set>
                                      <p:cBhvr>
                                        <p:cTn id="178" dur="1" fill="hold">
                                          <p:stCondLst>
                                            <p:cond delay="0"/>
                                          </p:stCondLst>
                                        </p:cTn>
                                        <p:tgtEl>
                                          <p:spTgt spid="83"/>
                                        </p:tgtEl>
                                        <p:attrNameLst>
                                          <p:attrName>style.visibility</p:attrName>
                                        </p:attrNameLst>
                                      </p:cBhvr>
                                      <p:to>
                                        <p:strVal val="visible"/>
                                      </p:to>
                                    </p:set>
                                    <p:anim calcmode="lin" valueType="num">
                                      <p:cBhvr additive="base">
                                        <p:cTn id="179" dur="500" fill="hold"/>
                                        <p:tgtEl>
                                          <p:spTgt spid="83"/>
                                        </p:tgtEl>
                                        <p:attrNameLst>
                                          <p:attrName>ppt_x</p:attrName>
                                        </p:attrNameLst>
                                      </p:cBhvr>
                                      <p:tavLst>
                                        <p:tav tm="0">
                                          <p:val>
                                            <p:strVal val="#ppt_x"/>
                                          </p:val>
                                        </p:tav>
                                        <p:tav tm="100000">
                                          <p:val>
                                            <p:strVal val="#ppt_x"/>
                                          </p:val>
                                        </p:tav>
                                      </p:tavLst>
                                    </p:anim>
                                    <p:anim calcmode="lin" valueType="num">
                                      <p:cBhvr additive="base">
                                        <p:cTn id="180"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nodeType="clickEffect">
                                  <p:stCondLst>
                                    <p:cond delay="0"/>
                                  </p:stCondLst>
                                  <p:childTnLst>
                                    <p:set>
                                      <p:cBhvr>
                                        <p:cTn id="184" dur="1" fill="hold">
                                          <p:stCondLst>
                                            <p:cond delay="0"/>
                                          </p:stCondLst>
                                        </p:cTn>
                                        <p:tgtEl>
                                          <p:spTgt spid="4105"/>
                                        </p:tgtEl>
                                        <p:attrNameLst>
                                          <p:attrName>style.visibility</p:attrName>
                                        </p:attrNameLst>
                                      </p:cBhvr>
                                      <p:to>
                                        <p:strVal val="visible"/>
                                      </p:to>
                                    </p:set>
                                    <p:anim calcmode="lin" valueType="num">
                                      <p:cBhvr additive="base">
                                        <p:cTn id="185" dur="500" fill="hold"/>
                                        <p:tgtEl>
                                          <p:spTgt spid="4105"/>
                                        </p:tgtEl>
                                        <p:attrNameLst>
                                          <p:attrName>ppt_x</p:attrName>
                                        </p:attrNameLst>
                                      </p:cBhvr>
                                      <p:tavLst>
                                        <p:tav tm="0">
                                          <p:val>
                                            <p:strVal val="#ppt_x"/>
                                          </p:val>
                                        </p:tav>
                                        <p:tav tm="100000">
                                          <p:val>
                                            <p:strVal val="#ppt_x"/>
                                          </p:val>
                                        </p:tav>
                                      </p:tavLst>
                                    </p:anim>
                                    <p:anim calcmode="lin" valueType="num">
                                      <p:cBhvr additive="base">
                                        <p:cTn id="186" dur="500" fill="hold"/>
                                        <p:tgtEl>
                                          <p:spTgt spid="4105"/>
                                        </p:tgtEl>
                                        <p:attrNameLst>
                                          <p:attrName>ppt_y</p:attrName>
                                        </p:attrNameLst>
                                      </p:cBhvr>
                                      <p:tavLst>
                                        <p:tav tm="0">
                                          <p:val>
                                            <p:strVal val="1+#ppt_h/2"/>
                                          </p:val>
                                        </p:tav>
                                        <p:tav tm="100000">
                                          <p:val>
                                            <p:strVal val="#ppt_y"/>
                                          </p:val>
                                        </p:tav>
                                      </p:tavLst>
                                    </p:anim>
                                  </p:childTnLst>
                                </p:cTn>
                              </p:par>
                              <p:par>
                                <p:cTn id="187" presetID="2" presetClass="entr" presetSubtype="4" fill="hold" nodeType="withEffect">
                                  <p:stCondLst>
                                    <p:cond delay="0"/>
                                  </p:stCondLst>
                                  <p:childTnLst>
                                    <p:set>
                                      <p:cBhvr>
                                        <p:cTn id="188" dur="1" fill="hold">
                                          <p:stCondLst>
                                            <p:cond delay="0"/>
                                          </p:stCondLst>
                                        </p:cTn>
                                        <p:tgtEl>
                                          <p:spTgt spid="4107"/>
                                        </p:tgtEl>
                                        <p:attrNameLst>
                                          <p:attrName>style.visibility</p:attrName>
                                        </p:attrNameLst>
                                      </p:cBhvr>
                                      <p:to>
                                        <p:strVal val="visible"/>
                                      </p:to>
                                    </p:set>
                                    <p:anim calcmode="lin" valueType="num">
                                      <p:cBhvr additive="base">
                                        <p:cTn id="189" dur="500" fill="hold"/>
                                        <p:tgtEl>
                                          <p:spTgt spid="4107"/>
                                        </p:tgtEl>
                                        <p:attrNameLst>
                                          <p:attrName>ppt_x</p:attrName>
                                        </p:attrNameLst>
                                      </p:cBhvr>
                                      <p:tavLst>
                                        <p:tav tm="0">
                                          <p:val>
                                            <p:strVal val="#ppt_x"/>
                                          </p:val>
                                        </p:tav>
                                        <p:tav tm="100000">
                                          <p:val>
                                            <p:strVal val="#ppt_x"/>
                                          </p:val>
                                        </p:tav>
                                      </p:tavLst>
                                    </p:anim>
                                    <p:anim calcmode="lin" valueType="num">
                                      <p:cBhvr additive="base">
                                        <p:cTn id="190" dur="500" fill="hold"/>
                                        <p:tgtEl>
                                          <p:spTgt spid="4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33" grpId="0" animBg="1"/>
      <p:bldP spid="34" grpId="0" animBg="1"/>
      <p:bldP spid="38" grpId="0"/>
      <p:bldP spid="63" grpId="0" animBg="1"/>
      <p:bldP spid="63" grpId="1" animBg="1"/>
      <p:bldP spid="72" grpId="0" animBg="1"/>
      <p:bldP spid="72" grpId="1" animBg="1"/>
      <p:bldP spid="83" grpId="0" animBg="1"/>
      <p:bldP spid="67" grpId="0" animBg="1"/>
      <p:bldP spid="67" grpId="1" animBg="1"/>
      <p:bldP spid="81" grpId="0" animBg="1"/>
      <p:bldP spid="81" grpId="1" animBg="1"/>
      <p:bldP spid="73" grpId="0" animBg="1"/>
      <p:bldP spid="73" grpId="1" animBg="1"/>
      <p:bldP spid="69" grpId="0" animBg="1"/>
      <p:bldP spid="8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3540951" y="1844787"/>
            <a:ext cx="5270855" cy="2754453"/>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GB" sz="2000" b="1" dirty="0"/>
              <a:t>Hidden platform test (testing for retention of learned tasks)</a:t>
            </a:r>
          </a:p>
          <a:p>
            <a:pPr marL="342900" indent="-342900">
              <a:buFont typeface="+mj-lt"/>
              <a:buAutoNum type="arabicPeriod"/>
            </a:pPr>
            <a:r>
              <a:rPr lang="en-GB" sz="2000" b="1" dirty="0"/>
              <a:t>Probe test (second estimate of strength &amp; accuracy of spatial memory) </a:t>
            </a:r>
          </a:p>
          <a:p>
            <a:pPr marL="342900" indent="-342900">
              <a:buFont typeface="+mj-lt"/>
              <a:buAutoNum type="arabicPeriod" startAt="3"/>
            </a:pPr>
            <a:r>
              <a:rPr lang="en-GB" sz="2000" b="1" dirty="0"/>
              <a:t>Visible platform test (testing rats’ visual acuity)</a:t>
            </a:r>
            <a:endParaRPr lang="en-GB" sz="2400" b="1" dirty="0"/>
          </a:p>
        </p:txBody>
      </p:sp>
      <p:grpSp>
        <p:nvGrpSpPr>
          <p:cNvPr id="8" name="Group 7"/>
          <p:cNvGrpSpPr/>
          <p:nvPr/>
        </p:nvGrpSpPr>
        <p:grpSpPr>
          <a:xfrm>
            <a:off x="4410370" y="99530"/>
            <a:ext cx="3304213" cy="1144590"/>
            <a:chOff x="1826250" y="2731228"/>
            <a:chExt cx="2633980" cy="3626730"/>
          </a:xfrm>
        </p:grpSpPr>
        <p:grpSp>
          <p:nvGrpSpPr>
            <p:cNvPr id="9" name="Group 8"/>
            <p:cNvGrpSpPr/>
            <p:nvPr/>
          </p:nvGrpSpPr>
          <p:grpSpPr>
            <a:xfrm>
              <a:off x="1826250" y="2731228"/>
              <a:ext cx="2633980" cy="3626730"/>
              <a:chOff x="1315527" y="2393885"/>
              <a:chExt cx="2633980" cy="3126664"/>
            </a:xfrm>
          </p:grpSpPr>
          <p:sp>
            <p:nvSpPr>
              <p:cNvPr id="11" name="모서리가 둥근 직사각형 16"/>
              <p:cNvSpPr/>
              <p:nvPr/>
            </p:nvSpPr>
            <p:spPr>
              <a:xfrm rot="21339075">
                <a:off x="1315527" y="2393885"/>
                <a:ext cx="2535950" cy="2993253"/>
              </a:xfrm>
              <a:prstGeom prst="roundRect">
                <a:avLst>
                  <a:gd name="adj" fmla="val 3136"/>
                </a:avLst>
              </a:prstGeom>
              <a:gradFill>
                <a:gsLst>
                  <a:gs pos="84000">
                    <a:srgbClr val="00B050"/>
                  </a:gs>
                  <a:gs pos="80000">
                    <a:schemeClr val="accent1">
                      <a:shade val="93000"/>
                      <a:satMod val="130000"/>
                    </a:schemeClr>
                  </a:gs>
                  <a:gs pos="100000">
                    <a:schemeClr val="accent1">
                      <a:shade val="94000"/>
                      <a:satMod val="135000"/>
                    </a:schemeClr>
                  </a:gs>
                </a:gsLst>
              </a:gra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ko-KR" altLang="en-US" sz="2000" kern="0" dirty="0">
                  <a:solidFill>
                    <a:sysClr val="windowText" lastClr="000000"/>
                  </a:solidFill>
                  <a:latin typeface="Arial" pitchFamily="34" charset="0"/>
                  <a:cs typeface="Arial" pitchFamily="34" charset="0"/>
                </a:endParaRPr>
              </a:p>
            </p:txBody>
          </p:sp>
          <p:sp>
            <p:nvSpPr>
              <p:cNvPr id="12" name="모서리가 둥근 직사각형 4"/>
              <p:cNvSpPr/>
              <p:nvPr/>
            </p:nvSpPr>
            <p:spPr>
              <a:xfrm>
                <a:off x="1413557" y="2527296"/>
                <a:ext cx="2535950" cy="2993253"/>
              </a:xfrm>
              <a:prstGeom prst="roundRect">
                <a:avLst>
                  <a:gd name="adj" fmla="val 3136"/>
                </a:avLst>
              </a:prstGeom>
              <a:solidFill>
                <a:schemeClr val="accent2"/>
              </a:solidFill>
              <a:ln/>
            </p:spPr>
            <p:style>
              <a:lnRef idx="3">
                <a:schemeClr val="lt1"/>
              </a:lnRef>
              <a:fillRef idx="1">
                <a:schemeClr val="accent5"/>
              </a:fillRef>
              <a:effectRef idx="1">
                <a:schemeClr val="accent5"/>
              </a:effectRef>
              <a:fontRef idx="minor">
                <a:schemeClr val="lt1"/>
              </a:fontRef>
            </p:style>
            <p:txBody>
              <a:bodyPr rtlCol="0" anchor="ctr"/>
              <a:lstStyle/>
              <a:p>
                <a:pPr algn="ctr">
                  <a:defRPr/>
                </a:pPr>
                <a:endParaRPr lang="ko-KR" altLang="en-US" sz="2000" kern="0" dirty="0">
                  <a:solidFill>
                    <a:sysClr val="window" lastClr="FFFFFF"/>
                  </a:solidFill>
                  <a:latin typeface="Arial" pitchFamily="34" charset="0"/>
                  <a:cs typeface="Arial" pitchFamily="34" charset="0"/>
                </a:endParaRPr>
              </a:p>
            </p:txBody>
          </p:sp>
          <p:sp>
            <p:nvSpPr>
              <p:cNvPr id="13" name="모서리가 둥근 직사각형 9"/>
              <p:cNvSpPr/>
              <p:nvPr/>
            </p:nvSpPr>
            <p:spPr>
              <a:xfrm>
                <a:off x="1538276" y="2751076"/>
                <a:ext cx="2286512" cy="2678188"/>
              </a:xfrm>
              <a:prstGeom prst="roundRect">
                <a:avLst>
                  <a:gd name="adj" fmla="val 6545"/>
                </a:avLst>
              </a:prstGeom>
              <a:solidFill>
                <a:srgbClr val="EEEEEE"/>
              </a:solidFill>
              <a:ln w="25400" cap="flat" cmpd="sng" algn="ctr">
                <a:noFill/>
                <a:prstDash val="solid"/>
              </a:ln>
              <a:effectLst/>
            </p:spPr>
            <p:txBody>
              <a:bodyPr rtlCol="0" anchor="ctr"/>
              <a:lstStyle/>
              <a:p>
                <a:pPr algn="ctr">
                  <a:defRPr/>
                </a:pPr>
                <a:endParaRPr lang="ko-KR" altLang="en-US" sz="3200" kern="0" dirty="0">
                  <a:solidFill>
                    <a:sysClr val="window" lastClr="FFFFFF"/>
                  </a:solidFill>
                  <a:latin typeface="Arial" pitchFamily="34" charset="0"/>
                  <a:cs typeface="Arial" pitchFamily="34" charset="0"/>
                </a:endParaRPr>
              </a:p>
            </p:txBody>
          </p:sp>
        </p:grpSp>
        <p:sp>
          <p:nvSpPr>
            <p:cNvPr id="10" name="Rectangle 9"/>
            <p:cNvSpPr/>
            <p:nvPr/>
          </p:nvSpPr>
          <p:spPr>
            <a:xfrm>
              <a:off x="2082297" y="3543133"/>
              <a:ext cx="2253214" cy="1794398"/>
            </a:xfrm>
            <a:prstGeom prst="rect">
              <a:avLst/>
            </a:prstGeom>
          </p:spPr>
          <p:txBody>
            <a:bodyPr wrap="square">
              <a:spAutoFit/>
            </a:bodyPr>
            <a:lstStyle/>
            <a:p>
              <a:pPr algn="ctr">
                <a:lnSpc>
                  <a:spcPct val="95000"/>
                </a:lnSpc>
                <a:defRPr/>
              </a:pPr>
              <a:r>
                <a:rPr lang="en-US" altLang="zh-CN" sz="3200" b="1" kern="0" dirty="0">
                  <a:solidFill>
                    <a:sysClr val="windowText" lastClr="000000"/>
                  </a:solidFill>
                  <a:effectLst>
                    <a:outerShdw blurRad="50800" dist="38100" dir="2700000" algn="tl" rotWithShape="0">
                      <a:sysClr val="window" lastClr="FFFFFF"/>
                    </a:outerShdw>
                  </a:effectLst>
                  <a:latin typeface="Segoe Print" pitchFamily="2" charset="0"/>
                </a:rPr>
                <a:t>MWM task</a:t>
              </a:r>
            </a:p>
          </p:txBody>
        </p:sp>
      </p:grpSp>
      <p:grpSp>
        <p:nvGrpSpPr>
          <p:cNvPr id="20" name="Group 19"/>
          <p:cNvGrpSpPr/>
          <p:nvPr/>
        </p:nvGrpSpPr>
        <p:grpSpPr>
          <a:xfrm>
            <a:off x="1122992" y="1210184"/>
            <a:ext cx="10196592" cy="5637322"/>
            <a:chOff x="923293" y="1157377"/>
            <a:chExt cx="10196592" cy="5637322"/>
          </a:xfrm>
        </p:grpSpPr>
        <p:pic>
          <p:nvPicPr>
            <p:cNvPr id="21" name="Picture 49" descr="http://www.frontiersin.org/files/Articles/134305/fnbeh-09-00116-HTML/image_m/fnbeh-09-00116-g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293" y="1157377"/>
              <a:ext cx="10196592" cy="563732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4603533" y="1264878"/>
              <a:ext cx="1566041" cy="28682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Isosceles Triangle 5"/>
          <p:cNvSpPr/>
          <p:nvPr/>
        </p:nvSpPr>
        <p:spPr>
          <a:xfrm>
            <a:off x="5146158" y="3987209"/>
            <a:ext cx="318977" cy="446568"/>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uble Wave 13"/>
          <p:cNvSpPr/>
          <p:nvPr/>
        </p:nvSpPr>
        <p:spPr>
          <a:xfrm>
            <a:off x="4997302" y="2434854"/>
            <a:ext cx="446568" cy="393405"/>
          </a:xfrm>
          <a:prstGeom prst="double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859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3540951" y="1844787"/>
            <a:ext cx="5270855" cy="2754453"/>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u="sng" dirty="0"/>
              <a:t>Gross behavioural &amp; locomotor activities </a:t>
            </a:r>
          </a:p>
          <a:p>
            <a:pPr algn="ctr"/>
            <a:r>
              <a:rPr lang="en-GB" sz="2000" b="1" dirty="0"/>
              <a:t>Immediately before the MWM task, the</a:t>
            </a:r>
          </a:p>
          <a:p>
            <a:pPr algn="ctr"/>
            <a:r>
              <a:rPr lang="en-GB" sz="2000" b="1" dirty="0"/>
              <a:t>rats’ spontaneous motor activities were assessed in an open</a:t>
            </a:r>
          </a:p>
          <a:p>
            <a:pPr algn="ctr"/>
            <a:r>
              <a:rPr lang="en-GB" sz="2000" b="1" dirty="0"/>
              <a:t>field arena </a:t>
            </a:r>
            <a:endParaRPr lang="en-GB" sz="2800" b="1" dirty="0"/>
          </a:p>
        </p:txBody>
      </p:sp>
      <p:grpSp>
        <p:nvGrpSpPr>
          <p:cNvPr id="8" name="Group 7"/>
          <p:cNvGrpSpPr/>
          <p:nvPr/>
        </p:nvGrpSpPr>
        <p:grpSpPr>
          <a:xfrm>
            <a:off x="3863523" y="169464"/>
            <a:ext cx="4397907" cy="1066417"/>
            <a:chOff x="1826250" y="2731228"/>
            <a:chExt cx="2633980" cy="4088629"/>
          </a:xfrm>
        </p:grpSpPr>
        <p:grpSp>
          <p:nvGrpSpPr>
            <p:cNvPr id="9" name="Group 8"/>
            <p:cNvGrpSpPr/>
            <p:nvPr/>
          </p:nvGrpSpPr>
          <p:grpSpPr>
            <a:xfrm>
              <a:off x="1826250" y="2731228"/>
              <a:ext cx="2633980" cy="3626730"/>
              <a:chOff x="1315527" y="2393885"/>
              <a:chExt cx="2633980" cy="3126664"/>
            </a:xfrm>
          </p:grpSpPr>
          <p:sp>
            <p:nvSpPr>
              <p:cNvPr id="11" name="모서리가 둥근 직사각형 16"/>
              <p:cNvSpPr/>
              <p:nvPr/>
            </p:nvSpPr>
            <p:spPr>
              <a:xfrm rot="21339075">
                <a:off x="1315527" y="2393885"/>
                <a:ext cx="2535950" cy="2993253"/>
              </a:xfrm>
              <a:prstGeom prst="roundRect">
                <a:avLst>
                  <a:gd name="adj" fmla="val 3136"/>
                </a:avLst>
              </a:prstGeom>
              <a:gradFill>
                <a:gsLst>
                  <a:gs pos="84000">
                    <a:srgbClr val="00B050"/>
                  </a:gs>
                  <a:gs pos="80000">
                    <a:schemeClr val="accent1">
                      <a:shade val="93000"/>
                      <a:satMod val="130000"/>
                    </a:schemeClr>
                  </a:gs>
                  <a:gs pos="100000">
                    <a:schemeClr val="accent1">
                      <a:shade val="94000"/>
                      <a:satMod val="135000"/>
                    </a:schemeClr>
                  </a:gs>
                </a:gsLst>
              </a:gra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ko-KR" altLang="en-US" sz="2000" kern="0" dirty="0">
                  <a:solidFill>
                    <a:sysClr val="windowText" lastClr="000000"/>
                  </a:solidFill>
                  <a:latin typeface="Arial" pitchFamily="34" charset="0"/>
                  <a:cs typeface="Arial" pitchFamily="34" charset="0"/>
                </a:endParaRPr>
              </a:p>
            </p:txBody>
          </p:sp>
          <p:sp>
            <p:nvSpPr>
              <p:cNvPr id="12" name="모서리가 둥근 직사각형 4"/>
              <p:cNvSpPr/>
              <p:nvPr/>
            </p:nvSpPr>
            <p:spPr>
              <a:xfrm>
                <a:off x="1413557" y="2527296"/>
                <a:ext cx="2535950" cy="2993253"/>
              </a:xfrm>
              <a:prstGeom prst="roundRect">
                <a:avLst>
                  <a:gd name="adj" fmla="val 3136"/>
                </a:avLst>
              </a:prstGeom>
              <a:solidFill>
                <a:schemeClr val="accent2"/>
              </a:solidFill>
              <a:ln/>
            </p:spPr>
            <p:style>
              <a:lnRef idx="3">
                <a:schemeClr val="lt1"/>
              </a:lnRef>
              <a:fillRef idx="1">
                <a:schemeClr val="accent5"/>
              </a:fillRef>
              <a:effectRef idx="1">
                <a:schemeClr val="accent5"/>
              </a:effectRef>
              <a:fontRef idx="minor">
                <a:schemeClr val="lt1"/>
              </a:fontRef>
            </p:style>
            <p:txBody>
              <a:bodyPr rtlCol="0" anchor="ctr"/>
              <a:lstStyle/>
              <a:p>
                <a:pPr algn="ctr">
                  <a:defRPr/>
                </a:pPr>
                <a:endParaRPr lang="ko-KR" altLang="en-US" sz="2000" kern="0" dirty="0">
                  <a:solidFill>
                    <a:sysClr val="window" lastClr="FFFFFF"/>
                  </a:solidFill>
                  <a:latin typeface="Arial" pitchFamily="34" charset="0"/>
                  <a:cs typeface="Arial" pitchFamily="34" charset="0"/>
                </a:endParaRPr>
              </a:p>
            </p:txBody>
          </p:sp>
          <p:sp>
            <p:nvSpPr>
              <p:cNvPr id="13" name="모서리가 둥근 직사각형 9"/>
              <p:cNvSpPr/>
              <p:nvPr/>
            </p:nvSpPr>
            <p:spPr>
              <a:xfrm>
                <a:off x="1538276" y="2751076"/>
                <a:ext cx="2286512" cy="2678188"/>
              </a:xfrm>
              <a:prstGeom prst="roundRect">
                <a:avLst>
                  <a:gd name="adj" fmla="val 6545"/>
                </a:avLst>
              </a:prstGeom>
              <a:solidFill>
                <a:srgbClr val="EEEEEE"/>
              </a:solidFill>
              <a:ln w="25400" cap="flat" cmpd="sng" algn="ctr">
                <a:noFill/>
                <a:prstDash val="solid"/>
              </a:ln>
              <a:effectLst/>
            </p:spPr>
            <p:txBody>
              <a:bodyPr rtlCol="0" anchor="ctr"/>
              <a:lstStyle/>
              <a:p>
                <a:pPr algn="ctr">
                  <a:defRPr/>
                </a:pPr>
                <a:endParaRPr lang="ko-KR" altLang="en-US" sz="3200" kern="0" dirty="0">
                  <a:solidFill>
                    <a:sysClr val="window" lastClr="FFFFFF"/>
                  </a:solidFill>
                  <a:latin typeface="Arial" pitchFamily="34" charset="0"/>
                  <a:cs typeface="Arial" pitchFamily="34" charset="0"/>
                </a:endParaRPr>
              </a:p>
            </p:txBody>
          </p:sp>
        </p:grpSp>
        <p:sp>
          <p:nvSpPr>
            <p:cNvPr id="10" name="Rectangle 9"/>
            <p:cNvSpPr/>
            <p:nvPr/>
          </p:nvSpPr>
          <p:spPr>
            <a:xfrm>
              <a:off x="2082297" y="3543133"/>
              <a:ext cx="2253214" cy="3276724"/>
            </a:xfrm>
            <a:prstGeom prst="rect">
              <a:avLst/>
            </a:prstGeom>
          </p:spPr>
          <p:txBody>
            <a:bodyPr wrap="square">
              <a:spAutoFit/>
            </a:bodyPr>
            <a:lstStyle/>
            <a:p>
              <a:pPr algn="ctr">
                <a:lnSpc>
                  <a:spcPct val="95000"/>
                </a:lnSpc>
                <a:defRPr/>
              </a:pPr>
              <a:r>
                <a:rPr lang="en-US" altLang="zh-CN" sz="3200" b="1" kern="0" dirty="0">
                  <a:solidFill>
                    <a:sysClr val="windowText" lastClr="000000"/>
                  </a:solidFill>
                  <a:effectLst>
                    <a:outerShdw blurRad="50800" dist="38100" dir="2700000" algn="tl" rotWithShape="0">
                      <a:sysClr val="window" lastClr="FFFFFF"/>
                    </a:outerShdw>
                  </a:effectLst>
                  <a:latin typeface="Segoe Print" pitchFamily="2" charset="0"/>
                </a:rPr>
                <a:t>Open field arena</a:t>
              </a:r>
            </a:p>
          </p:txBody>
        </p:sp>
      </p:grpSp>
      <p:pic>
        <p:nvPicPr>
          <p:cNvPr id="4098" name="Picture 2" descr="Image result for open field 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3452" y="453450"/>
            <a:ext cx="8753426" cy="63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53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p:cTn id="11" dur="500" fill="hold"/>
                                        <p:tgtEl>
                                          <p:spTgt spid="4098"/>
                                        </p:tgtEl>
                                        <p:attrNameLst>
                                          <p:attrName>ppt_w</p:attrName>
                                        </p:attrNameLst>
                                      </p:cBhvr>
                                      <p:tavLst>
                                        <p:tav tm="0">
                                          <p:val>
                                            <p:fltVal val="0"/>
                                          </p:val>
                                        </p:tav>
                                        <p:tav tm="100000">
                                          <p:val>
                                            <p:strVal val="#ppt_w"/>
                                          </p:val>
                                        </p:tav>
                                      </p:tavLst>
                                    </p:anim>
                                    <p:anim calcmode="lin" valueType="num">
                                      <p:cBhvr>
                                        <p:cTn id="12" dur="500" fill="hold"/>
                                        <p:tgtEl>
                                          <p:spTgt spid="4098"/>
                                        </p:tgtEl>
                                        <p:attrNameLst>
                                          <p:attrName>ppt_h</p:attrName>
                                        </p:attrNameLst>
                                      </p:cBhvr>
                                      <p:tavLst>
                                        <p:tav tm="0">
                                          <p:val>
                                            <p:fltVal val="0"/>
                                          </p:val>
                                        </p:tav>
                                        <p:tav tm="100000">
                                          <p:val>
                                            <p:strVal val="#ppt_h"/>
                                          </p:val>
                                        </p:tav>
                                      </p:tavLst>
                                    </p:anim>
                                    <p:animEffect transition="in" filter="fade">
                                      <p:cBhvr>
                                        <p:cTn id="1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134" y="3246595"/>
            <a:ext cx="2433206" cy="1558636"/>
          </a:xfrm>
          <a:prstGeom prst="rect">
            <a:avLst/>
          </a:prstGeom>
        </p:spPr>
      </p:pic>
      <p:sp>
        <p:nvSpPr>
          <p:cNvPr id="86" name="Rectangle 85"/>
          <p:cNvSpPr/>
          <p:nvPr/>
        </p:nvSpPr>
        <p:spPr>
          <a:xfrm>
            <a:off x="8494727" y="4848282"/>
            <a:ext cx="1698900" cy="400110"/>
          </a:xfrm>
          <a:prstGeom prst="rect">
            <a:avLst/>
          </a:prstGeom>
          <a:solidFill>
            <a:srgbClr val="C0504D"/>
          </a:solidFill>
        </p:spPr>
        <p:txBody>
          <a:bodyPr wrap="square">
            <a:spAutoFit/>
          </a:bodyPr>
          <a:lstStyle/>
          <a:p>
            <a:pPr lvl="0"/>
            <a:r>
              <a:rPr lang="en-US" sz="20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Times New Roman"/>
              </a:rPr>
              <a:t>Hippocampus </a:t>
            </a:r>
            <a:endParaRPr lang="en-US" sz="20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ndParaRPr>
          </a:p>
        </p:txBody>
      </p:sp>
      <p:grpSp>
        <p:nvGrpSpPr>
          <p:cNvPr id="92" name="Group 91"/>
          <p:cNvGrpSpPr/>
          <p:nvPr/>
        </p:nvGrpSpPr>
        <p:grpSpPr>
          <a:xfrm flipH="1">
            <a:off x="1793873" y="76201"/>
            <a:ext cx="5997022" cy="963753"/>
            <a:chOff x="1125767" y="2288182"/>
            <a:chExt cx="7273640" cy="1175579"/>
          </a:xfrm>
        </p:grpSpPr>
        <p:sp>
          <p:nvSpPr>
            <p:cNvPr id="93" name="Rectangle 92"/>
            <p:cNvSpPr/>
            <p:nvPr/>
          </p:nvSpPr>
          <p:spPr>
            <a:xfrm>
              <a:off x="1125767" y="2288182"/>
              <a:ext cx="7273640" cy="1175579"/>
            </a:xfrm>
            <a:prstGeom prst="rect">
              <a:avLst/>
            </a:prstGeom>
            <a:gradFill flip="none" rotWithShape="1">
              <a:gsLst>
                <a:gs pos="0">
                  <a:sysClr val="window" lastClr="FFFFFF">
                    <a:tint val="80000"/>
                    <a:satMod val="300000"/>
                  </a:sysClr>
                </a:gs>
                <a:gs pos="100000">
                  <a:sysClr val="window" lastClr="FFFFFF">
                    <a:lumMod val="75000"/>
                  </a:sysClr>
                </a:gs>
              </a:gsLst>
              <a:path path="circle">
                <a:fillToRect l="50000" t="50000" r="50000" b="50000"/>
              </a:path>
              <a:tileRect/>
            </a:gradFill>
            <a:ln w="9525" cap="flat" cmpd="sng" algn="ctr">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8900000" scaled="1"/>
                <a:tileRect/>
              </a:gradFill>
              <a:prstDash val="solid"/>
            </a:ln>
            <a:effectLst>
              <a:outerShdw blurRad="50800" dist="38100" dir="5400000" algn="t" rotWithShape="0">
                <a:prstClr val="black"/>
              </a:outerShdw>
            </a:effectLst>
          </p:spPr>
          <p:txBody>
            <a:bodyPr rtlCol="1" anchor="ctr"/>
            <a:lstStyle/>
            <a:p>
              <a:pPr algn="ctr" defTabSz="914400">
                <a:defRPr/>
              </a:pPr>
              <a:endParaRPr lang="en-US" sz="2600" kern="0">
                <a:solidFill>
                  <a:sysClr val="windowText" lastClr="000000"/>
                </a:solidFill>
                <a:latin typeface="Calibri"/>
                <a:ea typeface="+mj-ea"/>
                <a:cs typeface="Arial"/>
              </a:endParaRPr>
            </a:p>
          </p:txBody>
        </p:sp>
        <p:sp>
          <p:nvSpPr>
            <p:cNvPr id="94" name="Oval 43"/>
            <p:cNvSpPr>
              <a:spLocks noChangeAspect="1"/>
            </p:cNvSpPr>
            <p:nvPr/>
          </p:nvSpPr>
          <p:spPr>
            <a:xfrm flipH="1">
              <a:off x="7920732" y="2374150"/>
              <a:ext cx="353798" cy="304920"/>
            </a:xfrm>
            <a:custGeom>
              <a:avLst/>
              <a:gdLst>
                <a:gd name="connsiteX0" fmla="*/ 0 w 467948"/>
                <a:gd name="connsiteY0" fmla="*/ 234000 h 468000"/>
                <a:gd name="connsiteX1" fmla="*/ 233974 w 467948"/>
                <a:gd name="connsiteY1" fmla="*/ 0 h 468000"/>
                <a:gd name="connsiteX2" fmla="*/ 467948 w 467948"/>
                <a:gd name="connsiteY2" fmla="*/ 234000 h 468000"/>
                <a:gd name="connsiteX3" fmla="*/ 233974 w 467948"/>
                <a:gd name="connsiteY3" fmla="*/ 468000 h 468000"/>
                <a:gd name="connsiteX4" fmla="*/ 0 w 467948"/>
                <a:gd name="connsiteY4" fmla="*/ 234000 h 468000"/>
                <a:gd name="connsiteX0" fmla="*/ 0 w 233974"/>
                <a:gd name="connsiteY0" fmla="*/ 474504 h 481008"/>
                <a:gd name="connsiteX1" fmla="*/ 0 w 233974"/>
                <a:gd name="connsiteY1" fmla="*/ 6504 h 481008"/>
                <a:gd name="connsiteX2" fmla="*/ 233974 w 233974"/>
                <a:gd name="connsiteY2" fmla="*/ 240504 h 481008"/>
                <a:gd name="connsiteX3" fmla="*/ 0 w 233974"/>
                <a:gd name="connsiteY3" fmla="*/ 474504 h 481008"/>
              </a:gdLst>
              <a:ahLst/>
              <a:cxnLst>
                <a:cxn ang="0">
                  <a:pos x="connsiteX0" y="connsiteY0"/>
                </a:cxn>
                <a:cxn ang="0">
                  <a:pos x="connsiteX1" y="connsiteY1"/>
                </a:cxn>
                <a:cxn ang="0">
                  <a:pos x="connsiteX2" y="connsiteY2"/>
                </a:cxn>
                <a:cxn ang="0">
                  <a:pos x="connsiteX3" y="connsiteY3"/>
                </a:cxn>
              </a:cxnLst>
              <a:rect l="l" t="t" r="r" b="b"/>
              <a:pathLst>
                <a:path w="233974" h="481008">
                  <a:moveTo>
                    <a:pt x="0" y="474504"/>
                  </a:moveTo>
                  <a:cubicBezTo>
                    <a:pt x="-38996" y="435504"/>
                    <a:pt x="-38996" y="45504"/>
                    <a:pt x="0" y="6504"/>
                  </a:cubicBezTo>
                  <a:cubicBezTo>
                    <a:pt x="38996" y="-32496"/>
                    <a:pt x="233974" y="111269"/>
                    <a:pt x="233974" y="240504"/>
                  </a:cubicBezTo>
                  <a:cubicBezTo>
                    <a:pt x="233974" y="369739"/>
                    <a:pt x="38996" y="513504"/>
                    <a:pt x="0" y="474504"/>
                  </a:cubicBezTo>
                  <a:close/>
                </a:path>
              </a:pathLst>
            </a:custGeom>
            <a:gradFill rotWithShape="1">
              <a:gsLst>
                <a:gs pos="0">
                  <a:srgbClr val="956B43">
                    <a:shade val="51000"/>
                    <a:satMod val="130000"/>
                  </a:srgbClr>
                </a:gs>
                <a:gs pos="80000">
                  <a:srgbClr val="956B43">
                    <a:shade val="93000"/>
                    <a:satMod val="130000"/>
                  </a:srgbClr>
                </a:gs>
                <a:gs pos="100000">
                  <a:srgbClr val="956B4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defTabSz="914400">
                <a:defRPr/>
              </a:pPr>
              <a:endParaRPr lang="en-US" sz="2600" b="1" kern="0" dirty="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latin typeface="Murphy Script" pitchFamily="34" charset="0"/>
              </a:endParaRPr>
            </a:p>
          </p:txBody>
        </p:sp>
        <p:sp>
          <p:nvSpPr>
            <p:cNvPr id="95" name="Rectangle 94"/>
            <p:cNvSpPr/>
            <p:nvPr/>
          </p:nvSpPr>
          <p:spPr>
            <a:xfrm>
              <a:off x="1354126" y="2528040"/>
              <a:ext cx="6706497" cy="634465"/>
            </a:xfrm>
            <a:prstGeom prst="rect">
              <a:avLst/>
            </a:prstGeom>
            <a:effectLst/>
          </p:spPr>
          <p:txBody>
            <a:bodyPr wrap="square" lIns="0" tIns="0" rIns="0" bIns="0">
              <a:spAutoFit/>
            </a:bodyPr>
            <a:lstStyle/>
            <a:p>
              <a:pPr algn="ctr" defTabSz="914363">
                <a:lnSpc>
                  <a:spcPct val="130000"/>
                </a:lnSpc>
                <a:spcBef>
                  <a:spcPct val="0"/>
                </a:spcBef>
                <a:defRPr/>
              </a:pPr>
              <a:r>
                <a:rPr lang="en-US" sz="2600" b="1" kern="0" dirty="0">
                  <a:solidFill>
                    <a:sysClr val="windowText" lastClr="000000"/>
                  </a:solidFill>
                  <a:effectLst>
                    <a:outerShdw blurRad="50800" dist="38100" dir="2700000" algn="tl" rotWithShape="0">
                      <a:sysClr val="window" lastClr="FFFFFF"/>
                    </a:outerShdw>
                  </a:effectLst>
                  <a:latin typeface="Book Antiqua" pitchFamily="18" charset="0"/>
                  <a:cs typeface="Adobe Arabic" pitchFamily="18" charset="-78"/>
                </a:rPr>
                <a:t>On day 27, animals were sacrificed</a:t>
              </a:r>
            </a:p>
          </p:txBody>
        </p:sp>
      </p:grpSp>
      <p:pic>
        <p:nvPicPr>
          <p:cNvPr id="2" name="Picture 1"/>
          <p:cNvPicPr>
            <a:picLocks noChangeAspect="1"/>
          </p:cNvPicPr>
          <p:nvPr/>
        </p:nvPicPr>
        <p:blipFill rotWithShape="1">
          <a:blip r:embed="rId4"/>
          <a:srcRect l="16131" r="18417"/>
          <a:stretch/>
        </p:blipFill>
        <p:spPr>
          <a:xfrm>
            <a:off x="7575699" y="0"/>
            <a:ext cx="3384000" cy="16680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9" name="Group 18"/>
          <p:cNvGrpSpPr/>
          <p:nvPr/>
        </p:nvGrpSpPr>
        <p:grpSpPr>
          <a:xfrm>
            <a:off x="1580252" y="1542868"/>
            <a:ext cx="8784000" cy="186846"/>
            <a:chOff x="1167384" y="2170176"/>
            <a:chExt cx="9951720" cy="186846"/>
          </a:xfrm>
        </p:grpSpPr>
        <p:sp>
          <p:nvSpPr>
            <p:cNvPr id="20" name="Rounded Rectangle 19"/>
            <p:cNvSpPr/>
            <p:nvPr/>
          </p:nvSpPr>
          <p:spPr>
            <a:xfrm>
              <a:off x="1167384" y="2170176"/>
              <a:ext cx="9951720" cy="186846"/>
            </a:xfrm>
            <a:prstGeom prst="roundRect">
              <a:avLst/>
            </a:prstGeom>
            <a:gradFill rotWithShape="1">
              <a:gsLst>
                <a:gs pos="0">
                  <a:srgbClr val="EA157A">
                    <a:shade val="15000"/>
                    <a:satMod val="180000"/>
                  </a:srgbClr>
                </a:gs>
                <a:gs pos="50000">
                  <a:srgbClr val="EA157A">
                    <a:shade val="45000"/>
                    <a:satMod val="170000"/>
                  </a:srgbClr>
                </a:gs>
                <a:gs pos="70000">
                  <a:srgbClr val="EA157A">
                    <a:tint val="99000"/>
                    <a:shade val="65000"/>
                    <a:satMod val="155000"/>
                  </a:srgbClr>
                </a:gs>
                <a:gs pos="100000">
                  <a:srgbClr val="EA157A">
                    <a:tint val="95500"/>
                    <a:shade val="100000"/>
                    <a:satMod val="155000"/>
                  </a:srgbClr>
                </a:gs>
              </a:gsLst>
              <a:lin ang="16200000" scaled="0"/>
            </a:gradFill>
            <a:ln w="9525" cap="flat" cmpd="sng" algn="ctr">
              <a:solidFill>
                <a:srgbClr val="EA157A"/>
              </a:solidFill>
              <a:prstDash val="solid"/>
            </a:ln>
            <a:effectLst>
              <a:outerShdw blurRad="50800" dist="38100" dir="5400000" rotWithShape="0">
                <a:srgbClr val="000000">
                  <a:alpha val="35000"/>
                </a:srgbClr>
              </a:outerShdw>
            </a:effectLst>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21" name="Rectangle 20"/>
            <p:cNvSpPr/>
            <p:nvPr/>
          </p:nvSpPr>
          <p:spPr>
            <a:xfrm>
              <a:off x="1888050" y="2170176"/>
              <a:ext cx="45719" cy="186846"/>
            </a:xfrm>
            <a:prstGeom prst="rect">
              <a:avLst/>
            </a:prstGeom>
            <a:solidFill>
              <a:srgbClr val="FEB80A"/>
            </a:solidFill>
            <a:ln w="55000" cap="flat" cmpd="thickThin" algn="ctr">
              <a:noFill/>
              <a:prstDash val="solid"/>
            </a:ln>
            <a:effectLst/>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22" name="Rectangle 21"/>
            <p:cNvSpPr/>
            <p:nvPr/>
          </p:nvSpPr>
          <p:spPr>
            <a:xfrm>
              <a:off x="2742423" y="2170176"/>
              <a:ext cx="45719" cy="186846"/>
            </a:xfrm>
            <a:prstGeom prst="rect">
              <a:avLst/>
            </a:prstGeom>
            <a:solidFill>
              <a:srgbClr val="FEB80A"/>
            </a:solidFill>
            <a:ln w="55000" cap="flat" cmpd="thickThin" algn="ctr">
              <a:noFill/>
              <a:prstDash val="solid"/>
            </a:ln>
            <a:effectLst/>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23" name="Rectangle 22"/>
            <p:cNvSpPr/>
            <p:nvPr/>
          </p:nvSpPr>
          <p:spPr>
            <a:xfrm>
              <a:off x="4451169" y="2170176"/>
              <a:ext cx="45719" cy="186846"/>
            </a:xfrm>
            <a:prstGeom prst="rect">
              <a:avLst/>
            </a:prstGeom>
            <a:solidFill>
              <a:srgbClr val="FEB80A"/>
            </a:solidFill>
            <a:ln w="55000" cap="flat" cmpd="thickThin" algn="ctr">
              <a:noFill/>
              <a:prstDash val="solid"/>
            </a:ln>
            <a:effectLst/>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24" name="Rectangle 23"/>
            <p:cNvSpPr/>
            <p:nvPr/>
          </p:nvSpPr>
          <p:spPr>
            <a:xfrm>
              <a:off x="6159915" y="2170176"/>
              <a:ext cx="45719" cy="186846"/>
            </a:xfrm>
            <a:prstGeom prst="rect">
              <a:avLst/>
            </a:prstGeom>
            <a:solidFill>
              <a:srgbClr val="FEB80A"/>
            </a:solidFill>
            <a:ln w="55000" cap="flat" cmpd="thickThin" algn="ctr">
              <a:noFill/>
              <a:prstDash val="solid"/>
            </a:ln>
            <a:effectLst/>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25" name="Rectangle 24"/>
            <p:cNvSpPr/>
            <p:nvPr/>
          </p:nvSpPr>
          <p:spPr>
            <a:xfrm>
              <a:off x="7014288" y="2170176"/>
              <a:ext cx="45719" cy="186846"/>
            </a:xfrm>
            <a:prstGeom prst="rect">
              <a:avLst/>
            </a:prstGeom>
            <a:solidFill>
              <a:srgbClr val="FEB80A"/>
            </a:solidFill>
            <a:ln w="55000" cap="flat" cmpd="thickThin" algn="ctr">
              <a:noFill/>
              <a:prstDash val="solid"/>
            </a:ln>
            <a:effectLst/>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26" name="Rectangle 25"/>
            <p:cNvSpPr/>
            <p:nvPr/>
          </p:nvSpPr>
          <p:spPr>
            <a:xfrm>
              <a:off x="5305542" y="2170176"/>
              <a:ext cx="45719" cy="186846"/>
            </a:xfrm>
            <a:prstGeom prst="rect">
              <a:avLst/>
            </a:prstGeom>
            <a:solidFill>
              <a:srgbClr val="FEB80A"/>
            </a:solidFill>
            <a:ln w="55000" cap="flat" cmpd="thickThin" algn="ctr">
              <a:noFill/>
              <a:prstDash val="solid"/>
            </a:ln>
            <a:effectLst/>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27" name="Rectangle 26"/>
            <p:cNvSpPr/>
            <p:nvPr/>
          </p:nvSpPr>
          <p:spPr>
            <a:xfrm>
              <a:off x="8723034" y="2170176"/>
              <a:ext cx="45719" cy="186846"/>
            </a:xfrm>
            <a:prstGeom prst="rect">
              <a:avLst/>
            </a:prstGeom>
            <a:solidFill>
              <a:srgbClr val="FEB80A"/>
            </a:solidFill>
            <a:ln w="55000" cap="flat" cmpd="thickThin" algn="ctr">
              <a:noFill/>
              <a:prstDash val="solid"/>
            </a:ln>
            <a:effectLst/>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28" name="Rectangle 27"/>
            <p:cNvSpPr/>
            <p:nvPr/>
          </p:nvSpPr>
          <p:spPr>
            <a:xfrm>
              <a:off x="9577407" y="2170176"/>
              <a:ext cx="45719" cy="186846"/>
            </a:xfrm>
            <a:prstGeom prst="rect">
              <a:avLst/>
            </a:prstGeom>
            <a:solidFill>
              <a:srgbClr val="FEB80A"/>
            </a:solidFill>
            <a:ln w="55000" cap="flat" cmpd="thickThin" algn="ctr">
              <a:noFill/>
              <a:prstDash val="solid"/>
            </a:ln>
            <a:effectLst/>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29" name="Rectangle 28"/>
            <p:cNvSpPr/>
            <p:nvPr/>
          </p:nvSpPr>
          <p:spPr>
            <a:xfrm>
              <a:off x="10431782" y="2170176"/>
              <a:ext cx="45719" cy="186846"/>
            </a:xfrm>
            <a:prstGeom prst="rect">
              <a:avLst/>
            </a:prstGeom>
            <a:solidFill>
              <a:srgbClr val="FEB80A"/>
            </a:solidFill>
            <a:ln w="55000" cap="flat" cmpd="thickThin" algn="ctr">
              <a:noFill/>
              <a:prstDash val="solid"/>
            </a:ln>
            <a:effectLst/>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grpSp>
      <p:sp>
        <p:nvSpPr>
          <p:cNvPr id="33" name="Oval 32"/>
          <p:cNvSpPr>
            <a:spLocks noChangeAspect="1"/>
          </p:cNvSpPr>
          <p:nvPr/>
        </p:nvSpPr>
        <p:spPr>
          <a:xfrm>
            <a:off x="1580252" y="1491604"/>
            <a:ext cx="365760" cy="365760"/>
          </a:xfrm>
          <a:prstGeom prst="ellipse">
            <a:avLst/>
          </a:prstGeom>
          <a:solidFill>
            <a:srgbClr val="FFC000"/>
          </a:solidFill>
          <a:ln w="55000" cap="flat" cmpd="thickThin"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34" name="Oval 33"/>
          <p:cNvSpPr>
            <a:spLocks noChangeAspect="1"/>
          </p:cNvSpPr>
          <p:nvPr/>
        </p:nvSpPr>
        <p:spPr>
          <a:xfrm>
            <a:off x="9963852" y="1447800"/>
            <a:ext cx="704148" cy="390234"/>
          </a:xfrm>
          <a:prstGeom prst="ellipse">
            <a:avLst/>
          </a:prstGeom>
          <a:solidFill>
            <a:srgbClr val="FFC000"/>
          </a:solidFill>
          <a:ln w="55000" cap="flat" cmpd="thickThin"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ctr">
              <a:defRPr/>
            </a:pPr>
            <a:r>
              <a:rPr lang="en-US" b="1" kern="0" dirty="0">
                <a:ln w="1905"/>
                <a:solidFill>
                  <a:sysClr val="windowText" lastClr="000000"/>
                </a:solidFill>
                <a:effectLst>
                  <a:innerShdw blurRad="69850" dist="43180" dir="5400000">
                    <a:srgbClr val="000000">
                      <a:alpha val="65000"/>
                    </a:srgbClr>
                  </a:innerShdw>
                </a:effectLst>
                <a:latin typeface="Comic Sans MS" pitchFamily="66" charset="0"/>
                <a:cs typeface="Akhbar MT" pitchFamily="2" charset="-78"/>
              </a:rPr>
              <a:t>27</a:t>
            </a:r>
            <a:endParaRPr lang="ar-EG" b="1" kern="0" dirty="0">
              <a:ln w="1905"/>
              <a:solidFill>
                <a:sysClr val="windowText" lastClr="000000"/>
              </a:solidFill>
              <a:effectLst>
                <a:innerShdw blurRad="69850" dist="43180" dir="5400000">
                  <a:srgbClr val="000000">
                    <a:alpha val="65000"/>
                  </a:srgbClr>
                </a:innerShdw>
              </a:effectLst>
              <a:latin typeface="Comic Sans MS" pitchFamily="66" charset="0"/>
              <a:cs typeface="Akhbar MT" pitchFamily="2" charset="-78"/>
            </a:endParaRPr>
          </a:p>
        </p:txBody>
      </p:sp>
      <p:sp>
        <p:nvSpPr>
          <p:cNvPr id="38" name="Rectangle 37"/>
          <p:cNvSpPr/>
          <p:nvPr/>
        </p:nvSpPr>
        <p:spPr>
          <a:xfrm>
            <a:off x="9739339" y="1066800"/>
            <a:ext cx="780983" cy="369332"/>
          </a:xfrm>
          <a:prstGeom prst="rect">
            <a:avLst/>
          </a:prstGeom>
        </p:spPr>
        <p:txBody>
          <a:bodyPr wrap="none">
            <a:spAutoFit/>
          </a:bodyPr>
          <a:lstStyle/>
          <a:p>
            <a:r>
              <a:rPr lang="en-US" b="1" kern="0" dirty="0">
                <a:ln w="3175">
                  <a:solidFill>
                    <a:sysClr val="window" lastClr="FFFFFF"/>
                  </a:solidFill>
                </a:ln>
                <a:gradFill flip="none" rotWithShape="1">
                  <a:gsLst>
                    <a:gs pos="0">
                      <a:srgbClr val="D76FC3">
                        <a:shade val="30000"/>
                        <a:satMod val="115000"/>
                      </a:srgbClr>
                    </a:gs>
                    <a:gs pos="50000">
                      <a:srgbClr val="D76FC3">
                        <a:shade val="67500"/>
                        <a:satMod val="115000"/>
                      </a:srgbClr>
                    </a:gs>
                    <a:gs pos="100000">
                      <a:srgbClr val="D76FC3">
                        <a:shade val="100000"/>
                        <a:satMod val="115000"/>
                      </a:srgbClr>
                    </a:gs>
                  </a:gsLst>
                  <a:lin ang="16200000" scaled="1"/>
                  <a:tileRect/>
                </a:gradFill>
                <a:effectLst>
                  <a:glow rad="63500">
                    <a:srgbClr val="000000">
                      <a:alpha val="40000"/>
                    </a:srgbClr>
                  </a:glow>
                  <a:outerShdw blurRad="50800" dist="38100" dir="2700000" algn="tl" rotWithShape="0">
                    <a:prstClr val="black"/>
                  </a:outerShdw>
                </a:effectLst>
                <a:latin typeface="Book Antiqua" pitchFamily="18" charset="0"/>
                <a:cs typeface="Arial" charset="0"/>
              </a:rPr>
              <a:t>Days </a:t>
            </a:r>
            <a:endParaRPr lang="en-US" dirty="0">
              <a:solidFill>
                <a:prstClr val="white"/>
              </a:solidFill>
            </a:endParaRPr>
          </a:p>
        </p:txBody>
      </p:sp>
      <p:grpSp>
        <p:nvGrpSpPr>
          <p:cNvPr id="41" name="Group 40"/>
          <p:cNvGrpSpPr/>
          <p:nvPr/>
        </p:nvGrpSpPr>
        <p:grpSpPr>
          <a:xfrm>
            <a:off x="2095472" y="1453217"/>
            <a:ext cx="365760" cy="424732"/>
            <a:chOff x="1491596" y="1307894"/>
            <a:chExt cx="365760" cy="424732"/>
          </a:xfrm>
        </p:grpSpPr>
        <p:sp>
          <p:nvSpPr>
            <p:cNvPr id="39" name="Oval 38"/>
            <p:cNvSpPr>
              <a:spLocks noChangeAspect="1"/>
            </p:cNvSpPr>
            <p:nvPr/>
          </p:nvSpPr>
          <p:spPr>
            <a:xfrm>
              <a:off x="1491596" y="1346281"/>
              <a:ext cx="365760" cy="365760"/>
            </a:xfrm>
            <a:prstGeom prst="ellipse">
              <a:avLst/>
            </a:prstGeom>
            <a:solidFill>
              <a:srgbClr val="FFC000"/>
            </a:solidFill>
            <a:ln w="55000" cap="flat" cmpd="thickThin"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40" name="Rectangle 39"/>
            <p:cNvSpPr/>
            <p:nvPr/>
          </p:nvSpPr>
          <p:spPr>
            <a:xfrm>
              <a:off x="1509592" y="1307894"/>
              <a:ext cx="325730" cy="424732"/>
            </a:xfrm>
            <a:prstGeom prst="rect">
              <a:avLst/>
            </a:prstGeom>
          </p:spPr>
          <p:txBody>
            <a:bodyPr wrap="none">
              <a:spAutoFit/>
            </a:bodyPr>
            <a:lstStyle/>
            <a:p>
              <a:pPr algn="ctr" defTabSz="914363">
                <a:lnSpc>
                  <a:spcPct val="120000"/>
                </a:lnSpc>
                <a:spcBef>
                  <a:spcPts val="1000"/>
                </a:spcBef>
                <a:buClr>
                  <a:srgbClr val="FF66FF"/>
                </a:buClr>
                <a:buSzPct val="110000"/>
                <a:defRPr/>
              </a:pPr>
              <a:r>
                <a:rPr lang="en-US" altLang="zh-CN" b="1" kern="0" dirty="0">
                  <a:ln w="1905"/>
                  <a:solidFill>
                    <a:sysClr val="windowText" lastClr="000000"/>
                  </a:solidFill>
                  <a:effectLst>
                    <a:innerShdw blurRad="69850" dist="43180" dir="5400000">
                      <a:srgbClr val="000000">
                        <a:alpha val="65000"/>
                      </a:srgbClr>
                    </a:innerShdw>
                  </a:effectLst>
                  <a:latin typeface="Comic Sans MS" pitchFamily="66" charset="0"/>
                  <a:cs typeface="Akhbar MT" pitchFamily="2" charset="-78"/>
                </a:rPr>
                <a:t>1</a:t>
              </a:r>
            </a:p>
          </p:txBody>
        </p:sp>
      </p:grpSp>
      <p:grpSp>
        <p:nvGrpSpPr>
          <p:cNvPr id="42" name="Group 41"/>
          <p:cNvGrpSpPr/>
          <p:nvPr/>
        </p:nvGrpSpPr>
        <p:grpSpPr>
          <a:xfrm>
            <a:off x="4937690" y="1472275"/>
            <a:ext cx="466794" cy="424732"/>
            <a:chOff x="1474033" y="1318911"/>
            <a:chExt cx="417715" cy="407689"/>
          </a:xfrm>
        </p:grpSpPr>
        <p:sp>
          <p:nvSpPr>
            <p:cNvPr id="43" name="Oval 42"/>
            <p:cNvSpPr>
              <a:spLocks noChangeAspect="1"/>
            </p:cNvSpPr>
            <p:nvPr/>
          </p:nvSpPr>
          <p:spPr>
            <a:xfrm>
              <a:off x="1491596" y="1346281"/>
              <a:ext cx="365760" cy="365760"/>
            </a:xfrm>
            <a:prstGeom prst="ellipse">
              <a:avLst/>
            </a:prstGeom>
            <a:solidFill>
              <a:srgbClr val="FFC000"/>
            </a:solidFill>
            <a:ln w="55000" cap="flat" cmpd="thickThin"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44" name="Rectangle 43"/>
            <p:cNvSpPr/>
            <p:nvPr/>
          </p:nvSpPr>
          <p:spPr>
            <a:xfrm>
              <a:off x="1474033" y="1318911"/>
              <a:ext cx="417715" cy="407689"/>
            </a:xfrm>
            <a:prstGeom prst="rect">
              <a:avLst/>
            </a:prstGeom>
          </p:spPr>
          <p:txBody>
            <a:bodyPr wrap="none">
              <a:spAutoFit/>
            </a:bodyPr>
            <a:lstStyle/>
            <a:p>
              <a:pPr algn="ctr" defTabSz="914363">
                <a:lnSpc>
                  <a:spcPct val="120000"/>
                </a:lnSpc>
                <a:spcBef>
                  <a:spcPts val="1000"/>
                </a:spcBef>
                <a:buClr>
                  <a:srgbClr val="FF66FF"/>
                </a:buClr>
                <a:buSzPct val="110000"/>
                <a:defRPr/>
              </a:pPr>
              <a:r>
                <a:rPr lang="en-US" altLang="zh-CN" b="1" kern="0" dirty="0">
                  <a:ln w="1905"/>
                  <a:solidFill>
                    <a:sysClr val="windowText" lastClr="000000"/>
                  </a:solidFill>
                  <a:effectLst>
                    <a:innerShdw blurRad="69850" dist="43180" dir="5400000">
                      <a:srgbClr val="000000">
                        <a:alpha val="65000"/>
                      </a:srgbClr>
                    </a:innerShdw>
                  </a:effectLst>
                  <a:latin typeface="Comic Sans MS" pitchFamily="66" charset="0"/>
                  <a:cs typeface="Akhbar MT" pitchFamily="2" charset="-78"/>
                </a:rPr>
                <a:t>13</a:t>
              </a:r>
              <a:endParaRPr lang="en-US" altLang="zh-CN" sz="1600" b="1" kern="0" dirty="0">
                <a:ln w="1905"/>
                <a:solidFill>
                  <a:sysClr val="windowText" lastClr="000000"/>
                </a:solidFill>
                <a:effectLst>
                  <a:innerShdw blurRad="69850" dist="43180" dir="5400000">
                    <a:srgbClr val="000000">
                      <a:alpha val="65000"/>
                    </a:srgbClr>
                  </a:innerShdw>
                </a:effectLst>
                <a:latin typeface="Comic Sans MS" pitchFamily="66" charset="0"/>
                <a:cs typeface="Akhbar MT" pitchFamily="2" charset="-78"/>
              </a:endParaRPr>
            </a:p>
          </p:txBody>
        </p:sp>
      </p:grpSp>
      <p:grpSp>
        <p:nvGrpSpPr>
          <p:cNvPr id="45" name="Group 44"/>
          <p:cNvGrpSpPr/>
          <p:nvPr/>
        </p:nvGrpSpPr>
        <p:grpSpPr>
          <a:xfrm>
            <a:off x="5896678" y="1460693"/>
            <a:ext cx="466794" cy="424732"/>
            <a:chOff x="1438477" y="1318911"/>
            <a:chExt cx="466794" cy="424732"/>
          </a:xfrm>
        </p:grpSpPr>
        <p:sp>
          <p:nvSpPr>
            <p:cNvPr id="46" name="Oval 45"/>
            <p:cNvSpPr>
              <a:spLocks noChangeAspect="1"/>
            </p:cNvSpPr>
            <p:nvPr/>
          </p:nvSpPr>
          <p:spPr>
            <a:xfrm>
              <a:off x="1491596" y="1346281"/>
              <a:ext cx="365760" cy="365760"/>
            </a:xfrm>
            <a:prstGeom prst="ellipse">
              <a:avLst/>
            </a:prstGeom>
            <a:solidFill>
              <a:srgbClr val="FFC000"/>
            </a:solidFill>
            <a:ln w="55000" cap="flat" cmpd="thickThin"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47" name="Rectangle 46"/>
            <p:cNvSpPr/>
            <p:nvPr/>
          </p:nvSpPr>
          <p:spPr>
            <a:xfrm>
              <a:off x="1438477" y="1318911"/>
              <a:ext cx="466794" cy="424732"/>
            </a:xfrm>
            <a:prstGeom prst="rect">
              <a:avLst/>
            </a:prstGeom>
          </p:spPr>
          <p:txBody>
            <a:bodyPr wrap="none">
              <a:spAutoFit/>
            </a:bodyPr>
            <a:lstStyle/>
            <a:p>
              <a:pPr algn="ctr" defTabSz="914363">
                <a:lnSpc>
                  <a:spcPct val="120000"/>
                </a:lnSpc>
                <a:spcBef>
                  <a:spcPts val="1000"/>
                </a:spcBef>
                <a:buClr>
                  <a:srgbClr val="FF66FF"/>
                </a:buClr>
                <a:buSzPct val="110000"/>
                <a:defRPr/>
              </a:pPr>
              <a:r>
                <a:rPr lang="en-US" altLang="zh-CN" b="1" kern="0" dirty="0">
                  <a:ln w="1905"/>
                  <a:solidFill>
                    <a:sysClr val="windowText" lastClr="000000"/>
                  </a:solidFill>
                  <a:effectLst>
                    <a:innerShdw blurRad="69850" dist="43180" dir="5400000">
                      <a:srgbClr val="000000">
                        <a:alpha val="65000"/>
                      </a:srgbClr>
                    </a:innerShdw>
                  </a:effectLst>
                  <a:latin typeface="Comic Sans MS" pitchFamily="66" charset="0"/>
                  <a:cs typeface="Akhbar MT" pitchFamily="2" charset="-78"/>
                </a:rPr>
                <a:t>14</a:t>
              </a:r>
              <a:endParaRPr lang="en-US" altLang="zh-CN" sz="1600" b="1" kern="0" dirty="0">
                <a:ln w="1905"/>
                <a:solidFill>
                  <a:sysClr val="windowText" lastClr="000000"/>
                </a:solidFill>
                <a:effectLst>
                  <a:innerShdw blurRad="69850" dist="43180" dir="5400000">
                    <a:srgbClr val="000000">
                      <a:alpha val="65000"/>
                    </a:srgbClr>
                  </a:innerShdw>
                </a:effectLst>
                <a:latin typeface="Comic Sans MS" pitchFamily="66" charset="0"/>
                <a:cs typeface="Akhbar MT" pitchFamily="2" charset="-78"/>
              </a:endParaRPr>
            </a:p>
          </p:txBody>
        </p:sp>
      </p:grpSp>
      <p:grpSp>
        <p:nvGrpSpPr>
          <p:cNvPr id="54" name="Group 53"/>
          <p:cNvGrpSpPr/>
          <p:nvPr/>
        </p:nvGrpSpPr>
        <p:grpSpPr>
          <a:xfrm>
            <a:off x="7267163" y="1436525"/>
            <a:ext cx="466794" cy="424732"/>
            <a:chOff x="1438477" y="1318911"/>
            <a:chExt cx="466794" cy="424732"/>
          </a:xfrm>
        </p:grpSpPr>
        <p:sp>
          <p:nvSpPr>
            <p:cNvPr id="55" name="Oval 54"/>
            <p:cNvSpPr>
              <a:spLocks noChangeAspect="1"/>
            </p:cNvSpPr>
            <p:nvPr/>
          </p:nvSpPr>
          <p:spPr>
            <a:xfrm>
              <a:off x="1491596" y="1346281"/>
              <a:ext cx="365760" cy="365760"/>
            </a:xfrm>
            <a:prstGeom prst="ellipse">
              <a:avLst/>
            </a:prstGeom>
            <a:solidFill>
              <a:srgbClr val="FFC000"/>
            </a:solidFill>
            <a:ln w="55000" cap="flat" cmpd="thickThin"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56" name="Rectangle 55"/>
            <p:cNvSpPr/>
            <p:nvPr/>
          </p:nvSpPr>
          <p:spPr>
            <a:xfrm>
              <a:off x="1438477" y="1318911"/>
              <a:ext cx="466794" cy="424732"/>
            </a:xfrm>
            <a:prstGeom prst="rect">
              <a:avLst/>
            </a:prstGeom>
          </p:spPr>
          <p:txBody>
            <a:bodyPr wrap="none">
              <a:spAutoFit/>
            </a:bodyPr>
            <a:lstStyle/>
            <a:p>
              <a:pPr algn="ctr" defTabSz="914363">
                <a:lnSpc>
                  <a:spcPct val="120000"/>
                </a:lnSpc>
                <a:spcBef>
                  <a:spcPts val="1000"/>
                </a:spcBef>
                <a:buClr>
                  <a:srgbClr val="FF66FF"/>
                </a:buClr>
                <a:buSzPct val="110000"/>
                <a:defRPr/>
              </a:pPr>
              <a:r>
                <a:rPr lang="en-US" altLang="zh-CN" b="1" kern="0" dirty="0">
                  <a:ln w="1905"/>
                  <a:solidFill>
                    <a:sysClr val="windowText" lastClr="000000"/>
                  </a:solidFill>
                  <a:effectLst>
                    <a:innerShdw blurRad="69850" dist="43180" dir="5400000">
                      <a:srgbClr val="000000">
                        <a:alpha val="65000"/>
                      </a:srgbClr>
                    </a:innerShdw>
                  </a:effectLst>
                  <a:latin typeface="Comic Sans MS" pitchFamily="66" charset="0"/>
                  <a:cs typeface="Akhbar MT" pitchFamily="2" charset="-78"/>
                </a:rPr>
                <a:t>21</a:t>
              </a:r>
              <a:endParaRPr lang="en-US" altLang="zh-CN" sz="1600" b="1" kern="0" dirty="0">
                <a:ln w="1905"/>
                <a:solidFill>
                  <a:sysClr val="windowText" lastClr="000000"/>
                </a:solidFill>
                <a:effectLst>
                  <a:innerShdw blurRad="69850" dist="43180" dir="5400000">
                    <a:srgbClr val="000000">
                      <a:alpha val="65000"/>
                    </a:srgbClr>
                  </a:innerShdw>
                </a:effectLst>
                <a:latin typeface="Comic Sans MS" pitchFamily="66" charset="0"/>
                <a:cs typeface="Akhbar MT" pitchFamily="2" charset="-78"/>
              </a:endParaRPr>
            </a:p>
          </p:txBody>
        </p:sp>
      </p:grpSp>
      <p:grpSp>
        <p:nvGrpSpPr>
          <p:cNvPr id="57" name="Group 56"/>
          <p:cNvGrpSpPr/>
          <p:nvPr/>
        </p:nvGrpSpPr>
        <p:grpSpPr>
          <a:xfrm>
            <a:off x="7737777" y="1429682"/>
            <a:ext cx="466794" cy="424732"/>
            <a:chOff x="1438477" y="1318911"/>
            <a:chExt cx="466794" cy="424732"/>
          </a:xfrm>
        </p:grpSpPr>
        <p:sp>
          <p:nvSpPr>
            <p:cNvPr id="58" name="Oval 57"/>
            <p:cNvSpPr>
              <a:spLocks noChangeAspect="1"/>
            </p:cNvSpPr>
            <p:nvPr/>
          </p:nvSpPr>
          <p:spPr>
            <a:xfrm>
              <a:off x="1491596" y="1346281"/>
              <a:ext cx="365760" cy="365760"/>
            </a:xfrm>
            <a:prstGeom prst="ellipse">
              <a:avLst/>
            </a:prstGeom>
            <a:solidFill>
              <a:srgbClr val="FFC000"/>
            </a:solidFill>
            <a:ln w="55000" cap="flat" cmpd="thickThin"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59" name="Rectangle 58"/>
            <p:cNvSpPr/>
            <p:nvPr/>
          </p:nvSpPr>
          <p:spPr>
            <a:xfrm>
              <a:off x="1438477" y="1318911"/>
              <a:ext cx="466794" cy="424732"/>
            </a:xfrm>
            <a:prstGeom prst="rect">
              <a:avLst/>
            </a:prstGeom>
          </p:spPr>
          <p:txBody>
            <a:bodyPr wrap="none">
              <a:spAutoFit/>
            </a:bodyPr>
            <a:lstStyle/>
            <a:p>
              <a:pPr algn="ctr" defTabSz="914363">
                <a:lnSpc>
                  <a:spcPct val="120000"/>
                </a:lnSpc>
                <a:spcBef>
                  <a:spcPts val="1000"/>
                </a:spcBef>
                <a:buClr>
                  <a:srgbClr val="FF66FF"/>
                </a:buClr>
                <a:buSzPct val="110000"/>
                <a:defRPr/>
              </a:pPr>
              <a:r>
                <a:rPr lang="en-US" altLang="zh-CN" b="1" kern="0" dirty="0">
                  <a:ln w="1905"/>
                  <a:solidFill>
                    <a:sysClr val="windowText" lastClr="000000"/>
                  </a:solidFill>
                  <a:effectLst>
                    <a:innerShdw blurRad="69850" dist="43180" dir="5400000">
                      <a:srgbClr val="000000">
                        <a:alpha val="65000"/>
                      </a:srgbClr>
                    </a:innerShdw>
                  </a:effectLst>
                  <a:latin typeface="Comic Sans MS" pitchFamily="66" charset="0"/>
                  <a:cs typeface="Akhbar MT" pitchFamily="2" charset="-78"/>
                </a:rPr>
                <a:t>22</a:t>
              </a:r>
              <a:endParaRPr lang="en-US" altLang="zh-CN" sz="1600" b="1" kern="0" dirty="0">
                <a:ln w="1905"/>
                <a:solidFill>
                  <a:sysClr val="windowText" lastClr="000000"/>
                </a:solidFill>
                <a:effectLst>
                  <a:innerShdw blurRad="69850" dist="43180" dir="5400000">
                    <a:srgbClr val="000000">
                      <a:alpha val="65000"/>
                    </a:srgbClr>
                  </a:innerShdw>
                </a:effectLst>
                <a:latin typeface="Comic Sans MS" pitchFamily="66" charset="0"/>
                <a:cs typeface="Akhbar MT" pitchFamily="2" charset="-78"/>
              </a:endParaRPr>
            </a:p>
          </p:txBody>
        </p:sp>
      </p:grpSp>
      <p:sp>
        <p:nvSpPr>
          <p:cNvPr id="72" name="Flowchart: Process 71"/>
          <p:cNvSpPr/>
          <p:nvPr/>
        </p:nvSpPr>
        <p:spPr>
          <a:xfrm>
            <a:off x="1641476" y="2573240"/>
            <a:ext cx="2244725" cy="838200"/>
          </a:xfrm>
          <a:prstGeom prst="flowChart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1" anchor="ctr"/>
          <a:lstStyle/>
          <a:p>
            <a:pPr algn="ctr">
              <a:lnSpc>
                <a:spcPct val="150000"/>
              </a:lnSpc>
            </a:pPr>
            <a:r>
              <a:rPr lang="en-US" b="1" kern="0" dirty="0" err="1">
                <a:solidFill>
                  <a:sysClr val="windowText" lastClr="000000"/>
                </a:solidFill>
                <a:effectLst>
                  <a:outerShdw blurRad="50800" dist="38100" dir="2700000" algn="tl" rotWithShape="0">
                    <a:sysClr val="window" lastClr="FFFFFF"/>
                  </a:outerShdw>
                </a:effectLst>
                <a:latin typeface="Segoe Print" pitchFamily="2" charset="0"/>
                <a:cs typeface="Adobe Arabic" pitchFamily="18" charset="-78"/>
              </a:rPr>
              <a:t>Malondialdehyde</a:t>
            </a:r>
            <a:r>
              <a:rPr lang="en-US" b="1" kern="0" dirty="0">
                <a:solidFill>
                  <a:sysClr val="windowText" lastClr="000000"/>
                </a:solidFill>
                <a:effectLst>
                  <a:outerShdw blurRad="50800" dist="38100" dir="2700000" algn="tl" rotWithShape="0">
                    <a:sysClr val="window" lastClr="FFFFFF"/>
                  </a:outerShdw>
                </a:effectLst>
                <a:latin typeface="Segoe Print" pitchFamily="2" charset="0"/>
                <a:cs typeface="Adobe Arabic" pitchFamily="18" charset="-78"/>
              </a:rPr>
              <a:t> </a:t>
            </a:r>
          </a:p>
          <a:p>
            <a:pPr algn="ctr"/>
            <a:r>
              <a:rPr lang="en-US" b="1" kern="0" dirty="0">
                <a:solidFill>
                  <a:sysClr val="windowText" lastClr="000000"/>
                </a:solidFill>
                <a:effectLst>
                  <a:outerShdw blurRad="50800" dist="38100" dir="2700000" algn="tl" rotWithShape="0">
                    <a:sysClr val="window" lastClr="FFFFFF"/>
                  </a:outerShdw>
                </a:effectLst>
                <a:latin typeface="Segoe Print" pitchFamily="2" charset="0"/>
                <a:cs typeface="Adobe Arabic" pitchFamily="18" charset="-78"/>
              </a:rPr>
              <a:t>(MDA)   </a:t>
            </a:r>
          </a:p>
        </p:txBody>
      </p:sp>
      <p:grpSp>
        <p:nvGrpSpPr>
          <p:cNvPr id="74" name="Group 73"/>
          <p:cNvGrpSpPr/>
          <p:nvPr/>
        </p:nvGrpSpPr>
        <p:grpSpPr>
          <a:xfrm>
            <a:off x="9339570" y="1477580"/>
            <a:ext cx="466794" cy="424732"/>
            <a:chOff x="1449494" y="1318911"/>
            <a:chExt cx="466794" cy="424732"/>
          </a:xfrm>
        </p:grpSpPr>
        <p:sp>
          <p:nvSpPr>
            <p:cNvPr id="75" name="Oval 74"/>
            <p:cNvSpPr>
              <a:spLocks noChangeAspect="1"/>
            </p:cNvSpPr>
            <p:nvPr/>
          </p:nvSpPr>
          <p:spPr>
            <a:xfrm>
              <a:off x="1491596" y="1346281"/>
              <a:ext cx="365760" cy="365760"/>
            </a:xfrm>
            <a:prstGeom prst="ellipse">
              <a:avLst/>
            </a:prstGeom>
            <a:solidFill>
              <a:srgbClr val="FFC000"/>
            </a:solidFill>
            <a:ln w="55000" cap="flat" cmpd="thickThin"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76" name="Rectangle 75"/>
            <p:cNvSpPr/>
            <p:nvPr/>
          </p:nvSpPr>
          <p:spPr>
            <a:xfrm>
              <a:off x="1449494" y="1318911"/>
              <a:ext cx="466794" cy="424732"/>
            </a:xfrm>
            <a:prstGeom prst="rect">
              <a:avLst/>
            </a:prstGeom>
          </p:spPr>
          <p:txBody>
            <a:bodyPr wrap="none">
              <a:spAutoFit/>
            </a:bodyPr>
            <a:lstStyle/>
            <a:p>
              <a:pPr algn="ctr" defTabSz="914363">
                <a:lnSpc>
                  <a:spcPct val="120000"/>
                </a:lnSpc>
                <a:spcBef>
                  <a:spcPts val="1000"/>
                </a:spcBef>
                <a:buClr>
                  <a:srgbClr val="FF66FF"/>
                </a:buClr>
                <a:buSzPct val="110000"/>
                <a:defRPr/>
              </a:pPr>
              <a:r>
                <a:rPr lang="en-US" altLang="zh-CN" b="1" kern="0" dirty="0">
                  <a:ln w="1905"/>
                  <a:solidFill>
                    <a:sysClr val="windowText" lastClr="000000"/>
                  </a:solidFill>
                  <a:effectLst>
                    <a:innerShdw blurRad="69850" dist="43180" dir="5400000">
                      <a:srgbClr val="000000">
                        <a:alpha val="65000"/>
                      </a:srgbClr>
                    </a:innerShdw>
                  </a:effectLst>
                  <a:latin typeface="Comic Sans MS" pitchFamily="66" charset="0"/>
                  <a:cs typeface="Akhbar MT" pitchFamily="2" charset="-78"/>
                </a:rPr>
                <a:t>26</a:t>
              </a:r>
              <a:endParaRPr lang="en-US" altLang="zh-CN" sz="1600" b="1" kern="0" dirty="0">
                <a:ln w="1905"/>
                <a:solidFill>
                  <a:sysClr val="windowText" lastClr="000000"/>
                </a:solidFill>
                <a:effectLst>
                  <a:innerShdw blurRad="69850" dist="43180" dir="5400000">
                    <a:srgbClr val="000000">
                      <a:alpha val="65000"/>
                    </a:srgbClr>
                  </a:innerShdw>
                </a:effectLst>
                <a:latin typeface="Comic Sans MS" pitchFamily="66" charset="0"/>
                <a:cs typeface="Akhbar MT" pitchFamily="2" charset="-78"/>
              </a:endParaRPr>
            </a:p>
          </p:txBody>
        </p:sp>
      </p:grpSp>
      <p:grpSp>
        <p:nvGrpSpPr>
          <p:cNvPr id="77" name="Group 76"/>
          <p:cNvGrpSpPr/>
          <p:nvPr/>
        </p:nvGrpSpPr>
        <p:grpSpPr>
          <a:xfrm>
            <a:off x="8901743" y="1471176"/>
            <a:ext cx="466794" cy="424732"/>
            <a:chOff x="1449494" y="1318911"/>
            <a:chExt cx="466794" cy="424732"/>
          </a:xfrm>
        </p:grpSpPr>
        <p:sp>
          <p:nvSpPr>
            <p:cNvPr id="78" name="Oval 77"/>
            <p:cNvSpPr>
              <a:spLocks noChangeAspect="1"/>
            </p:cNvSpPr>
            <p:nvPr/>
          </p:nvSpPr>
          <p:spPr>
            <a:xfrm>
              <a:off x="1491596" y="1346281"/>
              <a:ext cx="365760" cy="365760"/>
            </a:xfrm>
            <a:prstGeom prst="ellipse">
              <a:avLst/>
            </a:prstGeom>
            <a:solidFill>
              <a:srgbClr val="FFC000"/>
            </a:solidFill>
            <a:ln w="55000" cap="flat" cmpd="thickThin"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ctr">
                <a:defRPr/>
              </a:pPr>
              <a:endParaRPr lang="ar-EG" kern="0">
                <a:solidFill>
                  <a:sysClr val="window" lastClr="FFFFFF"/>
                </a:solidFill>
                <a:latin typeface="Adobe Arabic" pitchFamily="18" charset="-78"/>
                <a:cs typeface="Adobe Arabic" pitchFamily="18" charset="-78"/>
              </a:endParaRPr>
            </a:p>
          </p:txBody>
        </p:sp>
        <p:sp>
          <p:nvSpPr>
            <p:cNvPr id="79" name="Rectangle 78"/>
            <p:cNvSpPr/>
            <p:nvPr/>
          </p:nvSpPr>
          <p:spPr>
            <a:xfrm>
              <a:off x="1449494" y="1318911"/>
              <a:ext cx="466794" cy="424732"/>
            </a:xfrm>
            <a:prstGeom prst="rect">
              <a:avLst/>
            </a:prstGeom>
          </p:spPr>
          <p:txBody>
            <a:bodyPr wrap="none">
              <a:spAutoFit/>
            </a:bodyPr>
            <a:lstStyle/>
            <a:p>
              <a:pPr algn="ctr" defTabSz="914363">
                <a:lnSpc>
                  <a:spcPct val="120000"/>
                </a:lnSpc>
                <a:spcBef>
                  <a:spcPts val="1000"/>
                </a:spcBef>
                <a:buClr>
                  <a:srgbClr val="FF66FF"/>
                </a:buClr>
                <a:buSzPct val="110000"/>
                <a:defRPr/>
              </a:pPr>
              <a:r>
                <a:rPr lang="en-US" altLang="zh-CN" b="1" kern="0" dirty="0">
                  <a:ln w="1905"/>
                  <a:solidFill>
                    <a:sysClr val="windowText" lastClr="000000"/>
                  </a:solidFill>
                  <a:effectLst>
                    <a:innerShdw blurRad="69850" dist="43180" dir="5400000">
                      <a:srgbClr val="000000">
                        <a:alpha val="65000"/>
                      </a:srgbClr>
                    </a:innerShdw>
                  </a:effectLst>
                  <a:latin typeface="Comic Sans MS" pitchFamily="66" charset="0"/>
                  <a:cs typeface="Akhbar MT" pitchFamily="2" charset="-78"/>
                </a:rPr>
                <a:t>25</a:t>
              </a:r>
              <a:endParaRPr lang="en-US" altLang="zh-CN" sz="1600" b="1" kern="0" dirty="0">
                <a:ln w="1905"/>
                <a:solidFill>
                  <a:sysClr val="windowText" lastClr="000000"/>
                </a:solidFill>
                <a:effectLst>
                  <a:innerShdw blurRad="69850" dist="43180" dir="5400000">
                    <a:srgbClr val="000000">
                      <a:alpha val="65000"/>
                    </a:srgbClr>
                  </a:innerShdw>
                </a:effectLst>
                <a:latin typeface="Comic Sans MS" pitchFamily="66" charset="0"/>
                <a:cs typeface="Akhbar MT" pitchFamily="2" charset="-78"/>
              </a:endParaRPr>
            </a:p>
          </p:txBody>
        </p:sp>
      </p:grpSp>
      <p:sp>
        <p:nvSpPr>
          <p:cNvPr id="5" name="AutoShape 4" descr="نتيجة بحث الصور عن ‪morris water maze‬‏"/>
          <p:cNvSpPr>
            <a:spLocks noChangeAspect="1" noChangeArrowheads="1"/>
          </p:cNvSpPr>
          <p:nvPr/>
        </p:nvSpPr>
        <p:spPr bwMode="auto">
          <a:xfrm>
            <a:off x="1641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 name="AutoShape 8" descr="نتيجة بحث الصور عن ‪passive avoidance test‬‏"/>
          <p:cNvSpPr>
            <a:spLocks noChangeAspect="1" noChangeArrowheads="1"/>
          </p:cNvSpPr>
          <p:nvPr/>
        </p:nvSpPr>
        <p:spPr bwMode="auto">
          <a:xfrm>
            <a:off x="17938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7" name="Flowchart: Process 66"/>
          <p:cNvSpPr/>
          <p:nvPr/>
        </p:nvSpPr>
        <p:spPr>
          <a:xfrm>
            <a:off x="1641476" y="3505200"/>
            <a:ext cx="2244725" cy="838200"/>
          </a:xfrm>
          <a:prstGeom prst="flowChart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1" anchor="ctr"/>
          <a:lstStyle/>
          <a:p>
            <a:pPr algn="ctr"/>
            <a:r>
              <a:rPr lang="en-US" b="1" kern="0" dirty="0">
                <a:solidFill>
                  <a:sysClr val="windowText" lastClr="000000"/>
                </a:solidFill>
                <a:effectLst>
                  <a:outerShdw blurRad="50800" dist="38100" dir="2700000" algn="tl" rotWithShape="0">
                    <a:sysClr val="window" lastClr="FFFFFF"/>
                  </a:outerShdw>
                </a:effectLst>
                <a:latin typeface="Segoe Print" pitchFamily="2" charset="0"/>
                <a:cs typeface="Adobe Arabic" pitchFamily="18" charset="-78"/>
              </a:rPr>
              <a:t>Reduced Glutathione (GSH) </a:t>
            </a:r>
          </a:p>
        </p:txBody>
      </p:sp>
      <p:sp>
        <p:nvSpPr>
          <p:cNvPr id="73" name="Flowchart: Process 72"/>
          <p:cNvSpPr/>
          <p:nvPr/>
        </p:nvSpPr>
        <p:spPr>
          <a:xfrm>
            <a:off x="1641476" y="4448232"/>
            <a:ext cx="2244724" cy="990600"/>
          </a:xfrm>
          <a:prstGeom prst="flowChart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1" anchor="ctr"/>
          <a:lstStyle/>
          <a:p>
            <a:pPr algn="ctr" rtl="1"/>
            <a:r>
              <a:rPr lang="en-US" sz="1600" b="1" kern="0" dirty="0">
                <a:solidFill>
                  <a:sysClr val="windowText" lastClr="000000"/>
                </a:solidFill>
                <a:latin typeface="Segoe Print" pitchFamily="2" charset="0"/>
                <a:cs typeface="Adobe Arabic" pitchFamily="18" charset="-78"/>
              </a:rPr>
              <a:t>Acetylcholinesterase enzyme (</a:t>
            </a:r>
            <a:r>
              <a:rPr lang="en-US" sz="1600" b="1" kern="0" dirty="0" err="1">
                <a:solidFill>
                  <a:sysClr val="windowText" lastClr="000000"/>
                </a:solidFill>
                <a:latin typeface="Segoe Print" pitchFamily="2" charset="0"/>
                <a:cs typeface="Adobe Arabic" pitchFamily="18" charset="-78"/>
              </a:rPr>
              <a:t>AChE</a:t>
            </a:r>
            <a:r>
              <a:rPr lang="en-US" sz="1600" b="1" kern="0" dirty="0">
                <a:solidFill>
                  <a:sysClr val="windowText" lastClr="000000"/>
                </a:solidFill>
                <a:latin typeface="Segoe Print" pitchFamily="2" charset="0"/>
                <a:cs typeface="Adobe Arabic" pitchFamily="18" charset="-78"/>
              </a:rPr>
              <a:t>) specific activity </a:t>
            </a:r>
          </a:p>
        </p:txBody>
      </p:sp>
      <p:sp>
        <p:nvSpPr>
          <p:cNvPr id="64" name="Flowchart: Process 63"/>
          <p:cNvSpPr/>
          <p:nvPr/>
        </p:nvSpPr>
        <p:spPr>
          <a:xfrm>
            <a:off x="1641476" y="5539565"/>
            <a:ext cx="2244724" cy="838200"/>
          </a:xfrm>
          <a:prstGeom prst="flowChart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1" anchor="ctr"/>
          <a:lstStyle/>
          <a:p>
            <a:pPr algn="ctr"/>
            <a:r>
              <a:rPr lang="en-US" b="1" kern="0" dirty="0">
                <a:solidFill>
                  <a:sysClr val="windowText" lastClr="000000"/>
                </a:solidFill>
                <a:effectLst>
                  <a:outerShdw blurRad="50800" dist="38100" dir="2700000" algn="tl" rotWithShape="0">
                    <a:sysClr val="window" lastClr="FFFFFF"/>
                  </a:outerShdw>
                </a:effectLst>
                <a:latin typeface="Segoe Print" pitchFamily="2" charset="0"/>
                <a:cs typeface="Adobe Arabic" pitchFamily="18" charset="-78"/>
              </a:rPr>
              <a:t>Brain-derived neurotrophic factor (BDNF )</a:t>
            </a:r>
          </a:p>
        </p:txBody>
      </p:sp>
      <p:pic>
        <p:nvPicPr>
          <p:cNvPr id="70" name="Picture 69"/>
          <p:cNvPicPr/>
          <p:nvPr/>
        </p:nvPicPr>
        <p:blipFill rotWithShape="1">
          <a:blip r:embed="rId5" cstate="print"/>
          <a:srcRect t="1" r="76299" b="62023"/>
          <a:stretch/>
        </p:blipFill>
        <p:spPr bwMode="auto">
          <a:xfrm>
            <a:off x="8156656" y="1981200"/>
            <a:ext cx="2112236" cy="1347816"/>
          </a:xfrm>
          <a:prstGeom prst="rect">
            <a:avLst/>
          </a:prstGeom>
          <a:ln>
            <a:noFill/>
          </a:ln>
          <a:effectLst>
            <a:softEdge rad="112500"/>
          </a:effectLst>
        </p:spPr>
      </p:pic>
      <p:pic>
        <p:nvPicPr>
          <p:cNvPr id="4100"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6315557" y="1999169"/>
            <a:ext cx="163532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5" name="Rectangle 84"/>
          <p:cNvSpPr/>
          <p:nvPr/>
        </p:nvSpPr>
        <p:spPr>
          <a:xfrm>
            <a:off x="6205267" y="4848282"/>
            <a:ext cx="2123792" cy="400110"/>
          </a:xfrm>
          <a:prstGeom prst="rect">
            <a:avLst/>
          </a:prstGeom>
          <a:solidFill>
            <a:srgbClr val="C0504D"/>
          </a:solidFill>
        </p:spPr>
        <p:txBody>
          <a:bodyPr wrap="square">
            <a:spAutoFit/>
          </a:bodyPr>
          <a:lstStyle/>
          <a:p>
            <a:pPr lvl="0" algn="ctr"/>
            <a:r>
              <a:rPr lang="en-US" sz="20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Times New Roman"/>
              </a:rPr>
              <a:t>Prefrontal Cortex</a:t>
            </a:r>
            <a:endParaRPr lang="en-US" sz="20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ndParaRPr>
          </a:p>
        </p:txBody>
      </p:sp>
      <p:cxnSp>
        <p:nvCxnSpPr>
          <p:cNvPr id="87" name="Straight Arrow Connector 86"/>
          <p:cNvCxnSpPr/>
          <p:nvPr/>
        </p:nvCxnSpPr>
        <p:spPr>
          <a:xfrm flipH="1">
            <a:off x="3886200" y="5045994"/>
            <a:ext cx="2256324" cy="0"/>
          </a:xfrm>
          <a:prstGeom prst="straightConnector1">
            <a:avLst/>
          </a:prstGeom>
          <a:noFill/>
          <a:ln w="57150" cap="flat" cmpd="sng" algn="ctr">
            <a:solidFill>
              <a:srgbClr val="C0504D"/>
            </a:solidFill>
            <a:prstDash val="solid"/>
            <a:tailEnd type="arrow"/>
          </a:ln>
          <a:effectLst>
            <a:outerShdw blurRad="40000" dist="23000" dir="5400000" rotWithShape="0">
              <a:srgbClr val="000000">
                <a:alpha val="35000"/>
              </a:srgbClr>
            </a:outerShdw>
          </a:effectLst>
        </p:spPr>
      </p:cxnSp>
      <p:cxnSp>
        <p:nvCxnSpPr>
          <p:cNvPr id="88" name="Straight Arrow Connector 87"/>
          <p:cNvCxnSpPr/>
          <p:nvPr/>
        </p:nvCxnSpPr>
        <p:spPr>
          <a:xfrm flipH="1" flipV="1">
            <a:off x="3886200" y="3200400"/>
            <a:ext cx="2256326" cy="1600200"/>
          </a:xfrm>
          <a:prstGeom prst="straightConnector1">
            <a:avLst/>
          </a:prstGeom>
          <a:noFill/>
          <a:ln w="57150" cap="flat" cmpd="sng" algn="ctr">
            <a:solidFill>
              <a:srgbClr val="C0504D"/>
            </a:solidFill>
            <a:prstDash val="solid"/>
            <a:tailEnd type="arrow"/>
          </a:ln>
          <a:effectLst>
            <a:outerShdw blurRad="40000" dist="23000" dir="5400000" rotWithShape="0">
              <a:srgbClr val="000000">
                <a:alpha val="35000"/>
              </a:srgbClr>
            </a:outerShdw>
          </a:effectLst>
        </p:spPr>
      </p:cxnSp>
      <p:cxnSp>
        <p:nvCxnSpPr>
          <p:cNvPr id="89" name="Straight Arrow Connector 88"/>
          <p:cNvCxnSpPr/>
          <p:nvPr/>
        </p:nvCxnSpPr>
        <p:spPr>
          <a:xfrm flipH="1" flipV="1">
            <a:off x="3886201" y="4000500"/>
            <a:ext cx="2243875" cy="952500"/>
          </a:xfrm>
          <a:prstGeom prst="straightConnector1">
            <a:avLst/>
          </a:prstGeom>
          <a:noFill/>
          <a:ln w="57150" cap="flat" cmpd="sng" algn="ctr">
            <a:solidFill>
              <a:srgbClr val="C0504D"/>
            </a:solidFill>
            <a:prstDash val="solid"/>
            <a:tailEnd type="arrow"/>
          </a:ln>
          <a:effectLst>
            <a:outerShdw blurRad="40000" dist="23000" dir="5400000" rotWithShape="0">
              <a:srgbClr val="000000">
                <a:alpha val="35000"/>
              </a:srgbClr>
            </a:outerShdw>
          </a:effectLst>
        </p:spPr>
      </p:cxnSp>
      <p:cxnSp>
        <p:nvCxnSpPr>
          <p:cNvPr id="90" name="Straight Arrow Connector 89"/>
          <p:cNvCxnSpPr/>
          <p:nvPr/>
        </p:nvCxnSpPr>
        <p:spPr>
          <a:xfrm flipH="1">
            <a:off x="3886201" y="5219700"/>
            <a:ext cx="2243875" cy="800100"/>
          </a:xfrm>
          <a:prstGeom prst="straightConnector1">
            <a:avLst/>
          </a:prstGeom>
          <a:noFill/>
          <a:ln w="57150" cap="flat" cmpd="sng" algn="ctr">
            <a:solidFill>
              <a:srgbClr val="C0504D"/>
            </a:solidFill>
            <a:prstDash val="solid"/>
            <a:tailEnd type="arrow"/>
          </a:ln>
          <a:effectLst>
            <a:outerShdw blurRad="40000" dist="23000" dir="5400000" rotWithShape="0">
              <a:srgbClr val="000000">
                <a:alpha val="35000"/>
              </a:srgbClr>
            </a:outerShdw>
          </a:effectLst>
        </p:spPr>
      </p:cxnSp>
      <p:pic>
        <p:nvPicPr>
          <p:cNvPr id="97"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53986" t="11656" r="3457" b="21996"/>
          <a:stretch/>
        </p:blipFill>
        <p:spPr bwMode="auto">
          <a:xfrm>
            <a:off x="6705601" y="3646968"/>
            <a:ext cx="811097" cy="1101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61" name="Picture 60"/>
          <p:cNvPicPr/>
          <p:nvPr/>
        </p:nvPicPr>
        <p:blipFill rotWithShape="1">
          <a:blip r:embed="rId7" cstate="print"/>
          <a:srcRect l="8619" t="8252" b="24272"/>
          <a:stretch/>
        </p:blipFill>
        <p:spPr bwMode="auto">
          <a:xfrm>
            <a:off x="8038663" y="3306161"/>
            <a:ext cx="2524231" cy="1442621"/>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408045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1000" fill="hold"/>
                                        <p:tgtEl>
                                          <p:spTgt spid="92"/>
                                        </p:tgtEl>
                                        <p:attrNameLst>
                                          <p:attrName>ppt_x</p:attrName>
                                        </p:attrNameLst>
                                      </p:cBhvr>
                                      <p:tavLst>
                                        <p:tav tm="0">
                                          <p:val>
                                            <p:strVal val="#ppt_x"/>
                                          </p:val>
                                        </p:tav>
                                        <p:tav tm="100000">
                                          <p:val>
                                            <p:strVal val="#ppt_x"/>
                                          </p:val>
                                        </p:tav>
                                      </p:tavLst>
                                    </p:anim>
                                    <p:anim calcmode="lin" valueType="num">
                                      <p:cBhvr additive="base">
                                        <p:cTn id="8" dur="1000" fill="hold"/>
                                        <p:tgtEl>
                                          <p:spTgt spid="9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 presetClass="entr" presetSubtype="8"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par>
                                <p:cTn id="18" presetID="1" presetClass="entr" presetSubtype="0"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childTnLst>
                                </p:cTn>
                              </p:par>
                              <p:par>
                                <p:cTn id="20" presetID="2" presetClass="entr" presetSubtype="8"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1" presetClass="entr" presetSubtype="0"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childTnLst>
                                </p:cTn>
                              </p:par>
                              <p:par>
                                <p:cTn id="26" presetID="2" presetClass="entr" presetSubtype="8"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0-#ppt_w/2"/>
                                          </p:val>
                                        </p:tav>
                                        <p:tav tm="100000">
                                          <p:val>
                                            <p:strVal val="#ppt_x"/>
                                          </p:val>
                                        </p:tav>
                                      </p:tavLst>
                                    </p:anim>
                                    <p:anim calcmode="lin" valueType="num">
                                      <p:cBhvr additive="base">
                                        <p:cTn id="29" dur="500" fill="hold"/>
                                        <p:tgtEl>
                                          <p:spTgt spid="42"/>
                                        </p:tgtEl>
                                        <p:attrNameLst>
                                          <p:attrName>ppt_y</p:attrName>
                                        </p:attrNameLst>
                                      </p:cBhvr>
                                      <p:tavLst>
                                        <p:tav tm="0">
                                          <p:val>
                                            <p:strVal val="#ppt_y"/>
                                          </p:val>
                                        </p:tav>
                                        <p:tav tm="100000">
                                          <p:val>
                                            <p:strVal val="#ppt_y"/>
                                          </p:val>
                                        </p:tav>
                                      </p:tavLst>
                                    </p:anim>
                                  </p:childTnLst>
                                </p:cTn>
                              </p:par>
                              <p:par>
                                <p:cTn id="30" presetID="1"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7"/>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74"/>
                                        </p:tgtEl>
                                        <p:attrNameLst>
                                          <p:attrName>style.visibility</p:attrName>
                                        </p:attrNameLst>
                                      </p:cBhvr>
                                      <p:to>
                                        <p:strVal val="visible"/>
                                      </p:to>
                                    </p:set>
                                  </p:childTnLst>
                                </p:cTn>
                              </p:par>
                              <p:par>
                                <p:cTn id="38" presetID="1" presetClass="entr" presetSubtype="0" fill="hold" grpId="2" nodeType="withEffect">
                                  <p:stCondLst>
                                    <p:cond delay="0"/>
                                  </p:stCondLst>
                                  <p:childTnLst>
                                    <p:set>
                                      <p:cBhvr>
                                        <p:cTn id="39" dur="1" fill="hold">
                                          <p:stCondLst>
                                            <p:cond delay="0"/>
                                          </p:stCondLst>
                                        </p:cTn>
                                        <p:tgtEl>
                                          <p:spTgt spid="3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7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6" presetClass="emph" presetSubtype="0" fill="hold" grpId="1" nodeType="clickEffect">
                                  <p:stCondLst>
                                    <p:cond delay="0"/>
                                  </p:stCondLst>
                                  <p:childTnLst>
                                    <p:animScale>
                                      <p:cBhvr>
                                        <p:cTn id="45" dur="2000" fill="hold"/>
                                        <p:tgtEl>
                                          <p:spTgt spid="34"/>
                                        </p:tgtEl>
                                      </p:cBhvr>
                                      <p:by x="150000" y="150000"/>
                                    </p:animScale>
                                  </p:childTnLst>
                                </p:cTn>
                              </p:par>
                              <p:par>
                                <p:cTn id="46" presetID="1"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childTnLst>
                                </p:cTn>
                              </p:par>
                            </p:childTnLst>
                          </p:cTn>
                        </p:par>
                        <p:par>
                          <p:cTn id="48" fill="hold">
                            <p:stCondLst>
                              <p:cond delay="2000"/>
                            </p:stCondLst>
                            <p:childTnLst>
                              <p:par>
                                <p:cTn id="49" presetID="1" presetClass="entr" presetSubtype="0" fill="hold" nodeType="afterEffect">
                                  <p:stCondLst>
                                    <p:cond delay="400"/>
                                  </p:stCondLst>
                                  <p:childTnLst>
                                    <p:set>
                                      <p:cBhvr>
                                        <p:cTn id="50" dur="1" fill="hold">
                                          <p:stCondLst>
                                            <p:cond delay="0"/>
                                          </p:stCondLst>
                                        </p:cTn>
                                        <p:tgtEl>
                                          <p:spTgt spid="70"/>
                                        </p:tgtEl>
                                        <p:attrNameLst>
                                          <p:attrName>style.visibility</p:attrName>
                                        </p:attrNameLst>
                                      </p:cBhvr>
                                      <p:to>
                                        <p:strVal val="visible"/>
                                      </p:to>
                                    </p:set>
                                  </p:childTnLst>
                                </p:cTn>
                              </p:par>
                            </p:childTnLst>
                          </p:cTn>
                        </p:par>
                        <p:par>
                          <p:cTn id="51" fill="hold">
                            <p:stCondLst>
                              <p:cond delay="2400"/>
                            </p:stCondLst>
                            <p:childTnLst>
                              <p:par>
                                <p:cTn id="52" presetID="1" presetClass="entr" presetSubtype="0"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6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100"/>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9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85"/>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86"/>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1" presetClass="entr" presetSubtype="0" fill="hold" nodeType="withEffect">
                                  <p:stCondLst>
                                    <p:cond delay="0"/>
                                  </p:stCondLst>
                                  <p:childTnLst>
                                    <p:set>
                                      <p:cBhvr>
                                        <p:cTn id="77" dur="1" fill="hold">
                                          <p:stCondLst>
                                            <p:cond delay="0"/>
                                          </p:stCondLst>
                                        </p:cTn>
                                        <p:tgtEl>
                                          <p:spTgt spid="8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additive="base">
                                        <p:cTn id="82" dur="500" fill="hold"/>
                                        <p:tgtEl>
                                          <p:spTgt spid="67"/>
                                        </p:tgtEl>
                                        <p:attrNameLst>
                                          <p:attrName>ppt_x</p:attrName>
                                        </p:attrNameLst>
                                      </p:cBhvr>
                                      <p:tavLst>
                                        <p:tav tm="0">
                                          <p:val>
                                            <p:strVal val="#ppt_x"/>
                                          </p:val>
                                        </p:tav>
                                        <p:tav tm="100000">
                                          <p:val>
                                            <p:strVal val="#ppt_x"/>
                                          </p:val>
                                        </p:tav>
                                      </p:tavLst>
                                    </p:anim>
                                    <p:anim calcmode="lin" valueType="num">
                                      <p:cBhvr additive="base">
                                        <p:cTn id="83" dur="500" fill="hold"/>
                                        <p:tgtEl>
                                          <p:spTgt spid="67"/>
                                        </p:tgtEl>
                                        <p:attrNameLst>
                                          <p:attrName>ppt_y</p:attrName>
                                        </p:attrNameLst>
                                      </p:cBhvr>
                                      <p:tavLst>
                                        <p:tav tm="0">
                                          <p:val>
                                            <p:strVal val="1+#ppt_h/2"/>
                                          </p:val>
                                        </p:tav>
                                        <p:tav tm="100000">
                                          <p:val>
                                            <p:strVal val="#ppt_y"/>
                                          </p:val>
                                        </p:tav>
                                      </p:tavLst>
                                    </p:anim>
                                  </p:childTnLst>
                                </p:cTn>
                              </p:par>
                              <p:par>
                                <p:cTn id="84" presetID="1" presetClass="entr" presetSubtype="0" fill="hold" nodeType="withEffect">
                                  <p:stCondLst>
                                    <p:cond delay="0"/>
                                  </p:stCondLst>
                                  <p:childTnLst>
                                    <p:set>
                                      <p:cBhvr>
                                        <p:cTn id="85" dur="1" fill="hold">
                                          <p:stCondLst>
                                            <p:cond delay="0"/>
                                          </p:stCondLst>
                                        </p:cTn>
                                        <p:tgtEl>
                                          <p:spTgt spid="89"/>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additive="base">
                                        <p:cTn id="90" dur="500" fill="hold"/>
                                        <p:tgtEl>
                                          <p:spTgt spid="73"/>
                                        </p:tgtEl>
                                        <p:attrNameLst>
                                          <p:attrName>ppt_x</p:attrName>
                                        </p:attrNameLst>
                                      </p:cBhvr>
                                      <p:tavLst>
                                        <p:tav tm="0">
                                          <p:val>
                                            <p:strVal val="#ppt_x"/>
                                          </p:val>
                                        </p:tav>
                                        <p:tav tm="100000">
                                          <p:val>
                                            <p:strVal val="#ppt_x"/>
                                          </p:val>
                                        </p:tav>
                                      </p:tavLst>
                                    </p:anim>
                                    <p:anim calcmode="lin" valueType="num">
                                      <p:cBhvr additive="base">
                                        <p:cTn id="91" dur="500" fill="hold"/>
                                        <p:tgtEl>
                                          <p:spTgt spid="73"/>
                                        </p:tgtEl>
                                        <p:attrNameLst>
                                          <p:attrName>ppt_y</p:attrName>
                                        </p:attrNameLst>
                                      </p:cBhvr>
                                      <p:tavLst>
                                        <p:tav tm="0">
                                          <p:val>
                                            <p:strVal val="1+#ppt_h/2"/>
                                          </p:val>
                                        </p:tav>
                                        <p:tav tm="100000">
                                          <p:val>
                                            <p:strVal val="#ppt_y"/>
                                          </p:val>
                                        </p:tav>
                                      </p:tavLst>
                                    </p:anim>
                                  </p:childTnLst>
                                </p:cTn>
                              </p:par>
                              <p:par>
                                <p:cTn id="92" presetID="1" presetClass="entr" presetSubtype="0" fill="hold" nodeType="withEffect">
                                  <p:stCondLst>
                                    <p:cond delay="0"/>
                                  </p:stCondLst>
                                  <p:childTnLst>
                                    <p:set>
                                      <p:cBhvr>
                                        <p:cTn id="93" dur="1" fill="hold">
                                          <p:stCondLst>
                                            <p:cond delay="0"/>
                                          </p:stCondLst>
                                        </p:cTn>
                                        <p:tgtEl>
                                          <p:spTgt spid="87"/>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64"/>
                                        </p:tgtEl>
                                        <p:attrNameLst>
                                          <p:attrName>style.visibility</p:attrName>
                                        </p:attrNameLst>
                                      </p:cBhvr>
                                      <p:to>
                                        <p:strVal val="visible"/>
                                      </p:to>
                                    </p:set>
                                    <p:anim calcmode="lin" valueType="num">
                                      <p:cBhvr additive="base">
                                        <p:cTn id="98" dur="500" fill="hold"/>
                                        <p:tgtEl>
                                          <p:spTgt spid="64"/>
                                        </p:tgtEl>
                                        <p:attrNameLst>
                                          <p:attrName>ppt_x</p:attrName>
                                        </p:attrNameLst>
                                      </p:cBhvr>
                                      <p:tavLst>
                                        <p:tav tm="0">
                                          <p:val>
                                            <p:strVal val="#ppt_x"/>
                                          </p:val>
                                        </p:tav>
                                        <p:tav tm="100000">
                                          <p:val>
                                            <p:strVal val="#ppt_x"/>
                                          </p:val>
                                        </p:tav>
                                      </p:tavLst>
                                    </p:anim>
                                    <p:anim calcmode="lin" valueType="num">
                                      <p:cBhvr additive="base">
                                        <p:cTn id="99" dur="500" fill="hold"/>
                                        <p:tgtEl>
                                          <p:spTgt spid="64"/>
                                        </p:tgtEl>
                                        <p:attrNameLst>
                                          <p:attrName>ppt_y</p:attrName>
                                        </p:attrNameLst>
                                      </p:cBhvr>
                                      <p:tavLst>
                                        <p:tav tm="0">
                                          <p:val>
                                            <p:strVal val="1+#ppt_h/2"/>
                                          </p:val>
                                        </p:tav>
                                        <p:tav tm="100000">
                                          <p:val>
                                            <p:strVal val="#ppt_y"/>
                                          </p:val>
                                        </p:tav>
                                      </p:tavLst>
                                    </p:anim>
                                  </p:childTnLst>
                                </p:cTn>
                              </p:par>
                              <p:par>
                                <p:cTn id="100" presetID="1" presetClass="entr" presetSubtype="0" fill="hold" nodeType="withEffect">
                                  <p:stCondLst>
                                    <p:cond delay="0"/>
                                  </p:stCondLst>
                                  <p:childTnLst>
                                    <p:set>
                                      <p:cBhvr>
                                        <p:cTn id="101"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33" grpId="0" animBg="1"/>
      <p:bldP spid="34" grpId="0" animBg="1"/>
      <p:bldP spid="34" grpId="1" animBg="1"/>
      <p:bldP spid="34" grpId="2" animBg="1"/>
      <p:bldP spid="38" grpId="0"/>
      <p:bldP spid="72" grpId="0" animBg="1"/>
      <p:bldP spid="67" grpId="0" animBg="1"/>
      <p:bldP spid="73" grpId="0" animBg="1"/>
      <p:bldP spid="64" grpId="0" animBg="1"/>
      <p:bldP spid="8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31434023"/>
              </p:ext>
            </p:extLst>
          </p:nvPr>
        </p:nvGraphicFramePr>
        <p:xfrm>
          <a:off x="1931538" y="1330488"/>
          <a:ext cx="8382000" cy="5105400"/>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5"/>
          <p:cNvGrpSpPr/>
          <p:nvPr/>
        </p:nvGrpSpPr>
        <p:grpSpPr>
          <a:xfrm>
            <a:off x="1600201" y="76200"/>
            <a:ext cx="8862117" cy="1226578"/>
            <a:chOff x="1728993" y="1820941"/>
            <a:chExt cx="3726430" cy="741460"/>
          </a:xfrm>
        </p:grpSpPr>
        <p:grpSp>
          <p:nvGrpSpPr>
            <p:cNvPr id="5" name="Group 28"/>
            <p:cNvGrpSpPr/>
            <p:nvPr/>
          </p:nvGrpSpPr>
          <p:grpSpPr>
            <a:xfrm>
              <a:off x="1927658" y="1820941"/>
              <a:ext cx="3527765" cy="741460"/>
              <a:chOff x="301313" y="-129839"/>
              <a:chExt cx="2769910" cy="885045"/>
            </a:xfrm>
            <a:scene3d>
              <a:camera prst="orthographicFront"/>
              <a:lightRig rig="flat" dir="t"/>
            </a:scene3d>
          </p:grpSpPr>
          <p:sp>
            <p:nvSpPr>
              <p:cNvPr id="9" name="Snip and Round Single Corner Rectangle 8"/>
              <p:cNvSpPr/>
              <p:nvPr/>
            </p:nvSpPr>
            <p:spPr>
              <a:xfrm rot="5400000">
                <a:off x="1278038" y="-1037979"/>
                <a:ext cx="816460" cy="2769910"/>
              </a:xfrm>
              <a:prstGeom prst="snipRoundRect">
                <a:avLst>
                  <a:gd name="adj1" fmla="val 16667"/>
                  <a:gd name="adj2" fmla="val 42871"/>
                </a:avLst>
              </a:prstGeom>
              <a:gradFill rotWithShape="1">
                <a:gsLst>
                  <a:gs pos="0">
                    <a:sysClr val="window" lastClr="FFFFFF">
                      <a:tint val="80000"/>
                      <a:satMod val="300000"/>
                    </a:sysClr>
                  </a:gs>
                  <a:gs pos="100000">
                    <a:sysClr val="window" lastClr="FFFFFF">
                      <a:lumMod val="75000"/>
                    </a:sysClr>
                  </a:gs>
                </a:gsLst>
                <a:path path="circle">
                  <a:fillToRect l="50000" t="50000" r="50000" b="50000"/>
                </a:path>
              </a:gradFill>
              <a:ln w="6350" cap="flat" cmpd="sng" algn="ctr">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8900000" scaled="1"/>
                  <a:tileRect/>
                </a:gradFill>
                <a:prstDash val="solid"/>
              </a:ln>
              <a:effectLst>
                <a:outerShdw blurRad="50800" dist="38100" dir="5400000" algn="t" rotWithShape="0">
                  <a:prstClr val="black">
                    <a:alpha val="40000"/>
                  </a:prstClr>
                </a:outerShdw>
              </a:effectLst>
            </p:spPr>
          </p:sp>
          <p:sp>
            <p:nvSpPr>
              <p:cNvPr id="10" name="Snip Diagonal Corner Rectangle 4"/>
              <p:cNvSpPr/>
              <p:nvPr/>
            </p:nvSpPr>
            <p:spPr>
              <a:xfrm>
                <a:off x="497448" y="-129839"/>
                <a:ext cx="2573775" cy="885045"/>
              </a:xfrm>
              <a:prstGeom prst="rect">
                <a:avLst/>
              </a:prstGeom>
              <a:noFill/>
              <a:ln>
                <a:noFill/>
              </a:ln>
              <a:effectLst/>
              <a:sp3d/>
            </p:spPr>
            <p:txBody>
              <a:bodyPr spcFirstLastPara="0" vert="horz" wrap="square" lIns="247650" tIns="123825" rIns="247650" bIns="123825" numCol="1" spcCol="1270" anchor="ctr" anchorCtr="0">
                <a:noAutofit/>
              </a:bodyPr>
              <a:lstStyle/>
              <a:p>
                <a:pPr algn="ctr">
                  <a:lnSpc>
                    <a:spcPct val="120000"/>
                  </a:lnSpc>
                </a:pPr>
                <a:r>
                  <a:rPr lang="en-US" altLang="zh-CN" sz="2400" b="1" kern="0" dirty="0">
                    <a:solidFill>
                      <a:sysClr val="windowText" lastClr="000000"/>
                    </a:solidFill>
                    <a:latin typeface="Kalinga" panose="020B0502040204020203" pitchFamily="34" charset="0"/>
                    <a:ea typeface="MS Gothic" pitchFamily="49" charset="-128"/>
                    <a:cs typeface="Kalinga" panose="020B0502040204020203" pitchFamily="34" charset="0"/>
                  </a:rPr>
                  <a:t>Effect of studied drugs on  IAL in MWM in </a:t>
                </a:r>
                <a:r>
                  <a:rPr lang="en-US" altLang="zh-CN" sz="2400" b="1" i="1" kern="0" dirty="0" err="1">
                    <a:solidFill>
                      <a:sysClr val="windowText" lastClr="000000"/>
                    </a:solidFill>
                    <a:latin typeface="Kalinga" panose="020B0502040204020203" pitchFamily="34" charset="0"/>
                    <a:ea typeface="MS Gothic" pitchFamily="49" charset="-128"/>
                    <a:cs typeface="Kalinga" panose="020B0502040204020203" pitchFamily="34" charset="0"/>
                  </a:rPr>
                  <a:t>icv</a:t>
                </a:r>
                <a:r>
                  <a:rPr lang="en-US" altLang="zh-CN" sz="2400" b="1" kern="0" dirty="0">
                    <a:solidFill>
                      <a:sysClr val="windowText" lastClr="000000"/>
                    </a:solidFill>
                    <a:latin typeface="Kalinga" panose="020B0502040204020203" pitchFamily="34" charset="0"/>
                    <a:ea typeface="MS Gothic" pitchFamily="49" charset="-128"/>
                    <a:cs typeface="Kalinga" panose="020B0502040204020203" pitchFamily="34" charset="0"/>
                  </a:rPr>
                  <a:t>-colchicine injected rats (second)</a:t>
                </a:r>
              </a:p>
            </p:txBody>
          </p:sp>
        </p:grpSp>
        <p:grpSp>
          <p:nvGrpSpPr>
            <p:cNvPr id="6" name="Group 31"/>
            <p:cNvGrpSpPr>
              <a:grpSpLocks noChangeAspect="1"/>
            </p:cNvGrpSpPr>
            <p:nvPr/>
          </p:nvGrpSpPr>
          <p:grpSpPr>
            <a:xfrm>
              <a:off x="1728993" y="1974326"/>
              <a:ext cx="626381" cy="432000"/>
              <a:chOff x="5580124" y="3140968"/>
              <a:chExt cx="1180697" cy="648072"/>
            </a:xfrm>
            <a:gradFill flip="none" rotWithShape="1">
              <a:gsLst>
                <a:gs pos="0">
                  <a:srgbClr val="AC66BB">
                    <a:shade val="30000"/>
                    <a:satMod val="115000"/>
                  </a:srgbClr>
                </a:gs>
                <a:gs pos="50000">
                  <a:srgbClr val="AC66BB">
                    <a:shade val="67500"/>
                    <a:satMod val="115000"/>
                  </a:srgbClr>
                </a:gs>
                <a:gs pos="100000">
                  <a:srgbClr val="AC66BB">
                    <a:shade val="100000"/>
                    <a:satMod val="115000"/>
                  </a:srgbClr>
                </a:gs>
              </a:gsLst>
              <a:lin ang="2700000" scaled="1"/>
              <a:tileRect/>
            </a:gradFill>
            <a:effectLst>
              <a:outerShdw blurRad="50800" dist="38100" dir="5400000" algn="t" rotWithShape="0">
                <a:prstClr val="black">
                  <a:alpha val="40000"/>
                </a:prstClr>
              </a:outerShdw>
            </a:effectLst>
          </p:grpSpPr>
          <p:sp>
            <p:nvSpPr>
              <p:cNvPr id="7" name="Rounded Rectangle 6"/>
              <p:cNvSpPr/>
              <p:nvPr/>
            </p:nvSpPr>
            <p:spPr>
              <a:xfrm>
                <a:off x="5580124" y="3140968"/>
                <a:ext cx="720081" cy="648072"/>
              </a:xfrm>
              <a:prstGeom prst="roundRect">
                <a:avLst>
                  <a:gd name="adj" fmla="val 11890"/>
                </a:avLst>
              </a:prstGeom>
              <a:solidFill>
                <a:schemeClr val="accent4"/>
              </a:solidFill>
              <a:ln w="55000" cap="flat" cmpd="thickThin" algn="ctr">
                <a:noFill/>
                <a:prstDash val="solid"/>
              </a:ln>
              <a:effectLst/>
            </p:spPr>
            <p:txBody>
              <a:bodyPr rtlCol="0" anchor="ctr"/>
              <a:lstStyle/>
              <a:p>
                <a:pPr algn="ctr" defTabSz="914400">
                  <a:defRPr/>
                </a:pPr>
                <a:endParaRPr lang="en-US" kern="0">
                  <a:solidFill>
                    <a:prstClr val="white"/>
                  </a:solidFill>
                  <a:latin typeface="Lucida Sans Unicode"/>
                </a:endParaRPr>
              </a:p>
            </p:txBody>
          </p:sp>
          <p:sp>
            <p:nvSpPr>
              <p:cNvPr id="8" name="Isosceles Triangle 7"/>
              <p:cNvSpPr/>
              <p:nvPr/>
            </p:nvSpPr>
            <p:spPr>
              <a:xfrm>
                <a:off x="6150849" y="3140968"/>
                <a:ext cx="609972" cy="648072"/>
              </a:xfrm>
              <a:prstGeom prst="triangle">
                <a:avLst>
                  <a:gd name="adj" fmla="val 18308"/>
                </a:avLst>
              </a:prstGeom>
              <a:solidFill>
                <a:schemeClr val="accent4"/>
              </a:solidFill>
              <a:ln w="55000" cap="flat" cmpd="thickThin" algn="ctr">
                <a:noFill/>
                <a:prstDash val="solid"/>
              </a:ln>
              <a:effectLst/>
            </p:spPr>
            <p:txBody>
              <a:bodyPr rtlCol="0" anchor="ctr"/>
              <a:lstStyle/>
              <a:p>
                <a:pPr algn="ctr" defTabSz="914400">
                  <a:defRPr/>
                </a:pPr>
                <a:endParaRPr lang="en-US" kern="0" dirty="0">
                  <a:solidFill>
                    <a:prstClr val="white"/>
                  </a:solidFill>
                  <a:latin typeface="Lucida Sans Unicode"/>
                </a:endParaRPr>
              </a:p>
            </p:txBody>
          </p:sp>
        </p:grpSp>
      </p:grpSp>
      <p:pic>
        <p:nvPicPr>
          <p:cNvPr id="14" name="chart"/>
          <p:cNvPicPr>
            <a:picLocks noChangeAspect="1"/>
          </p:cNvPicPr>
          <p:nvPr/>
        </p:nvPicPr>
        <p:blipFill rotWithShape="1">
          <a:blip r:embed="rId4"/>
          <a:srcRect l="1029" t="-643" r="3480" b="44943"/>
          <a:stretch/>
        </p:blipFill>
        <p:spPr>
          <a:xfrm>
            <a:off x="3224645" y="5706009"/>
            <a:ext cx="7007420" cy="596820"/>
          </a:xfrm>
          <a:prstGeom prst="rect">
            <a:avLst/>
          </a:prstGeom>
          <a:solidFill>
            <a:schemeClr val="bg1"/>
          </a:solidFill>
        </p:spPr>
      </p:pic>
      <p:grpSp>
        <p:nvGrpSpPr>
          <p:cNvPr id="15" name="Groupe 25"/>
          <p:cNvGrpSpPr/>
          <p:nvPr/>
        </p:nvGrpSpPr>
        <p:grpSpPr>
          <a:xfrm rot="816956">
            <a:off x="6831908" y="2496374"/>
            <a:ext cx="222132" cy="341699"/>
            <a:chOff x="6324195" y="2380134"/>
            <a:chExt cx="816091" cy="1892292"/>
          </a:xfrm>
        </p:grpSpPr>
        <p:sp>
          <p:nvSpPr>
            <p:cNvPr id="16"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17" name="Ellipse 34"/>
            <p:cNvSpPr/>
            <p:nvPr/>
          </p:nvSpPr>
          <p:spPr>
            <a:xfrm>
              <a:off x="6324195" y="2969949"/>
              <a:ext cx="816091" cy="70207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3175" cap="flat" cmpd="sng" algn="ctr">
              <a:solidFill>
                <a:srgbClr val="E35313"/>
              </a:solid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18" name="Ellipse 35"/>
            <p:cNvSpPr/>
            <p:nvPr/>
          </p:nvSpPr>
          <p:spPr>
            <a:xfrm rot="1800000">
              <a:off x="6343308" y="3036225"/>
              <a:ext cx="647605" cy="593913"/>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pic>
          <p:nvPicPr>
            <p:cNvPr id="19" name="Picture 5"/>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23138" t="19901" r="24571" b="27188"/>
            <a:stretch/>
          </p:blipFill>
          <p:spPr bwMode="auto">
            <a:xfrm rot="19764694">
              <a:off x="6730129" y="3272365"/>
              <a:ext cx="385960" cy="29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21" name="Ellipse 38"/>
            <p:cNvSpPr/>
            <p:nvPr/>
          </p:nvSpPr>
          <p:spPr>
            <a:xfrm>
              <a:off x="6444208" y="2380134"/>
              <a:ext cx="576064" cy="504056"/>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108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22" name="Ellipse 39"/>
            <p:cNvSpPr/>
            <p:nvPr/>
          </p:nvSpPr>
          <p:spPr>
            <a:xfrm>
              <a:off x="6444208" y="2380134"/>
              <a:ext cx="576064" cy="43204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27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grpSp>
      <p:grpSp>
        <p:nvGrpSpPr>
          <p:cNvPr id="23" name="Groupe 25"/>
          <p:cNvGrpSpPr/>
          <p:nvPr/>
        </p:nvGrpSpPr>
        <p:grpSpPr>
          <a:xfrm rot="816956">
            <a:off x="7854200" y="2948869"/>
            <a:ext cx="222132" cy="341699"/>
            <a:chOff x="6324195" y="2380134"/>
            <a:chExt cx="816091" cy="1892292"/>
          </a:xfrm>
        </p:grpSpPr>
        <p:sp>
          <p:nvSpPr>
            <p:cNvPr id="24"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25" name="Ellipse 34"/>
            <p:cNvSpPr/>
            <p:nvPr/>
          </p:nvSpPr>
          <p:spPr>
            <a:xfrm>
              <a:off x="6324195" y="2969949"/>
              <a:ext cx="816091" cy="70207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3175" cap="flat" cmpd="sng" algn="ctr">
              <a:solidFill>
                <a:srgbClr val="E35313"/>
              </a:solid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26" name="Ellipse 35"/>
            <p:cNvSpPr/>
            <p:nvPr/>
          </p:nvSpPr>
          <p:spPr>
            <a:xfrm rot="1800000">
              <a:off x="6343308" y="3036225"/>
              <a:ext cx="647605" cy="593913"/>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pic>
          <p:nvPicPr>
            <p:cNvPr id="27" name="Picture 5"/>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23138" t="19901" r="24571" b="27188"/>
            <a:stretch/>
          </p:blipFill>
          <p:spPr bwMode="auto">
            <a:xfrm rot="19764694">
              <a:off x="6730129" y="3272365"/>
              <a:ext cx="385960" cy="29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29" name="Ellipse 38"/>
            <p:cNvSpPr/>
            <p:nvPr/>
          </p:nvSpPr>
          <p:spPr>
            <a:xfrm>
              <a:off x="6444208" y="2380134"/>
              <a:ext cx="576064" cy="504056"/>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108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0" name="Ellipse 39"/>
            <p:cNvSpPr/>
            <p:nvPr/>
          </p:nvSpPr>
          <p:spPr>
            <a:xfrm>
              <a:off x="6444208" y="2380134"/>
              <a:ext cx="576064" cy="43204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27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grpSp>
      <p:grpSp>
        <p:nvGrpSpPr>
          <p:cNvPr id="31" name="Groupe 25"/>
          <p:cNvGrpSpPr/>
          <p:nvPr/>
        </p:nvGrpSpPr>
        <p:grpSpPr>
          <a:xfrm rot="816956">
            <a:off x="8682480" y="1930318"/>
            <a:ext cx="222132" cy="341699"/>
            <a:chOff x="6324195" y="2380134"/>
            <a:chExt cx="816091" cy="1892292"/>
          </a:xfrm>
        </p:grpSpPr>
        <p:sp>
          <p:nvSpPr>
            <p:cNvPr id="32"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3" name="Ellipse 34"/>
            <p:cNvSpPr/>
            <p:nvPr/>
          </p:nvSpPr>
          <p:spPr>
            <a:xfrm>
              <a:off x="6324195" y="2969949"/>
              <a:ext cx="816091" cy="70207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3175" cap="flat" cmpd="sng" algn="ctr">
              <a:solidFill>
                <a:srgbClr val="E35313"/>
              </a:solid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4" name="Ellipse 35"/>
            <p:cNvSpPr/>
            <p:nvPr/>
          </p:nvSpPr>
          <p:spPr>
            <a:xfrm rot="1800000">
              <a:off x="6343308" y="3036225"/>
              <a:ext cx="647605" cy="593913"/>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pic>
          <p:nvPicPr>
            <p:cNvPr id="35" name="Picture 5"/>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23138" t="19901" r="24571" b="27188"/>
            <a:stretch/>
          </p:blipFill>
          <p:spPr bwMode="auto">
            <a:xfrm rot="19764694">
              <a:off x="6730129" y="3272365"/>
              <a:ext cx="385960" cy="29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7" name="Ellipse 38"/>
            <p:cNvSpPr/>
            <p:nvPr/>
          </p:nvSpPr>
          <p:spPr>
            <a:xfrm>
              <a:off x="6444208" y="2380134"/>
              <a:ext cx="576064" cy="504056"/>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108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8" name="Ellipse 39"/>
            <p:cNvSpPr/>
            <p:nvPr/>
          </p:nvSpPr>
          <p:spPr>
            <a:xfrm>
              <a:off x="6444208" y="2380134"/>
              <a:ext cx="576064" cy="43204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27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grpSp>
    </p:spTree>
    <p:extLst>
      <p:ext uri="{BB962C8B-B14F-4D97-AF65-F5344CB8AC3E}">
        <p14:creationId xmlns:p14="http://schemas.microsoft.com/office/powerpoint/2010/main" val="20194958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p:nvPr>
            <p:extLst>
              <p:ext uri="{D42A27DB-BD31-4B8C-83A1-F6EECF244321}">
                <p14:modId xmlns:p14="http://schemas.microsoft.com/office/powerpoint/2010/main" val="960717369"/>
              </p:ext>
            </p:extLst>
          </p:nvPr>
        </p:nvGraphicFramePr>
        <p:xfrm>
          <a:off x="1449030" y="211283"/>
          <a:ext cx="8991600" cy="6733309"/>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19" descr="but16"/>
          <p:cNvPicPr>
            <a:picLocks noChangeAspect="1" noChangeArrowheads="1" noCrop="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62172" y="2849748"/>
            <a:ext cx="217921" cy="20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9" descr="but16"/>
          <p:cNvPicPr>
            <a:picLocks noChangeAspect="1" noChangeArrowheads="1" noCrop="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0125" y="3359728"/>
            <a:ext cx="217921" cy="20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9" descr="but16"/>
          <p:cNvPicPr>
            <a:picLocks noChangeAspect="1" noChangeArrowheads="1" noCrop="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70699" y="1846778"/>
            <a:ext cx="209101" cy="19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descr="but16"/>
          <p:cNvPicPr>
            <a:picLocks noChangeAspect="1" noChangeArrowheads="1" noCrop="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20323" y="1784598"/>
            <a:ext cx="217921" cy="20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but13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38114" y="3349337"/>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ut13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34532" y="283589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but13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601200" y="41910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5"/>
          <p:cNvGrpSpPr/>
          <p:nvPr/>
        </p:nvGrpSpPr>
        <p:grpSpPr>
          <a:xfrm>
            <a:off x="1630331" y="-74431"/>
            <a:ext cx="8862117" cy="1226578"/>
            <a:chOff x="1728993" y="1820941"/>
            <a:chExt cx="3726430" cy="741460"/>
          </a:xfrm>
        </p:grpSpPr>
        <p:grpSp>
          <p:nvGrpSpPr>
            <p:cNvPr id="14" name="Group 28"/>
            <p:cNvGrpSpPr/>
            <p:nvPr/>
          </p:nvGrpSpPr>
          <p:grpSpPr>
            <a:xfrm>
              <a:off x="1927658" y="1820941"/>
              <a:ext cx="3527765" cy="741460"/>
              <a:chOff x="301313" y="-129839"/>
              <a:chExt cx="2769910" cy="885045"/>
            </a:xfrm>
            <a:scene3d>
              <a:camera prst="orthographicFront"/>
              <a:lightRig rig="flat" dir="t"/>
            </a:scene3d>
          </p:grpSpPr>
          <p:sp>
            <p:nvSpPr>
              <p:cNvPr id="18" name="Snip and Round Single Corner Rectangle 17"/>
              <p:cNvSpPr/>
              <p:nvPr/>
            </p:nvSpPr>
            <p:spPr>
              <a:xfrm rot="5400000">
                <a:off x="1278038" y="-1037979"/>
                <a:ext cx="816460" cy="2769910"/>
              </a:xfrm>
              <a:prstGeom prst="snipRoundRect">
                <a:avLst>
                  <a:gd name="adj1" fmla="val 16667"/>
                  <a:gd name="adj2" fmla="val 42871"/>
                </a:avLst>
              </a:prstGeom>
              <a:gradFill rotWithShape="1">
                <a:gsLst>
                  <a:gs pos="0">
                    <a:sysClr val="window" lastClr="FFFFFF">
                      <a:tint val="80000"/>
                      <a:satMod val="300000"/>
                    </a:sysClr>
                  </a:gs>
                  <a:gs pos="100000">
                    <a:sysClr val="window" lastClr="FFFFFF">
                      <a:lumMod val="75000"/>
                    </a:sysClr>
                  </a:gs>
                </a:gsLst>
                <a:path path="circle">
                  <a:fillToRect l="50000" t="50000" r="50000" b="50000"/>
                </a:path>
              </a:gradFill>
              <a:ln w="6350" cap="flat" cmpd="sng" algn="ctr">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8900000" scaled="1"/>
                  <a:tileRect/>
                </a:gradFill>
                <a:prstDash val="solid"/>
              </a:ln>
              <a:effectLst>
                <a:outerShdw blurRad="50800" dist="38100" dir="5400000" algn="t" rotWithShape="0">
                  <a:prstClr val="black">
                    <a:alpha val="40000"/>
                  </a:prstClr>
                </a:outerShdw>
              </a:effectLst>
            </p:spPr>
          </p:sp>
          <p:sp>
            <p:nvSpPr>
              <p:cNvPr id="19" name="Snip Diagonal Corner Rectangle 4"/>
              <p:cNvSpPr/>
              <p:nvPr/>
            </p:nvSpPr>
            <p:spPr>
              <a:xfrm>
                <a:off x="497448" y="-129839"/>
                <a:ext cx="2573775" cy="885045"/>
              </a:xfrm>
              <a:prstGeom prst="rect">
                <a:avLst/>
              </a:prstGeom>
              <a:noFill/>
              <a:ln>
                <a:noFill/>
              </a:ln>
              <a:effectLst/>
              <a:sp3d/>
            </p:spPr>
            <p:txBody>
              <a:bodyPr spcFirstLastPara="0" vert="horz" wrap="square" lIns="247650" tIns="123825" rIns="247650" bIns="123825" numCol="1" spcCol="1270" anchor="ctr" anchorCtr="0">
                <a:noAutofit/>
              </a:bodyPr>
              <a:lstStyle/>
              <a:p>
                <a:pPr algn="ctr">
                  <a:lnSpc>
                    <a:spcPct val="120000"/>
                  </a:lnSpc>
                </a:pPr>
                <a:r>
                  <a:rPr lang="en-US" altLang="zh-CN" sz="2400" b="1" kern="0" dirty="0">
                    <a:solidFill>
                      <a:sysClr val="windowText" lastClr="000000"/>
                    </a:solidFill>
                    <a:latin typeface="Kalinga" panose="020B0502040204020203" pitchFamily="34" charset="0"/>
                    <a:ea typeface="MS Gothic" pitchFamily="49" charset="-128"/>
                    <a:cs typeface="Kalinga" panose="020B0502040204020203" pitchFamily="34" charset="0"/>
                  </a:rPr>
                  <a:t>Effect of studied drugs on 1</a:t>
                </a:r>
                <a:r>
                  <a:rPr lang="en-US" altLang="zh-CN" sz="2400" b="1" kern="0" baseline="30000" dirty="0">
                    <a:solidFill>
                      <a:sysClr val="windowText" lastClr="000000"/>
                    </a:solidFill>
                    <a:latin typeface="Kalinga" panose="020B0502040204020203" pitchFamily="34" charset="0"/>
                    <a:ea typeface="MS Gothic" pitchFamily="49" charset="-128"/>
                    <a:cs typeface="Kalinga" panose="020B0502040204020203" pitchFamily="34" charset="0"/>
                  </a:rPr>
                  <a:t>st</a:t>
                </a:r>
                <a:r>
                  <a:rPr lang="en-US" altLang="zh-CN" sz="2400" b="1" kern="0" dirty="0">
                    <a:solidFill>
                      <a:sysClr val="windowText" lastClr="000000"/>
                    </a:solidFill>
                    <a:latin typeface="Kalinga" panose="020B0502040204020203" pitchFamily="34" charset="0"/>
                    <a:ea typeface="MS Gothic" pitchFamily="49" charset="-128"/>
                    <a:cs typeface="Kalinga" panose="020B0502040204020203" pitchFamily="34" charset="0"/>
                  </a:rPr>
                  <a:t> </a:t>
                </a:r>
                <a:r>
                  <a:rPr lang="en-US" altLang="zh-CN" sz="2400" b="1" kern="0" baseline="30000" dirty="0">
                    <a:solidFill>
                      <a:sysClr val="windowText" lastClr="000000"/>
                    </a:solidFill>
                    <a:latin typeface="Kalinga" panose="020B0502040204020203" pitchFamily="34" charset="0"/>
                    <a:ea typeface="MS Gothic" pitchFamily="49" charset="-128"/>
                    <a:cs typeface="Kalinga" panose="020B0502040204020203" pitchFamily="34" charset="0"/>
                  </a:rPr>
                  <a:t> </a:t>
                </a:r>
                <a:r>
                  <a:rPr lang="en-US" altLang="zh-CN" sz="2400" b="1" kern="0" dirty="0">
                    <a:solidFill>
                      <a:sysClr val="windowText" lastClr="000000"/>
                    </a:solidFill>
                    <a:latin typeface="Kalinga" panose="020B0502040204020203" pitchFamily="34" charset="0"/>
                    <a:ea typeface="MS Gothic" pitchFamily="49" charset="-128"/>
                    <a:cs typeface="Kalinga" panose="020B0502040204020203" pitchFamily="34" charset="0"/>
                  </a:rPr>
                  <a:t>RL in MWM in </a:t>
                </a:r>
                <a:r>
                  <a:rPr lang="en-US" altLang="zh-CN" sz="2400" b="1" i="1" kern="0" dirty="0" err="1">
                    <a:solidFill>
                      <a:sysClr val="windowText" lastClr="000000"/>
                    </a:solidFill>
                    <a:latin typeface="Kalinga" panose="020B0502040204020203" pitchFamily="34" charset="0"/>
                    <a:ea typeface="MS Gothic" pitchFamily="49" charset="-128"/>
                    <a:cs typeface="Kalinga" panose="020B0502040204020203" pitchFamily="34" charset="0"/>
                  </a:rPr>
                  <a:t>icv</a:t>
                </a:r>
                <a:r>
                  <a:rPr lang="en-US" altLang="zh-CN" sz="2400" b="1" kern="0" dirty="0">
                    <a:solidFill>
                      <a:sysClr val="windowText" lastClr="000000"/>
                    </a:solidFill>
                    <a:latin typeface="Kalinga" panose="020B0502040204020203" pitchFamily="34" charset="0"/>
                    <a:ea typeface="MS Gothic" pitchFamily="49" charset="-128"/>
                    <a:cs typeface="Kalinga" panose="020B0502040204020203" pitchFamily="34" charset="0"/>
                  </a:rPr>
                  <a:t>-colchicine injected rats (second)</a:t>
                </a:r>
              </a:p>
            </p:txBody>
          </p:sp>
        </p:grpSp>
        <p:grpSp>
          <p:nvGrpSpPr>
            <p:cNvPr id="15" name="Group 31"/>
            <p:cNvGrpSpPr>
              <a:grpSpLocks noChangeAspect="1"/>
            </p:cNvGrpSpPr>
            <p:nvPr/>
          </p:nvGrpSpPr>
          <p:grpSpPr>
            <a:xfrm>
              <a:off x="1728993" y="1974326"/>
              <a:ext cx="626381" cy="432000"/>
              <a:chOff x="5580124" y="3140968"/>
              <a:chExt cx="1180697" cy="648072"/>
            </a:xfrm>
            <a:gradFill flip="none" rotWithShape="1">
              <a:gsLst>
                <a:gs pos="0">
                  <a:srgbClr val="AC66BB">
                    <a:shade val="30000"/>
                    <a:satMod val="115000"/>
                  </a:srgbClr>
                </a:gs>
                <a:gs pos="50000">
                  <a:srgbClr val="AC66BB">
                    <a:shade val="67500"/>
                    <a:satMod val="115000"/>
                  </a:srgbClr>
                </a:gs>
                <a:gs pos="100000">
                  <a:srgbClr val="AC66BB">
                    <a:shade val="100000"/>
                    <a:satMod val="115000"/>
                  </a:srgbClr>
                </a:gs>
              </a:gsLst>
              <a:lin ang="2700000" scaled="1"/>
              <a:tileRect/>
            </a:gradFill>
            <a:effectLst>
              <a:outerShdw blurRad="50800" dist="38100" dir="5400000" algn="t" rotWithShape="0">
                <a:prstClr val="black">
                  <a:alpha val="40000"/>
                </a:prstClr>
              </a:outerShdw>
            </a:effectLst>
          </p:grpSpPr>
          <p:sp>
            <p:nvSpPr>
              <p:cNvPr id="16" name="Rounded Rectangle 15"/>
              <p:cNvSpPr/>
              <p:nvPr/>
            </p:nvSpPr>
            <p:spPr>
              <a:xfrm>
                <a:off x="5580124" y="3140968"/>
                <a:ext cx="720081" cy="648072"/>
              </a:xfrm>
              <a:prstGeom prst="roundRect">
                <a:avLst>
                  <a:gd name="adj" fmla="val 11890"/>
                </a:avLst>
              </a:prstGeom>
              <a:solidFill>
                <a:schemeClr val="accent4"/>
              </a:solidFill>
              <a:ln w="55000" cap="flat" cmpd="thickThin" algn="ctr">
                <a:noFill/>
                <a:prstDash val="solid"/>
              </a:ln>
              <a:effectLst/>
            </p:spPr>
            <p:txBody>
              <a:bodyPr rtlCol="0" anchor="ctr"/>
              <a:lstStyle/>
              <a:p>
                <a:pPr algn="ctr" defTabSz="914400">
                  <a:defRPr/>
                </a:pPr>
                <a:endParaRPr lang="en-US" kern="0">
                  <a:solidFill>
                    <a:prstClr val="white"/>
                  </a:solidFill>
                  <a:latin typeface="Lucida Sans Unicode"/>
                </a:endParaRPr>
              </a:p>
            </p:txBody>
          </p:sp>
          <p:sp>
            <p:nvSpPr>
              <p:cNvPr id="17" name="Isosceles Triangle 16"/>
              <p:cNvSpPr/>
              <p:nvPr/>
            </p:nvSpPr>
            <p:spPr>
              <a:xfrm>
                <a:off x="6150849" y="3140968"/>
                <a:ext cx="609972" cy="648072"/>
              </a:xfrm>
              <a:prstGeom prst="triangle">
                <a:avLst>
                  <a:gd name="adj" fmla="val 18308"/>
                </a:avLst>
              </a:prstGeom>
              <a:solidFill>
                <a:schemeClr val="accent4"/>
              </a:solidFill>
              <a:ln w="55000" cap="flat" cmpd="thickThin" algn="ctr">
                <a:noFill/>
                <a:prstDash val="solid"/>
              </a:ln>
              <a:effectLst/>
            </p:spPr>
            <p:txBody>
              <a:bodyPr rtlCol="0" anchor="ctr"/>
              <a:lstStyle/>
              <a:p>
                <a:pPr algn="ctr" defTabSz="914400">
                  <a:defRPr/>
                </a:pPr>
                <a:endParaRPr lang="en-US" kern="0" dirty="0">
                  <a:solidFill>
                    <a:prstClr val="white"/>
                  </a:solidFill>
                  <a:latin typeface="Lucida Sans Unicode"/>
                </a:endParaRPr>
              </a:p>
            </p:txBody>
          </p:sp>
        </p:grpSp>
      </p:grpSp>
      <p:pic>
        <p:nvPicPr>
          <p:cNvPr id="21" name="chart"/>
          <p:cNvPicPr>
            <a:picLocks noChangeAspect="1"/>
          </p:cNvPicPr>
          <p:nvPr/>
        </p:nvPicPr>
        <p:blipFill>
          <a:blip r:embed="rId6"/>
          <a:stretch>
            <a:fillRect/>
          </a:stretch>
        </p:blipFill>
        <p:spPr>
          <a:xfrm>
            <a:off x="2235552" y="5891959"/>
            <a:ext cx="7873297" cy="586988"/>
          </a:xfrm>
          <a:prstGeom prst="rect">
            <a:avLst/>
          </a:prstGeom>
        </p:spPr>
      </p:pic>
      <p:grpSp>
        <p:nvGrpSpPr>
          <p:cNvPr id="22" name="Groupe 25"/>
          <p:cNvGrpSpPr/>
          <p:nvPr/>
        </p:nvGrpSpPr>
        <p:grpSpPr>
          <a:xfrm rot="816956">
            <a:off x="6461793" y="2768517"/>
            <a:ext cx="222132" cy="341699"/>
            <a:chOff x="6324195" y="2380134"/>
            <a:chExt cx="816091" cy="1892292"/>
          </a:xfrm>
        </p:grpSpPr>
        <p:sp>
          <p:nvSpPr>
            <p:cNvPr id="23"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24" name="Ellipse 34"/>
            <p:cNvSpPr/>
            <p:nvPr/>
          </p:nvSpPr>
          <p:spPr>
            <a:xfrm>
              <a:off x="6324195" y="2969949"/>
              <a:ext cx="816091" cy="70207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3175" cap="flat" cmpd="sng" algn="ctr">
              <a:solidFill>
                <a:srgbClr val="E35313"/>
              </a:solid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25" name="Ellipse 35"/>
            <p:cNvSpPr/>
            <p:nvPr/>
          </p:nvSpPr>
          <p:spPr>
            <a:xfrm rot="1800000">
              <a:off x="6343308" y="3036225"/>
              <a:ext cx="647605" cy="593913"/>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pic>
          <p:nvPicPr>
            <p:cNvPr id="26" name="Picture 5"/>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l="23138" t="19901" r="24571" b="27188"/>
            <a:stretch/>
          </p:blipFill>
          <p:spPr bwMode="auto">
            <a:xfrm rot="19764694">
              <a:off x="6730129" y="3272365"/>
              <a:ext cx="385960" cy="29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28" name="Ellipse 38"/>
            <p:cNvSpPr/>
            <p:nvPr/>
          </p:nvSpPr>
          <p:spPr>
            <a:xfrm>
              <a:off x="6444208" y="2380134"/>
              <a:ext cx="576064" cy="504056"/>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108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29" name="Ellipse 39"/>
            <p:cNvSpPr/>
            <p:nvPr/>
          </p:nvSpPr>
          <p:spPr>
            <a:xfrm>
              <a:off x="6444208" y="2380134"/>
              <a:ext cx="576064" cy="43204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27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grpSp>
      <p:grpSp>
        <p:nvGrpSpPr>
          <p:cNvPr id="30" name="Groupe 25"/>
          <p:cNvGrpSpPr/>
          <p:nvPr/>
        </p:nvGrpSpPr>
        <p:grpSpPr>
          <a:xfrm rot="816956">
            <a:off x="7539480" y="3247493"/>
            <a:ext cx="222132" cy="341699"/>
            <a:chOff x="6324195" y="2380134"/>
            <a:chExt cx="816091" cy="1892292"/>
          </a:xfrm>
        </p:grpSpPr>
        <p:sp>
          <p:nvSpPr>
            <p:cNvPr id="31"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2" name="Ellipse 34"/>
            <p:cNvSpPr/>
            <p:nvPr/>
          </p:nvSpPr>
          <p:spPr>
            <a:xfrm>
              <a:off x="6324195" y="2969949"/>
              <a:ext cx="816091" cy="70207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3175" cap="flat" cmpd="sng" algn="ctr">
              <a:solidFill>
                <a:srgbClr val="E35313"/>
              </a:solid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3" name="Ellipse 35"/>
            <p:cNvSpPr/>
            <p:nvPr/>
          </p:nvSpPr>
          <p:spPr>
            <a:xfrm rot="1800000">
              <a:off x="6343308" y="3036225"/>
              <a:ext cx="647605" cy="593913"/>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pic>
          <p:nvPicPr>
            <p:cNvPr id="34" name="Picture 5"/>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l="23138" t="19901" r="24571" b="27188"/>
            <a:stretch/>
          </p:blipFill>
          <p:spPr bwMode="auto">
            <a:xfrm rot="19764694">
              <a:off x="6730129" y="3272365"/>
              <a:ext cx="385960" cy="29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6" name="Ellipse 38"/>
            <p:cNvSpPr/>
            <p:nvPr/>
          </p:nvSpPr>
          <p:spPr>
            <a:xfrm>
              <a:off x="6444208" y="2380134"/>
              <a:ext cx="576064" cy="504056"/>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108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7" name="Ellipse 39"/>
            <p:cNvSpPr/>
            <p:nvPr/>
          </p:nvSpPr>
          <p:spPr>
            <a:xfrm>
              <a:off x="6444208" y="2380134"/>
              <a:ext cx="576064" cy="43204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27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grpSp>
      <p:grpSp>
        <p:nvGrpSpPr>
          <p:cNvPr id="38" name="Groupe 25"/>
          <p:cNvGrpSpPr/>
          <p:nvPr/>
        </p:nvGrpSpPr>
        <p:grpSpPr>
          <a:xfrm rot="816956">
            <a:off x="8606280" y="1712606"/>
            <a:ext cx="222132" cy="341699"/>
            <a:chOff x="6324195" y="2380134"/>
            <a:chExt cx="816091" cy="1892292"/>
          </a:xfrm>
        </p:grpSpPr>
        <p:sp>
          <p:nvSpPr>
            <p:cNvPr id="39"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40" name="Ellipse 34"/>
            <p:cNvSpPr/>
            <p:nvPr/>
          </p:nvSpPr>
          <p:spPr>
            <a:xfrm>
              <a:off x="6324195" y="2969949"/>
              <a:ext cx="816091" cy="70207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3175" cap="flat" cmpd="sng" algn="ctr">
              <a:solidFill>
                <a:srgbClr val="E35313"/>
              </a:solid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41" name="Ellipse 35"/>
            <p:cNvSpPr/>
            <p:nvPr/>
          </p:nvSpPr>
          <p:spPr>
            <a:xfrm rot="1800000">
              <a:off x="6343308" y="3036225"/>
              <a:ext cx="647605" cy="593913"/>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pic>
          <p:nvPicPr>
            <p:cNvPr id="42" name="Picture 5"/>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l="23138" t="19901" r="24571" b="27188"/>
            <a:stretch/>
          </p:blipFill>
          <p:spPr bwMode="auto">
            <a:xfrm rot="19764694">
              <a:off x="6730129" y="3272365"/>
              <a:ext cx="385960" cy="29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44" name="Ellipse 38"/>
            <p:cNvSpPr/>
            <p:nvPr/>
          </p:nvSpPr>
          <p:spPr>
            <a:xfrm>
              <a:off x="6444208" y="2380134"/>
              <a:ext cx="576064" cy="504056"/>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108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45" name="Ellipse 39"/>
            <p:cNvSpPr/>
            <p:nvPr/>
          </p:nvSpPr>
          <p:spPr>
            <a:xfrm>
              <a:off x="6444208" y="2380134"/>
              <a:ext cx="576064" cy="43204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27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grpSp>
    </p:spTree>
    <p:extLst>
      <p:ext uri="{BB962C8B-B14F-4D97-AF65-F5344CB8AC3E}">
        <p14:creationId xmlns:p14="http://schemas.microsoft.com/office/powerpoint/2010/main" val="129401223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2749087578"/>
              </p:ext>
            </p:extLst>
          </p:nvPr>
        </p:nvGraphicFramePr>
        <p:xfrm>
          <a:off x="1752600" y="1547178"/>
          <a:ext cx="8839200" cy="492982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19" descr="but16"/>
          <p:cNvPicPr>
            <a:picLocks noChangeAspect="1" noChangeArrowheads="1" noCrop="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13171" y="3622964"/>
            <a:ext cx="2397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ut13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63769" y="36506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but13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02030" y="282682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but13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906000" y="385156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5"/>
          <p:cNvGrpSpPr/>
          <p:nvPr/>
        </p:nvGrpSpPr>
        <p:grpSpPr>
          <a:xfrm>
            <a:off x="1578514" y="68822"/>
            <a:ext cx="8862117" cy="1226578"/>
            <a:chOff x="1728993" y="1820941"/>
            <a:chExt cx="3726430" cy="741460"/>
          </a:xfrm>
        </p:grpSpPr>
        <p:grpSp>
          <p:nvGrpSpPr>
            <p:cNvPr id="11" name="Group 28"/>
            <p:cNvGrpSpPr/>
            <p:nvPr/>
          </p:nvGrpSpPr>
          <p:grpSpPr>
            <a:xfrm>
              <a:off x="1927658" y="1820941"/>
              <a:ext cx="3527765" cy="741460"/>
              <a:chOff x="301313" y="-129839"/>
              <a:chExt cx="2769910" cy="885045"/>
            </a:xfrm>
            <a:scene3d>
              <a:camera prst="orthographicFront"/>
              <a:lightRig rig="flat" dir="t"/>
            </a:scene3d>
          </p:grpSpPr>
          <p:sp>
            <p:nvSpPr>
              <p:cNvPr id="15" name="Snip and Round Single Corner Rectangle 14"/>
              <p:cNvSpPr/>
              <p:nvPr/>
            </p:nvSpPr>
            <p:spPr>
              <a:xfrm rot="5400000">
                <a:off x="1278038" y="-1037979"/>
                <a:ext cx="816460" cy="2769910"/>
              </a:xfrm>
              <a:prstGeom prst="snipRoundRect">
                <a:avLst>
                  <a:gd name="adj1" fmla="val 16667"/>
                  <a:gd name="adj2" fmla="val 42871"/>
                </a:avLst>
              </a:prstGeom>
              <a:gradFill rotWithShape="1">
                <a:gsLst>
                  <a:gs pos="0">
                    <a:sysClr val="window" lastClr="FFFFFF">
                      <a:tint val="80000"/>
                      <a:satMod val="300000"/>
                    </a:sysClr>
                  </a:gs>
                  <a:gs pos="100000">
                    <a:sysClr val="window" lastClr="FFFFFF">
                      <a:lumMod val="75000"/>
                    </a:sysClr>
                  </a:gs>
                </a:gsLst>
                <a:path path="circle">
                  <a:fillToRect l="50000" t="50000" r="50000" b="50000"/>
                </a:path>
              </a:gradFill>
              <a:ln w="6350" cap="flat" cmpd="sng" algn="ctr">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8900000" scaled="1"/>
                  <a:tileRect/>
                </a:gradFill>
                <a:prstDash val="solid"/>
              </a:ln>
              <a:effectLst>
                <a:outerShdw blurRad="50800" dist="38100" dir="5400000" algn="t" rotWithShape="0">
                  <a:prstClr val="black">
                    <a:alpha val="40000"/>
                  </a:prstClr>
                </a:outerShdw>
              </a:effectLst>
            </p:spPr>
          </p:sp>
          <p:sp>
            <p:nvSpPr>
              <p:cNvPr id="16" name="Snip Diagonal Corner Rectangle 4"/>
              <p:cNvSpPr/>
              <p:nvPr/>
            </p:nvSpPr>
            <p:spPr>
              <a:xfrm>
                <a:off x="497448" y="-129839"/>
                <a:ext cx="2573775" cy="885045"/>
              </a:xfrm>
              <a:prstGeom prst="rect">
                <a:avLst/>
              </a:prstGeom>
              <a:noFill/>
              <a:ln>
                <a:noFill/>
              </a:ln>
              <a:effectLst/>
              <a:sp3d/>
            </p:spPr>
            <p:txBody>
              <a:bodyPr spcFirstLastPara="0" vert="horz" wrap="square" lIns="247650" tIns="123825" rIns="247650" bIns="123825" numCol="1" spcCol="1270" anchor="ctr" anchorCtr="0">
                <a:noAutofit/>
              </a:bodyPr>
              <a:lstStyle/>
              <a:p>
                <a:pPr algn="ctr">
                  <a:lnSpc>
                    <a:spcPct val="120000"/>
                  </a:lnSpc>
                </a:pPr>
                <a:r>
                  <a:rPr lang="en-US" altLang="zh-CN" sz="2400" b="1" kern="0" dirty="0">
                    <a:solidFill>
                      <a:sysClr val="windowText" lastClr="000000"/>
                    </a:solidFill>
                    <a:latin typeface="Kalinga" panose="020B0502040204020203" pitchFamily="34" charset="0"/>
                    <a:ea typeface="MS Gothic" pitchFamily="49" charset="-128"/>
                    <a:cs typeface="Kalinga" panose="020B0502040204020203" pitchFamily="34" charset="0"/>
                  </a:rPr>
                  <a:t>Effect of studied drugs on 2</a:t>
                </a:r>
                <a:r>
                  <a:rPr lang="en-US" altLang="zh-CN" sz="2400" b="1" kern="0" baseline="30000" dirty="0">
                    <a:solidFill>
                      <a:sysClr val="windowText" lastClr="000000"/>
                    </a:solidFill>
                    <a:latin typeface="Kalinga" panose="020B0502040204020203" pitchFamily="34" charset="0"/>
                    <a:ea typeface="MS Gothic" pitchFamily="49" charset="-128"/>
                    <a:cs typeface="Kalinga" panose="020B0502040204020203" pitchFamily="34" charset="0"/>
                  </a:rPr>
                  <a:t>nd </a:t>
                </a:r>
                <a:r>
                  <a:rPr lang="en-US" altLang="zh-CN" sz="2400" b="1" kern="0" dirty="0">
                    <a:solidFill>
                      <a:sysClr val="windowText" lastClr="000000"/>
                    </a:solidFill>
                    <a:latin typeface="Kalinga" panose="020B0502040204020203" pitchFamily="34" charset="0"/>
                    <a:ea typeface="MS Gothic" pitchFamily="49" charset="-128"/>
                    <a:cs typeface="Kalinga" panose="020B0502040204020203" pitchFamily="34" charset="0"/>
                  </a:rPr>
                  <a:t>RL in MWM in </a:t>
                </a:r>
                <a:r>
                  <a:rPr lang="en-US" altLang="zh-CN" sz="2400" b="1" i="1" kern="0" dirty="0" err="1">
                    <a:solidFill>
                      <a:sysClr val="windowText" lastClr="000000"/>
                    </a:solidFill>
                    <a:latin typeface="Kalinga" panose="020B0502040204020203" pitchFamily="34" charset="0"/>
                    <a:ea typeface="MS Gothic" pitchFamily="49" charset="-128"/>
                    <a:cs typeface="Kalinga" panose="020B0502040204020203" pitchFamily="34" charset="0"/>
                  </a:rPr>
                  <a:t>icv</a:t>
                </a:r>
                <a:r>
                  <a:rPr lang="en-US" altLang="zh-CN" sz="2400" b="1" kern="0" dirty="0">
                    <a:solidFill>
                      <a:sysClr val="windowText" lastClr="000000"/>
                    </a:solidFill>
                    <a:latin typeface="Kalinga" panose="020B0502040204020203" pitchFamily="34" charset="0"/>
                    <a:ea typeface="MS Gothic" pitchFamily="49" charset="-128"/>
                    <a:cs typeface="Kalinga" panose="020B0502040204020203" pitchFamily="34" charset="0"/>
                  </a:rPr>
                  <a:t>-colchicine injected rats (second)</a:t>
                </a:r>
              </a:p>
            </p:txBody>
          </p:sp>
        </p:grpSp>
        <p:grpSp>
          <p:nvGrpSpPr>
            <p:cNvPr id="12" name="Group 31"/>
            <p:cNvGrpSpPr>
              <a:grpSpLocks noChangeAspect="1"/>
            </p:cNvGrpSpPr>
            <p:nvPr/>
          </p:nvGrpSpPr>
          <p:grpSpPr>
            <a:xfrm>
              <a:off x="1728993" y="1974326"/>
              <a:ext cx="626381" cy="432000"/>
              <a:chOff x="5580124" y="3140968"/>
              <a:chExt cx="1180697" cy="648072"/>
            </a:xfrm>
            <a:gradFill flip="none" rotWithShape="1">
              <a:gsLst>
                <a:gs pos="0">
                  <a:srgbClr val="AC66BB">
                    <a:shade val="30000"/>
                    <a:satMod val="115000"/>
                  </a:srgbClr>
                </a:gs>
                <a:gs pos="50000">
                  <a:srgbClr val="AC66BB">
                    <a:shade val="67500"/>
                    <a:satMod val="115000"/>
                  </a:srgbClr>
                </a:gs>
                <a:gs pos="100000">
                  <a:srgbClr val="AC66BB">
                    <a:shade val="100000"/>
                    <a:satMod val="115000"/>
                  </a:srgbClr>
                </a:gs>
              </a:gsLst>
              <a:lin ang="2700000" scaled="1"/>
              <a:tileRect/>
            </a:gradFill>
            <a:effectLst>
              <a:outerShdw blurRad="50800" dist="38100" dir="5400000" algn="t" rotWithShape="0">
                <a:prstClr val="black">
                  <a:alpha val="40000"/>
                </a:prstClr>
              </a:outerShdw>
            </a:effectLst>
          </p:grpSpPr>
          <p:sp>
            <p:nvSpPr>
              <p:cNvPr id="13" name="Rounded Rectangle 12"/>
              <p:cNvSpPr/>
              <p:nvPr/>
            </p:nvSpPr>
            <p:spPr>
              <a:xfrm>
                <a:off x="5580124" y="3140968"/>
                <a:ext cx="720081" cy="648072"/>
              </a:xfrm>
              <a:prstGeom prst="roundRect">
                <a:avLst>
                  <a:gd name="adj" fmla="val 11890"/>
                </a:avLst>
              </a:prstGeom>
              <a:solidFill>
                <a:schemeClr val="accent4"/>
              </a:solidFill>
              <a:ln w="55000" cap="flat" cmpd="thickThin" algn="ctr">
                <a:noFill/>
                <a:prstDash val="solid"/>
              </a:ln>
              <a:effectLst/>
            </p:spPr>
            <p:txBody>
              <a:bodyPr rtlCol="0" anchor="ctr"/>
              <a:lstStyle/>
              <a:p>
                <a:pPr algn="ctr" defTabSz="914400">
                  <a:defRPr/>
                </a:pPr>
                <a:endParaRPr lang="en-US" kern="0">
                  <a:solidFill>
                    <a:prstClr val="white"/>
                  </a:solidFill>
                  <a:latin typeface="Lucida Sans Unicode"/>
                </a:endParaRPr>
              </a:p>
            </p:txBody>
          </p:sp>
          <p:sp>
            <p:nvSpPr>
              <p:cNvPr id="14" name="Isosceles Triangle 13"/>
              <p:cNvSpPr/>
              <p:nvPr/>
            </p:nvSpPr>
            <p:spPr>
              <a:xfrm>
                <a:off x="6150849" y="3140968"/>
                <a:ext cx="609972" cy="648072"/>
              </a:xfrm>
              <a:prstGeom prst="triangle">
                <a:avLst>
                  <a:gd name="adj" fmla="val 18308"/>
                </a:avLst>
              </a:prstGeom>
              <a:solidFill>
                <a:schemeClr val="accent4"/>
              </a:solidFill>
              <a:ln w="55000" cap="flat" cmpd="thickThin" algn="ctr">
                <a:noFill/>
                <a:prstDash val="solid"/>
              </a:ln>
              <a:effectLst/>
            </p:spPr>
            <p:txBody>
              <a:bodyPr rtlCol="0" anchor="ctr"/>
              <a:lstStyle/>
              <a:p>
                <a:pPr algn="ctr" defTabSz="914400">
                  <a:defRPr/>
                </a:pPr>
                <a:endParaRPr lang="en-US" kern="0" dirty="0">
                  <a:solidFill>
                    <a:prstClr val="white"/>
                  </a:solidFill>
                  <a:latin typeface="Lucida Sans Unicode"/>
                </a:endParaRPr>
              </a:p>
            </p:txBody>
          </p:sp>
        </p:grpSp>
      </p:grpSp>
      <p:pic>
        <p:nvPicPr>
          <p:cNvPr id="26" name="chart"/>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11200"/>
                    </a14:imgEffect>
                  </a14:imgLayer>
                </a14:imgProps>
              </a:ext>
            </a:extLst>
          </a:blip>
          <a:srcRect r="3868"/>
          <a:stretch/>
        </p:blipFill>
        <p:spPr>
          <a:xfrm>
            <a:off x="2842668" y="5472545"/>
            <a:ext cx="7401725" cy="609250"/>
          </a:xfrm>
          <a:prstGeom prst="rect">
            <a:avLst/>
          </a:prstGeom>
        </p:spPr>
      </p:pic>
      <p:pic>
        <p:nvPicPr>
          <p:cNvPr id="32" name="Picture 19" descr="but16"/>
          <p:cNvPicPr>
            <a:picLocks noChangeAspect="1" noChangeArrowheads="1" noCrop="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16748" y="2815936"/>
            <a:ext cx="2397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e 25"/>
          <p:cNvGrpSpPr/>
          <p:nvPr/>
        </p:nvGrpSpPr>
        <p:grpSpPr>
          <a:xfrm rot="816956">
            <a:off x="6835071" y="2761079"/>
            <a:ext cx="222132" cy="341699"/>
            <a:chOff x="6324195" y="2380134"/>
            <a:chExt cx="816091" cy="1892292"/>
          </a:xfrm>
        </p:grpSpPr>
        <p:sp>
          <p:nvSpPr>
            <p:cNvPr id="19"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20" name="Ellipse 34"/>
            <p:cNvSpPr/>
            <p:nvPr/>
          </p:nvSpPr>
          <p:spPr>
            <a:xfrm>
              <a:off x="6324195" y="2969949"/>
              <a:ext cx="816091" cy="70207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3175" cap="flat" cmpd="sng" algn="ctr">
              <a:solidFill>
                <a:srgbClr val="E35313"/>
              </a:solid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21" name="Ellipse 35"/>
            <p:cNvSpPr/>
            <p:nvPr/>
          </p:nvSpPr>
          <p:spPr>
            <a:xfrm rot="1800000">
              <a:off x="6343308" y="3036225"/>
              <a:ext cx="647605" cy="593913"/>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pic>
          <p:nvPicPr>
            <p:cNvPr id="22" name="Picture 5"/>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l="23138" t="19901" r="24571" b="27188"/>
            <a:stretch/>
          </p:blipFill>
          <p:spPr bwMode="auto">
            <a:xfrm rot="19764694">
              <a:off x="6730129" y="3272365"/>
              <a:ext cx="385960" cy="29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24" name="Ellipse 38"/>
            <p:cNvSpPr/>
            <p:nvPr/>
          </p:nvSpPr>
          <p:spPr>
            <a:xfrm>
              <a:off x="6444208" y="2380134"/>
              <a:ext cx="576064" cy="504056"/>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108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25" name="Ellipse 39"/>
            <p:cNvSpPr/>
            <p:nvPr/>
          </p:nvSpPr>
          <p:spPr>
            <a:xfrm>
              <a:off x="6444208" y="2380134"/>
              <a:ext cx="576064" cy="43204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27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grpSp>
      <p:grpSp>
        <p:nvGrpSpPr>
          <p:cNvPr id="27" name="Groupe 25"/>
          <p:cNvGrpSpPr/>
          <p:nvPr/>
        </p:nvGrpSpPr>
        <p:grpSpPr>
          <a:xfrm rot="816956">
            <a:off x="8859812" y="1694281"/>
            <a:ext cx="222132" cy="341699"/>
            <a:chOff x="6324195" y="2380134"/>
            <a:chExt cx="816091" cy="1892292"/>
          </a:xfrm>
        </p:grpSpPr>
        <p:sp>
          <p:nvSpPr>
            <p:cNvPr id="28"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29" name="Ellipse 34"/>
            <p:cNvSpPr/>
            <p:nvPr/>
          </p:nvSpPr>
          <p:spPr>
            <a:xfrm>
              <a:off x="6324195" y="2969949"/>
              <a:ext cx="816091" cy="70207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3175" cap="flat" cmpd="sng" algn="ctr">
              <a:solidFill>
                <a:srgbClr val="E35313"/>
              </a:solid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0" name="Ellipse 35"/>
            <p:cNvSpPr/>
            <p:nvPr/>
          </p:nvSpPr>
          <p:spPr>
            <a:xfrm rot="1800000">
              <a:off x="6343308" y="3036225"/>
              <a:ext cx="647605" cy="593913"/>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pic>
          <p:nvPicPr>
            <p:cNvPr id="31" name="Picture 5"/>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l="23138" t="19901" r="24571" b="27188"/>
            <a:stretch/>
          </p:blipFill>
          <p:spPr bwMode="auto">
            <a:xfrm rot="19764694">
              <a:off x="6730129" y="3272365"/>
              <a:ext cx="385960" cy="29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6" name="Ellipse 38"/>
            <p:cNvSpPr/>
            <p:nvPr/>
          </p:nvSpPr>
          <p:spPr>
            <a:xfrm>
              <a:off x="6444208" y="2380134"/>
              <a:ext cx="576064" cy="504056"/>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108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7" name="Ellipse 39"/>
            <p:cNvSpPr/>
            <p:nvPr/>
          </p:nvSpPr>
          <p:spPr>
            <a:xfrm>
              <a:off x="6444208" y="2380134"/>
              <a:ext cx="576064" cy="43204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27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grpSp>
      <p:grpSp>
        <p:nvGrpSpPr>
          <p:cNvPr id="38" name="Groupe 25"/>
          <p:cNvGrpSpPr/>
          <p:nvPr/>
        </p:nvGrpSpPr>
        <p:grpSpPr>
          <a:xfrm rot="816956">
            <a:off x="7864589" y="3560973"/>
            <a:ext cx="222132" cy="341699"/>
            <a:chOff x="6324195" y="2380134"/>
            <a:chExt cx="816091" cy="1892292"/>
          </a:xfrm>
        </p:grpSpPr>
        <p:sp>
          <p:nvSpPr>
            <p:cNvPr id="39"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40" name="Ellipse 34"/>
            <p:cNvSpPr/>
            <p:nvPr/>
          </p:nvSpPr>
          <p:spPr>
            <a:xfrm>
              <a:off x="6324195" y="2969949"/>
              <a:ext cx="816091" cy="70207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3175" cap="flat" cmpd="sng" algn="ctr">
              <a:solidFill>
                <a:srgbClr val="E35313"/>
              </a:solid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41" name="Ellipse 35"/>
            <p:cNvSpPr/>
            <p:nvPr/>
          </p:nvSpPr>
          <p:spPr>
            <a:xfrm rot="1800000">
              <a:off x="6343308" y="3036225"/>
              <a:ext cx="647605" cy="593913"/>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pic>
          <p:nvPicPr>
            <p:cNvPr id="42" name="Picture 5"/>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l="23138" t="19901" r="24571" b="27188"/>
            <a:stretch/>
          </p:blipFill>
          <p:spPr bwMode="auto">
            <a:xfrm rot="19764694">
              <a:off x="6730129" y="3272365"/>
              <a:ext cx="385960" cy="29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44" name="Ellipse 38"/>
            <p:cNvSpPr/>
            <p:nvPr/>
          </p:nvSpPr>
          <p:spPr>
            <a:xfrm>
              <a:off x="6444208" y="2380134"/>
              <a:ext cx="576064" cy="504056"/>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108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45" name="Ellipse 39"/>
            <p:cNvSpPr/>
            <p:nvPr/>
          </p:nvSpPr>
          <p:spPr>
            <a:xfrm>
              <a:off x="6444208" y="2380134"/>
              <a:ext cx="576064" cy="43204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27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grpSp>
    </p:spTree>
    <p:extLst>
      <p:ext uri="{BB962C8B-B14F-4D97-AF65-F5344CB8AC3E}">
        <p14:creationId xmlns:p14="http://schemas.microsoft.com/office/powerpoint/2010/main" val="42584368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62450627"/>
              </p:ext>
            </p:extLst>
          </p:nvPr>
        </p:nvGraphicFramePr>
        <p:xfrm>
          <a:off x="2040532" y="990600"/>
          <a:ext cx="8458200" cy="55626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5"/>
          <p:cNvGrpSpPr/>
          <p:nvPr/>
        </p:nvGrpSpPr>
        <p:grpSpPr>
          <a:xfrm>
            <a:off x="1636616" y="-31899"/>
            <a:ext cx="8862117" cy="1226578"/>
            <a:chOff x="1728993" y="1820941"/>
            <a:chExt cx="3726430" cy="741460"/>
          </a:xfrm>
        </p:grpSpPr>
        <p:grpSp>
          <p:nvGrpSpPr>
            <p:cNvPr id="4" name="Group 28"/>
            <p:cNvGrpSpPr/>
            <p:nvPr/>
          </p:nvGrpSpPr>
          <p:grpSpPr>
            <a:xfrm>
              <a:off x="1927658" y="1820941"/>
              <a:ext cx="3527765" cy="741460"/>
              <a:chOff x="301313" y="-129839"/>
              <a:chExt cx="2769910" cy="885045"/>
            </a:xfrm>
            <a:scene3d>
              <a:camera prst="orthographicFront"/>
              <a:lightRig rig="flat" dir="t"/>
            </a:scene3d>
          </p:grpSpPr>
          <p:sp>
            <p:nvSpPr>
              <p:cNvPr id="8" name="Snip and Round Single Corner Rectangle 7"/>
              <p:cNvSpPr/>
              <p:nvPr/>
            </p:nvSpPr>
            <p:spPr>
              <a:xfrm rot="5400000">
                <a:off x="1278038" y="-1037979"/>
                <a:ext cx="816460" cy="2769910"/>
              </a:xfrm>
              <a:prstGeom prst="snipRoundRect">
                <a:avLst>
                  <a:gd name="adj1" fmla="val 16667"/>
                  <a:gd name="adj2" fmla="val 42871"/>
                </a:avLst>
              </a:prstGeom>
              <a:gradFill rotWithShape="1">
                <a:gsLst>
                  <a:gs pos="0">
                    <a:sysClr val="window" lastClr="FFFFFF">
                      <a:tint val="80000"/>
                      <a:satMod val="300000"/>
                    </a:sysClr>
                  </a:gs>
                  <a:gs pos="100000">
                    <a:sysClr val="window" lastClr="FFFFFF">
                      <a:lumMod val="75000"/>
                    </a:sysClr>
                  </a:gs>
                </a:gsLst>
                <a:path path="circle">
                  <a:fillToRect l="50000" t="50000" r="50000" b="50000"/>
                </a:path>
              </a:gradFill>
              <a:ln w="6350" cap="flat" cmpd="sng" algn="ctr">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8900000" scaled="1"/>
                  <a:tileRect/>
                </a:gradFill>
                <a:prstDash val="solid"/>
              </a:ln>
              <a:effectLst>
                <a:outerShdw blurRad="50800" dist="38100" dir="5400000" algn="t" rotWithShape="0">
                  <a:prstClr val="black">
                    <a:alpha val="40000"/>
                  </a:prstClr>
                </a:outerShdw>
              </a:effectLst>
            </p:spPr>
          </p:sp>
          <p:sp>
            <p:nvSpPr>
              <p:cNvPr id="9" name="Snip Diagonal Corner Rectangle 4"/>
              <p:cNvSpPr/>
              <p:nvPr/>
            </p:nvSpPr>
            <p:spPr>
              <a:xfrm>
                <a:off x="497448" y="-129839"/>
                <a:ext cx="2573775" cy="885045"/>
              </a:xfrm>
              <a:prstGeom prst="rect">
                <a:avLst/>
              </a:prstGeom>
              <a:noFill/>
              <a:ln>
                <a:noFill/>
              </a:ln>
              <a:effectLst/>
              <a:sp3d/>
            </p:spPr>
            <p:txBody>
              <a:bodyPr spcFirstLastPara="0" vert="horz" wrap="square" lIns="247650" tIns="123825" rIns="247650" bIns="123825" numCol="1" spcCol="1270" anchor="ctr" anchorCtr="0">
                <a:noAutofit/>
              </a:bodyPr>
              <a:lstStyle/>
              <a:p>
                <a:pPr algn="ctr">
                  <a:lnSpc>
                    <a:spcPct val="120000"/>
                  </a:lnSpc>
                </a:pPr>
                <a:r>
                  <a:rPr lang="en-US" altLang="zh-CN" sz="2000" b="1" kern="0" dirty="0">
                    <a:solidFill>
                      <a:sysClr val="windowText" lastClr="000000"/>
                    </a:solidFill>
                    <a:latin typeface="Kalinga" panose="020B0502040204020203" pitchFamily="34" charset="0"/>
                    <a:ea typeface="MS Gothic" pitchFamily="49" charset="-128"/>
                    <a:cs typeface="Kalinga" panose="020B0502040204020203" pitchFamily="34" charset="0"/>
                  </a:rPr>
                  <a:t>Effect of studied drugs on escape latency to the hidden platform in MWM during the three days of training sessions in </a:t>
                </a:r>
                <a:r>
                  <a:rPr lang="en-US" altLang="zh-CN" sz="2000" b="1" i="1" kern="0" dirty="0" err="1">
                    <a:solidFill>
                      <a:sysClr val="windowText" lastClr="000000"/>
                    </a:solidFill>
                    <a:latin typeface="Kalinga" panose="020B0502040204020203" pitchFamily="34" charset="0"/>
                    <a:ea typeface="MS Gothic" pitchFamily="49" charset="-128"/>
                    <a:cs typeface="Kalinga" panose="020B0502040204020203" pitchFamily="34" charset="0"/>
                  </a:rPr>
                  <a:t>icv</a:t>
                </a:r>
                <a:r>
                  <a:rPr lang="en-US" altLang="zh-CN" sz="2000" b="1" kern="0" dirty="0">
                    <a:solidFill>
                      <a:sysClr val="windowText" lastClr="000000"/>
                    </a:solidFill>
                    <a:latin typeface="Kalinga" panose="020B0502040204020203" pitchFamily="34" charset="0"/>
                    <a:ea typeface="MS Gothic" pitchFamily="49" charset="-128"/>
                    <a:cs typeface="Kalinga" panose="020B0502040204020203" pitchFamily="34" charset="0"/>
                  </a:rPr>
                  <a:t>-colchicine injected (second) </a:t>
                </a:r>
              </a:p>
            </p:txBody>
          </p:sp>
        </p:grpSp>
        <p:grpSp>
          <p:nvGrpSpPr>
            <p:cNvPr id="5" name="Group 31"/>
            <p:cNvGrpSpPr>
              <a:grpSpLocks noChangeAspect="1"/>
            </p:cNvGrpSpPr>
            <p:nvPr/>
          </p:nvGrpSpPr>
          <p:grpSpPr>
            <a:xfrm>
              <a:off x="1728993" y="1974326"/>
              <a:ext cx="626381" cy="432000"/>
              <a:chOff x="5580124" y="3140968"/>
              <a:chExt cx="1180697" cy="648072"/>
            </a:xfrm>
            <a:gradFill flip="none" rotWithShape="1">
              <a:gsLst>
                <a:gs pos="0">
                  <a:srgbClr val="AC66BB">
                    <a:shade val="30000"/>
                    <a:satMod val="115000"/>
                  </a:srgbClr>
                </a:gs>
                <a:gs pos="50000">
                  <a:srgbClr val="AC66BB">
                    <a:shade val="67500"/>
                    <a:satMod val="115000"/>
                  </a:srgbClr>
                </a:gs>
                <a:gs pos="100000">
                  <a:srgbClr val="AC66BB">
                    <a:shade val="100000"/>
                    <a:satMod val="115000"/>
                  </a:srgbClr>
                </a:gs>
              </a:gsLst>
              <a:lin ang="2700000" scaled="1"/>
              <a:tileRect/>
            </a:gradFill>
            <a:effectLst>
              <a:outerShdw blurRad="50800" dist="38100" dir="5400000" algn="t" rotWithShape="0">
                <a:prstClr val="black">
                  <a:alpha val="40000"/>
                </a:prstClr>
              </a:outerShdw>
            </a:effectLst>
          </p:grpSpPr>
          <p:sp>
            <p:nvSpPr>
              <p:cNvPr id="6" name="Rounded Rectangle 5"/>
              <p:cNvSpPr/>
              <p:nvPr/>
            </p:nvSpPr>
            <p:spPr>
              <a:xfrm>
                <a:off x="5580124" y="3140968"/>
                <a:ext cx="720081" cy="648072"/>
              </a:xfrm>
              <a:prstGeom prst="roundRect">
                <a:avLst>
                  <a:gd name="adj" fmla="val 11890"/>
                </a:avLst>
              </a:prstGeom>
              <a:solidFill>
                <a:schemeClr val="accent4"/>
              </a:solidFill>
              <a:ln w="55000" cap="flat" cmpd="thickThin" algn="ctr">
                <a:noFill/>
                <a:prstDash val="solid"/>
              </a:ln>
              <a:effectLst/>
            </p:spPr>
            <p:txBody>
              <a:bodyPr rtlCol="0" anchor="ctr"/>
              <a:lstStyle/>
              <a:p>
                <a:pPr algn="ctr" defTabSz="914400">
                  <a:defRPr/>
                </a:pPr>
                <a:endParaRPr lang="en-US" kern="0">
                  <a:solidFill>
                    <a:prstClr val="white"/>
                  </a:solidFill>
                  <a:latin typeface="Lucida Sans Unicode"/>
                </a:endParaRPr>
              </a:p>
            </p:txBody>
          </p:sp>
          <p:sp>
            <p:nvSpPr>
              <p:cNvPr id="7" name="Isosceles Triangle 6"/>
              <p:cNvSpPr/>
              <p:nvPr/>
            </p:nvSpPr>
            <p:spPr>
              <a:xfrm>
                <a:off x="6150849" y="3140968"/>
                <a:ext cx="609972" cy="648072"/>
              </a:xfrm>
              <a:prstGeom prst="triangle">
                <a:avLst>
                  <a:gd name="adj" fmla="val 18308"/>
                </a:avLst>
              </a:prstGeom>
              <a:solidFill>
                <a:schemeClr val="accent4"/>
              </a:solidFill>
              <a:ln w="55000" cap="flat" cmpd="thickThin" algn="ctr">
                <a:noFill/>
                <a:prstDash val="solid"/>
              </a:ln>
              <a:effectLst/>
            </p:spPr>
            <p:txBody>
              <a:bodyPr rtlCol="0" anchor="ctr"/>
              <a:lstStyle/>
              <a:p>
                <a:pPr algn="ctr" defTabSz="914400">
                  <a:defRPr/>
                </a:pPr>
                <a:endParaRPr lang="en-US" kern="0" dirty="0">
                  <a:solidFill>
                    <a:prstClr val="white"/>
                  </a:solidFill>
                  <a:latin typeface="Lucida Sans Unicode"/>
                </a:endParaRPr>
              </a:p>
            </p:txBody>
          </p:sp>
        </p:grpSp>
      </p:grpSp>
      <p:sp>
        <p:nvSpPr>
          <p:cNvPr id="10" name="Rectangle 9"/>
          <p:cNvSpPr/>
          <p:nvPr/>
        </p:nvSpPr>
        <p:spPr>
          <a:xfrm>
            <a:off x="9339943" y="3102429"/>
            <a:ext cx="391886" cy="413657"/>
          </a:xfrm>
          <a:prstGeom prst="rect">
            <a:avLst/>
          </a:prstGeom>
          <a:solidFill>
            <a:srgbClr val="F5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10014857" y="3559628"/>
            <a:ext cx="391886" cy="413657"/>
          </a:xfrm>
          <a:prstGeom prst="rect">
            <a:avLst/>
          </a:prstGeom>
          <a:solidFill>
            <a:srgbClr val="F5F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rrow: Right 11"/>
          <p:cNvSpPr/>
          <p:nvPr/>
        </p:nvSpPr>
        <p:spPr>
          <a:xfrm>
            <a:off x="3374573" y="3276601"/>
            <a:ext cx="468085" cy="2830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e 25"/>
          <p:cNvGrpSpPr/>
          <p:nvPr/>
        </p:nvGrpSpPr>
        <p:grpSpPr>
          <a:xfrm rot="816956">
            <a:off x="7738585" y="4393936"/>
            <a:ext cx="222132" cy="341699"/>
            <a:chOff x="6324195" y="2380134"/>
            <a:chExt cx="816091" cy="1892292"/>
          </a:xfrm>
        </p:grpSpPr>
        <p:sp>
          <p:nvSpPr>
            <p:cNvPr id="15"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16" name="Ellipse 34"/>
            <p:cNvSpPr/>
            <p:nvPr/>
          </p:nvSpPr>
          <p:spPr>
            <a:xfrm>
              <a:off x="6324195" y="2969949"/>
              <a:ext cx="816091" cy="70207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3175" cap="flat" cmpd="sng" algn="ctr">
              <a:solidFill>
                <a:srgbClr val="E35313"/>
              </a:solid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17" name="Ellipse 35"/>
            <p:cNvSpPr/>
            <p:nvPr/>
          </p:nvSpPr>
          <p:spPr>
            <a:xfrm rot="1800000">
              <a:off x="6343308" y="3036225"/>
              <a:ext cx="647605" cy="593913"/>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pic>
          <p:nvPicPr>
            <p:cNvPr id="18" name="Picture 5"/>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23138" t="19901" r="24571" b="27188"/>
            <a:stretch/>
          </p:blipFill>
          <p:spPr bwMode="auto">
            <a:xfrm rot="19764694">
              <a:off x="6730129" y="3272365"/>
              <a:ext cx="385960" cy="29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20" name="Ellipse 38"/>
            <p:cNvSpPr/>
            <p:nvPr/>
          </p:nvSpPr>
          <p:spPr>
            <a:xfrm>
              <a:off x="6444208" y="2380134"/>
              <a:ext cx="576064" cy="504056"/>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108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21" name="Ellipse 39"/>
            <p:cNvSpPr/>
            <p:nvPr/>
          </p:nvSpPr>
          <p:spPr>
            <a:xfrm>
              <a:off x="6444208" y="2380134"/>
              <a:ext cx="576064" cy="43204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27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grpSp>
    </p:spTree>
    <p:extLst>
      <p:ext uri="{BB962C8B-B14F-4D97-AF65-F5344CB8AC3E}">
        <p14:creationId xmlns:p14="http://schemas.microsoft.com/office/powerpoint/2010/main" val="35872401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extLst>
              <p:ext uri="{D42A27DB-BD31-4B8C-83A1-F6EECF244321}">
                <p14:modId xmlns:p14="http://schemas.microsoft.com/office/powerpoint/2010/main" val="2572465445"/>
              </p:ext>
            </p:extLst>
          </p:nvPr>
        </p:nvGraphicFramePr>
        <p:xfrm>
          <a:off x="1636615" y="1424622"/>
          <a:ext cx="8795448" cy="5280978"/>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19" descr="but16"/>
          <p:cNvPicPr>
            <a:picLocks noChangeAspect="1" noChangeArrowheads="1" noCrop="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64191" y="2580409"/>
            <a:ext cx="2397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9" descr="but16"/>
          <p:cNvPicPr>
            <a:picLocks noChangeAspect="1" noChangeArrowheads="1" noCrop="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59493" y="2351809"/>
            <a:ext cx="2397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ut13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677400" y="19812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but13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26764" y="2590799"/>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but13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99205" y="2351809"/>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5"/>
          <p:cNvGrpSpPr/>
          <p:nvPr/>
        </p:nvGrpSpPr>
        <p:grpSpPr>
          <a:xfrm>
            <a:off x="1653484" y="42532"/>
            <a:ext cx="8862117" cy="1226578"/>
            <a:chOff x="1728993" y="1820941"/>
            <a:chExt cx="3726430" cy="741460"/>
          </a:xfrm>
        </p:grpSpPr>
        <p:grpSp>
          <p:nvGrpSpPr>
            <p:cNvPr id="16" name="Group 28"/>
            <p:cNvGrpSpPr/>
            <p:nvPr/>
          </p:nvGrpSpPr>
          <p:grpSpPr>
            <a:xfrm>
              <a:off x="1927658" y="1820941"/>
              <a:ext cx="3527765" cy="741460"/>
              <a:chOff x="301313" y="-129839"/>
              <a:chExt cx="2769910" cy="885045"/>
            </a:xfrm>
            <a:scene3d>
              <a:camera prst="orthographicFront"/>
              <a:lightRig rig="flat" dir="t"/>
            </a:scene3d>
          </p:grpSpPr>
          <p:sp>
            <p:nvSpPr>
              <p:cNvPr id="20" name="Snip and Round Single Corner Rectangle 19"/>
              <p:cNvSpPr/>
              <p:nvPr/>
            </p:nvSpPr>
            <p:spPr>
              <a:xfrm rot="5400000">
                <a:off x="1278038" y="-1037979"/>
                <a:ext cx="816460" cy="2769910"/>
              </a:xfrm>
              <a:prstGeom prst="snipRoundRect">
                <a:avLst>
                  <a:gd name="adj1" fmla="val 16667"/>
                  <a:gd name="adj2" fmla="val 42871"/>
                </a:avLst>
              </a:prstGeom>
              <a:gradFill rotWithShape="1">
                <a:gsLst>
                  <a:gs pos="0">
                    <a:sysClr val="window" lastClr="FFFFFF">
                      <a:tint val="80000"/>
                      <a:satMod val="300000"/>
                    </a:sysClr>
                  </a:gs>
                  <a:gs pos="100000">
                    <a:sysClr val="window" lastClr="FFFFFF">
                      <a:lumMod val="75000"/>
                    </a:sysClr>
                  </a:gs>
                </a:gsLst>
                <a:path path="circle">
                  <a:fillToRect l="50000" t="50000" r="50000" b="50000"/>
                </a:path>
              </a:gradFill>
              <a:ln w="6350" cap="flat" cmpd="sng" algn="ctr">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8900000" scaled="1"/>
                  <a:tileRect/>
                </a:gradFill>
                <a:prstDash val="solid"/>
              </a:ln>
              <a:effectLst>
                <a:outerShdw blurRad="50800" dist="38100" dir="5400000" algn="t" rotWithShape="0">
                  <a:prstClr val="black">
                    <a:alpha val="40000"/>
                  </a:prstClr>
                </a:outerShdw>
              </a:effectLst>
            </p:spPr>
          </p:sp>
          <p:sp>
            <p:nvSpPr>
              <p:cNvPr id="21" name="Snip Diagonal Corner Rectangle 4"/>
              <p:cNvSpPr/>
              <p:nvPr/>
            </p:nvSpPr>
            <p:spPr>
              <a:xfrm>
                <a:off x="497448" y="-129839"/>
                <a:ext cx="2573775" cy="885045"/>
              </a:xfrm>
              <a:prstGeom prst="rect">
                <a:avLst/>
              </a:prstGeom>
              <a:noFill/>
              <a:ln>
                <a:noFill/>
              </a:ln>
              <a:effectLst/>
              <a:sp3d/>
            </p:spPr>
            <p:txBody>
              <a:bodyPr spcFirstLastPara="0" vert="horz" wrap="square" lIns="247650" tIns="123825" rIns="247650" bIns="123825" numCol="1" spcCol="1270" anchor="ctr" anchorCtr="0">
                <a:noAutofit/>
              </a:bodyPr>
              <a:lstStyle/>
              <a:p>
                <a:pPr algn="ctr">
                  <a:lnSpc>
                    <a:spcPct val="120000"/>
                  </a:lnSpc>
                </a:pPr>
                <a:r>
                  <a:rPr lang="en-US" altLang="zh-CN" sz="2100" b="1" kern="0" dirty="0">
                    <a:solidFill>
                      <a:sysClr val="windowText" lastClr="000000"/>
                    </a:solidFill>
                    <a:latin typeface="Kalinga" panose="020B0502040204020203" pitchFamily="34" charset="0"/>
                    <a:ea typeface="MS Gothic" pitchFamily="49" charset="-128"/>
                    <a:cs typeface="Kalinga" panose="020B0502040204020203" pitchFamily="34" charset="0"/>
                  </a:rPr>
                  <a:t>Effect of studied drugs on percent of time spent in target quadrant (N-W) in </a:t>
                </a:r>
                <a:r>
                  <a:rPr lang="en-US" altLang="zh-CN" sz="2100" b="1" kern="0">
                    <a:solidFill>
                      <a:sysClr val="windowText" lastClr="000000"/>
                    </a:solidFill>
                    <a:latin typeface="Kalinga" panose="020B0502040204020203" pitchFamily="34" charset="0"/>
                    <a:ea typeface="MS Gothic" pitchFamily="49" charset="-128"/>
                    <a:cs typeface="Kalinga" panose="020B0502040204020203" pitchFamily="34" charset="0"/>
                  </a:rPr>
                  <a:t>MWM in </a:t>
                </a:r>
                <a:r>
                  <a:rPr lang="en-US" altLang="zh-CN" sz="2100" b="1" i="1" kern="0" dirty="0" err="1">
                    <a:solidFill>
                      <a:sysClr val="windowText" lastClr="000000"/>
                    </a:solidFill>
                    <a:latin typeface="Kalinga" panose="020B0502040204020203" pitchFamily="34" charset="0"/>
                    <a:ea typeface="MS Gothic" pitchFamily="49" charset="-128"/>
                    <a:cs typeface="Kalinga" panose="020B0502040204020203" pitchFamily="34" charset="0"/>
                  </a:rPr>
                  <a:t>icv</a:t>
                </a:r>
                <a:r>
                  <a:rPr lang="en-US" altLang="zh-CN" sz="2100" b="1" kern="0" dirty="0">
                    <a:solidFill>
                      <a:sysClr val="windowText" lastClr="000000"/>
                    </a:solidFill>
                    <a:latin typeface="Kalinga" panose="020B0502040204020203" pitchFamily="34" charset="0"/>
                    <a:ea typeface="MS Gothic" pitchFamily="49" charset="-128"/>
                    <a:cs typeface="Kalinga" panose="020B0502040204020203" pitchFamily="34" charset="0"/>
                  </a:rPr>
                  <a:t>-colchicine injected rats</a:t>
                </a:r>
              </a:p>
            </p:txBody>
          </p:sp>
        </p:grpSp>
        <p:grpSp>
          <p:nvGrpSpPr>
            <p:cNvPr id="17" name="Group 31"/>
            <p:cNvGrpSpPr>
              <a:grpSpLocks noChangeAspect="1"/>
            </p:cNvGrpSpPr>
            <p:nvPr/>
          </p:nvGrpSpPr>
          <p:grpSpPr>
            <a:xfrm>
              <a:off x="1728993" y="1974326"/>
              <a:ext cx="626381" cy="432000"/>
              <a:chOff x="5580124" y="3140968"/>
              <a:chExt cx="1180697" cy="648072"/>
            </a:xfrm>
            <a:gradFill flip="none" rotWithShape="1">
              <a:gsLst>
                <a:gs pos="0">
                  <a:srgbClr val="AC66BB">
                    <a:shade val="30000"/>
                    <a:satMod val="115000"/>
                  </a:srgbClr>
                </a:gs>
                <a:gs pos="50000">
                  <a:srgbClr val="AC66BB">
                    <a:shade val="67500"/>
                    <a:satMod val="115000"/>
                  </a:srgbClr>
                </a:gs>
                <a:gs pos="100000">
                  <a:srgbClr val="AC66BB">
                    <a:shade val="100000"/>
                    <a:satMod val="115000"/>
                  </a:srgbClr>
                </a:gs>
              </a:gsLst>
              <a:lin ang="2700000" scaled="1"/>
              <a:tileRect/>
            </a:gradFill>
            <a:effectLst>
              <a:outerShdw blurRad="50800" dist="38100" dir="5400000" algn="t" rotWithShape="0">
                <a:prstClr val="black">
                  <a:alpha val="40000"/>
                </a:prstClr>
              </a:outerShdw>
            </a:effectLst>
          </p:grpSpPr>
          <p:sp>
            <p:nvSpPr>
              <p:cNvPr id="18" name="Rounded Rectangle 17"/>
              <p:cNvSpPr/>
              <p:nvPr/>
            </p:nvSpPr>
            <p:spPr>
              <a:xfrm>
                <a:off x="5580124" y="3140968"/>
                <a:ext cx="720081" cy="648072"/>
              </a:xfrm>
              <a:prstGeom prst="roundRect">
                <a:avLst>
                  <a:gd name="adj" fmla="val 11890"/>
                </a:avLst>
              </a:prstGeom>
              <a:solidFill>
                <a:schemeClr val="accent4"/>
              </a:solidFill>
              <a:ln w="55000" cap="flat" cmpd="thickThin" algn="ctr">
                <a:noFill/>
                <a:prstDash val="solid"/>
              </a:ln>
              <a:effectLst/>
            </p:spPr>
            <p:txBody>
              <a:bodyPr rtlCol="0" anchor="ctr"/>
              <a:lstStyle/>
              <a:p>
                <a:pPr algn="ctr" defTabSz="914400">
                  <a:defRPr/>
                </a:pPr>
                <a:endParaRPr lang="en-US" sz="2100" kern="0">
                  <a:solidFill>
                    <a:prstClr val="white"/>
                  </a:solidFill>
                  <a:latin typeface="Lucida Sans Unicode"/>
                </a:endParaRPr>
              </a:p>
            </p:txBody>
          </p:sp>
          <p:sp>
            <p:nvSpPr>
              <p:cNvPr id="19" name="Isosceles Triangle 18"/>
              <p:cNvSpPr/>
              <p:nvPr/>
            </p:nvSpPr>
            <p:spPr>
              <a:xfrm>
                <a:off x="6150849" y="3140968"/>
                <a:ext cx="609972" cy="648072"/>
              </a:xfrm>
              <a:prstGeom prst="triangle">
                <a:avLst>
                  <a:gd name="adj" fmla="val 18308"/>
                </a:avLst>
              </a:prstGeom>
              <a:solidFill>
                <a:schemeClr val="accent4"/>
              </a:solidFill>
              <a:ln w="55000" cap="flat" cmpd="thickThin" algn="ctr">
                <a:noFill/>
                <a:prstDash val="solid"/>
              </a:ln>
              <a:effectLst/>
            </p:spPr>
            <p:txBody>
              <a:bodyPr rtlCol="0" anchor="ctr"/>
              <a:lstStyle/>
              <a:p>
                <a:pPr algn="ctr" defTabSz="914400">
                  <a:defRPr/>
                </a:pPr>
                <a:endParaRPr lang="en-US" sz="2100" kern="0" dirty="0">
                  <a:solidFill>
                    <a:prstClr val="white"/>
                  </a:solidFill>
                  <a:latin typeface="Lucida Sans Unicode"/>
                </a:endParaRPr>
              </a:p>
            </p:txBody>
          </p:sp>
        </p:grpSp>
      </p:grpSp>
      <p:pic>
        <p:nvPicPr>
          <p:cNvPr id="23" name="chart"/>
          <p:cNvPicPr>
            <a:picLocks noChangeAspect="1"/>
          </p:cNvPicPr>
          <p:nvPr/>
        </p:nvPicPr>
        <p:blipFill rotWithShape="1">
          <a:blip r:embed="rId6">
            <a:duotone>
              <a:prstClr val="black"/>
              <a:srgbClr val="D9C3A5">
                <a:tint val="50000"/>
                <a:satMod val="180000"/>
              </a:srgbClr>
            </a:duotone>
          </a:blip>
          <a:srcRect r="3048"/>
          <a:stretch/>
        </p:blipFill>
        <p:spPr>
          <a:xfrm>
            <a:off x="2619009" y="5791200"/>
            <a:ext cx="7813055" cy="653992"/>
          </a:xfrm>
          <a:prstGeom prst="rect">
            <a:avLst/>
          </a:prstGeom>
        </p:spPr>
      </p:pic>
      <p:pic>
        <p:nvPicPr>
          <p:cNvPr id="22" name="Picture 19" descr="but16"/>
          <p:cNvPicPr>
            <a:picLocks noChangeAspect="1" noChangeArrowheads="1" noCrop="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4544" y="3512129"/>
            <a:ext cx="2397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but16"/>
          <p:cNvPicPr>
            <a:picLocks noChangeAspect="1" noChangeArrowheads="1" noCrop="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25864" y="1981200"/>
            <a:ext cx="2515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e 25"/>
          <p:cNvGrpSpPr/>
          <p:nvPr/>
        </p:nvGrpSpPr>
        <p:grpSpPr>
          <a:xfrm rot="816956">
            <a:off x="6562635" y="2545135"/>
            <a:ext cx="222132" cy="341699"/>
            <a:chOff x="6324195" y="2380134"/>
            <a:chExt cx="816091" cy="1892292"/>
          </a:xfrm>
        </p:grpSpPr>
        <p:sp>
          <p:nvSpPr>
            <p:cNvPr id="27"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28" name="Ellipse 34"/>
            <p:cNvSpPr/>
            <p:nvPr/>
          </p:nvSpPr>
          <p:spPr>
            <a:xfrm>
              <a:off x="6324195" y="2969949"/>
              <a:ext cx="816091" cy="70207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3175" cap="flat" cmpd="sng" algn="ctr">
              <a:solidFill>
                <a:srgbClr val="E35313"/>
              </a:solid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29" name="Ellipse 35"/>
            <p:cNvSpPr/>
            <p:nvPr/>
          </p:nvSpPr>
          <p:spPr>
            <a:xfrm rot="1800000">
              <a:off x="6343308" y="3036225"/>
              <a:ext cx="647605" cy="593913"/>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pic>
          <p:nvPicPr>
            <p:cNvPr id="30" name="Picture 5"/>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l="23138" t="19901" r="24571" b="27188"/>
            <a:stretch/>
          </p:blipFill>
          <p:spPr bwMode="auto">
            <a:xfrm rot="19764694">
              <a:off x="6730129" y="3272365"/>
              <a:ext cx="385960" cy="29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2" name="Ellipse 38"/>
            <p:cNvSpPr/>
            <p:nvPr/>
          </p:nvSpPr>
          <p:spPr>
            <a:xfrm>
              <a:off x="6444208" y="2380134"/>
              <a:ext cx="576064" cy="504056"/>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108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3" name="Ellipse 39"/>
            <p:cNvSpPr/>
            <p:nvPr/>
          </p:nvSpPr>
          <p:spPr>
            <a:xfrm>
              <a:off x="6444208" y="2380134"/>
              <a:ext cx="576064" cy="43204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27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grpSp>
      <p:grpSp>
        <p:nvGrpSpPr>
          <p:cNvPr id="34" name="Groupe 25"/>
          <p:cNvGrpSpPr/>
          <p:nvPr/>
        </p:nvGrpSpPr>
        <p:grpSpPr>
          <a:xfrm rot="816956">
            <a:off x="7709350" y="2281174"/>
            <a:ext cx="222132" cy="341699"/>
            <a:chOff x="6324195" y="2380134"/>
            <a:chExt cx="816091" cy="1892292"/>
          </a:xfrm>
        </p:grpSpPr>
        <p:sp>
          <p:nvSpPr>
            <p:cNvPr id="35"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6" name="Ellipse 34"/>
            <p:cNvSpPr/>
            <p:nvPr/>
          </p:nvSpPr>
          <p:spPr>
            <a:xfrm>
              <a:off x="6324195" y="2969949"/>
              <a:ext cx="816091" cy="70207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3175" cap="flat" cmpd="sng" algn="ctr">
              <a:solidFill>
                <a:srgbClr val="E35313"/>
              </a:solid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7" name="Ellipse 35"/>
            <p:cNvSpPr/>
            <p:nvPr/>
          </p:nvSpPr>
          <p:spPr>
            <a:xfrm rot="1800000">
              <a:off x="6343308" y="3036225"/>
              <a:ext cx="647605" cy="593913"/>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pic>
          <p:nvPicPr>
            <p:cNvPr id="38" name="Picture 5"/>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l="23138" t="19901" r="24571" b="27188"/>
            <a:stretch/>
          </p:blipFill>
          <p:spPr bwMode="auto">
            <a:xfrm rot="19764694">
              <a:off x="6730129" y="3272365"/>
              <a:ext cx="385960" cy="29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40" name="Ellipse 38"/>
            <p:cNvSpPr/>
            <p:nvPr/>
          </p:nvSpPr>
          <p:spPr>
            <a:xfrm>
              <a:off x="6444208" y="2380134"/>
              <a:ext cx="576064" cy="504056"/>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108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41" name="Ellipse 39"/>
            <p:cNvSpPr/>
            <p:nvPr/>
          </p:nvSpPr>
          <p:spPr>
            <a:xfrm>
              <a:off x="6444208" y="2380134"/>
              <a:ext cx="576064" cy="43204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27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grpSp>
      <p:grpSp>
        <p:nvGrpSpPr>
          <p:cNvPr id="42" name="Groupe 25"/>
          <p:cNvGrpSpPr/>
          <p:nvPr/>
        </p:nvGrpSpPr>
        <p:grpSpPr>
          <a:xfrm rot="816956">
            <a:off x="8674758" y="3490421"/>
            <a:ext cx="222132" cy="341699"/>
            <a:chOff x="6324195" y="2380134"/>
            <a:chExt cx="816091" cy="1892292"/>
          </a:xfrm>
        </p:grpSpPr>
        <p:sp>
          <p:nvSpPr>
            <p:cNvPr id="43"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44" name="Ellipse 34"/>
            <p:cNvSpPr/>
            <p:nvPr/>
          </p:nvSpPr>
          <p:spPr>
            <a:xfrm>
              <a:off x="6324195" y="2969949"/>
              <a:ext cx="816091" cy="70207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3175" cap="flat" cmpd="sng" algn="ctr">
              <a:solidFill>
                <a:srgbClr val="E35313"/>
              </a:solid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45" name="Ellipse 35"/>
            <p:cNvSpPr/>
            <p:nvPr/>
          </p:nvSpPr>
          <p:spPr>
            <a:xfrm rot="1800000">
              <a:off x="6343308" y="3036225"/>
              <a:ext cx="647605" cy="593913"/>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pic>
          <p:nvPicPr>
            <p:cNvPr id="46" name="Picture 5"/>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l="23138" t="19901" r="24571" b="27188"/>
            <a:stretch/>
          </p:blipFill>
          <p:spPr bwMode="auto">
            <a:xfrm rot="19764694">
              <a:off x="6730129" y="3272365"/>
              <a:ext cx="385960" cy="29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48" name="Ellipse 38"/>
            <p:cNvSpPr/>
            <p:nvPr/>
          </p:nvSpPr>
          <p:spPr>
            <a:xfrm>
              <a:off x="6444208" y="2380134"/>
              <a:ext cx="576064" cy="504056"/>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108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49" name="Ellipse 39"/>
            <p:cNvSpPr/>
            <p:nvPr/>
          </p:nvSpPr>
          <p:spPr>
            <a:xfrm>
              <a:off x="6444208" y="2380134"/>
              <a:ext cx="576064" cy="43204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27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grpSp>
    </p:spTree>
    <p:extLst>
      <p:ext uri="{BB962C8B-B14F-4D97-AF65-F5344CB8AC3E}">
        <p14:creationId xmlns:p14="http://schemas.microsoft.com/office/powerpoint/2010/main" val="38988377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4000"/>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a:grpSpLocks/>
          </p:cNvGrpSpPr>
          <p:nvPr/>
        </p:nvGrpSpPr>
        <p:grpSpPr bwMode="auto">
          <a:xfrm>
            <a:off x="2320451" y="180986"/>
            <a:ext cx="4954992" cy="857256"/>
            <a:chOff x="816" y="2304"/>
            <a:chExt cx="1440" cy="448"/>
          </a:xfrm>
        </p:grpSpPr>
        <p:sp>
          <p:nvSpPr>
            <p:cNvPr id="6" name="Freeform 5"/>
            <p:cNvSpPr>
              <a:spLocks/>
            </p:cNvSpPr>
            <p:nvPr/>
          </p:nvSpPr>
          <p:spPr bwMode="gray">
            <a:xfrm>
              <a:off x="901" y="2562"/>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headEnd/>
              <a:tailEnd/>
            </a:ln>
            <a:effectLst>
              <a:outerShdw blurRad="40000" dist="20000" dir="5400000" rotWithShape="0">
                <a:srgbClr val="000000">
                  <a:alpha val="38000"/>
                </a:srgbClr>
              </a:outerShdw>
            </a:effectLst>
          </p:spPr>
          <p:txBody>
            <a:bodyPr/>
            <a:lstStyle>
              <a:defPPr>
                <a:defRPr lang="ar-EG"/>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a:defRPr/>
              </a:pPr>
              <a:endParaRPr lang="ar-EG" sz="2800">
                <a:solidFill>
                  <a:sysClr val="windowText" lastClr="000000"/>
                </a:solidFill>
                <a:latin typeface="Andalus" panose="02020603050405020304" pitchFamily="18" charset="-78"/>
                <a:cs typeface="Andalus" panose="02020603050405020304" pitchFamily="18" charset="-78"/>
              </a:endParaRPr>
            </a:p>
          </p:txBody>
        </p:sp>
        <p:sp>
          <p:nvSpPr>
            <p:cNvPr id="7" name="Rectangle 26"/>
            <p:cNvSpPr>
              <a:spLocks noChangeArrowheads="1"/>
            </p:cNvSpPr>
            <p:nvPr/>
          </p:nvSpPr>
          <p:spPr bwMode="gray">
            <a:xfrm>
              <a:off x="816" y="2304"/>
              <a:ext cx="1440" cy="393"/>
            </a:xfrm>
            <a:prstGeom prst="snipRoundRect">
              <a:avLst/>
            </a:prstGeom>
            <a:gradFill>
              <a:gsLst>
                <a:gs pos="0">
                  <a:schemeClr val="accent6"/>
                </a:gs>
                <a:gs pos="35000">
                  <a:schemeClr val="accent6">
                    <a:tint val="37000"/>
                    <a:satMod val="300000"/>
                  </a:schemeClr>
                </a:gs>
                <a:gs pos="100000">
                  <a:schemeClr val="accent6">
                    <a:tint val="15000"/>
                    <a:satMod val="350000"/>
                  </a:schemeClr>
                </a:gs>
              </a:gsLst>
            </a:grad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63" fontAlgn="base">
                <a:spcBef>
                  <a:spcPct val="0"/>
                </a:spcBef>
                <a:spcAft>
                  <a:spcPct val="0"/>
                </a:spcAft>
                <a:buClr>
                  <a:sysClr val="windowText" lastClr="000000"/>
                </a:buClr>
              </a:pPr>
              <a:r>
                <a:rPr lang="en-US" sz="3200" b="1" dirty="0">
                  <a:solidFill>
                    <a:prstClr val="black"/>
                  </a:solidFill>
                  <a:effectLst>
                    <a:glow rad="63500">
                      <a:prstClr val="white"/>
                    </a:glow>
                  </a:effectLst>
                  <a:latin typeface="Andalus" panose="02020603050405020304" pitchFamily="18" charset="-78"/>
                  <a:cs typeface="Andalus" panose="02020603050405020304" pitchFamily="18" charset="-78"/>
                </a:rPr>
                <a:t>Alzheimer’s disease (AD)</a:t>
              </a:r>
            </a:p>
          </p:txBody>
        </p:sp>
      </p:grpSp>
      <p:pic>
        <p:nvPicPr>
          <p:cNvPr id="12" name="Picture 11" descr="arr139.GIF"/>
          <p:cNvPicPr>
            <a:picLocks noChangeAspect="1"/>
          </p:cNvPicPr>
          <p:nvPr/>
        </p:nvPicPr>
        <p:blipFill>
          <a:blip r:embed="rId4">
            <a:duotone>
              <a:schemeClr val="accent6">
                <a:shade val="45000"/>
                <a:satMod val="135000"/>
              </a:schemeClr>
              <a:prstClr val="white"/>
            </a:duotone>
          </a:blip>
          <a:stretch>
            <a:fillRect/>
          </a:stretch>
        </p:blipFill>
        <p:spPr>
          <a:xfrm>
            <a:off x="2270870" y="1075228"/>
            <a:ext cx="298201" cy="791775"/>
          </a:xfrm>
          <a:prstGeom prst="rect">
            <a:avLst/>
          </a:prstGeom>
        </p:spPr>
      </p:pic>
      <p:sp>
        <p:nvSpPr>
          <p:cNvPr id="31" name="Rectangle 30"/>
          <p:cNvSpPr/>
          <p:nvPr/>
        </p:nvSpPr>
        <p:spPr>
          <a:xfrm>
            <a:off x="2563173" y="1185231"/>
            <a:ext cx="6598721" cy="673707"/>
          </a:xfrm>
          <a:prstGeom prst="rect">
            <a:avLst/>
          </a:prstGeom>
          <a:gradFill flip="none" rotWithShape="1">
            <a:gsLst>
              <a:gs pos="0">
                <a:schemeClr val="accent2"/>
              </a:gs>
              <a:gs pos="100000">
                <a:schemeClr val="accent5">
                  <a:alpha val="24000"/>
                </a:schemeClr>
              </a:gs>
            </a:gsLst>
            <a:lin ang="0" scaled="1"/>
            <a:tileRect/>
          </a:gradFill>
          <a:ln w="28575" cap="flat" cmpd="sng" algn="ctr">
            <a:noFill/>
            <a:prstDash val="solid"/>
            <a:headEnd/>
            <a:tailEnd/>
          </a:ln>
          <a:effectLst/>
        </p:spPr>
        <p:txBody>
          <a:bodyPr rtlCol="1" anchor="ctr"/>
          <a:lstStyle/>
          <a:p>
            <a:pPr algn="ctr"/>
            <a:r>
              <a:rPr lang="en-US" sz="2400" b="1" kern="0" dirty="0">
                <a:ln w="19050">
                  <a:noFill/>
                </a:ln>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cs typeface="Microsoft New Tai Lue" panose="020B0502040204020203" pitchFamily="34" charset="0"/>
              </a:rPr>
              <a:t>Progressive neurodegenerative disorder </a:t>
            </a:r>
            <a:endParaRPr lang="ar-EG" sz="3600" dirty="0">
              <a:solidFill>
                <a:prstClr val="white"/>
              </a:solidFill>
            </a:endParaRPr>
          </a:p>
        </p:txBody>
      </p:sp>
      <p:pic>
        <p:nvPicPr>
          <p:cNvPr id="33" name="Picture 32" descr="arr139.GIF"/>
          <p:cNvPicPr>
            <a:picLocks noChangeAspect="1"/>
          </p:cNvPicPr>
          <p:nvPr/>
        </p:nvPicPr>
        <p:blipFill>
          <a:blip r:embed="rId4">
            <a:duotone>
              <a:schemeClr val="accent6">
                <a:shade val="45000"/>
                <a:satMod val="135000"/>
              </a:schemeClr>
              <a:prstClr val="white"/>
            </a:duotone>
          </a:blip>
          <a:stretch>
            <a:fillRect/>
          </a:stretch>
        </p:blipFill>
        <p:spPr>
          <a:xfrm>
            <a:off x="2070959" y="1259318"/>
            <a:ext cx="399823" cy="1630854"/>
          </a:xfrm>
          <a:prstGeom prst="rect">
            <a:avLst/>
          </a:prstGeom>
        </p:spPr>
      </p:pic>
      <p:sp>
        <p:nvSpPr>
          <p:cNvPr id="32" name="Rectangle 31"/>
          <p:cNvSpPr/>
          <p:nvPr/>
        </p:nvSpPr>
        <p:spPr>
          <a:xfrm>
            <a:off x="2576797" y="2626100"/>
            <a:ext cx="9469429" cy="709025"/>
          </a:xfrm>
          <a:prstGeom prst="rect">
            <a:avLst/>
          </a:prstGeom>
          <a:gradFill flip="none" rotWithShape="1">
            <a:gsLst>
              <a:gs pos="0">
                <a:schemeClr val="accent2"/>
              </a:gs>
              <a:gs pos="100000">
                <a:schemeClr val="accent5">
                  <a:alpha val="24000"/>
                </a:schemeClr>
              </a:gs>
            </a:gsLst>
            <a:lin ang="0" scaled="1"/>
            <a:tileRect/>
          </a:gradFill>
          <a:ln w="28575" cap="flat" cmpd="sng" algn="ctr">
            <a:noFill/>
            <a:prstDash val="solid"/>
            <a:headEnd/>
            <a:tailEnd/>
          </a:ln>
          <a:effectLst/>
        </p:spPr>
        <p:txBody>
          <a:bodyPr rtlCol="1" anchor="ctr"/>
          <a:lstStyle/>
          <a:p>
            <a:pPr algn="ctr"/>
            <a:r>
              <a:rPr lang="en-US" sz="2400" b="1" kern="0" dirty="0">
                <a:ln w="19050">
                  <a:noFill/>
                </a:ln>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cs typeface="Microsoft New Tai Lue" panose="020B0502040204020203" pitchFamily="34" charset="0"/>
              </a:rPr>
              <a:t>Irreversible loss of neurons, mainly in neocortex &amp; hippocampus </a:t>
            </a:r>
            <a:endParaRPr lang="ar-EG" sz="3600" dirty="0">
              <a:solidFill>
                <a:prstClr val="white"/>
              </a:solidFill>
            </a:endParaRPr>
          </a:p>
        </p:txBody>
      </p:sp>
      <p:sp>
        <p:nvSpPr>
          <p:cNvPr id="18" name="Rectangle 17"/>
          <p:cNvSpPr/>
          <p:nvPr/>
        </p:nvSpPr>
        <p:spPr>
          <a:xfrm>
            <a:off x="2569801" y="1894218"/>
            <a:ext cx="6598721" cy="673707"/>
          </a:xfrm>
          <a:prstGeom prst="rect">
            <a:avLst/>
          </a:prstGeom>
          <a:gradFill flip="none" rotWithShape="1">
            <a:gsLst>
              <a:gs pos="0">
                <a:schemeClr val="accent2"/>
              </a:gs>
              <a:gs pos="100000">
                <a:schemeClr val="accent5">
                  <a:alpha val="24000"/>
                </a:schemeClr>
              </a:gs>
            </a:gsLst>
            <a:lin ang="0" scaled="1"/>
            <a:tileRect/>
          </a:gradFill>
          <a:ln w="28575" cap="flat" cmpd="sng" algn="ctr">
            <a:noFill/>
            <a:prstDash val="solid"/>
            <a:headEnd/>
            <a:tailEnd/>
          </a:ln>
          <a:effectLst/>
        </p:spPr>
        <p:txBody>
          <a:bodyPr rtlCol="1" anchor="ctr"/>
          <a:lstStyle/>
          <a:p>
            <a:pPr algn="ctr"/>
            <a:r>
              <a:rPr lang="en-US" sz="2400" b="1" kern="0" dirty="0">
                <a:ln w="19050">
                  <a:noFill/>
                </a:ln>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cs typeface="Microsoft New Tai Lue" panose="020B0502040204020203" pitchFamily="34" charset="0"/>
              </a:rPr>
              <a:t>Most common dementia in elderly (</a:t>
            </a:r>
            <a:r>
              <a:rPr lang="en-US" sz="2400" b="1" kern="0" dirty="0">
                <a:ln w="19050">
                  <a:noFill/>
                </a:ln>
                <a:solidFill>
                  <a:srgbClr val="C00000"/>
                </a:solidFill>
                <a:effectLst>
                  <a:glow rad="63500">
                    <a:sysClr val="windowText" lastClr="000000">
                      <a:alpha val="40000"/>
                    </a:sysClr>
                  </a:glow>
                  <a:outerShdw blurRad="50800" dist="38100" dir="2700000" algn="tl" rotWithShape="0">
                    <a:prstClr val="black"/>
                  </a:outerShdw>
                </a:effectLst>
                <a:latin typeface="Book Antiqua" pitchFamily="18" charset="0"/>
                <a:cs typeface="Microsoft New Tai Lue" panose="020B0502040204020203" pitchFamily="34" charset="0"/>
              </a:rPr>
              <a:t>70 – 80 %</a:t>
            </a:r>
            <a:r>
              <a:rPr lang="en-US" sz="2400" b="1" kern="0" dirty="0">
                <a:ln w="19050">
                  <a:noFill/>
                </a:ln>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cs typeface="Microsoft New Tai Lue" panose="020B0502040204020203" pitchFamily="34" charset="0"/>
              </a:rPr>
              <a:t>)</a:t>
            </a:r>
            <a:endParaRPr lang="ar-EG" sz="3600" dirty="0">
              <a:solidFill>
                <a:prstClr val="white"/>
              </a:solidFill>
            </a:endParaRPr>
          </a:p>
        </p:txBody>
      </p:sp>
      <p:pic>
        <p:nvPicPr>
          <p:cNvPr id="38" name="Picture 2" descr="C:\Users\dr betah\Desktop\ppt\EntorhinalCortex.jpeg"/>
          <p:cNvPicPr>
            <a:picLocks noChangeAspect="1" noChangeArrowheads="1"/>
          </p:cNvPicPr>
          <p:nvPr/>
        </p:nvPicPr>
        <p:blipFill rotWithShape="1">
          <a:blip r:embed="rId5">
            <a:extLst>
              <a:ext uri="{28A0092B-C50C-407E-A947-70E740481C1C}">
                <a14:useLocalDpi xmlns:a14="http://schemas.microsoft.com/office/drawing/2010/main" val="0"/>
              </a:ext>
            </a:extLst>
          </a:blip>
          <a:srcRect b="10396"/>
          <a:stretch/>
        </p:blipFill>
        <p:spPr bwMode="auto">
          <a:xfrm>
            <a:off x="2898069" y="3422736"/>
            <a:ext cx="6425405" cy="3419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9970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up)">
                                      <p:cBhvr>
                                        <p:cTn id="21" dur="500"/>
                                        <p:tgtEl>
                                          <p:spTgt spid="3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p:nvPr>
            <p:extLst>
              <p:ext uri="{D42A27DB-BD31-4B8C-83A1-F6EECF244321}">
                <p14:modId xmlns:p14="http://schemas.microsoft.com/office/powerpoint/2010/main" val="878608855"/>
              </p:ext>
            </p:extLst>
          </p:nvPr>
        </p:nvGraphicFramePr>
        <p:xfrm>
          <a:off x="1676401" y="1419542"/>
          <a:ext cx="8764229" cy="5590858"/>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19" descr="but16"/>
          <p:cNvPicPr>
            <a:picLocks noChangeAspect="1" noChangeArrowheads="1" noCrop="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68532" y="2171700"/>
            <a:ext cx="2397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9" descr="but16"/>
          <p:cNvPicPr>
            <a:picLocks noChangeAspect="1" noChangeArrowheads="1" noCrop="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91401" y="2168236"/>
            <a:ext cx="2397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descr="but16"/>
          <p:cNvPicPr>
            <a:picLocks noChangeAspect="1" noChangeArrowheads="1" noCrop="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79467" y="4495801"/>
            <a:ext cx="2397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but16"/>
          <p:cNvPicPr>
            <a:picLocks noChangeAspect="1" noChangeArrowheads="1" noCrop="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46688" y="4267201"/>
            <a:ext cx="2397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but16"/>
          <p:cNvPicPr>
            <a:picLocks noChangeAspect="1" noChangeArrowheads="1" noCrop="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01201" y="2171700"/>
            <a:ext cx="2397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but13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906000" y="2209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ut13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31113" y="216477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but13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558826" y="216477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but13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763000" y="4495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5"/>
          <p:cNvGrpSpPr/>
          <p:nvPr/>
        </p:nvGrpSpPr>
        <p:grpSpPr>
          <a:xfrm>
            <a:off x="1578514" y="196971"/>
            <a:ext cx="8862117" cy="1226578"/>
            <a:chOff x="1728993" y="1820941"/>
            <a:chExt cx="3726430" cy="741460"/>
          </a:xfrm>
        </p:grpSpPr>
        <p:grpSp>
          <p:nvGrpSpPr>
            <p:cNvPr id="16" name="Group 28"/>
            <p:cNvGrpSpPr/>
            <p:nvPr/>
          </p:nvGrpSpPr>
          <p:grpSpPr>
            <a:xfrm>
              <a:off x="1927658" y="1820941"/>
              <a:ext cx="3527765" cy="741460"/>
              <a:chOff x="301313" y="-129839"/>
              <a:chExt cx="2769910" cy="885045"/>
            </a:xfrm>
            <a:scene3d>
              <a:camera prst="orthographicFront"/>
              <a:lightRig rig="flat" dir="t"/>
            </a:scene3d>
          </p:grpSpPr>
          <p:sp>
            <p:nvSpPr>
              <p:cNvPr id="20" name="Snip and Round Single Corner Rectangle 19"/>
              <p:cNvSpPr/>
              <p:nvPr/>
            </p:nvSpPr>
            <p:spPr>
              <a:xfrm rot="5400000">
                <a:off x="1278038" y="-1037979"/>
                <a:ext cx="816460" cy="2769910"/>
              </a:xfrm>
              <a:prstGeom prst="snipRoundRect">
                <a:avLst>
                  <a:gd name="adj1" fmla="val 16667"/>
                  <a:gd name="adj2" fmla="val 42871"/>
                </a:avLst>
              </a:prstGeom>
              <a:gradFill rotWithShape="1">
                <a:gsLst>
                  <a:gs pos="0">
                    <a:sysClr val="window" lastClr="FFFFFF">
                      <a:tint val="80000"/>
                      <a:satMod val="300000"/>
                    </a:sysClr>
                  </a:gs>
                  <a:gs pos="100000">
                    <a:sysClr val="window" lastClr="FFFFFF">
                      <a:lumMod val="75000"/>
                    </a:sysClr>
                  </a:gs>
                </a:gsLst>
                <a:path path="circle">
                  <a:fillToRect l="50000" t="50000" r="50000" b="50000"/>
                </a:path>
              </a:gradFill>
              <a:ln w="6350" cap="flat" cmpd="sng" algn="ctr">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8900000" scaled="1"/>
                  <a:tileRect/>
                </a:gradFill>
                <a:prstDash val="solid"/>
              </a:ln>
              <a:effectLst>
                <a:outerShdw blurRad="50800" dist="38100" dir="5400000" algn="t" rotWithShape="0">
                  <a:prstClr val="black">
                    <a:alpha val="40000"/>
                  </a:prstClr>
                </a:outerShdw>
              </a:effectLst>
            </p:spPr>
          </p:sp>
          <p:sp>
            <p:nvSpPr>
              <p:cNvPr id="21" name="Snip Diagonal Corner Rectangle 4"/>
              <p:cNvSpPr/>
              <p:nvPr/>
            </p:nvSpPr>
            <p:spPr>
              <a:xfrm>
                <a:off x="497448" y="-129839"/>
                <a:ext cx="2573775" cy="885045"/>
              </a:xfrm>
              <a:prstGeom prst="rect">
                <a:avLst/>
              </a:prstGeom>
              <a:noFill/>
              <a:ln>
                <a:noFill/>
              </a:ln>
              <a:effectLst/>
              <a:sp3d/>
            </p:spPr>
            <p:txBody>
              <a:bodyPr spcFirstLastPara="0" vert="horz" wrap="square" lIns="247650" tIns="123825" rIns="247650" bIns="123825" numCol="1" spcCol="1270" anchor="ctr" anchorCtr="0">
                <a:noAutofit/>
              </a:bodyPr>
              <a:lstStyle/>
              <a:p>
                <a:pPr algn="ctr">
                  <a:lnSpc>
                    <a:spcPct val="120000"/>
                  </a:lnSpc>
                </a:pPr>
                <a:r>
                  <a:rPr lang="en-US" altLang="zh-CN" sz="2100" b="1" kern="0" dirty="0">
                    <a:solidFill>
                      <a:sysClr val="windowText" lastClr="000000"/>
                    </a:solidFill>
                    <a:latin typeface="Kalinga" panose="020B0502040204020203" pitchFamily="34" charset="0"/>
                    <a:ea typeface="MS Gothic" pitchFamily="49" charset="-128"/>
                    <a:cs typeface="Kalinga" panose="020B0502040204020203" pitchFamily="34" charset="0"/>
                  </a:rPr>
                  <a:t>Effect of studied drugs on RL in the step-through passive avoidance task in </a:t>
                </a:r>
                <a:r>
                  <a:rPr lang="en-US" altLang="zh-CN" sz="2100" b="1" i="1" kern="0" dirty="0" err="1">
                    <a:solidFill>
                      <a:sysClr val="windowText" lastClr="000000"/>
                    </a:solidFill>
                    <a:latin typeface="Kalinga" panose="020B0502040204020203" pitchFamily="34" charset="0"/>
                    <a:ea typeface="MS Gothic" pitchFamily="49" charset="-128"/>
                    <a:cs typeface="Kalinga" panose="020B0502040204020203" pitchFamily="34" charset="0"/>
                  </a:rPr>
                  <a:t>icv</a:t>
                </a:r>
                <a:r>
                  <a:rPr lang="en-US" altLang="zh-CN" sz="2100" b="1" kern="0" dirty="0">
                    <a:solidFill>
                      <a:sysClr val="windowText" lastClr="000000"/>
                    </a:solidFill>
                    <a:latin typeface="Kalinga" panose="020B0502040204020203" pitchFamily="34" charset="0"/>
                    <a:ea typeface="MS Gothic" pitchFamily="49" charset="-128"/>
                    <a:cs typeface="Kalinga" panose="020B0502040204020203" pitchFamily="34" charset="0"/>
                  </a:rPr>
                  <a:t>-colchicine injected rats</a:t>
                </a:r>
              </a:p>
            </p:txBody>
          </p:sp>
        </p:grpSp>
        <p:grpSp>
          <p:nvGrpSpPr>
            <p:cNvPr id="17" name="Group 31"/>
            <p:cNvGrpSpPr>
              <a:grpSpLocks noChangeAspect="1"/>
            </p:cNvGrpSpPr>
            <p:nvPr/>
          </p:nvGrpSpPr>
          <p:grpSpPr>
            <a:xfrm>
              <a:off x="1728993" y="1974326"/>
              <a:ext cx="626381" cy="432000"/>
              <a:chOff x="5580124" y="3140968"/>
              <a:chExt cx="1180697" cy="648072"/>
            </a:xfrm>
            <a:gradFill flip="none" rotWithShape="1">
              <a:gsLst>
                <a:gs pos="0">
                  <a:srgbClr val="AC66BB">
                    <a:shade val="30000"/>
                    <a:satMod val="115000"/>
                  </a:srgbClr>
                </a:gs>
                <a:gs pos="50000">
                  <a:srgbClr val="AC66BB">
                    <a:shade val="67500"/>
                    <a:satMod val="115000"/>
                  </a:srgbClr>
                </a:gs>
                <a:gs pos="100000">
                  <a:srgbClr val="AC66BB">
                    <a:shade val="100000"/>
                    <a:satMod val="115000"/>
                  </a:srgbClr>
                </a:gs>
              </a:gsLst>
              <a:lin ang="2700000" scaled="1"/>
              <a:tileRect/>
            </a:gradFill>
            <a:effectLst>
              <a:outerShdw blurRad="50800" dist="38100" dir="5400000" algn="t" rotWithShape="0">
                <a:prstClr val="black">
                  <a:alpha val="40000"/>
                </a:prstClr>
              </a:outerShdw>
            </a:effectLst>
          </p:grpSpPr>
          <p:sp>
            <p:nvSpPr>
              <p:cNvPr id="18" name="Rounded Rectangle 17"/>
              <p:cNvSpPr/>
              <p:nvPr/>
            </p:nvSpPr>
            <p:spPr>
              <a:xfrm>
                <a:off x="5580124" y="3140968"/>
                <a:ext cx="720081" cy="648072"/>
              </a:xfrm>
              <a:prstGeom prst="roundRect">
                <a:avLst>
                  <a:gd name="adj" fmla="val 11890"/>
                </a:avLst>
              </a:prstGeom>
              <a:solidFill>
                <a:schemeClr val="accent4"/>
              </a:solidFill>
              <a:ln w="55000" cap="flat" cmpd="thickThin" algn="ctr">
                <a:noFill/>
                <a:prstDash val="solid"/>
              </a:ln>
              <a:effectLst/>
            </p:spPr>
            <p:txBody>
              <a:bodyPr rtlCol="0" anchor="ctr"/>
              <a:lstStyle/>
              <a:p>
                <a:pPr algn="ctr" defTabSz="914400">
                  <a:defRPr/>
                </a:pPr>
                <a:endParaRPr lang="en-US" kern="0">
                  <a:solidFill>
                    <a:prstClr val="white"/>
                  </a:solidFill>
                  <a:latin typeface="Lucida Sans Unicode"/>
                </a:endParaRPr>
              </a:p>
            </p:txBody>
          </p:sp>
          <p:sp>
            <p:nvSpPr>
              <p:cNvPr id="19" name="Isosceles Triangle 18"/>
              <p:cNvSpPr/>
              <p:nvPr/>
            </p:nvSpPr>
            <p:spPr>
              <a:xfrm>
                <a:off x="6150849" y="3140968"/>
                <a:ext cx="609972" cy="648072"/>
              </a:xfrm>
              <a:prstGeom prst="triangle">
                <a:avLst>
                  <a:gd name="adj" fmla="val 18308"/>
                </a:avLst>
              </a:prstGeom>
              <a:solidFill>
                <a:schemeClr val="accent4"/>
              </a:solidFill>
              <a:ln w="55000" cap="flat" cmpd="thickThin" algn="ctr">
                <a:noFill/>
                <a:prstDash val="solid"/>
              </a:ln>
              <a:effectLst/>
            </p:spPr>
            <p:txBody>
              <a:bodyPr rtlCol="0" anchor="ctr"/>
              <a:lstStyle/>
              <a:p>
                <a:pPr algn="ctr" defTabSz="914400">
                  <a:defRPr/>
                </a:pPr>
                <a:endParaRPr lang="en-US" kern="0" dirty="0">
                  <a:solidFill>
                    <a:prstClr val="white"/>
                  </a:solidFill>
                  <a:latin typeface="Lucida Sans Unicode"/>
                </a:endParaRPr>
              </a:p>
            </p:txBody>
          </p:sp>
        </p:grpSp>
      </p:grpSp>
    </p:spTree>
    <p:extLst>
      <p:ext uri="{BB962C8B-B14F-4D97-AF65-F5344CB8AC3E}">
        <p14:creationId xmlns:p14="http://schemas.microsoft.com/office/powerpoint/2010/main" val="292228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extLst>
              <p:ext uri="{D42A27DB-BD31-4B8C-83A1-F6EECF244321}">
                <p14:modId xmlns:p14="http://schemas.microsoft.com/office/powerpoint/2010/main" val="588565178"/>
              </p:ext>
            </p:extLst>
          </p:nvPr>
        </p:nvGraphicFramePr>
        <p:xfrm>
          <a:off x="1592370" y="1600200"/>
          <a:ext cx="8862118" cy="45720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descr="but13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42391" y="2809011"/>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but13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677400" y="3044548"/>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ut13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069266"/>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5"/>
          <p:cNvGrpSpPr/>
          <p:nvPr/>
        </p:nvGrpSpPr>
        <p:grpSpPr>
          <a:xfrm>
            <a:off x="1592371" y="228600"/>
            <a:ext cx="8862117" cy="1226578"/>
            <a:chOff x="1728993" y="1820941"/>
            <a:chExt cx="3726430" cy="741460"/>
          </a:xfrm>
        </p:grpSpPr>
        <p:grpSp>
          <p:nvGrpSpPr>
            <p:cNvPr id="12" name="Group 28"/>
            <p:cNvGrpSpPr/>
            <p:nvPr/>
          </p:nvGrpSpPr>
          <p:grpSpPr>
            <a:xfrm>
              <a:off x="1927658" y="1820941"/>
              <a:ext cx="3527765" cy="741460"/>
              <a:chOff x="301313" y="-129839"/>
              <a:chExt cx="2769910" cy="885045"/>
            </a:xfrm>
            <a:scene3d>
              <a:camera prst="orthographicFront"/>
              <a:lightRig rig="flat" dir="t"/>
            </a:scene3d>
          </p:grpSpPr>
          <p:sp>
            <p:nvSpPr>
              <p:cNvPr id="16" name="Snip and Round Single Corner Rectangle 15"/>
              <p:cNvSpPr/>
              <p:nvPr/>
            </p:nvSpPr>
            <p:spPr>
              <a:xfrm rot="5400000">
                <a:off x="1278038" y="-1037979"/>
                <a:ext cx="816460" cy="2769910"/>
              </a:xfrm>
              <a:prstGeom prst="snipRoundRect">
                <a:avLst>
                  <a:gd name="adj1" fmla="val 16667"/>
                  <a:gd name="adj2" fmla="val 42871"/>
                </a:avLst>
              </a:prstGeom>
              <a:gradFill rotWithShape="1">
                <a:gsLst>
                  <a:gs pos="0">
                    <a:sysClr val="window" lastClr="FFFFFF">
                      <a:tint val="80000"/>
                      <a:satMod val="300000"/>
                    </a:sysClr>
                  </a:gs>
                  <a:gs pos="100000">
                    <a:sysClr val="window" lastClr="FFFFFF">
                      <a:lumMod val="75000"/>
                    </a:sysClr>
                  </a:gs>
                </a:gsLst>
                <a:path path="circle">
                  <a:fillToRect l="50000" t="50000" r="50000" b="50000"/>
                </a:path>
              </a:gradFill>
              <a:ln w="6350" cap="flat" cmpd="sng" algn="ctr">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8900000" scaled="1"/>
                  <a:tileRect/>
                </a:gradFill>
                <a:prstDash val="solid"/>
              </a:ln>
              <a:effectLst>
                <a:outerShdw blurRad="50800" dist="38100" dir="5400000" algn="t" rotWithShape="0">
                  <a:prstClr val="black">
                    <a:alpha val="40000"/>
                  </a:prstClr>
                </a:outerShdw>
              </a:effectLst>
            </p:spPr>
          </p:sp>
          <p:sp>
            <p:nvSpPr>
              <p:cNvPr id="17" name="Snip Diagonal Corner Rectangle 4"/>
              <p:cNvSpPr/>
              <p:nvPr/>
            </p:nvSpPr>
            <p:spPr>
              <a:xfrm>
                <a:off x="497448" y="-129839"/>
                <a:ext cx="2573775" cy="885045"/>
              </a:xfrm>
              <a:prstGeom prst="rect">
                <a:avLst/>
              </a:prstGeom>
              <a:noFill/>
              <a:ln>
                <a:noFill/>
              </a:ln>
              <a:effectLst/>
              <a:sp3d/>
            </p:spPr>
            <p:txBody>
              <a:bodyPr spcFirstLastPara="0" vert="horz" wrap="square" lIns="247650" tIns="123825" rIns="247650" bIns="123825" numCol="1" spcCol="1270" anchor="ctr" anchorCtr="0">
                <a:noAutofit/>
              </a:bodyPr>
              <a:lstStyle/>
              <a:p>
                <a:pPr algn="ctr">
                  <a:lnSpc>
                    <a:spcPct val="120000"/>
                  </a:lnSpc>
                </a:pPr>
                <a:r>
                  <a:rPr lang="en-US" altLang="zh-CN" sz="2200" b="1" kern="0" dirty="0">
                    <a:solidFill>
                      <a:sysClr val="windowText" lastClr="000000"/>
                    </a:solidFill>
                    <a:latin typeface="Kalinga" panose="020B0502040204020203" pitchFamily="34" charset="0"/>
                    <a:ea typeface="MS Gothic" pitchFamily="49" charset="-128"/>
                    <a:cs typeface="Kalinga" panose="020B0502040204020203" pitchFamily="34" charset="0"/>
                  </a:rPr>
                  <a:t>Effect of studied drugs on hippocampal and PFC  MDA in </a:t>
                </a:r>
                <a:r>
                  <a:rPr lang="en-US" altLang="zh-CN" sz="2200" b="1" i="1" kern="0" dirty="0" err="1">
                    <a:solidFill>
                      <a:sysClr val="windowText" lastClr="000000"/>
                    </a:solidFill>
                    <a:latin typeface="Kalinga" panose="020B0502040204020203" pitchFamily="34" charset="0"/>
                    <a:ea typeface="MS Gothic" pitchFamily="49" charset="-128"/>
                    <a:cs typeface="Kalinga" panose="020B0502040204020203" pitchFamily="34" charset="0"/>
                  </a:rPr>
                  <a:t>icv</a:t>
                </a:r>
                <a:r>
                  <a:rPr lang="en-US" altLang="zh-CN" sz="2200" b="1" kern="0" dirty="0">
                    <a:solidFill>
                      <a:sysClr val="windowText" lastClr="000000"/>
                    </a:solidFill>
                    <a:latin typeface="Kalinga" panose="020B0502040204020203" pitchFamily="34" charset="0"/>
                    <a:ea typeface="MS Gothic" pitchFamily="49" charset="-128"/>
                    <a:cs typeface="Kalinga" panose="020B0502040204020203" pitchFamily="34" charset="0"/>
                  </a:rPr>
                  <a:t>-colchicine injected rats (</a:t>
                </a:r>
                <a:r>
                  <a:rPr lang="en-US" sz="2200" b="1" kern="0" dirty="0" err="1">
                    <a:solidFill>
                      <a:sysClr val="windowText" lastClr="000000"/>
                    </a:solidFill>
                    <a:latin typeface="Kalinga" panose="020B0502040204020203" pitchFamily="34" charset="0"/>
                    <a:ea typeface="MS Gothic" pitchFamily="49" charset="-128"/>
                    <a:cs typeface="Kalinga" panose="020B0502040204020203" pitchFamily="34" charset="0"/>
                  </a:rPr>
                  <a:t>nmol</a:t>
                </a:r>
                <a:r>
                  <a:rPr lang="en-US" sz="2200" b="1" kern="0" dirty="0">
                    <a:solidFill>
                      <a:sysClr val="windowText" lastClr="000000"/>
                    </a:solidFill>
                    <a:latin typeface="Kalinga" panose="020B0502040204020203" pitchFamily="34" charset="0"/>
                    <a:ea typeface="MS Gothic" pitchFamily="49" charset="-128"/>
                    <a:cs typeface="Kalinga" panose="020B0502040204020203" pitchFamily="34" charset="0"/>
                  </a:rPr>
                  <a:t>/g tissue</a:t>
                </a:r>
                <a:r>
                  <a:rPr lang="en-US" sz="2200" b="1" dirty="0"/>
                  <a:t>)</a:t>
                </a:r>
                <a:endParaRPr lang="en-US" altLang="zh-CN" sz="2200" b="1" kern="0" dirty="0">
                  <a:solidFill>
                    <a:sysClr val="windowText" lastClr="000000"/>
                  </a:solidFill>
                  <a:latin typeface="Kalinga" panose="020B0502040204020203" pitchFamily="34" charset="0"/>
                  <a:ea typeface="MS Gothic" pitchFamily="49" charset="-128"/>
                  <a:cs typeface="Kalinga" panose="020B0502040204020203" pitchFamily="34" charset="0"/>
                </a:endParaRPr>
              </a:p>
            </p:txBody>
          </p:sp>
        </p:grpSp>
        <p:grpSp>
          <p:nvGrpSpPr>
            <p:cNvPr id="13" name="Group 31"/>
            <p:cNvGrpSpPr>
              <a:grpSpLocks noChangeAspect="1"/>
            </p:cNvGrpSpPr>
            <p:nvPr/>
          </p:nvGrpSpPr>
          <p:grpSpPr>
            <a:xfrm>
              <a:off x="1728993" y="1974326"/>
              <a:ext cx="626381" cy="432000"/>
              <a:chOff x="5580124" y="3140968"/>
              <a:chExt cx="1180697" cy="648072"/>
            </a:xfrm>
            <a:gradFill flip="none" rotWithShape="1">
              <a:gsLst>
                <a:gs pos="0">
                  <a:srgbClr val="AC66BB">
                    <a:shade val="30000"/>
                    <a:satMod val="115000"/>
                  </a:srgbClr>
                </a:gs>
                <a:gs pos="50000">
                  <a:srgbClr val="AC66BB">
                    <a:shade val="67500"/>
                    <a:satMod val="115000"/>
                  </a:srgbClr>
                </a:gs>
                <a:gs pos="100000">
                  <a:srgbClr val="AC66BB">
                    <a:shade val="100000"/>
                    <a:satMod val="115000"/>
                  </a:srgbClr>
                </a:gs>
              </a:gsLst>
              <a:lin ang="2700000" scaled="1"/>
              <a:tileRect/>
            </a:gradFill>
            <a:effectLst>
              <a:outerShdw blurRad="50800" dist="38100" dir="5400000" algn="t" rotWithShape="0">
                <a:prstClr val="black">
                  <a:alpha val="40000"/>
                </a:prstClr>
              </a:outerShdw>
            </a:effectLst>
          </p:grpSpPr>
          <p:sp>
            <p:nvSpPr>
              <p:cNvPr id="14" name="Rounded Rectangle 13"/>
              <p:cNvSpPr/>
              <p:nvPr/>
            </p:nvSpPr>
            <p:spPr>
              <a:xfrm>
                <a:off x="5580124" y="3140968"/>
                <a:ext cx="720081" cy="648072"/>
              </a:xfrm>
              <a:prstGeom prst="roundRect">
                <a:avLst>
                  <a:gd name="adj" fmla="val 11890"/>
                </a:avLst>
              </a:prstGeom>
              <a:solidFill>
                <a:schemeClr val="accent4"/>
              </a:solidFill>
              <a:ln w="55000" cap="flat" cmpd="thickThin" algn="ctr">
                <a:noFill/>
                <a:prstDash val="solid"/>
              </a:ln>
              <a:effectLst/>
            </p:spPr>
            <p:txBody>
              <a:bodyPr rtlCol="0" anchor="ctr"/>
              <a:lstStyle/>
              <a:p>
                <a:pPr algn="ctr" defTabSz="914400">
                  <a:defRPr/>
                </a:pPr>
                <a:endParaRPr lang="en-US" kern="0">
                  <a:solidFill>
                    <a:prstClr val="white"/>
                  </a:solidFill>
                  <a:latin typeface="Lucida Sans Unicode"/>
                </a:endParaRPr>
              </a:p>
            </p:txBody>
          </p:sp>
          <p:sp>
            <p:nvSpPr>
              <p:cNvPr id="15" name="Isosceles Triangle 14"/>
              <p:cNvSpPr/>
              <p:nvPr/>
            </p:nvSpPr>
            <p:spPr>
              <a:xfrm>
                <a:off x="6150849" y="3140968"/>
                <a:ext cx="609972" cy="648072"/>
              </a:xfrm>
              <a:prstGeom prst="triangle">
                <a:avLst>
                  <a:gd name="adj" fmla="val 18308"/>
                </a:avLst>
              </a:prstGeom>
              <a:solidFill>
                <a:schemeClr val="accent4"/>
              </a:solidFill>
              <a:ln w="55000" cap="flat" cmpd="thickThin" algn="ctr">
                <a:noFill/>
                <a:prstDash val="solid"/>
              </a:ln>
              <a:effectLst/>
            </p:spPr>
            <p:txBody>
              <a:bodyPr rtlCol="0" anchor="ctr"/>
              <a:lstStyle/>
              <a:p>
                <a:pPr algn="ctr" defTabSz="914400">
                  <a:defRPr/>
                </a:pPr>
                <a:endParaRPr lang="en-US" kern="0" dirty="0">
                  <a:solidFill>
                    <a:prstClr val="white"/>
                  </a:solidFill>
                  <a:latin typeface="Lucida Sans Unicode"/>
                </a:endParaRPr>
              </a:p>
            </p:txBody>
          </p:sp>
        </p:grpSp>
      </p:grpSp>
      <p:pic>
        <p:nvPicPr>
          <p:cNvPr id="19" name="Picture 19" descr="but16"/>
          <p:cNvPicPr>
            <a:picLocks noChangeAspect="1" noChangeArrowheads="1" noCrop="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46688" y="2057400"/>
            <a:ext cx="2397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but16"/>
          <p:cNvPicPr>
            <a:picLocks noChangeAspect="1" noChangeArrowheads="1" noCrop="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93607" y="2812480"/>
            <a:ext cx="2397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9" descr="but16"/>
          <p:cNvPicPr>
            <a:picLocks noChangeAspect="1" noChangeArrowheads="1" noCrop="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28368" y="3096499"/>
            <a:ext cx="2397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9" descr="but16"/>
          <p:cNvPicPr>
            <a:picLocks noChangeAspect="1" noChangeArrowheads="1" noCrop="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73902" y="2161311"/>
            <a:ext cx="2397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9" descr="but16"/>
          <p:cNvPicPr>
            <a:picLocks noChangeAspect="1" noChangeArrowheads="1" noCrop="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83420" y="3079180"/>
            <a:ext cx="2397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e 25"/>
          <p:cNvGrpSpPr/>
          <p:nvPr/>
        </p:nvGrpSpPr>
        <p:grpSpPr>
          <a:xfrm rot="816956">
            <a:off x="6635644" y="2898416"/>
            <a:ext cx="222132" cy="341699"/>
            <a:chOff x="6324195" y="2380134"/>
            <a:chExt cx="816091" cy="1892292"/>
          </a:xfrm>
        </p:grpSpPr>
        <p:sp>
          <p:nvSpPr>
            <p:cNvPr id="25"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26" name="Ellipse 34"/>
            <p:cNvSpPr/>
            <p:nvPr/>
          </p:nvSpPr>
          <p:spPr>
            <a:xfrm>
              <a:off x="6324195" y="2969949"/>
              <a:ext cx="816091" cy="70207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3175" cap="flat" cmpd="sng" algn="ctr">
              <a:solidFill>
                <a:srgbClr val="E35313"/>
              </a:solid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27" name="Ellipse 35"/>
            <p:cNvSpPr/>
            <p:nvPr/>
          </p:nvSpPr>
          <p:spPr>
            <a:xfrm rot="1800000">
              <a:off x="6343308" y="3036225"/>
              <a:ext cx="647605" cy="593913"/>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pic>
          <p:nvPicPr>
            <p:cNvPr id="28" name="Picture 5"/>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23138" t="19901" r="24571" b="27188"/>
            <a:stretch/>
          </p:blipFill>
          <p:spPr bwMode="auto">
            <a:xfrm rot="19764694">
              <a:off x="6730129" y="3272365"/>
              <a:ext cx="385960" cy="29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0" name="Ellipse 38"/>
            <p:cNvSpPr/>
            <p:nvPr/>
          </p:nvSpPr>
          <p:spPr>
            <a:xfrm>
              <a:off x="6444208" y="2380134"/>
              <a:ext cx="576064" cy="504056"/>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108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1" name="Ellipse 39"/>
            <p:cNvSpPr/>
            <p:nvPr/>
          </p:nvSpPr>
          <p:spPr>
            <a:xfrm>
              <a:off x="6444208" y="2380134"/>
              <a:ext cx="576064" cy="43204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27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grpSp>
      <p:grpSp>
        <p:nvGrpSpPr>
          <p:cNvPr id="32" name="Groupe 25"/>
          <p:cNvGrpSpPr/>
          <p:nvPr/>
        </p:nvGrpSpPr>
        <p:grpSpPr>
          <a:xfrm rot="816956">
            <a:off x="8627730" y="2177539"/>
            <a:ext cx="222132" cy="341699"/>
            <a:chOff x="6324195" y="2380134"/>
            <a:chExt cx="816091" cy="1892292"/>
          </a:xfrm>
        </p:grpSpPr>
        <p:sp>
          <p:nvSpPr>
            <p:cNvPr id="33"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4" name="Ellipse 34"/>
            <p:cNvSpPr/>
            <p:nvPr/>
          </p:nvSpPr>
          <p:spPr>
            <a:xfrm>
              <a:off x="6324195" y="2969949"/>
              <a:ext cx="816091" cy="70207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3175" cap="flat" cmpd="sng" algn="ctr">
              <a:solidFill>
                <a:srgbClr val="E35313"/>
              </a:solid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5" name="Ellipse 35"/>
            <p:cNvSpPr/>
            <p:nvPr/>
          </p:nvSpPr>
          <p:spPr>
            <a:xfrm rot="1800000">
              <a:off x="6343308" y="3036225"/>
              <a:ext cx="647605" cy="593913"/>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pic>
          <p:nvPicPr>
            <p:cNvPr id="36" name="Picture 5"/>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23138" t="19901" r="24571" b="27188"/>
            <a:stretch/>
          </p:blipFill>
          <p:spPr bwMode="auto">
            <a:xfrm rot="19764694">
              <a:off x="6730129" y="3272365"/>
              <a:ext cx="385960" cy="29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8" name="Ellipse 38"/>
            <p:cNvSpPr/>
            <p:nvPr/>
          </p:nvSpPr>
          <p:spPr>
            <a:xfrm>
              <a:off x="6444208" y="2380134"/>
              <a:ext cx="576064" cy="504056"/>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108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9" name="Ellipse 39"/>
            <p:cNvSpPr/>
            <p:nvPr/>
          </p:nvSpPr>
          <p:spPr>
            <a:xfrm>
              <a:off x="6444208" y="2380134"/>
              <a:ext cx="576064" cy="43204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27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grpSp>
    </p:spTree>
    <p:extLst>
      <p:ext uri="{BB962C8B-B14F-4D97-AF65-F5344CB8AC3E}">
        <p14:creationId xmlns:p14="http://schemas.microsoft.com/office/powerpoint/2010/main" val="1493616185"/>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extLst>
              <p:ext uri="{D42A27DB-BD31-4B8C-83A1-F6EECF244321}">
                <p14:modId xmlns:p14="http://schemas.microsoft.com/office/powerpoint/2010/main" val="2371438702"/>
              </p:ext>
            </p:extLst>
          </p:nvPr>
        </p:nvGraphicFramePr>
        <p:xfrm>
          <a:off x="1752601" y="1376998"/>
          <a:ext cx="8688030" cy="5328603"/>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but16"/>
          <p:cNvPicPr>
            <a:picLocks noChangeAspect="1" noChangeArrowheads="1" noCrop="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97887" y="4222173"/>
            <a:ext cx="2397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but16"/>
          <p:cNvPicPr>
            <a:picLocks noChangeAspect="1" noChangeArrowheads="1" noCrop="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42835" y="3048000"/>
            <a:ext cx="2397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but16"/>
          <p:cNvPicPr>
            <a:picLocks noChangeAspect="1" noChangeArrowheads="1" noCrop="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83983" y="2337954"/>
            <a:ext cx="2397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but16"/>
          <p:cNvPicPr>
            <a:picLocks noChangeAspect="1" noChangeArrowheads="1" noCrop="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54374" y="4222173"/>
            <a:ext cx="2397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5"/>
          <p:cNvGrpSpPr/>
          <p:nvPr/>
        </p:nvGrpSpPr>
        <p:grpSpPr>
          <a:xfrm>
            <a:off x="1578514" y="68822"/>
            <a:ext cx="8862117" cy="1226578"/>
            <a:chOff x="1728993" y="1820941"/>
            <a:chExt cx="3726430" cy="741460"/>
          </a:xfrm>
        </p:grpSpPr>
        <p:grpSp>
          <p:nvGrpSpPr>
            <p:cNvPr id="12" name="Group 28"/>
            <p:cNvGrpSpPr/>
            <p:nvPr/>
          </p:nvGrpSpPr>
          <p:grpSpPr>
            <a:xfrm>
              <a:off x="1927658" y="1820941"/>
              <a:ext cx="3527765" cy="741460"/>
              <a:chOff x="301313" y="-129839"/>
              <a:chExt cx="2769910" cy="885045"/>
            </a:xfrm>
            <a:scene3d>
              <a:camera prst="orthographicFront"/>
              <a:lightRig rig="flat" dir="t"/>
            </a:scene3d>
          </p:grpSpPr>
          <p:sp>
            <p:nvSpPr>
              <p:cNvPr id="16" name="Snip and Round Single Corner Rectangle 15"/>
              <p:cNvSpPr/>
              <p:nvPr/>
            </p:nvSpPr>
            <p:spPr>
              <a:xfrm rot="5400000">
                <a:off x="1278038" y="-1037979"/>
                <a:ext cx="816460" cy="2769910"/>
              </a:xfrm>
              <a:prstGeom prst="snipRoundRect">
                <a:avLst>
                  <a:gd name="adj1" fmla="val 16667"/>
                  <a:gd name="adj2" fmla="val 42871"/>
                </a:avLst>
              </a:prstGeom>
              <a:gradFill rotWithShape="1">
                <a:gsLst>
                  <a:gs pos="0">
                    <a:sysClr val="window" lastClr="FFFFFF">
                      <a:tint val="80000"/>
                      <a:satMod val="300000"/>
                    </a:sysClr>
                  </a:gs>
                  <a:gs pos="100000">
                    <a:sysClr val="window" lastClr="FFFFFF">
                      <a:lumMod val="75000"/>
                    </a:sysClr>
                  </a:gs>
                </a:gsLst>
                <a:path path="circle">
                  <a:fillToRect l="50000" t="50000" r="50000" b="50000"/>
                </a:path>
              </a:gradFill>
              <a:ln w="6350" cap="flat" cmpd="sng" algn="ctr">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8900000" scaled="1"/>
                  <a:tileRect/>
                </a:gradFill>
                <a:prstDash val="solid"/>
              </a:ln>
              <a:effectLst>
                <a:outerShdw blurRad="50800" dist="38100" dir="5400000" algn="t" rotWithShape="0">
                  <a:prstClr val="black">
                    <a:alpha val="40000"/>
                  </a:prstClr>
                </a:outerShdw>
              </a:effectLst>
            </p:spPr>
          </p:sp>
          <p:sp>
            <p:nvSpPr>
              <p:cNvPr id="17" name="Snip Diagonal Corner Rectangle 4"/>
              <p:cNvSpPr/>
              <p:nvPr/>
            </p:nvSpPr>
            <p:spPr>
              <a:xfrm>
                <a:off x="497448" y="-129839"/>
                <a:ext cx="2573775" cy="885045"/>
              </a:xfrm>
              <a:prstGeom prst="rect">
                <a:avLst/>
              </a:prstGeom>
              <a:noFill/>
              <a:ln>
                <a:noFill/>
              </a:ln>
              <a:effectLst/>
              <a:sp3d/>
            </p:spPr>
            <p:txBody>
              <a:bodyPr spcFirstLastPara="0" vert="horz" wrap="square" lIns="247650" tIns="123825" rIns="247650" bIns="123825" numCol="1" spcCol="1270" anchor="ctr" anchorCtr="0">
                <a:noAutofit/>
              </a:bodyPr>
              <a:lstStyle/>
              <a:p>
                <a:pPr algn="ctr">
                  <a:lnSpc>
                    <a:spcPct val="120000"/>
                  </a:lnSpc>
                </a:pPr>
                <a:r>
                  <a:rPr lang="en-US" altLang="zh-CN" sz="2200" b="1" kern="0" dirty="0">
                    <a:solidFill>
                      <a:sysClr val="windowText" lastClr="000000"/>
                    </a:solidFill>
                    <a:latin typeface="Kalinga" panose="020B0502040204020203" pitchFamily="34" charset="0"/>
                    <a:ea typeface="MS Gothic" pitchFamily="49" charset="-128"/>
                    <a:cs typeface="Kalinga" panose="020B0502040204020203" pitchFamily="34" charset="0"/>
                  </a:rPr>
                  <a:t>Effect of studied drugs on hippocampal and PFC  GSH in </a:t>
                </a:r>
                <a:r>
                  <a:rPr lang="en-US" altLang="zh-CN" sz="2200" b="1" i="1" kern="0" dirty="0" err="1">
                    <a:solidFill>
                      <a:sysClr val="windowText" lastClr="000000"/>
                    </a:solidFill>
                    <a:latin typeface="Kalinga" panose="020B0502040204020203" pitchFamily="34" charset="0"/>
                    <a:ea typeface="MS Gothic" pitchFamily="49" charset="-128"/>
                    <a:cs typeface="Kalinga" panose="020B0502040204020203" pitchFamily="34" charset="0"/>
                  </a:rPr>
                  <a:t>icv</a:t>
                </a:r>
                <a:r>
                  <a:rPr lang="en-US" altLang="zh-CN" sz="2200" b="1" kern="0" dirty="0">
                    <a:solidFill>
                      <a:sysClr val="windowText" lastClr="000000"/>
                    </a:solidFill>
                    <a:latin typeface="Kalinga" panose="020B0502040204020203" pitchFamily="34" charset="0"/>
                    <a:ea typeface="MS Gothic" pitchFamily="49" charset="-128"/>
                    <a:cs typeface="Kalinga" panose="020B0502040204020203" pitchFamily="34" charset="0"/>
                  </a:rPr>
                  <a:t>-colchicine injected rats</a:t>
                </a:r>
              </a:p>
            </p:txBody>
          </p:sp>
        </p:grpSp>
        <p:grpSp>
          <p:nvGrpSpPr>
            <p:cNvPr id="13" name="Group 31"/>
            <p:cNvGrpSpPr>
              <a:grpSpLocks noChangeAspect="1"/>
            </p:cNvGrpSpPr>
            <p:nvPr/>
          </p:nvGrpSpPr>
          <p:grpSpPr>
            <a:xfrm>
              <a:off x="1728993" y="1974326"/>
              <a:ext cx="626381" cy="432000"/>
              <a:chOff x="5580124" y="3140968"/>
              <a:chExt cx="1180697" cy="648072"/>
            </a:xfrm>
            <a:gradFill flip="none" rotWithShape="1">
              <a:gsLst>
                <a:gs pos="0">
                  <a:srgbClr val="AC66BB">
                    <a:shade val="30000"/>
                    <a:satMod val="115000"/>
                  </a:srgbClr>
                </a:gs>
                <a:gs pos="50000">
                  <a:srgbClr val="AC66BB">
                    <a:shade val="67500"/>
                    <a:satMod val="115000"/>
                  </a:srgbClr>
                </a:gs>
                <a:gs pos="100000">
                  <a:srgbClr val="AC66BB">
                    <a:shade val="100000"/>
                    <a:satMod val="115000"/>
                  </a:srgbClr>
                </a:gs>
              </a:gsLst>
              <a:lin ang="2700000" scaled="1"/>
              <a:tileRect/>
            </a:gradFill>
            <a:effectLst>
              <a:outerShdw blurRad="50800" dist="38100" dir="5400000" algn="t" rotWithShape="0">
                <a:prstClr val="black">
                  <a:alpha val="40000"/>
                </a:prstClr>
              </a:outerShdw>
            </a:effectLst>
          </p:grpSpPr>
          <p:sp>
            <p:nvSpPr>
              <p:cNvPr id="14" name="Rounded Rectangle 13"/>
              <p:cNvSpPr/>
              <p:nvPr/>
            </p:nvSpPr>
            <p:spPr>
              <a:xfrm>
                <a:off x="5580124" y="3140968"/>
                <a:ext cx="720081" cy="648072"/>
              </a:xfrm>
              <a:prstGeom prst="roundRect">
                <a:avLst>
                  <a:gd name="adj" fmla="val 11890"/>
                </a:avLst>
              </a:prstGeom>
              <a:solidFill>
                <a:schemeClr val="accent4"/>
              </a:solidFill>
              <a:ln w="55000" cap="flat" cmpd="thickThin" algn="ctr">
                <a:noFill/>
                <a:prstDash val="solid"/>
              </a:ln>
              <a:effectLst/>
            </p:spPr>
            <p:txBody>
              <a:bodyPr rtlCol="0" anchor="ctr"/>
              <a:lstStyle/>
              <a:p>
                <a:pPr algn="ctr" defTabSz="914400">
                  <a:defRPr/>
                </a:pPr>
                <a:endParaRPr lang="en-US" kern="0">
                  <a:solidFill>
                    <a:prstClr val="white"/>
                  </a:solidFill>
                  <a:latin typeface="Lucida Sans Unicode"/>
                </a:endParaRPr>
              </a:p>
            </p:txBody>
          </p:sp>
          <p:sp>
            <p:nvSpPr>
              <p:cNvPr id="15" name="Isosceles Triangle 14"/>
              <p:cNvSpPr/>
              <p:nvPr/>
            </p:nvSpPr>
            <p:spPr>
              <a:xfrm>
                <a:off x="6150849" y="3140968"/>
                <a:ext cx="609972" cy="648072"/>
              </a:xfrm>
              <a:prstGeom prst="triangle">
                <a:avLst>
                  <a:gd name="adj" fmla="val 18308"/>
                </a:avLst>
              </a:prstGeom>
              <a:solidFill>
                <a:schemeClr val="accent4"/>
              </a:solidFill>
              <a:ln w="55000" cap="flat" cmpd="thickThin" algn="ctr">
                <a:noFill/>
                <a:prstDash val="solid"/>
              </a:ln>
              <a:effectLst/>
            </p:spPr>
            <p:txBody>
              <a:bodyPr rtlCol="0" anchor="ctr"/>
              <a:lstStyle/>
              <a:p>
                <a:pPr algn="ctr" defTabSz="914400">
                  <a:defRPr/>
                </a:pPr>
                <a:endParaRPr lang="en-US" kern="0" dirty="0">
                  <a:solidFill>
                    <a:prstClr val="white"/>
                  </a:solidFill>
                  <a:latin typeface="Lucida Sans Unicode"/>
                </a:endParaRPr>
              </a:p>
            </p:txBody>
          </p:sp>
        </p:grpSp>
      </p:grpSp>
      <p:pic>
        <p:nvPicPr>
          <p:cNvPr id="19" name="Picture 18" descr="but13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753600" y="220287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but13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734300" y="233795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e 25"/>
          <p:cNvGrpSpPr/>
          <p:nvPr/>
        </p:nvGrpSpPr>
        <p:grpSpPr>
          <a:xfrm rot="816956">
            <a:off x="6798625" y="2991450"/>
            <a:ext cx="222132" cy="341699"/>
            <a:chOff x="6324195" y="2380134"/>
            <a:chExt cx="816091" cy="1892292"/>
          </a:xfrm>
        </p:grpSpPr>
        <p:sp>
          <p:nvSpPr>
            <p:cNvPr id="22"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23" name="Ellipse 34"/>
            <p:cNvSpPr/>
            <p:nvPr/>
          </p:nvSpPr>
          <p:spPr>
            <a:xfrm>
              <a:off x="6324195" y="2969949"/>
              <a:ext cx="816091" cy="70207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3175" cap="flat" cmpd="sng" algn="ctr">
              <a:solidFill>
                <a:srgbClr val="E35313"/>
              </a:solid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24" name="Ellipse 35"/>
            <p:cNvSpPr/>
            <p:nvPr/>
          </p:nvSpPr>
          <p:spPr>
            <a:xfrm rot="1800000">
              <a:off x="6343308" y="3036225"/>
              <a:ext cx="647605" cy="593913"/>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pic>
          <p:nvPicPr>
            <p:cNvPr id="25" name="Picture 5"/>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23138" t="19901" r="24571" b="27188"/>
            <a:stretch/>
          </p:blipFill>
          <p:spPr bwMode="auto">
            <a:xfrm rot="19764694">
              <a:off x="6730129" y="3272365"/>
              <a:ext cx="385960" cy="29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27" name="Ellipse 38"/>
            <p:cNvSpPr/>
            <p:nvPr/>
          </p:nvSpPr>
          <p:spPr>
            <a:xfrm>
              <a:off x="6444208" y="2380134"/>
              <a:ext cx="576064" cy="504056"/>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108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28" name="Ellipse 39"/>
            <p:cNvSpPr/>
            <p:nvPr/>
          </p:nvSpPr>
          <p:spPr>
            <a:xfrm>
              <a:off x="6444208" y="2380134"/>
              <a:ext cx="576064" cy="43204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27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grpSp>
      <p:grpSp>
        <p:nvGrpSpPr>
          <p:cNvPr id="29" name="Groupe 25"/>
          <p:cNvGrpSpPr/>
          <p:nvPr/>
        </p:nvGrpSpPr>
        <p:grpSpPr>
          <a:xfrm rot="816956">
            <a:off x="8774698" y="4165624"/>
            <a:ext cx="222132" cy="341699"/>
            <a:chOff x="6324195" y="2380134"/>
            <a:chExt cx="816091" cy="1892292"/>
          </a:xfrm>
        </p:grpSpPr>
        <p:sp>
          <p:nvSpPr>
            <p:cNvPr id="30"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1" name="Ellipse 34"/>
            <p:cNvSpPr/>
            <p:nvPr/>
          </p:nvSpPr>
          <p:spPr>
            <a:xfrm>
              <a:off x="6324195" y="2969949"/>
              <a:ext cx="816091" cy="70207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3175" cap="flat" cmpd="sng" algn="ctr">
              <a:solidFill>
                <a:srgbClr val="E35313"/>
              </a:solid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2" name="Ellipse 35"/>
            <p:cNvSpPr/>
            <p:nvPr/>
          </p:nvSpPr>
          <p:spPr>
            <a:xfrm rot="1800000">
              <a:off x="6343308" y="3036225"/>
              <a:ext cx="647605" cy="593913"/>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pic>
          <p:nvPicPr>
            <p:cNvPr id="33" name="Picture 5"/>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23138" t="19901" r="24571" b="27188"/>
            <a:stretch/>
          </p:blipFill>
          <p:spPr bwMode="auto">
            <a:xfrm rot="19764694">
              <a:off x="6730129" y="3272365"/>
              <a:ext cx="385960" cy="29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5" name="Ellipse 38"/>
            <p:cNvSpPr/>
            <p:nvPr/>
          </p:nvSpPr>
          <p:spPr>
            <a:xfrm>
              <a:off x="6444208" y="2380134"/>
              <a:ext cx="576064" cy="504056"/>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108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6" name="Ellipse 39"/>
            <p:cNvSpPr/>
            <p:nvPr/>
          </p:nvSpPr>
          <p:spPr>
            <a:xfrm>
              <a:off x="6444208" y="2380134"/>
              <a:ext cx="576064" cy="43204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27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grpSp>
    </p:spTree>
    <p:extLst>
      <p:ext uri="{BB962C8B-B14F-4D97-AF65-F5344CB8AC3E}">
        <p14:creationId xmlns:p14="http://schemas.microsoft.com/office/powerpoint/2010/main" val="36229747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ut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7088" y="4267200"/>
            <a:ext cx="526312" cy="58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Chart 1"/>
          <p:cNvGraphicFramePr/>
          <p:nvPr>
            <p:extLst/>
          </p:nvPr>
        </p:nvGraphicFramePr>
        <p:xfrm>
          <a:off x="1981200" y="1433512"/>
          <a:ext cx="8382000" cy="54244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p:nvPr>
            <p:extLst>
              <p:ext uri="{D42A27DB-BD31-4B8C-83A1-F6EECF244321}">
                <p14:modId xmlns:p14="http://schemas.microsoft.com/office/powerpoint/2010/main" val="2334388423"/>
              </p:ext>
            </p:extLst>
          </p:nvPr>
        </p:nvGraphicFramePr>
        <p:xfrm>
          <a:off x="1752600" y="1616392"/>
          <a:ext cx="8688030" cy="5241608"/>
        </p:xfrm>
        <a:graphic>
          <a:graphicData uri="http://schemas.openxmlformats.org/drawingml/2006/chart">
            <c:chart xmlns:c="http://schemas.openxmlformats.org/drawingml/2006/chart" xmlns:r="http://schemas.openxmlformats.org/officeDocument/2006/relationships" r:id="rId5"/>
          </a:graphicData>
        </a:graphic>
      </p:graphicFrame>
      <p:grpSp>
        <p:nvGrpSpPr>
          <p:cNvPr id="8" name="Group 5"/>
          <p:cNvGrpSpPr/>
          <p:nvPr/>
        </p:nvGrpSpPr>
        <p:grpSpPr>
          <a:xfrm>
            <a:off x="1578514" y="68822"/>
            <a:ext cx="8862117" cy="1226578"/>
            <a:chOff x="1728993" y="1820941"/>
            <a:chExt cx="3726430" cy="741460"/>
          </a:xfrm>
        </p:grpSpPr>
        <p:grpSp>
          <p:nvGrpSpPr>
            <p:cNvPr id="9" name="Group 28"/>
            <p:cNvGrpSpPr/>
            <p:nvPr/>
          </p:nvGrpSpPr>
          <p:grpSpPr>
            <a:xfrm>
              <a:off x="1927658" y="1820941"/>
              <a:ext cx="3527765" cy="741460"/>
              <a:chOff x="301313" y="-129839"/>
              <a:chExt cx="2769910" cy="885045"/>
            </a:xfrm>
            <a:scene3d>
              <a:camera prst="orthographicFront"/>
              <a:lightRig rig="flat" dir="t"/>
            </a:scene3d>
          </p:grpSpPr>
          <p:sp>
            <p:nvSpPr>
              <p:cNvPr id="13" name="Snip and Round Single Corner Rectangle 12"/>
              <p:cNvSpPr/>
              <p:nvPr/>
            </p:nvSpPr>
            <p:spPr>
              <a:xfrm rot="5400000">
                <a:off x="1278038" y="-1037979"/>
                <a:ext cx="816460" cy="2769910"/>
              </a:xfrm>
              <a:prstGeom prst="snipRoundRect">
                <a:avLst>
                  <a:gd name="adj1" fmla="val 16667"/>
                  <a:gd name="adj2" fmla="val 42871"/>
                </a:avLst>
              </a:prstGeom>
              <a:gradFill rotWithShape="1">
                <a:gsLst>
                  <a:gs pos="0">
                    <a:sysClr val="window" lastClr="FFFFFF">
                      <a:tint val="80000"/>
                      <a:satMod val="300000"/>
                    </a:sysClr>
                  </a:gs>
                  <a:gs pos="100000">
                    <a:sysClr val="window" lastClr="FFFFFF">
                      <a:lumMod val="75000"/>
                    </a:sysClr>
                  </a:gs>
                </a:gsLst>
                <a:path path="circle">
                  <a:fillToRect l="50000" t="50000" r="50000" b="50000"/>
                </a:path>
              </a:gradFill>
              <a:ln w="6350" cap="flat" cmpd="sng" algn="ctr">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8900000" scaled="1"/>
                  <a:tileRect/>
                </a:gradFill>
                <a:prstDash val="solid"/>
              </a:ln>
              <a:effectLst>
                <a:outerShdw blurRad="50800" dist="38100" dir="5400000" algn="t" rotWithShape="0">
                  <a:prstClr val="black">
                    <a:alpha val="40000"/>
                  </a:prstClr>
                </a:outerShdw>
              </a:effectLst>
            </p:spPr>
          </p:sp>
          <p:sp>
            <p:nvSpPr>
              <p:cNvPr id="14" name="Snip Diagonal Corner Rectangle 4"/>
              <p:cNvSpPr/>
              <p:nvPr/>
            </p:nvSpPr>
            <p:spPr>
              <a:xfrm>
                <a:off x="497448" y="-129839"/>
                <a:ext cx="2573775" cy="885045"/>
              </a:xfrm>
              <a:prstGeom prst="rect">
                <a:avLst/>
              </a:prstGeom>
              <a:noFill/>
              <a:ln>
                <a:noFill/>
              </a:ln>
              <a:effectLst/>
              <a:sp3d/>
            </p:spPr>
            <p:txBody>
              <a:bodyPr spcFirstLastPara="0" vert="horz" wrap="square" lIns="247650" tIns="123825" rIns="247650" bIns="123825" numCol="1" spcCol="1270" anchor="ctr" anchorCtr="0">
                <a:noAutofit/>
              </a:bodyPr>
              <a:lstStyle/>
              <a:p>
                <a:pPr algn="ctr">
                  <a:lnSpc>
                    <a:spcPct val="120000"/>
                  </a:lnSpc>
                </a:pPr>
                <a:r>
                  <a:rPr lang="en-US" altLang="zh-CN" sz="2200" b="1" kern="0" dirty="0">
                    <a:solidFill>
                      <a:sysClr val="windowText" lastClr="000000"/>
                    </a:solidFill>
                    <a:latin typeface="Kalinga" panose="020B0502040204020203" pitchFamily="34" charset="0"/>
                    <a:ea typeface="MS Gothic" pitchFamily="49" charset="-128"/>
                    <a:cs typeface="Kalinga" panose="020B0502040204020203" pitchFamily="34" charset="0"/>
                  </a:rPr>
                  <a:t>Effect of studied drugs on hippocampal and PFC  </a:t>
                </a:r>
                <a:r>
                  <a:rPr lang="en-US" altLang="zh-CN" sz="2200" b="1" kern="0" dirty="0" err="1">
                    <a:solidFill>
                      <a:sysClr val="windowText" lastClr="000000"/>
                    </a:solidFill>
                    <a:latin typeface="Kalinga" panose="020B0502040204020203" pitchFamily="34" charset="0"/>
                    <a:ea typeface="MS Gothic" pitchFamily="49" charset="-128"/>
                    <a:cs typeface="Kalinga" panose="020B0502040204020203" pitchFamily="34" charset="0"/>
                  </a:rPr>
                  <a:t>AChE</a:t>
                </a:r>
                <a:r>
                  <a:rPr lang="en-US" altLang="zh-CN" sz="2200" b="1" kern="0" dirty="0">
                    <a:solidFill>
                      <a:sysClr val="windowText" lastClr="000000"/>
                    </a:solidFill>
                    <a:latin typeface="Kalinga" panose="020B0502040204020203" pitchFamily="34" charset="0"/>
                    <a:ea typeface="MS Gothic" pitchFamily="49" charset="-128"/>
                    <a:cs typeface="Kalinga" panose="020B0502040204020203" pitchFamily="34" charset="0"/>
                  </a:rPr>
                  <a:t> activity in </a:t>
                </a:r>
                <a:r>
                  <a:rPr lang="en-US" altLang="zh-CN" sz="2200" b="1" i="1" kern="0" dirty="0" err="1">
                    <a:solidFill>
                      <a:sysClr val="windowText" lastClr="000000"/>
                    </a:solidFill>
                    <a:latin typeface="Kalinga" panose="020B0502040204020203" pitchFamily="34" charset="0"/>
                    <a:ea typeface="MS Gothic" pitchFamily="49" charset="-128"/>
                    <a:cs typeface="Kalinga" panose="020B0502040204020203" pitchFamily="34" charset="0"/>
                  </a:rPr>
                  <a:t>icv</a:t>
                </a:r>
                <a:r>
                  <a:rPr lang="en-US" altLang="zh-CN" sz="2200" b="1" kern="0" dirty="0">
                    <a:solidFill>
                      <a:sysClr val="windowText" lastClr="000000"/>
                    </a:solidFill>
                    <a:latin typeface="Kalinga" panose="020B0502040204020203" pitchFamily="34" charset="0"/>
                    <a:ea typeface="MS Gothic" pitchFamily="49" charset="-128"/>
                    <a:cs typeface="Kalinga" panose="020B0502040204020203" pitchFamily="34" charset="0"/>
                  </a:rPr>
                  <a:t>-colchicine injected rats</a:t>
                </a:r>
              </a:p>
            </p:txBody>
          </p:sp>
        </p:grpSp>
        <p:grpSp>
          <p:nvGrpSpPr>
            <p:cNvPr id="10" name="Group 31"/>
            <p:cNvGrpSpPr>
              <a:grpSpLocks noChangeAspect="1"/>
            </p:cNvGrpSpPr>
            <p:nvPr/>
          </p:nvGrpSpPr>
          <p:grpSpPr>
            <a:xfrm>
              <a:off x="1728993" y="1974326"/>
              <a:ext cx="626381" cy="432000"/>
              <a:chOff x="5580124" y="3140968"/>
              <a:chExt cx="1180697" cy="648072"/>
            </a:xfrm>
            <a:gradFill flip="none" rotWithShape="1">
              <a:gsLst>
                <a:gs pos="0">
                  <a:srgbClr val="AC66BB">
                    <a:shade val="30000"/>
                    <a:satMod val="115000"/>
                  </a:srgbClr>
                </a:gs>
                <a:gs pos="50000">
                  <a:srgbClr val="AC66BB">
                    <a:shade val="67500"/>
                    <a:satMod val="115000"/>
                  </a:srgbClr>
                </a:gs>
                <a:gs pos="100000">
                  <a:srgbClr val="AC66BB">
                    <a:shade val="100000"/>
                    <a:satMod val="115000"/>
                  </a:srgbClr>
                </a:gs>
              </a:gsLst>
              <a:lin ang="2700000" scaled="1"/>
              <a:tileRect/>
            </a:gradFill>
            <a:effectLst>
              <a:outerShdw blurRad="50800" dist="38100" dir="5400000" algn="t" rotWithShape="0">
                <a:prstClr val="black">
                  <a:alpha val="40000"/>
                </a:prstClr>
              </a:outerShdw>
            </a:effectLst>
          </p:grpSpPr>
          <p:sp>
            <p:nvSpPr>
              <p:cNvPr id="11" name="Rounded Rectangle 10"/>
              <p:cNvSpPr/>
              <p:nvPr/>
            </p:nvSpPr>
            <p:spPr>
              <a:xfrm>
                <a:off x="5580124" y="3140968"/>
                <a:ext cx="720081" cy="648072"/>
              </a:xfrm>
              <a:prstGeom prst="roundRect">
                <a:avLst>
                  <a:gd name="adj" fmla="val 11890"/>
                </a:avLst>
              </a:prstGeom>
              <a:solidFill>
                <a:schemeClr val="accent4"/>
              </a:solidFill>
              <a:ln w="55000" cap="flat" cmpd="thickThin" algn="ctr">
                <a:noFill/>
                <a:prstDash val="solid"/>
              </a:ln>
              <a:effectLst/>
            </p:spPr>
            <p:txBody>
              <a:bodyPr rtlCol="0" anchor="ctr"/>
              <a:lstStyle/>
              <a:p>
                <a:pPr algn="ctr" defTabSz="914400">
                  <a:defRPr/>
                </a:pPr>
                <a:endParaRPr lang="en-US" kern="0">
                  <a:solidFill>
                    <a:prstClr val="white"/>
                  </a:solidFill>
                  <a:latin typeface="Lucida Sans Unicode"/>
                </a:endParaRPr>
              </a:p>
            </p:txBody>
          </p:sp>
          <p:sp>
            <p:nvSpPr>
              <p:cNvPr id="12" name="Isosceles Triangle 11"/>
              <p:cNvSpPr/>
              <p:nvPr/>
            </p:nvSpPr>
            <p:spPr>
              <a:xfrm>
                <a:off x="6150849" y="3140968"/>
                <a:ext cx="609972" cy="648072"/>
              </a:xfrm>
              <a:prstGeom prst="triangle">
                <a:avLst>
                  <a:gd name="adj" fmla="val 18308"/>
                </a:avLst>
              </a:prstGeom>
              <a:solidFill>
                <a:schemeClr val="accent4"/>
              </a:solidFill>
              <a:ln w="55000" cap="flat" cmpd="thickThin" algn="ctr">
                <a:noFill/>
                <a:prstDash val="solid"/>
              </a:ln>
              <a:effectLst/>
            </p:spPr>
            <p:txBody>
              <a:bodyPr rtlCol="0" anchor="ctr"/>
              <a:lstStyle/>
              <a:p>
                <a:pPr algn="ctr" defTabSz="914400">
                  <a:defRPr/>
                </a:pPr>
                <a:endParaRPr lang="en-US" kern="0" dirty="0">
                  <a:solidFill>
                    <a:prstClr val="white"/>
                  </a:solidFill>
                  <a:latin typeface="Lucida Sans Unicode"/>
                </a:endParaRPr>
              </a:p>
            </p:txBody>
          </p:sp>
        </p:grpSp>
      </p:grpSp>
      <p:pic>
        <p:nvPicPr>
          <p:cNvPr id="16" name="chart"/>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11200"/>
                    </a14:imgEffect>
                  </a14:imgLayer>
                </a14:imgProps>
              </a:ext>
            </a:extLst>
          </a:blip>
          <a:srcRect r="3868"/>
          <a:stretch/>
        </p:blipFill>
        <p:spPr>
          <a:xfrm>
            <a:off x="2841972" y="6096000"/>
            <a:ext cx="7401725" cy="609250"/>
          </a:xfrm>
          <a:prstGeom prst="rect">
            <a:avLst/>
          </a:prstGeom>
        </p:spPr>
      </p:pic>
      <p:grpSp>
        <p:nvGrpSpPr>
          <p:cNvPr id="17" name="Groupe 25"/>
          <p:cNvGrpSpPr/>
          <p:nvPr/>
        </p:nvGrpSpPr>
        <p:grpSpPr>
          <a:xfrm rot="816956">
            <a:off x="6766273" y="2563831"/>
            <a:ext cx="222132" cy="341699"/>
            <a:chOff x="6324195" y="2380134"/>
            <a:chExt cx="816091" cy="1892292"/>
          </a:xfrm>
        </p:grpSpPr>
        <p:sp>
          <p:nvSpPr>
            <p:cNvPr id="18"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19" name="Ellipse 34"/>
            <p:cNvSpPr/>
            <p:nvPr/>
          </p:nvSpPr>
          <p:spPr>
            <a:xfrm>
              <a:off x="6324195" y="2969949"/>
              <a:ext cx="816091" cy="70207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3175" cap="flat" cmpd="sng" algn="ctr">
              <a:solidFill>
                <a:srgbClr val="E35313"/>
              </a:solid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20" name="Ellipse 35"/>
            <p:cNvSpPr/>
            <p:nvPr/>
          </p:nvSpPr>
          <p:spPr>
            <a:xfrm rot="1800000">
              <a:off x="6343308" y="3036225"/>
              <a:ext cx="647605" cy="593913"/>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pic>
          <p:nvPicPr>
            <p:cNvPr id="21" name="Picture 5"/>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l="23138" t="19901" r="24571" b="27188"/>
            <a:stretch/>
          </p:blipFill>
          <p:spPr bwMode="auto">
            <a:xfrm rot="19764694">
              <a:off x="6730129" y="3272365"/>
              <a:ext cx="385960" cy="29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23" name="Ellipse 38"/>
            <p:cNvSpPr/>
            <p:nvPr/>
          </p:nvSpPr>
          <p:spPr>
            <a:xfrm>
              <a:off x="6444208" y="2380134"/>
              <a:ext cx="576064" cy="504056"/>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108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24" name="Ellipse 39"/>
            <p:cNvSpPr/>
            <p:nvPr/>
          </p:nvSpPr>
          <p:spPr>
            <a:xfrm>
              <a:off x="6444208" y="2380134"/>
              <a:ext cx="576064" cy="43204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27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grpSp>
      <p:sp>
        <p:nvSpPr>
          <p:cNvPr id="3" name="TextBox 2"/>
          <p:cNvSpPr txBox="1"/>
          <p:nvPr/>
        </p:nvSpPr>
        <p:spPr>
          <a:xfrm>
            <a:off x="7792270" y="4350503"/>
            <a:ext cx="361130" cy="446892"/>
          </a:xfrm>
          <a:prstGeom prst="rect">
            <a:avLst/>
          </a:prstGeom>
          <a:solidFill>
            <a:srgbClr val="F5F8EE"/>
          </a:solidFill>
        </p:spPr>
        <p:txBody>
          <a:bodyPr wrap="square" rtlCol="0">
            <a:spAutoFit/>
          </a:bodyPr>
          <a:lstStyle/>
          <a:p>
            <a:endParaRPr lang="en-GB" dirty="0"/>
          </a:p>
        </p:txBody>
      </p:sp>
      <p:grpSp>
        <p:nvGrpSpPr>
          <p:cNvPr id="25" name="Groupe 25"/>
          <p:cNvGrpSpPr/>
          <p:nvPr/>
        </p:nvGrpSpPr>
        <p:grpSpPr>
          <a:xfrm rot="816956">
            <a:off x="7822429" y="4411423"/>
            <a:ext cx="222132" cy="341699"/>
            <a:chOff x="6324195" y="2380134"/>
            <a:chExt cx="816091" cy="1892292"/>
          </a:xfrm>
        </p:grpSpPr>
        <p:sp>
          <p:nvSpPr>
            <p:cNvPr id="26"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27" name="Ellipse 34"/>
            <p:cNvSpPr/>
            <p:nvPr/>
          </p:nvSpPr>
          <p:spPr>
            <a:xfrm>
              <a:off x="6324195" y="2969949"/>
              <a:ext cx="816091" cy="70207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3175" cap="flat" cmpd="sng" algn="ctr">
              <a:solidFill>
                <a:srgbClr val="E35313"/>
              </a:solid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28" name="Ellipse 35"/>
            <p:cNvSpPr/>
            <p:nvPr/>
          </p:nvSpPr>
          <p:spPr>
            <a:xfrm rot="1800000">
              <a:off x="6343308" y="3036225"/>
              <a:ext cx="647605" cy="593913"/>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pic>
          <p:nvPicPr>
            <p:cNvPr id="29" name="Picture 5"/>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l="23138" t="19901" r="24571" b="27188"/>
            <a:stretch/>
          </p:blipFill>
          <p:spPr bwMode="auto">
            <a:xfrm rot="19764694">
              <a:off x="6730129" y="3272365"/>
              <a:ext cx="385960" cy="29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1" name="Ellipse 38"/>
            <p:cNvSpPr/>
            <p:nvPr/>
          </p:nvSpPr>
          <p:spPr>
            <a:xfrm>
              <a:off x="6444208" y="2380134"/>
              <a:ext cx="576064" cy="504056"/>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108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2" name="Ellipse 39"/>
            <p:cNvSpPr/>
            <p:nvPr/>
          </p:nvSpPr>
          <p:spPr>
            <a:xfrm>
              <a:off x="6444208" y="2380134"/>
              <a:ext cx="576064" cy="43204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27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grpSp>
    </p:spTree>
    <p:extLst>
      <p:ext uri="{BB962C8B-B14F-4D97-AF65-F5344CB8AC3E}">
        <p14:creationId xmlns:p14="http://schemas.microsoft.com/office/powerpoint/2010/main" val="13155968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nvPr>
        </p:nvGraphicFramePr>
        <p:xfrm>
          <a:off x="1669473" y="1350328"/>
          <a:ext cx="8599547" cy="5279073"/>
        </p:xfrm>
        <a:graphic>
          <a:graphicData uri="http://schemas.openxmlformats.org/drawingml/2006/chart">
            <c:chart xmlns:c="http://schemas.openxmlformats.org/drawingml/2006/chart" xmlns:r="http://schemas.openxmlformats.org/officeDocument/2006/relationships" r:id="rId3"/>
          </a:graphicData>
        </a:graphic>
      </p:graphicFrame>
      <p:pic>
        <p:nvPicPr>
          <p:cNvPr id="15" name="Picture 14" descr="but13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59888" y="288521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Chart 1"/>
          <p:cNvGraphicFramePr/>
          <p:nvPr>
            <p:extLst>
              <p:ext uri="{D42A27DB-BD31-4B8C-83A1-F6EECF244321}">
                <p14:modId xmlns:p14="http://schemas.microsoft.com/office/powerpoint/2010/main" val="4127689398"/>
              </p:ext>
            </p:extLst>
          </p:nvPr>
        </p:nvGraphicFramePr>
        <p:xfrm>
          <a:off x="1669473" y="1511475"/>
          <a:ext cx="8879010" cy="5257800"/>
        </p:xfrm>
        <a:graphic>
          <a:graphicData uri="http://schemas.openxmlformats.org/drawingml/2006/chart">
            <c:chart xmlns:c="http://schemas.openxmlformats.org/drawingml/2006/chart" xmlns:r="http://schemas.openxmlformats.org/officeDocument/2006/relationships" r:id="rId5"/>
          </a:graphicData>
        </a:graphic>
      </p:graphicFrame>
      <p:pic>
        <p:nvPicPr>
          <p:cNvPr id="8" name="Picture 7" descr="but16"/>
          <p:cNvPicPr>
            <a:picLocks noChangeAspect="1" noChangeArrowheads="1" noCrop="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29601" y="3733800"/>
            <a:ext cx="2397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but16"/>
          <p:cNvPicPr>
            <a:picLocks noChangeAspect="1" noChangeArrowheads="1" noCrop="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50486" y="2113429"/>
            <a:ext cx="211453" cy="2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but16"/>
          <p:cNvPicPr>
            <a:picLocks noChangeAspect="1" noChangeArrowheads="1" noCrop="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5743" y="2050473"/>
            <a:ext cx="2397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ut16"/>
          <p:cNvPicPr>
            <a:picLocks noChangeAspect="1" noChangeArrowheads="1" noCrop="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4372" y="3922971"/>
            <a:ext cx="227973" cy="21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but13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44029" y="209215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but13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511365" y="3733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but13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677400" y="3081668"/>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but13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90842" y="2053821"/>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but16"/>
          <p:cNvPicPr>
            <a:picLocks noChangeAspect="1" noChangeArrowheads="1" noCrop="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37688" y="3048000"/>
            <a:ext cx="2397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5"/>
          <p:cNvGrpSpPr/>
          <p:nvPr/>
        </p:nvGrpSpPr>
        <p:grpSpPr>
          <a:xfrm>
            <a:off x="1669474" y="152400"/>
            <a:ext cx="8862117" cy="1226578"/>
            <a:chOff x="1728993" y="1820941"/>
            <a:chExt cx="3726430" cy="741460"/>
          </a:xfrm>
        </p:grpSpPr>
        <p:grpSp>
          <p:nvGrpSpPr>
            <p:cNvPr id="19" name="Group 28"/>
            <p:cNvGrpSpPr/>
            <p:nvPr/>
          </p:nvGrpSpPr>
          <p:grpSpPr>
            <a:xfrm>
              <a:off x="1927658" y="1820941"/>
              <a:ext cx="3527765" cy="741460"/>
              <a:chOff x="301313" y="-129839"/>
              <a:chExt cx="2769910" cy="885045"/>
            </a:xfrm>
            <a:scene3d>
              <a:camera prst="orthographicFront"/>
              <a:lightRig rig="flat" dir="t"/>
            </a:scene3d>
          </p:grpSpPr>
          <p:sp>
            <p:nvSpPr>
              <p:cNvPr id="24" name="Snip and Round Single Corner Rectangle 23"/>
              <p:cNvSpPr/>
              <p:nvPr/>
            </p:nvSpPr>
            <p:spPr>
              <a:xfrm rot="5400000">
                <a:off x="1278038" y="-1037979"/>
                <a:ext cx="816460" cy="2769910"/>
              </a:xfrm>
              <a:prstGeom prst="snipRoundRect">
                <a:avLst>
                  <a:gd name="adj1" fmla="val 16667"/>
                  <a:gd name="adj2" fmla="val 42871"/>
                </a:avLst>
              </a:prstGeom>
              <a:gradFill rotWithShape="1">
                <a:gsLst>
                  <a:gs pos="0">
                    <a:sysClr val="window" lastClr="FFFFFF">
                      <a:tint val="80000"/>
                      <a:satMod val="300000"/>
                    </a:sysClr>
                  </a:gs>
                  <a:gs pos="100000">
                    <a:sysClr val="window" lastClr="FFFFFF">
                      <a:lumMod val="75000"/>
                    </a:sysClr>
                  </a:gs>
                </a:gsLst>
                <a:path path="circle">
                  <a:fillToRect l="50000" t="50000" r="50000" b="50000"/>
                </a:path>
              </a:gradFill>
              <a:ln w="6350" cap="flat" cmpd="sng" algn="ctr">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8900000" scaled="1"/>
                  <a:tileRect/>
                </a:gradFill>
                <a:prstDash val="solid"/>
              </a:ln>
              <a:effectLst>
                <a:outerShdw blurRad="50800" dist="38100" dir="5400000" algn="t" rotWithShape="0">
                  <a:prstClr val="black">
                    <a:alpha val="40000"/>
                  </a:prstClr>
                </a:outerShdw>
              </a:effectLst>
            </p:spPr>
          </p:sp>
          <p:sp>
            <p:nvSpPr>
              <p:cNvPr id="25" name="Snip Diagonal Corner Rectangle 4"/>
              <p:cNvSpPr/>
              <p:nvPr/>
            </p:nvSpPr>
            <p:spPr>
              <a:xfrm>
                <a:off x="497448" y="-129839"/>
                <a:ext cx="2573775" cy="885045"/>
              </a:xfrm>
              <a:prstGeom prst="rect">
                <a:avLst/>
              </a:prstGeom>
              <a:noFill/>
              <a:ln>
                <a:noFill/>
              </a:ln>
              <a:effectLst/>
              <a:sp3d/>
            </p:spPr>
            <p:txBody>
              <a:bodyPr spcFirstLastPara="0" vert="horz" wrap="square" lIns="247650" tIns="123825" rIns="247650" bIns="123825" numCol="1" spcCol="1270" anchor="ctr" anchorCtr="0">
                <a:noAutofit/>
              </a:bodyPr>
              <a:lstStyle/>
              <a:p>
                <a:pPr algn="ctr">
                  <a:lnSpc>
                    <a:spcPct val="120000"/>
                  </a:lnSpc>
                </a:pPr>
                <a:r>
                  <a:rPr lang="en-US" altLang="zh-CN" sz="2200" b="1" kern="0" dirty="0">
                    <a:solidFill>
                      <a:sysClr val="windowText" lastClr="000000"/>
                    </a:solidFill>
                    <a:latin typeface="Kalinga" panose="020B0502040204020203" pitchFamily="34" charset="0"/>
                    <a:ea typeface="MS Gothic" pitchFamily="49" charset="-128"/>
                    <a:cs typeface="Kalinga" panose="020B0502040204020203" pitchFamily="34" charset="0"/>
                  </a:rPr>
                  <a:t>Effect of studied drugs on hippocampal and PFC   BDNF in </a:t>
                </a:r>
                <a:r>
                  <a:rPr lang="en-US" altLang="zh-CN" sz="2200" b="1" i="1" kern="0" dirty="0" err="1">
                    <a:solidFill>
                      <a:sysClr val="windowText" lastClr="000000"/>
                    </a:solidFill>
                    <a:latin typeface="Kalinga" panose="020B0502040204020203" pitchFamily="34" charset="0"/>
                    <a:ea typeface="MS Gothic" pitchFamily="49" charset="-128"/>
                    <a:cs typeface="Kalinga" panose="020B0502040204020203" pitchFamily="34" charset="0"/>
                  </a:rPr>
                  <a:t>icv</a:t>
                </a:r>
                <a:r>
                  <a:rPr lang="en-US" altLang="zh-CN" sz="2200" b="1" i="1" kern="0" dirty="0">
                    <a:solidFill>
                      <a:sysClr val="windowText" lastClr="000000"/>
                    </a:solidFill>
                    <a:latin typeface="Kalinga" panose="020B0502040204020203" pitchFamily="34" charset="0"/>
                    <a:ea typeface="MS Gothic" pitchFamily="49" charset="-128"/>
                    <a:cs typeface="Kalinga" panose="020B0502040204020203" pitchFamily="34" charset="0"/>
                  </a:rPr>
                  <a:t>-</a:t>
                </a:r>
                <a:r>
                  <a:rPr lang="en-US" altLang="zh-CN" sz="2200" b="1" kern="0" dirty="0">
                    <a:solidFill>
                      <a:sysClr val="windowText" lastClr="000000"/>
                    </a:solidFill>
                    <a:latin typeface="Kalinga" panose="020B0502040204020203" pitchFamily="34" charset="0"/>
                    <a:ea typeface="MS Gothic" pitchFamily="49" charset="-128"/>
                    <a:cs typeface="Kalinga" panose="020B0502040204020203" pitchFamily="34" charset="0"/>
                  </a:rPr>
                  <a:t>colchicine injected rats</a:t>
                </a:r>
              </a:p>
            </p:txBody>
          </p:sp>
        </p:grpSp>
        <p:grpSp>
          <p:nvGrpSpPr>
            <p:cNvPr id="20" name="Group 31"/>
            <p:cNvGrpSpPr>
              <a:grpSpLocks noChangeAspect="1"/>
            </p:cNvGrpSpPr>
            <p:nvPr/>
          </p:nvGrpSpPr>
          <p:grpSpPr>
            <a:xfrm>
              <a:off x="1728993" y="1974326"/>
              <a:ext cx="626381" cy="432000"/>
              <a:chOff x="5580124" y="3140968"/>
              <a:chExt cx="1180697" cy="648072"/>
            </a:xfrm>
            <a:gradFill flip="none" rotWithShape="1">
              <a:gsLst>
                <a:gs pos="0">
                  <a:srgbClr val="AC66BB">
                    <a:shade val="30000"/>
                    <a:satMod val="115000"/>
                  </a:srgbClr>
                </a:gs>
                <a:gs pos="50000">
                  <a:srgbClr val="AC66BB">
                    <a:shade val="67500"/>
                    <a:satMod val="115000"/>
                  </a:srgbClr>
                </a:gs>
                <a:gs pos="100000">
                  <a:srgbClr val="AC66BB">
                    <a:shade val="100000"/>
                    <a:satMod val="115000"/>
                  </a:srgbClr>
                </a:gs>
              </a:gsLst>
              <a:lin ang="2700000" scaled="1"/>
              <a:tileRect/>
            </a:gradFill>
            <a:effectLst>
              <a:outerShdw blurRad="50800" dist="38100" dir="5400000" algn="t" rotWithShape="0">
                <a:prstClr val="black">
                  <a:alpha val="40000"/>
                </a:prstClr>
              </a:outerShdw>
            </a:effectLst>
          </p:grpSpPr>
          <p:sp>
            <p:nvSpPr>
              <p:cNvPr id="21" name="Rounded Rectangle 20"/>
              <p:cNvSpPr/>
              <p:nvPr/>
            </p:nvSpPr>
            <p:spPr>
              <a:xfrm>
                <a:off x="5580124" y="3140968"/>
                <a:ext cx="720081" cy="648072"/>
              </a:xfrm>
              <a:prstGeom prst="roundRect">
                <a:avLst>
                  <a:gd name="adj" fmla="val 11890"/>
                </a:avLst>
              </a:prstGeom>
              <a:solidFill>
                <a:schemeClr val="accent4"/>
              </a:solidFill>
              <a:ln w="55000" cap="flat" cmpd="thickThin" algn="ctr">
                <a:noFill/>
                <a:prstDash val="solid"/>
              </a:ln>
              <a:effectLst/>
            </p:spPr>
            <p:txBody>
              <a:bodyPr rtlCol="0" anchor="ctr"/>
              <a:lstStyle/>
              <a:p>
                <a:pPr algn="ctr" defTabSz="914400">
                  <a:defRPr/>
                </a:pPr>
                <a:endParaRPr lang="en-US" kern="0">
                  <a:solidFill>
                    <a:prstClr val="white"/>
                  </a:solidFill>
                  <a:latin typeface="Lucida Sans Unicode"/>
                </a:endParaRPr>
              </a:p>
            </p:txBody>
          </p:sp>
          <p:sp>
            <p:nvSpPr>
              <p:cNvPr id="23" name="Isosceles Triangle 22"/>
              <p:cNvSpPr/>
              <p:nvPr/>
            </p:nvSpPr>
            <p:spPr>
              <a:xfrm>
                <a:off x="6150849" y="3140968"/>
                <a:ext cx="609972" cy="648072"/>
              </a:xfrm>
              <a:prstGeom prst="triangle">
                <a:avLst>
                  <a:gd name="adj" fmla="val 18308"/>
                </a:avLst>
              </a:prstGeom>
              <a:solidFill>
                <a:schemeClr val="accent4"/>
              </a:solidFill>
              <a:ln w="55000" cap="flat" cmpd="thickThin" algn="ctr">
                <a:noFill/>
                <a:prstDash val="solid"/>
              </a:ln>
              <a:effectLst/>
            </p:spPr>
            <p:txBody>
              <a:bodyPr rtlCol="0" anchor="ctr"/>
              <a:lstStyle/>
              <a:p>
                <a:pPr algn="ctr" defTabSz="914400">
                  <a:defRPr/>
                </a:pPr>
                <a:endParaRPr lang="en-US" kern="0" dirty="0">
                  <a:solidFill>
                    <a:prstClr val="white"/>
                  </a:solidFill>
                  <a:latin typeface="Lucida Sans Unicode"/>
                </a:endParaRPr>
              </a:p>
            </p:txBody>
          </p:sp>
        </p:grpSp>
      </p:grpSp>
      <p:grpSp>
        <p:nvGrpSpPr>
          <p:cNvPr id="27" name="Groupe 25"/>
          <p:cNvGrpSpPr/>
          <p:nvPr/>
        </p:nvGrpSpPr>
        <p:grpSpPr>
          <a:xfrm rot="816956">
            <a:off x="6581215" y="2084859"/>
            <a:ext cx="222132" cy="341699"/>
            <a:chOff x="6324195" y="2380134"/>
            <a:chExt cx="816091" cy="1892292"/>
          </a:xfrm>
        </p:grpSpPr>
        <p:sp>
          <p:nvSpPr>
            <p:cNvPr id="28"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29" name="Ellipse 34"/>
            <p:cNvSpPr/>
            <p:nvPr/>
          </p:nvSpPr>
          <p:spPr>
            <a:xfrm>
              <a:off x="6324195" y="2969949"/>
              <a:ext cx="816091" cy="70207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3175" cap="flat" cmpd="sng" algn="ctr">
              <a:solidFill>
                <a:srgbClr val="E35313"/>
              </a:solid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0" name="Ellipse 35"/>
            <p:cNvSpPr/>
            <p:nvPr/>
          </p:nvSpPr>
          <p:spPr>
            <a:xfrm rot="1800000">
              <a:off x="6343308" y="3036225"/>
              <a:ext cx="647605" cy="593913"/>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pic>
          <p:nvPicPr>
            <p:cNvPr id="31" name="Picture 5"/>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l="23138" t="19901" r="24571" b="27188"/>
            <a:stretch/>
          </p:blipFill>
          <p:spPr bwMode="auto">
            <a:xfrm rot="19764694">
              <a:off x="6730129" y="3272365"/>
              <a:ext cx="385960" cy="29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3" name="Ellipse 38"/>
            <p:cNvSpPr/>
            <p:nvPr/>
          </p:nvSpPr>
          <p:spPr>
            <a:xfrm>
              <a:off x="6444208" y="2380134"/>
              <a:ext cx="576064" cy="504056"/>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108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4" name="Ellipse 39"/>
            <p:cNvSpPr/>
            <p:nvPr/>
          </p:nvSpPr>
          <p:spPr>
            <a:xfrm>
              <a:off x="6444208" y="2380134"/>
              <a:ext cx="576064" cy="43204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27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grpSp>
      <p:grpSp>
        <p:nvGrpSpPr>
          <p:cNvPr id="35" name="Groupe 25"/>
          <p:cNvGrpSpPr/>
          <p:nvPr/>
        </p:nvGrpSpPr>
        <p:grpSpPr>
          <a:xfrm rot="816956">
            <a:off x="7800417" y="2095742"/>
            <a:ext cx="222132" cy="341699"/>
            <a:chOff x="6324195" y="2380134"/>
            <a:chExt cx="816091" cy="1892292"/>
          </a:xfrm>
        </p:grpSpPr>
        <p:sp>
          <p:nvSpPr>
            <p:cNvPr id="36"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7" name="Ellipse 34"/>
            <p:cNvSpPr/>
            <p:nvPr/>
          </p:nvSpPr>
          <p:spPr>
            <a:xfrm>
              <a:off x="6324195" y="2969949"/>
              <a:ext cx="816091" cy="70207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3175" cap="flat" cmpd="sng" algn="ctr">
              <a:solidFill>
                <a:srgbClr val="E35313"/>
              </a:solid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38" name="Ellipse 35"/>
            <p:cNvSpPr/>
            <p:nvPr/>
          </p:nvSpPr>
          <p:spPr>
            <a:xfrm rot="1800000">
              <a:off x="6343308" y="3036225"/>
              <a:ext cx="647605" cy="593913"/>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pic>
          <p:nvPicPr>
            <p:cNvPr id="39" name="Picture 5"/>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l="23138" t="19901" r="24571" b="27188"/>
            <a:stretch/>
          </p:blipFill>
          <p:spPr bwMode="auto">
            <a:xfrm rot="19764694">
              <a:off x="6730129" y="3272365"/>
              <a:ext cx="385960" cy="29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41" name="Ellipse 38"/>
            <p:cNvSpPr/>
            <p:nvPr/>
          </p:nvSpPr>
          <p:spPr>
            <a:xfrm>
              <a:off x="6444208" y="2380134"/>
              <a:ext cx="576064" cy="504056"/>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108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42" name="Ellipse 39"/>
            <p:cNvSpPr/>
            <p:nvPr/>
          </p:nvSpPr>
          <p:spPr>
            <a:xfrm>
              <a:off x="6444208" y="2380134"/>
              <a:ext cx="576064" cy="43204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27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grpSp>
      <p:grpSp>
        <p:nvGrpSpPr>
          <p:cNvPr id="43" name="Groupe 25"/>
          <p:cNvGrpSpPr/>
          <p:nvPr/>
        </p:nvGrpSpPr>
        <p:grpSpPr>
          <a:xfrm rot="816956">
            <a:off x="8760185" y="3713908"/>
            <a:ext cx="222132" cy="341699"/>
            <a:chOff x="6324195" y="2380134"/>
            <a:chExt cx="816091" cy="1892292"/>
          </a:xfrm>
        </p:grpSpPr>
        <p:sp>
          <p:nvSpPr>
            <p:cNvPr id="44"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45" name="Ellipse 34"/>
            <p:cNvSpPr/>
            <p:nvPr/>
          </p:nvSpPr>
          <p:spPr>
            <a:xfrm>
              <a:off x="6324195" y="2969949"/>
              <a:ext cx="816091" cy="70207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3175" cap="flat" cmpd="sng" algn="ctr">
              <a:solidFill>
                <a:srgbClr val="E35313"/>
              </a:solid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46" name="Ellipse 35"/>
            <p:cNvSpPr/>
            <p:nvPr/>
          </p:nvSpPr>
          <p:spPr>
            <a:xfrm rot="1800000">
              <a:off x="6343308" y="3036225"/>
              <a:ext cx="647605" cy="593913"/>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pic>
          <p:nvPicPr>
            <p:cNvPr id="47" name="Picture 5"/>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l="23138" t="19901" r="24571" b="27188"/>
            <a:stretch/>
          </p:blipFill>
          <p:spPr bwMode="auto">
            <a:xfrm rot="19764694">
              <a:off x="6730129" y="3272365"/>
              <a:ext cx="385960" cy="29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25400"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49" name="Ellipse 38"/>
            <p:cNvSpPr/>
            <p:nvPr/>
          </p:nvSpPr>
          <p:spPr>
            <a:xfrm>
              <a:off x="6444208" y="2380134"/>
              <a:ext cx="576064" cy="504056"/>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108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sp>
          <p:nvSpPr>
            <p:cNvPr id="50" name="Ellipse 39"/>
            <p:cNvSpPr/>
            <p:nvPr/>
          </p:nvSpPr>
          <p:spPr>
            <a:xfrm>
              <a:off x="6444208" y="2380134"/>
              <a:ext cx="576064" cy="43204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2700000" scaled="1"/>
              <a:tileRect/>
            </a:gradFill>
            <a:ln w="3175" cap="flat" cmpd="sng" algn="ctr">
              <a:noFill/>
              <a:prstDash val="solid"/>
            </a:ln>
            <a:effectLst/>
          </p:spPr>
          <p:txBody>
            <a:bodyPr rtlCol="0" anchor="ctr"/>
            <a:lstStyle/>
            <a:p>
              <a:pPr algn="ctr" defTabSz="914400">
                <a:defRPr/>
              </a:pPr>
              <a:endParaRPr lang="fr-FR" kern="0">
                <a:solidFill>
                  <a:sysClr val="windowText" lastClr="000000"/>
                </a:solidFill>
                <a:latin typeface="Calibri"/>
              </a:endParaRPr>
            </a:p>
          </p:txBody>
        </p:sp>
      </p:grpSp>
    </p:spTree>
    <p:extLst>
      <p:ext uri="{BB962C8B-B14F-4D97-AF65-F5344CB8AC3E}">
        <p14:creationId xmlns:p14="http://schemas.microsoft.com/office/powerpoint/2010/main" val="27526909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0" dur="1000" fill="hold"/>
                                        <p:tgtEl>
                                          <p:spTgt spid="1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98335" y="113820"/>
            <a:ext cx="6252517" cy="1028014"/>
            <a:chOff x="-356206" y="380944"/>
            <a:chExt cx="5092358" cy="1641643"/>
          </a:xfrm>
        </p:grpSpPr>
        <p:pic>
          <p:nvPicPr>
            <p:cNvPr id="4" name="Picture 3"/>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0" y="380944"/>
              <a:ext cx="4736152" cy="1641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56206" y="609600"/>
              <a:ext cx="5046574" cy="1120189"/>
            </a:xfrm>
            <a:prstGeom prst="rect">
              <a:avLst/>
            </a:prstGeom>
          </p:spPr>
          <p:txBody>
            <a:bodyPr wrap="square">
              <a:spAutoFit/>
            </a:bodyPr>
            <a:lstStyle/>
            <a:p>
              <a:pPr indent="274320" algn="ctr">
                <a:lnSpc>
                  <a:spcPct val="115000"/>
                </a:lnSpc>
                <a:spcBef>
                  <a:spcPts val="1200"/>
                </a:spcBef>
                <a:spcAft>
                  <a:spcPts val="600"/>
                </a:spcAft>
              </a:pPr>
              <a:r>
                <a:rPr lang="en-US" sz="3600" b="1" kern="0" spc="-150" dirty="0">
                  <a:ln w="3175">
                    <a:noFill/>
                  </a:ln>
                  <a:gradFill flip="none" rotWithShape="1">
                    <a:gsLst>
                      <a:gs pos="0">
                        <a:srgbClr val="FFFFB9"/>
                      </a:gs>
                      <a:gs pos="36000">
                        <a:srgbClr val="FFFF99"/>
                      </a:gs>
                      <a:gs pos="86000">
                        <a:srgbClr val="F6AE1E"/>
                      </a:gs>
                    </a:gsLst>
                    <a:lin ang="5400000" scaled="0"/>
                    <a:tileRect/>
                  </a:gradFill>
                  <a:effectLst>
                    <a:glow rad="63500">
                      <a:sysClr val="windowText" lastClr="000000">
                        <a:alpha val="40000"/>
                      </a:sysClr>
                    </a:glow>
                    <a:outerShdw blurRad="50800" dist="38100" dir="2700000" algn="tl" rotWithShape="0">
                      <a:prstClr val="black"/>
                    </a:outerShdw>
                  </a:effectLst>
                  <a:latin typeface="Lucida Handwriting" pitchFamily="66" charset="0"/>
                  <a:cs typeface="AF_Diwani" pitchFamily="2" charset="-78"/>
                </a:rPr>
                <a:t>Conclusions</a:t>
              </a:r>
              <a:endParaRPr lang="en-US" sz="3600" dirty="0">
                <a:ea typeface="Calibri"/>
                <a:cs typeface="Arial"/>
              </a:endParaRPr>
            </a:p>
          </p:txBody>
        </p:sp>
      </p:grpSp>
      <p:grpSp>
        <p:nvGrpSpPr>
          <p:cNvPr id="8" name="Group 7"/>
          <p:cNvGrpSpPr/>
          <p:nvPr/>
        </p:nvGrpSpPr>
        <p:grpSpPr>
          <a:xfrm>
            <a:off x="246938" y="381351"/>
            <a:ext cx="11771764" cy="6498659"/>
            <a:chOff x="1826250" y="2731228"/>
            <a:chExt cx="2633981" cy="3703570"/>
          </a:xfrm>
        </p:grpSpPr>
        <p:grpSp>
          <p:nvGrpSpPr>
            <p:cNvPr id="10" name="Group 9"/>
            <p:cNvGrpSpPr/>
            <p:nvPr/>
          </p:nvGrpSpPr>
          <p:grpSpPr>
            <a:xfrm>
              <a:off x="1826250" y="2731228"/>
              <a:ext cx="2633981" cy="3703570"/>
              <a:chOff x="1315527" y="2393885"/>
              <a:chExt cx="2633981" cy="3192909"/>
            </a:xfrm>
          </p:grpSpPr>
          <p:sp>
            <p:nvSpPr>
              <p:cNvPr id="12" name="모서리가 둥근 직사각형 16"/>
              <p:cNvSpPr/>
              <p:nvPr/>
            </p:nvSpPr>
            <p:spPr>
              <a:xfrm rot="21339075">
                <a:off x="1315527" y="2393885"/>
                <a:ext cx="2535950" cy="2993253"/>
              </a:xfrm>
              <a:prstGeom prst="roundRect">
                <a:avLst>
                  <a:gd name="adj" fmla="val 3136"/>
                </a:avLst>
              </a:prstGeom>
              <a:gradFill>
                <a:gsLst>
                  <a:gs pos="84000">
                    <a:srgbClr val="00B050"/>
                  </a:gs>
                  <a:gs pos="80000">
                    <a:schemeClr val="accent1">
                      <a:shade val="93000"/>
                      <a:satMod val="130000"/>
                    </a:schemeClr>
                  </a:gs>
                  <a:gs pos="100000">
                    <a:schemeClr val="accent1">
                      <a:shade val="94000"/>
                      <a:satMod val="135000"/>
                    </a:schemeClr>
                  </a:gs>
                </a:gsLst>
              </a:gra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ko-KR" altLang="en-US" sz="2400" kern="0" dirty="0">
                  <a:solidFill>
                    <a:sysClr val="windowText" lastClr="000000"/>
                  </a:solidFill>
                  <a:latin typeface="Arial" pitchFamily="34" charset="0"/>
                  <a:cs typeface="Arial" pitchFamily="34" charset="0"/>
                </a:endParaRPr>
              </a:p>
            </p:txBody>
          </p:sp>
          <p:sp>
            <p:nvSpPr>
              <p:cNvPr id="13" name="모서리가 둥근 직사각형 4"/>
              <p:cNvSpPr/>
              <p:nvPr/>
            </p:nvSpPr>
            <p:spPr>
              <a:xfrm>
                <a:off x="1317706" y="2593542"/>
                <a:ext cx="2631802" cy="2993252"/>
              </a:xfrm>
              <a:prstGeom prst="roundRect">
                <a:avLst>
                  <a:gd name="adj" fmla="val 3136"/>
                </a:avLst>
              </a:prstGeom>
              <a:solidFill>
                <a:schemeClr val="accent2"/>
              </a:solidFill>
              <a:ln/>
            </p:spPr>
            <p:style>
              <a:lnRef idx="3">
                <a:schemeClr val="lt1"/>
              </a:lnRef>
              <a:fillRef idx="1">
                <a:schemeClr val="accent5"/>
              </a:fillRef>
              <a:effectRef idx="1">
                <a:schemeClr val="accent5"/>
              </a:effectRef>
              <a:fontRef idx="minor">
                <a:schemeClr val="lt1"/>
              </a:fontRef>
            </p:style>
            <p:txBody>
              <a:bodyPr rtlCol="0" anchor="ctr"/>
              <a:lstStyle/>
              <a:p>
                <a:pPr algn="ctr">
                  <a:defRPr/>
                </a:pPr>
                <a:endParaRPr lang="ko-KR" altLang="en-US" sz="2400" kern="0" dirty="0">
                  <a:solidFill>
                    <a:sysClr val="window" lastClr="FFFFFF"/>
                  </a:solidFill>
                  <a:latin typeface="Arial" pitchFamily="34" charset="0"/>
                  <a:cs typeface="Arial" pitchFamily="34" charset="0"/>
                </a:endParaRPr>
              </a:p>
            </p:txBody>
          </p:sp>
          <p:sp>
            <p:nvSpPr>
              <p:cNvPr id="14" name="모서리가 둥근 직사각형 9"/>
              <p:cNvSpPr/>
              <p:nvPr/>
            </p:nvSpPr>
            <p:spPr>
              <a:xfrm>
                <a:off x="1521940" y="2820149"/>
                <a:ext cx="2286512" cy="2678188"/>
              </a:xfrm>
              <a:prstGeom prst="roundRect">
                <a:avLst>
                  <a:gd name="adj" fmla="val 6545"/>
                </a:avLst>
              </a:prstGeom>
              <a:solidFill>
                <a:srgbClr val="EEEEEE"/>
              </a:solidFill>
              <a:ln w="25400" cap="flat" cmpd="sng" algn="ctr">
                <a:noFill/>
                <a:prstDash val="solid"/>
              </a:ln>
              <a:effectLst/>
            </p:spPr>
            <p:txBody>
              <a:bodyPr rtlCol="0" anchor="ctr"/>
              <a:lstStyle/>
              <a:p>
                <a:pPr algn="ctr">
                  <a:defRPr/>
                </a:pPr>
                <a:endParaRPr lang="ko-KR" altLang="en-US" sz="2400" kern="0" dirty="0">
                  <a:solidFill>
                    <a:sysClr val="window" lastClr="FFFFFF"/>
                  </a:solidFill>
                  <a:latin typeface="Arial" pitchFamily="34" charset="0"/>
                  <a:cs typeface="Arial" pitchFamily="34" charset="0"/>
                </a:endParaRPr>
              </a:p>
            </p:txBody>
          </p:sp>
        </p:grpSp>
        <p:sp>
          <p:nvSpPr>
            <p:cNvPr id="11" name="Rectangle 10"/>
            <p:cNvSpPr/>
            <p:nvPr/>
          </p:nvSpPr>
          <p:spPr>
            <a:xfrm>
              <a:off x="2018671" y="3351168"/>
              <a:ext cx="2316840" cy="1601412"/>
            </a:xfrm>
            <a:prstGeom prst="rect">
              <a:avLst/>
            </a:prstGeom>
          </p:spPr>
          <p:txBody>
            <a:bodyPr wrap="square">
              <a:spAutoFit/>
            </a:bodyPr>
            <a:lstStyle/>
            <a:p>
              <a:pPr marL="285750" indent="-285750">
                <a:spcBef>
                  <a:spcPts val="300"/>
                </a:spcBef>
                <a:spcAft>
                  <a:spcPts val="300"/>
                </a:spcAft>
                <a:buFont typeface="Wingdings" panose="05000000000000000000" pitchFamily="2" charset="2"/>
                <a:buChar char="v"/>
              </a:pPr>
              <a:r>
                <a:rPr lang="en-GB" sz="3200" b="1" kern="0" dirty="0" err="1">
                  <a:solidFill>
                    <a:sysClr val="windowText" lastClr="000000"/>
                  </a:solidFill>
                  <a:effectLst>
                    <a:outerShdw blurRad="50800" dist="38100" dir="2700000" algn="tl" rotWithShape="0">
                      <a:sysClr val="window" lastClr="FFFFFF"/>
                    </a:outerShdw>
                  </a:effectLst>
                  <a:latin typeface="Segoe Print" pitchFamily="2" charset="0"/>
                </a:rPr>
                <a:t>Levetiracetam</a:t>
              </a:r>
              <a:r>
                <a:rPr lang="en-GB" sz="3200" b="1" kern="0" dirty="0">
                  <a:solidFill>
                    <a:sysClr val="windowText" lastClr="000000"/>
                  </a:solidFill>
                  <a:effectLst>
                    <a:outerShdw blurRad="50800" dist="38100" dir="2700000" algn="tl" rotWithShape="0">
                      <a:sysClr val="window" lastClr="FFFFFF"/>
                    </a:outerShdw>
                  </a:effectLst>
                  <a:latin typeface="Segoe Print" pitchFamily="2" charset="0"/>
                </a:rPr>
                <a:t> &amp; gabapentin </a:t>
              </a:r>
              <a:r>
                <a:rPr lang="en-US" sz="3200" b="1" kern="0" dirty="0">
                  <a:solidFill>
                    <a:sysClr val="windowText" lastClr="000000"/>
                  </a:solidFill>
                  <a:effectLst>
                    <a:outerShdw blurRad="50800" dist="38100" dir="2700000" algn="tl" rotWithShape="0">
                      <a:sysClr val="window" lastClr="FFFFFF"/>
                    </a:outerShdw>
                  </a:effectLst>
                  <a:latin typeface="Segoe Print" pitchFamily="2" charset="0"/>
                </a:rPr>
                <a:t>improved cognitive function &amp; obviously protected both hippocampus &amp; PFC from the deleterious effects of colchicine in rat model of SDAT to the contrary to </a:t>
              </a:r>
              <a:r>
                <a:rPr lang="en-GB" sz="3200" b="1" kern="0" dirty="0">
                  <a:solidFill>
                    <a:sysClr val="windowText" lastClr="000000"/>
                  </a:solidFill>
                  <a:effectLst>
                    <a:outerShdw blurRad="50800" dist="38100" dir="2700000" algn="tl" rotWithShape="0">
                      <a:sysClr val="window" lastClr="FFFFFF"/>
                    </a:outerShdw>
                  </a:effectLst>
                  <a:latin typeface="Segoe Print" pitchFamily="2" charset="0"/>
                </a:rPr>
                <a:t>carbamazepine </a:t>
              </a:r>
            </a:p>
          </p:txBody>
        </p:sp>
      </p:grpSp>
      <p:sp>
        <p:nvSpPr>
          <p:cNvPr id="19" name="Rectangle 18"/>
          <p:cNvSpPr/>
          <p:nvPr/>
        </p:nvSpPr>
        <p:spPr>
          <a:xfrm>
            <a:off x="1069348" y="4302965"/>
            <a:ext cx="10354400" cy="2062103"/>
          </a:xfrm>
          <a:prstGeom prst="rect">
            <a:avLst/>
          </a:prstGeom>
        </p:spPr>
        <p:txBody>
          <a:bodyPr wrap="square">
            <a:spAutoFit/>
          </a:bodyPr>
          <a:lstStyle/>
          <a:p>
            <a:pPr marL="285750" indent="-285750">
              <a:spcBef>
                <a:spcPts val="300"/>
              </a:spcBef>
              <a:spcAft>
                <a:spcPts val="300"/>
              </a:spcAft>
              <a:buFont typeface="Wingdings" panose="05000000000000000000" pitchFamily="2" charset="2"/>
              <a:buChar char="v"/>
            </a:pPr>
            <a:r>
              <a:rPr lang="en-GB" sz="3200" b="1" kern="0" dirty="0">
                <a:solidFill>
                  <a:sysClr val="windowText" lastClr="000000"/>
                </a:solidFill>
                <a:effectLst>
                  <a:outerShdw blurRad="50800" dist="38100" dir="2700000" algn="tl" rotWithShape="0">
                    <a:sysClr val="window" lastClr="FFFFFF"/>
                  </a:outerShdw>
                </a:effectLst>
                <a:latin typeface="Segoe Print" pitchFamily="2" charset="0"/>
              </a:rPr>
              <a:t>This might be mainly due to their cholinergic neurotrophic modulation, and antioxidant potential, although their effect on </a:t>
            </a:r>
            <a:r>
              <a:rPr lang="en-GB" sz="3200" b="1" kern="0" dirty="0" err="1">
                <a:solidFill>
                  <a:sysClr val="windowText" lastClr="000000"/>
                </a:solidFill>
                <a:effectLst>
                  <a:outerShdw blurRad="50800" dist="38100" dir="2700000" algn="tl" rotWithShape="0">
                    <a:sysClr val="window" lastClr="FFFFFF"/>
                  </a:outerShdw>
                </a:effectLst>
                <a:latin typeface="Segoe Print" pitchFamily="2" charset="0"/>
              </a:rPr>
              <a:t>AChE</a:t>
            </a:r>
            <a:r>
              <a:rPr lang="en-GB" sz="3200" b="1" kern="0" dirty="0">
                <a:solidFill>
                  <a:sysClr val="windowText" lastClr="000000"/>
                </a:solidFill>
                <a:effectLst>
                  <a:outerShdw blurRad="50800" dist="38100" dir="2700000" algn="tl" rotWithShape="0">
                    <a:sysClr val="window" lastClr="FFFFFF"/>
                  </a:outerShdw>
                </a:effectLst>
                <a:latin typeface="Segoe Print" pitchFamily="2" charset="0"/>
              </a:rPr>
              <a:t> activity was variable </a:t>
            </a:r>
          </a:p>
        </p:txBody>
      </p:sp>
    </p:spTree>
    <p:extLst>
      <p:ext uri="{BB962C8B-B14F-4D97-AF65-F5344CB8AC3E}">
        <p14:creationId xmlns:p14="http://schemas.microsoft.com/office/powerpoint/2010/main" val="313282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heckerboard(across)">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98335" y="113820"/>
            <a:ext cx="6252517" cy="1028014"/>
            <a:chOff x="-356206" y="380944"/>
            <a:chExt cx="5092358" cy="1641643"/>
          </a:xfrm>
        </p:grpSpPr>
        <p:pic>
          <p:nvPicPr>
            <p:cNvPr id="4" name="Picture 3"/>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0" y="380944"/>
              <a:ext cx="4736152" cy="1641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56206" y="609600"/>
              <a:ext cx="5046574" cy="1120189"/>
            </a:xfrm>
            <a:prstGeom prst="rect">
              <a:avLst/>
            </a:prstGeom>
          </p:spPr>
          <p:txBody>
            <a:bodyPr wrap="square">
              <a:spAutoFit/>
            </a:bodyPr>
            <a:lstStyle/>
            <a:p>
              <a:pPr indent="274320" algn="ctr">
                <a:lnSpc>
                  <a:spcPct val="115000"/>
                </a:lnSpc>
                <a:spcBef>
                  <a:spcPts val="1200"/>
                </a:spcBef>
                <a:spcAft>
                  <a:spcPts val="600"/>
                </a:spcAft>
              </a:pPr>
              <a:r>
                <a:rPr lang="en-US" sz="3600" b="1" kern="0" spc="-150" dirty="0">
                  <a:ln w="3175">
                    <a:noFill/>
                  </a:ln>
                  <a:gradFill flip="none" rotWithShape="1">
                    <a:gsLst>
                      <a:gs pos="0">
                        <a:srgbClr val="FFFFB9"/>
                      </a:gs>
                      <a:gs pos="36000">
                        <a:srgbClr val="FFFF99"/>
                      </a:gs>
                      <a:gs pos="86000">
                        <a:srgbClr val="F6AE1E"/>
                      </a:gs>
                    </a:gsLst>
                    <a:lin ang="5400000" scaled="0"/>
                    <a:tileRect/>
                  </a:gradFill>
                  <a:effectLst>
                    <a:glow rad="63500">
                      <a:sysClr val="windowText" lastClr="000000">
                        <a:alpha val="40000"/>
                      </a:sysClr>
                    </a:glow>
                    <a:outerShdw blurRad="50800" dist="38100" dir="2700000" algn="tl" rotWithShape="0">
                      <a:prstClr val="black"/>
                    </a:outerShdw>
                  </a:effectLst>
                  <a:latin typeface="Lucida Handwriting" pitchFamily="66" charset="0"/>
                  <a:cs typeface="AF_Diwani" pitchFamily="2" charset="-78"/>
                </a:rPr>
                <a:t>Conclusions</a:t>
              </a:r>
              <a:endParaRPr lang="en-US" sz="3600" dirty="0">
                <a:ea typeface="Calibri"/>
                <a:cs typeface="Arial"/>
              </a:endParaRPr>
            </a:p>
          </p:txBody>
        </p:sp>
      </p:grpSp>
      <p:grpSp>
        <p:nvGrpSpPr>
          <p:cNvPr id="10" name="Group 9"/>
          <p:cNvGrpSpPr/>
          <p:nvPr/>
        </p:nvGrpSpPr>
        <p:grpSpPr>
          <a:xfrm>
            <a:off x="246938" y="567884"/>
            <a:ext cx="11771764" cy="5907872"/>
            <a:chOff x="1315527" y="2393885"/>
            <a:chExt cx="2633981" cy="3192909"/>
          </a:xfrm>
        </p:grpSpPr>
        <p:sp>
          <p:nvSpPr>
            <p:cNvPr id="12" name="모서리가 둥근 직사각형 16"/>
            <p:cNvSpPr/>
            <p:nvPr/>
          </p:nvSpPr>
          <p:spPr>
            <a:xfrm rot="21339075">
              <a:off x="1315527" y="2393885"/>
              <a:ext cx="2535950" cy="2993253"/>
            </a:xfrm>
            <a:prstGeom prst="roundRect">
              <a:avLst>
                <a:gd name="adj" fmla="val 3136"/>
              </a:avLst>
            </a:prstGeom>
            <a:gradFill>
              <a:gsLst>
                <a:gs pos="84000">
                  <a:srgbClr val="00B050"/>
                </a:gs>
                <a:gs pos="80000">
                  <a:schemeClr val="accent1">
                    <a:shade val="93000"/>
                    <a:satMod val="130000"/>
                  </a:schemeClr>
                </a:gs>
                <a:gs pos="100000">
                  <a:schemeClr val="accent1">
                    <a:shade val="94000"/>
                    <a:satMod val="135000"/>
                  </a:schemeClr>
                </a:gs>
              </a:gsLst>
            </a:gra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ko-KR" altLang="en-US" sz="2400" kern="0" dirty="0">
                <a:solidFill>
                  <a:sysClr val="windowText" lastClr="000000"/>
                </a:solidFill>
                <a:latin typeface="Arial" pitchFamily="34" charset="0"/>
                <a:cs typeface="Arial" pitchFamily="34" charset="0"/>
              </a:endParaRPr>
            </a:p>
          </p:txBody>
        </p:sp>
        <p:sp>
          <p:nvSpPr>
            <p:cNvPr id="13" name="모서리가 둥근 직사각형 4"/>
            <p:cNvSpPr/>
            <p:nvPr/>
          </p:nvSpPr>
          <p:spPr>
            <a:xfrm>
              <a:off x="1317706" y="2593542"/>
              <a:ext cx="2631802" cy="2993252"/>
            </a:xfrm>
            <a:prstGeom prst="roundRect">
              <a:avLst>
                <a:gd name="adj" fmla="val 3136"/>
              </a:avLst>
            </a:prstGeom>
            <a:solidFill>
              <a:schemeClr val="accent2"/>
            </a:solidFill>
            <a:ln/>
          </p:spPr>
          <p:style>
            <a:lnRef idx="3">
              <a:schemeClr val="lt1"/>
            </a:lnRef>
            <a:fillRef idx="1">
              <a:schemeClr val="accent5"/>
            </a:fillRef>
            <a:effectRef idx="1">
              <a:schemeClr val="accent5"/>
            </a:effectRef>
            <a:fontRef idx="minor">
              <a:schemeClr val="lt1"/>
            </a:fontRef>
          </p:style>
          <p:txBody>
            <a:bodyPr rtlCol="0" anchor="ctr"/>
            <a:lstStyle/>
            <a:p>
              <a:pPr algn="ctr">
                <a:defRPr/>
              </a:pPr>
              <a:endParaRPr lang="ko-KR" altLang="en-US" sz="2400" kern="0" dirty="0">
                <a:solidFill>
                  <a:sysClr val="window" lastClr="FFFFFF"/>
                </a:solidFill>
                <a:latin typeface="Arial" pitchFamily="34" charset="0"/>
                <a:cs typeface="Arial" pitchFamily="34" charset="0"/>
              </a:endParaRPr>
            </a:p>
          </p:txBody>
        </p:sp>
        <p:sp>
          <p:nvSpPr>
            <p:cNvPr id="14" name="모서리가 둥근 직사각형 9"/>
            <p:cNvSpPr/>
            <p:nvPr/>
          </p:nvSpPr>
          <p:spPr>
            <a:xfrm>
              <a:off x="1521940" y="2820149"/>
              <a:ext cx="2286512" cy="2678188"/>
            </a:xfrm>
            <a:prstGeom prst="roundRect">
              <a:avLst>
                <a:gd name="adj" fmla="val 6545"/>
              </a:avLst>
            </a:prstGeom>
            <a:solidFill>
              <a:srgbClr val="EEEEEE"/>
            </a:solidFill>
            <a:ln w="25400" cap="flat" cmpd="sng" algn="ctr">
              <a:noFill/>
              <a:prstDash val="solid"/>
            </a:ln>
            <a:effectLst/>
          </p:spPr>
          <p:txBody>
            <a:bodyPr rtlCol="0" anchor="ctr"/>
            <a:lstStyle/>
            <a:p>
              <a:pPr algn="ctr">
                <a:defRPr/>
              </a:pPr>
              <a:endParaRPr lang="ko-KR" altLang="en-US" sz="2400" kern="0" dirty="0">
                <a:solidFill>
                  <a:sysClr val="window" lastClr="FFFFFF"/>
                </a:solidFill>
                <a:latin typeface="Arial" pitchFamily="34" charset="0"/>
                <a:cs typeface="Arial" pitchFamily="34" charset="0"/>
              </a:endParaRPr>
            </a:p>
          </p:txBody>
        </p:sp>
      </p:grpSp>
      <p:sp>
        <p:nvSpPr>
          <p:cNvPr id="19" name="Rectangle 18"/>
          <p:cNvSpPr/>
          <p:nvPr/>
        </p:nvSpPr>
        <p:spPr>
          <a:xfrm>
            <a:off x="1036690" y="2583022"/>
            <a:ext cx="10354400" cy="2308324"/>
          </a:xfrm>
          <a:prstGeom prst="rect">
            <a:avLst/>
          </a:prstGeom>
        </p:spPr>
        <p:txBody>
          <a:bodyPr wrap="square">
            <a:spAutoFit/>
          </a:bodyPr>
          <a:lstStyle/>
          <a:p>
            <a:pPr marL="285750" indent="-285750">
              <a:spcBef>
                <a:spcPts val="300"/>
              </a:spcBef>
              <a:spcAft>
                <a:spcPts val="300"/>
              </a:spcAft>
              <a:buFont typeface="Wingdings" panose="05000000000000000000" pitchFamily="2" charset="2"/>
              <a:buChar char="v"/>
            </a:pPr>
            <a:r>
              <a:rPr lang="en-GB" sz="3600" b="1" kern="0" dirty="0" err="1">
                <a:solidFill>
                  <a:sysClr val="windowText" lastClr="000000"/>
                </a:solidFill>
                <a:effectLst>
                  <a:outerShdw blurRad="50800" dist="38100" dir="2700000" algn="tl" rotWithShape="0">
                    <a:sysClr val="window" lastClr="FFFFFF"/>
                  </a:outerShdw>
                </a:effectLst>
                <a:latin typeface="Segoe Print" pitchFamily="2" charset="0"/>
              </a:rPr>
              <a:t>Levetiracetam</a:t>
            </a:r>
            <a:r>
              <a:rPr lang="en-GB" sz="3600" b="1" kern="0" dirty="0">
                <a:solidFill>
                  <a:sysClr val="windowText" lastClr="000000"/>
                </a:solidFill>
                <a:effectLst>
                  <a:outerShdw blurRad="50800" dist="38100" dir="2700000" algn="tl" rotWithShape="0">
                    <a:sysClr val="window" lastClr="FFFFFF"/>
                  </a:outerShdw>
                </a:effectLst>
                <a:latin typeface="Segoe Print" pitchFamily="2" charset="0"/>
              </a:rPr>
              <a:t> cognitive improvement was nearly comparable to that of donepezil making it the most favourable AED to be used in AD-like dementia  </a:t>
            </a:r>
          </a:p>
        </p:txBody>
      </p:sp>
    </p:spTree>
    <p:extLst>
      <p:ext uri="{BB962C8B-B14F-4D97-AF65-F5344CB8AC3E}">
        <p14:creationId xmlns:p14="http://schemas.microsoft.com/office/powerpoint/2010/main" val="2283290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1970" y="367061"/>
            <a:ext cx="9514115" cy="6123877"/>
          </a:xfrm>
          <a:prstGeom prst="rect">
            <a:avLst/>
          </a:prstGeom>
        </p:spPr>
      </p:pic>
      <p:sp>
        <p:nvSpPr>
          <p:cNvPr id="3" name="Rectangle 2"/>
          <p:cNvSpPr/>
          <p:nvPr/>
        </p:nvSpPr>
        <p:spPr>
          <a:xfrm>
            <a:off x="3524793" y="827315"/>
            <a:ext cx="5815149" cy="923330"/>
          </a:xfrm>
          <a:prstGeom prst="rect">
            <a:avLst/>
          </a:prstGeom>
          <a:solidFill>
            <a:schemeClr val="accent2"/>
          </a:solidFill>
        </p:spPr>
        <p:txBody>
          <a:bodyPr wrap="square">
            <a:spAutoFit/>
          </a:bodyPr>
          <a:lstStyle/>
          <a:p>
            <a:pPr algn="ctr"/>
            <a:r>
              <a:rPr lang="en-US" sz="5400" dirty="0">
                <a:ln w="18415" cmpd="sng">
                  <a:solidFill>
                    <a:srgbClr val="FFFFFF"/>
                  </a:solidFill>
                  <a:prstDash val="solid"/>
                </a:ln>
                <a:effectLst>
                  <a:outerShdw blurRad="63500" dir="3600000" algn="tl" rotWithShape="0">
                    <a:srgbClr val="000000">
                      <a:alpha val="70000"/>
                    </a:srgbClr>
                  </a:outerShdw>
                </a:effectLst>
                <a:latin typeface="Snap ITC" panose="04040A07060A02020202" pitchFamily="82" charset="0"/>
                <a:ea typeface="Times New Roman"/>
              </a:rPr>
              <a:t>THANK YOU</a:t>
            </a:r>
            <a:endParaRPr lang="en-US" sz="5400" dirty="0">
              <a:ln w="18415" cmpd="sng">
                <a:solidFill>
                  <a:srgbClr val="FFFFFF"/>
                </a:solidFill>
                <a:prstDash val="solid"/>
              </a:ln>
              <a:effectLst>
                <a:outerShdw blurRad="63500" dir="3600000" algn="tl" rotWithShape="0">
                  <a:srgbClr val="000000">
                    <a:alpha val="70000"/>
                  </a:srgbClr>
                </a:outerShdw>
              </a:effectLst>
              <a:latin typeface="Snap ITC" panose="04040A07060A02020202" pitchFamily="82" charset="0"/>
            </a:endParaRPr>
          </a:p>
        </p:txBody>
      </p:sp>
    </p:spTree>
    <p:extLst>
      <p:ext uri="{BB962C8B-B14F-4D97-AF65-F5344CB8AC3E}">
        <p14:creationId xmlns:p14="http://schemas.microsoft.com/office/powerpoint/2010/main" val="327068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76200"/>
            <a:ext cx="5991670" cy="978729"/>
          </a:xfrm>
          <a:prstGeom prst="rect">
            <a:avLst/>
          </a:prstGeom>
          <a:noFill/>
          <a:ln>
            <a:noFill/>
          </a:ln>
        </p:spPr>
        <p:txBody>
          <a:bodyPr wrap="square" rtlCol="0">
            <a:spAutoFit/>
          </a:bodyPr>
          <a:lstStyle/>
          <a:p>
            <a:pPr algn="ctr">
              <a:lnSpc>
                <a:spcPct val="120000"/>
              </a:lnSpc>
              <a:spcBef>
                <a:spcPct val="0"/>
              </a:spcBef>
              <a:defRPr/>
            </a:pPr>
            <a:r>
              <a:rPr lang="en-US" sz="4800" b="1" kern="0" spc="-150" dirty="0">
                <a:ln w="3175">
                  <a:noFill/>
                </a:ln>
                <a:gradFill flip="none" rotWithShape="1">
                  <a:gsLst>
                    <a:gs pos="0">
                      <a:srgbClr val="FFFFB9"/>
                    </a:gs>
                    <a:gs pos="36000">
                      <a:srgbClr val="FFFF99"/>
                    </a:gs>
                    <a:gs pos="86000">
                      <a:srgbClr val="F6AE1E"/>
                    </a:gs>
                  </a:gsLst>
                  <a:lin ang="5400000" scaled="0"/>
                  <a:tileRect/>
                </a:gradFill>
                <a:effectLst>
                  <a:glow rad="63500">
                    <a:sysClr val="windowText" lastClr="000000">
                      <a:alpha val="40000"/>
                    </a:sysClr>
                  </a:glow>
                  <a:outerShdw blurRad="50800" dist="38100" dir="2700000" algn="tl" rotWithShape="0">
                    <a:prstClr val="black"/>
                  </a:outerShdw>
                </a:effectLst>
                <a:latin typeface="Lucida Handwriting" pitchFamily="66" charset="0"/>
                <a:cs typeface="AF_Diwani" pitchFamily="2" charset="-78"/>
              </a:rPr>
              <a:t>Prevalence   rates </a:t>
            </a:r>
          </a:p>
        </p:txBody>
      </p:sp>
      <p:pic>
        <p:nvPicPr>
          <p:cNvPr id="2" name="Picture 1"/>
          <p:cNvPicPr>
            <a:picLocks noChangeAspect="1"/>
          </p:cNvPicPr>
          <p:nvPr/>
        </p:nvPicPr>
        <p:blipFill rotWithShape="1">
          <a:blip r:embed="rId3"/>
          <a:srcRect l="22604" t="27254" r="28831" b="22614"/>
          <a:stretch/>
        </p:blipFill>
        <p:spPr>
          <a:xfrm>
            <a:off x="163284" y="152399"/>
            <a:ext cx="11963399" cy="6672943"/>
          </a:xfrm>
          <a:prstGeom prst="rect">
            <a:avLst/>
          </a:prstGeom>
        </p:spPr>
      </p:pic>
      <p:sp>
        <p:nvSpPr>
          <p:cNvPr id="4" name="Rectangle: Rounded Corners 3"/>
          <p:cNvSpPr/>
          <p:nvPr/>
        </p:nvSpPr>
        <p:spPr>
          <a:xfrm>
            <a:off x="7151914" y="5355771"/>
            <a:ext cx="903515" cy="370115"/>
          </a:xfrm>
          <a:prstGeom prst="round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p:cNvSpPr/>
          <p:nvPr/>
        </p:nvSpPr>
        <p:spPr>
          <a:xfrm>
            <a:off x="8022772" y="5344883"/>
            <a:ext cx="903515" cy="370115"/>
          </a:xfrm>
          <a:prstGeom prst="round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p:cNvSpPr/>
          <p:nvPr/>
        </p:nvSpPr>
        <p:spPr>
          <a:xfrm>
            <a:off x="7144829" y="2584208"/>
            <a:ext cx="903515" cy="370115"/>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881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1000"/>
                                        <p:tgtEl>
                                          <p:spTgt spid="4"/>
                                        </p:tgtEl>
                                      </p:cBhvr>
                                    </p:animEffect>
                                  </p:childTnLst>
                                </p:cTn>
                              </p:par>
                            </p:childTnLst>
                          </p:cTn>
                        </p:par>
                        <p:par>
                          <p:cTn id="12" fill="hold">
                            <p:stCondLst>
                              <p:cond delay="3000"/>
                            </p:stCondLst>
                            <p:childTnLst>
                              <p:par>
                                <p:cTn id="13" presetID="22" presetClass="entr" presetSubtype="4" fill="hold" grpId="2"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grpId="1" nodeType="clickEffect">
                                  <p:stCondLst>
                                    <p:cond delay="0"/>
                                  </p:stCondLst>
                                  <p:childTnLst>
                                    <p:animMotion origin="layout" path="M 3.125E-6 -3.7037E-6 L 0.147 -0.00069 " pathEditMode="relative" rAng="0" ptsTypes="AA">
                                      <p:cBhvr>
                                        <p:cTn id="19" dur="900" fill="hold"/>
                                        <p:tgtEl>
                                          <p:spTgt spid="6"/>
                                        </p:tgtEl>
                                        <p:attrNameLst>
                                          <p:attrName>ppt_x</p:attrName>
                                          <p:attrName>ppt_y</p:attrName>
                                        </p:attrNameLst>
                                      </p:cBhvr>
                                      <p:rCtr x="7344" y="-46"/>
                                    </p:animMotion>
                                  </p:childTnLst>
                                </p:cTn>
                              </p:par>
                            </p:childTnLst>
                          </p:cTn>
                        </p:par>
                        <p:par>
                          <p:cTn id="20" fill="hold">
                            <p:stCondLst>
                              <p:cond delay="900"/>
                            </p:stCondLst>
                            <p:childTnLst>
                              <p:par>
                                <p:cTn id="21" presetID="63" presetClass="path" presetSubtype="0" accel="50000" decel="50000" fill="hold" grpId="1" nodeType="afterEffect">
                                  <p:stCondLst>
                                    <p:cond delay="0"/>
                                  </p:stCondLst>
                                  <p:childTnLst>
                                    <p:animMotion origin="layout" path="M 2.29167E-6 -3.7037E-7 L 0.07149 -0.00162 " pathEditMode="relative" rAng="0" ptsTypes="AA">
                                      <p:cBhvr>
                                        <p:cTn id="22" dur="900" fill="hold"/>
                                        <p:tgtEl>
                                          <p:spTgt spid="4"/>
                                        </p:tgtEl>
                                        <p:attrNameLst>
                                          <p:attrName>ppt_x</p:attrName>
                                          <p:attrName>ppt_y</p:attrName>
                                        </p:attrNameLst>
                                      </p:cBhvr>
                                      <p:rCtr x="3685" y="0"/>
                                    </p:animMotion>
                                  </p:childTnLst>
                                </p:cTn>
                              </p:par>
                              <p:par>
                                <p:cTn id="23" presetID="21" presetClass="entr" presetSubtype="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1000"/>
                                        <p:tgtEl>
                                          <p:spTgt spid="5"/>
                                        </p:tgtEl>
                                      </p:cBhvr>
                                    </p:animEffect>
                                  </p:childTnLst>
                                </p:cTn>
                              </p:par>
                              <p:par>
                                <p:cTn id="26" presetID="63" presetClass="path" presetSubtype="0" accel="50000" decel="50000" fill="hold" grpId="1" nodeType="withEffect">
                                  <p:stCondLst>
                                    <p:cond delay="0"/>
                                  </p:stCondLst>
                                  <p:childTnLst>
                                    <p:animMotion origin="layout" path="M -2.08333E-6 0 L 0.07904 0.00162 " pathEditMode="relative" rAng="0" ptsTypes="AA">
                                      <p:cBhvr>
                                        <p:cTn id="27" dur="1000" fill="hold"/>
                                        <p:tgtEl>
                                          <p:spTgt spid="5"/>
                                        </p:tgtEl>
                                        <p:attrNameLst>
                                          <p:attrName>ppt_x</p:attrName>
                                          <p:attrName>ppt_y</p:attrName>
                                        </p:attrNameLst>
                                      </p:cBhvr>
                                      <p:rCtr x="3945"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1" animBg="1"/>
      <p:bldP spid="6"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2320451" y="180986"/>
            <a:ext cx="4954992" cy="857256"/>
            <a:chOff x="816" y="2304"/>
            <a:chExt cx="1440" cy="448"/>
          </a:xfrm>
        </p:grpSpPr>
        <p:sp>
          <p:nvSpPr>
            <p:cNvPr id="6" name="Freeform 5"/>
            <p:cNvSpPr>
              <a:spLocks/>
            </p:cNvSpPr>
            <p:nvPr/>
          </p:nvSpPr>
          <p:spPr bwMode="gray">
            <a:xfrm>
              <a:off x="901" y="2562"/>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headEnd/>
              <a:tailEnd/>
            </a:ln>
            <a:effectLst>
              <a:outerShdw blurRad="40000" dist="20000" dir="5400000" rotWithShape="0">
                <a:srgbClr val="000000">
                  <a:alpha val="38000"/>
                </a:srgbClr>
              </a:outerShdw>
            </a:effectLst>
          </p:spPr>
          <p:txBody>
            <a:bodyPr/>
            <a:lstStyle>
              <a:defPPr>
                <a:defRPr lang="ar-EG"/>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a:defRPr/>
              </a:pPr>
              <a:endParaRPr lang="ar-EG" sz="2800">
                <a:solidFill>
                  <a:sysClr val="windowText" lastClr="000000"/>
                </a:solidFill>
                <a:latin typeface="Andalus" panose="02020603050405020304" pitchFamily="18" charset="-78"/>
                <a:cs typeface="Andalus" panose="02020603050405020304" pitchFamily="18" charset="-78"/>
              </a:endParaRPr>
            </a:p>
          </p:txBody>
        </p:sp>
        <p:sp>
          <p:nvSpPr>
            <p:cNvPr id="7" name="Rectangle 26"/>
            <p:cNvSpPr>
              <a:spLocks noChangeArrowheads="1"/>
            </p:cNvSpPr>
            <p:nvPr/>
          </p:nvSpPr>
          <p:spPr bwMode="gray">
            <a:xfrm>
              <a:off x="816" y="2304"/>
              <a:ext cx="1440" cy="393"/>
            </a:xfrm>
            <a:prstGeom prst="snipRoundRect">
              <a:avLst/>
            </a:prstGeom>
            <a:gradFill>
              <a:gsLst>
                <a:gs pos="0">
                  <a:schemeClr val="accent6"/>
                </a:gs>
                <a:gs pos="35000">
                  <a:schemeClr val="accent6">
                    <a:tint val="37000"/>
                    <a:satMod val="300000"/>
                  </a:schemeClr>
                </a:gs>
                <a:gs pos="100000">
                  <a:schemeClr val="accent6">
                    <a:tint val="15000"/>
                    <a:satMod val="350000"/>
                  </a:schemeClr>
                </a:gs>
              </a:gsLst>
            </a:grad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63" fontAlgn="base">
                <a:spcBef>
                  <a:spcPct val="0"/>
                </a:spcBef>
                <a:spcAft>
                  <a:spcPct val="0"/>
                </a:spcAft>
                <a:buClr>
                  <a:sysClr val="windowText" lastClr="000000"/>
                </a:buClr>
              </a:pPr>
              <a:r>
                <a:rPr lang="en-US" sz="3200" b="1" dirty="0">
                  <a:solidFill>
                    <a:prstClr val="black"/>
                  </a:solidFill>
                  <a:effectLst>
                    <a:glow rad="63500">
                      <a:prstClr val="white"/>
                    </a:glow>
                  </a:effectLst>
                  <a:latin typeface="Andalus" panose="02020603050405020304" pitchFamily="18" charset="-78"/>
                  <a:cs typeface="Andalus" panose="02020603050405020304" pitchFamily="18" charset="-78"/>
                </a:rPr>
                <a:t>Alzheimer’s disease (AD)</a:t>
              </a:r>
            </a:p>
          </p:txBody>
        </p:sp>
      </p:grpSp>
      <p:pic>
        <p:nvPicPr>
          <p:cNvPr id="12" name="Picture 11" descr="arr139.GIF"/>
          <p:cNvPicPr>
            <a:picLocks noChangeAspect="1"/>
          </p:cNvPicPr>
          <p:nvPr/>
        </p:nvPicPr>
        <p:blipFill>
          <a:blip r:embed="rId3">
            <a:duotone>
              <a:schemeClr val="accent6">
                <a:shade val="45000"/>
                <a:satMod val="135000"/>
              </a:schemeClr>
              <a:prstClr val="white"/>
            </a:duotone>
          </a:blip>
          <a:stretch>
            <a:fillRect/>
          </a:stretch>
        </p:blipFill>
        <p:spPr>
          <a:xfrm>
            <a:off x="2270870" y="1075228"/>
            <a:ext cx="298201" cy="791775"/>
          </a:xfrm>
          <a:prstGeom prst="rect">
            <a:avLst/>
          </a:prstGeom>
        </p:spPr>
      </p:pic>
      <p:sp>
        <p:nvSpPr>
          <p:cNvPr id="31" name="Rectangle 30"/>
          <p:cNvSpPr/>
          <p:nvPr/>
        </p:nvSpPr>
        <p:spPr>
          <a:xfrm>
            <a:off x="2563173" y="1185231"/>
            <a:ext cx="6598721" cy="673707"/>
          </a:xfrm>
          <a:prstGeom prst="rect">
            <a:avLst/>
          </a:prstGeom>
          <a:gradFill flip="none" rotWithShape="1">
            <a:gsLst>
              <a:gs pos="0">
                <a:schemeClr val="accent2"/>
              </a:gs>
              <a:gs pos="100000">
                <a:schemeClr val="accent5">
                  <a:alpha val="24000"/>
                </a:schemeClr>
              </a:gs>
            </a:gsLst>
            <a:lin ang="0" scaled="1"/>
            <a:tileRect/>
          </a:gradFill>
          <a:ln w="28575" cap="flat" cmpd="sng" algn="ctr">
            <a:noFill/>
            <a:prstDash val="solid"/>
            <a:headEnd/>
            <a:tailEnd/>
          </a:ln>
          <a:effectLst/>
        </p:spPr>
        <p:txBody>
          <a:bodyPr rtlCol="1" anchor="ctr"/>
          <a:lstStyle/>
          <a:p>
            <a:pPr algn="ctr"/>
            <a:r>
              <a:rPr lang="en-US" sz="2400" b="1" kern="0" dirty="0">
                <a:ln w="19050">
                  <a:noFill/>
                </a:ln>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cs typeface="Microsoft New Tai Lue" panose="020B0502040204020203" pitchFamily="34" charset="0"/>
              </a:rPr>
              <a:t>Progressive neurodegenerative disorder </a:t>
            </a:r>
            <a:endParaRPr lang="ar-EG" sz="3600" dirty="0">
              <a:solidFill>
                <a:prstClr val="white"/>
              </a:solidFill>
            </a:endParaRPr>
          </a:p>
        </p:txBody>
      </p:sp>
      <p:pic>
        <p:nvPicPr>
          <p:cNvPr id="33" name="Picture 32" descr="arr139.GIF"/>
          <p:cNvPicPr>
            <a:picLocks noChangeAspect="1"/>
          </p:cNvPicPr>
          <p:nvPr/>
        </p:nvPicPr>
        <p:blipFill>
          <a:blip r:embed="rId3">
            <a:duotone>
              <a:schemeClr val="accent6">
                <a:shade val="45000"/>
                <a:satMod val="135000"/>
              </a:schemeClr>
              <a:prstClr val="white"/>
            </a:duotone>
          </a:blip>
          <a:stretch>
            <a:fillRect/>
          </a:stretch>
        </p:blipFill>
        <p:spPr>
          <a:xfrm>
            <a:off x="2070959" y="1259318"/>
            <a:ext cx="399823" cy="1630854"/>
          </a:xfrm>
          <a:prstGeom prst="rect">
            <a:avLst/>
          </a:prstGeom>
        </p:spPr>
      </p:pic>
      <p:sp>
        <p:nvSpPr>
          <p:cNvPr id="32" name="Rectangle 31"/>
          <p:cNvSpPr/>
          <p:nvPr/>
        </p:nvSpPr>
        <p:spPr>
          <a:xfrm>
            <a:off x="2576797" y="2626100"/>
            <a:ext cx="9469429" cy="709025"/>
          </a:xfrm>
          <a:prstGeom prst="rect">
            <a:avLst/>
          </a:prstGeom>
          <a:gradFill flip="none" rotWithShape="1">
            <a:gsLst>
              <a:gs pos="0">
                <a:schemeClr val="accent2"/>
              </a:gs>
              <a:gs pos="100000">
                <a:schemeClr val="accent5">
                  <a:alpha val="24000"/>
                </a:schemeClr>
              </a:gs>
            </a:gsLst>
            <a:lin ang="0" scaled="1"/>
            <a:tileRect/>
          </a:gradFill>
          <a:ln w="28575" cap="flat" cmpd="sng" algn="ctr">
            <a:noFill/>
            <a:prstDash val="solid"/>
            <a:headEnd/>
            <a:tailEnd/>
          </a:ln>
          <a:effectLst/>
        </p:spPr>
        <p:txBody>
          <a:bodyPr rtlCol="1" anchor="ctr"/>
          <a:lstStyle/>
          <a:p>
            <a:pPr algn="ctr"/>
            <a:r>
              <a:rPr lang="en-US" sz="2400" b="1" kern="0" dirty="0">
                <a:ln w="19050">
                  <a:noFill/>
                </a:ln>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cs typeface="Microsoft New Tai Lue" panose="020B0502040204020203" pitchFamily="34" charset="0"/>
              </a:rPr>
              <a:t>Irreversible loss of neurons, mainly in neocortex &amp; hippocampus </a:t>
            </a:r>
            <a:endParaRPr lang="ar-EG" sz="3600" dirty="0">
              <a:solidFill>
                <a:prstClr val="white"/>
              </a:solidFill>
            </a:endParaRPr>
          </a:p>
        </p:txBody>
      </p:sp>
      <p:grpSp>
        <p:nvGrpSpPr>
          <p:cNvPr id="25" name="Group 24"/>
          <p:cNvGrpSpPr/>
          <p:nvPr/>
        </p:nvGrpSpPr>
        <p:grpSpPr>
          <a:xfrm>
            <a:off x="3496075" y="3532224"/>
            <a:ext cx="4746172" cy="944103"/>
            <a:chOff x="1817130" y="2732400"/>
            <a:chExt cx="2643100" cy="2991469"/>
          </a:xfrm>
        </p:grpSpPr>
        <p:grpSp>
          <p:nvGrpSpPr>
            <p:cNvPr id="26" name="Group 25"/>
            <p:cNvGrpSpPr/>
            <p:nvPr/>
          </p:nvGrpSpPr>
          <p:grpSpPr>
            <a:xfrm>
              <a:off x="1817130" y="2732400"/>
              <a:ext cx="2643100" cy="2656563"/>
              <a:chOff x="1306407" y="2394896"/>
              <a:chExt cx="2643100" cy="2290267"/>
            </a:xfrm>
          </p:grpSpPr>
          <p:sp>
            <p:nvSpPr>
              <p:cNvPr id="28" name="모서리가 둥근 직사각형 16"/>
              <p:cNvSpPr/>
              <p:nvPr/>
            </p:nvSpPr>
            <p:spPr>
              <a:xfrm rot="21339075">
                <a:off x="1306407" y="2394896"/>
                <a:ext cx="2535950" cy="2290267"/>
              </a:xfrm>
              <a:prstGeom prst="roundRect">
                <a:avLst>
                  <a:gd name="adj" fmla="val 3136"/>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defRPr/>
                </a:pPr>
                <a:endParaRPr lang="ko-KR" altLang="en-US" sz="2400" kern="0" dirty="0">
                  <a:solidFill>
                    <a:sysClr val="windowText" lastClr="000000"/>
                  </a:solidFill>
                  <a:latin typeface="Arial" pitchFamily="34" charset="0"/>
                  <a:ea typeface="맑은 고딕"/>
                  <a:cs typeface="Arial" pitchFamily="34" charset="0"/>
                </a:endParaRPr>
              </a:p>
            </p:txBody>
          </p:sp>
          <p:sp>
            <p:nvSpPr>
              <p:cNvPr id="29" name="모서리가 둥근 직사각형 4"/>
              <p:cNvSpPr/>
              <p:nvPr/>
            </p:nvSpPr>
            <p:spPr>
              <a:xfrm>
                <a:off x="1413557" y="2527295"/>
                <a:ext cx="2535950" cy="2137620"/>
              </a:xfrm>
              <a:prstGeom prst="roundRect">
                <a:avLst>
                  <a:gd name="adj" fmla="val 3136"/>
                </a:avLst>
              </a:prstGeom>
              <a:ln/>
            </p:spPr>
            <p:style>
              <a:lnRef idx="3">
                <a:schemeClr val="lt1"/>
              </a:lnRef>
              <a:fillRef idx="1">
                <a:schemeClr val="accent2"/>
              </a:fillRef>
              <a:effectRef idx="1">
                <a:schemeClr val="accent2"/>
              </a:effectRef>
              <a:fontRef idx="minor">
                <a:schemeClr val="lt1"/>
              </a:fontRef>
            </p:style>
            <p:txBody>
              <a:bodyPr rtlCol="0" anchor="ctr"/>
              <a:lstStyle/>
              <a:p>
                <a:pPr algn="ctr" defTabSz="914400">
                  <a:defRPr/>
                </a:pPr>
                <a:endParaRPr lang="ko-KR" altLang="en-US" sz="2400" kern="0" dirty="0">
                  <a:solidFill>
                    <a:sysClr val="window" lastClr="FFFFFF"/>
                  </a:solidFill>
                  <a:latin typeface="Arial" pitchFamily="34" charset="0"/>
                  <a:ea typeface="맑은 고딕"/>
                  <a:cs typeface="Arial" pitchFamily="34" charset="0"/>
                </a:endParaRPr>
              </a:p>
            </p:txBody>
          </p:sp>
          <p:sp>
            <p:nvSpPr>
              <p:cNvPr id="30" name="모서리가 둥근 직사각형 9"/>
              <p:cNvSpPr/>
              <p:nvPr/>
            </p:nvSpPr>
            <p:spPr>
              <a:xfrm>
                <a:off x="1538276" y="2751078"/>
                <a:ext cx="2286512" cy="1825260"/>
              </a:xfrm>
              <a:prstGeom prst="roundRect">
                <a:avLst>
                  <a:gd name="adj" fmla="val 6545"/>
                </a:avLst>
              </a:prstGeom>
              <a:solidFill>
                <a:srgbClr val="EEEEEE"/>
              </a:solidFill>
              <a:ln w="25400" cap="flat" cmpd="sng" algn="ctr">
                <a:noFill/>
                <a:prstDash val="solid"/>
              </a:ln>
              <a:effectLst/>
            </p:spPr>
            <p:txBody>
              <a:bodyPr rtlCol="0" anchor="ctr"/>
              <a:lstStyle/>
              <a:p>
                <a:pPr algn="ctr" defTabSz="914400">
                  <a:defRPr/>
                </a:pPr>
                <a:endParaRPr lang="ko-KR" altLang="en-US" sz="2400" kern="0" dirty="0">
                  <a:solidFill>
                    <a:sysClr val="window" lastClr="FFFFFF"/>
                  </a:solidFill>
                  <a:latin typeface="Arial" pitchFamily="34" charset="0"/>
                  <a:cs typeface="Arial" pitchFamily="34" charset="0"/>
                </a:endParaRPr>
              </a:p>
            </p:txBody>
          </p:sp>
        </p:grpSp>
        <p:sp>
          <p:nvSpPr>
            <p:cNvPr id="27" name="Rectangle 26"/>
            <p:cNvSpPr/>
            <p:nvPr/>
          </p:nvSpPr>
          <p:spPr>
            <a:xfrm>
              <a:off x="2076198" y="3207811"/>
              <a:ext cx="2253214" cy="2516058"/>
            </a:xfrm>
            <a:prstGeom prst="rect">
              <a:avLst/>
            </a:prstGeom>
          </p:spPr>
          <p:txBody>
            <a:bodyPr wrap="square">
              <a:spAutoFit/>
            </a:bodyPr>
            <a:lstStyle/>
            <a:p>
              <a:pPr algn="ctr">
                <a:lnSpc>
                  <a:spcPct val="95000"/>
                </a:lnSpc>
                <a:defRPr/>
              </a:pPr>
              <a:r>
                <a:rPr lang="en-US" altLang="zh-CN" sz="2400" b="1" kern="0" dirty="0">
                  <a:solidFill>
                    <a:sysClr val="windowText" lastClr="000000"/>
                  </a:solidFill>
                  <a:effectLst>
                    <a:outerShdw blurRad="50800" dist="38100" dir="2700000" algn="tl" rotWithShape="0">
                      <a:sysClr val="window" lastClr="FFFFFF"/>
                    </a:outerShdw>
                  </a:effectLst>
                  <a:latin typeface="Segoe Print" pitchFamily="2" charset="0"/>
                </a:rPr>
                <a:t>AD is a leading cause of death </a:t>
              </a:r>
            </a:p>
          </p:txBody>
        </p:sp>
      </p:grpSp>
      <p:sp>
        <p:nvSpPr>
          <p:cNvPr id="34" name="Rectangle 33"/>
          <p:cNvSpPr/>
          <p:nvPr/>
        </p:nvSpPr>
        <p:spPr>
          <a:xfrm>
            <a:off x="3418121" y="4560153"/>
            <a:ext cx="4909456" cy="773849"/>
          </a:xfrm>
          <a:prstGeom prst="rect">
            <a:avLst/>
          </a:prstGeom>
          <a:gradFill flip="none" rotWithShape="1">
            <a:gsLst>
              <a:gs pos="0">
                <a:schemeClr val="accent2"/>
              </a:gs>
              <a:gs pos="100000">
                <a:schemeClr val="accent5">
                  <a:alpha val="24000"/>
                </a:schemeClr>
              </a:gs>
            </a:gsLst>
            <a:lin ang="10800000" scaled="1"/>
            <a:tileRect/>
          </a:gradFill>
          <a:ln w="28575" cap="flat" cmpd="sng" algn="ctr">
            <a:noFill/>
            <a:prstDash val="solid"/>
            <a:headEnd/>
            <a:tailEnd/>
          </a:ln>
          <a:effectLst/>
        </p:spPr>
        <p:txBody>
          <a:bodyPr rtlCol="1" anchor="ctr"/>
          <a:lstStyle/>
          <a:p>
            <a:pPr algn="ctr"/>
            <a:r>
              <a:rPr lang="en-US" sz="2400" b="1" kern="0" dirty="0">
                <a:ln w="19050">
                  <a:noFill/>
                </a:ln>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cs typeface="Microsoft New Tai Lue" panose="020B0502040204020203" pitchFamily="34" charset="0"/>
              </a:rPr>
              <a:t>Sepsis, Pneumonia, Nutritional deficiencies &amp; Trauma</a:t>
            </a:r>
          </a:p>
        </p:txBody>
      </p:sp>
      <p:sp>
        <p:nvSpPr>
          <p:cNvPr id="18" name="Rectangle 17"/>
          <p:cNvSpPr/>
          <p:nvPr/>
        </p:nvSpPr>
        <p:spPr>
          <a:xfrm>
            <a:off x="2569801" y="1894218"/>
            <a:ext cx="6598721" cy="673707"/>
          </a:xfrm>
          <a:prstGeom prst="rect">
            <a:avLst/>
          </a:prstGeom>
          <a:gradFill flip="none" rotWithShape="1">
            <a:gsLst>
              <a:gs pos="0">
                <a:schemeClr val="accent2"/>
              </a:gs>
              <a:gs pos="100000">
                <a:schemeClr val="accent5">
                  <a:alpha val="24000"/>
                </a:schemeClr>
              </a:gs>
            </a:gsLst>
            <a:lin ang="0" scaled="1"/>
            <a:tileRect/>
          </a:gradFill>
          <a:ln w="28575" cap="flat" cmpd="sng" algn="ctr">
            <a:noFill/>
            <a:prstDash val="solid"/>
            <a:headEnd/>
            <a:tailEnd/>
          </a:ln>
          <a:effectLst/>
        </p:spPr>
        <p:txBody>
          <a:bodyPr rtlCol="1" anchor="ctr"/>
          <a:lstStyle/>
          <a:p>
            <a:pPr algn="ctr"/>
            <a:r>
              <a:rPr lang="en-US" sz="2400" b="1" kern="0" dirty="0">
                <a:ln w="19050">
                  <a:noFill/>
                </a:ln>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cs typeface="Microsoft New Tai Lue" panose="020B0502040204020203" pitchFamily="34" charset="0"/>
              </a:rPr>
              <a:t>Most common dementia in elderly (</a:t>
            </a:r>
            <a:r>
              <a:rPr lang="en-US" sz="2400" b="1" kern="0" dirty="0">
                <a:ln w="19050">
                  <a:noFill/>
                </a:ln>
                <a:solidFill>
                  <a:srgbClr val="C00000"/>
                </a:solidFill>
                <a:effectLst>
                  <a:glow rad="63500">
                    <a:sysClr val="windowText" lastClr="000000">
                      <a:alpha val="40000"/>
                    </a:sysClr>
                  </a:glow>
                  <a:outerShdw blurRad="50800" dist="38100" dir="2700000" algn="tl" rotWithShape="0">
                    <a:prstClr val="black"/>
                  </a:outerShdw>
                </a:effectLst>
                <a:latin typeface="Book Antiqua" pitchFamily="18" charset="0"/>
                <a:cs typeface="Microsoft New Tai Lue" panose="020B0502040204020203" pitchFamily="34" charset="0"/>
              </a:rPr>
              <a:t>70 – 80 %</a:t>
            </a:r>
            <a:r>
              <a:rPr lang="en-US" sz="2400" b="1" kern="0" dirty="0">
                <a:ln w="19050">
                  <a:noFill/>
                </a:ln>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cs typeface="Microsoft New Tai Lue" panose="020B0502040204020203" pitchFamily="34" charset="0"/>
              </a:rPr>
              <a:t>)</a:t>
            </a:r>
            <a:endParaRPr lang="ar-EG" sz="3600" dirty="0">
              <a:solidFill>
                <a:prstClr val="white"/>
              </a:solidFill>
            </a:endParaRPr>
          </a:p>
        </p:txBody>
      </p:sp>
      <p:grpSp>
        <p:nvGrpSpPr>
          <p:cNvPr id="19" name="Group 18"/>
          <p:cNvGrpSpPr/>
          <p:nvPr/>
        </p:nvGrpSpPr>
        <p:grpSpPr>
          <a:xfrm>
            <a:off x="3061283" y="5490134"/>
            <a:ext cx="5742868" cy="1190432"/>
            <a:chOff x="1817130" y="2732400"/>
            <a:chExt cx="2643100" cy="2833947"/>
          </a:xfrm>
        </p:grpSpPr>
        <p:grpSp>
          <p:nvGrpSpPr>
            <p:cNvPr id="20" name="Group 19"/>
            <p:cNvGrpSpPr/>
            <p:nvPr/>
          </p:nvGrpSpPr>
          <p:grpSpPr>
            <a:xfrm>
              <a:off x="1817130" y="2732400"/>
              <a:ext cx="2643100" cy="2656563"/>
              <a:chOff x="1306407" y="2394896"/>
              <a:chExt cx="2643100" cy="2290267"/>
            </a:xfrm>
          </p:grpSpPr>
          <p:sp>
            <p:nvSpPr>
              <p:cNvPr id="22" name="모서리가 둥근 직사각형 16"/>
              <p:cNvSpPr/>
              <p:nvPr/>
            </p:nvSpPr>
            <p:spPr>
              <a:xfrm rot="21339075">
                <a:off x="1306407" y="2394896"/>
                <a:ext cx="2535950" cy="2290267"/>
              </a:xfrm>
              <a:prstGeom prst="roundRect">
                <a:avLst>
                  <a:gd name="adj" fmla="val 3136"/>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defRPr/>
                </a:pPr>
                <a:endParaRPr lang="ko-KR" altLang="en-US" sz="2000" kern="0" dirty="0">
                  <a:solidFill>
                    <a:sysClr val="windowText" lastClr="000000"/>
                  </a:solidFill>
                  <a:latin typeface="Arial" pitchFamily="34" charset="0"/>
                  <a:ea typeface="맑은 고딕"/>
                  <a:cs typeface="Arial" pitchFamily="34" charset="0"/>
                </a:endParaRPr>
              </a:p>
            </p:txBody>
          </p:sp>
          <p:sp>
            <p:nvSpPr>
              <p:cNvPr id="23" name="모서리가 둥근 직사각형 4"/>
              <p:cNvSpPr/>
              <p:nvPr/>
            </p:nvSpPr>
            <p:spPr>
              <a:xfrm>
                <a:off x="1410515" y="2527296"/>
                <a:ext cx="2538992" cy="2137621"/>
              </a:xfrm>
              <a:prstGeom prst="roundRect">
                <a:avLst>
                  <a:gd name="adj" fmla="val 3136"/>
                </a:avLst>
              </a:prstGeom>
              <a:ln/>
            </p:spPr>
            <p:style>
              <a:lnRef idx="3">
                <a:schemeClr val="lt1"/>
              </a:lnRef>
              <a:fillRef idx="1">
                <a:schemeClr val="accent2"/>
              </a:fillRef>
              <a:effectRef idx="1">
                <a:schemeClr val="accent2"/>
              </a:effectRef>
              <a:fontRef idx="minor">
                <a:schemeClr val="lt1"/>
              </a:fontRef>
            </p:style>
            <p:txBody>
              <a:bodyPr rtlCol="0" anchor="ctr"/>
              <a:lstStyle/>
              <a:p>
                <a:pPr algn="ctr" defTabSz="914400">
                  <a:defRPr/>
                </a:pPr>
                <a:endParaRPr lang="ko-KR" altLang="en-US" sz="3600" kern="0" dirty="0">
                  <a:solidFill>
                    <a:sysClr val="window" lastClr="FFFFFF"/>
                  </a:solidFill>
                  <a:latin typeface="Arial" pitchFamily="34" charset="0"/>
                  <a:ea typeface="맑은 고딕"/>
                  <a:cs typeface="Arial" pitchFamily="34" charset="0"/>
                </a:endParaRPr>
              </a:p>
            </p:txBody>
          </p:sp>
          <p:sp>
            <p:nvSpPr>
              <p:cNvPr id="24" name="모서리가 둥근 직사각형 9"/>
              <p:cNvSpPr/>
              <p:nvPr/>
            </p:nvSpPr>
            <p:spPr>
              <a:xfrm>
                <a:off x="1538276" y="2751078"/>
                <a:ext cx="2286512" cy="1825260"/>
              </a:xfrm>
              <a:prstGeom prst="roundRect">
                <a:avLst>
                  <a:gd name="adj" fmla="val 6545"/>
                </a:avLst>
              </a:prstGeom>
              <a:solidFill>
                <a:srgbClr val="EEEEEE"/>
              </a:solidFill>
              <a:ln w="25400" cap="flat" cmpd="sng" algn="ctr">
                <a:noFill/>
                <a:prstDash val="solid"/>
              </a:ln>
              <a:effectLst/>
            </p:spPr>
            <p:txBody>
              <a:bodyPr rtlCol="0" anchor="ctr"/>
              <a:lstStyle/>
              <a:p>
                <a:pPr algn="ctr" defTabSz="914400">
                  <a:defRPr/>
                </a:pPr>
                <a:endParaRPr lang="ko-KR" altLang="en-US" sz="2000" kern="0" dirty="0">
                  <a:solidFill>
                    <a:sysClr val="window" lastClr="FFFFFF"/>
                  </a:solidFill>
                  <a:latin typeface="Arial" pitchFamily="34" charset="0"/>
                  <a:cs typeface="Arial" pitchFamily="34" charset="0"/>
                </a:endParaRPr>
              </a:p>
            </p:txBody>
          </p:sp>
        </p:grpSp>
        <p:sp>
          <p:nvSpPr>
            <p:cNvPr id="21" name="Rectangle 20"/>
            <p:cNvSpPr/>
            <p:nvPr/>
          </p:nvSpPr>
          <p:spPr>
            <a:xfrm>
              <a:off x="2076198" y="3039469"/>
              <a:ext cx="2253214" cy="2526878"/>
            </a:xfrm>
            <a:prstGeom prst="rect">
              <a:avLst/>
            </a:prstGeom>
          </p:spPr>
          <p:txBody>
            <a:bodyPr wrap="square">
              <a:spAutoFit/>
            </a:bodyPr>
            <a:lstStyle/>
            <a:p>
              <a:pPr algn="ctr">
                <a:lnSpc>
                  <a:spcPct val="95000"/>
                </a:lnSpc>
                <a:defRPr/>
              </a:pPr>
              <a:r>
                <a:rPr lang="en-US" altLang="zh-CN" sz="2200" b="1" kern="0" dirty="0">
                  <a:solidFill>
                    <a:sysClr val="windowText" lastClr="000000"/>
                  </a:solidFill>
                  <a:effectLst>
                    <a:outerShdw blurRad="50800" dist="38100" dir="2700000" algn="tl" rotWithShape="0">
                      <a:sysClr val="window" lastClr="FFFFFF"/>
                    </a:outerShdw>
                  </a:effectLst>
                  <a:latin typeface="Segoe Print" pitchFamily="2" charset="0"/>
                </a:rPr>
                <a:t>AD disabilities &amp; patient’s care lead to high socioeconomic burden </a:t>
              </a:r>
            </a:p>
          </p:txBody>
        </p:sp>
      </p:grpSp>
    </p:spTree>
    <p:extLst>
      <p:ext uri="{BB962C8B-B14F-4D97-AF65-F5344CB8AC3E}">
        <p14:creationId xmlns:p14="http://schemas.microsoft.com/office/powerpoint/2010/main" val="23864371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0" dur="1000" fill="hold"/>
                                        <p:tgtEl>
                                          <p:spTgt spid="2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par>
                                <p:cTn id="18" presetID="25"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23" dur="1000" fill="hold"/>
                                        <p:tgtEl>
                                          <p:spTgt spid="19"/>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t="-10000" b="-10000"/>
          </a:stretch>
        </a:blipFill>
        <a:effectLst/>
      </p:bgPr>
    </p:bg>
    <p:spTree>
      <p:nvGrpSpPr>
        <p:cNvPr id="1" name=""/>
        <p:cNvGrpSpPr/>
        <p:nvPr/>
      </p:nvGrpSpPr>
      <p:grpSpPr>
        <a:xfrm>
          <a:off x="0" y="0"/>
          <a:ext cx="0" cy="0"/>
          <a:chOff x="0" y="0"/>
          <a:chExt cx="0" cy="0"/>
        </a:xfrm>
      </p:grpSpPr>
      <p:pic>
        <p:nvPicPr>
          <p:cNvPr id="4098" name="Picture 2" descr="C:\Users\dr betah\Desktop\holtzman_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8"/>
          <p:cNvSpPr/>
          <p:nvPr/>
        </p:nvSpPr>
        <p:spPr>
          <a:xfrm>
            <a:off x="1896495" y="76200"/>
            <a:ext cx="4791652" cy="763460"/>
          </a:xfrm>
          <a:prstGeom prst="rect">
            <a:avLst/>
          </a:prstGeom>
          <a:solidFill>
            <a:schemeClr val="accent1"/>
          </a:solidFill>
        </p:spPr>
        <p:style>
          <a:lnRef idx="0">
            <a:scrgbClr r="0" g="0" b="0"/>
          </a:lnRef>
          <a:fillRef idx="0">
            <a:scrgbClr r="0" g="0" b="0"/>
          </a:fillRef>
          <a:effectRef idx="0">
            <a:scrgbClr r="0" g="0" b="0"/>
          </a:effectRef>
          <a:fontRef idx="minor">
            <a:schemeClr val="dk1"/>
          </a:fontRef>
        </p:style>
        <p:txBody>
          <a:bodyPr spcFirstLastPara="0" vert="horz" wrap="square" lIns="38100" tIns="25400" rIns="38100" bIns="2540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algn="ctr" defTabSz="889000">
              <a:lnSpc>
                <a:spcPct val="90000"/>
              </a:lnSpc>
              <a:spcBef>
                <a:spcPct val="0"/>
              </a:spcBef>
              <a:spcAft>
                <a:spcPct val="35000"/>
              </a:spcAft>
            </a:pP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Ravie" panose="04040805050809020602" pitchFamily="82" charset="0"/>
                <a:cs typeface="Times New Roman" pitchFamily="18" charset="0"/>
              </a:rPr>
              <a:t>Pathogenesis</a:t>
            </a:r>
          </a:p>
        </p:txBody>
      </p:sp>
      <p:pic>
        <p:nvPicPr>
          <p:cNvPr id="4" name="Picture 2" descr="C:\Users\dr betah\Desktop\holtzman_image.jpg"/>
          <p:cNvPicPr>
            <a:picLocks noChangeAspect="1" noChangeArrowheads="1"/>
          </p:cNvPicPr>
          <p:nvPr/>
        </p:nvPicPr>
        <p:blipFill rotWithShape="1">
          <a:blip r:embed="rId4">
            <a:extLst>
              <a:ext uri="{28A0092B-C50C-407E-A947-70E740481C1C}">
                <a14:useLocalDpi xmlns:a14="http://schemas.microsoft.com/office/drawing/2010/main" val="0"/>
              </a:ext>
            </a:extLst>
          </a:blip>
          <a:srcRect l="91212" t="30708" r="-1212" b="33535"/>
          <a:stretch/>
        </p:blipFill>
        <p:spPr bwMode="auto">
          <a:xfrm>
            <a:off x="9525000" y="4225637"/>
            <a:ext cx="1143000" cy="2452255"/>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8"/>
          <p:cNvSpPr/>
          <p:nvPr/>
        </p:nvSpPr>
        <p:spPr>
          <a:xfrm>
            <a:off x="2971800" y="250842"/>
            <a:ext cx="2286000" cy="763460"/>
          </a:xfrm>
          <a:prstGeom prst="rect">
            <a:avLst/>
          </a:prstGeom>
          <a:noFill/>
        </p:spPr>
        <p:style>
          <a:lnRef idx="0">
            <a:scrgbClr r="0" g="0" b="0"/>
          </a:lnRef>
          <a:fillRef idx="0">
            <a:scrgbClr r="0" g="0" b="0"/>
          </a:fillRef>
          <a:effectRef idx="0">
            <a:scrgbClr r="0" g="0" b="0"/>
          </a:effectRef>
          <a:fontRef idx="minor">
            <a:schemeClr val="dk1"/>
          </a:fontRef>
        </p:style>
        <p:txBody>
          <a:bodyPr spcFirstLastPara="0" vert="horz" wrap="square" lIns="38100" tIns="25400" rIns="38100" bIns="25400" numCol="1" spcCol="1270" anchor="ctr" anchorCtr="0">
            <a:noAutofit/>
          </a:bodyPr>
          <a:lstStyle/>
          <a:p>
            <a:pPr algn="ctr" defTabSz="889000">
              <a:lnSpc>
                <a:spcPct val="90000"/>
              </a:lnSpc>
              <a:spcBef>
                <a:spcPct val="0"/>
              </a:spcBef>
              <a:spcAft>
                <a:spcPct val="35000"/>
              </a:spcAft>
            </a:pPr>
            <a:r>
              <a:rPr lang="en-US" sz="2400" dirty="0">
                <a:solidFill>
                  <a:schemeClr val="bg1"/>
                </a:solidFill>
                <a:latin typeface="Times New Roman" pitchFamily="18" charset="0"/>
                <a:cs typeface="Times New Roman" pitchFamily="18" charset="0"/>
              </a:rPr>
              <a:t>Inflammation &amp; Oxidative stress</a:t>
            </a:r>
          </a:p>
        </p:txBody>
      </p:sp>
      <p:grpSp>
        <p:nvGrpSpPr>
          <p:cNvPr id="6" name="Group 5"/>
          <p:cNvGrpSpPr/>
          <p:nvPr/>
        </p:nvGrpSpPr>
        <p:grpSpPr>
          <a:xfrm>
            <a:off x="5486401" y="3542582"/>
            <a:ext cx="2376901" cy="683055"/>
            <a:chOff x="7029458" y="2335626"/>
            <a:chExt cx="1788083" cy="683055"/>
          </a:xfrm>
          <a:noFill/>
        </p:grpSpPr>
        <p:sp>
          <p:nvSpPr>
            <p:cNvPr id="7" name="Rounded Rectangle 6"/>
            <p:cNvSpPr/>
            <p:nvPr/>
          </p:nvSpPr>
          <p:spPr>
            <a:xfrm>
              <a:off x="7029458" y="2335626"/>
              <a:ext cx="1788083" cy="683055"/>
            </a:xfrm>
            <a:prstGeom prst="roundRect">
              <a:avLst>
                <a:gd name="adj" fmla="val 10000"/>
              </a:avLst>
            </a:prstGeom>
            <a:grpFill/>
            <a:ln>
              <a:noFill/>
            </a:ln>
          </p:spPr>
          <p:style>
            <a:lnRef idx="2">
              <a:schemeClr val="accent2"/>
            </a:lnRef>
            <a:fillRef idx="1">
              <a:schemeClr val="lt1"/>
            </a:fillRef>
            <a:effectRef idx="0">
              <a:schemeClr val="accent2"/>
            </a:effectRef>
            <a:fontRef idx="minor">
              <a:schemeClr val="dk1"/>
            </a:fontRef>
          </p:style>
        </p:sp>
        <p:sp>
          <p:nvSpPr>
            <p:cNvPr id="8" name="Rounded Rectangle 4"/>
            <p:cNvSpPr/>
            <p:nvPr/>
          </p:nvSpPr>
          <p:spPr>
            <a:xfrm>
              <a:off x="7049464" y="2355632"/>
              <a:ext cx="1748071" cy="643043"/>
            </a:xfrm>
            <a:prstGeom prst="rect">
              <a:avLst/>
            </a:prstGeom>
            <a:grpFill/>
            <a:ln>
              <a:noFill/>
            </a:ln>
          </p:spPr>
          <p:style>
            <a:lnRef idx="0">
              <a:scrgbClr r="0" g="0" b="0"/>
            </a:lnRef>
            <a:fillRef idx="0">
              <a:scrgbClr r="0" g="0" b="0"/>
            </a:fillRef>
            <a:effectRef idx="0">
              <a:scrgbClr r="0" g="0" b="0"/>
            </a:effectRef>
            <a:fontRef idx="minor">
              <a:schemeClr val="dk1"/>
            </a:fontRef>
          </p:style>
          <p:txBody>
            <a:bodyPr spcFirstLastPara="0" vert="horz" wrap="square" lIns="38100" tIns="25400" rIns="38100" bIns="25400" numCol="1" spcCol="1270" anchor="ctr" anchorCtr="0">
              <a:noAutofit/>
            </a:bodyPr>
            <a:lstStyle/>
            <a:p>
              <a:pPr algn="ctr" defTabSz="889000">
                <a:lnSpc>
                  <a:spcPct val="90000"/>
                </a:lnSpc>
                <a:spcBef>
                  <a:spcPct val="0"/>
                </a:spcBef>
                <a:spcAft>
                  <a:spcPct val="35000"/>
                </a:spcAft>
              </a:pPr>
              <a:r>
                <a:rPr lang="el-GR" sz="2800" dirty="0">
                  <a:solidFill>
                    <a:schemeClr val="bg1"/>
                  </a:solidFill>
                  <a:latin typeface="Times New Roman" pitchFamily="18" charset="0"/>
                  <a:cs typeface="Times New Roman" pitchFamily="18" charset="0"/>
                </a:rPr>
                <a:t>β</a:t>
              </a:r>
              <a:r>
                <a:rPr lang="en-US" sz="2800" dirty="0">
                  <a:solidFill>
                    <a:schemeClr val="bg1"/>
                  </a:solidFill>
                  <a:latin typeface="Times New Roman" pitchFamily="18" charset="0"/>
                  <a:cs typeface="Times New Roman" pitchFamily="18" charset="0"/>
                </a:rPr>
                <a:t>AP aggregation</a:t>
              </a:r>
            </a:p>
          </p:txBody>
        </p:sp>
      </p:grpSp>
      <p:grpSp>
        <p:nvGrpSpPr>
          <p:cNvPr id="9" name="Group 8"/>
          <p:cNvGrpSpPr/>
          <p:nvPr/>
        </p:nvGrpSpPr>
        <p:grpSpPr>
          <a:xfrm>
            <a:off x="4059382" y="5977475"/>
            <a:ext cx="3124200" cy="805084"/>
            <a:chOff x="5135886" y="2194752"/>
            <a:chExt cx="2203804" cy="805084"/>
          </a:xfrm>
          <a:noFill/>
        </p:grpSpPr>
        <p:sp>
          <p:nvSpPr>
            <p:cNvPr id="10" name="Rounded Rectangle 9"/>
            <p:cNvSpPr/>
            <p:nvPr/>
          </p:nvSpPr>
          <p:spPr>
            <a:xfrm>
              <a:off x="5135886" y="2194752"/>
              <a:ext cx="2203804" cy="805084"/>
            </a:xfrm>
            <a:prstGeom prst="roundRect">
              <a:avLst>
                <a:gd name="adj" fmla="val 10000"/>
              </a:avLst>
            </a:prstGeom>
            <a:grpFill/>
            <a:ln>
              <a:noFill/>
            </a:ln>
          </p:spPr>
          <p:style>
            <a:lnRef idx="2">
              <a:schemeClr val="accent2"/>
            </a:lnRef>
            <a:fillRef idx="1">
              <a:schemeClr val="lt1"/>
            </a:fillRef>
            <a:effectRef idx="0">
              <a:schemeClr val="accent2"/>
            </a:effectRef>
            <a:fontRef idx="minor">
              <a:schemeClr val="dk1"/>
            </a:fontRef>
          </p:style>
        </p:sp>
        <p:sp>
          <p:nvSpPr>
            <p:cNvPr id="11" name="Rounded Rectangle 10"/>
            <p:cNvSpPr/>
            <p:nvPr/>
          </p:nvSpPr>
          <p:spPr>
            <a:xfrm>
              <a:off x="5159466" y="2218332"/>
              <a:ext cx="2156644" cy="757924"/>
            </a:xfrm>
            <a:prstGeom prst="rect">
              <a:avLst/>
            </a:prstGeom>
            <a:grpFill/>
            <a:ln>
              <a:noFill/>
            </a:ln>
          </p:spPr>
          <p:style>
            <a:lnRef idx="0">
              <a:scrgbClr r="0" g="0" b="0"/>
            </a:lnRef>
            <a:fillRef idx="0">
              <a:scrgbClr r="0" g="0" b="0"/>
            </a:fillRef>
            <a:effectRef idx="0">
              <a:scrgbClr r="0" g="0" b="0"/>
            </a:effectRef>
            <a:fontRef idx="minor">
              <a:schemeClr val="dk1"/>
            </a:fontRef>
          </p:style>
          <p:txBody>
            <a:bodyPr spcFirstLastPara="0" vert="horz" wrap="square" lIns="38100" tIns="25400" rIns="38100" bIns="25400" numCol="1" spcCol="1270" anchor="ctr" anchorCtr="0">
              <a:noAutofit/>
            </a:bodyPr>
            <a:lstStyle/>
            <a:p>
              <a:pPr algn="ctr" defTabSz="889000">
                <a:lnSpc>
                  <a:spcPct val="90000"/>
                </a:lnSpc>
                <a:spcBef>
                  <a:spcPct val="0"/>
                </a:spcBef>
                <a:spcAft>
                  <a:spcPct val="35000"/>
                </a:spcAft>
              </a:pPr>
              <a:r>
                <a:rPr lang="en-US" sz="2400" dirty="0">
                  <a:solidFill>
                    <a:schemeClr val="bg1"/>
                  </a:solidFill>
                  <a:latin typeface="Times New Roman" pitchFamily="18" charset="0"/>
                  <a:cs typeface="Times New Roman" pitchFamily="18" charset="0"/>
                </a:rPr>
                <a:t>Hyper-phosphorylation of tau protein </a:t>
              </a:r>
            </a:p>
          </p:txBody>
        </p:sp>
      </p:grpSp>
      <p:sp>
        <p:nvSpPr>
          <p:cNvPr id="15" name="Oval 14"/>
          <p:cNvSpPr/>
          <p:nvPr/>
        </p:nvSpPr>
        <p:spPr>
          <a:xfrm>
            <a:off x="2865655" y="155448"/>
            <a:ext cx="2590800" cy="990599"/>
          </a:xfrm>
          <a:prstGeom prst="ellipse">
            <a:avLst/>
          </a:prstGeom>
          <a:solidFill>
            <a:srgbClr val="000000">
              <a:alpha val="0"/>
            </a:srgbClr>
          </a:solidFill>
          <a:ln w="76200">
            <a:solidFill>
              <a:srgbClr val="FF0000"/>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6" name="Oval 15"/>
          <p:cNvSpPr/>
          <p:nvPr/>
        </p:nvSpPr>
        <p:spPr>
          <a:xfrm>
            <a:off x="5512995" y="3438521"/>
            <a:ext cx="2350307" cy="1004988"/>
          </a:xfrm>
          <a:prstGeom prst="ellipse">
            <a:avLst/>
          </a:prstGeom>
          <a:solidFill>
            <a:srgbClr val="000000">
              <a:alpha val="0"/>
            </a:srgbClr>
          </a:solidFill>
          <a:ln w="76200">
            <a:solidFill>
              <a:srgbClr val="FF0000"/>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8" name="Oval 17"/>
          <p:cNvSpPr/>
          <p:nvPr/>
        </p:nvSpPr>
        <p:spPr>
          <a:xfrm>
            <a:off x="6688146" y="152400"/>
            <a:ext cx="779454" cy="861902"/>
          </a:xfrm>
          <a:prstGeom prst="ellipse">
            <a:avLst/>
          </a:prstGeom>
          <a:solidFill>
            <a:srgbClr val="000000">
              <a:alpha val="0"/>
            </a:srgbClr>
          </a:solidFill>
          <a:ln w="76200">
            <a:solidFill>
              <a:schemeClr val="accent5">
                <a:lumMod val="60000"/>
                <a:lumOff val="40000"/>
              </a:schemeClr>
            </a:solidFill>
          </a:ln>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9" name="Oval 18"/>
          <p:cNvSpPr/>
          <p:nvPr/>
        </p:nvSpPr>
        <p:spPr>
          <a:xfrm>
            <a:off x="7924800" y="1828800"/>
            <a:ext cx="779454" cy="861902"/>
          </a:xfrm>
          <a:prstGeom prst="ellipse">
            <a:avLst/>
          </a:prstGeom>
          <a:solidFill>
            <a:srgbClr val="000000">
              <a:alpha val="0"/>
            </a:srgbClr>
          </a:solidFill>
          <a:ln w="76200">
            <a:solidFill>
              <a:schemeClr val="accent5">
                <a:lumMod val="60000"/>
                <a:lumOff val="40000"/>
              </a:schemeClr>
            </a:solidFill>
          </a:ln>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cxnSp>
        <p:nvCxnSpPr>
          <p:cNvPr id="20" name="Straight Arrow Connector 19"/>
          <p:cNvCxnSpPr>
            <a:stCxn id="15" idx="5"/>
          </p:cNvCxnSpPr>
          <p:nvPr/>
        </p:nvCxnSpPr>
        <p:spPr>
          <a:xfrm flipV="1">
            <a:off x="5077041" y="841248"/>
            <a:ext cx="1598614" cy="159729"/>
          </a:xfrm>
          <a:prstGeom prst="straightConnector1">
            <a:avLst/>
          </a:prstGeom>
          <a:ln w="57150">
            <a:solidFill>
              <a:schemeClr val="tx2">
                <a:lumMod val="20000"/>
                <a:lumOff val="80000"/>
              </a:schemeClr>
            </a:solidFill>
            <a:tailEnd type="arrow"/>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a:off x="5030786" y="1014302"/>
            <a:ext cx="2665414" cy="1119298"/>
          </a:xfrm>
          <a:prstGeom prst="straightConnector1">
            <a:avLst/>
          </a:prstGeom>
          <a:ln w="57150">
            <a:solidFill>
              <a:schemeClr val="tx2">
                <a:lumMod val="20000"/>
                <a:lumOff val="80000"/>
              </a:schemeClr>
            </a:solidFill>
            <a:tailEnd type="arrow"/>
          </a:ln>
        </p:spPr>
        <p:style>
          <a:lnRef idx="3">
            <a:schemeClr val="accent2"/>
          </a:lnRef>
          <a:fillRef idx="0">
            <a:schemeClr val="accent2"/>
          </a:fillRef>
          <a:effectRef idx="2">
            <a:schemeClr val="accent2"/>
          </a:effectRef>
          <a:fontRef idx="minor">
            <a:schemeClr val="tx1"/>
          </a:fontRef>
        </p:style>
      </p:cxnSp>
      <p:sp>
        <p:nvSpPr>
          <p:cNvPr id="25" name="Oval 24"/>
          <p:cNvSpPr/>
          <p:nvPr/>
        </p:nvSpPr>
        <p:spPr>
          <a:xfrm>
            <a:off x="1492714" y="457201"/>
            <a:ext cx="1326687" cy="913625"/>
          </a:xfrm>
          <a:prstGeom prst="ellipse">
            <a:avLst/>
          </a:prstGeom>
          <a:solidFill>
            <a:srgbClr val="000000">
              <a:alpha val="0"/>
            </a:srgbClr>
          </a:solidFill>
          <a:ln w="76200">
            <a:solidFill>
              <a:srgbClr val="FF0000"/>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a:p>
            <a:pPr algn="ctr">
              <a:defRPr/>
            </a:pPr>
            <a:endParaRPr lang="en-US" dirty="0"/>
          </a:p>
          <a:p>
            <a:pPr algn="ctr">
              <a:defRPr/>
            </a:pPr>
            <a:endParaRPr lang="en-US" dirty="0"/>
          </a:p>
        </p:txBody>
      </p:sp>
      <p:sp>
        <p:nvSpPr>
          <p:cNvPr id="22" name="Oval 21"/>
          <p:cNvSpPr/>
          <p:nvPr/>
        </p:nvSpPr>
        <p:spPr>
          <a:xfrm>
            <a:off x="5617211" y="5182376"/>
            <a:ext cx="1326687" cy="913625"/>
          </a:xfrm>
          <a:prstGeom prst="ellipse">
            <a:avLst/>
          </a:prstGeom>
          <a:solidFill>
            <a:srgbClr val="000000">
              <a:alpha val="0"/>
            </a:srgbClr>
          </a:solidFill>
          <a:ln w="76200">
            <a:solidFill>
              <a:srgbClr val="FF0000"/>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a:p>
            <a:pPr algn="ctr">
              <a:defRPr/>
            </a:pPr>
            <a:endParaRPr lang="en-US" dirty="0"/>
          </a:p>
          <a:p>
            <a:pPr algn="ctr">
              <a:defRPr/>
            </a:pPr>
            <a:endParaRPr lang="en-US" dirty="0"/>
          </a:p>
        </p:txBody>
      </p:sp>
      <p:sp>
        <p:nvSpPr>
          <p:cNvPr id="26" name="Oval 25"/>
          <p:cNvSpPr/>
          <p:nvPr/>
        </p:nvSpPr>
        <p:spPr>
          <a:xfrm>
            <a:off x="1507844" y="5410201"/>
            <a:ext cx="3140357" cy="1197705"/>
          </a:xfrm>
          <a:prstGeom prst="ellipse">
            <a:avLst/>
          </a:prstGeom>
          <a:solidFill>
            <a:srgbClr val="000000">
              <a:alpha val="0"/>
            </a:srgbClr>
          </a:solidFill>
          <a:ln w="76200">
            <a:solidFill>
              <a:srgbClr val="FF0000"/>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7" name="Oval 26"/>
          <p:cNvSpPr/>
          <p:nvPr/>
        </p:nvSpPr>
        <p:spPr>
          <a:xfrm>
            <a:off x="2028792" y="2506676"/>
            <a:ext cx="2021703" cy="1847562"/>
          </a:xfrm>
          <a:prstGeom prst="ellipse">
            <a:avLst/>
          </a:prstGeom>
          <a:solidFill>
            <a:srgbClr val="000000">
              <a:alpha val="0"/>
            </a:srgbClr>
          </a:solidFill>
          <a:ln w="76200">
            <a:solidFill>
              <a:schemeClr val="tx2">
                <a:lumMod val="20000"/>
                <a:lumOff val="80000"/>
              </a:schemeClr>
            </a:solidFill>
          </a:ln>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0839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500"/>
                                        <p:tgtEl>
                                          <p:spTgt spid="23"/>
                                        </p:tgtEl>
                                      </p:cBhvr>
                                    </p:animEffect>
                                  </p:childTnLst>
                                </p:cTn>
                              </p:par>
                            </p:childTnLst>
                          </p:cTn>
                        </p:par>
                        <p:par>
                          <p:cTn id="8" fill="hold">
                            <p:stCondLst>
                              <p:cond delay="500"/>
                            </p:stCondLst>
                            <p:childTnLst>
                              <p:par>
                                <p:cTn id="9" presetID="2" presetClass="exit" presetSubtype="2" fill="hold" grpId="1" nodeType="afterEffect">
                                  <p:stCondLst>
                                    <p:cond delay="0"/>
                                  </p:stCondLst>
                                  <p:childTnLst>
                                    <p:anim calcmode="lin" valueType="num">
                                      <p:cBhvr additive="base">
                                        <p:cTn id="10" dur="500"/>
                                        <p:tgtEl>
                                          <p:spTgt spid="23"/>
                                        </p:tgtEl>
                                        <p:attrNameLst>
                                          <p:attrName>ppt_x</p:attrName>
                                        </p:attrNameLst>
                                      </p:cBhvr>
                                      <p:tavLst>
                                        <p:tav tm="0">
                                          <p:val>
                                            <p:strVal val="ppt_x"/>
                                          </p:val>
                                        </p:tav>
                                        <p:tav tm="100000">
                                          <p:val>
                                            <p:strVal val="1+ppt_w/2"/>
                                          </p:val>
                                        </p:tav>
                                      </p:tavLst>
                                    </p:anim>
                                    <p:anim calcmode="lin" valueType="num">
                                      <p:cBhvr additive="base">
                                        <p:cTn id="11" dur="500"/>
                                        <p:tgtEl>
                                          <p:spTgt spid="23"/>
                                        </p:tgtEl>
                                        <p:attrNameLst>
                                          <p:attrName>ppt_y</p:attrName>
                                        </p:attrNameLst>
                                      </p:cBhvr>
                                      <p:tavLst>
                                        <p:tav tm="0">
                                          <p:val>
                                            <p:strVal val="ppt_y"/>
                                          </p:val>
                                        </p:tav>
                                        <p:tav tm="100000">
                                          <p:val>
                                            <p:strVal val="ppt_y"/>
                                          </p:val>
                                        </p:tav>
                                      </p:tavLst>
                                    </p:anim>
                                    <p:set>
                                      <p:cBhvr>
                                        <p:cTn id="12" dur="1" fill="hold">
                                          <p:stCondLst>
                                            <p:cond delay="499"/>
                                          </p:stCondLst>
                                        </p:cTn>
                                        <p:tgtEl>
                                          <p:spTgt spid="23"/>
                                        </p:tgtEl>
                                        <p:attrNameLst>
                                          <p:attrName>style.visibility</p:attrName>
                                        </p:attrNameLst>
                                      </p:cBhvr>
                                      <p:to>
                                        <p:strVal val="hidden"/>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23" presetClass="entr" presetSubtype="16"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23" presetClass="entr" presetSubtype="16"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childTnLst>
                                </p:cTn>
                              </p:par>
                            </p:childTnLst>
                          </p:cTn>
                        </p:par>
                        <p:par>
                          <p:cTn id="33" fill="hold">
                            <p:stCondLst>
                              <p:cond delay="2000"/>
                            </p:stCondLst>
                            <p:childTnLst>
                              <p:par>
                                <p:cTn id="34" presetID="21" presetClass="entr" presetSubtype="1"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heel(1)">
                                      <p:cBhvr>
                                        <p:cTn id="36" dur="500"/>
                                        <p:tgtEl>
                                          <p:spTgt spid="22"/>
                                        </p:tgtEl>
                                      </p:cBhvr>
                                    </p:animEffect>
                                  </p:childTnLst>
                                </p:cTn>
                              </p:par>
                            </p:childTnLst>
                          </p:cTn>
                        </p:par>
                        <p:par>
                          <p:cTn id="37" fill="hold">
                            <p:stCondLst>
                              <p:cond delay="2500"/>
                            </p:stCondLst>
                            <p:childTnLst>
                              <p:par>
                                <p:cTn id="38" presetID="47" presetClass="exit" presetSubtype="0" fill="hold" grpId="1" nodeType="afterEffect">
                                  <p:stCondLst>
                                    <p:cond delay="0"/>
                                  </p:stCondLst>
                                  <p:childTnLst>
                                    <p:animEffect transition="out" filter="fade">
                                      <p:cBhvr>
                                        <p:cTn id="39" dur="700"/>
                                        <p:tgtEl>
                                          <p:spTgt spid="22"/>
                                        </p:tgtEl>
                                      </p:cBhvr>
                                    </p:animEffect>
                                    <p:anim calcmode="lin" valueType="num">
                                      <p:cBhvr>
                                        <p:cTn id="40" dur="700"/>
                                        <p:tgtEl>
                                          <p:spTgt spid="22"/>
                                        </p:tgtEl>
                                        <p:attrNameLst>
                                          <p:attrName>ppt_x</p:attrName>
                                        </p:attrNameLst>
                                      </p:cBhvr>
                                      <p:tavLst>
                                        <p:tav tm="0">
                                          <p:val>
                                            <p:strVal val="ppt_x"/>
                                          </p:val>
                                        </p:tav>
                                        <p:tav tm="100000">
                                          <p:val>
                                            <p:strVal val="ppt_x"/>
                                          </p:val>
                                        </p:tav>
                                      </p:tavLst>
                                    </p:anim>
                                    <p:anim calcmode="lin" valueType="num">
                                      <p:cBhvr>
                                        <p:cTn id="41" dur="700"/>
                                        <p:tgtEl>
                                          <p:spTgt spid="22"/>
                                        </p:tgtEl>
                                        <p:attrNameLst>
                                          <p:attrName>ppt_y</p:attrName>
                                        </p:attrNameLst>
                                      </p:cBhvr>
                                      <p:tavLst>
                                        <p:tav tm="0">
                                          <p:val>
                                            <p:strVal val="ppt_y"/>
                                          </p:val>
                                        </p:tav>
                                        <p:tav tm="100000">
                                          <p:val>
                                            <p:strVal val="ppt_y-.1"/>
                                          </p:val>
                                        </p:tav>
                                      </p:tavLst>
                                    </p:anim>
                                    <p:set>
                                      <p:cBhvr>
                                        <p:cTn id="42" dur="1" fill="hold">
                                          <p:stCondLst>
                                            <p:cond delay="699"/>
                                          </p:stCondLst>
                                        </p:cTn>
                                        <p:tgtEl>
                                          <p:spTgt spid="22"/>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23" presetClass="entr" presetSubtype="16"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childTnLst>
                                </p:cTn>
                              </p:par>
                            </p:childTnLst>
                          </p:cTn>
                        </p:par>
                        <p:par>
                          <p:cTn id="49" fill="hold">
                            <p:stCondLst>
                              <p:cond delay="3200"/>
                            </p:stCondLst>
                            <p:childTnLst>
                              <p:par>
                                <p:cTn id="50" presetID="23" presetClass="entr" presetSubtype="16"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childTnLst>
                                </p:cTn>
                              </p:par>
                            </p:childTnLst>
                          </p:cTn>
                        </p:par>
                        <p:par>
                          <p:cTn id="54" fill="hold">
                            <p:stCondLst>
                              <p:cond delay="3700"/>
                            </p:stCondLst>
                            <p:childTnLst>
                              <p:par>
                                <p:cTn id="55" presetID="63" presetClass="path" presetSubtype="0" accel="50000" decel="50000" fill="hold" grpId="0" nodeType="afterEffect">
                                  <p:stCondLst>
                                    <p:cond delay="0"/>
                                  </p:stCondLst>
                                  <p:childTnLst>
                                    <p:animMotion origin="layout" path="M 1.45833E-6 7.80626E-17 L 0.21159 0.0412 " pathEditMode="relative" rAng="0" ptsTypes="AA">
                                      <p:cBhvr>
                                        <p:cTn id="56" dur="500" fill="hold"/>
                                        <p:tgtEl>
                                          <p:spTgt spid="26"/>
                                        </p:tgtEl>
                                        <p:attrNameLst>
                                          <p:attrName>ppt_x</p:attrName>
                                          <p:attrName>ppt_y</p:attrName>
                                        </p:attrNameLst>
                                      </p:cBhvr>
                                      <p:rCtr x="10742" y="2106"/>
                                    </p:animMotion>
                                  </p:childTnLst>
                                </p:cTn>
                              </p:par>
                              <p:par>
                                <p:cTn id="57" presetID="1" presetClass="entr" presetSubtype="0" fill="hold" nodeType="withEffect">
                                  <p:stCondLst>
                                    <p:cond delay="900"/>
                                  </p:stCondLst>
                                  <p:childTnLst>
                                    <p:set>
                                      <p:cBhvr>
                                        <p:cTn id="58" dur="1" fill="hold">
                                          <p:stCondLst>
                                            <p:cond delay="0"/>
                                          </p:stCondLst>
                                        </p:cTn>
                                        <p:tgtEl>
                                          <p:spTgt spid="9"/>
                                        </p:tgtEl>
                                        <p:attrNameLst>
                                          <p:attrName>style.visibility</p:attrName>
                                        </p:attrNameLst>
                                      </p:cBhvr>
                                      <p:to>
                                        <p:strVal val="visible"/>
                                      </p:to>
                                    </p:set>
                                  </p:childTnLst>
                                </p:cTn>
                              </p:par>
                            </p:childTnLst>
                          </p:cTn>
                        </p:par>
                        <p:par>
                          <p:cTn id="59" fill="hold">
                            <p:stCondLst>
                              <p:cond delay="4600"/>
                            </p:stCondLst>
                            <p:childTnLst>
                              <p:par>
                                <p:cTn id="60" presetID="21" presetClass="entr" presetSubtype="1"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heel(1)">
                                      <p:cBhvr>
                                        <p:cTn id="62" dur="500"/>
                                        <p:tgtEl>
                                          <p:spTgt spid="25"/>
                                        </p:tgtEl>
                                      </p:cBhvr>
                                    </p:animEffect>
                                  </p:childTnLst>
                                </p:cTn>
                              </p:par>
                            </p:childTnLst>
                          </p:cTn>
                        </p:par>
                        <p:par>
                          <p:cTn id="63" fill="hold">
                            <p:stCondLst>
                              <p:cond delay="5100"/>
                            </p:stCondLst>
                            <p:childTnLst>
                              <p:par>
                                <p:cTn id="64" presetID="49" presetClass="path" presetSubtype="0" accel="50000" decel="50000" fill="hold" grpId="1" nodeType="afterEffect">
                                  <p:stCondLst>
                                    <p:cond delay="0"/>
                                  </p:stCondLst>
                                  <p:childTnLst>
                                    <p:animMotion origin="layout" path="M -2.91667E-6 -3.33333E-6 L 0.08568 0.34445 " pathEditMode="relative" rAng="0" ptsTypes="AA">
                                      <p:cBhvr>
                                        <p:cTn id="65" dur="900" fill="hold"/>
                                        <p:tgtEl>
                                          <p:spTgt spid="25"/>
                                        </p:tgtEl>
                                        <p:attrNameLst>
                                          <p:attrName>ppt_x</p:attrName>
                                          <p:attrName>ppt_y</p:attrName>
                                        </p:attrNameLst>
                                      </p:cBhvr>
                                      <p:rCtr x="4284" y="17222"/>
                                    </p:animMotion>
                                  </p:childTnLst>
                                </p:cTn>
                              </p:par>
                              <p:par>
                                <p:cTn id="66" presetID="10" presetClass="exit" presetSubtype="0" fill="hold" grpId="2" nodeType="withEffect">
                                  <p:stCondLst>
                                    <p:cond delay="400"/>
                                  </p:stCondLst>
                                  <p:childTnLst>
                                    <p:animEffect transition="out" filter="fade">
                                      <p:cBhvr>
                                        <p:cTn id="67" dur="500"/>
                                        <p:tgtEl>
                                          <p:spTgt spid="25"/>
                                        </p:tgtEl>
                                      </p:cBhvr>
                                    </p:animEffect>
                                    <p:set>
                                      <p:cBhvr>
                                        <p:cTn id="68" dur="1" fill="hold">
                                          <p:stCondLst>
                                            <p:cond delay="499"/>
                                          </p:stCondLst>
                                        </p:cTn>
                                        <p:tgtEl>
                                          <p:spTgt spid="25"/>
                                        </p:tgtEl>
                                        <p:attrNameLst>
                                          <p:attrName>style.visibility</p:attrName>
                                        </p:attrNameLst>
                                      </p:cBhvr>
                                      <p:to>
                                        <p:strVal val="hidden"/>
                                      </p:to>
                                    </p:set>
                                  </p:childTnLst>
                                </p:cTn>
                              </p:par>
                              <p:par>
                                <p:cTn id="69" presetID="23" presetClass="entr" presetSubtype="16" fill="hold" nodeType="withEffect">
                                  <p:stCondLst>
                                    <p:cond delay="700"/>
                                  </p:stCondLst>
                                  <p:childTnLst>
                                    <p:set>
                                      <p:cBhvr>
                                        <p:cTn id="70" dur="1" fill="hold">
                                          <p:stCondLst>
                                            <p:cond delay="0"/>
                                          </p:stCondLst>
                                        </p:cTn>
                                        <p:tgtEl>
                                          <p:spTgt spid="27"/>
                                        </p:tgtEl>
                                        <p:attrNameLst>
                                          <p:attrName>style.visibility</p:attrName>
                                        </p:attrNameLst>
                                      </p:cBhvr>
                                      <p:to>
                                        <p:strVal val="visible"/>
                                      </p:to>
                                    </p:set>
                                    <p:anim calcmode="lin" valueType="num">
                                      <p:cBhvr>
                                        <p:cTn id="71" dur="100" fill="hold"/>
                                        <p:tgtEl>
                                          <p:spTgt spid="27"/>
                                        </p:tgtEl>
                                        <p:attrNameLst>
                                          <p:attrName>ppt_w</p:attrName>
                                        </p:attrNameLst>
                                      </p:cBhvr>
                                      <p:tavLst>
                                        <p:tav tm="0">
                                          <p:val>
                                            <p:fltVal val="0"/>
                                          </p:val>
                                        </p:tav>
                                        <p:tav tm="100000">
                                          <p:val>
                                            <p:strVal val="#ppt_w"/>
                                          </p:val>
                                        </p:tav>
                                      </p:tavLst>
                                    </p:anim>
                                    <p:anim calcmode="lin" valueType="num">
                                      <p:cBhvr>
                                        <p:cTn id="72" dur="1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5" grpId="0"/>
      <p:bldP spid="25" grpId="0" animBg="1"/>
      <p:bldP spid="25" grpId="1" animBg="1"/>
      <p:bldP spid="25" grpId="2" animBg="1"/>
      <p:bldP spid="22" grpId="0" animBg="1"/>
      <p:bldP spid="22" grpId="1"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1000"/>
            <a:lum/>
          </a:blip>
          <a:srcRect/>
          <a:stretch>
            <a:fillRect l="-14000" t="-26000" b="-59000"/>
          </a:stretch>
        </a:blipFill>
        <a:effectLst/>
      </p:bgPr>
    </p:bg>
    <p:spTree>
      <p:nvGrpSpPr>
        <p:cNvPr id="1" name=""/>
        <p:cNvGrpSpPr/>
        <p:nvPr/>
      </p:nvGrpSpPr>
      <p:grpSpPr>
        <a:xfrm>
          <a:off x="0" y="0"/>
          <a:ext cx="0" cy="0"/>
          <a:chOff x="0" y="0"/>
          <a:chExt cx="0" cy="0"/>
        </a:xfrm>
      </p:grpSpPr>
      <p:pic>
        <p:nvPicPr>
          <p:cNvPr id="2" name="Picture 1" descr="Picture12.png"/>
          <p:cNvPicPr>
            <a:picLocks noChangeAspect="1"/>
          </p:cNvPicPr>
          <p:nvPr/>
        </p:nvPicPr>
        <p:blipFill>
          <a:blip r:embed="rId4"/>
          <a:stretch>
            <a:fillRect/>
          </a:stretch>
        </p:blipFill>
        <p:spPr>
          <a:xfrm>
            <a:off x="1174633" y="800522"/>
            <a:ext cx="9842734" cy="6843320"/>
          </a:xfrm>
          <a:prstGeom prst="rect">
            <a:avLst/>
          </a:prstGeom>
        </p:spPr>
      </p:pic>
      <p:sp>
        <p:nvSpPr>
          <p:cNvPr id="3" name="TextBox 2"/>
          <p:cNvSpPr txBox="1"/>
          <p:nvPr/>
        </p:nvSpPr>
        <p:spPr>
          <a:xfrm>
            <a:off x="6320764" y="1447800"/>
            <a:ext cx="3803060" cy="1938992"/>
          </a:xfrm>
          <a:prstGeom prst="rect">
            <a:avLst/>
          </a:prstGeom>
          <a:noFill/>
          <a:ln>
            <a:noFill/>
          </a:ln>
        </p:spPr>
        <p:txBody>
          <a:bodyPr wrap="square" rtlCol="0">
            <a:spAutoFit/>
          </a:bodyPr>
          <a:lstStyle/>
          <a:p>
            <a:pPr algn="ctr" defTabSz="914363">
              <a:spcBef>
                <a:spcPct val="0"/>
              </a:spcBef>
              <a:defRPr/>
            </a:pPr>
            <a:r>
              <a:rPr lang="en-US" altLang="zh-CN" sz="4000" b="1" kern="0" spc="-40" dirty="0">
                <a:ln>
                  <a:solidFill>
                    <a:sysClr val="windowText" lastClr="000000"/>
                  </a:solidFill>
                </a:ln>
                <a:gradFill flip="none" rotWithShape="1">
                  <a:gsLst>
                    <a:gs pos="0">
                      <a:srgbClr val="EA157A">
                        <a:lumMod val="50000"/>
                      </a:srgbClr>
                    </a:gs>
                    <a:gs pos="50000">
                      <a:srgbClr val="EA157A">
                        <a:lumMod val="75000"/>
                      </a:srgbClr>
                    </a:gs>
                    <a:gs pos="100000">
                      <a:srgbClr val="EA157A"/>
                    </a:gs>
                  </a:gsLst>
                  <a:lin ang="16200000" scaled="1"/>
                  <a:tileRect/>
                </a:gradFill>
                <a:latin typeface="Segoe Print" pitchFamily="2" charset="0"/>
                <a:cs typeface="Adobe Arabic"/>
              </a:rPr>
              <a:t>Epilepsy </a:t>
            </a:r>
          </a:p>
          <a:p>
            <a:pPr algn="ctr" defTabSz="914363">
              <a:spcBef>
                <a:spcPct val="0"/>
              </a:spcBef>
              <a:defRPr/>
            </a:pPr>
            <a:r>
              <a:rPr lang="en-US" altLang="zh-CN" sz="4000" b="1" kern="0" spc="-40" dirty="0">
                <a:ln>
                  <a:solidFill>
                    <a:sysClr val="windowText" lastClr="000000"/>
                  </a:solidFill>
                </a:ln>
                <a:gradFill flip="none" rotWithShape="1">
                  <a:gsLst>
                    <a:gs pos="0">
                      <a:srgbClr val="EA157A">
                        <a:lumMod val="50000"/>
                      </a:srgbClr>
                    </a:gs>
                    <a:gs pos="50000">
                      <a:srgbClr val="EA157A">
                        <a:lumMod val="75000"/>
                      </a:srgbClr>
                    </a:gs>
                    <a:gs pos="100000">
                      <a:srgbClr val="EA157A"/>
                    </a:gs>
                  </a:gsLst>
                  <a:lin ang="16200000" scaled="1"/>
                  <a:tileRect/>
                </a:gradFill>
                <a:latin typeface="Segoe Print" pitchFamily="2" charset="0"/>
                <a:cs typeface="Adobe Arabic"/>
              </a:rPr>
              <a:t>&amp;</a:t>
            </a:r>
          </a:p>
          <a:p>
            <a:pPr algn="ctr" defTabSz="914363">
              <a:spcBef>
                <a:spcPct val="0"/>
              </a:spcBef>
              <a:defRPr/>
            </a:pPr>
            <a:r>
              <a:rPr lang="en-US" altLang="zh-CN" sz="4000" b="1" kern="0" spc="-40" dirty="0">
                <a:ln>
                  <a:solidFill>
                    <a:sysClr val="windowText" lastClr="000000"/>
                  </a:solidFill>
                </a:ln>
                <a:gradFill flip="none" rotWithShape="1">
                  <a:gsLst>
                    <a:gs pos="0">
                      <a:srgbClr val="EA157A">
                        <a:lumMod val="50000"/>
                      </a:srgbClr>
                    </a:gs>
                    <a:gs pos="50000">
                      <a:srgbClr val="EA157A">
                        <a:lumMod val="75000"/>
                      </a:srgbClr>
                    </a:gs>
                    <a:gs pos="100000">
                      <a:srgbClr val="EA157A"/>
                    </a:gs>
                  </a:gsLst>
                  <a:lin ang="16200000" scaled="1"/>
                  <a:tileRect/>
                </a:gradFill>
                <a:latin typeface="Segoe Print" pitchFamily="2" charset="0"/>
                <a:cs typeface="Adobe Arabic"/>
              </a:rPr>
              <a:t>Alzheimer’s</a:t>
            </a:r>
          </a:p>
        </p:txBody>
      </p:sp>
    </p:spTree>
    <p:extLst>
      <p:ext uri="{BB962C8B-B14F-4D97-AF65-F5344CB8AC3E}">
        <p14:creationId xmlns:p14="http://schemas.microsoft.com/office/powerpoint/2010/main" val="35543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47801" y="1295400"/>
            <a:ext cx="3248313" cy="3581400"/>
            <a:chOff x="1270108" y="2143140"/>
            <a:chExt cx="1890742" cy="3714752"/>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108" y="2143140"/>
              <a:ext cx="1890742" cy="3714752"/>
            </a:xfrm>
            <a:prstGeom prst="rect">
              <a:avLst/>
            </a:prstGeom>
          </p:spPr>
        </p:pic>
        <p:sp>
          <p:nvSpPr>
            <p:cNvPr id="4" name="Rectangle 3"/>
            <p:cNvSpPr/>
            <p:nvPr/>
          </p:nvSpPr>
          <p:spPr>
            <a:xfrm>
              <a:off x="1491877" y="2780513"/>
              <a:ext cx="1475916" cy="2834820"/>
            </a:xfrm>
            <a:prstGeom prst="rect">
              <a:avLst/>
            </a:prstGeom>
          </p:spPr>
          <p:txBody>
            <a:bodyPr wrap="square">
              <a:spAutoFit/>
            </a:bodyPr>
            <a:lstStyle/>
            <a:p>
              <a:pPr algn="ctr">
                <a:lnSpc>
                  <a:spcPct val="120000"/>
                </a:lnSpc>
                <a:spcBef>
                  <a:spcPts val="1000"/>
                </a:spcBef>
              </a:pPr>
              <a:r>
                <a:rPr lang="en-US" altLang="zh-CN" sz="2400" b="1" kern="0" dirty="0">
                  <a:solidFill>
                    <a:sysClr val="windowText" lastClr="000000"/>
                  </a:solidFill>
                  <a:effectLst>
                    <a:outerShdw blurRad="50800" dist="38100" dir="2700000" algn="tl" rotWithShape="0">
                      <a:sysClr val="window" lastClr="FFFFFF"/>
                    </a:outerShdw>
                  </a:effectLst>
                  <a:latin typeface="Segoe Print" pitchFamily="2" charset="0"/>
                </a:rPr>
                <a:t>An estimated 10 to 22 % of AD patients develop unprovoked seizures</a:t>
              </a:r>
            </a:p>
          </p:txBody>
        </p:sp>
      </p:grpSp>
      <p:pic>
        <p:nvPicPr>
          <p:cNvPr id="5" name="Picture 4" descr="clipart_of_10927_sm_2.jpg"/>
          <p:cNvPicPr>
            <a:picLocks noChangeAspect="1"/>
          </p:cNvPicPr>
          <p:nvPr/>
        </p:nvPicPr>
        <p:blipFill>
          <a:blip r:embed="rId4">
            <a:clrChange>
              <a:clrFrom>
                <a:srgbClr val="FFFFFF"/>
              </a:clrFrom>
              <a:clrTo>
                <a:srgbClr val="FFFFFF">
                  <a:alpha val="0"/>
                </a:srgbClr>
              </a:clrTo>
            </a:clrChange>
          </a:blip>
          <a:stretch>
            <a:fillRect/>
          </a:stretch>
        </p:blipFill>
        <p:spPr>
          <a:xfrm>
            <a:off x="1445565" y="4653136"/>
            <a:ext cx="2500314" cy="2500314"/>
          </a:xfrm>
          <a:prstGeom prst="rect">
            <a:avLst/>
          </a:prstGeom>
        </p:spPr>
      </p:pic>
      <p:sp>
        <p:nvSpPr>
          <p:cNvPr id="7" name="TextBox 6"/>
          <p:cNvSpPr txBox="1"/>
          <p:nvPr/>
        </p:nvSpPr>
        <p:spPr>
          <a:xfrm>
            <a:off x="2262166" y="64497"/>
            <a:ext cx="7459980" cy="1274195"/>
          </a:xfrm>
          <a:prstGeom prst="rect">
            <a:avLst/>
          </a:prstGeom>
          <a:noFill/>
          <a:ln>
            <a:noFill/>
          </a:ln>
        </p:spPr>
        <p:txBody>
          <a:bodyPr wrap="square" rtlCol="0">
            <a:spAutoFit/>
          </a:bodyPr>
          <a:lstStyle/>
          <a:p>
            <a:pPr algn="ctr">
              <a:lnSpc>
                <a:spcPct val="120000"/>
              </a:lnSpc>
              <a:spcBef>
                <a:spcPct val="0"/>
              </a:spcBef>
              <a:defRPr/>
            </a:pPr>
            <a:r>
              <a:rPr lang="en-US" sz="3200" b="1" kern="0" spc="-150" dirty="0">
                <a:ln w="3175">
                  <a:noFill/>
                </a:ln>
                <a:gradFill flip="none" rotWithShape="1">
                  <a:gsLst>
                    <a:gs pos="0">
                      <a:srgbClr val="FFFFB9"/>
                    </a:gs>
                    <a:gs pos="36000">
                      <a:srgbClr val="FFFF99"/>
                    </a:gs>
                    <a:gs pos="86000">
                      <a:srgbClr val="F6AE1E"/>
                    </a:gs>
                  </a:gsLst>
                  <a:lin ang="5400000" scaled="0"/>
                  <a:tileRect/>
                </a:gradFill>
                <a:effectLst>
                  <a:glow rad="63500">
                    <a:sysClr val="windowText" lastClr="000000">
                      <a:alpha val="40000"/>
                    </a:sysClr>
                  </a:glow>
                  <a:outerShdw blurRad="50800" dist="38100" dir="2700000" algn="tl" rotWithShape="0">
                    <a:prstClr val="black"/>
                  </a:outerShdw>
                </a:effectLst>
                <a:latin typeface="Lucida Handwriting" pitchFamily="66" charset="0"/>
                <a:cs typeface="AF_Diwani" pitchFamily="2" charset="-78"/>
              </a:rPr>
              <a:t>AD patients  have  an  increased  risk  of  developing   seizures</a:t>
            </a:r>
          </a:p>
        </p:txBody>
      </p:sp>
      <p:grpSp>
        <p:nvGrpSpPr>
          <p:cNvPr id="10" name="Group 9"/>
          <p:cNvGrpSpPr/>
          <p:nvPr/>
        </p:nvGrpSpPr>
        <p:grpSpPr>
          <a:xfrm>
            <a:off x="4498038" y="1752600"/>
            <a:ext cx="3248313" cy="3581400"/>
            <a:chOff x="1270108" y="2143140"/>
            <a:chExt cx="1890742" cy="3714752"/>
          </a:xfrm>
        </p:grpSpPr>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270108" y="2143140"/>
              <a:ext cx="1890742" cy="3714752"/>
            </a:xfrm>
            <a:prstGeom prst="rect">
              <a:avLst/>
            </a:prstGeom>
          </p:spPr>
        </p:pic>
        <p:sp>
          <p:nvSpPr>
            <p:cNvPr id="12" name="Rectangle 11"/>
            <p:cNvSpPr/>
            <p:nvPr/>
          </p:nvSpPr>
          <p:spPr>
            <a:xfrm>
              <a:off x="1427175" y="3036421"/>
              <a:ext cx="1475916" cy="2375120"/>
            </a:xfrm>
            <a:prstGeom prst="rect">
              <a:avLst/>
            </a:prstGeom>
          </p:spPr>
          <p:txBody>
            <a:bodyPr wrap="square">
              <a:spAutoFit/>
            </a:bodyPr>
            <a:lstStyle/>
            <a:p>
              <a:pPr algn="ctr">
                <a:lnSpc>
                  <a:spcPct val="120000"/>
                </a:lnSpc>
                <a:spcBef>
                  <a:spcPts val="1000"/>
                </a:spcBef>
              </a:pPr>
              <a:r>
                <a:rPr lang="en-US" altLang="zh-CN" sz="2400" b="1" kern="0" dirty="0">
                  <a:solidFill>
                    <a:sysClr val="windowText" lastClr="000000"/>
                  </a:solidFill>
                  <a:effectLst>
                    <a:outerShdw blurRad="50800" dist="38100" dir="2700000" algn="tl" rotWithShape="0">
                      <a:sysClr val="window" lastClr="FFFFFF"/>
                    </a:outerShdw>
                  </a:effectLst>
                  <a:latin typeface="Segoe Print" pitchFamily="2" charset="0"/>
                </a:rPr>
                <a:t>with higher rates in familial &amp; early-onset cases</a:t>
              </a:r>
            </a:p>
          </p:txBody>
        </p:sp>
      </p:grpSp>
      <p:grpSp>
        <p:nvGrpSpPr>
          <p:cNvPr id="15" name="Group 14"/>
          <p:cNvGrpSpPr/>
          <p:nvPr/>
        </p:nvGrpSpPr>
        <p:grpSpPr>
          <a:xfrm>
            <a:off x="7632940" y="1034144"/>
            <a:ext cx="3245849" cy="5046803"/>
            <a:chOff x="827595" y="2036864"/>
            <a:chExt cx="2333256" cy="4584162"/>
          </a:xfrm>
        </p:grpSpPr>
        <p:pic>
          <p:nvPicPr>
            <p:cNvPr id="16" name="Picture 15"/>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27595" y="2036864"/>
              <a:ext cx="2333256" cy="4584162"/>
            </a:xfrm>
            <a:prstGeom prst="rect">
              <a:avLst/>
            </a:prstGeom>
          </p:spPr>
        </p:pic>
        <p:sp>
          <p:nvSpPr>
            <p:cNvPr id="17" name="Rectangle 16"/>
            <p:cNvSpPr/>
            <p:nvPr/>
          </p:nvSpPr>
          <p:spPr>
            <a:xfrm>
              <a:off x="1003987" y="2780513"/>
              <a:ext cx="1963806" cy="2956375"/>
            </a:xfrm>
            <a:prstGeom prst="rect">
              <a:avLst/>
            </a:prstGeom>
          </p:spPr>
          <p:txBody>
            <a:bodyPr wrap="square">
              <a:spAutoFit/>
            </a:bodyPr>
            <a:lstStyle/>
            <a:p>
              <a:pPr algn="ctr">
                <a:lnSpc>
                  <a:spcPct val="95000"/>
                </a:lnSpc>
                <a:defRPr/>
              </a:pPr>
              <a:endParaRPr lang="en-US" altLang="zh-CN" sz="2400" b="1" kern="0" dirty="0">
                <a:solidFill>
                  <a:sysClr val="windowText" lastClr="000000"/>
                </a:solidFill>
                <a:effectLst>
                  <a:outerShdw blurRad="50800" dist="38100" dir="2700000" algn="tl" rotWithShape="0">
                    <a:sysClr val="window" lastClr="FFFFFF"/>
                  </a:outerShdw>
                </a:effectLst>
                <a:latin typeface="Segoe Print" pitchFamily="2" charset="0"/>
              </a:endParaRPr>
            </a:p>
            <a:p>
              <a:pPr algn="ctr">
                <a:lnSpc>
                  <a:spcPct val="95000"/>
                </a:lnSpc>
                <a:defRPr/>
              </a:pPr>
              <a:r>
                <a:rPr lang="en-US" altLang="zh-CN" sz="2400" b="1" kern="0" dirty="0">
                  <a:solidFill>
                    <a:sysClr val="windowText" lastClr="000000"/>
                  </a:solidFill>
                  <a:effectLst>
                    <a:outerShdw blurRad="50800" dist="38100" dir="2700000" algn="tl" rotWithShape="0">
                      <a:sysClr val="window" lastClr="FFFFFF"/>
                    </a:outerShdw>
                  </a:effectLst>
                  <a:latin typeface="Segoe Print" pitchFamily="2" charset="0"/>
                </a:rPr>
                <a:t>About 21% of sporadic AD patients  have at least one unprovoked clinically apparent seizure</a:t>
              </a:r>
            </a:p>
          </p:txBody>
        </p:sp>
      </p:grpSp>
      <p:grpSp>
        <p:nvGrpSpPr>
          <p:cNvPr id="31" name="Group 30"/>
          <p:cNvGrpSpPr/>
          <p:nvPr/>
        </p:nvGrpSpPr>
        <p:grpSpPr>
          <a:xfrm>
            <a:off x="7866445" y="1700257"/>
            <a:ext cx="3245849" cy="5046803"/>
            <a:chOff x="827595" y="2143140"/>
            <a:chExt cx="2333256" cy="4584162"/>
          </a:xfrm>
        </p:grpSpPr>
        <p:pic>
          <p:nvPicPr>
            <p:cNvPr id="32" name="Picture 31"/>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27595" y="2143140"/>
              <a:ext cx="2333256" cy="4584162"/>
            </a:xfrm>
            <a:prstGeom prst="rect">
              <a:avLst/>
            </a:prstGeom>
          </p:spPr>
        </p:pic>
        <p:sp>
          <p:nvSpPr>
            <p:cNvPr id="33" name="Rectangle 32"/>
            <p:cNvSpPr/>
            <p:nvPr/>
          </p:nvSpPr>
          <p:spPr>
            <a:xfrm>
              <a:off x="1003987" y="2780513"/>
              <a:ext cx="1963806" cy="3754221"/>
            </a:xfrm>
            <a:prstGeom prst="rect">
              <a:avLst/>
            </a:prstGeom>
          </p:spPr>
          <p:txBody>
            <a:bodyPr wrap="square">
              <a:spAutoFit/>
            </a:bodyPr>
            <a:lstStyle/>
            <a:p>
              <a:pPr algn="ctr">
                <a:lnSpc>
                  <a:spcPct val="120000"/>
                </a:lnSpc>
                <a:spcBef>
                  <a:spcPts val="1000"/>
                </a:spcBef>
              </a:pPr>
              <a:r>
                <a:rPr lang="en-US" altLang="zh-CN" sz="2400" b="1" kern="0" dirty="0">
                  <a:solidFill>
                    <a:sysClr val="windowText" lastClr="000000"/>
                  </a:solidFill>
                  <a:effectLst>
                    <a:outerShdw blurRad="50800" dist="38100" dir="2700000" algn="tl" rotWithShape="0">
                      <a:sysClr val="window" lastClr="FFFFFF"/>
                    </a:outerShdw>
                  </a:effectLst>
                  <a:latin typeface="Segoe Print" pitchFamily="2" charset="0"/>
                </a:rPr>
                <a:t>In sporadic AD, the presence of ApoE4 allele, predisposes non-demented carriers for </a:t>
              </a:r>
              <a:r>
                <a:rPr lang="en-US" altLang="zh-CN" sz="2400" b="1" kern="0" dirty="0" err="1">
                  <a:solidFill>
                    <a:sysClr val="windowText" lastClr="000000"/>
                  </a:solidFill>
                  <a:effectLst>
                    <a:outerShdw blurRad="50800" dist="38100" dir="2700000" algn="tl" rotWithShape="0">
                      <a:sysClr val="window" lastClr="FFFFFF"/>
                    </a:outerShdw>
                  </a:effectLst>
                  <a:latin typeface="Segoe Print" pitchFamily="2" charset="0"/>
                </a:rPr>
                <a:t>epileptogenesis</a:t>
              </a:r>
              <a:r>
                <a:rPr lang="en-US" altLang="zh-CN" sz="2400" b="1" kern="0" dirty="0">
                  <a:solidFill>
                    <a:sysClr val="windowText" lastClr="000000"/>
                  </a:solidFill>
                  <a:effectLst>
                    <a:outerShdw blurRad="50800" dist="38100" dir="2700000" algn="tl" rotWithShape="0">
                      <a:sysClr val="window" lastClr="FFFFFF"/>
                    </a:outerShdw>
                  </a:effectLst>
                  <a:latin typeface="Segoe Print" pitchFamily="2" charset="0"/>
                </a:rPr>
                <a:t> (two-fold increase risk)</a:t>
              </a:r>
            </a:p>
          </p:txBody>
        </p:sp>
      </p:grpSp>
      <p:cxnSp>
        <p:nvCxnSpPr>
          <p:cNvPr id="35" name="Straight Connector 34"/>
          <p:cNvCxnSpPr/>
          <p:nvPr/>
        </p:nvCxnSpPr>
        <p:spPr>
          <a:xfrm>
            <a:off x="8469087" y="3748363"/>
            <a:ext cx="18288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3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downLeft)">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45266" y="381001"/>
            <a:ext cx="4805916" cy="1641643"/>
            <a:chOff x="0" y="380944"/>
            <a:chExt cx="4736152" cy="1641643"/>
          </a:xfrm>
        </p:grpSpPr>
        <p:pic>
          <p:nvPicPr>
            <p:cNvPr id="23" name="Picture 2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0" y="380944"/>
              <a:ext cx="4736152" cy="1641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67833" y="609600"/>
              <a:ext cx="3490154" cy="1154162"/>
            </a:xfrm>
            <a:prstGeom prst="rect">
              <a:avLst/>
            </a:prstGeom>
          </p:spPr>
          <p:txBody>
            <a:bodyPr wrap="square">
              <a:spAutoFit/>
            </a:bodyPr>
            <a:lstStyle/>
            <a:p>
              <a:pPr indent="274320" algn="ctr">
                <a:lnSpc>
                  <a:spcPct val="115000"/>
                </a:lnSpc>
                <a:spcBef>
                  <a:spcPts val="1200"/>
                </a:spcBef>
                <a:spcAft>
                  <a:spcPts val="600"/>
                </a:spcAft>
              </a:pPr>
              <a:r>
                <a:rPr lang="en-US" sz="3000" b="1" kern="0" spc="-150" dirty="0">
                  <a:ln w="3175">
                    <a:noFill/>
                  </a:ln>
                  <a:gradFill flip="none" rotWithShape="1">
                    <a:gsLst>
                      <a:gs pos="0">
                        <a:srgbClr val="FFFFB9"/>
                      </a:gs>
                      <a:gs pos="36000">
                        <a:srgbClr val="FFFF99"/>
                      </a:gs>
                      <a:gs pos="86000">
                        <a:srgbClr val="F6AE1E"/>
                      </a:gs>
                    </a:gsLst>
                    <a:lin ang="5400000" scaled="0"/>
                    <a:tileRect/>
                  </a:gradFill>
                  <a:effectLst>
                    <a:glow rad="63500">
                      <a:sysClr val="windowText" lastClr="000000">
                        <a:alpha val="40000"/>
                      </a:sysClr>
                    </a:glow>
                    <a:outerShdw blurRad="50800" dist="38100" dir="2700000" algn="tl" rotWithShape="0">
                      <a:prstClr val="black"/>
                    </a:outerShdw>
                  </a:effectLst>
                  <a:latin typeface="Lucida Handwriting" pitchFamily="66" charset="0"/>
                  <a:cs typeface="AF_Diwani" pitchFamily="2" charset="-78"/>
                </a:rPr>
                <a:t>Causal  relationship </a:t>
              </a:r>
              <a:endParaRPr lang="en-US" sz="3000" dirty="0">
                <a:ea typeface="Calibri"/>
                <a:cs typeface="Arial"/>
              </a:endParaRPr>
            </a:p>
          </p:txBody>
        </p:sp>
      </p:grpSp>
      <p:grpSp>
        <p:nvGrpSpPr>
          <p:cNvPr id="26" name="Group 25"/>
          <p:cNvGrpSpPr/>
          <p:nvPr/>
        </p:nvGrpSpPr>
        <p:grpSpPr>
          <a:xfrm>
            <a:off x="6707023" y="250370"/>
            <a:ext cx="4558680" cy="1641643"/>
            <a:chOff x="4627852" y="381000"/>
            <a:chExt cx="4558680" cy="1641643"/>
          </a:xfrm>
        </p:grpSpPr>
        <p:pic>
          <p:nvPicPr>
            <p:cNvPr id="24" name="Picture 23"/>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4627852" y="381000"/>
              <a:ext cx="4558680" cy="1641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5000031" y="490868"/>
              <a:ext cx="3839169" cy="1472711"/>
            </a:xfrm>
            <a:prstGeom prst="rect">
              <a:avLst/>
            </a:prstGeom>
          </p:spPr>
          <p:txBody>
            <a:bodyPr wrap="square">
              <a:spAutoFit/>
            </a:bodyPr>
            <a:lstStyle/>
            <a:p>
              <a:pPr indent="274320" algn="ctr">
                <a:lnSpc>
                  <a:spcPct val="115000"/>
                </a:lnSpc>
                <a:spcBef>
                  <a:spcPts val="1200"/>
                </a:spcBef>
                <a:spcAft>
                  <a:spcPts val="600"/>
                </a:spcAft>
              </a:pPr>
              <a:r>
                <a:rPr lang="en-US" sz="2600" b="1" kern="0" spc="-150" dirty="0">
                  <a:ln w="3175">
                    <a:noFill/>
                  </a:ln>
                  <a:gradFill flip="none" rotWithShape="1">
                    <a:gsLst>
                      <a:gs pos="0">
                        <a:srgbClr val="FFFFB9"/>
                      </a:gs>
                      <a:gs pos="36000">
                        <a:srgbClr val="FFFF99"/>
                      </a:gs>
                      <a:gs pos="86000">
                        <a:srgbClr val="F6AE1E"/>
                      </a:gs>
                    </a:gsLst>
                    <a:lin ang="5400000" scaled="0"/>
                    <a:tileRect/>
                  </a:gradFill>
                  <a:effectLst>
                    <a:glow rad="63500">
                      <a:sysClr val="windowText" lastClr="000000">
                        <a:alpha val="40000"/>
                      </a:sysClr>
                    </a:glow>
                    <a:outerShdw blurRad="50800" dist="38100" dir="2700000" algn="tl" rotWithShape="0">
                      <a:prstClr val="black"/>
                    </a:outerShdw>
                  </a:effectLst>
                  <a:latin typeface="Lucida Handwriting" pitchFamily="66" charset="0"/>
                  <a:cs typeface="AF_Diwani" pitchFamily="2" charset="-78"/>
                </a:rPr>
                <a:t>Marker of more severe  or aggressive  AD</a:t>
              </a:r>
              <a:endParaRPr lang="en-US" sz="2600" dirty="0">
                <a:ea typeface="Calibri"/>
                <a:cs typeface="Arial"/>
              </a:endParaRPr>
            </a:p>
          </p:txBody>
        </p:sp>
      </p:grpSp>
      <p:grpSp>
        <p:nvGrpSpPr>
          <p:cNvPr id="10" name="Group 9"/>
          <p:cNvGrpSpPr/>
          <p:nvPr/>
        </p:nvGrpSpPr>
        <p:grpSpPr>
          <a:xfrm>
            <a:off x="5561554" y="1432280"/>
            <a:ext cx="2357794" cy="4600578"/>
            <a:chOff x="3296096" y="1627547"/>
            <a:chExt cx="2357794" cy="4600578"/>
          </a:xfrm>
        </p:grpSpPr>
        <p:grpSp>
          <p:nvGrpSpPr>
            <p:cNvPr id="11" name="Group 24"/>
            <p:cNvGrpSpPr/>
            <p:nvPr/>
          </p:nvGrpSpPr>
          <p:grpSpPr>
            <a:xfrm>
              <a:off x="3296096" y="3305239"/>
              <a:ext cx="2357794" cy="2922886"/>
              <a:chOff x="3296096" y="3305239"/>
              <a:chExt cx="2357794" cy="2922886"/>
            </a:xfrm>
          </p:grpSpPr>
          <p:sp>
            <p:nvSpPr>
              <p:cNvPr id="13" name="Rectangle 12"/>
              <p:cNvSpPr/>
              <p:nvPr/>
            </p:nvSpPr>
            <p:spPr>
              <a:xfrm rot="388961">
                <a:off x="3343077" y="3305239"/>
                <a:ext cx="2286000" cy="2922886"/>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0" scaled="1"/>
                <a:tileRect/>
              </a:gradFill>
              <a:ln w="63500" cap="flat" cmpd="sng" algn="ctr">
                <a:solidFill>
                  <a:sysClr val="window" lastClr="FFFFFF"/>
                </a:solidFill>
                <a:prstDash val="solid"/>
              </a:ln>
              <a:effectLst>
                <a:outerShdw blurRad="444500" sx="102000" sy="102000" algn="ctr" rotWithShape="0">
                  <a:prstClr val="black"/>
                </a:outerShdw>
              </a:effectLst>
            </p:spPr>
            <p:txBody>
              <a:bodyPr rtlCol="0" anchor="ctr"/>
              <a:lstStyle/>
              <a:p>
                <a:pPr algn="ctr">
                  <a:defRPr/>
                </a:pPr>
                <a:endParaRPr lang="en-PH" kern="0">
                  <a:solidFill>
                    <a:sysClr val="window" lastClr="FFFFFF"/>
                  </a:solidFill>
                  <a:latin typeface="Book Antiqua" pitchFamily="18" charset="0"/>
                </a:endParaRPr>
              </a:p>
            </p:txBody>
          </p:sp>
          <p:sp>
            <p:nvSpPr>
              <p:cNvPr id="14" name="Rectangle 13"/>
              <p:cNvSpPr/>
              <p:nvPr/>
            </p:nvSpPr>
            <p:spPr>
              <a:xfrm rot="407806">
                <a:off x="3296096" y="3787497"/>
                <a:ext cx="2357794" cy="1936812"/>
              </a:xfrm>
              <a:prstGeom prst="rect">
                <a:avLst/>
              </a:prstGeom>
            </p:spPr>
            <p:txBody>
              <a:bodyPr wrap="square">
                <a:spAutoFit/>
              </a:bodyPr>
              <a:lstStyle/>
              <a:p>
                <a:pPr algn="ctr" fontAlgn="base">
                  <a:lnSpc>
                    <a:spcPct val="110000"/>
                  </a:lnSpc>
                  <a:buClr>
                    <a:srgbClr val="F0AD00"/>
                  </a:buClr>
                  <a:defRPr/>
                </a:pPr>
                <a:r>
                  <a:rPr lang="en-US" altLang="zh-CN" sz="2200" b="1" kern="0" dirty="0">
                    <a:solidFill>
                      <a:sysClr val="windowText" lastClr="000000"/>
                    </a:solidFill>
                    <a:effectLst>
                      <a:outerShdw blurRad="50800" dist="38100" dir="2700000" algn="tl" rotWithShape="0">
                        <a:sysClr val="window" lastClr="FFFFFF"/>
                      </a:outerShdw>
                    </a:effectLst>
                    <a:latin typeface="Book Antiqua" pitchFamily="18" charset="0"/>
                  </a:rPr>
                  <a:t>Can occur early, or even coincide with onset of cognitive decline</a:t>
                </a:r>
              </a:p>
            </p:txBody>
          </p:sp>
        </p:grpSp>
        <p:pic>
          <p:nvPicPr>
            <p:cNvPr id="12" name="Picture 11"/>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045964" y="1627547"/>
              <a:ext cx="949841" cy="2116190"/>
            </a:xfrm>
            <a:prstGeom prst="rect">
              <a:avLst/>
            </a:prstGeom>
          </p:spPr>
        </p:pic>
      </p:grpSp>
      <p:grpSp>
        <p:nvGrpSpPr>
          <p:cNvPr id="32" name="Group 31"/>
          <p:cNvGrpSpPr/>
          <p:nvPr/>
        </p:nvGrpSpPr>
        <p:grpSpPr>
          <a:xfrm>
            <a:off x="9817791" y="1307132"/>
            <a:ext cx="2286000" cy="4751073"/>
            <a:chOff x="517090" y="1481994"/>
            <a:chExt cx="2286000" cy="4751073"/>
          </a:xfrm>
        </p:grpSpPr>
        <p:grpSp>
          <p:nvGrpSpPr>
            <p:cNvPr id="33" name="Group 22"/>
            <p:cNvGrpSpPr/>
            <p:nvPr/>
          </p:nvGrpSpPr>
          <p:grpSpPr>
            <a:xfrm>
              <a:off x="517090" y="3310181"/>
              <a:ext cx="2286000" cy="2922886"/>
              <a:chOff x="517090" y="3310181"/>
              <a:chExt cx="2286000" cy="2922886"/>
            </a:xfrm>
          </p:grpSpPr>
          <p:sp>
            <p:nvSpPr>
              <p:cNvPr id="35" name="Rectangle 34"/>
              <p:cNvSpPr/>
              <p:nvPr/>
            </p:nvSpPr>
            <p:spPr>
              <a:xfrm rot="21386515">
                <a:off x="517090" y="3310181"/>
                <a:ext cx="2286000" cy="2922886"/>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ln w="63500" cap="flat" cmpd="sng" algn="ctr">
                <a:solidFill>
                  <a:sysClr val="window" lastClr="FFFFFF"/>
                </a:solidFill>
                <a:prstDash val="solid"/>
              </a:ln>
              <a:effectLst>
                <a:outerShdw blurRad="444500" sx="102000" sy="102000" algn="ctr" rotWithShape="0">
                  <a:prstClr val="black"/>
                </a:outerShdw>
              </a:effectLst>
            </p:spPr>
            <p:txBody>
              <a:bodyPr rtlCol="0" anchor="ctr"/>
              <a:lstStyle/>
              <a:p>
                <a:pPr algn="ctr">
                  <a:defRPr/>
                </a:pPr>
                <a:endParaRPr lang="en-PH" kern="0">
                  <a:solidFill>
                    <a:sysClr val="window" lastClr="FFFFFF"/>
                  </a:solidFill>
                  <a:latin typeface="Book Antiqua" pitchFamily="18" charset="0"/>
                </a:endParaRPr>
              </a:p>
            </p:txBody>
          </p:sp>
          <p:sp>
            <p:nvSpPr>
              <p:cNvPr id="36" name="Rectangle 35"/>
              <p:cNvSpPr/>
              <p:nvPr/>
            </p:nvSpPr>
            <p:spPr>
              <a:xfrm rot="21301260">
                <a:off x="554796" y="3529177"/>
                <a:ext cx="2143140" cy="2529923"/>
              </a:xfrm>
              <a:prstGeom prst="rect">
                <a:avLst/>
              </a:prstGeom>
            </p:spPr>
            <p:txBody>
              <a:bodyPr wrap="square">
                <a:spAutoFit/>
              </a:bodyPr>
              <a:lstStyle/>
              <a:p>
                <a:pPr marL="0" lvl="1" algn="ctr" defTabSz="914363">
                  <a:lnSpc>
                    <a:spcPct val="90000"/>
                  </a:lnSpc>
                  <a:buClr>
                    <a:srgbClr val="FCE142"/>
                  </a:buClr>
                  <a:buSzPct val="110000"/>
                  <a:defRPr/>
                </a:pPr>
                <a:r>
                  <a:rPr lang="en-US" sz="2200" b="1" kern="0" dirty="0">
                    <a:solidFill>
                      <a:sysClr val="windowText" lastClr="000000"/>
                    </a:solidFill>
                    <a:effectLst>
                      <a:outerShdw blurRad="50800" dist="38100" dir="2700000" algn="tl" rotWithShape="0">
                        <a:sysClr val="window" lastClr="FFFFFF"/>
                      </a:outerShdw>
                    </a:effectLst>
                    <a:latin typeface="Book Antiqua" pitchFamily="18" charset="0"/>
                  </a:rPr>
                  <a:t>Greater seizures duration &amp; severity increase the chance of impaired cognition</a:t>
                </a:r>
              </a:p>
            </p:txBody>
          </p:sp>
        </p:grpSp>
        <p:pic>
          <p:nvPicPr>
            <p:cNvPr id="34" name="Picture 33"/>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20556211">
              <a:off x="908847" y="1481994"/>
              <a:ext cx="949841" cy="2116190"/>
            </a:xfrm>
            <a:prstGeom prst="rect">
              <a:avLst/>
            </a:prstGeom>
          </p:spPr>
        </p:pic>
      </p:grpSp>
      <p:grpSp>
        <p:nvGrpSpPr>
          <p:cNvPr id="15" name="Group 14"/>
          <p:cNvGrpSpPr/>
          <p:nvPr/>
        </p:nvGrpSpPr>
        <p:grpSpPr>
          <a:xfrm>
            <a:off x="7780562" y="1510496"/>
            <a:ext cx="2286000" cy="4513588"/>
            <a:chOff x="6042461" y="1648449"/>
            <a:chExt cx="2286000" cy="4513588"/>
          </a:xfrm>
        </p:grpSpPr>
        <p:grpSp>
          <p:nvGrpSpPr>
            <p:cNvPr id="16" name="Group 26"/>
            <p:cNvGrpSpPr/>
            <p:nvPr/>
          </p:nvGrpSpPr>
          <p:grpSpPr>
            <a:xfrm>
              <a:off x="6042461" y="3239151"/>
              <a:ext cx="2286000" cy="2922886"/>
              <a:chOff x="6042461" y="3239151"/>
              <a:chExt cx="2286000" cy="2922886"/>
            </a:xfrm>
          </p:grpSpPr>
          <p:sp>
            <p:nvSpPr>
              <p:cNvPr id="18" name="Rectangle 17"/>
              <p:cNvSpPr/>
              <p:nvPr/>
            </p:nvSpPr>
            <p:spPr>
              <a:xfrm rot="225994">
                <a:off x="6042461" y="3239151"/>
                <a:ext cx="2286000" cy="2922886"/>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5400000" scaled="1"/>
                <a:tileRect/>
              </a:gradFill>
              <a:ln w="63500" cap="flat" cmpd="sng" algn="ctr">
                <a:solidFill>
                  <a:sysClr val="window" lastClr="FFFFFF"/>
                </a:solidFill>
                <a:prstDash val="solid"/>
              </a:ln>
              <a:effectLst>
                <a:outerShdw blurRad="444500" sx="102000" sy="102000" algn="ctr" rotWithShape="0">
                  <a:prstClr val="black"/>
                </a:outerShdw>
              </a:effectLst>
            </p:spPr>
            <p:txBody>
              <a:bodyPr rtlCol="0" anchor="ctr"/>
              <a:lstStyle/>
              <a:p>
                <a:pPr algn="ctr" defTabSz="914400">
                  <a:defRPr/>
                </a:pPr>
                <a:endParaRPr lang="en-PH" kern="0" dirty="0">
                  <a:solidFill>
                    <a:sysClr val="window" lastClr="FFFFFF"/>
                  </a:solidFill>
                  <a:latin typeface="Book Antiqua" pitchFamily="18" charset="0"/>
                </a:endParaRPr>
              </a:p>
            </p:txBody>
          </p:sp>
          <p:sp>
            <p:nvSpPr>
              <p:cNvPr id="19" name="Rectangle 18"/>
              <p:cNvSpPr/>
              <p:nvPr/>
            </p:nvSpPr>
            <p:spPr>
              <a:xfrm rot="152759">
                <a:off x="6055167" y="4019821"/>
                <a:ext cx="2260586" cy="1581972"/>
              </a:xfrm>
              <a:prstGeom prst="rect">
                <a:avLst/>
              </a:prstGeom>
            </p:spPr>
            <p:txBody>
              <a:bodyPr wrap="square">
                <a:spAutoFit/>
              </a:bodyPr>
              <a:lstStyle/>
              <a:p>
                <a:pPr indent="-742950" algn="ctr" fontAlgn="base">
                  <a:lnSpc>
                    <a:spcPct val="110000"/>
                  </a:lnSpc>
                  <a:buClr>
                    <a:srgbClr val="F0AD00"/>
                  </a:buClr>
                  <a:defRPr/>
                </a:pPr>
                <a:r>
                  <a:rPr lang="en-US" altLang="zh-CN" sz="2200" b="1" kern="0" dirty="0">
                    <a:solidFill>
                      <a:sysClr val="windowText" lastClr="000000"/>
                    </a:solidFill>
                    <a:effectLst>
                      <a:outerShdw blurRad="50800" dist="38100" dir="2700000" algn="tl" rotWithShape="0">
                        <a:sysClr val="window" lastClr="FFFFFF"/>
                      </a:outerShdw>
                    </a:effectLst>
                    <a:latin typeface="Book Antiqua" pitchFamily="18" charset="0"/>
                  </a:rPr>
                  <a:t>Seizures can be correlated with more severe dementia</a:t>
                </a:r>
                <a:endParaRPr lang="ar-EG" altLang="zh-CN" sz="2200" b="1" kern="0" dirty="0" err="1">
                  <a:solidFill>
                    <a:sysClr val="windowText" lastClr="000000"/>
                  </a:solidFill>
                  <a:effectLst>
                    <a:outerShdw blurRad="50800" dist="38100" dir="2700000" algn="tl" rotWithShape="0">
                      <a:sysClr val="window" lastClr="FFFFFF"/>
                    </a:outerShdw>
                  </a:effectLst>
                  <a:latin typeface="Book Antiqua" pitchFamily="18" charset="0"/>
                </a:endParaRPr>
              </a:p>
            </p:txBody>
          </p:sp>
        </p:grpSp>
        <p:pic>
          <p:nvPicPr>
            <p:cNvPr id="17" name="Picture 16"/>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20842568">
              <a:off x="6475528" y="1648449"/>
              <a:ext cx="949841" cy="2116190"/>
            </a:xfrm>
            <a:prstGeom prst="rect">
              <a:avLst/>
            </a:prstGeom>
          </p:spPr>
        </p:pic>
      </p:grpSp>
      <p:grpSp>
        <p:nvGrpSpPr>
          <p:cNvPr id="28" name="Group 27"/>
          <p:cNvGrpSpPr/>
          <p:nvPr/>
        </p:nvGrpSpPr>
        <p:grpSpPr>
          <a:xfrm>
            <a:off x="2219642" y="1486709"/>
            <a:ext cx="2357794" cy="4600578"/>
            <a:chOff x="3296096" y="1627547"/>
            <a:chExt cx="2357794" cy="4600578"/>
          </a:xfrm>
        </p:grpSpPr>
        <p:grpSp>
          <p:nvGrpSpPr>
            <p:cNvPr id="29" name="Group 24"/>
            <p:cNvGrpSpPr/>
            <p:nvPr/>
          </p:nvGrpSpPr>
          <p:grpSpPr>
            <a:xfrm>
              <a:off x="3296096" y="3305239"/>
              <a:ext cx="2357794" cy="2922886"/>
              <a:chOff x="3296096" y="3305239"/>
              <a:chExt cx="2357794" cy="2922886"/>
            </a:xfrm>
          </p:grpSpPr>
          <p:sp>
            <p:nvSpPr>
              <p:cNvPr id="31" name="Rectangle 30"/>
              <p:cNvSpPr/>
              <p:nvPr/>
            </p:nvSpPr>
            <p:spPr>
              <a:xfrm rot="388961">
                <a:off x="3343077" y="3305239"/>
                <a:ext cx="2286000" cy="2922886"/>
              </a:xfrm>
              <a:prstGeom prst="rect">
                <a:avLst/>
              </a:prstGeom>
              <a:solidFill>
                <a:schemeClr val="accent1">
                  <a:lumMod val="20000"/>
                  <a:lumOff val="80000"/>
                </a:schemeClr>
              </a:solidFill>
              <a:ln w="63500" cap="flat" cmpd="sng" algn="ctr">
                <a:solidFill>
                  <a:sysClr val="window" lastClr="FFFFFF"/>
                </a:solidFill>
                <a:prstDash val="solid"/>
              </a:ln>
              <a:effectLst>
                <a:outerShdw blurRad="444500" sx="102000" sy="102000" algn="ctr" rotWithShape="0">
                  <a:prstClr val="black"/>
                </a:outerShdw>
              </a:effectLst>
            </p:spPr>
            <p:txBody>
              <a:bodyPr rtlCol="0" anchor="ctr"/>
              <a:lstStyle/>
              <a:p>
                <a:pPr algn="ctr">
                  <a:defRPr/>
                </a:pPr>
                <a:endParaRPr lang="en-PH" kern="0">
                  <a:solidFill>
                    <a:sysClr val="window" lastClr="FFFFFF"/>
                  </a:solidFill>
                  <a:latin typeface="Book Antiqua" pitchFamily="18" charset="0"/>
                </a:endParaRPr>
              </a:p>
            </p:txBody>
          </p:sp>
          <p:sp>
            <p:nvSpPr>
              <p:cNvPr id="37" name="Rectangle 36"/>
              <p:cNvSpPr/>
              <p:nvPr/>
            </p:nvSpPr>
            <p:spPr>
              <a:xfrm rot="407806">
                <a:off x="3296096" y="3524797"/>
                <a:ext cx="2357794" cy="2462213"/>
              </a:xfrm>
              <a:prstGeom prst="rect">
                <a:avLst/>
              </a:prstGeom>
            </p:spPr>
            <p:txBody>
              <a:bodyPr wrap="square">
                <a:spAutoFit/>
              </a:bodyPr>
              <a:lstStyle/>
              <a:p>
                <a:pPr algn="ctr" defTabSz="914363">
                  <a:defRPr/>
                </a:pPr>
                <a:r>
                  <a:rPr lang="en-US" sz="2200" b="1" kern="0" dirty="0">
                    <a:solidFill>
                      <a:sysClr val="windowText" lastClr="000000"/>
                    </a:solidFill>
                    <a:effectLst>
                      <a:outerShdw blurRad="50800" dist="38100" dir="2700000" algn="tl" rotWithShape="0">
                        <a:sysClr val="window" lastClr="FFFFFF"/>
                      </a:outerShdw>
                    </a:effectLst>
                    <a:latin typeface="Book Antiqua" pitchFamily="18" charset="0"/>
                  </a:rPr>
                  <a:t>High levels of Aβ were sufficient to elicit epileptiform activity &amp; seizures</a:t>
                </a:r>
                <a:endParaRPr lang="en-GB" sz="2200" b="1" kern="0" dirty="0">
                  <a:solidFill>
                    <a:sysClr val="windowText" lastClr="000000"/>
                  </a:solidFill>
                  <a:effectLst>
                    <a:outerShdw blurRad="50800" dist="38100" dir="2700000" algn="tl" rotWithShape="0">
                      <a:sysClr val="window" lastClr="FFFFFF"/>
                    </a:outerShdw>
                  </a:effectLst>
                  <a:latin typeface="Book Antiqua" pitchFamily="18" charset="0"/>
                </a:endParaRPr>
              </a:p>
            </p:txBody>
          </p:sp>
        </p:grpSp>
        <p:pic>
          <p:nvPicPr>
            <p:cNvPr id="30" name="Picture 29"/>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045964" y="1627547"/>
              <a:ext cx="949841" cy="2116190"/>
            </a:xfrm>
            <a:prstGeom prst="rect">
              <a:avLst/>
            </a:prstGeom>
          </p:spPr>
        </p:pic>
      </p:grpSp>
    </p:spTree>
    <p:extLst>
      <p:ext uri="{BB962C8B-B14F-4D97-AF65-F5344CB8AC3E}">
        <p14:creationId xmlns:p14="http://schemas.microsoft.com/office/powerpoint/2010/main" val="292650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290">
                                          <p:stCondLst>
                                            <p:cond delay="0"/>
                                          </p:stCondLst>
                                        </p:cTn>
                                        <p:tgtEl>
                                          <p:spTgt spid="10"/>
                                        </p:tgtEl>
                                      </p:cBhvr>
                                    </p:animEffect>
                                    <p:anim calcmode="lin" valueType="num">
                                      <p:cBhvr>
                                        <p:cTn id="18"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9"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0"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21"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22"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23" dur="13">
                                          <p:stCondLst>
                                            <p:cond delay="325"/>
                                          </p:stCondLst>
                                        </p:cTn>
                                        <p:tgtEl>
                                          <p:spTgt spid="10"/>
                                        </p:tgtEl>
                                      </p:cBhvr>
                                      <p:to x="100000" y="60000"/>
                                    </p:animScale>
                                    <p:animScale>
                                      <p:cBhvr>
                                        <p:cTn id="24" dur="83" decel="50000">
                                          <p:stCondLst>
                                            <p:cond delay="338"/>
                                          </p:stCondLst>
                                        </p:cTn>
                                        <p:tgtEl>
                                          <p:spTgt spid="10"/>
                                        </p:tgtEl>
                                      </p:cBhvr>
                                      <p:to x="100000" y="100000"/>
                                    </p:animScale>
                                    <p:animScale>
                                      <p:cBhvr>
                                        <p:cTn id="25" dur="13">
                                          <p:stCondLst>
                                            <p:cond delay="656"/>
                                          </p:stCondLst>
                                        </p:cTn>
                                        <p:tgtEl>
                                          <p:spTgt spid="10"/>
                                        </p:tgtEl>
                                      </p:cBhvr>
                                      <p:to x="100000" y="80000"/>
                                    </p:animScale>
                                    <p:animScale>
                                      <p:cBhvr>
                                        <p:cTn id="26" dur="83" decel="50000">
                                          <p:stCondLst>
                                            <p:cond delay="669"/>
                                          </p:stCondLst>
                                        </p:cTn>
                                        <p:tgtEl>
                                          <p:spTgt spid="10"/>
                                        </p:tgtEl>
                                      </p:cBhvr>
                                      <p:to x="100000" y="100000"/>
                                    </p:animScale>
                                    <p:animScale>
                                      <p:cBhvr>
                                        <p:cTn id="27" dur="13">
                                          <p:stCondLst>
                                            <p:cond delay="821"/>
                                          </p:stCondLst>
                                        </p:cTn>
                                        <p:tgtEl>
                                          <p:spTgt spid="10"/>
                                        </p:tgtEl>
                                      </p:cBhvr>
                                      <p:to x="100000" y="90000"/>
                                    </p:animScale>
                                    <p:animScale>
                                      <p:cBhvr>
                                        <p:cTn id="28" dur="83" decel="50000">
                                          <p:stCondLst>
                                            <p:cond delay="834"/>
                                          </p:stCondLst>
                                        </p:cTn>
                                        <p:tgtEl>
                                          <p:spTgt spid="10"/>
                                        </p:tgtEl>
                                      </p:cBhvr>
                                      <p:to x="100000" y="100000"/>
                                    </p:animScale>
                                    <p:animScale>
                                      <p:cBhvr>
                                        <p:cTn id="29" dur="13">
                                          <p:stCondLst>
                                            <p:cond delay="904"/>
                                          </p:stCondLst>
                                        </p:cTn>
                                        <p:tgtEl>
                                          <p:spTgt spid="10"/>
                                        </p:tgtEl>
                                      </p:cBhvr>
                                      <p:to x="100000" y="95000"/>
                                    </p:animScale>
                                    <p:animScale>
                                      <p:cBhvr>
                                        <p:cTn id="30" dur="83" decel="50000">
                                          <p:stCondLst>
                                            <p:cond delay="917"/>
                                          </p:stCondLst>
                                        </p:cTn>
                                        <p:tgtEl>
                                          <p:spTgt spid="10"/>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290">
                                          <p:stCondLst>
                                            <p:cond delay="0"/>
                                          </p:stCondLst>
                                        </p:cTn>
                                        <p:tgtEl>
                                          <p:spTgt spid="15"/>
                                        </p:tgtEl>
                                      </p:cBhvr>
                                    </p:animEffect>
                                    <p:anim calcmode="lin" valueType="num">
                                      <p:cBhvr>
                                        <p:cTn id="36"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7"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8"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39"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40"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41" dur="13">
                                          <p:stCondLst>
                                            <p:cond delay="325"/>
                                          </p:stCondLst>
                                        </p:cTn>
                                        <p:tgtEl>
                                          <p:spTgt spid="15"/>
                                        </p:tgtEl>
                                      </p:cBhvr>
                                      <p:to x="100000" y="60000"/>
                                    </p:animScale>
                                    <p:animScale>
                                      <p:cBhvr>
                                        <p:cTn id="42" dur="83" decel="50000">
                                          <p:stCondLst>
                                            <p:cond delay="338"/>
                                          </p:stCondLst>
                                        </p:cTn>
                                        <p:tgtEl>
                                          <p:spTgt spid="15"/>
                                        </p:tgtEl>
                                      </p:cBhvr>
                                      <p:to x="100000" y="100000"/>
                                    </p:animScale>
                                    <p:animScale>
                                      <p:cBhvr>
                                        <p:cTn id="43" dur="13">
                                          <p:stCondLst>
                                            <p:cond delay="656"/>
                                          </p:stCondLst>
                                        </p:cTn>
                                        <p:tgtEl>
                                          <p:spTgt spid="15"/>
                                        </p:tgtEl>
                                      </p:cBhvr>
                                      <p:to x="100000" y="80000"/>
                                    </p:animScale>
                                    <p:animScale>
                                      <p:cBhvr>
                                        <p:cTn id="44" dur="83" decel="50000">
                                          <p:stCondLst>
                                            <p:cond delay="669"/>
                                          </p:stCondLst>
                                        </p:cTn>
                                        <p:tgtEl>
                                          <p:spTgt spid="15"/>
                                        </p:tgtEl>
                                      </p:cBhvr>
                                      <p:to x="100000" y="100000"/>
                                    </p:animScale>
                                    <p:animScale>
                                      <p:cBhvr>
                                        <p:cTn id="45" dur="13">
                                          <p:stCondLst>
                                            <p:cond delay="821"/>
                                          </p:stCondLst>
                                        </p:cTn>
                                        <p:tgtEl>
                                          <p:spTgt spid="15"/>
                                        </p:tgtEl>
                                      </p:cBhvr>
                                      <p:to x="100000" y="90000"/>
                                    </p:animScale>
                                    <p:animScale>
                                      <p:cBhvr>
                                        <p:cTn id="46" dur="83" decel="50000">
                                          <p:stCondLst>
                                            <p:cond delay="834"/>
                                          </p:stCondLst>
                                        </p:cTn>
                                        <p:tgtEl>
                                          <p:spTgt spid="15"/>
                                        </p:tgtEl>
                                      </p:cBhvr>
                                      <p:to x="100000" y="100000"/>
                                    </p:animScale>
                                    <p:animScale>
                                      <p:cBhvr>
                                        <p:cTn id="47" dur="13">
                                          <p:stCondLst>
                                            <p:cond delay="904"/>
                                          </p:stCondLst>
                                        </p:cTn>
                                        <p:tgtEl>
                                          <p:spTgt spid="15"/>
                                        </p:tgtEl>
                                      </p:cBhvr>
                                      <p:to x="100000" y="95000"/>
                                    </p:animScale>
                                    <p:animScale>
                                      <p:cBhvr>
                                        <p:cTn id="48" dur="83" decel="50000">
                                          <p:stCondLst>
                                            <p:cond delay="917"/>
                                          </p:stCondLst>
                                        </p:cTn>
                                        <p:tgtEl>
                                          <p:spTgt spid="15"/>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down)">
                                      <p:cBhvr>
                                        <p:cTn id="53" dur="290">
                                          <p:stCondLst>
                                            <p:cond delay="0"/>
                                          </p:stCondLst>
                                        </p:cTn>
                                        <p:tgtEl>
                                          <p:spTgt spid="32"/>
                                        </p:tgtEl>
                                      </p:cBhvr>
                                    </p:animEffect>
                                    <p:anim calcmode="lin" valueType="num">
                                      <p:cBhvr>
                                        <p:cTn id="54" dur="911"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55" dur="332"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56" dur="332" tmFilter="0, 0; 0.125,0.2665; 0.25,0.4; 0.375,0.465; 0.5,0.5;  0.625,0.535; 0.75,0.6; 0.875,0.7335; 1,1">
                                          <p:stCondLst>
                                            <p:cond delay="332"/>
                                          </p:stCondLst>
                                        </p:cTn>
                                        <p:tgtEl>
                                          <p:spTgt spid="32"/>
                                        </p:tgtEl>
                                        <p:attrNameLst>
                                          <p:attrName>ppt_y</p:attrName>
                                        </p:attrNameLst>
                                      </p:cBhvr>
                                      <p:tavLst>
                                        <p:tav tm="0" fmla="#ppt_y-sin(pi*$)/9">
                                          <p:val>
                                            <p:fltVal val="0"/>
                                          </p:val>
                                        </p:tav>
                                        <p:tav tm="100000">
                                          <p:val>
                                            <p:fltVal val="1"/>
                                          </p:val>
                                        </p:tav>
                                      </p:tavLst>
                                    </p:anim>
                                    <p:anim calcmode="lin" valueType="num">
                                      <p:cBhvr>
                                        <p:cTn id="57" dur="166" tmFilter="0, 0; 0.125,0.2665; 0.25,0.4; 0.375,0.465; 0.5,0.5;  0.625,0.535; 0.75,0.6; 0.875,0.7335; 1,1">
                                          <p:stCondLst>
                                            <p:cond delay="662"/>
                                          </p:stCondLst>
                                        </p:cTn>
                                        <p:tgtEl>
                                          <p:spTgt spid="32"/>
                                        </p:tgtEl>
                                        <p:attrNameLst>
                                          <p:attrName>ppt_y</p:attrName>
                                        </p:attrNameLst>
                                      </p:cBhvr>
                                      <p:tavLst>
                                        <p:tav tm="0" fmla="#ppt_y-sin(pi*$)/27">
                                          <p:val>
                                            <p:fltVal val="0"/>
                                          </p:val>
                                        </p:tav>
                                        <p:tav tm="100000">
                                          <p:val>
                                            <p:fltVal val="1"/>
                                          </p:val>
                                        </p:tav>
                                      </p:tavLst>
                                    </p:anim>
                                    <p:anim calcmode="lin" valueType="num">
                                      <p:cBhvr>
                                        <p:cTn id="58" dur="82" tmFilter="0, 0; 0.125,0.2665; 0.25,0.4; 0.375,0.465; 0.5,0.5;  0.625,0.535; 0.75,0.6; 0.875,0.7335; 1,1">
                                          <p:stCondLst>
                                            <p:cond delay="828"/>
                                          </p:stCondLst>
                                        </p:cTn>
                                        <p:tgtEl>
                                          <p:spTgt spid="32"/>
                                        </p:tgtEl>
                                        <p:attrNameLst>
                                          <p:attrName>ppt_y</p:attrName>
                                        </p:attrNameLst>
                                      </p:cBhvr>
                                      <p:tavLst>
                                        <p:tav tm="0" fmla="#ppt_y-sin(pi*$)/81">
                                          <p:val>
                                            <p:fltVal val="0"/>
                                          </p:val>
                                        </p:tav>
                                        <p:tav tm="100000">
                                          <p:val>
                                            <p:fltVal val="1"/>
                                          </p:val>
                                        </p:tav>
                                      </p:tavLst>
                                    </p:anim>
                                    <p:animScale>
                                      <p:cBhvr>
                                        <p:cTn id="59" dur="13">
                                          <p:stCondLst>
                                            <p:cond delay="325"/>
                                          </p:stCondLst>
                                        </p:cTn>
                                        <p:tgtEl>
                                          <p:spTgt spid="32"/>
                                        </p:tgtEl>
                                      </p:cBhvr>
                                      <p:to x="100000" y="60000"/>
                                    </p:animScale>
                                    <p:animScale>
                                      <p:cBhvr>
                                        <p:cTn id="60" dur="83" decel="50000">
                                          <p:stCondLst>
                                            <p:cond delay="338"/>
                                          </p:stCondLst>
                                        </p:cTn>
                                        <p:tgtEl>
                                          <p:spTgt spid="32"/>
                                        </p:tgtEl>
                                      </p:cBhvr>
                                      <p:to x="100000" y="100000"/>
                                    </p:animScale>
                                    <p:animScale>
                                      <p:cBhvr>
                                        <p:cTn id="61" dur="13">
                                          <p:stCondLst>
                                            <p:cond delay="656"/>
                                          </p:stCondLst>
                                        </p:cTn>
                                        <p:tgtEl>
                                          <p:spTgt spid="32"/>
                                        </p:tgtEl>
                                      </p:cBhvr>
                                      <p:to x="100000" y="80000"/>
                                    </p:animScale>
                                    <p:animScale>
                                      <p:cBhvr>
                                        <p:cTn id="62" dur="83" decel="50000">
                                          <p:stCondLst>
                                            <p:cond delay="669"/>
                                          </p:stCondLst>
                                        </p:cTn>
                                        <p:tgtEl>
                                          <p:spTgt spid="32"/>
                                        </p:tgtEl>
                                      </p:cBhvr>
                                      <p:to x="100000" y="100000"/>
                                    </p:animScale>
                                    <p:animScale>
                                      <p:cBhvr>
                                        <p:cTn id="63" dur="13">
                                          <p:stCondLst>
                                            <p:cond delay="821"/>
                                          </p:stCondLst>
                                        </p:cTn>
                                        <p:tgtEl>
                                          <p:spTgt spid="32"/>
                                        </p:tgtEl>
                                      </p:cBhvr>
                                      <p:to x="100000" y="90000"/>
                                    </p:animScale>
                                    <p:animScale>
                                      <p:cBhvr>
                                        <p:cTn id="64" dur="83" decel="50000">
                                          <p:stCondLst>
                                            <p:cond delay="834"/>
                                          </p:stCondLst>
                                        </p:cTn>
                                        <p:tgtEl>
                                          <p:spTgt spid="32"/>
                                        </p:tgtEl>
                                      </p:cBhvr>
                                      <p:to x="100000" y="100000"/>
                                    </p:animScale>
                                    <p:animScale>
                                      <p:cBhvr>
                                        <p:cTn id="65" dur="13">
                                          <p:stCondLst>
                                            <p:cond delay="904"/>
                                          </p:stCondLst>
                                        </p:cTn>
                                        <p:tgtEl>
                                          <p:spTgt spid="32"/>
                                        </p:tgtEl>
                                      </p:cBhvr>
                                      <p:to x="100000" y="95000"/>
                                    </p:animScale>
                                    <p:animScale>
                                      <p:cBhvr>
                                        <p:cTn id="66" dur="83" decel="50000">
                                          <p:stCondLst>
                                            <p:cond delay="917"/>
                                          </p:stCondLst>
                                        </p:cTn>
                                        <p:tgtEl>
                                          <p:spTgt spid="32"/>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down)">
                                      <p:cBhvr>
                                        <p:cTn id="71" dur="290">
                                          <p:stCondLst>
                                            <p:cond delay="0"/>
                                          </p:stCondLst>
                                        </p:cTn>
                                        <p:tgtEl>
                                          <p:spTgt spid="28"/>
                                        </p:tgtEl>
                                      </p:cBhvr>
                                    </p:animEffect>
                                    <p:anim calcmode="lin" valueType="num">
                                      <p:cBhvr>
                                        <p:cTn id="72"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73"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74"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75"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76"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77" dur="13">
                                          <p:stCondLst>
                                            <p:cond delay="325"/>
                                          </p:stCondLst>
                                        </p:cTn>
                                        <p:tgtEl>
                                          <p:spTgt spid="28"/>
                                        </p:tgtEl>
                                      </p:cBhvr>
                                      <p:to x="100000" y="60000"/>
                                    </p:animScale>
                                    <p:animScale>
                                      <p:cBhvr>
                                        <p:cTn id="78" dur="83" decel="50000">
                                          <p:stCondLst>
                                            <p:cond delay="338"/>
                                          </p:stCondLst>
                                        </p:cTn>
                                        <p:tgtEl>
                                          <p:spTgt spid="28"/>
                                        </p:tgtEl>
                                      </p:cBhvr>
                                      <p:to x="100000" y="100000"/>
                                    </p:animScale>
                                    <p:animScale>
                                      <p:cBhvr>
                                        <p:cTn id="79" dur="13">
                                          <p:stCondLst>
                                            <p:cond delay="656"/>
                                          </p:stCondLst>
                                        </p:cTn>
                                        <p:tgtEl>
                                          <p:spTgt spid="28"/>
                                        </p:tgtEl>
                                      </p:cBhvr>
                                      <p:to x="100000" y="80000"/>
                                    </p:animScale>
                                    <p:animScale>
                                      <p:cBhvr>
                                        <p:cTn id="80" dur="83" decel="50000">
                                          <p:stCondLst>
                                            <p:cond delay="669"/>
                                          </p:stCondLst>
                                        </p:cTn>
                                        <p:tgtEl>
                                          <p:spTgt spid="28"/>
                                        </p:tgtEl>
                                      </p:cBhvr>
                                      <p:to x="100000" y="100000"/>
                                    </p:animScale>
                                    <p:animScale>
                                      <p:cBhvr>
                                        <p:cTn id="81" dur="13">
                                          <p:stCondLst>
                                            <p:cond delay="821"/>
                                          </p:stCondLst>
                                        </p:cTn>
                                        <p:tgtEl>
                                          <p:spTgt spid="28"/>
                                        </p:tgtEl>
                                      </p:cBhvr>
                                      <p:to x="100000" y="90000"/>
                                    </p:animScale>
                                    <p:animScale>
                                      <p:cBhvr>
                                        <p:cTn id="82" dur="83" decel="50000">
                                          <p:stCondLst>
                                            <p:cond delay="834"/>
                                          </p:stCondLst>
                                        </p:cTn>
                                        <p:tgtEl>
                                          <p:spTgt spid="28"/>
                                        </p:tgtEl>
                                      </p:cBhvr>
                                      <p:to x="100000" y="100000"/>
                                    </p:animScale>
                                    <p:animScale>
                                      <p:cBhvr>
                                        <p:cTn id="83" dur="13">
                                          <p:stCondLst>
                                            <p:cond delay="904"/>
                                          </p:stCondLst>
                                        </p:cTn>
                                        <p:tgtEl>
                                          <p:spTgt spid="28"/>
                                        </p:tgtEl>
                                      </p:cBhvr>
                                      <p:to x="100000" y="95000"/>
                                    </p:animScale>
                                    <p:animScale>
                                      <p:cBhvr>
                                        <p:cTn id="84" dur="83" decel="50000">
                                          <p:stCondLst>
                                            <p:cond delay="917"/>
                                          </p:stCondLst>
                                        </p:cTn>
                                        <p:tgtEl>
                                          <p:spTgt spid="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40308</TotalTime>
  <Words>2696</Words>
  <Application>Microsoft Office PowerPoint</Application>
  <PresentationFormat>Widescreen</PresentationFormat>
  <Paragraphs>291</Paragraphs>
  <Slides>37</Slides>
  <Notes>35</Notes>
  <HiddenSlides>0</HiddenSlides>
  <MMClips>0</MMClips>
  <ScaleCrop>false</ScaleCrop>
  <HeadingPairs>
    <vt:vector size="8" baseType="variant">
      <vt:variant>
        <vt:lpstr>Fonts Used</vt:lpstr>
      </vt:variant>
      <vt:variant>
        <vt:i4>28</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67" baseType="lpstr">
      <vt:lpstr>맑은 고딕</vt:lpstr>
      <vt:lpstr>MS Gothic</vt:lpstr>
      <vt:lpstr>Adobe Arabic</vt:lpstr>
      <vt:lpstr>AF_Diwani</vt:lpstr>
      <vt:lpstr>Akhbar MT</vt:lpstr>
      <vt:lpstr>Algerian</vt:lpstr>
      <vt:lpstr>Andalus</vt:lpstr>
      <vt:lpstr>Arial</vt:lpstr>
      <vt:lpstr>Book Antiqua</vt:lpstr>
      <vt:lpstr>Calibri</vt:lpstr>
      <vt:lpstr>Cambria</vt:lpstr>
      <vt:lpstr>Century Gothic</vt:lpstr>
      <vt:lpstr>Comic Sans MS</vt:lpstr>
      <vt:lpstr>等线</vt:lpstr>
      <vt:lpstr>HY중고딕</vt:lpstr>
      <vt:lpstr>Kalinga</vt:lpstr>
      <vt:lpstr>Lucida Handwriting</vt:lpstr>
      <vt:lpstr>Lucida Sans Unicode</vt:lpstr>
      <vt:lpstr>Microsoft New Tai Lue</vt:lpstr>
      <vt:lpstr>Murphy Script</vt:lpstr>
      <vt:lpstr>Ravie</vt:lpstr>
      <vt:lpstr>Segoe Print</vt:lpstr>
      <vt:lpstr>Snap ITC</vt:lpstr>
      <vt:lpstr>Tahoma</vt:lpstr>
      <vt:lpstr>Times New Roman</vt:lpstr>
      <vt:lpstr>Wingdings</vt:lpstr>
      <vt:lpstr>Wingdings 3</vt:lpstr>
      <vt:lpstr>幼圆</vt:lpstr>
      <vt:lpstr>Wisp</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cherine Ismail</dc:creator>
  <cp:lastModifiedBy>cherine Ismail</cp:lastModifiedBy>
  <cp:revision>721</cp:revision>
  <dcterms:created xsi:type="dcterms:W3CDTF">2016-06-02T20:09:21Z</dcterms:created>
  <dcterms:modified xsi:type="dcterms:W3CDTF">2016-08-06T15:25:14Z</dcterms:modified>
</cp:coreProperties>
</file>