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804" r:id="rId6"/>
    <p:sldMasterId id="2147483816" r:id="rId7"/>
    <p:sldMasterId id="2147483828" r:id="rId8"/>
    <p:sldMasterId id="2147483840" r:id="rId9"/>
  </p:sldMasterIdLst>
  <p:notesMasterIdLst>
    <p:notesMasterId r:id="rId33"/>
  </p:notesMasterIdLst>
  <p:handoutMasterIdLst>
    <p:handoutMasterId r:id="rId34"/>
  </p:handoutMasterIdLst>
  <p:sldIdLst>
    <p:sldId id="256" r:id="rId10"/>
    <p:sldId id="257" r:id="rId11"/>
    <p:sldId id="453" r:id="rId12"/>
    <p:sldId id="371" r:id="rId13"/>
    <p:sldId id="376" r:id="rId14"/>
    <p:sldId id="491" r:id="rId15"/>
    <p:sldId id="488" r:id="rId16"/>
    <p:sldId id="266" r:id="rId17"/>
    <p:sldId id="495" r:id="rId18"/>
    <p:sldId id="497" r:id="rId19"/>
    <p:sldId id="451" r:id="rId20"/>
    <p:sldId id="455" r:id="rId21"/>
    <p:sldId id="456" r:id="rId22"/>
    <p:sldId id="485" r:id="rId23"/>
    <p:sldId id="418" r:id="rId24"/>
    <p:sldId id="458" r:id="rId25"/>
    <p:sldId id="487" r:id="rId26"/>
    <p:sldId id="467" r:id="rId27"/>
    <p:sldId id="493" r:id="rId28"/>
    <p:sldId id="474" r:id="rId29"/>
    <p:sldId id="475" r:id="rId30"/>
    <p:sldId id="494" r:id="rId31"/>
    <p:sldId id="47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56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1" d="100"/>
          <a:sy n="61" d="100"/>
        </p:scale>
        <p:origin x="-95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C4D73-6434-492C-B6BD-8ACF92F344FB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29DB-BC56-4DF7-8A97-05C99444B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4F9D1-744B-4677-B937-DB0C937ED2CE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3C51-0FF7-4DBA-A594-FE2CF332D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3C51-0FF7-4DBA-A594-FE2CF332DB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3C51-0FF7-4DBA-A594-FE2CF332DB5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817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3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962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8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5631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3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6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0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9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694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2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083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474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7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9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20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1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6052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5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83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1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5195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91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1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2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01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8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88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6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066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6690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8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24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78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68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1259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4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039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4235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4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3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4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67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63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2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2012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6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080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1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255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14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6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01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16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5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5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0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7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871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6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574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457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3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25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1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0F59-454C-4395-AE27-65824CE39B7F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F7868-134D-4305-A8C7-D75F03F1D5A0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81529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F2C0-8FF0-4A5A-83DF-95D1EEF91F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7819A-48FA-4DA8-A3AC-48CDB1D5B7B0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0774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2AE93-2F90-4F41-8426-92352651D877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3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34BD8-1D84-440B-B925-FAC83D47870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3848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6D0A0B-2AAE-46C7-A157-8E7B87018ACF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2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4B9-AD09-4B99-BE1A-0D9AE649FE4D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9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502FB-4CC5-495E-A7BA-92CC2422702A}" type="datetime1">
              <a:rPr lang="en-US" smtClean="0">
                <a:solidFill>
                  <a:prstClr val="white"/>
                </a:solidFill>
              </a:rPr>
              <a:pPr/>
              <a:t>9/7/2014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1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FD04F-9033-4FF4-8ABE-92F619579D7B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21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8F320-14C3-45B1-9176-A2B35AF02C8C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6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C4BD7-B0D9-4A7E-9740-C95C99350078}" type="datetime1">
              <a:rPr lang="en-US" smtClean="0">
                <a:solidFill>
                  <a:prstClr val="black"/>
                </a:solidFill>
              </a:rPr>
              <a:pPr/>
              <a:t>9/7/2014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772206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Landin%20AM%5bAuthor%5d&amp;cauthor=true&amp;cauthor_uid=19476712" TargetMode="External"/><Relationship Id="rId13" Type="http://schemas.openxmlformats.org/officeDocument/2006/relationships/hyperlink" Target="http://www.ncbi.nlm.nih.gov/pubmed?term=Altman%20NH%5bAuthor%5d&amp;cauthor=true&amp;cauthor_uid=19476712" TargetMode="External"/><Relationship Id="rId3" Type="http://schemas.openxmlformats.org/officeDocument/2006/relationships/hyperlink" Target="http://www.ncbi.nlm.nih.gov/pubmed/19770513" TargetMode="External"/><Relationship Id="rId7" Type="http://schemas.openxmlformats.org/officeDocument/2006/relationships/hyperlink" Target="http://www.ncbi.nlm.nih.gov/pubmed/19476712" TargetMode="External"/><Relationship Id="rId12" Type="http://schemas.openxmlformats.org/officeDocument/2006/relationships/hyperlink" Target="http://www.ncbi.nlm.nih.gov/pubmed?term=Riley%20RL%5bAuthor%5d&amp;cauthor=true&amp;cauthor_uid=194767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Popovich%20PG%5bAuthor%5d&amp;cauthor=true&amp;cauthor_uid=19770513" TargetMode="External"/><Relationship Id="rId11" Type="http://schemas.openxmlformats.org/officeDocument/2006/relationships/hyperlink" Target="http://www.ncbi.nlm.nih.gov/pubmed?term=Van%20der%20Put%20E%5bAuthor%5d&amp;cauthor=true&amp;cauthor_uid=19476712" TargetMode="External"/><Relationship Id="rId5" Type="http://schemas.openxmlformats.org/officeDocument/2006/relationships/hyperlink" Target="http://www.ncbi.nlm.nih.gov/pubmed?term=Guan%20Z%5bAuthor%5d&amp;cauthor=true&amp;cauthor_uid=19770513" TargetMode="External"/><Relationship Id="rId10" Type="http://schemas.openxmlformats.org/officeDocument/2006/relationships/hyperlink" Target="http://www.ncbi.nlm.nih.gov/pubmed?term=Zaias%20J%5bAuthor%5d&amp;cauthor=true&amp;cauthor_uid=19476712" TargetMode="External"/><Relationship Id="rId4" Type="http://schemas.openxmlformats.org/officeDocument/2006/relationships/hyperlink" Target="http://www.ncbi.nlm.nih.gov/pubmed?term=Ankeny%20DP%5bAuthor%5d&amp;cauthor=true&amp;cauthor_uid=19770513" TargetMode="External"/><Relationship Id="rId9" Type="http://schemas.openxmlformats.org/officeDocument/2006/relationships/hyperlink" Target="http://www.ncbi.nlm.nih.gov/pubmed?term=Frasca%20D%5bAuthor%5d&amp;cauthor=true&amp;cauthor_uid=19476712" TargetMode="External"/><Relationship Id="rId14" Type="http://schemas.openxmlformats.org/officeDocument/2006/relationships/hyperlink" Target="http://www.ncbi.nlm.nih.gov/pubmed?term=Blomberg%20BB%5bAuthor%5d&amp;cauthor=true&amp;cauthor_uid=1947671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5041446" TargetMode="External"/><Relationship Id="rId13" Type="http://schemas.openxmlformats.org/officeDocument/2006/relationships/hyperlink" Target="http://www.ncbi.nlm.nih.gov/pubmed?term=Suter%20MR%5bAuthor%5d&amp;cauthor=true&amp;cauthor_uid=23882910" TargetMode="External"/><Relationship Id="rId3" Type="http://schemas.openxmlformats.org/officeDocument/2006/relationships/hyperlink" Target="http://www.ncbi.nlm.nih.gov/pubmed/19150373" TargetMode="External"/><Relationship Id="rId7" Type="http://schemas.openxmlformats.org/officeDocument/2006/relationships/hyperlink" Target="http://www.ncbi.nlm.nih.gov/pubmed?term=Strichartz%20GR%5bAuthor%5d&amp;cauthor=true&amp;cauthor_uid=19150373" TargetMode="External"/><Relationship Id="rId12" Type="http://schemas.openxmlformats.org/officeDocument/2006/relationships/hyperlink" Target="http://www.ncbi.nlm.nih.gov/pubmed?term=Clarke%20CB%5bAuthor%5d&amp;cauthor=true&amp;cauthor_uid=23882910" TargetMode="External"/><Relationship Id="rId17" Type="http://schemas.openxmlformats.org/officeDocument/2006/relationships/hyperlink" Target="http://www.ncbi.nlm.nih.gov/pubmed?term=Malcangio%20M%5bAuthor%5d&amp;cauthor=true&amp;cauthor_uid=23528354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ncbi.nlm.nih.gov/pubmed?term=Hansen%20RR%5bAuthor%5d&amp;cauthor=true&amp;cauthor_uid=235283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Malcangio%20M%5bAuthor%5d&amp;cauthor=true&amp;cauthor_uid=19150373" TargetMode="External"/><Relationship Id="rId11" Type="http://schemas.openxmlformats.org/officeDocument/2006/relationships/hyperlink" Target="http://www.ncbi.nlm.nih.gov/pubmed/23882910" TargetMode="External"/><Relationship Id="rId5" Type="http://schemas.openxmlformats.org/officeDocument/2006/relationships/hyperlink" Target="http://www.ncbi.nlm.nih.gov/pubmed?term=Gereau%20RW%204th%5bAuthor%5d&amp;cauthor=true&amp;cauthor_uid=19150373" TargetMode="External"/><Relationship Id="rId15" Type="http://schemas.openxmlformats.org/officeDocument/2006/relationships/hyperlink" Target="http://www.ncbi.nlm.nih.gov/pubmed/23528354" TargetMode="External"/><Relationship Id="rId10" Type="http://schemas.openxmlformats.org/officeDocument/2006/relationships/hyperlink" Target="http://www.ncbi.nlm.nih.gov/pubmed?term=Noguchi%20K%5bAuthor%5d&amp;cauthor=true&amp;cauthor_uid=15041446" TargetMode="External"/><Relationship Id="rId4" Type="http://schemas.openxmlformats.org/officeDocument/2006/relationships/hyperlink" Target="http://www.ncbi.nlm.nih.gov/pubmed?term=Ji%20RR%5bAuthor%5d&amp;cauthor=true&amp;cauthor_uid=19150373" TargetMode="External"/><Relationship Id="rId9" Type="http://schemas.openxmlformats.org/officeDocument/2006/relationships/hyperlink" Target="http://www.ncbi.nlm.nih.gov/pubmed?term=Obata%20K%5bAuthor%5d&amp;cauthor=true&amp;cauthor_uid=15041446" TargetMode="External"/><Relationship Id="rId14" Type="http://schemas.openxmlformats.org/officeDocument/2006/relationships/hyperlink" Target="http://www.ncbi.nlm.nih.gov/pubmed?term=Gosselin%20RD%5bAuthor%5d&amp;cauthor=true&amp;cauthor_uid=238829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sites/entrez?Db=pubmed&amp;Cmd=Search&amp;Term=%22Zhuang%20S%22%5bAuthor%5d&amp;itool=EntrezSystem2.PEntrez.Pubmed.Pubmed_ResultsPanel.Pubmed_RVAbstractPl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://www.ncbi.nlm.nih.gov/sites/entrez?Db=pubmed&amp;Cmd=Search&amp;Term=%22Schnellmann%20RG%22%5bAuthor%5d&amp;itool=EntrezSystem2.PEntrez.Pubmed.Pubmed_ResultsPanel.Pubmed_RVAbstractPl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06019"/>
            <a:ext cx="784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Novel Signal Transduction Therapeutic Strategies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Paralysis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ain After Spinal Cord Injury (SCI)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Chen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Yu,   Ph.D., M.D. 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	Assistant Professor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Spinal Cord and Brain Injury Research Center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Department of Anatomy and Neurobiology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University of Kentucky College of Medicine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Lexington, KY, USA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K_Logo1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3810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CAPN1 deletion exacerbated SCI-pain after acute SCI in mice</a:t>
            </a:r>
          </a:p>
        </p:txBody>
      </p:sp>
      <p:pic>
        <p:nvPicPr>
          <p:cNvPr id="5" name="Picture 4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462" y="1828800"/>
            <a:ext cx="27084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2648045" cy="204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62200" y="4629596"/>
            <a:ext cx="5105400" cy="19236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400" dirty="0" smtClean="0">
                <a:latin typeface="Times New Roman" pitchFamily="18" charset="0"/>
              </a:rPr>
              <a:t>——————————————————————————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</a:rPr>
              <a:t>Group          n     Grooming Behavior      Incidence</a:t>
            </a:r>
            <a:r>
              <a:rPr lang="zh-CN" altLang="en-US" sz="1400" dirty="0" smtClean="0">
                <a:latin typeface="Times New Roman" pitchFamily="18" charset="0"/>
              </a:rPr>
              <a:t>        </a:t>
            </a:r>
            <a:r>
              <a:rPr lang="en-US" altLang="zh-CN" sz="1400" dirty="0" smtClean="0">
                <a:latin typeface="Times New Roman" pitchFamily="18" charset="0"/>
              </a:rPr>
              <a:t>Onset</a:t>
            </a:r>
            <a:endParaRPr lang="en-US" altLang="zh-CN" sz="1400" dirty="0"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</a:rPr>
              <a:t>____________________________________________________</a:t>
            </a:r>
            <a:endParaRPr lang="en-US" sz="1600" dirty="0" smtClean="0"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</a:rPr>
              <a:t>CAPN-KO     </a:t>
            </a:r>
            <a:r>
              <a:rPr lang="en-US" sz="1400" dirty="0">
                <a:latin typeface="Times New Roman" pitchFamily="18" charset="0"/>
              </a:rPr>
              <a:t>5</a:t>
            </a:r>
            <a:r>
              <a:rPr lang="en-US" sz="1400" dirty="0" smtClean="0">
                <a:latin typeface="Times New Roman" pitchFamily="18" charset="0"/>
              </a:rPr>
              <a:t>                    </a:t>
            </a:r>
            <a:r>
              <a:rPr lang="en-US" sz="1400" dirty="0">
                <a:latin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</a:rPr>
              <a:t>                         80%            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</a:rPr>
              <a:t>WT                 </a:t>
            </a:r>
            <a:r>
              <a:rPr lang="en-US" sz="1400" dirty="0">
                <a:latin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</a:rPr>
              <a:t>                    </a:t>
            </a:r>
            <a:r>
              <a:rPr lang="en-US" sz="1400" dirty="0">
                <a:latin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</a:rPr>
              <a:t>                        75%	       12.5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</a:rPr>
              <a:t>____________________________________________________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2142" y="3987225"/>
            <a:ext cx="365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CAPN1 deletion exacerbated </a:t>
            </a:r>
          </a:p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SCI-pain after SCI in mice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9180" y="1137845"/>
            <a:ext cx="2865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CAPN1 deletion showed </a:t>
            </a:r>
          </a:p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earlier onset of grooming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1091625"/>
            <a:ext cx="3004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CAPN1 deletion worsened</a:t>
            </a:r>
          </a:p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SCI-pain  after SCI in mice </a:t>
            </a:r>
          </a:p>
        </p:txBody>
      </p:sp>
    </p:spTree>
    <p:extLst>
      <p:ext uri="{BB962C8B-B14F-4D97-AF65-F5344CB8AC3E}">
        <p14:creationId xmlns:p14="http://schemas.microsoft.com/office/powerpoint/2010/main" val="23661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2612" y="4255353"/>
            <a:ext cx="1373188" cy="62144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Worsens SCI-Pain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52501" y="1264933"/>
            <a:ext cx="3144836" cy="6400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CAPN1reduction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or deletion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60475" y="4217531"/>
            <a:ext cx="1635125" cy="6592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Improves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Locomotion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43200" y="2781301"/>
            <a:ext cx="1447799" cy="5714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ERK2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Activation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632450" y="1264933"/>
            <a:ext cx="2292350" cy="563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DA1F28"/>
                  </a:solidFill>
                </a:ln>
                <a:solidFill>
                  <a:prstClr val="black"/>
                </a:solidFill>
              </a:rPr>
              <a:t>ERK2reduction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2000" y="2781299"/>
            <a:ext cx="1295400" cy="6477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ERK1 Activation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181601" y="4358559"/>
            <a:ext cx="2590799" cy="5830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Improves locomotion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Reduces pain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28600"/>
            <a:ext cx="607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Summary for Part 1: Targeting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calpain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 and  ERK2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Cross-talk may provide synergistic effects after SCI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3429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1893627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00200" y="1928129"/>
            <a:ext cx="0" cy="803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29200" y="2769928"/>
            <a:ext cx="1447799" cy="5714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ERK2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Inhibition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53200" y="2731827"/>
            <a:ext cx="1066800" cy="6477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Spared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ERK1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867400" y="3570027"/>
            <a:ext cx="0" cy="678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67400" y="1893627"/>
            <a:ext cx="0" cy="678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81800" y="1893627"/>
            <a:ext cx="0" cy="678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362200" y="1928129"/>
            <a:ext cx="0" cy="2266662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43400" y="1658678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76400" y="3429000"/>
            <a:ext cx="0" cy="718214"/>
          </a:xfrm>
          <a:prstGeom prst="straightConnector1">
            <a:avLst/>
          </a:prstGeom>
          <a:ln w="28575">
            <a:solidFill>
              <a:schemeClr val="tx1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05600" y="35814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1000" y="5715000"/>
            <a:ext cx="8458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ERK1-/- mice exhibit </a:t>
            </a:r>
            <a:r>
              <a:rPr lang="en-US" b="1" dirty="0" smtClean="0"/>
              <a:t>exacerbated paralysis in EAE.  </a:t>
            </a:r>
            <a:r>
              <a:rPr lang="en-US" sz="1400" b="1" dirty="0"/>
              <a:t>(</a:t>
            </a:r>
            <a:r>
              <a:rPr lang="en-US" sz="1400" b="1" dirty="0" smtClean="0"/>
              <a:t>Agrawal A, 2006)</a:t>
            </a:r>
            <a:endParaRPr lang="en-US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381000" y="6172200"/>
            <a:ext cx="8458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2"/>
              </a:rPr>
              <a:t>ERK1 plays a critical protective role against </a:t>
            </a:r>
            <a:r>
              <a:rPr lang="en-US" b="1" dirty="0" smtClean="0">
                <a:solidFill>
                  <a:srgbClr val="00B0F0"/>
                </a:solidFill>
                <a:hlinkClick r:id="rId2"/>
              </a:rPr>
              <a:t>NMDA injury.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Nakazawa</a:t>
            </a:r>
            <a:r>
              <a:rPr lang="en-US" sz="1400" dirty="0" smtClean="0"/>
              <a:t> T, 2008) 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657600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Neuroprotective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368" y="3654623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Neuroprotective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>
            <a:stCxn id="37" idx="1"/>
          </p:cNvCxnSpPr>
          <p:nvPr/>
        </p:nvCxnSpPr>
        <p:spPr>
          <a:xfrm flipH="1" flipV="1">
            <a:off x="4419600" y="3055677"/>
            <a:ext cx="609600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19600" y="2857501"/>
            <a:ext cx="0" cy="4190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72000" y="3429000"/>
            <a:ext cx="457200" cy="609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4419600" y="3886200"/>
            <a:ext cx="304800" cy="30859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406" y="1448574"/>
            <a:ext cx="8305800" cy="46474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5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Fenbendazole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(FBZ)</a:t>
            </a:r>
          </a:p>
          <a:p>
            <a:pPr lvl="5"/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benzimidazole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anthelminth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animal use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FBZ inhibits microtubule formations, and thereby blocking mitosis in nematodes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FBZ has greater sensitivity for nematodes as compared to mammalian tubulin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Its influence on the outcomes of ongoing experiments are a 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172200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Villar</a:t>
            </a:r>
            <a:r>
              <a:rPr lang="en-US" dirty="0" smtClean="0">
                <a:solidFill>
                  <a:prstClr val="black"/>
                </a:solidFill>
              </a:rPr>
              <a:t> et al., 2007; Friedman et al., 1978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26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 2: FBZ/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FluBZ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Therapy Targeting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Multiple Signal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Pathways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24591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7164" y="76200"/>
            <a:ext cx="62342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FBZ improves locomotor function and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tissue sparing after moderate SCI in mice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90" y="914400"/>
            <a:ext cx="5843710" cy="21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6477000"/>
            <a:ext cx="164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 CG et al., 2014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770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FBZ-medicated feed (8 mg/kg/day) for 4 </a:t>
            </a:r>
            <a:r>
              <a:rPr lang="en-US" sz="1400" dirty="0" err="1" smtClean="0"/>
              <a:t>wks</a:t>
            </a:r>
            <a:r>
              <a:rPr lang="en-US" sz="1400" dirty="0" smtClean="0"/>
              <a:t> prior to SCI, n=7/group </a:t>
            </a:r>
            <a:endParaRPr 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68228"/>
            <a:ext cx="5715000" cy="26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Locomotor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Function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911025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Tissue Sparing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19732" y="5334000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Eriochrome</a:t>
            </a:r>
            <a:r>
              <a:rPr lang="en-US" sz="1400" dirty="0" smtClean="0">
                <a:solidFill>
                  <a:prstClr val="black"/>
                </a:solidFill>
              </a:rPr>
              <a:t> cyanine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(EC) staining for myelin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0875" y="1066800"/>
            <a:ext cx="119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T9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kdyn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 SCI Device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C57BL/6 mice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100307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950075"/>
            <a:ext cx="365760" cy="365125"/>
          </a:xfrm>
        </p:spPr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115669"/>
            <a:ext cx="6400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FluBZ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improved locomotor function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tissue sparing after SCI in rats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3216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FluBZ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IP treatment, 3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post-injury for 2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(10 mg/kg/day, n=10 per group)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X:\Yu CG\R21-2013\FluBZ-BBB-j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3429000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" y="1030069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Approved for </a:t>
            </a:r>
            <a:r>
              <a:rPr lang="en-US" b="1" dirty="0" smtClean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human use,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term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treatment without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adverse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effects </a:t>
            </a:r>
          </a:p>
        </p:txBody>
      </p:sp>
      <p:pic>
        <p:nvPicPr>
          <p:cNvPr id="10" name="Picture 9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7724"/>
            <a:ext cx="2643353" cy="195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8743"/>
            <a:ext cx="2705100" cy="19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8936"/>
            <a:ext cx="2676993" cy="1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" y="3852446"/>
            <a:ext cx="198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Tissue Sparing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3810000"/>
            <a:ext cx="2053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 Matter Sparing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810000"/>
            <a:ext cx="2133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Matter Sparing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8570" y="1066800"/>
            <a:ext cx="198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Locomotor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1600200"/>
            <a:ext cx="119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T10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kdyn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 SCI Device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 rats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8623" y="2451399"/>
            <a:ext cx="1101576" cy="82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1" y="2425619"/>
            <a:ext cx="1135990" cy="85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6793" y="3273623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SCI+Vehicle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3273623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SCIFluBZ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2057400"/>
            <a:ext cx="198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Tissue Sparing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03530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			</a:t>
            </a:r>
          </a:p>
          <a:p>
            <a:pPr marL="342900" indent="-342900">
              <a:buFontTx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838201"/>
            <a:ext cx="7467600" cy="50783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 tooltip="The Journal of clinical investigation."/>
              </a:rPr>
              <a:t>J </a:t>
            </a:r>
            <a:r>
              <a:rPr lang="en-US" dirty="0" err="1">
                <a:solidFill>
                  <a:srgbClr val="FF0000"/>
                </a:solidFill>
                <a:hlinkClick r:id="rId3" tooltip="The Journal of clinical investigation."/>
              </a:rPr>
              <a:t>Clin</a:t>
            </a:r>
            <a:r>
              <a:rPr lang="en-US" dirty="0">
                <a:solidFill>
                  <a:srgbClr val="FF0000"/>
                </a:solidFill>
                <a:hlinkClick r:id="rId3" tooltip="The Journal of clinical investigation."/>
              </a:rPr>
              <a:t> Invest.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2009 Oct;119(10):2990-9.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B cells produce pathogenic antibodies and impair recovery after spinal cord injury in mice.</a:t>
            </a:r>
          </a:p>
          <a:p>
            <a:r>
              <a:rPr lang="en-US" dirty="0">
                <a:solidFill>
                  <a:prstClr val="black"/>
                </a:solidFill>
                <a:hlinkClick r:id="rId4"/>
              </a:rPr>
              <a:t>Ankeny DP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Guan Z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6"/>
              </a:rPr>
              <a:t>Popovich</a:t>
            </a:r>
            <a:r>
              <a:rPr lang="en-US" dirty="0">
                <a:solidFill>
                  <a:prstClr val="black"/>
                </a:solidFill>
                <a:hlinkClick r:id="rId6"/>
              </a:rPr>
              <a:t> PG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hlinkClick r:id="rId7" tooltip="Journal of the American Association for Laboratory Animal Science : JAALAS."/>
              </a:rPr>
              <a:t>J Am Assoc Lab </a:t>
            </a:r>
            <a:r>
              <a:rPr lang="en-US" dirty="0" err="1" smtClean="0">
                <a:hlinkClick r:id="rId7" tooltip="Journal of the American Association for Laboratory Animal Science : JAALAS."/>
              </a:rPr>
              <a:t>Anim</a:t>
            </a:r>
            <a:r>
              <a:rPr lang="en-US" dirty="0" smtClean="0">
                <a:hlinkClick r:id="rId7" tooltip="Journal of the American Association for Laboratory Animal Science : JAALAS."/>
              </a:rPr>
              <a:t> Sci.</a:t>
            </a:r>
            <a:r>
              <a:rPr lang="en-US" dirty="0" smtClean="0"/>
              <a:t> 2009 May;48(3):251-7.</a:t>
            </a:r>
          </a:p>
          <a:p>
            <a:r>
              <a:rPr lang="en-US" b="1" dirty="0" smtClean="0"/>
              <a:t>Effects of </a:t>
            </a:r>
            <a:r>
              <a:rPr lang="en-US" b="1" dirty="0" err="1" smtClean="0"/>
              <a:t>fenbendazole</a:t>
            </a:r>
            <a:r>
              <a:rPr lang="en-US" b="1" dirty="0" smtClean="0"/>
              <a:t> on the </a:t>
            </a:r>
            <a:r>
              <a:rPr lang="en-US" b="1" dirty="0" err="1" smtClean="0"/>
              <a:t>murine</a:t>
            </a:r>
            <a:r>
              <a:rPr lang="en-US" b="1" dirty="0" smtClean="0"/>
              <a:t> </a:t>
            </a:r>
            <a:r>
              <a:rPr lang="en-US" b="1" dirty="0" err="1" smtClean="0"/>
              <a:t>humoral</a:t>
            </a:r>
            <a:r>
              <a:rPr lang="en-US" b="1" dirty="0" smtClean="0"/>
              <a:t> immune system.</a:t>
            </a:r>
          </a:p>
          <a:p>
            <a:r>
              <a:rPr lang="en-US" dirty="0" err="1" smtClean="0">
                <a:hlinkClick r:id="rId8"/>
              </a:rPr>
              <a:t>Landin</a:t>
            </a:r>
            <a:r>
              <a:rPr lang="en-US" dirty="0" smtClean="0">
                <a:hlinkClick r:id="rId8"/>
              </a:rPr>
              <a:t> AM</a:t>
            </a:r>
            <a:r>
              <a:rPr lang="en-US" dirty="0" smtClean="0"/>
              <a:t>, </a:t>
            </a:r>
            <a:r>
              <a:rPr lang="en-US" dirty="0" err="1" smtClean="0">
                <a:hlinkClick r:id="rId9"/>
              </a:rPr>
              <a:t>Frasca</a:t>
            </a:r>
            <a:r>
              <a:rPr lang="en-US" dirty="0" smtClean="0">
                <a:hlinkClick r:id="rId9"/>
              </a:rPr>
              <a:t> D</a:t>
            </a:r>
            <a:r>
              <a:rPr lang="en-US" dirty="0" smtClean="0"/>
              <a:t>, </a:t>
            </a:r>
            <a:r>
              <a:rPr lang="en-US" dirty="0" err="1" smtClean="0">
                <a:hlinkClick r:id="rId10"/>
              </a:rPr>
              <a:t>Zaias</a:t>
            </a:r>
            <a:r>
              <a:rPr lang="en-US" dirty="0" smtClean="0">
                <a:hlinkClick r:id="rId10"/>
              </a:rPr>
              <a:t> J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Van </a:t>
            </a:r>
            <a:r>
              <a:rPr lang="en-US" dirty="0" err="1" smtClean="0">
                <a:hlinkClick r:id="rId11"/>
              </a:rPr>
              <a:t>der</a:t>
            </a:r>
            <a:r>
              <a:rPr lang="en-US" dirty="0" smtClean="0">
                <a:hlinkClick r:id="rId11"/>
              </a:rPr>
              <a:t> Put E</a:t>
            </a:r>
            <a:r>
              <a:rPr lang="en-US" dirty="0" smtClean="0"/>
              <a:t>, </a:t>
            </a:r>
            <a:r>
              <a:rPr lang="en-US" dirty="0" smtClean="0">
                <a:hlinkClick r:id="rId12"/>
              </a:rPr>
              <a:t>Riley RL</a:t>
            </a:r>
            <a:r>
              <a:rPr lang="en-US" dirty="0" smtClean="0"/>
              <a:t>, </a:t>
            </a:r>
            <a:r>
              <a:rPr lang="en-US" dirty="0" smtClean="0">
                <a:hlinkClick r:id="rId13"/>
              </a:rPr>
              <a:t>Altman NH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Blomberg</a:t>
            </a:r>
            <a:r>
              <a:rPr lang="en-US" dirty="0" smtClean="0">
                <a:hlinkClick r:id="rId14"/>
              </a:rPr>
              <a:t> BB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FBZ suppresses B cell proliferation and production of antibodies.</a:t>
            </a:r>
          </a:p>
          <a:p>
            <a:endParaRPr lang="en-US" dirty="0"/>
          </a:p>
          <a:p>
            <a:r>
              <a:rPr lang="en-US" dirty="0" smtClean="0"/>
              <a:t>Microtubule inhibitors (Colchicine, vinblastine):</a:t>
            </a:r>
          </a:p>
          <a:p>
            <a:r>
              <a:rPr lang="en-US" dirty="0" smtClean="0"/>
              <a:t>Cell cycle inhibition, </a:t>
            </a:r>
            <a:r>
              <a:rPr lang="en-US" dirty="0" err="1" smtClean="0"/>
              <a:t>antiinflammation</a:t>
            </a:r>
            <a:r>
              <a:rPr lang="en-US" dirty="0" smtClean="0"/>
              <a:t>, </a:t>
            </a:r>
            <a:r>
              <a:rPr lang="en-US" dirty="0" err="1" smtClean="0"/>
              <a:t>antiproliferation</a:t>
            </a:r>
            <a:r>
              <a:rPr lang="en-US" dirty="0" smtClean="0"/>
              <a:t>, and inhibition of pERK1/2 </a:t>
            </a:r>
            <a:r>
              <a:rPr lang="en-US" sz="1400" dirty="0" smtClean="0"/>
              <a:t>(</a:t>
            </a:r>
            <a:r>
              <a:rPr lang="en-US" sz="1400" dirty="0" err="1" smtClean="0"/>
              <a:t>Gaba</a:t>
            </a:r>
            <a:r>
              <a:rPr lang="en-US" sz="1400" dirty="0"/>
              <a:t>,</a:t>
            </a:r>
            <a:r>
              <a:rPr lang="en-US" sz="1400" dirty="0" smtClean="0"/>
              <a:t> 2014, </a:t>
            </a:r>
            <a:r>
              <a:rPr lang="en-US" sz="1400" dirty="0" err="1" smtClean="0"/>
              <a:t>Spagnuolo</a:t>
            </a:r>
            <a:r>
              <a:rPr lang="en-US" sz="1400" dirty="0" smtClean="0"/>
              <a:t>, 2010)</a:t>
            </a:r>
          </a:p>
          <a:p>
            <a:r>
              <a:rPr lang="en-US" dirty="0" smtClean="0"/>
              <a:t>     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340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5692" y="496669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FBZ reduced IgG levels and CD45R-positive B cells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at lesion site six weeks after SCI in mice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581400" cy="273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3045023"/>
            <a:ext cx="62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045023"/>
            <a:ext cx="11383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SCI-Control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3045023"/>
            <a:ext cx="9364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SCI+FBZ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6477000"/>
            <a:ext cx="164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Yu CG et al., 2014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98" y="2267390"/>
            <a:ext cx="4016402" cy="283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76800" y="3426023"/>
            <a:ext cx="11383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SCI-Control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2007" y="3426023"/>
            <a:ext cx="8931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SCI-FBZ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3429000"/>
            <a:ext cx="62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6477000"/>
            <a:ext cx="164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 CG et al., 2014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2286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CD45R </a:t>
            </a:r>
            <a:r>
              <a:rPr lang="en-US" sz="1200" dirty="0" smtClean="0">
                <a:solidFill>
                  <a:srgbClr val="39639D">
                    <a:lumMod val="60000"/>
                    <a:lumOff val="40000"/>
                  </a:srgbClr>
                </a:solidFill>
              </a:rPr>
              <a:t>DAPI</a:t>
            </a:r>
            <a:endParaRPr lang="en-US" sz="1200" dirty="0">
              <a:solidFill>
                <a:srgbClr val="39639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329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Immunohistochemistry for IgG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1676400"/>
            <a:ext cx="4940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Immunofluorescence staining for CD45R-B cells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980113" cy="56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1" y="152400"/>
            <a:ext cx="70285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FLuBZ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improves recovery of B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cell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population 4 weeks after SCI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6212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Sham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248" y="327660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SCI+FluBZ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2684" y="621268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SCI+Vehicle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6290846"/>
            <a:ext cx="641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Flow </a:t>
            </a:r>
            <a:r>
              <a:rPr lang="en-US" sz="1600" dirty="0" err="1" smtClean="0">
                <a:solidFill>
                  <a:prstClr val="black"/>
                </a:solidFill>
              </a:rPr>
              <a:t>cytometry</a:t>
            </a:r>
            <a:r>
              <a:rPr lang="en-US" sz="1600" dirty="0" smtClean="0">
                <a:solidFill>
                  <a:prstClr val="black"/>
                </a:solidFill>
              </a:rPr>
              <a:t> analysis for CD45RA-positive B cell population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2069" y="268842"/>
            <a:ext cx="501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</a:rPr>
              <a:t>FluBZ</a:t>
            </a:r>
            <a:r>
              <a:rPr lang="en-US" sz="2000" b="1" dirty="0" smtClean="0">
                <a:solidFill>
                  <a:prstClr val="black"/>
                </a:solidFill>
              </a:rPr>
              <a:t> inhibited ERK1/2, </a:t>
            </a:r>
            <a:r>
              <a:rPr lang="en-US" sz="2000" b="1" dirty="0" err="1" smtClean="0">
                <a:solidFill>
                  <a:prstClr val="black"/>
                </a:solidFill>
              </a:rPr>
              <a:t>cyclin</a:t>
            </a:r>
            <a:r>
              <a:rPr lang="en-US" sz="2000" b="1" dirty="0" smtClean="0">
                <a:solidFill>
                  <a:prstClr val="black"/>
                </a:solidFill>
              </a:rPr>
              <a:t> B1, and </a:t>
            </a:r>
          </a:p>
          <a:p>
            <a:r>
              <a:rPr lang="en-US" sz="2000" b="1" dirty="0" err="1" smtClean="0">
                <a:solidFill>
                  <a:prstClr val="black"/>
                </a:solidFill>
              </a:rPr>
              <a:t>astroglial</a:t>
            </a:r>
            <a:r>
              <a:rPr lang="en-US" sz="2000" b="1" dirty="0" smtClean="0">
                <a:solidFill>
                  <a:prstClr val="black"/>
                </a:solidFill>
              </a:rPr>
              <a:t> activation 4 </a:t>
            </a:r>
            <a:r>
              <a:rPr lang="en-US" sz="2000" b="1" dirty="0" err="1" smtClean="0">
                <a:solidFill>
                  <a:prstClr val="black"/>
                </a:solidFill>
              </a:rPr>
              <a:t>wks</a:t>
            </a:r>
            <a:r>
              <a:rPr lang="en-US" sz="2000" b="1" dirty="0" smtClean="0">
                <a:solidFill>
                  <a:prstClr val="black"/>
                </a:solidFill>
              </a:rPr>
              <a:t> after SCI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58875"/>
            <a:ext cx="55435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7" y="2624076"/>
            <a:ext cx="5002213" cy="1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15" y="4419600"/>
            <a:ext cx="499938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459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ERK1/2 Activation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124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Cyclin</a:t>
            </a:r>
            <a:r>
              <a:rPr lang="en-US" dirty="0" smtClean="0"/>
              <a:t> B1 </a:t>
            </a:r>
            <a:r>
              <a:rPr lang="en-US" dirty="0" err="1" smtClean="0"/>
              <a:t>upregulation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750" y="5117068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Astroglial</a:t>
            </a:r>
            <a:r>
              <a:rPr lang="en-US" dirty="0" smtClean="0"/>
              <a:t> Activation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60198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548" y="533400"/>
            <a:ext cx="7235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 tooltip="Brain research reviews."/>
              </a:rPr>
              <a:t>Brain Res Rev.</a:t>
            </a:r>
            <a:r>
              <a:rPr lang="en-US" dirty="0">
                <a:solidFill>
                  <a:prstClr val="black"/>
                </a:solidFill>
              </a:rPr>
              <a:t> 2009 Apr;60(1):135-48. </a:t>
            </a:r>
            <a:r>
              <a:rPr lang="en-US" dirty="0" err="1">
                <a:solidFill>
                  <a:prstClr val="black"/>
                </a:solidFill>
              </a:rPr>
              <a:t>doi</a:t>
            </a:r>
            <a:r>
              <a:rPr lang="en-US" dirty="0">
                <a:solidFill>
                  <a:prstClr val="black"/>
                </a:solidFill>
              </a:rPr>
              <a:t>: 10.1016/j.brainresrev.2008.12.011. </a:t>
            </a:r>
            <a:r>
              <a:rPr lang="en-US" dirty="0" err="1">
                <a:solidFill>
                  <a:prstClr val="black"/>
                </a:solidFill>
              </a:rPr>
              <a:t>Epub</a:t>
            </a:r>
            <a:r>
              <a:rPr lang="en-US" dirty="0">
                <a:solidFill>
                  <a:prstClr val="black"/>
                </a:solidFill>
              </a:rPr>
              <a:t> 2008 Dec 25.</a:t>
            </a:r>
          </a:p>
          <a:p>
            <a:r>
              <a:rPr lang="en-US" b="1" dirty="0">
                <a:solidFill>
                  <a:prstClr val="black"/>
                </a:solidFill>
              </a:rPr>
              <a:t>MAP kinase and pain.</a:t>
            </a:r>
          </a:p>
          <a:p>
            <a:r>
              <a:rPr lang="en-US" dirty="0" err="1">
                <a:solidFill>
                  <a:prstClr val="black"/>
                </a:solidFill>
                <a:hlinkClick r:id="rId4"/>
              </a:rPr>
              <a:t>Ji</a:t>
            </a:r>
            <a:r>
              <a:rPr lang="en-US" dirty="0">
                <a:solidFill>
                  <a:prstClr val="black"/>
                </a:solidFill>
                <a:hlinkClick r:id="rId4"/>
              </a:rPr>
              <a:t> RR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5"/>
              </a:rPr>
              <a:t>Gereau</a:t>
            </a:r>
            <a:r>
              <a:rPr lang="en-US" dirty="0">
                <a:solidFill>
                  <a:prstClr val="black"/>
                </a:solidFill>
                <a:hlinkClick r:id="rId5"/>
              </a:rPr>
              <a:t> RW 4th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6"/>
              </a:rPr>
              <a:t>Malcangio</a:t>
            </a:r>
            <a:r>
              <a:rPr lang="en-US" dirty="0">
                <a:solidFill>
                  <a:prstClr val="black"/>
                </a:solidFill>
                <a:hlinkClick r:id="rId6"/>
              </a:rPr>
              <a:t> M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7"/>
              </a:rPr>
              <a:t>Strichartz</a:t>
            </a:r>
            <a:r>
              <a:rPr lang="en-US" dirty="0">
                <a:solidFill>
                  <a:prstClr val="black"/>
                </a:solidFill>
                <a:hlinkClick r:id="rId7"/>
              </a:rPr>
              <a:t> GR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548" y="2133600"/>
            <a:ext cx="7463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8" tooltip="Life sciences."/>
              </a:rPr>
              <a:t>Life Sci.</a:t>
            </a:r>
            <a:r>
              <a:rPr lang="en-US" dirty="0">
                <a:solidFill>
                  <a:prstClr val="black"/>
                </a:solidFill>
              </a:rPr>
              <a:t> 2004 Apr 9;74(21):2643-53.</a:t>
            </a:r>
          </a:p>
          <a:p>
            <a:r>
              <a:rPr lang="en-US" b="1" dirty="0">
                <a:solidFill>
                  <a:prstClr val="black"/>
                </a:solidFill>
              </a:rPr>
              <a:t>MAPK activation in nociceptive neurons and pain hypersensitivity.</a:t>
            </a:r>
          </a:p>
          <a:p>
            <a:r>
              <a:rPr lang="en-US" dirty="0">
                <a:solidFill>
                  <a:prstClr val="black"/>
                </a:solidFill>
                <a:hlinkClick r:id="rId9"/>
              </a:rPr>
              <a:t>Obata K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10"/>
              </a:rPr>
              <a:t>Noguchi K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  <a:hlinkClick r:id="rId8" tooltip="Life sciences."/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657600"/>
            <a:ext cx="762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11" tooltip="Revue médicale suisse."/>
              </a:rPr>
              <a:t>Rev Med Suisse.</a:t>
            </a:r>
            <a:r>
              <a:rPr lang="en-US" dirty="0">
                <a:solidFill>
                  <a:prstClr val="black"/>
                </a:solidFill>
              </a:rPr>
              <a:t> 2013 Jun 26;9(392):1342-5.</a:t>
            </a:r>
          </a:p>
          <a:p>
            <a:r>
              <a:rPr lang="en-US" b="1" dirty="0">
                <a:solidFill>
                  <a:prstClr val="black"/>
                </a:solidFill>
              </a:rPr>
              <a:t>[Glial cells and chronic pain: from the laboratory to clinical hope].</a:t>
            </a:r>
          </a:p>
          <a:p>
            <a:r>
              <a:rPr lang="en-US" dirty="0">
                <a:solidFill>
                  <a:prstClr val="black"/>
                </a:solidFill>
              </a:rPr>
              <a:t>[Article in French]</a:t>
            </a:r>
          </a:p>
          <a:p>
            <a:r>
              <a:rPr lang="en-US" dirty="0">
                <a:solidFill>
                  <a:prstClr val="black"/>
                </a:solidFill>
                <a:hlinkClick r:id="rId12"/>
              </a:rPr>
              <a:t>Clarke CB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13"/>
              </a:rPr>
              <a:t>Suter</a:t>
            </a:r>
            <a:r>
              <a:rPr lang="en-US" dirty="0">
                <a:solidFill>
                  <a:prstClr val="black"/>
                </a:solidFill>
                <a:hlinkClick r:id="rId13"/>
              </a:rPr>
              <a:t> MR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14"/>
              </a:rPr>
              <a:t>Gosselin</a:t>
            </a:r>
            <a:r>
              <a:rPr lang="en-US" dirty="0">
                <a:solidFill>
                  <a:prstClr val="black"/>
                </a:solidFill>
                <a:hlinkClick r:id="rId14"/>
              </a:rPr>
              <a:t> RD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5048071"/>
            <a:ext cx="7967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hlinkClick r:id="rId15" tooltip="European journal of pharmacology."/>
              </a:rPr>
              <a:t>Eur</a:t>
            </a:r>
            <a:r>
              <a:rPr lang="en-US" dirty="0">
                <a:solidFill>
                  <a:prstClr val="black"/>
                </a:solidFill>
                <a:hlinkClick r:id="rId15" tooltip="European journal of pharmacology."/>
              </a:rPr>
              <a:t> J </a:t>
            </a:r>
            <a:r>
              <a:rPr lang="en-US" dirty="0" err="1">
                <a:solidFill>
                  <a:prstClr val="black"/>
                </a:solidFill>
                <a:hlinkClick r:id="rId15" tooltip="European journal of pharmacology."/>
              </a:rPr>
              <a:t>Pharmacol</a:t>
            </a:r>
            <a:r>
              <a:rPr lang="en-US" dirty="0">
                <a:solidFill>
                  <a:prstClr val="black"/>
                </a:solidFill>
                <a:hlinkClick r:id="rId15" tooltip="European journal of pharmacology."/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2013 Sep 15;716(1-3):120-8. </a:t>
            </a:r>
            <a:r>
              <a:rPr lang="en-US" dirty="0" err="1">
                <a:solidFill>
                  <a:prstClr val="black"/>
                </a:solidFill>
              </a:rPr>
              <a:t>doi</a:t>
            </a:r>
            <a:r>
              <a:rPr lang="en-US" dirty="0">
                <a:solidFill>
                  <a:prstClr val="black"/>
                </a:solidFill>
              </a:rPr>
              <a:t>: 10.1016/j.ejphar.2013.03.023. </a:t>
            </a:r>
            <a:r>
              <a:rPr lang="en-US" dirty="0" err="1">
                <a:solidFill>
                  <a:prstClr val="black"/>
                </a:solidFill>
              </a:rPr>
              <a:t>Epub</a:t>
            </a:r>
            <a:r>
              <a:rPr lang="en-US" dirty="0">
                <a:solidFill>
                  <a:prstClr val="black"/>
                </a:solidFill>
              </a:rPr>
              <a:t> 2013 Mar 22.</a:t>
            </a:r>
          </a:p>
          <a:p>
            <a:r>
              <a:rPr lang="en-US" b="1" dirty="0">
                <a:solidFill>
                  <a:prstClr val="black"/>
                </a:solidFill>
              </a:rPr>
              <a:t>Astrocytes--</a:t>
            </a:r>
            <a:r>
              <a:rPr lang="en-US" b="1" dirty="0" err="1">
                <a:solidFill>
                  <a:prstClr val="black"/>
                </a:solidFill>
              </a:rPr>
              <a:t>multitaskers</a:t>
            </a:r>
            <a:r>
              <a:rPr lang="en-US" b="1" dirty="0">
                <a:solidFill>
                  <a:prstClr val="black"/>
                </a:solidFill>
              </a:rPr>
              <a:t> in chronic pain.</a:t>
            </a:r>
          </a:p>
          <a:p>
            <a:r>
              <a:rPr lang="en-US" dirty="0">
                <a:solidFill>
                  <a:prstClr val="black"/>
                </a:solidFill>
                <a:hlinkClick r:id="rId16"/>
              </a:rPr>
              <a:t>Hansen RR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17"/>
              </a:rPr>
              <a:t>Malcangio</a:t>
            </a:r>
            <a:r>
              <a:rPr lang="en-US" dirty="0">
                <a:solidFill>
                  <a:prstClr val="black"/>
                </a:solidFill>
                <a:hlinkClick r:id="rId17"/>
              </a:rPr>
              <a:t> M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1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295400"/>
            <a:ext cx="8305800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5"/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OUTLINE </a:t>
            </a:r>
          </a:p>
          <a:p>
            <a:pPr lvl="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(Therapeutic Strategies)</a:t>
            </a:r>
          </a:p>
          <a:p>
            <a:pPr lvl="5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AutoNum type="arabicPlai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Targeting Individual ERK Isoform and Its Cross-talk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Calpain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Neuroprotection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AutoNum type="arabicPlain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lain" startAt="2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FluBZ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Therapy Targeting Multiple Signal Pathways for SCI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lain" startAt="2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sz="2000" dirty="0" smtClean="0">
              <a:latin typeface="+mj-lt"/>
              <a:cs typeface="Arial" pitchFamily="34" charset="0"/>
            </a:endParaRPr>
          </a:p>
          <a:p>
            <a:pPr marL="400050" indent="-400050"/>
            <a:endParaRPr lang="en-US" sz="2000" dirty="0" smtClean="0">
              <a:latin typeface="+mj-lt"/>
              <a:cs typeface="Arial" pitchFamily="34" charset="0"/>
            </a:endParaRPr>
          </a:p>
          <a:p>
            <a:pPr marL="342900" indent="-342900">
              <a:buAutoNum type="arabicPeriod" startAt="6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28600"/>
            <a:ext cx="6019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FluBZ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attenuates pain behaviors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excitotoxic SCI in rats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4488"/>
            <a:ext cx="27813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90688"/>
            <a:ext cx="265112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570038"/>
            <a:ext cx="27051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Grooming Onset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710" y="1066800"/>
            <a:ext cx="17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Grooming Area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3241" y="1078468"/>
            <a:ext cx="20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Grooming Severity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4551" y="2977320"/>
            <a:ext cx="1598168" cy="28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0148" y="2961452"/>
            <a:ext cx="173190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84739" y="5105400"/>
            <a:ext cx="183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Vehicle-treated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0390" y="5105400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FluBZ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-treated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486" y="5574268"/>
            <a:ext cx="748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rooming incidence                    75%                                                        40%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934" y="6031468"/>
            <a:ext cx="754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Onset grooming (days)                11                                                            19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679" y="762000"/>
            <a:ext cx="8305800" cy="53245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5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lvl="5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(FBZ/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FluBZ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therapy)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endParaRPr lang="en-US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Fenbendazole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flubendazole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experimental outcomes following SCI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Flubendazole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inhibits</a:t>
            </a:r>
          </a:p>
          <a:p>
            <a:pPr lvl="2" algn="just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pERK1/2 </a:t>
            </a: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B1 </a:t>
            </a: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B-cell response </a:t>
            </a: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astroglial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activation </a:t>
            </a: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Flubendazole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and could easily be translated to human clinical trials.</a:t>
            </a: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837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0960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K_Logo1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9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7863" y="228600"/>
            <a:ext cx="7788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ACKNOWLEDGEMENTS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1" y="2971800"/>
            <a:ext cx="5638800" cy="3505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Funding Sources</a:t>
            </a:r>
          </a:p>
          <a:p>
            <a:pPr marL="285750" indent="-285750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 of Florida Seed Grant: 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“Effects of ERK1/ERK2 siRNA on Spinal Injury Pain”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PI: Chen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Guang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Yu, 2004-2005</a:t>
            </a:r>
          </a:p>
          <a:p>
            <a:pPr marL="285750" indent="-285750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Paralysis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 of America 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Grant: </a:t>
            </a:r>
          </a:p>
          <a:p>
            <a:pPr>
              <a:spcBef>
                <a:spcPct val="5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“Inhibition of ERK1/2 for treatment for spinal cord injury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PI: Chen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Guang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Yu/James Geddes, 2006-2007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KSCHIRT Grant 7-6A: 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“Inhibition of ERK2 with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lentiviral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ERK2-shRNA for SCI”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PI: James Geddes/Chen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Guang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Yu, 2008-2014 </a:t>
            </a:r>
          </a:p>
          <a:p>
            <a:pPr marL="285750" indent="-285750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KSCHIRT Grant 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11-19A: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“Calpain knockdown minimize damage and deficits after SCI”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PI: Chen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Guang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Yu/James Geddes, 2012-2015</a:t>
            </a:r>
          </a:p>
          <a:p>
            <a:pPr marL="285750" indent="-285750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NIH CTSA Grant: ULTR000117</a:t>
            </a:r>
          </a:p>
          <a:p>
            <a:pPr>
              <a:spcBef>
                <a:spcPct val="5000"/>
              </a:spcBef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PI: Chen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Guang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Yu, 2014-2016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UK_Logo1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7272" y="6340475"/>
            <a:ext cx="365760" cy="365125"/>
          </a:xfrm>
        </p:spPr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4800" y="1175787"/>
            <a:ext cx="3048000" cy="370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Drs. Yu/James W. Geddes’s lab</a:t>
            </a:r>
          </a:p>
          <a:p>
            <a:pPr>
              <a:spcBef>
                <a:spcPct val="5000"/>
              </a:spcBef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Vimala Bondada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Carolyn Crowdus 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Colin Rogers, Ph.D.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Kashif Raza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Sarbani Ghoshal, Ph.D.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Ranjana Singh, Ph.D.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Brantley Graham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Charles Mashburn, Ph.D.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Lauren Thompson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Allie Zeller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Lauren Power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Mackenzie Jones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Jessica Jones</a:t>
            </a:r>
          </a:p>
          <a:p>
            <a:pPr>
              <a:spcBef>
                <a:spcPct val="5000"/>
              </a:spcBef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343400" y="859066"/>
            <a:ext cx="1981200" cy="21175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Hall’s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Rabchevsky’s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Saatman’s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Springer’s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Sullivan’s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Snow’s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Smith’s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Bondada’s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lab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Gensel’s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801469"/>
            <a:ext cx="3269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Dr. James W. Geddes, Ph.D.</a:t>
            </a:r>
          </a:p>
          <a:p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University of Kentucky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510728" y="838200"/>
            <a:ext cx="1955410" cy="9864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Frye, 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Liz Jones, </a:t>
            </a:r>
          </a:p>
          <a:p>
            <a:pPr>
              <a:spcBef>
                <a:spcPct val="5000"/>
              </a:spcBef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Julie Combs</a:t>
            </a:r>
          </a:p>
          <a:p>
            <a:pPr>
              <a:spcBef>
                <a:spcPct val="5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Jeanie F.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Kincer</a:t>
            </a:r>
            <a:endParaRPr lang="en-US" sz="1400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4611469"/>
            <a:ext cx="3349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Dr. Robert P.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Yezierski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, Ph.D.</a:t>
            </a:r>
          </a:p>
          <a:p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University of Florida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233" y="228600"/>
            <a:ext cx="8710583" cy="59093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Traumatic Spinal Cord Injury (SCI)</a:t>
            </a:r>
          </a:p>
          <a:p>
            <a:pPr marL="457200" indent="-457200"/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locomotor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disability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11,000 new cases occur each year in USA 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Over 2.5 million SCI patients with paralysis in the world</a:t>
            </a:r>
          </a:p>
          <a:p>
            <a:pPr lvl="3"/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SCI-pain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common complication, 70-90%)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refractory to conventional analgesic treatment</a:t>
            </a:r>
          </a:p>
          <a:p>
            <a:pPr lvl="2"/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Sustained activation of multiple signal pathways after SCI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treatments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Paralysis and Pain after SCI</a:t>
            </a:r>
          </a:p>
          <a:p>
            <a:pPr marL="457200" indent="-457200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/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Yu, et al., 2005, 2010; Crown et al., 2006; Zhao et al., 2007, We, et al. 2011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352800"/>
            <a:ext cx="6134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of the ERK1/2 signaling cascade by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excitotoxic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spinal cord injury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Yu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CG,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Yezierski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2005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CNS: </a:t>
            </a:r>
            <a:r>
              <a:rPr lang="en-US" sz="1400" dirty="0"/>
              <a:t>from synaptic function to neurotoxicity.</a:t>
            </a:r>
          </a:p>
          <a:p>
            <a:r>
              <a:rPr lang="en-US" sz="1400" dirty="0"/>
              <a:t>Liu J, Liu MC, Wang KK. </a:t>
            </a:r>
            <a:r>
              <a:rPr lang="en-US" sz="1400" dirty="0" smtClean="0"/>
              <a:t>2008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cycle activation and spinal cord injury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/>
              <a:t>Wu J, </a:t>
            </a:r>
            <a:r>
              <a:rPr lang="en-US" sz="1400" dirty="0" err="1"/>
              <a:t>Stoica</a:t>
            </a:r>
            <a:r>
              <a:rPr lang="en-US" sz="1400" dirty="0"/>
              <a:t> BA, </a:t>
            </a:r>
            <a:r>
              <a:rPr lang="en-US" sz="1400" dirty="0" err="1"/>
              <a:t>Faden</a:t>
            </a:r>
            <a:r>
              <a:rPr lang="en-US" sz="1400" dirty="0"/>
              <a:t> AI</a:t>
            </a:r>
            <a:r>
              <a:rPr lang="en-US" sz="1400" dirty="0" smtClean="0"/>
              <a:t>. 2011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54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_Logo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1816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 J.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(Review) 271, 2050–2055 (2004)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ERK 1 and 2 in neuronal survival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Michal Hetman1,2,3 and 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Agata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Gozdz1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51816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(Review) 2006 Dec;319(3):991-7.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death-promoting role for ERK1/2.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Zhuang S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Schnellmann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RG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581400"/>
            <a:ext cx="8382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Hypothesis: reducing ERK2, while sparing ERK1, protects against SCI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Part 1: Targeting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Individual ERK and Its Cross-talk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Calpain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for Treating paralysis and SCI-pain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4419600"/>
            <a:ext cx="6475413" cy="1533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879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0756"/>
            <a:ext cx="3330242" cy="24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 descr="UK_Logo1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391400" cy="533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Lentiviral-ERK2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shRNA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intraspinal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injection 1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wk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preinjury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improves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locomotor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function and tissue </a:t>
            </a:r>
            <a:r>
              <a:rPr lang="en-US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paring following SCI</a:t>
            </a:r>
            <a:endParaRPr lang="en-US" sz="2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4527" y="6484962"/>
            <a:ext cx="2871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Yu et al., J Neurochemistry 2010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34299"/>
            <a:ext cx="2171700" cy="158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828800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Spinal ERK2 Knockdown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2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post-injury in rats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2310"/>
            <a:ext cx="4114800" cy="225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383311"/>
            <a:ext cx="2643187" cy="21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105400" y="1414046"/>
            <a:ext cx="2644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Locomotor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 Test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4191000"/>
            <a:ext cx="290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Tissue Sparing Assessment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1879937"/>
            <a:ext cx="1175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T10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kdyn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 SCI Device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L-E Rats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n=7/group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841" y="240268"/>
            <a:ext cx="557235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ERK2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locomotor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 after SCI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05835"/>
            <a:ext cx="161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Viral titer:</a:t>
            </a:r>
            <a:endParaRPr lang="en-US" sz="1400" dirty="0"/>
          </a:p>
          <a:p>
            <a:r>
              <a:rPr lang="en-US" sz="1400" b="1" dirty="0"/>
              <a:t>5X10</a:t>
            </a:r>
            <a:r>
              <a:rPr lang="en-US" sz="1400" b="1" baseline="30000" dirty="0"/>
              <a:t>7</a:t>
            </a:r>
            <a:r>
              <a:rPr lang="en-US" sz="1400" b="1" dirty="0"/>
              <a:t> to 1X10</a:t>
            </a:r>
            <a:r>
              <a:rPr lang="en-US" sz="1400" b="1" baseline="30000" dirty="0"/>
              <a:t>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58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41899"/>
            <a:ext cx="365760" cy="365125"/>
          </a:xfrm>
        </p:spPr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21628" cy="113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UK_Logo1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05411" y="838200"/>
            <a:ext cx="254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QUIS: </a:t>
            </a:r>
            <a:r>
              <a:rPr lang="en-US" sz="1400" dirty="0" err="1" smtClean="0">
                <a:solidFill>
                  <a:prstClr val="black"/>
                </a:solidFill>
              </a:rPr>
              <a:t>Quisqualic</a:t>
            </a:r>
            <a:r>
              <a:rPr lang="en-US" sz="1400" dirty="0" smtClean="0">
                <a:solidFill>
                  <a:prstClr val="black"/>
                </a:solidFill>
              </a:rPr>
              <a:t> acid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an AMPA receptor agonist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4" descr="Untitled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1852" r="10548"/>
          <a:stretch>
            <a:fillRect/>
          </a:stretch>
        </p:blipFill>
        <p:spPr bwMode="auto">
          <a:xfrm>
            <a:off x="1174550" y="2895600"/>
            <a:ext cx="1949650" cy="156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52500" y="4572000"/>
            <a:ext cx="24765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EFED6"/>
                </a:solidFill>
                <a:latin typeface="Arial" pitchFamily="34" charset="0"/>
                <a:cs typeface="Arial" pitchFamily="34" charset="0"/>
              </a:rPr>
              <a:t>Self-injurious over-grooming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EFED6"/>
                </a:solidFill>
                <a:latin typeface="Arial" pitchFamily="34" charset="0"/>
                <a:cs typeface="Arial" pitchFamily="34" charset="0"/>
              </a:rPr>
              <a:t>of the affected dermatome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" y="5638800"/>
            <a:ext cx="8001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pERK2, but not pERK1, contributes to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complete Freund’s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Adjvant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-induced and formalin-induced pain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(Xu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 al, 2008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Alter BJ et al.,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2010)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28600"/>
            <a:ext cx="710963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of ERK1/2 to pain behaviors after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excitotoxic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SCI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495800" y="3200400"/>
            <a:ext cx="4000500" cy="15234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_________________________________________</a:t>
            </a:r>
          </a:p>
          <a:p>
            <a:pPr fontAlgn="base"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Group       n        Grooming Behavior     Incidence</a:t>
            </a:r>
          </a:p>
          <a:p>
            <a:pPr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____________________________________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PD98059   4                      0                         0%</a:t>
            </a:r>
          </a:p>
          <a:p>
            <a:pPr fontAlgn="base"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Vehicle      6                      5                         83%</a:t>
            </a:r>
          </a:p>
          <a:p>
            <a:pPr fontAlgn="base"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_________________________________________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48768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(PD98059 1 </a:t>
            </a:r>
            <a:r>
              <a:rPr lang="el-GR" sz="1200" dirty="0" smtClean="0">
                <a:solidFill>
                  <a:prstClr val="black"/>
                </a:solidFill>
              </a:rPr>
              <a:t>μ</a:t>
            </a:r>
            <a:r>
              <a:rPr lang="en-US" sz="1200" dirty="0" smtClean="0">
                <a:solidFill>
                  <a:prstClr val="black"/>
                </a:solidFill>
              </a:rPr>
              <a:t>g/15</a:t>
            </a:r>
            <a:r>
              <a:rPr lang="el-GR" sz="1200" dirty="0" smtClean="0">
                <a:solidFill>
                  <a:prstClr val="black"/>
                </a:solidFill>
              </a:rPr>
              <a:t>μ</a:t>
            </a:r>
            <a:r>
              <a:rPr lang="en-US" sz="1200" dirty="0" smtClean="0">
                <a:solidFill>
                  <a:prstClr val="black"/>
                </a:solidFill>
              </a:rPr>
              <a:t>l delivered to surface of the cord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For 1 h pre and immediately post-injection of QUIS)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733800" cy="13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24400" y="1143000"/>
            <a:ext cx="3628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ERK1/2 activation after </a:t>
            </a:r>
            <a:r>
              <a:rPr lang="en-US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Excitotoxic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149" y="1015425"/>
            <a:ext cx="438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ERK1/2 inhibition (U0126) down-regulates </a:t>
            </a:r>
          </a:p>
          <a:p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calpain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 expression 4h after SCI in rats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51848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40664" y="4447401"/>
            <a:ext cx="429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U0126 iv (2mg/kg) and </a:t>
            </a:r>
            <a:r>
              <a:rPr lang="en-US" sz="1200" dirty="0" err="1" smtClean="0">
                <a:solidFill>
                  <a:prstClr val="black"/>
                </a:solidFill>
              </a:rPr>
              <a:t>ip</a:t>
            </a:r>
            <a:r>
              <a:rPr lang="en-US" sz="1200" dirty="0" smtClean="0">
                <a:solidFill>
                  <a:prstClr val="black"/>
                </a:solidFill>
              </a:rPr>
              <a:t> (10mg/kg) pretreatment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304800"/>
            <a:ext cx="633538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of targets of ERK1/2 activation after SCI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6" y="762000"/>
            <a:ext cx="7308954" cy="533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LV-Capn1shRNA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intraspinal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injection 1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preinjury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improves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locomotor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function and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issue sparing following moderate SCI in rats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18396"/>
            <a:ext cx="3201066" cy="26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K_Logo1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762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CD5-966E-4E5B-A2D9-A5EB0A87124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6504801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al., Journal </a:t>
            </a:r>
            <a:r>
              <a:rPr lang="en-US" sz="1200" dirty="0" err="1" smtClean="0"/>
              <a:t>Neurotrauma</a:t>
            </a:r>
            <a:r>
              <a:rPr lang="en-US" sz="1200" dirty="0" smtClean="0"/>
              <a:t>, 2012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15769" y="1396425"/>
            <a:ext cx="286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Spinal CAPN1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knockdown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 2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wks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post-injury in rats 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3657600" y="6477000"/>
            <a:ext cx="5105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n=10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group, ANOVA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 by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Bonferroni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 hoc test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5500"/>
            <a:ext cx="27638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48053" y="1414046"/>
            <a:ext cx="2700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Locomotor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Function Test </a:t>
            </a:r>
            <a:endParaRPr lang="en-US" sz="16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320936"/>
            <a:ext cx="4876800" cy="174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14400" y="60198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Eriochrome</a:t>
            </a:r>
            <a:r>
              <a:rPr lang="en-US" sz="1600" dirty="0" smtClean="0">
                <a:latin typeface="+mj-lt"/>
              </a:rPr>
              <a:t> cyanine (EC) staining</a:t>
            </a:r>
            <a:endParaRPr lang="en-US" sz="1600" dirty="0">
              <a:latin typeface="+mj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875" y="4352925"/>
            <a:ext cx="2981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895600" y="40810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Tissue Sparing Assessment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2064603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T10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kdyn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 SCI Device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L-E Rats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9296" y="152400"/>
            <a:ext cx="27671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Role of </a:t>
            </a:r>
            <a:r>
              <a:rPr lang="en-US" dirty="0" err="1" smtClean="0"/>
              <a:t>calpain</a:t>
            </a:r>
            <a:r>
              <a:rPr lang="en-US" dirty="0" smtClean="0"/>
              <a:t> 1 in SCI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200" y="3286780"/>
            <a:ext cx="161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Viral titer:</a:t>
            </a:r>
            <a:endParaRPr lang="en-US" sz="1400" dirty="0"/>
          </a:p>
          <a:p>
            <a:r>
              <a:rPr lang="en-US" sz="1400" b="1" dirty="0"/>
              <a:t>5X10</a:t>
            </a:r>
            <a:r>
              <a:rPr lang="en-US" sz="1400" b="1" baseline="30000" dirty="0"/>
              <a:t>7</a:t>
            </a:r>
            <a:r>
              <a:rPr lang="en-US" sz="1400" b="1" dirty="0"/>
              <a:t> to 1X10</a:t>
            </a:r>
            <a:r>
              <a:rPr lang="en-US" sz="1400" b="1" baseline="30000" dirty="0"/>
              <a:t>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33425"/>
            <a:ext cx="6115050" cy="37623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33432" y="228600"/>
            <a:ext cx="376256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Determination of CAPN1 targets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625685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5282625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CAPN1 deletion increased ERK1/2 </a:t>
            </a:r>
          </a:p>
          <a:p>
            <a:pPr marL="342900" indent="-342900"/>
            <a:r>
              <a:rPr lang="en-US" sz="1600" b="1" dirty="0" smtClean="0">
                <a:latin typeface="+mj-lt"/>
                <a:cs typeface="Arial" pitchFamily="34" charset="0"/>
              </a:rPr>
              <a:t>activation  after acute SCI in mice</a:t>
            </a:r>
          </a:p>
        </p:txBody>
      </p:sp>
    </p:spTree>
    <p:extLst>
      <p:ext uri="{BB962C8B-B14F-4D97-AF65-F5344CB8AC3E}">
        <p14:creationId xmlns:p14="http://schemas.microsoft.com/office/powerpoint/2010/main" val="41773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12764</TotalTime>
  <Words>1381</Words>
  <Application>Microsoft Office PowerPoint</Application>
  <PresentationFormat>On-screen Show (4:3)</PresentationFormat>
  <Paragraphs>332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Concourse</vt:lpstr>
      <vt:lpstr>1_Concourse</vt:lpstr>
      <vt:lpstr>2_Concourse</vt:lpstr>
      <vt:lpstr>3_Concourse</vt:lpstr>
      <vt:lpstr>4_Concourse</vt:lpstr>
      <vt:lpstr>11_Concourse</vt:lpstr>
      <vt:lpstr>12_Concourse</vt:lpstr>
      <vt:lpstr>6_Concourse</vt:lpstr>
      <vt:lpstr>5_Concourse</vt:lpstr>
      <vt:lpstr>PowerPoint Presentation</vt:lpstr>
      <vt:lpstr>PowerPoint Presentation</vt:lpstr>
      <vt:lpstr>PowerPoint Presentation</vt:lpstr>
      <vt:lpstr>PowerPoint Presentation</vt:lpstr>
      <vt:lpstr>Lentiviral-ERK2 shRNA  intraspinal injection 1 wk preinjury improves locomotor function and tissue sparing following SCI</vt:lpstr>
      <vt:lpstr>PowerPoint Presentation</vt:lpstr>
      <vt:lpstr>PowerPoint Presentation</vt:lpstr>
      <vt:lpstr>LV-Capn1shRNA intraspinal injection 1 wk preinjury improves locomotor function and tissue sparing following moderate SCI in rats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SCoBIRC WIPs</dc:title>
  <dc:creator>J Geddes</dc:creator>
  <cp:lastModifiedBy>CYU4</cp:lastModifiedBy>
  <cp:revision>1422</cp:revision>
  <cp:lastPrinted>2014-09-04T15:34:04Z</cp:lastPrinted>
  <dcterms:created xsi:type="dcterms:W3CDTF">2010-10-13T16:44:04Z</dcterms:created>
  <dcterms:modified xsi:type="dcterms:W3CDTF">2014-09-08T03:48:43Z</dcterms:modified>
</cp:coreProperties>
</file>