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7" r:id="rId2"/>
    <p:sldId id="258" r:id="rId3"/>
    <p:sldId id="259" r:id="rId4"/>
    <p:sldId id="276" r:id="rId5"/>
    <p:sldId id="289" r:id="rId6"/>
    <p:sldId id="288" r:id="rId7"/>
    <p:sldId id="260" r:id="rId8"/>
    <p:sldId id="261" r:id="rId9"/>
    <p:sldId id="264" r:id="rId10"/>
    <p:sldId id="284" r:id="rId11"/>
    <p:sldId id="282" r:id="rId12"/>
    <p:sldId id="281" r:id="rId13"/>
    <p:sldId id="267" r:id="rId14"/>
    <p:sldId id="286" r:id="rId15"/>
    <p:sldId id="277" r:id="rId16"/>
    <p:sldId id="278" r:id="rId17"/>
    <p:sldId id="279" r:id="rId18"/>
    <p:sldId id="280" r:id="rId19"/>
    <p:sldId id="285" r:id="rId20"/>
    <p:sldId id="268" r:id="rId21"/>
    <p:sldId id="287" r:id="rId22"/>
    <p:sldId id="283"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41" d="100"/>
          <a:sy n="41" d="100"/>
        </p:scale>
        <p:origin x="-2226" y="-6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6FFBB0-3A99-F348-948B-CE2088EEAE5B}" type="datetimeFigureOut">
              <a:rPr lang="en-US" smtClean="0"/>
              <a:t>11/4/2014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A7744B-BD00-0740-A9D4-D531F3621F05}" type="slidenum">
              <a:rPr lang="en-US" smtClean="0"/>
              <a:t>‹#›</a:t>
            </a:fld>
            <a:endParaRPr lang="en-US"/>
          </a:p>
        </p:txBody>
      </p:sp>
    </p:spTree>
    <p:extLst>
      <p:ext uri="{BB962C8B-B14F-4D97-AF65-F5344CB8AC3E}">
        <p14:creationId xmlns:p14="http://schemas.microsoft.com/office/powerpoint/2010/main" val="32562212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Osaka" charset="0"/>
                <a:cs typeface="Osaka" charset="0"/>
              </a:defRPr>
            </a:lvl1pPr>
            <a:lvl2pPr marL="742950" indent="-285750" eaLnBrk="0" hangingPunct="0">
              <a:defRPr>
                <a:solidFill>
                  <a:schemeClr val="tx1"/>
                </a:solidFill>
                <a:latin typeface="Arial" charset="0"/>
                <a:ea typeface="Osaka" charset="0"/>
                <a:cs typeface="Osaka" charset="0"/>
              </a:defRPr>
            </a:lvl2pPr>
            <a:lvl3pPr marL="1143000" indent="-228600" eaLnBrk="0" hangingPunct="0">
              <a:defRPr>
                <a:solidFill>
                  <a:schemeClr val="tx1"/>
                </a:solidFill>
                <a:latin typeface="Arial" charset="0"/>
                <a:ea typeface="Osaka" charset="0"/>
                <a:cs typeface="Osaka" charset="0"/>
              </a:defRPr>
            </a:lvl3pPr>
            <a:lvl4pPr marL="1600200" indent="-228600" eaLnBrk="0" hangingPunct="0">
              <a:defRPr>
                <a:solidFill>
                  <a:schemeClr val="tx1"/>
                </a:solidFill>
                <a:latin typeface="Arial" charset="0"/>
                <a:ea typeface="Osaka" charset="0"/>
                <a:cs typeface="Osaka" charset="0"/>
              </a:defRPr>
            </a:lvl4pPr>
            <a:lvl5pPr marL="2057400" indent="-228600" eaLnBrk="0" hangingPunct="0">
              <a:defRPr>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a:solidFill>
                  <a:schemeClr val="tx1"/>
                </a:solidFill>
                <a:latin typeface="Arial" charset="0"/>
                <a:ea typeface="Osaka" charset="0"/>
                <a:cs typeface="Osaka" charset="0"/>
              </a:defRPr>
            </a:lvl9pPr>
          </a:lstStyle>
          <a:p>
            <a:pPr eaLnBrk="1" hangingPunct="1">
              <a:defRPr/>
            </a:pPr>
            <a:fld id="{1115DBCF-DEF2-664C-B229-369F5E9E97C7}" type="slidenum">
              <a:rPr lang="en-US" smtClean="0"/>
              <a:pPr eaLnBrk="1" hangingPunct="1">
                <a:defRPr/>
              </a:pPr>
              <a:t>1</a:t>
            </a:fld>
            <a:endParaRPr lang="en-US" smtClean="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pPr>
            <a:r>
              <a:rPr lang="en-US" sz="1800" dirty="0" smtClean="0">
                <a:latin typeface="Arial" charset="0"/>
                <a:ea typeface="Osaka" charset="0"/>
                <a:cs typeface="Osaka" charset="0"/>
              </a:rPr>
              <a:t>*</a:t>
            </a:r>
            <a:r>
              <a:rPr lang="en-US" sz="1800" dirty="0">
                <a:latin typeface="Arial" charset="0"/>
                <a:ea typeface="Osaka" charset="0"/>
                <a:cs typeface="Osaka" charset="0"/>
              </a:rPr>
              <a:t>**I am asking </a:t>
            </a:r>
            <a:r>
              <a:rPr lang="en-US" sz="1800" dirty="0" smtClean="0">
                <a:latin typeface="Arial" charset="0"/>
                <a:ea typeface="Osaka" charset="0"/>
                <a:cs typeface="Osaka" charset="0"/>
              </a:rPr>
              <a:t>you now </a:t>
            </a:r>
            <a:r>
              <a:rPr lang="en-US" sz="1800" dirty="0">
                <a:latin typeface="Arial" charset="0"/>
                <a:ea typeface="Osaka" charset="0"/>
                <a:cs typeface="Osaka" charset="0"/>
              </a:rPr>
              <a:t>to visualize yourselves in the robotic room or during a lower abdominal laparoscopic procedure when the patient is placed in the steep </a:t>
            </a:r>
            <a:r>
              <a:rPr lang="en-US" sz="1800" dirty="0" err="1">
                <a:latin typeface="Arial" charset="0"/>
                <a:ea typeface="Osaka" charset="0"/>
                <a:cs typeface="Osaka" charset="0"/>
              </a:rPr>
              <a:t>trendelenburg</a:t>
            </a:r>
            <a:r>
              <a:rPr lang="en-US" sz="1800" dirty="0">
                <a:latin typeface="Arial" charset="0"/>
                <a:ea typeface="Osaka" charset="0"/>
                <a:cs typeface="Osaka" charset="0"/>
              </a:rPr>
              <a:t> position- Sometimes greater than 40 degrees head down towards the OR floor. </a:t>
            </a:r>
            <a:r>
              <a:rPr lang="en-US" sz="1800" dirty="0" smtClean="0">
                <a:latin typeface="Arial" charset="0"/>
                <a:ea typeface="Osaka" charset="0"/>
                <a:cs typeface="Osaka" charset="0"/>
              </a:rPr>
              <a:t>I completed my PhD at</a:t>
            </a:r>
            <a:r>
              <a:rPr lang="en-US" sz="1800" baseline="0" dirty="0" smtClean="0">
                <a:latin typeface="Arial" charset="0"/>
                <a:ea typeface="Osaka" charset="0"/>
                <a:cs typeface="Osaka" charset="0"/>
              </a:rPr>
              <a:t> UCONN in 2010 after researching POVL for 5 years following a case where a 63 year old healthy ASA 2 male awakened blind never to see again</a:t>
            </a:r>
            <a:endParaRPr lang="en-US" sz="1800" dirty="0">
              <a:latin typeface="Arial" charset="0"/>
              <a:ea typeface="Osaka" charset="0"/>
              <a:cs typeface="Osaka" charset="0"/>
            </a:endParaRPr>
          </a:p>
          <a:p>
            <a:pPr algn="ctr">
              <a:spcBef>
                <a:spcPct val="0"/>
              </a:spcBef>
            </a:pPr>
            <a:endParaRPr lang="en-US" sz="1800" dirty="0">
              <a:latin typeface="Arial" charset="0"/>
              <a:ea typeface="Osaka" charset="0"/>
              <a:cs typeface="Osak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solidFill>
            <a:srgbClr val="FFFFFF"/>
          </a:solidFill>
          <a:ln/>
        </p:spPr>
      </p:sp>
      <p:sp>
        <p:nvSpPr>
          <p:cNvPr id="69634"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MS PGothic" charset="0"/>
              </a:rPr>
              <a:t>These are the visuals of eyelid and orbital edema during robotic surgery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smtClean="0">
                <a:latin typeface="Times New Roman" charset="0"/>
                <a:ea typeface="MS PGothic" charset="0"/>
              </a:rPr>
              <a:t>Moderate </a:t>
            </a:r>
            <a:r>
              <a:rPr lang="en-US" dirty="0" err="1" smtClean="0">
                <a:latin typeface="Times New Roman" charset="0"/>
                <a:ea typeface="MS PGothic" charset="0"/>
              </a:rPr>
              <a:t>chemosis</a:t>
            </a:r>
            <a:endParaRPr lang="en-US" dirty="0">
              <a:latin typeface="Times New Roman" charset="0"/>
              <a:ea typeface="MS PGothic" charset="0"/>
            </a:endParaRPr>
          </a:p>
        </p:txBody>
      </p:sp>
      <p:sp>
        <p:nvSpPr>
          <p:cNvPr id="4" name="Slide Number Placeholder 3"/>
          <p:cNvSpPr>
            <a:spLocks noGrp="1"/>
          </p:cNvSpPr>
          <p:nvPr>
            <p:ph type="sldNum" sz="quarter" idx="5"/>
          </p:nvPr>
        </p:nvSpPr>
        <p:spPr/>
        <p:txBody>
          <a:bodyPr/>
          <a:lstStyle>
            <a:lvl1pPr>
              <a:defRPr sz="1200">
                <a:solidFill>
                  <a:schemeClr val="tx1"/>
                </a:solidFill>
                <a:latin typeface="Times New Roman" charset="0"/>
                <a:ea typeface="MS PGothic" charset="0"/>
                <a:cs typeface="MS PGothic" charset="0"/>
              </a:defRPr>
            </a:lvl1pPr>
            <a:lvl2pPr>
              <a:defRPr sz="1200">
                <a:solidFill>
                  <a:schemeClr val="tx1"/>
                </a:solidFill>
                <a:latin typeface="Times New Roman" charset="0"/>
                <a:ea typeface="MS PGothic" charset="0"/>
                <a:cs typeface="MS PGothic" charset="0"/>
              </a:defRPr>
            </a:lvl2pPr>
            <a:lvl3pPr>
              <a:defRPr sz="1200">
                <a:solidFill>
                  <a:schemeClr val="tx1"/>
                </a:solidFill>
                <a:latin typeface="Times New Roman" charset="0"/>
                <a:ea typeface="MS PGothic" charset="0"/>
                <a:cs typeface="MS PGothic" charset="0"/>
              </a:defRPr>
            </a:lvl3pPr>
            <a:lvl4pPr>
              <a:defRPr sz="1200">
                <a:solidFill>
                  <a:schemeClr val="tx1"/>
                </a:solidFill>
                <a:latin typeface="Times New Roman" charset="0"/>
                <a:ea typeface="MS PGothic" charset="0"/>
                <a:cs typeface="MS PGothic" charset="0"/>
              </a:defRPr>
            </a:lvl4pPr>
            <a:lvl5pPr>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pPr>
              <a:defRPr/>
            </a:pPr>
            <a:fld id="{663CA009-AC38-E14A-9625-733BFA2442A6}" type="slidenum">
              <a:rPr lang="en-US" smtClean="0">
                <a:latin typeface="Arial" charset="0"/>
                <a:ea typeface="Osaka" charset="0"/>
                <a:cs typeface="Osaka" charset="0"/>
              </a:rPr>
              <a:pPr>
                <a:defRPr/>
              </a:pPr>
              <a:t>11</a:t>
            </a:fld>
            <a:endParaRPr lang="en-US" smtClean="0">
              <a:latin typeface="Arial" charset="0"/>
              <a:ea typeface="Osaka" charset="0"/>
              <a:cs typeface="Osak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Billowing </a:t>
            </a:r>
            <a:r>
              <a:rPr lang="en-US" dirty="0" err="1" smtClean="0"/>
              <a:t>chemosis</a:t>
            </a:r>
            <a:endParaRPr lang="en-US" dirty="0"/>
          </a:p>
        </p:txBody>
      </p:sp>
      <p:sp>
        <p:nvSpPr>
          <p:cNvPr id="4" name="Slide Number Placeholder 3"/>
          <p:cNvSpPr>
            <a:spLocks noGrp="1"/>
          </p:cNvSpPr>
          <p:nvPr>
            <p:ph type="sldNum" sz="quarter" idx="10"/>
          </p:nvPr>
        </p:nvSpPr>
        <p:spPr/>
        <p:txBody>
          <a:bodyPr/>
          <a:lstStyle/>
          <a:p>
            <a:fld id="{19A7744B-BD00-0740-A9D4-D531F3621F05}" type="slidenum">
              <a:rPr lang="en-US" smtClean="0"/>
              <a:t>12</a:t>
            </a:fld>
            <a:endParaRPr lang="en-US"/>
          </a:p>
        </p:txBody>
      </p:sp>
    </p:spTree>
    <p:extLst>
      <p:ext uri="{BB962C8B-B14F-4D97-AF65-F5344CB8AC3E}">
        <p14:creationId xmlns:p14="http://schemas.microsoft.com/office/powerpoint/2010/main" val="3489731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eaLnBrk="0" hangingPunct="0">
              <a:defRPr>
                <a:solidFill>
                  <a:schemeClr val="tx1"/>
                </a:solidFill>
                <a:latin typeface="Arial" charset="0"/>
                <a:ea typeface="Osaka" charset="0"/>
                <a:cs typeface="Osaka" charset="0"/>
              </a:defRPr>
            </a:lvl1pPr>
            <a:lvl2pPr marL="742950" indent="-285750" eaLnBrk="0" hangingPunct="0">
              <a:defRPr>
                <a:solidFill>
                  <a:schemeClr val="tx1"/>
                </a:solidFill>
                <a:latin typeface="Arial" charset="0"/>
                <a:ea typeface="Osaka" charset="0"/>
                <a:cs typeface="Osaka" charset="0"/>
              </a:defRPr>
            </a:lvl2pPr>
            <a:lvl3pPr marL="1143000" indent="-228600" eaLnBrk="0" hangingPunct="0">
              <a:defRPr>
                <a:solidFill>
                  <a:schemeClr val="tx1"/>
                </a:solidFill>
                <a:latin typeface="Arial" charset="0"/>
                <a:ea typeface="Osaka" charset="0"/>
                <a:cs typeface="Osaka" charset="0"/>
              </a:defRPr>
            </a:lvl3pPr>
            <a:lvl4pPr marL="1600200" indent="-228600" eaLnBrk="0" hangingPunct="0">
              <a:defRPr>
                <a:solidFill>
                  <a:schemeClr val="tx1"/>
                </a:solidFill>
                <a:latin typeface="Arial" charset="0"/>
                <a:ea typeface="Osaka" charset="0"/>
                <a:cs typeface="Osaka" charset="0"/>
              </a:defRPr>
            </a:lvl4pPr>
            <a:lvl5pPr marL="2057400" indent="-228600" eaLnBrk="0" hangingPunct="0">
              <a:defRPr>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a:solidFill>
                  <a:schemeClr val="tx1"/>
                </a:solidFill>
                <a:latin typeface="Arial" charset="0"/>
                <a:ea typeface="Osaka" charset="0"/>
                <a:cs typeface="Osaka" charset="0"/>
              </a:defRPr>
            </a:lvl9pPr>
          </a:lstStyle>
          <a:p>
            <a:pPr algn="r" eaLnBrk="1" hangingPunct="1">
              <a:defRPr/>
            </a:pPr>
            <a:fld id="{A20E611E-CFCE-F54E-8DDB-EE5D838B03C9}" type="slidenum">
              <a:rPr lang="en-US" sz="1200" smtClean="0">
                <a:effectLst>
                  <a:outerShdw blurRad="38100" dist="38100" dir="2700000" algn="tl">
                    <a:srgbClr val="DDDDDD"/>
                  </a:outerShdw>
                </a:effectLst>
              </a:rPr>
              <a:pPr algn="r" eaLnBrk="1" hangingPunct="1">
                <a:defRPr/>
              </a:pPr>
              <a:t>13</a:t>
            </a:fld>
            <a:endParaRPr lang="en-US" sz="1200" smtClean="0">
              <a:effectLst>
                <a:outerShdw blurRad="38100" dist="38100" dir="2700000" algn="tl">
                  <a:srgbClr val="DDDDDD"/>
                </a:outerShdw>
              </a:effectLst>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dirty="0" smtClean="0">
                <a:latin typeface="Times New Roman" charset="0"/>
              </a:rPr>
              <a:t>Yet in the OR surgeons are reticent about repositioning once</a:t>
            </a:r>
            <a:r>
              <a:rPr lang="en-US" baseline="0" dirty="0" smtClean="0">
                <a:latin typeface="Times New Roman" charset="0"/>
              </a:rPr>
              <a:t> they are docked </a:t>
            </a:r>
            <a:endParaRPr lang="en-US" dirty="0" smtClean="0">
              <a:latin typeface="Times New Roman" charset="0"/>
            </a:endParaRPr>
          </a:p>
          <a:p>
            <a:pPr defTabSz="457200" eaLnBrk="1" hangingPunct="1">
              <a:spcBef>
                <a:spcPct val="0"/>
              </a:spcBef>
            </a:pPr>
            <a:r>
              <a:rPr lang="en-US" dirty="0" smtClean="0">
                <a:latin typeface="Times New Roman" charset="0"/>
              </a:rPr>
              <a:t>WE </a:t>
            </a:r>
            <a:r>
              <a:rPr lang="en-US" dirty="0">
                <a:latin typeface="Times New Roman" charset="0"/>
              </a:rPr>
              <a:t>EMBARKED ON A SERIES OF STUDIES –OUR GOAL WAS TO NORMALIZE IOP AND PRESERVE OCCULAR </a:t>
            </a:r>
            <a:r>
              <a:rPr lang="en-US" dirty="0" smtClean="0">
                <a:latin typeface="Times New Roman" charset="0"/>
              </a:rPr>
              <a:t>PERFUSION… Grover..</a:t>
            </a:r>
            <a:endParaRPr lang="en-US" dirty="0">
              <a:latin typeface="Times New Roman" charset="0"/>
            </a:endParaRPr>
          </a:p>
          <a:p>
            <a:pPr defTabSz="457200" eaLnBrk="1" hangingPunct="1">
              <a:spcBef>
                <a:spcPct val="0"/>
              </a:spcBef>
            </a:pPr>
            <a:r>
              <a:rPr lang="en-US" dirty="0" smtClean="0">
                <a:latin typeface="Times New Roman" charset="0"/>
              </a:rPr>
              <a:t>*** </a:t>
            </a:r>
            <a:r>
              <a:rPr lang="en-US" dirty="0">
                <a:latin typeface="Times New Roman" charset="0"/>
              </a:rPr>
              <a:t>It is important to note that </a:t>
            </a:r>
            <a:r>
              <a:rPr lang="en-US" dirty="0" err="1">
                <a:latin typeface="Times New Roman" charset="0"/>
              </a:rPr>
              <a:t>Cosopt</a:t>
            </a:r>
            <a:r>
              <a:rPr lang="en-US" dirty="0">
                <a:latin typeface="Times New Roman" charset="0"/>
              </a:rPr>
              <a:t> </a:t>
            </a:r>
            <a:r>
              <a:rPr lang="en-US" dirty="0" smtClean="0">
                <a:latin typeface="Times New Roman" charset="0"/>
              </a:rPr>
              <a:t>was </a:t>
            </a:r>
            <a:r>
              <a:rPr lang="en-US" dirty="0">
                <a:latin typeface="Times New Roman" charset="0"/>
              </a:rPr>
              <a:t>a </a:t>
            </a:r>
            <a:r>
              <a:rPr lang="en-US" dirty="0" smtClean="0">
                <a:latin typeface="Times New Roman" charset="0"/>
              </a:rPr>
              <a:t>recommendation of</a:t>
            </a:r>
            <a:r>
              <a:rPr lang="en-US" baseline="0" dirty="0" smtClean="0">
                <a:latin typeface="Times New Roman" charset="0"/>
              </a:rPr>
              <a:t> our </a:t>
            </a:r>
            <a:r>
              <a:rPr lang="en-US" dirty="0" smtClean="0">
                <a:latin typeface="Times New Roman" charset="0"/>
              </a:rPr>
              <a:t>ophthalmology mentors because the carbonic anhydrase inhibiting effects  further decreased the aqueous </a:t>
            </a:r>
            <a:r>
              <a:rPr lang="en-US" dirty="0" err="1" smtClean="0">
                <a:latin typeface="Times New Roman" charset="0"/>
              </a:rPr>
              <a:t>humour</a:t>
            </a:r>
            <a:r>
              <a:rPr lang="en-US" dirty="0" smtClean="0">
                <a:latin typeface="Times New Roman" charset="0"/>
              </a:rPr>
              <a:t> production and edema- a localized effect was desired.</a:t>
            </a:r>
            <a:endParaRPr lang="en-US" dirty="0">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charset="0"/>
              </a:rPr>
              <a:t>In</a:t>
            </a:r>
            <a:r>
              <a:rPr lang="en-US" baseline="0" dirty="0" smtClean="0">
                <a:latin typeface="Times New Roman" charset="0"/>
              </a:rPr>
              <a:t> o</a:t>
            </a:r>
            <a:r>
              <a:rPr lang="en-US" dirty="0" smtClean="0">
                <a:latin typeface="Times New Roman" charset="0"/>
              </a:rPr>
              <a:t>ur second study we administered </a:t>
            </a:r>
            <a:r>
              <a:rPr lang="en-US" dirty="0" err="1" smtClean="0">
                <a:latin typeface="Times New Roman" charset="0"/>
              </a:rPr>
              <a:t>Cosopt</a:t>
            </a:r>
            <a:r>
              <a:rPr lang="en-US" dirty="0" smtClean="0">
                <a:latin typeface="Times New Roman" charset="0"/>
              </a:rPr>
              <a:t> whenever</a:t>
            </a:r>
            <a:r>
              <a:rPr lang="en-US" baseline="0" dirty="0" smtClean="0">
                <a:latin typeface="Times New Roman" charset="0"/>
              </a:rPr>
              <a:t> IOP approached 40 mmHg. Results showed that at all time points there was a </a:t>
            </a:r>
            <a:r>
              <a:rPr lang="en-US" baseline="0" dirty="0" err="1" smtClean="0">
                <a:latin typeface="Times New Roman" charset="0"/>
              </a:rPr>
              <a:t>statistcally</a:t>
            </a:r>
            <a:r>
              <a:rPr lang="en-US" baseline="0" dirty="0" smtClean="0">
                <a:latin typeface="Times New Roman" charset="0"/>
              </a:rPr>
              <a:t> significant decrease in IOP</a:t>
            </a:r>
            <a:endParaRPr lang="en-US" dirty="0" smtClean="0">
              <a:latin typeface="Times New Roman" charset="0"/>
            </a:endParaRPr>
          </a:p>
          <a:p>
            <a:r>
              <a:rPr lang="en-US" dirty="0" smtClean="0">
                <a:latin typeface="Times New Roman" charset="0"/>
              </a:rPr>
              <a:t> Its </a:t>
            </a:r>
            <a:r>
              <a:rPr lang="en-US" dirty="0">
                <a:latin typeface="Times New Roman" charset="0"/>
              </a:rPr>
              <a:t>important to note that the </a:t>
            </a:r>
            <a:r>
              <a:rPr lang="en-US" dirty="0" err="1">
                <a:latin typeface="Times New Roman" charset="0"/>
              </a:rPr>
              <a:t>cosopt</a:t>
            </a:r>
            <a:r>
              <a:rPr lang="en-US" dirty="0">
                <a:latin typeface="Times New Roman" charset="0"/>
              </a:rPr>
              <a:t> effect remained strong for </a:t>
            </a:r>
            <a:r>
              <a:rPr lang="en-US" dirty="0" smtClean="0">
                <a:latin typeface="Times New Roman" charset="0"/>
              </a:rPr>
              <a:t>a </a:t>
            </a:r>
            <a:r>
              <a:rPr lang="en-US" dirty="0">
                <a:latin typeface="Times New Roman" charset="0"/>
              </a:rPr>
              <a:t>2 hour period after treatment but by the 3</a:t>
            </a:r>
            <a:r>
              <a:rPr lang="en-US" baseline="30000" dirty="0">
                <a:latin typeface="Times New Roman" charset="0"/>
              </a:rPr>
              <a:t>rd</a:t>
            </a:r>
            <a:r>
              <a:rPr lang="en-US" dirty="0">
                <a:latin typeface="Times New Roman" charset="0"/>
              </a:rPr>
              <a:t> hour the treatment effects appeared to wane. </a:t>
            </a:r>
            <a:endParaRPr lang="en-US" dirty="0" smtClean="0">
              <a:latin typeface="Times New Roman" charset="0"/>
            </a:endParaRPr>
          </a:p>
          <a:p>
            <a:r>
              <a:rPr lang="en-US" dirty="0" smtClean="0">
                <a:latin typeface="Times New Roman" charset="0"/>
              </a:rPr>
              <a:t>Take note that A second drop can be administered if the </a:t>
            </a:r>
            <a:r>
              <a:rPr lang="en-US" dirty="0" err="1" smtClean="0">
                <a:latin typeface="Times New Roman" charset="0"/>
              </a:rPr>
              <a:t>chemosis</a:t>
            </a:r>
            <a:r>
              <a:rPr lang="en-US" dirty="0" smtClean="0">
                <a:latin typeface="Times New Roman" charset="0"/>
              </a:rPr>
              <a:t> effect remains</a:t>
            </a:r>
            <a:r>
              <a:rPr lang="en-US" baseline="0" dirty="0" smtClean="0">
                <a:latin typeface="Times New Roman" charset="0"/>
              </a:rPr>
              <a:t> strong.</a:t>
            </a:r>
          </a:p>
        </p:txBody>
      </p:sp>
      <p:sp>
        <p:nvSpPr>
          <p:cNvPr id="4" name="Slide Number Placeholder 3"/>
          <p:cNvSpPr>
            <a:spLocks noGrp="1"/>
          </p:cNvSpPr>
          <p:nvPr>
            <p:ph type="sldNum" sz="quarter" idx="5"/>
          </p:nvPr>
        </p:nvSpPr>
        <p:spPr/>
        <p:txBody>
          <a:bodyPr/>
          <a:lstStyle/>
          <a:p>
            <a:pPr>
              <a:defRPr/>
            </a:pPr>
            <a:fld id="{E32E3318-5847-D544-9FB7-8E38761C5730}"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a:ln/>
        </p:spPr>
      </p:sp>
      <p:sp>
        <p:nvSpPr>
          <p:cNvPr id="117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ea typeface="MS PGothic" charset="0"/>
              </a:rPr>
              <a:t>Our question now is since we can administer a second </a:t>
            </a:r>
            <a:r>
              <a:rPr lang="en-US" dirty="0" smtClean="0">
                <a:latin typeface="Times New Roman" charset="0"/>
                <a:ea typeface="MS PGothic" charset="0"/>
              </a:rPr>
              <a:t>drop of </a:t>
            </a:r>
            <a:r>
              <a:rPr lang="en-US" dirty="0" err="1" smtClean="0">
                <a:latin typeface="Times New Roman" charset="0"/>
                <a:ea typeface="MS PGothic" charset="0"/>
              </a:rPr>
              <a:t>Cosopt</a:t>
            </a:r>
            <a:r>
              <a:rPr lang="en-US" dirty="0" smtClean="0">
                <a:latin typeface="Times New Roman" charset="0"/>
                <a:ea typeface="MS PGothic" charset="0"/>
              </a:rPr>
              <a:t> </a:t>
            </a:r>
            <a:r>
              <a:rPr lang="en-US" dirty="0">
                <a:latin typeface="Times New Roman" charset="0"/>
                <a:ea typeface="MS PGothic" charset="0"/>
              </a:rPr>
              <a:t>within the procedure why not preventatively </a:t>
            </a:r>
            <a:r>
              <a:rPr lang="en-US" dirty="0" smtClean="0">
                <a:latin typeface="Times New Roman" charset="0"/>
                <a:ea typeface="MS PGothic" charset="0"/>
              </a:rPr>
              <a:t>administer </a:t>
            </a:r>
            <a:r>
              <a:rPr lang="en-US" dirty="0">
                <a:latin typeface="Times New Roman" charset="0"/>
                <a:ea typeface="MS PGothic" charset="0"/>
              </a:rPr>
              <a:t>prior to placing the patient in the ST position and for those who are at high risk prior to even entering the OR? </a:t>
            </a:r>
            <a:r>
              <a:rPr lang="en-US" dirty="0" smtClean="0">
                <a:latin typeface="Times New Roman" charset="0"/>
                <a:ea typeface="MS PGothic" charset="0"/>
              </a:rPr>
              <a:t>Remember this can even be given to prone position cases where the highest</a:t>
            </a:r>
            <a:r>
              <a:rPr lang="en-US" baseline="0" dirty="0" smtClean="0">
                <a:latin typeface="Times New Roman" charset="0"/>
                <a:ea typeface="MS PGothic" charset="0"/>
              </a:rPr>
              <a:t> incident of visual loss has been noted.</a:t>
            </a:r>
            <a:endParaRPr lang="en-US" dirty="0">
              <a:latin typeface="Times New Roman" charset="0"/>
              <a:ea typeface="MS PGothic" charset="0"/>
            </a:endParaRPr>
          </a:p>
        </p:txBody>
      </p:sp>
      <p:sp>
        <p:nvSpPr>
          <p:cNvPr id="4" name="Slide Number Placeholder 3"/>
          <p:cNvSpPr>
            <a:spLocks noGrp="1"/>
          </p:cNvSpPr>
          <p:nvPr>
            <p:ph type="sldNum" sz="quarter" idx="5"/>
          </p:nvPr>
        </p:nvSpPr>
        <p:spPr/>
        <p:txBody>
          <a:bodyPr/>
          <a:lstStyle>
            <a:lvl1pPr>
              <a:defRPr sz="1200">
                <a:solidFill>
                  <a:schemeClr val="tx1"/>
                </a:solidFill>
                <a:latin typeface="Times New Roman" charset="0"/>
                <a:ea typeface="MS PGothic" charset="0"/>
                <a:cs typeface="MS PGothic" charset="0"/>
              </a:defRPr>
            </a:lvl1pPr>
            <a:lvl2pPr>
              <a:defRPr sz="1200">
                <a:solidFill>
                  <a:schemeClr val="tx1"/>
                </a:solidFill>
                <a:latin typeface="Times New Roman" charset="0"/>
                <a:ea typeface="MS PGothic" charset="0"/>
                <a:cs typeface="MS PGothic" charset="0"/>
              </a:defRPr>
            </a:lvl2pPr>
            <a:lvl3pPr>
              <a:defRPr sz="1200">
                <a:solidFill>
                  <a:schemeClr val="tx1"/>
                </a:solidFill>
                <a:latin typeface="Times New Roman" charset="0"/>
                <a:ea typeface="MS PGothic" charset="0"/>
                <a:cs typeface="MS PGothic" charset="0"/>
              </a:defRPr>
            </a:lvl3pPr>
            <a:lvl4pPr>
              <a:defRPr sz="1200">
                <a:solidFill>
                  <a:schemeClr val="tx1"/>
                </a:solidFill>
                <a:latin typeface="Times New Roman" charset="0"/>
                <a:ea typeface="MS PGothic" charset="0"/>
                <a:cs typeface="MS PGothic" charset="0"/>
              </a:defRPr>
            </a:lvl4pPr>
            <a:lvl5pPr>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pPr>
              <a:defRPr/>
            </a:pPr>
            <a:fld id="{BFFBCDF4-5DF2-2B48-910D-3DB30C575347}" type="slidenum">
              <a:rPr lang="en-US" smtClean="0">
                <a:latin typeface="Arial" charset="0"/>
                <a:ea typeface="Osaka" charset="0"/>
                <a:cs typeface="Osaka" charset="0"/>
              </a:rPr>
              <a:pPr>
                <a:defRPr/>
              </a:pPr>
              <a:t>15</a:t>
            </a:fld>
            <a:endParaRPr lang="en-US" smtClean="0">
              <a:latin typeface="Arial" charset="0"/>
              <a:ea typeface="Osaka" charset="0"/>
              <a:cs typeface="Osak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119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smtClean="0">
                <a:latin typeface="Times New Roman" charset="0"/>
                <a:ea typeface="MS PGothic" charset="0"/>
              </a:rPr>
              <a:t>High BMI and</a:t>
            </a:r>
            <a:r>
              <a:rPr lang="en-US" baseline="0" dirty="0" smtClean="0">
                <a:latin typeface="Times New Roman" charset="0"/>
                <a:ea typeface="MS PGothic" charset="0"/>
              </a:rPr>
              <a:t> advanced age were seen to be strong covariates  in high IOP measurements in our first 2 studies</a:t>
            </a:r>
            <a:endParaRPr lang="en-US" dirty="0">
              <a:latin typeface="Times New Roman" charset="0"/>
              <a:ea typeface="MS PGothic" charset="0"/>
            </a:endParaRPr>
          </a:p>
        </p:txBody>
      </p:sp>
      <p:sp>
        <p:nvSpPr>
          <p:cNvPr id="4" name="Slide Number Placeholder 3"/>
          <p:cNvSpPr>
            <a:spLocks noGrp="1"/>
          </p:cNvSpPr>
          <p:nvPr>
            <p:ph type="sldNum" sz="quarter" idx="5"/>
          </p:nvPr>
        </p:nvSpPr>
        <p:spPr/>
        <p:txBody>
          <a:bodyPr/>
          <a:lstStyle>
            <a:lvl1pPr>
              <a:defRPr sz="1200">
                <a:solidFill>
                  <a:schemeClr val="tx1"/>
                </a:solidFill>
                <a:latin typeface="Times New Roman" charset="0"/>
                <a:ea typeface="MS PGothic" charset="0"/>
                <a:cs typeface="MS PGothic" charset="0"/>
              </a:defRPr>
            </a:lvl1pPr>
            <a:lvl2pPr>
              <a:defRPr sz="1200">
                <a:solidFill>
                  <a:schemeClr val="tx1"/>
                </a:solidFill>
                <a:latin typeface="Times New Roman" charset="0"/>
                <a:ea typeface="MS PGothic" charset="0"/>
                <a:cs typeface="MS PGothic" charset="0"/>
              </a:defRPr>
            </a:lvl2pPr>
            <a:lvl3pPr>
              <a:defRPr sz="1200">
                <a:solidFill>
                  <a:schemeClr val="tx1"/>
                </a:solidFill>
                <a:latin typeface="Times New Roman" charset="0"/>
                <a:ea typeface="MS PGothic" charset="0"/>
                <a:cs typeface="MS PGothic" charset="0"/>
              </a:defRPr>
            </a:lvl3pPr>
            <a:lvl4pPr>
              <a:defRPr sz="1200">
                <a:solidFill>
                  <a:schemeClr val="tx1"/>
                </a:solidFill>
                <a:latin typeface="Times New Roman" charset="0"/>
                <a:ea typeface="MS PGothic" charset="0"/>
                <a:cs typeface="MS PGothic" charset="0"/>
              </a:defRPr>
            </a:lvl4pPr>
            <a:lvl5pPr>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pPr>
              <a:defRPr/>
            </a:pPr>
            <a:fld id="{F1D4E1DA-3F55-9C41-AE5F-B73BA814EA1C}" type="slidenum">
              <a:rPr lang="en-US" smtClean="0">
                <a:latin typeface="Arial" charset="0"/>
                <a:ea typeface="Osaka" charset="0"/>
                <a:cs typeface="Osaka" charset="0"/>
              </a:rPr>
              <a:pPr>
                <a:defRPr/>
              </a:pPr>
              <a:t>16</a:t>
            </a:fld>
            <a:endParaRPr lang="en-US" smtClean="0">
              <a:latin typeface="Arial" charset="0"/>
              <a:ea typeface="Osaka" charset="0"/>
              <a:cs typeface="Osak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a:ln/>
        </p:spPr>
      </p:sp>
      <p:sp>
        <p:nvSpPr>
          <p:cNvPr id="1218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MS PGothic" charset="0"/>
            </a:endParaRPr>
          </a:p>
        </p:txBody>
      </p:sp>
      <p:sp>
        <p:nvSpPr>
          <p:cNvPr id="4" name="Slide Number Placeholder 3"/>
          <p:cNvSpPr>
            <a:spLocks noGrp="1"/>
          </p:cNvSpPr>
          <p:nvPr>
            <p:ph type="sldNum" sz="quarter" idx="5"/>
          </p:nvPr>
        </p:nvSpPr>
        <p:spPr/>
        <p:txBody>
          <a:bodyPr/>
          <a:lstStyle>
            <a:lvl1pPr>
              <a:defRPr sz="1200">
                <a:solidFill>
                  <a:schemeClr val="tx1"/>
                </a:solidFill>
                <a:latin typeface="Times New Roman" charset="0"/>
                <a:ea typeface="MS PGothic" charset="0"/>
                <a:cs typeface="MS PGothic" charset="0"/>
              </a:defRPr>
            </a:lvl1pPr>
            <a:lvl2pPr>
              <a:defRPr sz="1200">
                <a:solidFill>
                  <a:schemeClr val="tx1"/>
                </a:solidFill>
                <a:latin typeface="Times New Roman" charset="0"/>
                <a:ea typeface="MS PGothic" charset="0"/>
                <a:cs typeface="MS PGothic" charset="0"/>
              </a:defRPr>
            </a:lvl2pPr>
            <a:lvl3pPr>
              <a:defRPr sz="1200">
                <a:solidFill>
                  <a:schemeClr val="tx1"/>
                </a:solidFill>
                <a:latin typeface="Times New Roman" charset="0"/>
                <a:ea typeface="MS PGothic" charset="0"/>
                <a:cs typeface="MS PGothic" charset="0"/>
              </a:defRPr>
            </a:lvl3pPr>
            <a:lvl4pPr>
              <a:defRPr sz="1200">
                <a:solidFill>
                  <a:schemeClr val="tx1"/>
                </a:solidFill>
                <a:latin typeface="Times New Roman" charset="0"/>
                <a:ea typeface="MS PGothic" charset="0"/>
                <a:cs typeface="MS PGothic" charset="0"/>
              </a:defRPr>
            </a:lvl4pPr>
            <a:lvl5pPr>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pPr>
              <a:defRPr/>
            </a:pPr>
            <a:fld id="{2A6E1AE3-C9BE-334D-82B8-EB8FD3CB5C37}" type="slidenum">
              <a:rPr lang="en-US" smtClean="0">
                <a:latin typeface="Arial" charset="0"/>
                <a:ea typeface="Osaka" charset="0"/>
                <a:cs typeface="Osaka" charset="0"/>
              </a:rPr>
              <a:pPr>
                <a:defRPr/>
              </a:pPr>
              <a:t>17</a:t>
            </a:fld>
            <a:endParaRPr lang="en-US" smtClean="0">
              <a:latin typeface="Arial" charset="0"/>
              <a:ea typeface="Osaka" charset="0"/>
              <a:cs typeface="Osaka"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a:ln/>
        </p:spPr>
      </p:sp>
      <p:sp>
        <p:nvSpPr>
          <p:cNvPr id="1239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charset="0"/>
                <a:ea typeface="MS PGothic" charset="0"/>
              </a:rPr>
              <a:t>Our Conclusion</a:t>
            </a:r>
            <a:r>
              <a:rPr lang="en-US" baseline="0" dirty="0" smtClean="0">
                <a:latin typeface="Times New Roman" charset="0"/>
                <a:ea typeface="MS PGothic" charset="0"/>
              </a:rPr>
              <a:t> is- </a:t>
            </a:r>
            <a:r>
              <a:rPr lang="en-US" dirty="0" smtClean="0">
                <a:latin typeface="Times New Roman" charset="0"/>
                <a:ea typeface="MS PGothic" charset="0"/>
              </a:rPr>
              <a:t> </a:t>
            </a:r>
            <a:r>
              <a:rPr lang="en-US" dirty="0">
                <a:latin typeface="Times New Roman" charset="0"/>
                <a:ea typeface="MS PGothic" charset="0"/>
              </a:rPr>
              <a:t>T</a:t>
            </a:r>
            <a:r>
              <a:rPr lang="en-US" dirty="0" smtClean="0">
                <a:latin typeface="Times New Roman" charset="0"/>
                <a:ea typeface="MS PGothic" charset="0"/>
              </a:rPr>
              <a:t>here </a:t>
            </a:r>
            <a:r>
              <a:rPr lang="en-US" dirty="0">
                <a:latin typeface="Times New Roman" charset="0"/>
                <a:ea typeface="MS PGothic" charset="0"/>
              </a:rPr>
              <a:t>is statistical </a:t>
            </a:r>
            <a:r>
              <a:rPr lang="en-US" dirty="0" err="1">
                <a:latin typeface="Times New Roman" charset="0"/>
                <a:ea typeface="MS PGothic" charset="0"/>
              </a:rPr>
              <a:t>signficance</a:t>
            </a:r>
            <a:r>
              <a:rPr lang="en-US" dirty="0">
                <a:latin typeface="Times New Roman" charset="0"/>
                <a:ea typeface="MS PGothic" charset="0"/>
              </a:rPr>
              <a:t> of the benefit of administering preventive drops in  robotics as well as </a:t>
            </a:r>
            <a:r>
              <a:rPr lang="en-US" b="1" dirty="0">
                <a:latin typeface="Times New Roman" charset="0"/>
                <a:ea typeface="MS PGothic" charset="0"/>
              </a:rPr>
              <a:t> spine cases that are scheduled for longer than 4 hours. TO NOTE-we always have our glaucoma patients use their prescribed drugs the morning of surgery.</a:t>
            </a:r>
            <a:endParaRPr lang="en-US" dirty="0">
              <a:latin typeface="Times New Roman" charset="0"/>
              <a:ea typeface="MS PGothic" charset="0"/>
            </a:endParaRPr>
          </a:p>
          <a:p>
            <a:endParaRPr lang="en-US" dirty="0">
              <a:latin typeface="Times New Roman" charset="0"/>
              <a:ea typeface="MS PGothic" charset="0"/>
            </a:endParaRPr>
          </a:p>
        </p:txBody>
      </p:sp>
      <p:sp>
        <p:nvSpPr>
          <p:cNvPr id="4" name="Slide Number Placeholder 3"/>
          <p:cNvSpPr>
            <a:spLocks noGrp="1"/>
          </p:cNvSpPr>
          <p:nvPr>
            <p:ph type="sldNum" sz="quarter" idx="5"/>
          </p:nvPr>
        </p:nvSpPr>
        <p:spPr/>
        <p:txBody>
          <a:bodyPr/>
          <a:lstStyle>
            <a:lvl1pPr>
              <a:defRPr sz="1200">
                <a:solidFill>
                  <a:schemeClr val="tx1"/>
                </a:solidFill>
                <a:latin typeface="Times New Roman" charset="0"/>
                <a:ea typeface="MS PGothic" charset="0"/>
                <a:cs typeface="MS PGothic" charset="0"/>
              </a:defRPr>
            </a:lvl1pPr>
            <a:lvl2pPr>
              <a:defRPr sz="1200">
                <a:solidFill>
                  <a:schemeClr val="tx1"/>
                </a:solidFill>
                <a:latin typeface="Times New Roman" charset="0"/>
                <a:ea typeface="MS PGothic" charset="0"/>
                <a:cs typeface="MS PGothic" charset="0"/>
              </a:defRPr>
            </a:lvl2pPr>
            <a:lvl3pPr>
              <a:defRPr sz="1200">
                <a:solidFill>
                  <a:schemeClr val="tx1"/>
                </a:solidFill>
                <a:latin typeface="Times New Roman" charset="0"/>
                <a:ea typeface="MS PGothic" charset="0"/>
                <a:cs typeface="MS PGothic" charset="0"/>
              </a:defRPr>
            </a:lvl3pPr>
            <a:lvl4pPr>
              <a:defRPr sz="1200">
                <a:solidFill>
                  <a:schemeClr val="tx1"/>
                </a:solidFill>
                <a:latin typeface="Times New Roman" charset="0"/>
                <a:ea typeface="MS PGothic" charset="0"/>
                <a:cs typeface="MS PGothic" charset="0"/>
              </a:defRPr>
            </a:lvl4pPr>
            <a:lvl5pPr>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pPr>
              <a:defRPr/>
            </a:pPr>
            <a:fld id="{B5BC6670-B906-0C48-BE4D-BE8A744C964D}" type="slidenum">
              <a:rPr lang="en-US" smtClean="0">
                <a:latin typeface="Arial" charset="0"/>
                <a:ea typeface="Osaka" charset="0"/>
                <a:cs typeface="Osaka" charset="0"/>
              </a:rPr>
              <a:pPr>
                <a:defRPr/>
              </a:pPr>
              <a:t>18</a:t>
            </a:fld>
            <a:endParaRPr lang="en-US" smtClean="0">
              <a:latin typeface="Arial" charset="0"/>
              <a:ea typeface="Osaka" charset="0"/>
              <a:cs typeface="Osaka"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visual example showing the variation in </a:t>
            </a:r>
            <a:r>
              <a:rPr lang="en-US" dirty="0" err="1" smtClean="0"/>
              <a:t>chemosis</a:t>
            </a:r>
            <a:r>
              <a:rPr lang="en-US" dirty="0" smtClean="0"/>
              <a:t> levels when </a:t>
            </a:r>
            <a:r>
              <a:rPr lang="en-US" dirty="0" err="1" smtClean="0"/>
              <a:t>Cosopt</a:t>
            </a:r>
            <a:r>
              <a:rPr lang="en-US" dirty="0" smtClean="0"/>
              <a:t> is administered preventively.</a:t>
            </a:r>
          </a:p>
          <a:p>
            <a:r>
              <a:rPr lang="en-US" sz="1200" b="1" kern="1200" dirty="0" smtClean="0">
                <a:solidFill>
                  <a:schemeClr val="tx1"/>
                </a:solidFill>
                <a:effectLst/>
                <a:latin typeface="+mn-lt"/>
                <a:ea typeface="+mn-ea"/>
                <a:cs typeface="+mn-cs"/>
              </a:rPr>
              <a:t>Key notation of visuals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a:t>
            </a:r>
            <a:r>
              <a:rPr lang="en-US" sz="1200" kern="1200" dirty="0" err="1" smtClean="0">
                <a:solidFill>
                  <a:schemeClr val="tx1"/>
                </a:solidFill>
                <a:effectLst/>
                <a:latin typeface="+mn-lt"/>
                <a:ea typeface="+mn-ea"/>
                <a:cs typeface="+mn-cs"/>
              </a:rPr>
              <a:t>Cosopt</a:t>
            </a:r>
            <a:r>
              <a:rPr lang="en-US" sz="1200" kern="1200" dirty="0" smtClean="0">
                <a:solidFill>
                  <a:schemeClr val="tx1"/>
                </a:solidFill>
                <a:effectLst/>
                <a:latin typeface="+mn-lt"/>
                <a:ea typeface="+mn-ea"/>
                <a:cs typeface="+mn-cs"/>
              </a:rPr>
              <a:t>™ is given preventively the </a:t>
            </a:r>
            <a:r>
              <a:rPr lang="en-US" sz="1200" kern="1200" dirty="0" err="1" smtClean="0">
                <a:solidFill>
                  <a:schemeClr val="tx1"/>
                </a:solidFill>
                <a:effectLst/>
                <a:latin typeface="+mn-lt"/>
                <a:ea typeface="+mn-ea"/>
                <a:cs typeface="+mn-cs"/>
              </a:rPr>
              <a:t>chemosis</a:t>
            </a:r>
            <a:r>
              <a:rPr lang="en-US" sz="1200" kern="1200" dirty="0" smtClean="0">
                <a:solidFill>
                  <a:schemeClr val="tx1"/>
                </a:solidFill>
                <a:effectLst/>
                <a:latin typeface="+mn-lt"/>
                <a:ea typeface="+mn-ea"/>
                <a:cs typeface="+mn-cs"/>
              </a:rPr>
              <a:t> effect is blunted. When given </a:t>
            </a:r>
            <a:r>
              <a:rPr lang="en-US" sz="1200" kern="1200" dirty="0" err="1" smtClean="0">
                <a:solidFill>
                  <a:schemeClr val="tx1"/>
                </a:solidFill>
                <a:effectLst/>
                <a:latin typeface="+mn-lt"/>
                <a:ea typeface="+mn-ea"/>
                <a:cs typeface="+mn-cs"/>
              </a:rPr>
              <a:t>interventionally</a:t>
            </a:r>
            <a:r>
              <a:rPr lang="en-US" sz="1200" kern="1200" dirty="0" smtClean="0">
                <a:solidFill>
                  <a:schemeClr val="tx1"/>
                </a:solidFill>
                <a:effectLst/>
                <a:latin typeface="+mn-lt"/>
                <a:ea typeface="+mn-ea"/>
                <a:cs typeface="+mn-cs"/>
              </a:rPr>
              <a:t>, once </a:t>
            </a:r>
            <a:r>
              <a:rPr lang="en-US" sz="1200" kern="1200" dirty="0" err="1" smtClean="0">
                <a:solidFill>
                  <a:schemeClr val="tx1"/>
                </a:solidFill>
                <a:effectLst/>
                <a:latin typeface="+mn-lt"/>
                <a:ea typeface="+mn-ea"/>
                <a:cs typeface="+mn-cs"/>
              </a:rPr>
              <a:t>chemosis</a:t>
            </a:r>
            <a:r>
              <a:rPr lang="en-US" sz="1200" kern="1200" dirty="0" smtClean="0">
                <a:solidFill>
                  <a:schemeClr val="tx1"/>
                </a:solidFill>
                <a:effectLst/>
                <a:latin typeface="+mn-lt"/>
                <a:ea typeface="+mn-ea"/>
                <a:cs typeface="+mn-cs"/>
              </a:rPr>
              <a:t> is already visualized, the </a:t>
            </a:r>
            <a:r>
              <a:rPr lang="en-US" sz="1200" kern="1200" dirty="0" err="1" smtClean="0">
                <a:solidFill>
                  <a:schemeClr val="tx1"/>
                </a:solidFill>
                <a:effectLst/>
                <a:latin typeface="+mn-lt"/>
                <a:ea typeface="+mn-ea"/>
                <a:cs typeface="+mn-cs"/>
              </a:rPr>
              <a:t>Cosopt</a:t>
            </a:r>
            <a:r>
              <a:rPr lang="en-US" sz="1200" kern="1200" dirty="0" smtClean="0">
                <a:solidFill>
                  <a:schemeClr val="tx1"/>
                </a:solidFill>
                <a:effectLst/>
                <a:latin typeface="+mn-lt"/>
                <a:ea typeface="+mn-ea"/>
                <a:cs typeface="+mn-cs"/>
              </a:rPr>
              <a:t>™ effect only stops the escalating trend of </a:t>
            </a:r>
            <a:r>
              <a:rPr lang="en-US" sz="1200" kern="1200" dirty="0" err="1" smtClean="0">
                <a:solidFill>
                  <a:schemeClr val="tx1"/>
                </a:solidFill>
                <a:effectLst/>
                <a:latin typeface="+mn-lt"/>
                <a:ea typeface="+mn-ea"/>
                <a:cs typeface="+mn-cs"/>
              </a:rPr>
              <a:t>chemosis</a:t>
            </a:r>
            <a:r>
              <a:rPr lang="en-US" sz="1200" kern="1200" dirty="0" smtClean="0">
                <a:solidFill>
                  <a:schemeClr val="tx1"/>
                </a:solidFill>
                <a:effectLst/>
                <a:latin typeface="+mn-lt"/>
                <a:ea typeface="+mn-ea"/>
                <a:cs typeface="+mn-cs"/>
              </a:rPr>
              <a:t>. Thus, the </a:t>
            </a:r>
            <a:r>
              <a:rPr lang="en-US" sz="1200" kern="1200" dirty="0" err="1" smtClean="0">
                <a:solidFill>
                  <a:schemeClr val="tx1"/>
                </a:solidFill>
                <a:effectLst/>
                <a:latin typeface="+mn-lt"/>
                <a:ea typeface="+mn-ea"/>
                <a:cs typeface="+mn-cs"/>
              </a:rPr>
              <a:t>conjunctival</a:t>
            </a:r>
            <a:r>
              <a:rPr lang="en-US" sz="1200" kern="1200" dirty="0" smtClean="0">
                <a:solidFill>
                  <a:schemeClr val="tx1"/>
                </a:solidFill>
                <a:effectLst/>
                <a:latin typeface="+mn-lt"/>
                <a:ea typeface="+mn-ea"/>
                <a:cs typeface="+mn-cs"/>
              </a:rPr>
              <a:t> edema does not disperse until the head is elevated- Supine intervention is needed at that time.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9A7744B-BD00-0740-A9D4-D531F3621F05}" type="slidenum">
              <a:rPr lang="en-US" smtClean="0"/>
              <a:t>19</a:t>
            </a:fld>
            <a:endParaRPr lang="en-US"/>
          </a:p>
        </p:txBody>
      </p:sp>
    </p:spTree>
    <p:extLst>
      <p:ext uri="{BB962C8B-B14F-4D97-AF65-F5344CB8AC3E}">
        <p14:creationId xmlns:p14="http://schemas.microsoft.com/office/powerpoint/2010/main" val="2135417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Osaka" charset="0"/>
                <a:cs typeface="Osaka" charset="0"/>
              </a:defRPr>
            </a:lvl1pPr>
            <a:lvl2pPr marL="742950" indent="-285750" eaLnBrk="0" hangingPunct="0">
              <a:defRPr>
                <a:solidFill>
                  <a:schemeClr val="tx1"/>
                </a:solidFill>
                <a:latin typeface="Arial" charset="0"/>
                <a:ea typeface="Osaka" charset="0"/>
                <a:cs typeface="Osaka" charset="0"/>
              </a:defRPr>
            </a:lvl2pPr>
            <a:lvl3pPr marL="1143000" indent="-228600" eaLnBrk="0" hangingPunct="0">
              <a:defRPr>
                <a:solidFill>
                  <a:schemeClr val="tx1"/>
                </a:solidFill>
                <a:latin typeface="Arial" charset="0"/>
                <a:ea typeface="Osaka" charset="0"/>
                <a:cs typeface="Osaka" charset="0"/>
              </a:defRPr>
            </a:lvl3pPr>
            <a:lvl4pPr marL="1600200" indent="-228600" eaLnBrk="0" hangingPunct="0">
              <a:defRPr>
                <a:solidFill>
                  <a:schemeClr val="tx1"/>
                </a:solidFill>
                <a:latin typeface="Arial" charset="0"/>
                <a:ea typeface="Osaka" charset="0"/>
                <a:cs typeface="Osaka" charset="0"/>
              </a:defRPr>
            </a:lvl4pPr>
            <a:lvl5pPr marL="2057400" indent="-228600" eaLnBrk="0" hangingPunct="0">
              <a:defRPr>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a:solidFill>
                  <a:schemeClr val="tx1"/>
                </a:solidFill>
                <a:latin typeface="Arial" charset="0"/>
                <a:ea typeface="Osaka" charset="0"/>
                <a:cs typeface="Osaka" charset="0"/>
              </a:defRPr>
            </a:lvl9pPr>
          </a:lstStyle>
          <a:p>
            <a:pPr eaLnBrk="1" hangingPunct="1">
              <a:defRPr/>
            </a:pPr>
            <a:fld id="{6AFE23EB-5CC8-BE4D-9D2F-67EE51FE162A}" type="slidenum">
              <a:rPr lang="en-US" smtClean="0"/>
              <a:pPr eaLnBrk="1" hangingPunct="1">
                <a:defRPr/>
              </a:pPr>
              <a:t>2</a:t>
            </a:fld>
            <a:endParaRPr lang="en-US" smtClean="0"/>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pPr>
            <a:r>
              <a:rPr lang="en-US" sz="1800" dirty="0" smtClean="0">
                <a:latin typeface="Arial" charset="0"/>
                <a:ea typeface="Osaka" charset="0"/>
                <a:cs typeface="Osaka" charset="0"/>
              </a:rPr>
              <a:t>***</a:t>
            </a:r>
            <a:r>
              <a:rPr lang="en-US" sz="1800" dirty="0" err="1" smtClean="0">
                <a:latin typeface="Arial" charset="0"/>
                <a:ea typeface="Osaka" charset="0"/>
                <a:cs typeface="Osaka" charset="0"/>
              </a:rPr>
              <a:t>Delattre</a:t>
            </a:r>
            <a:r>
              <a:rPr lang="en-US" sz="1800" dirty="0" smtClean="0">
                <a:latin typeface="Arial" charset="0"/>
                <a:ea typeface="Osaka" charset="0"/>
                <a:cs typeface="Osaka" charset="0"/>
              </a:rPr>
              <a:t> </a:t>
            </a:r>
            <a:r>
              <a:rPr lang="en-US" sz="1800" dirty="0">
                <a:latin typeface="Arial" charset="0"/>
                <a:ea typeface="Osaka" charset="0"/>
                <a:cs typeface="Osaka" charset="0"/>
              </a:rPr>
              <a:t>studied 17 patients who had awakened blind following spine and head down positioned procedures. These same observations were made by myself &amp; my colleagues. </a:t>
            </a:r>
            <a:r>
              <a:rPr lang="en-US" sz="1800" dirty="0" smtClean="0">
                <a:latin typeface="Arial" charset="0"/>
                <a:ea typeface="Osaka" charset="0"/>
                <a:cs typeface="Osaka" charset="0"/>
              </a:rPr>
              <a:t>Our focus today </a:t>
            </a:r>
            <a:r>
              <a:rPr lang="en-US" sz="1800" dirty="0">
                <a:latin typeface="Arial" charset="0"/>
                <a:ea typeface="Osaka" charset="0"/>
                <a:cs typeface="Osaka" charset="0"/>
              </a:rPr>
              <a:t>is watching the monitors.  </a:t>
            </a:r>
            <a:r>
              <a:rPr lang="en-US" sz="1800" dirty="0" smtClean="0">
                <a:latin typeface="Arial" charset="0"/>
                <a:ea typeface="Osaka" charset="0"/>
                <a:cs typeface="Osaka" charset="0"/>
              </a:rPr>
              <a:t>We often as anesthesia providers</a:t>
            </a:r>
            <a:r>
              <a:rPr lang="en-US" sz="1800" baseline="0" dirty="0" smtClean="0">
                <a:latin typeface="Arial" charset="0"/>
                <a:ea typeface="Osaka" charset="0"/>
                <a:cs typeface="Osaka" charset="0"/>
              </a:rPr>
              <a:t> are taping the eyes shut and placing foam around them </a:t>
            </a:r>
          </a:p>
          <a:p>
            <a:pPr algn="ctr">
              <a:spcBef>
                <a:spcPct val="0"/>
              </a:spcBef>
            </a:pPr>
            <a:r>
              <a:rPr lang="en-US" sz="1800" baseline="0" dirty="0" smtClean="0">
                <a:latin typeface="Arial" charset="0"/>
                <a:ea typeface="Osaka" charset="0"/>
                <a:cs typeface="Osaka" charset="0"/>
              </a:rPr>
              <a:t>Thus… not observing the gross orbital changes that are occurring while the patient is placed in this extreme ST position.</a:t>
            </a:r>
            <a:r>
              <a:rPr lang="en-US" sz="1800" dirty="0" smtClean="0">
                <a:latin typeface="Arial" charset="0"/>
                <a:ea typeface="Osaka" charset="0"/>
                <a:cs typeface="Osaka" charset="0"/>
              </a:rPr>
              <a:t> </a:t>
            </a:r>
            <a:endParaRPr lang="en-US" sz="1800" dirty="0">
              <a:latin typeface="Arial" charset="0"/>
              <a:ea typeface="Osaka" charset="0"/>
              <a:cs typeface="Osak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Osaka" charset="0"/>
                <a:cs typeface="Osaka" charset="0"/>
              </a:defRPr>
            </a:lvl1pPr>
            <a:lvl2pPr marL="742950" indent="-285750" eaLnBrk="0" hangingPunct="0">
              <a:defRPr>
                <a:solidFill>
                  <a:schemeClr val="tx1"/>
                </a:solidFill>
                <a:latin typeface="Arial" charset="0"/>
                <a:ea typeface="Osaka" charset="0"/>
                <a:cs typeface="Osaka" charset="0"/>
              </a:defRPr>
            </a:lvl2pPr>
            <a:lvl3pPr marL="1143000" indent="-228600" eaLnBrk="0" hangingPunct="0">
              <a:defRPr>
                <a:solidFill>
                  <a:schemeClr val="tx1"/>
                </a:solidFill>
                <a:latin typeface="Arial" charset="0"/>
                <a:ea typeface="Osaka" charset="0"/>
                <a:cs typeface="Osaka" charset="0"/>
              </a:defRPr>
            </a:lvl3pPr>
            <a:lvl4pPr marL="1600200" indent="-228600" eaLnBrk="0" hangingPunct="0">
              <a:defRPr>
                <a:solidFill>
                  <a:schemeClr val="tx1"/>
                </a:solidFill>
                <a:latin typeface="Arial" charset="0"/>
                <a:ea typeface="Osaka" charset="0"/>
                <a:cs typeface="Osaka" charset="0"/>
              </a:defRPr>
            </a:lvl4pPr>
            <a:lvl5pPr marL="2057400" indent="-228600" eaLnBrk="0" hangingPunct="0">
              <a:defRPr>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a:solidFill>
                  <a:schemeClr val="tx1"/>
                </a:solidFill>
                <a:latin typeface="Arial" charset="0"/>
                <a:ea typeface="Osaka" charset="0"/>
                <a:cs typeface="Osaka" charset="0"/>
              </a:defRPr>
            </a:lvl9pPr>
          </a:lstStyle>
          <a:p>
            <a:pPr eaLnBrk="1" hangingPunct="1">
              <a:defRPr/>
            </a:pPr>
            <a:fld id="{AE8D9270-BCD5-9B44-99C2-32302C7AFBA5}" type="slidenum">
              <a:rPr lang="en-US" smtClean="0"/>
              <a:pPr eaLnBrk="1" hangingPunct="1">
                <a:defRPr/>
              </a:pPr>
              <a:t>20</a:t>
            </a:fld>
            <a:endParaRPr lang="en-US" smtClean="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800" baseline="0" dirty="0" smtClean="0">
                <a:latin typeface="Arial" charset="0"/>
                <a:ea typeface="Osaka" charset="0"/>
                <a:cs typeface="Osaka" charset="0"/>
              </a:rPr>
              <a:t>Finally -APSF RECOMMENDS REST STOPS SO OUR flat supine positioning study where we introduced a 5-7 minute </a:t>
            </a:r>
            <a:r>
              <a:rPr lang="en-US" sz="1800" baseline="0" dirty="0" err="1" smtClean="0">
                <a:latin typeface="Arial" charset="0"/>
                <a:ea typeface="Osaka" charset="0"/>
                <a:cs typeface="Osaka" charset="0"/>
              </a:rPr>
              <a:t>reversre</a:t>
            </a:r>
            <a:r>
              <a:rPr lang="en-US" sz="1800" baseline="0" dirty="0" smtClean="0">
                <a:latin typeface="Arial" charset="0"/>
                <a:ea typeface="Osaka" charset="0"/>
                <a:cs typeface="Osaka" charset="0"/>
              </a:rPr>
              <a:t> TBURG at the 60 minute timeframe was seen to be extremely beneficial in prolonged cases</a:t>
            </a:r>
          </a:p>
          <a:p>
            <a:r>
              <a:rPr lang="en-US" sz="1800" baseline="0" dirty="0" smtClean="0">
                <a:latin typeface="Arial" charset="0"/>
                <a:ea typeface="Osaka" charset="0"/>
                <a:cs typeface="Osaka" charset="0"/>
              </a:rPr>
              <a:t>OUR  RESULTS: the ST positioned patients mean IOP at 2 hours was 36.1 and the intervention group mean was 19.4 while their baseline IOP’s were statistically </a:t>
            </a:r>
            <a:r>
              <a:rPr lang="en-US" sz="1800" baseline="0" dirty="0" err="1" smtClean="0">
                <a:latin typeface="Arial" charset="0"/>
                <a:ea typeface="Osaka" charset="0"/>
                <a:cs typeface="Osaka" charset="0"/>
              </a:rPr>
              <a:t>comparible</a:t>
            </a:r>
            <a:r>
              <a:rPr lang="en-US" sz="1800" baseline="0" dirty="0" smtClean="0">
                <a:latin typeface="Arial" charset="0"/>
                <a:ea typeface="Osaka" charset="0"/>
                <a:cs typeface="Osaka" charset="0"/>
              </a:rPr>
              <a:t>. </a:t>
            </a:r>
            <a:r>
              <a:rPr lang="en-US" sz="1800" dirty="0" smtClean="0">
                <a:latin typeface="Times New Roman" charset="0"/>
              </a:rPr>
              <a:t>****The ophthalmology researchers agreed that raising the head above the level of the heart for a period of time may allow trabecular meshwork drainage  regulation and outflow and could potentially allow the </a:t>
            </a:r>
            <a:r>
              <a:rPr lang="en-US" sz="1800" dirty="0" err="1" smtClean="0">
                <a:latin typeface="Times New Roman" charset="0"/>
              </a:rPr>
              <a:t>Schlemm’s</a:t>
            </a:r>
            <a:r>
              <a:rPr lang="en-US" sz="1800" dirty="0" smtClean="0">
                <a:latin typeface="Times New Roman" charset="0"/>
              </a:rPr>
              <a:t> canal lumen to reopen</a:t>
            </a:r>
            <a:r>
              <a:rPr lang="en-US" sz="1800" baseline="0" dirty="0" smtClean="0">
                <a:latin typeface="Times New Roman" charset="0"/>
              </a:rPr>
              <a:t> </a:t>
            </a:r>
            <a:endParaRPr lang="en-US" sz="1800" dirty="0" smtClean="0">
              <a:latin typeface="Times New Roman" charset="0"/>
            </a:endParaRPr>
          </a:p>
          <a:p>
            <a:pPr algn="ctr">
              <a:spcBef>
                <a:spcPct val="0"/>
              </a:spcBef>
            </a:pPr>
            <a:r>
              <a:rPr lang="en-US" sz="1800" dirty="0" smtClean="0">
                <a:latin typeface="Arial" charset="0"/>
                <a:ea typeface="Osaka" charset="0"/>
                <a:cs typeface="Osaka" charset="0"/>
              </a:rPr>
              <a:t>I WILL ALSO REVIEW THIS TOMORROW ENABLING YOU THE PRACTITIONER TO IMPLEMENT</a:t>
            </a:r>
            <a:r>
              <a:rPr lang="en-US" sz="1800" baseline="0" dirty="0" smtClean="0">
                <a:latin typeface="Arial" charset="0"/>
                <a:ea typeface="Osaka" charset="0"/>
                <a:cs typeface="Osaka" charset="0"/>
              </a:rPr>
              <a:t> A PROTOCOL</a:t>
            </a:r>
            <a:endParaRPr lang="en-US" sz="1800" dirty="0" smtClean="0">
              <a:latin typeface="Arial" charset="0"/>
              <a:ea typeface="Osaka" charset="0"/>
              <a:cs typeface="Osaka" charset="0"/>
            </a:endParaRPr>
          </a:p>
          <a:p>
            <a:r>
              <a:rPr lang="en-US" sz="1800" dirty="0" smtClean="0">
                <a:latin typeface="Times New Roman" charset="0"/>
              </a:rPr>
              <a:t>We now Ask our surgeons how much longer they may have at our 4 hour time out and since it takes only 10 minutes to undock reverse </a:t>
            </a:r>
            <a:r>
              <a:rPr lang="en-US" sz="1800" dirty="0" err="1" smtClean="0">
                <a:latin typeface="Times New Roman" charset="0"/>
              </a:rPr>
              <a:t>tburg</a:t>
            </a:r>
            <a:r>
              <a:rPr lang="en-US" sz="1800" dirty="0" smtClean="0">
                <a:latin typeface="Times New Roman" charset="0"/>
              </a:rPr>
              <a:t> the patient and </a:t>
            </a:r>
            <a:r>
              <a:rPr lang="en-US" sz="1800" dirty="0" err="1" smtClean="0">
                <a:latin typeface="Times New Roman" charset="0"/>
              </a:rPr>
              <a:t>redock</a:t>
            </a:r>
            <a:r>
              <a:rPr lang="en-US" sz="1800" dirty="0" smtClean="0">
                <a:latin typeface="Times New Roman" charset="0"/>
              </a:rPr>
              <a:t> this would be a suggested protocol if the surgeon does not see an immediate end in sight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charset="0"/>
                <a:ea typeface="Osaka" charset="0"/>
                <a:cs typeface="Osaka" charset="0"/>
              </a:rPr>
              <a:t> OUR FINAL PROTOCOL .</a:t>
            </a:r>
          </a:p>
          <a:p>
            <a:r>
              <a:rPr lang="en-US" dirty="0" smtClean="0">
                <a:latin typeface="Times New Roman" charset="0"/>
              </a:rPr>
              <a:t>*</a:t>
            </a:r>
            <a:r>
              <a:rPr lang="en-US" dirty="0">
                <a:latin typeface="Times New Roman" charset="0"/>
              </a:rPr>
              <a:t>***</a:t>
            </a:r>
            <a:r>
              <a:rPr lang="en-US" b="1" dirty="0" err="1">
                <a:latin typeface="Times New Roman" charset="0"/>
              </a:rPr>
              <a:t>Pinkney</a:t>
            </a:r>
            <a:r>
              <a:rPr lang="en-US" b="1" dirty="0">
                <a:latin typeface="Times New Roman" charset="0"/>
              </a:rPr>
              <a:t> and associates agree with us and in fact cite our publications in </a:t>
            </a:r>
            <a:r>
              <a:rPr lang="en-US" b="1" dirty="0" err="1">
                <a:latin typeface="Times New Roman" charset="0"/>
              </a:rPr>
              <a:t>london</a:t>
            </a:r>
            <a:r>
              <a:rPr lang="en-US" b="1" dirty="0">
                <a:latin typeface="Times New Roman" charset="0"/>
              </a:rPr>
              <a:t> </a:t>
            </a:r>
          </a:p>
          <a:p>
            <a:r>
              <a:rPr lang="en-US" b="1" dirty="0">
                <a:latin typeface="Times New Roman" charset="0"/>
              </a:rPr>
              <a:t>They </a:t>
            </a:r>
            <a:r>
              <a:rPr lang="en-US" dirty="0">
                <a:latin typeface="Times New Roman" charset="0"/>
              </a:rPr>
              <a:t>have just conducted a review of all literature involving surgical procedures in the prone and ST position the title----- Raised intraocular pressure and perioperative visual loss in laparoscopic colorectal surgery: a catastrophe waiting to happen? A systematic review of evidence from other surgical specialties. BOTTOM LINE TONOMETRY and/or assessment of </a:t>
            </a:r>
            <a:r>
              <a:rPr lang="en-US" dirty="0" err="1">
                <a:latin typeface="Times New Roman" charset="0"/>
              </a:rPr>
              <a:t>chemosis</a:t>
            </a:r>
            <a:r>
              <a:rPr lang="en-US" dirty="0">
                <a:latin typeface="Times New Roman" charset="0"/>
              </a:rPr>
              <a:t> (&gt;40mmHG IOP) is necessary</a:t>
            </a:r>
          </a:p>
        </p:txBody>
      </p:sp>
      <p:sp>
        <p:nvSpPr>
          <p:cNvPr id="4" name="Slide Number Placeholder 3"/>
          <p:cNvSpPr>
            <a:spLocks noGrp="1"/>
          </p:cNvSpPr>
          <p:nvPr>
            <p:ph type="sldNum" sz="quarter" idx="5"/>
          </p:nvPr>
        </p:nvSpPr>
        <p:spPr/>
        <p:txBody>
          <a:bodyPr/>
          <a:lstStyle/>
          <a:p>
            <a:pPr>
              <a:defRPr/>
            </a:pPr>
            <a:fld id="{5980CE32-C6CE-4B48-BB69-A8A541F37BAC}"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a:ln/>
        </p:spPr>
      </p:sp>
      <p:sp>
        <p:nvSpPr>
          <p:cNvPr id="1300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
        <p:nvSpPr>
          <p:cNvPr id="4" name="Slide Number Placeholder 3"/>
          <p:cNvSpPr>
            <a:spLocks noGrp="1"/>
          </p:cNvSpPr>
          <p:nvPr>
            <p:ph type="sldNum" sz="quarter" idx="5"/>
          </p:nvPr>
        </p:nvSpPr>
        <p:spPr/>
        <p:txBody>
          <a:bodyPr/>
          <a:lstStyle/>
          <a:p>
            <a:pPr>
              <a:defRPr/>
            </a:pPr>
            <a:fld id="{3DA112F0-844F-994F-86C6-A24183D3228F}" type="slidenum">
              <a:rPr lang="en-US"/>
              <a:pPr>
                <a:defRPr/>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eaLnBrk="0" hangingPunct="0">
              <a:defRPr>
                <a:solidFill>
                  <a:schemeClr val="tx1"/>
                </a:solidFill>
                <a:latin typeface="Arial" charset="0"/>
                <a:ea typeface="Osaka" charset="0"/>
                <a:cs typeface="Osaka" charset="0"/>
              </a:defRPr>
            </a:lvl1pPr>
            <a:lvl2pPr marL="742950" indent="-285750" eaLnBrk="0" hangingPunct="0">
              <a:defRPr>
                <a:solidFill>
                  <a:schemeClr val="tx1"/>
                </a:solidFill>
                <a:latin typeface="Arial" charset="0"/>
                <a:ea typeface="Osaka" charset="0"/>
                <a:cs typeface="Osaka" charset="0"/>
              </a:defRPr>
            </a:lvl2pPr>
            <a:lvl3pPr marL="1143000" indent="-228600" eaLnBrk="0" hangingPunct="0">
              <a:defRPr>
                <a:solidFill>
                  <a:schemeClr val="tx1"/>
                </a:solidFill>
                <a:latin typeface="Arial" charset="0"/>
                <a:ea typeface="Osaka" charset="0"/>
                <a:cs typeface="Osaka" charset="0"/>
              </a:defRPr>
            </a:lvl3pPr>
            <a:lvl4pPr marL="1600200" indent="-228600" eaLnBrk="0" hangingPunct="0">
              <a:defRPr>
                <a:solidFill>
                  <a:schemeClr val="tx1"/>
                </a:solidFill>
                <a:latin typeface="Arial" charset="0"/>
                <a:ea typeface="Osaka" charset="0"/>
                <a:cs typeface="Osaka" charset="0"/>
              </a:defRPr>
            </a:lvl4pPr>
            <a:lvl5pPr marL="2057400" indent="-228600" eaLnBrk="0" hangingPunct="0">
              <a:defRPr>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a:solidFill>
                  <a:schemeClr val="tx1"/>
                </a:solidFill>
                <a:latin typeface="Arial" charset="0"/>
                <a:ea typeface="Osaka" charset="0"/>
                <a:cs typeface="Osaka" charset="0"/>
              </a:defRPr>
            </a:lvl9pPr>
          </a:lstStyle>
          <a:p>
            <a:pPr algn="r" eaLnBrk="1" hangingPunct="1">
              <a:defRPr/>
            </a:pPr>
            <a:fld id="{2B2F36EF-A766-6947-9F16-40A2C1BEC7D0}" type="slidenum">
              <a:rPr lang="en-US" sz="1200" smtClean="0">
                <a:effectLst>
                  <a:outerShdw blurRad="38100" dist="38100" dir="2700000" algn="tl">
                    <a:srgbClr val="DDDDDD"/>
                  </a:outerShdw>
                </a:effectLst>
              </a:rPr>
              <a:pPr algn="r" eaLnBrk="1" hangingPunct="1">
                <a:defRPr/>
              </a:pPr>
              <a:t>3</a:t>
            </a:fld>
            <a:endParaRPr lang="en-US" sz="1200" smtClean="0">
              <a:effectLst>
                <a:outerShdw blurRad="38100" dist="38100" dir="2700000" algn="tl">
                  <a:srgbClr val="DDDDDD"/>
                </a:outerShdw>
              </a:effectLst>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ctr" defTabSz="457200" rtl="0" eaLnBrk="1" fontAlgn="auto" latinLnBrk="0" hangingPunct="1">
              <a:lnSpc>
                <a:spcPct val="100000"/>
              </a:lnSpc>
              <a:spcBef>
                <a:spcPct val="0"/>
              </a:spcBef>
              <a:spcAft>
                <a:spcPts val="0"/>
              </a:spcAft>
              <a:buClrTx/>
              <a:buSzTx/>
              <a:buFontTx/>
              <a:buNone/>
              <a:tabLst/>
              <a:defRPr/>
            </a:pPr>
            <a:r>
              <a:rPr lang="en-US" sz="1800" dirty="0" smtClean="0">
                <a:latin typeface="Arial" charset="0"/>
                <a:ea typeface="Osaka" charset="0"/>
                <a:cs typeface="Osaka" charset="0"/>
              </a:rPr>
              <a:t>Remember normal IOP is 10-12       **Upon completion of my courses involving retinal perfusion I studied</a:t>
            </a:r>
          </a:p>
          <a:p>
            <a:pPr algn="ctr">
              <a:spcBef>
                <a:spcPct val="0"/>
              </a:spcBef>
            </a:pPr>
            <a:r>
              <a:rPr lang="en-US" sz="1800" dirty="0" err="1" smtClean="0">
                <a:latin typeface="Arial" charset="0"/>
                <a:ea typeface="Osaka" charset="0"/>
                <a:cs typeface="Osaka" charset="0"/>
              </a:rPr>
              <a:t>Pilunat</a:t>
            </a:r>
            <a:r>
              <a:rPr lang="en-US" sz="1800" dirty="0" smtClean="0">
                <a:latin typeface="Arial" charset="0"/>
                <a:ea typeface="Osaka" charset="0"/>
                <a:cs typeface="Osaka" charset="0"/>
              </a:rPr>
              <a:t> </a:t>
            </a:r>
            <a:r>
              <a:rPr lang="en-US" sz="1800" dirty="0">
                <a:latin typeface="Arial" charset="0"/>
                <a:ea typeface="Osaka" charset="0"/>
                <a:cs typeface="Osaka" charset="0"/>
              </a:rPr>
              <a:t>&amp; </a:t>
            </a:r>
            <a:r>
              <a:rPr lang="en-US" sz="1800" dirty="0" smtClean="0">
                <a:latin typeface="Arial" charset="0"/>
                <a:ea typeface="Osaka" charset="0"/>
                <a:cs typeface="Osaka" charset="0"/>
              </a:rPr>
              <a:t>Harris findings:</a:t>
            </a:r>
            <a:r>
              <a:rPr lang="en-US" sz="1800" baseline="0" dirty="0" smtClean="0">
                <a:latin typeface="Arial" charset="0"/>
                <a:ea typeface="Osaka" charset="0"/>
                <a:cs typeface="Osaka" charset="0"/>
              </a:rPr>
              <a:t> they</a:t>
            </a:r>
            <a:r>
              <a:rPr lang="en-US" sz="1800" dirty="0" smtClean="0">
                <a:latin typeface="Arial" charset="0"/>
                <a:ea typeface="Osaka" charset="0"/>
                <a:cs typeface="Osaka" charset="0"/>
              </a:rPr>
              <a:t> </a:t>
            </a:r>
            <a:r>
              <a:rPr lang="en-US" sz="1800" dirty="0">
                <a:latin typeface="Arial" charset="0"/>
                <a:ea typeface="Osaka" charset="0"/>
                <a:cs typeface="Osaka" charset="0"/>
              </a:rPr>
              <a:t>observed flow interruptions in patients whose pressure exceeded 45 to 55 mmHg. Thus we look at 40 as a critical </a:t>
            </a:r>
            <a:r>
              <a:rPr lang="en-US" sz="1800" dirty="0" smtClean="0">
                <a:latin typeface="Arial" charset="0"/>
                <a:ea typeface="Osaka" charset="0"/>
                <a:cs typeface="Osaka" charset="0"/>
              </a:rPr>
              <a:t>threshold</a:t>
            </a:r>
            <a:r>
              <a:rPr lang="en-US" sz="1800" baseline="0" dirty="0" smtClean="0">
                <a:latin typeface="Arial" charset="0"/>
                <a:ea typeface="Osaka" charset="0"/>
                <a:cs typeface="Osaka" charset="0"/>
              </a:rPr>
              <a:t> to be preventive</a:t>
            </a:r>
            <a:endParaRPr lang="en-US" sz="1800" dirty="0">
              <a:latin typeface="Arial" charset="0"/>
              <a:ea typeface="Osaka" charset="0"/>
              <a:cs typeface="Osak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Times New Roman" charset="0"/>
                <a:ea typeface="MS PGothic" charset="0"/>
                <a:cs typeface="MS PGothic" charset="0"/>
              </a:defRPr>
            </a:lvl1pPr>
            <a:lvl2pPr>
              <a:defRPr sz="1200">
                <a:solidFill>
                  <a:schemeClr val="tx1"/>
                </a:solidFill>
                <a:latin typeface="Times New Roman" charset="0"/>
                <a:ea typeface="MS PGothic" charset="0"/>
                <a:cs typeface="MS PGothic" charset="0"/>
              </a:defRPr>
            </a:lvl2pPr>
            <a:lvl3pPr>
              <a:defRPr sz="1200">
                <a:solidFill>
                  <a:schemeClr val="tx1"/>
                </a:solidFill>
                <a:latin typeface="Times New Roman" charset="0"/>
                <a:ea typeface="MS PGothic" charset="0"/>
                <a:cs typeface="MS PGothic" charset="0"/>
              </a:defRPr>
            </a:lvl3pPr>
            <a:lvl4pPr>
              <a:defRPr sz="1200">
                <a:solidFill>
                  <a:schemeClr val="tx1"/>
                </a:solidFill>
                <a:latin typeface="Times New Roman" charset="0"/>
                <a:ea typeface="MS PGothic" charset="0"/>
                <a:cs typeface="MS PGothic" charset="0"/>
              </a:defRPr>
            </a:lvl4pPr>
            <a:lvl5pPr>
              <a:defRPr sz="1200">
                <a:solidFill>
                  <a:schemeClr val="tx1"/>
                </a:solidFill>
                <a:latin typeface="Times New Roman"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pPr>
              <a:defRPr/>
            </a:pPr>
            <a:fld id="{F75E2367-65A8-4A4F-909B-C6BE8896E8FD}" type="slidenum">
              <a:rPr lang="en-US" smtClean="0">
                <a:latin typeface="Arial" charset="0"/>
                <a:ea typeface="Osaka" charset="0"/>
                <a:cs typeface="Osaka" charset="0"/>
              </a:rPr>
              <a:pPr>
                <a:defRPr/>
              </a:pPr>
              <a:t>4</a:t>
            </a:fld>
            <a:endParaRPr lang="en-US" smtClean="0">
              <a:latin typeface="Arial" charset="0"/>
              <a:ea typeface="Osaka" charset="0"/>
              <a:cs typeface="Osaka"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0"/>
              </a:spcBef>
            </a:pPr>
            <a:r>
              <a:rPr lang="en-US" sz="1800" dirty="0" smtClean="0">
                <a:latin typeface="Arial" charset="0"/>
                <a:ea typeface="Osaka" charset="0"/>
                <a:cs typeface="Osaka" charset="0"/>
              </a:rPr>
              <a:t>Literature had shown that </a:t>
            </a:r>
            <a:r>
              <a:rPr lang="en-US" sz="1800" dirty="0" err="1" smtClean="0">
                <a:latin typeface="Arial" charset="0"/>
                <a:ea typeface="Osaka" charset="0"/>
                <a:cs typeface="Osaka" charset="0"/>
              </a:rPr>
              <a:t>autoregulation</a:t>
            </a:r>
            <a:r>
              <a:rPr lang="en-US" sz="1800" dirty="0" smtClean="0">
                <a:latin typeface="Arial" charset="0"/>
                <a:ea typeface="Osaka" charset="0"/>
                <a:cs typeface="Osaka" charset="0"/>
              </a:rPr>
              <a:t> in yoga studies maintained a normal IOP while subjects stood on their heads</a:t>
            </a:r>
            <a:r>
              <a:rPr lang="en-US" sz="1800" baseline="0" dirty="0" smtClean="0">
                <a:latin typeface="Arial" charset="0"/>
                <a:ea typeface="Osaka" charset="0"/>
                <a:cs typeface="Osaka" charset="0"/>
              </a:rPr>
              <a:t> for 2 hours. </a:t>
            </a:r>
          </a:p>
          <a:p>
            <a:pPr algn="ctr">
              <a:spcBef>
                <a:spcPct val="0"/>
              </a:spcBef>
            </a:pPr>
            <a:r>
              <a:rPr lang="en-US" sz="1800" baseline="0" dirty="0" smtClean="0">
                <a:latin typeface="Arial" charset="0"/>
                <a:ea typeface="Osaka" charset="0"/>
                <a:cs typeface="Osaka" charset="0"/>
              </a:rPr>
              <a:t>So </a:t>
            </a:r>
            <a:r>
              <a:rPr lang="en-US" sz="1800" dirty="0" smtClean="0">
                <a:latin typeface="Arial" charset="0"/>
                <a:ea typeface="Osaka" charset="0"/>
                <a:cs typeface="Osaka" charset="0"/>
              </a:rPr>
              <a:t>*</a:t>
            </a:r>
            <a:r>
              <a:rPr lang="en-US" sz="1800" dirty="0">
                <a:latin typeface="Arial" charset="0"/>
                <a:ea typeface="Osaka" charset="0"/>
                <a:cs typeface="Osaka" charset="0"/>
              </a:rPr>
              <a:t>Anesthetic management was controlled maintaining PIP and CO2 </a:t>
            </a:r>
          </a:p>
          <a:p>
            <a:pPr algn="ctr">
              <a:spcBef>
                <a:spcPct val="0"/>
              </a:spcBef>
            </a:pPr>
            <a:r>
              <a:rPr lang="en-US" sz="1800" dirty="0">
                <a:latin typeface="Arial" charset="0"/>
                <a:ea typeface="Osaka" charset="0"/>
                <a:cs typeface="Osaka" charset="0"/>
              </a:rPr>
              <a:t>and any triggers of increased IOP were avoided such as </a:t>
            </a:r>
            <a:r>
              <a:rPr lang="en-US" sz="1800" dirty="0" smtClean="0">
                <a:latin typeface="Arial" charset="0"/>
                <a:ea typeface="Osaka" charset="0"/>
                <a:cs typeface="Osaka" charset="0"/>
              </a:rPr>
              <a:t>Succinylcholine</a:t>
            </a:r>
            <a:r>
              <a:rPr lang="en-US" sz="1800" baseline="0" dirty="0" smtClean="0">
                <a:latin typeface="Arial" charset="0"/>
                <a:ea typeface="Osaka" charset="0"/>
                <a:cs typeface="Osaka" charset="0"/>
              </a:rPr>
              <a:t> or</a:t>
            </a:r>
            <a:r>
              <a:rPr lang="en-US" sz="1800" dirty="0" smtClean="0">
                <a:latin typeface="Arial" charset="0"/>
                <a:ea typeface="Osaka" charset="0"/>
                <a:cs typeface="Osaka" charset="0"/>
              </a:rPr>
              <a:t> </a:t>
            </a:r>
            <a:r>
              <a:rPr lang="en-US" sz="1800" dirty="0">
                <a:latin typeface="Arial" charset="0"/>
                <a:ea typeface="Osaka" charset="0"/>
                <a:cs typeface="Osaka" charset="0"/>
              </a:rPr>
              <a:t>excessive </a:t>
            </a:r>
            <a:r>
              <a:rPr lang="en-US" sz="1800" dirty="0" err="1">
                <a:latin typeface="Arial" charset="0"/>
                <a:ea typeface="Osaka" charset="0"/>
                <a:cs typeface="Osaka" charset="0"/>
              </a:rPr>
              <a:t>pressor</a:t>
            </a:r>
            <a:r>
              <a:rPr lang="en-US" sz="1800" dirty="0">
                <a:latin typeface="Arial" charset="0"/>
                <a:ea typeface="Osaka" charset="0"/>
                <a:cs typeface="Osaka" charset="0"/>
              </a:rPr>
              <a:t> </a:t>
            </a:r>
            <a:r>
              <a:rPr lang="en-US" sz="1800" dirty="0" smtClean="0">
                <a:latin typeface="Arial" charset="0"/>
                <a:ea typeface="Osaka" charset="0"/>
                <a:cs typeface="Osaka" charset="0"/>
              </a:rPr>
              <a:t>interventions. IOP</a:t>
            </a:r>
            <a:r>
              <a:rPr lang="en-US" sz="1800" baseline="0" dirty="0" smtClean="0">
                <a:latin typeface="Arial" charset="0"/>
                <a:ea typeface="Osaka" charset="0"/>
                <a:cs typeface="Osaka" charset="0"/>
              </a:rPr>
              <a:t> was measured every 30 minutes thereafter</a:t>
            </a:r>
            <a:r>
              <a:rPr lang="en-US" sz="1800" dirty="0" smtClean="0">
                <a:latin typeface="Arial" charset="0"/>
                <a:ea typeface="Osaka" charset="0"/>
                <a:cs typeface="Osaka" charset="0"/>
              </a:rPr>
              <a:t> </a:t>
            </a:r>
            <a:r>
              <a:rPr lang="en-US" sz="1800" dirty="0">
                <a:latin typeface="Arial" charset="0"/>
                <a:ea typeface="Osaka" charset="0"/>
                <a:cs typeface="Osaka" charset="0"/>
              </a:rPr>
              <a:t>and Final readings were obtained prior to reversal </a:t>
            </a:r>
            <a:r>
              <a:rPr lang="en-US" sz="1800" dirty="0" smtClean="0">
                <a:latin typeface="Arial" charset="0"/>
                <a:ea typeface="Osaka" charset="0"/>
                <a:cs typeface="Osaka" charset="0"/>
              </a:rPr>
              <a:t>agents</a:t>
            </a:r>
          </a:p>
          <a:p>
            <a:pPr algn="ctr">
              <a:spcBef>
                <a:spcPct val="0"/>
              </a:spcBef>
            </a:pPr>
            <a:r>
              <a:rPr lang="en-US" sz="1800" dirty="0" smtClean="0">
                <a:latin typeface="Arial" charset="0"/>
                <a:ea typeface="Osaka" charset="0"/>
                <a:cs typeface="Osaka" charset="0"/>
              </a:rPr>
              <a:t> </a:t>
            </a:r>
            <a:r>
              <a:rPr lang="en-US" sz="1800" dirty="0">
                <a:latin typeface="Arial" charset="0"/>
                <a:ea typeface="Osaka" charset="0"/>
                <a:cs typeface="Osaka" charset="0"/>
              </a:rPr>
              <a:t>Our </a:t>
            </a:r>
            <a:r>
              <a:rPr lang="en-US" sz="1800" dirty="0" smtClean="0">
                <a:latin typeface="Arial" charset="0"/>
                <a:ea typeface="Osaka" charset="0"/>
                <a:cs typeface="Osaka" charset="0"/>
              </a:rPr>
              <a:t>conclusion</a:t>
            </a:r>
            <a:r>
              <a:rPr lang="en-US" sz="1800" baseline="0" dirty="0" smtClean="0">
                <a:latin typeface="Arial" charset="0"/>
                <a:ea typeface="Osaka" charset="0"/>
                <a:cs typeface="Osaka" charset="0"/>
              </a:rPr>
              <a:t> was that the  </a:t>
            </a:r>
            <a:r>
              <a:rPr lang="en-US" sz="1800" baseline="0" dirty="0" err="1" smtClean="0">
                <a:latin typeface="Arial" charset="0"/>
                <a:ea typeface="Osaka" charset="0"/>
                <a:cs typeface="Osaka" charset="0"/>
              </a:rPr>
              <a:t>autoregulation</a:t>
            </a:r>
            <a:r>
              <a:rPr lang="en-US" sz="1800" baseline="0" dirty="0" smtClean="0">
                <a:latin typeface="Arial" charset="0"/>
                <a:ea typeface="Osaka" charset="0"/>
                <a:cs typeface="Osaka" charset="0"/>
              </a:rPr>
              <a:t> process that maintains flow was impaired in the ST position  </a:t>
            </a:r>
            <a:endParaRPr lang="en-US" sz="1800" dirty="0">
              <a:latin typeface="Arial" charset="0"/>
              <a:ea typeface="Osaka" charset="0"/>
              <a:cs typeface="Osak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b="1" i="1" dirty="0" smtClean="0">
                <a:solidFill>
                  <a:srgbClr val="000000"/>
                </a:solidFill>
                <a:ea typeface="Osaka" charset="-128"/>
              </a:rPr>
              <a:t>Identification of a direct correlation between the duration of surgery spent in ST with increases in IOP resulting in critical reductions in ophthalmic perfusion pressure (OPP)</a:t>
            </a:r>
            <a:endParaRPr lang="en-US" altLang="en-US" sz="1100" dirty="0" smtClean="0">
              <a:solidFill>
                <a:srgbClr val="000000"/>
              </a:solidFill>
              <a:ea typeface="Osaka" charset="-128"/>
            </a:endParaRPr>
          </a:p>
          <a:p>
            <a:endParaRPr lang="en-US" dirty="0"/>
          </a:p>
        </p:txBody>
      </p:sp>
      <p:sp>
        <p:nvSpPr>
          <p:cNvPr id="4" name="Slide Number Placeholder 3"/>
          <p:cNvSpPr>
            <a:spLocks noGrp="1"/>
          </p:cNvSpPr>
          <p:nvPr>
            <p:ph type="sldNum" sz="quarter" idx="10"/>
          </p:nvPr>
        </p:nvSpPr>
        <p:spPr/>
        <p:txBody>
          <a:bodyPr/>
          <a:lstStyle/>
          <a:p>
            <a:fld id="{19A7744B-BD00-0740-A9D4-D531F3621F05}" type="slidenum">
              <a:rPr lang="en-US" smtClean="0"/>
              <a:t>5</a:t>
            </a:fld>
            <a:endParaRPr lang="en-US"/>
          </a:p>
        </p:txBody>
      </p:sp>
    </p:spTree>
    <p:extLst>
      <p:ext uri="{BB962C8B-B14F-4D97-AF65-F5344CB8AC3E}">
        <p14:creationId xmlns:p14="http://schemas.microsoft.com/office/powerpoint/2010/main" val="1059576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eaLnBrk="0" hangingPunct="0">
              <a:defRPr>
                <a:solidFill>
                  <a:schemeClr val="tx1"/>
                </a:solidFill>
                <a:latin typeface="Arial" charset="0"/>
                <a:ea typeface="Osaka" charset="0"/>
                <a:cs typeface="Osaka" charset="0"/>
              </a:defRPr>
            </a:lvl1pPr>
            <a:lvl2pPr marL="742950" indent="-285750" eaLnBrk="0" hangingPunct="0">
              <a:defRPr>
                <a:solidFill>
                  <a:schemeClr val="tx1"/>
                </a:solidFill>
                <a:latin typeface="Arial" charset="0"/>
                <a:ea typeface="Osaka" charset="0"/>
                <a:cs typeface="Osaka" charset="0"/>
              </a:defRPr>
            </a:lvl2pPr>
            <a:lvl3pPr marL="1143000" indent="-228600" eaLnBrk="0" hangingPunct="0">
              <a:defRPr>
                <a:solidFill>
                  <a:schemeClr val="tx1"/>
                </a:solidFill>
                <a:latin typeface="Arial" charset="0"/>
                <a:ea typeface="Osaka" charset="0"/>
                <a:cs typeface="Osaka" charset="0"/>
              </a:defRPr>
            </a:lvl3pPr>
            <a:lvl4pPr marL="1600200" indent="-228600" eaLnBrk="0" hangingPunct="0">
              <a:defRPr>
                <a:solidFill>
                  <a:schemeClr val="tx1"/>
                </a:solidFill>
                <a:latin typeface="Arial" charset="0"/>
                <a:ea typeface="Osaka" charset="0"/>
                <a:cs typeface="Osaka" charset="0"/>
              </a:defRPr>
            </a:lvl4pPr>
            <a:lvl5pPr marL="2057400" indent="-228600" eaLnBrk="0" hangingPunct="0">
              <a:defRPr>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a:solidFill>
                  <a:schemeClr val="tx1"/>
                </a:solidFill>
                <a:latin typeface="Arial" charset="0"/>
                <a:ea typeface="Osaka" charset="0"/>
                <a:cs typeface="Osaka" charset="0"/>
              </a:defRPr>
            </a:lvl9pPr>
          </a:lstStyle>
          <a:p>
            <a:pPr algn="r" eaLnBrk="1" hangingPunct="1"/>
            <a:fld id="{2FD0C489-7A06-4042-9010-EB0BD3C38DBE}" type="slidenum">
              <a:rPr lang="en-US" sz="1200">
                <a:effectLst>
                  <a:outerShdw blurRad="38100" dist="38100" dir="2700000" algn="tl">
                    <a:srgbClr val="DDDDDD"/>
                  </a:outerShdw>
                </a:effectLst>
              </a:rPr>
              <a:pPr algn="r" eaLnBrk="1" hangingPunct="1"/>
              <a:t>6</a:t>
            </a:fld>
            <a:endParaRPr lang="en-US" sz="1200">
              <a:effectLst>
                <a:outerShdw blurRad="38100" dist="38100" dir="2700000" algn="tl">
                  <a:srgbClr val="DDDDDD"/>
                </a:outerShdw>
              </a:effectLst>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eaLnBrk="0" hangingPunct="0">
              <a:defRPr>
                <a:solidFill>
                  <a:schemeClr val="tx1"/>
                </a:solidFill>
                <a:latin typeface="Arial" charset="0"/>
                <a:ea typeface="Osaka" charset="0"/>
                <a:cs typeface="Osaka" charset="0"/>
              </a:defRPr>
            </a:lvl1pPr>
            <a:lvl2pPr marL="742950" indent="-285750" eaLnBrk="0" hangingPunct="0">
              <a:defRPr>
                <a:solidFill>
                  <a:schemeClr val="tx1"/>
                </a:solidFill>
                <a:latin typeface="Arial" charset="0"/>
                <a:ea typeface="Osaka" charset="0"/>
                <a:cs typeface="Osaka" charset="0"/>
              </a:defRPr>
            </a:lvl2pPr>
            <a:lvl3pPr marL="1143000" indent="-228600" eaLnBrk="0" hangingPunct="0">
              <a:defRPr>
                <a:solidFill>
                  <a:schemeClr val="tx1"/>
                </a:solidFill>
                <a:latin typeface="Arial" charset="0"/>
                <a:ea typeface="Osaka" charset="0"/>
                <a:cs typeface="Osaka" charset="0"/>
              </a:defRPr>
            </a:lvl3pPr>
            <a:lvl4pPr marL="1600200" indent="-228600" eaLnBrk="0" hangingPunct="0">
              <a:defRPr>
                <a:solidFill>
                  <a:schemeClr val="tx1"/>
                </a:solidFill>
                <a:latin typeface="Arial" charset="0"/>
                <a:ea typeface="Osaka" charset="0"/>
                <a:cs typeface="Osaka" charset="0"/>
              </a:defRPr>
            </a:lvl4pPr>
            <a:lvl5pPr marL="2057400" indent="-228600" eaLnBrk="0" hangingPunct="0">
              <a:defRPr>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a:solidFill>
                  <a:schemeClr val="tx1"/>
                </a:solidFill>
                <a:latin typeface="Arial" charset="0"/>
                <a:ea typeface="Osaka" charset="0"/>
                <a:cs typeface="Osaka" charset="0"/>
              </a:defRPr>
            </a:lvl9pPr>
          </a:lstStyle>
          <a:p>
            <a:pPr algn="r" eaLnBrk="1" hangingPunct="1">
              <a:defRPr/>
            </a:pPr>
            <a:fld id="{A365239C-A7B4-9C40-820C-3B7115B4AA15}" type="slidenum">
              <a:rPr lang="en-US" sz="1200" smtClean="0">
                <a:effectLst>
                  <a:outerShdw blurRad="38100" dist="38100" dir="2700000" algn="tl">
                    <a:srgbClr val="DDDDDD"/>
                  </a:outerShdw>
                </a:effectLst>
              </a:rPr>
              <a:pPr algn="r" eaLnBrk="1" hangingPunct="1">
                <a:defRPr/>
              </a:pPr>
              <a:t>7</a:t>
            </a:fld>
            <a:endParaRPr lang="en-US" sz="1200" smtClean="0">
              <a:effectLst>
                <a:outerShdw blurRad="38100" dist="38100" dir="2700000" algn="tl">
                  <a:srgbClr val="DDDDDD"/>
                </a:outerShdw>
              </a:effectLst>
            </a:endParaRPr>
          </a:p>
        </p:txBody>
      </p:sp>
      <p:sp>
        <p:nvSpPr>
          <p:cNvPr id="29698" name="Rectangle 2"/>
          <p:cNvSpPr>
            <a:spLocks noGrp="1" noRot="1" noChangeAspect="1" noChangeArrowheads="1" noTextEdit="1"/>
          </p:cNvSpPr>
          <p:nvPr>
            <p:ph type="sldImg"/>
          </p:nvPr>
        </p:nvSpPr>
        <p:spPr>
          <a:solidFill>
            <a:srgbClr val="FFFFFF"/>
          </a:solidFill>
          <a:ln/>
        </p:spPr>
      </p:sp>
      <p:sp>
        <p:nvSpPr>
          <p:cNvPr id="29699"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dirty="0" smtClean="0">
                <a:latin typeface="Times New Roman" charset="0"/>
              </a:rPr>
              <a:t>nerve___       </a:t>
            </a:r>
            <a:r>
              <a:rPr lang="en-US" dirty="0">
                <a:latin typeface="Times New Roman" charset="0"/>
              </a:rPr>
              <a:t>We do not know why one person may wake up blind and another does not because there is marked </a:t>
            </a:r>
            <a:r>
              <a:rPr lang="en-US" dirty="0" err="1">
                <a:latin typeface="Times New Roman" charset="0"/>
              </a:rPr>
              <a:t>interindividual</a:t>
            </a:r>
            <a:r>
              <a:rPr lang="en-US" dirty="0">
                <a:latin typeface="Times New Roman" charset="0"/>
              </a:rPr>
              <a:t> variation in patient vascularity- so much so that some patients have awakened blinded only in one eye- </a:t>
            </a:r>
            <a:r>
              <a:rPr lang="en-US" dirty="0" smtClean="0">
                <a:latin typeface="Times New Roman" charset="0"/>
              </a:rPr>
              <a:t>Flow </a:t>
            </a:r>
            <a:r>
              <a:rPr lang="en-US" dirty="0">
                <a:latin typeface="Times New Roman" charset="0"/>
              </a:rPr>
              <a:t>thus perfusion is key…    </a:t>
            </a:r>
            <a:endParaRPr lang="en-US" dirty="0" smtClean="0">
              <a:latin typeface="Times New Roman" charset="0"/>
            </a:endParaRPr>
          </a:p>
          <a:p>
            <a:r>
              <a:rPr lang="en-US" dirty="0" smtClean="0">
                <a:latin typeface="Times New Roman" charset="0"/>
              </a:rPr>
              <a:t>Additionally we have individual Watershed ZONES       *</a:t>
            </a:r>
            <a:r>
              <a:rPr lang="en-US" dirty="0">
                <a:latin typeface="Times New Roman" charset="0"/>
              </a:rPr>
              <a:t>**OUTFLOW</a:t>
            </a:r>
            <a:r>
              <a:rPr lang="en-US" dirty="0" smtClean="0">
                <a:latin typeface="Times New Roman" charset="0"/>
              </a:rPr>
              <a:t>-variations are key  </a:t>
            </a:r>
            <a:r>
              <a:rPr lang="en-US" dirty="0" err="1">
                <a:latin typeface="Times New Roman" charset="0"/>
              </a:rPr>
              <a:t>ie</a:t>
            </a:r>
            <a:r>
              <a:rPr lang="en-US" dirty="0">
                <a:latin typeface="Times New Roman" charset="0"/>
              </a:rPr>
              <a:t> glaucoma </a:t>
            </a:r>
            <a:r>
              <a:rPr lang="en-US" dirty="0" smtClean="0">
                <a:latin typeface="Times New Roman" charset="0"/>
              </a:rPr>
              <a:t>patients.</a:t>
            </a:r>
          </a:p>
          <a:p>
            <a:r>
              <a:rPr lang="en-US" dirty="0" smtClean="0">
                <a:latin typeface="Times New Roman" charset="0"/>
              </a:rPr>
              <a:t> </a:t>
            </a:r>
            <a:endParaRPr lang="en-US" dirty="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rPr>
              <a:t>**</a:t>
            </a:r>
            <a:r>
              <a:rPr lang="en-US" b="1" dirty="0">
                <a:latin typeface="Times New Roman" charset="0"/>
              </a:rPr>
              <a:t> the Rhee studies from Harvard  state that pressure is the culprit in the </a:t>
            </a:r>
            <a:r>
              <a:rPr lang="en-US" b="1" dirty="0" err="1">
                <a:latin typeface="Times New Roman" charset="0"/>
              </a:rPr>
              <a:t>dysruption</a:t>
            </a:r>
            <a:r>
              <a:rPr lang="en-US" b="1" dirty="0">
                <a:latin typeface="Times New Roman" charset="0"/>
              </a:rPr>
              <a:t> of aqueous </a:t>
            </a:r>
            <a:r>
              <a:rPr lang="en-US" b="1" dirty="0" err="1">
                <a:latin typeface="Times New Roman" charset="0"/>
              </a:rPr>
              <a:t>humour</a:t>
            </a:r>
            <a:r>
              <a:rPr lang="en-US" b="1" dirty="0">
                <a:latin typeface="Times New Roman" charset="0"/>
              </a:rPr>
              <a:t> dynamics and outflow</a:t>
            </a:r>
            <a:r>
              <a:rPr lang="en-US" dirty="0">
                <a:latin typeface="Times New Roman" charset="0"/>
              </a:rPr>
              <a:t>. The bottom line is that the increased IOP disrupts the protein molecules and cells that regulate the trabecular meshwork drainage system. Thus we visualize gross orbital and </a:t>
            </a:r>
            <a:r>
              <a:rPr lang="en-US" dirty="0" err="1">
                <a:latin typeface="Times New Roman" charset="0"/>
              </a:rPr>
              <a:t>conjunctival</a:t>
            </a:r>
            <a:r>
              <a:rPr lang="en-US" dirty="0">
                <a:latin typeface="Times New Roman" charset="0"/>
              </a:rPr>
              <a:t> edema/</a:t>
            </a:r>
            <a:r>
              <a:rPr lang="en-US" dirty="0" err="1" smtClean="0">
                <a:latin typeface="Times New Roman" charset="0"/>
              </a:rPr>
              <a:t>chemosis</a:t>
            </a:r>
            <a:r>
              <a:rPr lang="en-US" dirty="0" smtClean="0">
                <a:latin typeface="Times New Roman" charset="0"/>
              </a:rPr>
              <a:t>     Furthermore…</a:t>
            </a:r>
            <a:endParaRPr lang="en-US" dirty="0">
              <a:latin typeface="Times New Roman" charset="0"/>
            </a:endParaRPr>
          </a:p>
          <a:p>
            <a:r>
              <a:rPr lang="en-US" dirty="0">
                <a:latin typeface="Times New Roman" charset="0"/>
              </a:rPr>
              <a:t>*** At the most recent International Ophthalmology symposium I presented our findings. Abbot Clarke from Texas Institute and Dr. Roy from Boston University </a:t>
            </a:r>
            <a:r>
              <a:rPr lang="en-US" b="1" dirty="0">
                <a:latin typeface="Times New Roman" charset="0"/>
              </a:rPr>
              <a:t>Conferred</a:t>
            </a:r>
            <a:r>
              <a:rPr lang="en-US" dirty="0">
                <a:latin typeface="Times New Roman" charset="0"/>
              </a:rPr>
              <a:t> with our hypotheses and </a:t>
            </a:r>
            <a:r>
              <a:rPr lang="en-US" dirty="0" smtClean="0">
                <a:latin typeface="Times New Roman" charset="0"/>
              </a:rPr>
              <a:t>explained that the </a:t>
            </a:r>
            <a:r>
              <a:rPr lang="en-US" dirty="0" err="1" smtClean="0">
                <a:latin typeface="Times New Roman" charset="0"/>
              </a:rPr>
              <a:t>Schlemm</a:t>
            </a:r>
            <a:r>
              <a:rPr lang="en-US" dirty="0" smtClean="0">
                <a:latin typeface="Times New Roman" charset="0"/>
              </a:rPr>
              <a:t>……………………………could </a:t>
            </a:r>
            <a:r>
              <a:rPr lang="en-US" dirty="0">
                <a:latin typeface="Times New Roman" charset="0"/>
              </a:rPr>
              <a:t>not understand why </a:t>
            </a:r>
            <a:r>
              <a:rPr lang="en-US" dirty="0" smtClean="0">
                <a:latin typeface="Times New Roman" charset="0"/>
              </a:rPr>
              <a:t>physicians </a:t>
            </a:r>
            <a:r>
              <a:rPr lang="en-US" dirty="0">
                <a:latin typeface="Times New Roman" charset="0"/>
              </a:rPr>
              <a:t>were not aware of these orthostatic </a:t>
            </a:r>
            <a:r>
              <a:rPr lang="en-US" dirty="0" smtClean="0">
                <a:latin typeface="Times New Roman" charset="0"/>
              </a:rPr>
              <a:t>pressure change effects .</a:t>
            </a:r>
          </a:p>
          <a:p>
            <a:r>
              <a:rPr lang="en-US" dirty="0" smtClean="0">
                <a:latin typeface="Times New Roman" charset="0"/>
              </a:rPr>
              <a:t>THEY SAID THAT Education </a:t>
            </a:r>
            <a:r>
              <a:rPr lang="en-US" dirty="0">
                <a:latin typeface="Times New Roman" charset="0"/>
              </a:rPr>
              <a:t>is key. </a:t>
            </a:r>
            <a:r>
              <a:rPr lang="en-US" dirty="0" smtClean="0">
                <a:latin typeface="Times New Roman" charset="0"/>
              </a:rPr>
              <a:t>Over</a:t>
            </a:r>
            <a:r>
              <a:rPr lang="en-US" baseline="0" dirty="0" smtClean="0">
                <a:latin typeface="Times New Roman" charset="0"/>
              </a:rPr>
              <a:t> duration of time w</a:t>
            </a:r>
            <a:r>
              <a:rPr lang="en-US" dirty="0" smtClean="0">
                <a:latin typeface="Times New Roman" charset="0"/>
              </a:rPr>
              <a:t>e </a:t>
            </a:r>
            <a:r>
              <a:rPr lang="en-US" dirty="0">
                <a:latin typeface="Times New Roman" charset="0"/>
              </a:rPr>
              <a:t>are in fact inducing an acute glaucoma like state. IMPAIRED </a:t>
            </a:r>
            <a:r>
              <a:rPr lang="en-US" dirty="0" smtClean="0">
                <a:latin typeface="Times New Roman" charset="0"/>
              </a:rPr>
              <a:t>OUTFLOW..</a:t>
            </a:r>
            <a:endParaRPr lang="en-US" dirty="0">
              <a:latin typeface="Times New Roman" charset="0"/>
            </a:endParaRPr>
          </a:p>
        </p:txBody>
      </p:sp>
      <p:sp>
        <p:nvSpPr>
          <p:cNvPr id="4" name="Slide Number Placeholder 3"/>
          <p:cNvSpPr>
            <a:spLocks noGrp="1"/>
          </p:cNvSpPr>
          <p:nvPr>
            <p:ph type="sldNum" sz="quarter" idx="5"/>
          </p:nvPr>
        </p:nvSpPr>
        <p:spPr/>
        <p:txBody>
          <a:bodyPr/>
          <a:lstStyle/>
          <a:p>
            <a:pPr>
              <a:defRPr/>
            </a:pPr>
            <a:fld id="{21BB7442-E7A0-D14F-9F84-A9DF89A9E329}"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eaLnBrk="0" hangingPunct="0">
              <a:defRPr>
                <a:solidFill>
                  <a:schemeClr val="tx1"/>
                </a:solidFill>
                <a:latin typeface="Arial" charset="0"/>
                <a:ea typeface="Osaka" charset="0"/>
                <a:cs typeface="Osaka" charset="0"/>
              </a:defRPr>
            </a:lvl1pPr>
            <a:lvl2pPr marL="742950" indent="-285750" eaLnBrk="0" hangingPunct="0">
              <a:defRPr>
                <a:solidFill>
                  <a:schemeClr val="tx1"/>
                </a:solidFill>
                <a:latin typeface="Arial" charset="0"/>
                <a:ea typeface="Osaka" charset="0"/>
                <a:cs typeface="Osaka" charset="0"/>
              </a:defRPr>
            </a:lvl2pPr>
            <a:lvl3pPr marL="1143000" indent="-228600" eaLnBrk="0" hangingPunct="0">
              <a:defRPr>
                <a:solidFill>
                  <a:schemeClr val="tx1"/>
                </a:solidFill>
                <a:latin typeface="Arial" charset="0"/>
                <a:ea typeface="Osaka" charset="0"/>
                <a:cs typeface="Osaka" charset="0"/>
              </a:defRPr>
            </a:lvl3pPr>
            <a:lvl4pPr marL="1600200" indent="-228600" eaLnBrk="0" hangingPunct="0">
              <a:defRPr>
                <a:solidFill>
                  <a:schemeClr val="tx1"/>
                </a:solidFill>
                <a:latin typeface="Arial" charset="0"/>
                <a:ea typeface="Osaka" charset="0"/>
                <a:cs typeface="Osaka" charset="0"/>
              </a:defRPr>
            </a:lvl4pPr>
            <a:lvl5pPr marL="2057400" indent="-228600" eaLnBrk="0" hangingPunct="0">
              <a:defRPr>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a:solidFill>
                  <a:schemeClr val="tx1"/>
                </a:solidFill>
                <a:latin typeface="Arial" charset="0"/>
                <a:ea typeface="Osaka" charset="0"/>
                <a:cs typeface="Osaka" charset="0"/>
              </a:defRPr>
            </a:lvl9pPr>
          </a:lstStyle>
          <a:p>
            <a:pPr algn="r" eaLnBrk="1" hangingPunct="1">
              <a:defRPr/>
            </a:pPr>
            <a:fld id="{2C7063EB-19ED-964D-8B9A-D12376BCEF3B}" type="slidenum">
              <a:rPr lang="en-US" sz="1200" smtClean="0">
                <a:effectLst>
                  <a:outerShdw blurRad="38100" dist="38100" dir="2700000" algn="tl">
                    <a:srgbClr val="DDDDDD"/>
                  </a:outerShdw>
                </a:effectLst>
              </a:rPr>
              <a:pPr algn="r" eaLnBrk="1" hangingPunct="1">
                <a:defRPr/>
              </a:pPr>
              <a:t>9</a:t>
            </a:fld>
            <a:endParaRPr lang="en-US" sz="1200" smtClean="0">
              <a:effectLst>
                <a:outerShdw blurRad="38100" dist="38100" dir="2700000" algn="tl">
                  <a:srgbClr val="DDDDDD"/>
                </a:outerShdw>
              </a:effectLst>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rPr>
              <a:t>We </a:t>
            </a:r>
            <a:r>
              <a:rPr lang="en-US" dirty="0" smtClean="0">
                <a:latin typeface="Times New Roman" charset="0"/>
              </a:rPr>
              <a:t> correlated </a:t>
            </a:r>
            <a:r>
              <a:rPr lang="en-US" dirty="0">
                <a:latin typeface="Times New Roman" charset="0"/>
              </a:rPr>
              <a:t>this raise in IOP to what we were observing. When eyelid edema was seen we became vigilant in our observations because the correlation was 2.5 times the patients baseline </a:t>
            </a:r>
            <a:r>
              <a:rPr lang="en-US" dirty="0" smtClean="0">
                <a:latin typeface="Times New Roman" charset="0"/>
              </a:rPr>
              <a:t>IOP</a:t>
            </a:r>
          </a:p>
          <a:p>
            <a:r>
              <a:rPr lang="en-US" dirty="0" smtClean="0">
                <a:latin typeface="Times New Roman" charset="0"/>
              </a:rPr>
              <a:t>Eyelid edema  was always a precursor to </a:t>
            </a:r>
            <a:r>
              <a:rPr lang="en-US" dirty="0" err="1" smtClean="0">
                <a:latin typeface="Times New Roman" charset="0"/>
              </a:rPr>
              <a:t>chemosis-conjunctival</a:t>
            </a:r>
            <a:r>
              <a:rPr lang="en-US" baseline="0" dirty="0" smtClean="0">
                <a:latin typeface="Times New Roman" charset="0"/>
              </a:rPr>
              <a:t> edema which correlated to 3.4 times baseline IOP ( so you have a normal of 12 therefore when you see </a:t>
            </a:r>
            <a:r>
              <a:rPr lang="en-US" baseline="0" dirty="0" err="1" smtClean="0">
                <a:latin typeface="Times New Roman" charset="0"/>
              </a:rPr>
              <a:t>chemosis</a:t>
            </a:r>
            <a:r>
              <a:rPr lang="en-US" baseline="0" dirty="0" smtClean="0">
                <a:latin typeface="Times New Roman" charset="0"/>
              </a:rPr>
              <a:t> </a:t>
            </a:r>
            <a:r>
              <a:rPr lang="en-US" baseline="0" dirty="0" err="1" smtClean="0">
                <a:latin typeface="Times New Roman" charset="0"/>
              </a:rPr>
              <a:t>youre</a:t>
            </a:r>
            <a:r>
              <a:rPr lang="en-US" baseline="0" dirty="0" smtClean="0">
                <a:latin typeface="Times New Roman" charset="0"/>
              </a:rPr>
              <a:t> approaching 40 mmHg THE CRITICAL THRESHOLD  </a:t>
            </a:r>
          </a:p>
          <a:p>
            <a:r>
              <a:rPr lang="en-US" baseline="0" dirty="0" smtClean="0">
                <a:latin typeface="Times New Roman" charset="0"/>
              </a:rPr>
              <a:t>I WILL DISCUSS THIS IN DETAIL TOMORROW</a:t>
            </a:r>
            <a:endParaRPr lang="en-US"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FD561A0-F2F1-0F43-815F-006B5649E771}"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4EC61-A3B9-A44F-A662-FEE1B5536011}"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D561A0-F2F1-0F43-815F-006B5649E771}"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4EC61-A3B9-A44F-A662-FEE1B553601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D561A0-F2F1-0F43-815F-006B5649E771}"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4EC61-A3B9-A44F-A662-FEE1B553601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FD561A0-F2F1-0F43-815F-006B5649E771}"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4EC61-A3B9-A44F-A662-FEE1B5536011}"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D561A0-F2F1-0F43-815F-006B5649E771}"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4EC61-A3B9-A44F-A662-FEE1B553601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FD561A0-F2F1-0F43-815F-006B5649E771}"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4EC61-A3B9-A44F-A662-FEE1B5536011}"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D561A0-F2F1-0F43-815F-006B5649E771}" type="datetimeFigureOut">
              <a:rPr lang="en-US" smtClean="0"/>
              <a:t>11/4/2014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14EC61-A3B9-A44F-A662-FEE1B5536011}"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D561A0-F2F1-0F43-815F-006B5649E771}" type="datetimeFigureOut">
              <a:rPr lang="en-US" smtClean="0"/>
              <a:t>11/4/2014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14EC61-A3B9-A44F-A662-FEE1B553601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D561A0-F2F1-0F43-815F-006B5649E771}" type="datetimeFigureOut">
              <a:rPr lang="en-US" smtClean="0"/>
              <a:t>11/4/2014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14EC61-A3B9-A44F-A662-FEE1B553601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D561A0-F2F1-0F43-815F-006B5649E771}"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4EC61-A3B9-A44F-A662-FEE1B553601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D561A0-F2F1-0F43-815F-006B5649E771}"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4EC61-A3B9-A44F-A662-FEE1B5536011}"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FD561A0-F2F1-0F43-815F-006B5649E771}" type="datetimeFigureOut">
              <a:rPr lang="en-US" smtClean="0"/>
              <a:t>11/4/2014</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1514EC61-A3B9-A44F-A662-FEE1B553601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oleObject" Target="../embeddings/Microsoft_Excel_97-2003_Worksheet1.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722745" y="295563"/>
            <a:ext cx="10564020" cy="1538883"/>
          </a:xfrm>
          <a:prstGeom prst="rect">
            <a:avLst/>
          </a:prstGeom>
          <a:noFill/>
          <a:ln w="9525">
            <a:noFill/>
            <a:miter lim="800000"/>
            <a:headEnd/>
            <a:tailEnd/>
          </a:ln>
          <a:effectLst/>
        </p:spPr>
        <p:txBody>
          <a:bodyPr wrap="square">
            <a:spAutoFit/>
          </a:bodyPr>
          <a:lstStyle/>
          <a:p>
            <a:pPr eaLnBrk="0" hangingPunct="0">
              <a:defRPr/>
            </a:pPr>
            <a:r>
              <a:rPr lang="en-US" sz="2400" b="1" dirty="0">
                <a:solidFill>
                  <a:srgbClr val="000090"/>
                </a:solidFill>
                <a:effectLst>
                  <a:outerShdw blurRad="50800" dist="38100" algn="l" rotWithShape="0">
                    <a:prstClr val="black">
                      <a:alpha val="40000"/>
                    </a:prstClr>
                  </a:outerShdw>
                </a:effectLst>
                <a:latin typeface="+mj-lt"/>
                <a:ea typeface="+mn-ea"/>
                <a:cs typeface="+mn-cs"/>
              </a:rPr>
              <a:t> </a:t>
            </a:r>
            <a:r>
              <a:rPr lang="en-US" sz="2400" b="1" dirty="0" smtClean="0">
                <a:solidFill>
                  <a:srgbClr val="000090"/>
                </a:solidFill>
                <a:effectLst>
                  <a:outerShdw blurRad="50800" dist="38100" algn="l" rotWithShape="0">
                    <a:prstClr val="black">
                      <a:alpha val="40000"/>
                    </a:prstClr>
                  </a:outerShdw>
                </a:effectLst>
                <a:latin typeface="+mj-lt"/>
                <a:ea typeface="+mn-ea"/>
                <a:cs typeface="+mn-cs"/>
              </a:rPr>
              <a:t>       </a:t>
            </a:r>
            <a:r>
              <a:rPr lang="en-US" sz="2800" b="1" dirty="0" smtClean="0">
                <a:solidFill>
                  <a:srgbClr val="000090"/>
                </a:solidFill>
                <a:effectLst>
                  <a:outerShdw blurRad="50800" dist="38100" algn="l" rotWithShape="0">
                    <a:prstClr val="black">
                      <a:alpha val="40000"/>
                    </a:prstClr>
                  </a:outerShdw>
                </a:effectLst>
                <a:latin typeface="+mj-lt"/>
              </a:rPr>
              <a:t>  </a:t>
            </a:r>
            <a:r>
              <a:rPr lang="en-US" sz="2800" b="1" dirty="0" smtClean="0">
                <a:solidFill>
                  <a:srgbClr val="000090"/>
                </a:solidFill>
                <a:effectLst>
                  <a:outerShdw blurRad="50800" dist="38100" algn="l" rotWithShape="0">
                    <a:prstClr val="black">
                      <a:alpha val="40000"/>
                    </a:prstClr>
                  </a:outerShdw>
                </a:effectLst>
                <a:latin typeface="Arial"/>
                <a:cs typeface="Arial"/>
              </a:rPr>
              <a:t> </a:t>
            </a:r>
            <a:endParaRPr lang="en-US" sz="2000" b="1" dirty="0">
              <a:latin typeface="+mj-lt"/>
              <a:ea typeface="+mn-ea"/>
              <a:cs typeface="+mn-cs"/>
            </a:endParaRPr>
          </a:p>
          <a:p>
            <a:pPr eaLnBrk="0" hangingPunct="0">
              <a:defRPr/>
            </a:pPr>
            <a:endParaRPr lang="en-US" sz="2000" dirty="0">
              <a:latin typeface="+mj-lt"/>
              <a:ea typeface="+mn-ea"/>
              <a:cs typeface="+mn-cs"/>
            </a:endParaRPr>
          </a:p>
          <a:p>
            <a:pPr eaLnBrk="0" hangingPunct="0">
              <a:defRPr/>
            </a:pPr>
            <a:endParaRPr lang="en-US" dirty="0">
              <a:latin typeface="+mj-lt"/>
              <a:ea typeface="+mn-ea"/>
              <a:cs typeface="+mn-cs"/>
            </a:endParaRPr>
          </a:p>
          <a:p>
            <a:pPr algn="l" eaLnBrk="0" hangingPunct="0">
              <a:defRPr/>
            </a:pPr>
            <a:endParaRPr lang="en-US" sz="2800" b="1" dirty="0">
              <a:solidFill>
                <a:schemeClr val="bg1"/>
              </a:solidFill>
              <a:latin typeface="+mj-lt"/>
              <a:ea typeface="+mn-ea"/>
              <a:cs typeface="+mn-cs"/>
            </a:endParaRPr>
          </a:p>
        </p:txBody>
      </p:sp>
      <p:sp>
        <p:nvSpPr>
          <p:cNvPr id="8195" name="Text Box 4"/>
          <p:cNvSpPr txBox="1">
            <a:spLocks noChangeArrowheads="1"/>
          </p:cNvSpPr>
          <p:nvPr/>
        </p:nvSpPr>
        <p:spPr bwMode="auto">
          <a:xfrm>
            <a:off x="838200" y="3962400"/>
            <a:ext cx="77724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Osaka" charset="0"/>
                <a:cs typeface="Osaka" charset="0"/>
              </a:defRPr>
            </a:lvl1pPr>
            <a:lvl2pPr marL="742950" indent="-285750" eaLnBrk="0" hangingPunct="0">
              <a:defRPr sz="2400">
                <a:solidFill>
                  <a:schemeClr val="tx1"/>
                </a:solidFill>
                <a:latin typeface="Arial" charset="0"/>
                <a:ea typeface="Osaka" charset="0"/>
                <a:cs typeface="Osaka" charset="0"/>
              </a:defRPr>
            </a:lvl2pPr>
            <a:lvl3pPr marL="1143000" indent="-228600" eaLnBrk="0" hangingPunct="0">
              <a:defRPr sz="2400">
                <a:solidFill>
                  <a:schemeClr val="tx1"/>
                </a:solidFill>
                <a:latin typeface="Arial" charset="0"/>
                <a:ea typeface="Osaka" charset="0"/>
                <a:cs typeface="Osaka" charset="0"/>
              </a:defRPr>
            </a:lvl3pPr>
            <a:lvl4pPr marL="1600200" indent="-228600" eaLnBrk="0" hangingPunct="0">
              <a:defRPr sz="2400">
                <a:solidFill>
                  <a:schemeClr val="tx1"/>
                </a:solidFill>
                <a:latin typeface="Arial" charset="0"/>
                <a:ea typeface="Osaka" charset="0"/>
                <a:cs typeface="Osaka" charset="0"/>
              </a:defRPr>
            </a:lvl4pPr>
            <a:lvl5pPr marL="2057400" indent="-228600" eaLnBrk="0" hangingPunct="0">
              <a:defRPr sz="2400">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Arial" charset="0"/>
                <a:ea typeface="Osaka" charset="0"/>
                <a:cs typeface="Osaka" charset="0"/>
              </a:defRPr>
            </a:lvl9pPr>
          </a:lstStyle>
          <a:p>
            <a:endParaRPr lang="en-US" sz="1800" b="1" dirty="0"/>
          </a:p>
          <a:p>
            <a:endParaRPr lang="en-US" sz="1800" b="1" dirty="0">
              <a:solidFill>
                <a:srgbClr val="000000"/>
              </a:solidFill>
            </a:endParaRPr>
          </a:p>
          <a:p>
            <a:r>
              <a:rPr lang="en-US" sz="1800" b="1" dirty="0">
                <a:solidFill>
                  <a:srgbClr val="000000"/>
                </a:solidFill>
              </a:rPr>
              <a:t>Acknowledgements:</a:t>
            </a:r>
          </a:p>
          <a:p>
            <a:r>
              <a:rPr lang="en-US" sz="1800" b="1" dirty="0">
                <a:solidFill>
                  <a:srgbClr val="000000"/>
                </a:solidFill>
              </a:rPr>
              <a:t>Charles Watson, MD, FCCM Chairman Anesthesia, BAA</a:t>
            </a:r>
          </a:p>
          <a:p>
            <a:r>
              <a:rPr lang="en-US" sz="1800" b="1" dirty="0" smtClean="0">
                <a:solidFill>
                  <a:srgbClr val="000000"/>
                </a:solidFill>
              </a:rPr>
              <a:t>Mentors: </a:t>
            </a:r>
            <a:endParaRPr lang="en-US" sz="1800" b="1" dirty="0">
              <a:solidFill>
                <a:srgbClr val="000000"/>
              </a:solidFill>
            </a:endParaRPr>
          </a:p>
          <a:p>
            <a:pPr algn="l"/>
            <a:r>
              <a:rPr lang="en-US" sz="1800" b="1" dirty="0">
                <a:solidFill>
                  <a:srgbClr val="000000"/>
                </a:solidFill>
              </a:rPr>
              <a:t>      Bruce Shields, MD  Past Chairman Ophthalmology Yale NHHS</a:t>
            </a:r>
          </a:p>
          <a:p>
            <a:pPr algn="l"/>
            <a:r>
              <a:rPr lang="en-US" sz="1800" b="1" dirty="0">
                <a:solidFill>
                  <a:srgbClr val="000000"/>
                </a:solidFill>
              </a:rPr>
              <a:t>                 </a:t>
            </a:r>
            <a:r>
              <a:rPr lang="en-US" sz="1800" b="1" dirty="0" err="1">
                <a:solidFill>
                  <a:srgbClr val="000000"/>
                </a:solidFill>
              </a:rPr>
              <a:t>Xiaomei</a:t>
            </a:r>
            <a:r>
              <a:rPr lang="en-US" sz="1800" b="1" dirty="0">
                <a:solidFill>
                  <a:srgbClr val="000000"/>
                </a:solidFill>
              </a:rPr>
              <a:t> Cong, PhD Statistician &amp; Professor UCONN</a:t>
            </a:r>
          </a:p>
          <a:p>
            <a:pPr algn="l"/>
            <a:r>
              <a:rPr lang="en-US" sz="1800" b="1" dirty="0">
                <a:solidFill>
                  <a:srgbClr val="000000"/>
                </a:solidFill>
              </a:rPr>
              <a:t>       Anthony </a:t>
            </a:r>
            <a:r>
              <a:rPr lang="en-US" sz="1800" b="1" dirty="0" err="1" smtClean="0">
                <a:solidFill>
                  <a:srgbClr val="000000"/>
                </a:solidFill>
              </a:rPr>
              <a:t>Musto</a:t>
            </a:r>
            <a:r>
              <a:rPr lang="en-US" sz="1800" b="1" dirty="0" smtClean="0">
                <a:solidFill>
                  <a:srgbClr val="000000"/>
                </a:solidFill>
              </a:rPr>
              <a:t>, MD </a:t>
            </a:r>
            <a:r>
              <a:rPr lang="en-US" sz="1800" b="1" dirty="0">
                <a:solidFill>
                  <a:srgbClr val="000000"/>
                </a:solidFill>
              </a:rPr>
              <a:t>Chief of Ophthalmology Bridgeport Hospital</a:t>
            </a:r>
          </a:p>
          <a:p>
            <a:r>
              <a:rPr lang="en-US" sz="2000" dirty="0" smtClean="0">
                <a:solidFill>
                  <a:srgbClr val="000000"/>
                </a:solidFill>
              </a:rPr>
              <a:t>     </a:t>
            </a:r>
            <a:endParaRPr lang="en-US" sz="2000" dirty="0">
              <a:solidFill>
                <a:srgbClr val="000000"/>
              </a:solidFill>
            </a:endParaRPr>
          </a:p>
          <a:p>
            <a:endParaRPr lang="en-US" sz="2000" dirty="0">
              <a:solidFill>
                <a:schemeClr val="accent1"/>
              </a:solidFill>
            </a:endParaRPr>
          </a:p>
          <a:p>
            <a:r>
              <a:rPr lang="en-US" sz="2000" dirty="0"/>
              <a:t>                     </a:t>
            </a:r>
          </a:p>
          <a:p>
            <a:endParaRPr lang="en-US" dirty="0"/>
          </a:p>
        </p:txBody>
      </p:sp>
      <p:sp>
        <p:nvSpPr>
          <p:cNvPr id="8196" name="Rectangle 4"/>
          <p:cNvSpPr>
            <a:spLocks noChangeArrowheads="1"/>
          </p:cNvSpPr>
          <p:nvPr/>
        </p:nvSpPr>
        <p:spPr bwMode="auto">
          <a:xfrm>
            <a:off x="3263485" y="2514600"/>
            <a:ext cx="6172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dirty="0">
                <a:solidFill>
                  <a:srgbClr val="000000"/>
                </a:solidFill>
              </a:rPr>
              <a:t>      </a:t>
            </a:r>
            <a:r>
              <a:rPr lang="en-US" sz="1800" b="1" dirty="0">
                <a:solidFill>
                  <a:srgbClr val="000000"/>
                </a:solidFill>
                <a:latin typeface="Arial"/>
                <a:cs typeface="Arial"/>
              </a:rPr>
              <a:t>              </a:t>
            </a:r>
          </a:p>
          <a:p>
            <a:pPr eaLnBrk="0" hangingPunct="0"/>
            <a:r>
              <a:rPr lang="en-US" sz="1800" b="1" dirty="0">
                <a:solidFill>
                  <a:srgbClr val="000000"/>
                </a:solidFill>
                <a:latin typeface="Arial"/>
                <a:cs typeface="Arial"/>
              </a:rPr>
              <a:t>          Bonnie Lee Molloy, CRNA, APRN, PHD </a:t>
            </a:r>
          </a:p>
          <a:p>
            <a:pPr eaLnBrk="0" hangingPunct="0"/>
            <a:r>
              <a:rPr lang="en-US" sz="1800" b="1" dirty="0">
                <a:solidFill>
                  <a:srgbClr val="000000"/>
                </a:solidFill>
                <a:latin typeface="Arial"/>
                <a:cs typeface="Arial"/>
              </a:rPr>
              <a:t>                              Bridgeport Anesthesia/ UCONN</a:t>
            </a:r>
          </a:p>
          <a:p>
            <a:pPr eaLnBrk="0" hangingPunct="0"/>
            <a:endParaRPr lang="en-US" sz="1800" b="1" dirty="0">
              <a:solidFill>
                <a:srgbClr val="000000"/>
              </a:solidFill>
              <a:latin typeface="Arial"/>
              <a:cs typeface="Arial"/>
            </a:endParaRPr>
          </a:p>
          <a:p>
            <a:pPr eaLnBrk="0" hangingPunct="0"/>
            <a:r>
              <a:rPr lang="en-US" sz="1800" b="1" dirty="0">
                <a:solidFill>
                  <a:srgbClr val="000000"/>
                </a:solidFill>
                <a:latin typeface="Arial"/>
                <a:cs typeface="Arial"/>
              </a:rPr>
              <a:t>                 A series of these studies was partially    </a:t>
            </a:r>
          </a:p>
          <a:p>
            <a:pPr eaLnBrk="0" hangingPunct="0"/>
            <a:r>
              <a:rPr lang="en-US" sz="1800" b="1" dirty="0">
                <a:solidFill>
                  <a:srgbClr val="000000"/>
                </a:solidFill>
                <a:latin typeface="Arial"/>
                <a:cs typeface="Arial"/>
              </a:rPr>
              <a:t>              funded by a postdoctoral fellowship grant  </a:t>
            </a:r>
          </a:p>
          <a:p>
            <a:pPr eaLnBrk="0" hangingPunct="0"/>
            <a:r>
              <a:rPr lang="en-US" sz="1800" b="1" dirty="0">
                <a:solidFill>
                  <a:srgbClr val="000000"/>
                </a:solidFill>
                <a:latin typeface="Arial"/>
                <a:cs typeface="Arial"/>
              </a:rPr>
              <a:t>                                     from the AANA Foundation</a:t>
            </a:r>
          </a:p>
          <a:p>
            <a:pPr eaLnBrk="0" hangingPunct="0"/>
            <a:r>
              <a:rPr lang="en-US" sz="1800" b="1" dirty="0">
                <a:solidFill>
                  <a:srgbClr val="000000"/>
                </a:solidFill>
              </a:rPr>
              <a:t>             </a:t>
            </a:r>
          </a:p>
          <a:p>
            <a:pPr eaLnBrk="0" hangingPunct="0"/>
            <a:r>
              <a:rPr lang="en-US" sz="1800" b="1" dirty="0">
                <a:solidFill>
                  <a:srgbClr val="000000"/>
                </a:solidFill>
              </a:rPr>
              <a:t>                                                 </a:t>
            </a:r>
          </a:p>
          <a:p>
            <a:pPr eaLnBrk="0" hangingPunct="0"/>
            <a:r>
              <a:rPr lang="en-US" sz="1800" b="1" dirty="0">
                <a:solidFill>
                  <a:srgbClr val="000000"/>
                </a:solidFill>
              </a:rPr>
              <a:t>                                              </a:t>
            </a:r>
          </a:p>
        </p:txBody>
      </p:sp>
      <p:pic>
        <p:nvPicPr>
          <p:cNvPr id="81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17738"/>
            <a:ext cx="2286000"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10102"/>
            <a:ext cx="9144000" cy="954107"/>
          </a:xfrm>
          <a:prstGeom prst="rect">
            <a:avLst/>
          </a:prstGeom>
        </p:spPr>
        <p:txBody>
          <a:bodyPr wrap="square">
            <a:spAutoFit/>
          </a:bodyPr>
          <a:lstStyle/>
          <a:p>
            <a:pPr algn="ctr"/>
            <a:r>
              <a:rPr lang="en-US" sz="2800" b="1" dirty="0" smtClean="0">
                <a:solidFill>
                  <a:srgbClr val="000090"/>
                </a:solidFill>
              </a:rPr>
              <a:t>Perioperative </a:t>
            </a:r>
            <a:r>
              <a:rPr lang="en-US" sz="2800" b="1" dirty="0" err="1">
                <a:solidFill>
                  <a:srgbClr val="000090"/>
                </a:solidFill>
              </a:rPr>
              <a:t>Cosopt</a:t>
            </a:r>
            <a:r>
              <a:rPr lang="en-US" sz="2800" b="1" dirty="0">
                <a:solidFill>
                  <a:srgbClr val="000090"/>
                </a:solidFill>
              </a:rPr>
              <a:t> for Rising Intraocular Pressure </a:t>
            </a:r>
          </a:p>
          <a:p>
            <a:pPr algn="ctr"/>
            <a:r>
              <a:rPr lang="en-US" sz="2800" b="1" dirty="0">
                <a:solidFill>
                  <a:srgbClr val="000090"/>
                </a:solidFill>
              </a:rPr>
              <a:t>During Steep </a:t>
            </a:r>
            <a:r>
              <a:rPr lang="en-US" sz="2800" b="1" dirty="0" err="1">
                <a:solidFill>
                  <a:srgbClr val="000090"/>
                </a:solidFill>
              </a:rPr>
              <a:t>Trendelenburg</a:t>
            </a:r>
            <a:r>
              <a:rPr lang="en-US" sz="2800" b="1" dirty="0">
                <a:solidFill>
                  <a:srgbClr val="000090"/>
                </a:solidFill>
              </a:rPr>
              <a:t> Position Surgery</a:t>
            </a:r>
          </a:p>
        </p:txBody>
      </p:sp>
      <p:sp>
        <p:nvSpPr>
          <p:cNvPr id="2" name="TextBox 1"/>
          <p:cNvSpPr txBox="1"/>
          <p:nvPr/>
        </p:nvSpPr>
        <p:spPr>
          <a:xfrm>
            <a:off x="-1393666" y="34077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708893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ctrTitle" idx="4294967295"/>
          </p:nvPr>
        </p:nvSpPr>
        <p:spPr>
          <a:xfrm>
            <a:off x="685800" y="2286000"/>
            <a:ext cx="7772400" cy="1143000"/>
          </a:xfrm>
        </p:spPr>
        <p:txBody>
          <a:bodyPr/>
          <a:lstStyle/>
          <a:p>
            <a:r>
              <a:rPr lang="en-US">
                <a:ea typeface="Osaka" charset="0"/>
                <a:cs typeface="Osaka" charset="0"/>
              </a:rPr>
              <a:t>ccc</a:t>
            </a:r>
          </a:p>
        </p:txBody>
      </p:sp>
      <p:sp>
        <p:nvSpPr>
          <p:cNvPr id="68610" name="Rectangle 3"/>
          <p:cNvSpPr>
            <a:spLocks noGrp="1" noChangeArrowheads="1"/>
          </p:cNvSpPr>
          <p:nvPr>
            <p:ph type="subTitle" idx="4294967295"/>
          </p:nvPr>
        </p:nvSpPr>
        <p:spPr>
          <a:xfrm>
            <a:off x="1371600" y="3886200"/>
            <a:ext cx="6400800" cy="1752600"/>
          </a:xfrm>
        </p:spPr>
        <p:txBody>
          <a:bodyPr/>
          <a:lstStyle/>
          <a:p>
            <a:pPr marL="0" indent="0" algn="ctr">
              <a:buFontTx/>
              <a:buNone/>
            </a:pPr>
            <a:endParaRPr lang="en-US">
              <a:ea typeface="Osaka" charset="0"/>
              <a:cs typeface="Osaka" charset="0"/>
            </a:endParaRPr>
          </a:p>
        </p:txBody>
      </p:sp>
      <p:pic>
        <p:nvPicPr>
          <p:cNvPr id="68611" name="Picture 4" descr="dlshr-00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9750" y="-9267825"/>
            <a:ext cx="38165088" cy="2539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58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ctrTitle" idx="4294967295"/>
          </p:nvPr>
        </p:nvSpPr>
        <p:spPr>
          <a:xfrm>
            <a:off x="685800" y="2286000"/>
            <a:ext cx="7772400" cy="1143000"/>
          </a:xfrm>
        </p:spPr>
        <p:txBody>
          <a:bodyPr/>
          <a:lstStyle/>
          <a:p>
            <a:endParaRPr lang="en-US">
              <a:ea typeface="Osaka" charset="0"/>
              <a:cs typeface="Osaka" charset="0"/>
            </a:endParaRPr>
          </a:p>
        </p:txBody>
      </p:sp>
      <p:sp>
        <p:nvSpPr>
          <p:cNvPr id="70658" name="Rectangle 3"/>
          <p:cNvSpPr>
            <a:spLocks noGrp="1" noChangeArrowheads="1"/>
          </p:cNvSpPr>
          <p:nvPr>
            <p:ph type="subTitle" idx="4294967295"/>
          </p:nvPr>
        </p:nvSpPr>
        <p:spPr>
          <a:xfrm>
            <a:off x="1371600" y="3886200"/>
            <a:ext cx="6400800" cy="1752600"/>
          </a:xfrm>
        </p:spPr>
        <p:txBody>
          <a:bodyPr/>
          <a:lstStyle/>
          <a:p>
            <a:pPr marL="0" indent="0" algn="ctr">
              <a:buFontTx/>
              <a:buNone/>
            </a:pPr>
            <a:endParaRPr lang="en-US">
              <a:ea typeface="Osaka" charset="0"/>
              <a:cs typeface="Osaka" charset="0"/>
            </a:endParaRPr>
          </a:p>
        </p:txBody>
      </p:sp>
      <p:pic>
        <p:nvPicPr>
          <p:cNvPr id="70659" name="Picture 4" descr="get-attach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911225"/>
            <a:ext cx="11620500" cy="868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4736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p:cNvSpPr txBox="1">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Osaka" charset="0"/>
                <a:cs typeface="Osaka" charset="0"/>
              </a:defRPr>
            </a:lvl1pPr>
            <a:lvl2pPr marL="742950" indent="-285750" eaLnBrk="0" hangingPunct="0">
              <a:defRPr sz="2400">
                <a:solidFill>
                  <a:schemeClr val="tx1"/>
                </a:solidFill>
                <a:latin typeface="Arial" charset="0"/>
                <a:ea typeface="Osaka" charset="0"/>
                <a:cs typeface="Osaka" charset="0"/>
              </a:defRPr>
            </a:lvl2pPr>
            <a:lvl3pPr marL="1143000" indent="-228600" eaLnBrk="0" hangingPunct="0">
              <a:defRPr sz="2400">
                <a:solidFill>
                  <a:schemeClr val="tx1"/>
                </a:solidFill>
                <a:latin typeface="Arial" charset="0"/>
                <a:ea typeface="Osaka" charset="0"/>
                <a:cs typeface="Osaka" charset="0"/>
              </a:defRPr>
            </a:lvl3pPr>
            <a:lvl4pPr marL="1600200" indent="-228600" eaLnBrk="0" hangingPunct="0">
              <a:defRPr sz="2400">
                <a:solidFill>
                  <a:schemeClr val="tx1"/>
                </a:solidFill>
                <a:latin typeface="Arial" charset="0"/>
                <a:ea typeface="Osaka" charset="0"/>
                <a:cs typeface="Osaka" charset="0"/>
              </a:defRPr>
            </a:lvl4pPr>
            <a:lvl5pPr marL="2057400" indent="-228600" eaLnBrk="0" hangingPunct="0">
              <a:defRPr sz="2400">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Arial" charset="0"/>
                <a:ea typeface="Osaka" charset="0"/>
                <a:cs typeface="Osaka" charset="0"/>
              </a:defRPr>
            </a:lvl9pPr>
          </a:lstStyle>
          <a:p>
            <a:pPr eaLnBrk="1" hangingPunct="1"/>
            <a:endParaRPr lang="en-US"/>
          </a:p>
        </p:txBody>
      </p:sp>
      <p:pic>
        <p:nvPicPr>
          <p:cNvPr id="2048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40234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2286000" y="0"/>
            <a:ext cx="184150" cy="579438"/>
          </a:xfrm>
          <a:prstGeom prst="rect">
            <a:avLst/>
          </a:prstGeom>
          <a:noFill/>
          <a:ln w="9525">
            <a:noFill/>
            <a:miter lim="800000"/>
            <a:headEnd/>
            <a:tailEnd/>
          </a:ln>
          <a:effectLst/>
        </p:spPr>
        <p:txBody>
          <a:bodyPr wrap="none">
            <a:spAutoFit/>
          </a:bodyPr>
          <a:lstStyle/>
          <a:p>
            <a:pPr algn="l">
              <a:defRPr/>
            </a:pPr>
            <a:endParaRPr lang="en-US" sz="3200" b="1" dirty="0">
              <a:latin typeface="+mn-lt"/>
              <a:ea typeface="+mn-ea"/>
              <a:cs typeface="+mn-cs"/>
            </a:endParaRPr>
          </a:p>
        </p:txBody>
      </p:sp>
      <p:sp>
        <p:nvSpPr>
          <p:cNvPr id="72707" name="Rectangle 3"/>
          <p:cNvSpPr>
            <a:spLocks noChangeArrowheads="1"/>
          </p:cNvSpPr>
          <p:nvPr/>
        </p:nvSpPr>
        <p:spPr bwMode="auto">
          <a:xfrm>
            <a:off x="304800" y="533400"/>
            <a:ext cx="8839200" cy="915988"/>
          </a:xfrm>
          <a:prstGeom prst="rect">
            <a:avLst/>
          </a:prstGeom>
          <a:noFill/>
          <a:ln w="9525">
            <a:noFill/>
            <a:miter lim="800000"/>
            <a:headEnd/>
            <a:tailEnd/>
          </a:ln>
          <a:effectLst/>
        </p:spPr>
        <p:txBody>
          <a:bodyPr>
            <a:spAutoFit/>
          </a:bodyPr>
          <a:lstStyle/>
          <a:p>
            <a:pPr marL="457200" indent="-457200" algn="l">
              <a:buFont typeface="Wingdings" pitchFamily="1" charset="2"/>
              <a:buChar char="§"/>
              <a:defRPr/>
            </a:pPr>
            <a:endParaRPr lang="en-US" sz="1800" dirty="0">
              <a:solidFill>
                <a:schemeClr val="bg1"/>
              </a:solidFill>
              <a:latin typeface="+mn-lt"/>
              <a:ea typeface="+mn-ea"/>
              <a:cs typeface="+mn-cs"/>
            </a:endParaRPr>
          </a:p>
          <a:p>
            <a:pPr marL="457200" indent="-457200" algn="l">
              <a:buFont typeface="Wingdings" pitchFamily="1" charset="2"/>
              <a:buNone/>
              <a:defRPr/>
            </a:pPr>
            <a:endParaRPr lang="en-US" sz="1800" dirty="0">
              <a:solidFill>
                <a:schemeClr val="bg1"/>
              </a:solidFill>
              <a:latin typeface="+mn-lt"/>
              <a:ea typeface="+mn-ea"/>
              <a:cs typeface="+mn-cs"/>
            </a:endParaRPr>
          </a:p>
          <a:p>
            <a:pPr marL="457200" indent="-457200" algn="l">
              <a:buFont typeface="Wingdings" pitchFamily="1" charset="2"/>
              <a:buNone/>
              <a:defRPr/>
            </a:pPr>
            <a:endParaRPr lang="en-US" sz="1800" dirty="0">
              <a:solidFill>
                <a:schemeClr val="bg1"/>
              </a:solidFill>
              <a:latin typeface="+mn-lt"/>
              <a:ea typeface="+mn-ea"/>
              <a:cs typeface="+mn-cs"/>
            </a:endParaRPr>
          </a:p>
        </p:txBody>
      </p:sp>
      <p:sp>
        <p:nvSpPr>
          <p:cNvPr id="72709" name="Text Box 5"/>
          <p:cNvSpPr txBox="1">
            <a:spLocks noChangeArrowheads="1"/>
          </p:cNvSpPr>
          <p:nvPr/>
        </p:nvSpPr>
        <p:spPr bwMode="auto">
          <a:xfrm>
            <a:off x="222250" y="990600"/>
            <a:ext cx="8921750" cy="396875"/>
          </a:xfrm>
          <a:prstGeom prst="rect">
            <a:avLst/>
          </a:prstGeom>
          <a:noFill/>
          <a:ln w="9525">
            <a:noFill/>
            <a:miter lim="800000"/>
            <a:headEnd/>
            <a:tailEnd/>
          </a:ln>
          <a:effectLst/>
        </p:spPr>
        <p:txBody>
          <a:bodyPr>
            <a:spAutoFit/>
          </a:bodyPr>
          <a:lstStyle/>
          <a:p>
            <a:pPr>
              <a:defRPr/>
            </a:pPr>
            <a:endParaRPr lang="en-US" sz="2000" b="1" dirty="0">
              <a:latin typeface="+mn-lt"/>
              <a:ea typeface="+mn-ea"/>
              <a:cs typeface="+mn-cs"/>
            </a:endParaRPr>
          </a:p>
        </p:txBody>
      </p:sp>
      <p:sp>
        <p:nvSpPr>
          <p:cNvPr id="72710" name="Text Box 6"/>
          <p:cNvSpPr txBox="1">
            <a:spLocks noChangeArrowheads="1"/>
          </p:cNvSpPr>
          <p:nvPr/>
        </p:nvSpPr>
        <p:spPr bwMode="auto">
          <a:xfrm>
            <a:off x="228600" y="1295400"/>
            <a:ext cx="8610600"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Osaka" charset="0"/>
                <a:cs typeface="Osaka" charset="0"/>
              </a:defRPr>
            </a:lvl1pPr>
            <a:lvl2pPr marL="742950" indent="-285750" eaLnBrk="0" hangingPunct="0">
              <a:defRPr sz="2400">
                <a:solidFill>
                  <a:schemeClr val="tx1"/>
                </a:solidFill>
                <a:latin typeface="Arial" charset="0"/>
                <a:ea typeface="Osaka" charset="0"/>
                <a:cs typeface="Osaka" charset="0"/>
              </a:defRPr>
            </a:lvl2pPr>
            <a:lvl3pPr marL="1143000" indent="-228600" eaLnBrk="0" hangingPunct="0">
              <a:defRPr sz="2400">
                <a:solidFill>
                  <a:schemeClr val="tx1"/>
                </a:solidFill>
                <a:latin typeface="Arial" charset="0"/>
                <a:ea typeface="Osaka" charset="0"/>
                <a:cs typeface="Osaka" charset="0"/>
              </a:defRPr>
            </a:lvl3pPr>
            <a:lvl4pPr marL="1600200" indent="-228600" eaLnBrk="0" hangingPunct="0">
              <a:defRPr sz="2400">
                <a:solidFill>
                  <a:schemeClr val="tx1"/>
                </a:solidFill>
                <a:latin typeface="Arial" charset="0"/>
                <a:ea typeface="Osaka" charset="0"/>
                <a:cs typeface="Osaka" charset="0"/>
              </a:defRPr>
            </a:lvl4pPr>
            <a:lvl5pPr marL="2057400" indent="-228600" eaLnBrk="0" hangingPunct="0">
              <a:defRPr sz="2400">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Arial" charset="0"/>
                <a:ea typeface="Osaka" charset="0"/>
                <a:cs typeface="Osaka" charset="0"/>
              </a:defRPr>
            </a:lvl9pPr>
          </a:lstStyle>
          <a:p>
            <a:endParaRPr lang="en-US" sz="1800" b="1" dirty="0">
              <a:solidFill>
                <a:schemeClr val="bg2"/>
              </a:solidFill>
            </a:endParaRPr>
          </a:p>
          <a:p>
            <a:pPr algn="ctr" eaLnBrk="1" hangingPunct="1"/>
            <a:r>
              <a:rPr lang="en-US" sz="2000" dirty="0">
                <a:solidFill>
                  <a:schemeClr val="bg2"/>
                </a:solidFill>
              </a:rPr>
              <a:t>      </a:t>
            </a:r>
            <a:r>
              <a:rPr lang="en-US" sz="2000" dirty="0" err="1"/>
              <a:t>Baig</a:t>
            </a:r>
            <a:r>
              <a:rPr lang="en-US" sz="2000" dirty="0"/>
              <a:t> et al. suggest that a treatment measure would be to place the orbit above the level of the heart. They have advised the need to prevent venous pooling in the orbit and recommend rest stops to elevate the head. </a:t>
            </a:r>
          </a:p>
          <a:p>
            <a:pPr algn="ctr" eaLnBrk="1" hangingPunct="1"/>
            <a:r>
              <a:rPr lang="en-US" sz="2000" dirty="0"/>
              <a:t>      </a:t>
            </a:r>
            <a:r>
              <a:rPr lang="en-US" sz="2000" dirty="0" err="1"/>
              <a:t>Porciatti</a:t>
            </a:r>
            <a:r>
              <a:rPr lang="en-US" sz="2000" dirty="0"/>
              <a:t> studied </a:t>
            </a:r>
            <a:r>
              <a:rPr lang="en-US" sz="2000" dirty="0" smtClean="0"/>
              <a:t>Reverse </a:t>
            </a:r>
            <a:r>
              <a:rPr lang="en-US" sz="2000" dirty="0" err="1"/>
              <a:t>Trendelenburg</a:t>
            </a:r>
            <a:r>
              <a:rPr lang="en-US" sz="2000" dirty="0"/>
              <a:t> </a:t>
            </a:r>
            <a:r>
              <a:rPr lang="en-US" sz="2000" dirty="0" smtClean="0"/>
              <a:t>positioning </a:t>
            </a:r>
            <a:r>
              <a:rPr lang="en-US" sz="2000" dirty="0"/>
              <a:t>and saw an improvement in RCG function.</a:t>
            </a:r>
          </a:p>
          <a:p>
            <a:pPr algn="l" eaLnBrk="1" hangingPunct="1">
              <a:buFontTx/>
              <a:buChar char="•"/>
            </a:pPr>
            <a:endParaRPr lang="en-US" sz="2000" dirty="0">
              <a:solidFill>
                <a:schemeClr val="bg2"/>
              </a:solidFill>
            </a:endParaRPr>
          </a:p>
          <a:p>
            <a:pPr algn="l" eaLnBrk="1" hangingPunct="1"/>
            <a:endParaRPr lang="en-US" sz="2000" dirty="0">
              <a:solidFill>
                <a:schemeClr val="bg2"/>
              </a:solidFill>
            </a:endParaRPr>
          </a:p>
          <a:p>
            <a:pPr eaLnBrk="1" hangingPunct="1">
              <a:buFont typeface="Wingdings" charset="0"/>
              <a:buChar char="§"/>
            </a:pPr>
            <a:endParaRPr lang="en-US" sz="2000" dirty="0">
              <a:solidFill>
                <a:schemeClr val="bg2"/>
              </a:solidFill>
            </a:endParaRPr>
          </a:p>
          <a:p>
            <a:pPr eaLnBrk="1" hangingPunct="1">
              <a:buFont typeface="Wingdings" charset="0"/>
              <a:buChar char="§"/>
            </a:pPr>
            <a:endParaRPr lang="en-US" sz="2000" dirty="0">
              <a:solidFill>
                <a:schemeClr val="bg2"/>
              </a:solidFill>
            </a:endParaRPr>
          </a:p>
          <a:p>
            <a:pPr algn="l" eaLnBrk="1" hangingPunct="1">
              <a:buFont typeface="Wingdings" charset="0"/>
              <a:buNone/>
            </a:pPr>
            <a:endParaRPr lang="en-US" sz="2000" dirty="0">
              <a:solidFill>
                <a:schemeClr val="bg2"/>
              </a:solidFill>
            </a:endParaRPr>
          </a:p>
          <a:p>
            <a:pPr algn="l" eaLnBrk="1" hangingPunct="1">
              <a:buFont typeface="Wingdings" charset="0"/>
              <a:buNone/>
            </a:pPr>
            <a:endParaRPr lang="en-US" sz="2000" dirty="0">
              <a:solidFill>
                <a:srgbClr val="FFFFFF"/>
              </a:solidFill>
            </a:endParaRPr>
          </a:p>
          <a:p>
            <a:pPr eaLnBrk="1" hangingPunct="1"/>
            <a:endParaRPr lang="en-US" sz="2000" dirty="0"/>
          </a:p>
        </p:txBody>
      </p:sp>
      <p:sp>
        <p:nvSpPr>
          <p:cNvPr id="72711" name="Text Box 7"/>
          <p:cNvSpPr txBox="1">
            <a:spLocks noChangeArrowheads="1"/>
          </p:cNvSpPr>
          <p:nvPr/>
        </p:nvSpPr>
        <p:spPr bwMode="auto">
          <a:xfrm>
            <a:off x="144463" y="161925"/>
            <a:ext cx="8542337" cy="119062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Osaka" charset="0"/>
                <a:cs typeface="Osaka" charset="0"/>
              </a:defRPr>
            </a:lvl1pPr>
            <a:lvl2pPr marL="742950" indent="-285750" eaLnBrk="0" hangingPunct="0">
              <a:defRPr>
                <a:solidFill>
                  <a:schemeClr val="tx1"/>
                </a:solidFill>
                <a:latin typeface="Arial" charset="0"/>
                <a:ea typeface="Osaka" charset="0"/>
                <a:cs typeface="Osaka" charset="0"/>
              </a:defRPr>
            </a:lvl2pPr>
            <a:lvl3pPr marL="1143000" indent="-228600" eaLnBrk="0" hangingPunct="0">
              <a:defRPr>
                <a:solidFill>
                  <a:schemeClr val="tx1"/>
                </a:solidFill>
                <a:latin typeface="Arial" charset="0"/>
                <a:ea typeface="Osaka" charset="0"/>
                <a:cs typeface="Osaka" charset="0"/>
              </a:defRPr>
            </a:lvl3pPr>
            <a:lvl4pPr marL="1600200" indent="-228600" eaLnBrk="0" hangingPunct="0">
              <a:defRPr>
                <a:solidFill>
                  <a:schemeClr val="tx1"/>
                </a:solidFill>
                <a:latin typeface="Arial" charset="0"/>
                <a:ea typeface="Osaka" charset="0"/>
                <a:cs typeface="Osaka" charset="0"/>
              </a:defRPr>
            </a:lvl4pPr>
            <a:lvl5pPr marL="2057400" indent="-228600" eaLnBrk="0" hangingPunct="0">
              <a:defRPr>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a:solidFill>
                  <a:schemeClr val="tx1"/>
                </a:solidFill>
                <a:latin typeface="Arial" charset="0"/>
                <a:ea typeface="Osaka" charset="0"/>
                <a:cs typeface="Osaka" charset="0"/>
              </a:defRPr>
            </a:lvl9pPr>
          </a:lstStyle>
          <a:p>
            <a:pPr algn="ctr" eaLnBrk="1" hangingPunct="1">
              <a:defRPr/>
            </a:pPr>
            <a:r>
              <a:rPr lang="en-US" sz="3600" b="1" dirty="0" smtClean="0">
                <a:solidFill>
                  <a:srgbClr val="000099"/>
                </a:solidFill>
                <a:effectLst>
                  <a:outerShdw blurRad="38100" dist="38100" dir="2700000" algn="tl">
                    <a:srgbClr val="000000"/>
                  </a:outerShdw>
                </a:effectLst>
              </a:rPr>
              <a:t>Suggested Treatment Interventions</a:t>
            </a:r>
          </a:p>
          <a:p>
            <a:pPr algn="ctr" eaLnBrk="1" hangingPunct="1">
              <a:defRPr/>
            </a:pPr>
            <a:r>
              <a:rPr lang="en-US" sz="3600" b="1" dirty="0" smtClean="0">
                <a:solidFill>
                  <a:srgbClr val="000099"/>
                </a:solidFill>
                <a:effectLst>
                  <a:outerShdw blurRad="38100" dist="38100" dir="2700000" algn="tl">
                    <a:srgbClr val="000000"/>
                  </a:outerShdw>
                </a:effectLst>
              </a:rPr>
              <a:t>For Elevated IOP</a:t>
            </a:r>
            <a:endParaRPr lang="en-US" sz="2800" b="1" dirty="0" smtClean="0">
              <a:solidFill>
                <a:srgbClr val="000099"/>
              </a:solidFill>
              <a:effectLst>
                <a:outerShdw blurRad="38100" dist="38100" dir="2700000" algn="tl">
                  <a:srgbClr val="000000"/>
                </a:outerShdw>
              </a:effectLst>
            </a:endParaRPr>
          </a:p>
        </p:txBody>
      </p:sp>
      <p:sp>
        <p:nvSpPr>
          <p:cNvPr id="72715" name="Text Box 11"/>
          <p:cNvSpPr txBox="1">
            <a:spLocks noChangeArrowheads="1"/>
          </p:cNvSpPr>
          <p:nvPr/>
        </p:nvSpPr>
        <p:spPr bwMode="auto">
          <a:xfrm>
            <a:off x="152400" y="914400"/>
            <a:ext cx="8991600" cy="396875"/>
          </a:xfrm>
          <a:prstGeom prst="rect">
            <a:avLst/>
          </a:prstGeom>
          <a:noFill/>
          <a:ln w="9525">
            <a:noFill/>
            <a:miter lim="800000"/>
            <a:headEnd/>
            <a:tailEnd/>
          </a:ln>
          <a:effectLst/>
        </p:spPr>
        <p:txBody>
          <a:bodyPr>
            <a:spAutoFit/>
          </a:bodyPr>
          <a:lstStyle/>
          <a:p>
            <a:pPr>
              <a:defRPr/>
            </a:pPr>
            <a:endParaRPr lang="en-US" sz="2000" dirty="0">
              <a:solidFill>
                <a:srgbClr val="FFFFFF"/>
              </a:solidFill>
              <a:latin typeface="+mn-lt"/>
              <a:ea typeface="+mn-ea"/>
              <a:cs typeface="+mn-cs"/>
            </a:endParaRPr>
          </a:p>
        </p:txBody>
      </p:sp>
      <p:sp>
        <p:nvSpPr>
          <p:cNvPr id="167944" name="Text Box 8"/>
          <p:cNvSpPr txBox="1">
            <a:spLocks noChangeArrowheads="1"/>
          </p:cNvSpPr>
          <p:nvPr/>
        </p:nvSpPr>
        <p:spPr bwMode="auto">
          <a:xfrm>
            <a:off x="3175" y="3505200"/>
            <a:ext cx="8915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dirty="0">
                <a:solidFill>
                  <a:schemeClr val="bg2"/>
                </a:solidFill>
              </a:rPr>
              <a:t>       </a:t>
            </a:r>
            <a:endParaRPr lang="en-US" sz="1600" dirty="0">
              <a:solidFill>
                <a:schemeClr val="bg2"/>
              </a:solidFill>
            </a:endParaRPr>
          </a:p>
          <a:p>
            <a:pPr algn="ctr">
              <a:defRPr/>
            </a:pPr>
            <a:r>
              <a:rPr lang="en-US" sz="2000" dirty="0"/>
              <a:t>        Grover et al. reviewed the use of beta adrenergic blocker eye drops in      </a:t>
            </a:r>
          </a:p>
          <a:p>
            <a:pPr algn="ctr">
              <a:defRPr/>
            </a:pPr>
            <a:r>
              <a:rPr lang="en-US" sz="2000" dirty="0"/>
              <a:t>        general anesthesia and concluded that </a:t>
            </a:r>
            <a:r>
              <a:rPr lang="en-US" sz="2000" dirty="0" err="1"/>
              <a:t>Timolol</a:t>
            </a:r>
            <a:r>
              <a:rPr lang="en-US" sz="2000" dirty="0"/>
              <a:t> acts by decreasing  </a:t>
            </a:r>
          </a:p>
          <a:p>
            <a:pPr algn="ctr">
              <a:defRPr/>
            </a:pPr>
            <a:r>
              <a:rPr lang="en-US" sz="2000" dirty="0"/>
              <a:t>        the production of aqueous </a:t>
            </a:r>
            <a:r>
              <a:rPr lang="en-US" sz="2000" dirty="0" err="1"/>
              <a:t>humour</a:t>
            </a:r>
            <a:r>
              <a:rPr lang="en-US" sz="2000" dirty="0"/>
              <a:t> and demonstrated a decrease in     </a:t>
            </a:r>
          </a:p>
          <a:p>
            <a:pPr algn="ctr">
              <a:defRPr/>
            </a:pPr>
            <a:r>
              <a:rPr lang="en-US" sz="2000" dirty="0"/>
              <a:t>        IOP .</a:t>
            </a:r>
          </a:p>
        </p:txBody>
      </p:sp>
      <p:sp>
        <p:nvSpPr>
          <p:cNvPr id="167945" name="Text Box 9"/>
          <p:cNvSpPr txBox="1">
            <a:spLocks noChangeArrowheads="1"/>
          </p:cNvSpPr>
          <p:nvPr/>
        </p:nvSpPr>
        <p:spPr bwMode="auto">
          <a:xfrm>
            <a:off x="685800" y="5334000"/>
            <a:ext cx="7696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000" dirty="0" err="1"/>
              <a:t>Cosopt</a:t>
            </a:r>
            <a:r>
              <a:rPr lang="en-US" sz="2000" baseline="30000" dirty="0" err="1"/>
              <a:t>TM</a:t>
            </a:r>
            <a:r>
              <a:rPr lang="en-US" sz="2000" dirty="0"/>
              <a:t>  Trials: A Beta-Adrenergic Blocker/ Carbonic Anhydrase Inhibitor Combination (</a:t>
            </a:r>
            <a:r>
              <a:rPr lang="en-US" sz="2000" dirty="0" err="1"/>
              <a:t>Dorzolamide</a:t>
            </a:r>
            <a:r>
              <a:rPr lang="en-US" sz="2000" dirty="0"/>
              <a:t> and </a:t>
            </a:r>
            <a:r>
              <a:rPr lang="en-US" sz="2000" dirty="0" err="1"/>
              <a:t>Timolol</a:t>
            </a:r>
            <a:r>
              <a:rPr lang="en-US" sz="2000" dirty="0"/>
              <a:t>)</a:t>
            </a:r>
          </a:p>
        </p:txBody>
      </p:sp>
    </p:spTree>
    <p:extLst>
      <p:ext uri="{BB962C8B-B14F-4D97-AF65-F5344CB8AC3E}">
        <p14:creationId xmlns:p14="http://schemas.microsoft.com/office/powerpoint/2010/main" val="594946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9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79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p:bldP spid="167944" grpId="0"/>
      <p:bldP spid="1679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Box 3"/>
          <p:cNvSpPr txBox="1">
            <a:spLocks noChangeArrowheads="1"/>
          </p:cNvSpPr>
          <p:nvPr/>
        </p:nvSpPr>
        <p:spPr bwMode="auto">
          <a:xfrm>
            <a:off x="609600" y="20638"/>
            <a:ext cx="769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Osaka" charset="0"/>
                <a:cs typeface="Osaka" charset="0"/>
              </a:defRPr>
            </a:lvl1pPr>
            <a:lvl2pPr marL="742950" indent="-285750" eaLnBrk="0" hangingPunct="0">
              <a:defRPr sz="2400">
                <a:solidFill>
                  <a:schemeClr val="tx1"/>
                </a:solidFill>
                <a:latin typeface="Arial" charset="0"/>
                <a:ea typeface="Osaka" charset="0"/>
                <a:cs typeface="Osaka" charset="0"/>
              </a:defRPr>
            </a:lvl2pPr>
            <a:lvl3pPr marL="1143000" indent="-228600" eaLnBrk="0" hangingPunct="0">
              <a:defRPr sz="2400">
                <a:solidFill>
                  <a:schemeClr val="tx1"/>
                </a:solidFill>
                <a:latin typeface="Arial" charset="0"/>
                <a:ea typeface="Osaka" charset="0"/>
                <a:cs typeface="Osaka" charset="0"/>
              </a:defRPr>
            </a:lvl3pPr>
            <a:lvl4pPr marL="1600200" indent="-228600" eaLnBrk="0" hangingPunct="0">
              <a:defRPr sz="2400">
                <a:solidFill>
                  <a:schemeClr val="tx1"/>
                </a:solidFill>
                <a:latin typeface="Arial" charset="0"/>
                <a:ea typeface="Osaka" charset="0"/>
                <a:cs typeface="Osaka" charset="0"/>
              </a:defRPr>
            </a:lvl4pPr>
            <a:lvl5pPr marL="2057400" indent="-228600" eaLnBrk="0" hangingPunct="0">
              <a:defRPr sz="2400">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Arial" charset="0"/>
                <a:ea typeface="Osaka" charset="0"/>
                <a:cs typeface="Osaka" charset="0"/>
              </a:defRPr>
            </a:lvl9pPr>
          </a:lstStyle>
          <a:p>
            <a:pPr eaLnBrk="1" hangingPunct="1"/>
            <a:r>
              <a:rPr lang="en-US" sz="4000" b="1" dirty="0" smtClean="0">
                <a:solidFill>
                  <a:srgbClr val="15158D"/>
                </a:solidFill>
                <a:latin typeface="Calibri" charset="0"/>
                <a:cs typeface="Calibri" charset="0"/>
              </a:rPr>
              <a:t>Perioperative </a:t>
            </a:r>
            <a:r>
              <a:rPr lang="en-US" sz="4000" b="1" dirty="0" err="1" smtClean="0">
                <a:solidFill>
                  <a:srgbClr val="15158D"/>
                </a:solidFill>
                <a:latin typeface="Calibri" charset="0"/>
                <a:cs typeface="Calibri" charset="0"/>
              </a:rPr>
              <a:t>Cosopt</a:t>
            </a:r>
            <a:r>
              <a:rPr lang="en-US" sz="4000" b="1" dirty="0" smtClean="0">
                <a:solidFill>
                  <a:srgbClr val="15158D"/>
                </a:solidFill>
                <a:latin typeface="Calibri" charset="0"/>
                <a:cs typeface="Calibri" charset="0"/>
              </a:rPr>
              <a:t> Intervention</a:t>
            </a:r>
            <a:endParaRPr lang="en-US" sz="4000" b="1" dirty="0">
              <a:solidFill>
                <a:srgbClr val="15158D"/>
              </a:solidFill>
              <a:latin typeface="Calibri" charset="0"/>
              <a:cs typeface="Calibri" charset="0"/>
            </a:endParaRPr>
          </a:p>
        </p:txBody>
      </p:sp>
      <p:graphicFrame>
        <p:nvGraphicFramePr>
          <p:cNvPr id="83970" name="Object 1"/>
          <p:cNvGraphicFramePr>
            <a:graphicFrameLocks noChangeAspect="1"/>
          </p:cNvGraphicFramePr>
          <p:nvPr>
            <p:extLst>
              <p:ext uri="{D42A27DB-BD31-4B8C-83A1-F6EECF244321}">
                <p14:modId xmlns:p14="http://schemas.microsoft.com/office/powerpoint/2010/main" val="2482688538"/>
              </p:ext>
            </p:extLst>
          </p:nvPr>
        </p:nvGraphicFramePr>
        <p:xfrm>
          <a:off x="185823" y="682848"/>
          <a:ext cx="8865266" cy="5911813"/>
        </p:xfrm>
        <a:graphic>
          <a:graphicData uri="http://schemas.openxmlformats.org/presentationml/2006/ole">
            <mc:AlternateContent xmlns:mc="http://schemas.openxmlformats.org/markup-compatibility/2006">
              <mc:Choice xmlns:v="urn:schemas-microsoft-com:vml" Requires="v">
                <p:oleObj spid="_x0000_s10314" name="Document" r:id="rId5" imgW="5943381" imgH="3720963" progId="Word.Document.12">
                  <p:embed/>
                </p:oleObj>
              </mc:Choice>
              <mc:Fallback>
                <p:oleObj name="Document" r:id="rId5" imgW="5943381" imgH="3720963"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823" y="682848"/>
                        <a:ext cx="8865266" cy="5911813"/>
                      </a:xfrm>
                      <a:prstGeom prst="rect">
                        <a:avLst/>
                      </a:prstGeom>
                      <a:noFill/>
                      <a:ln>
                        <a:noFill/>
                      </a:ln>
                      <a:extLst/>
                    </p:spPr>
                  </p:pic>
                </p:oleObj>
              </mc:Fallback>
            </mc:AlternateContent>
          </a:graphicData>
        </a:graphic>
      </p:graphicFrame>
      <p:sp>
        <p:nvSpPr>
          <p:cNvPr id="2" name="TextBox 1"/>
          <p:cNvSpPr txBox="1"/>
          <p:nvPr/>
        </p:nvSpPr>
        <p:spPr>
          <a:xfrm>
            <a:off x="5365616" y="6394606"/>
            <a:ext cx="4521673" cy="400110"/>
          </a:xfrm>
          <a:prstGeom prst="rect">
            <a:avLst/>
          </a:prstGeom>
          <a:noFill/>
        </p:spPr>
        <p:txBody>
          <a:bodyPr wrap="square" rtlCol="0">
            <a:spAutoFit/>
          </a:bodyPr>
          <a:lstStyle/>
          <a:p>
            <a:r>
              <a:rPr lang="en-US" sz="2000" dirty="0" smtClean="0"/>
              <a:t>Published     </a:t>
            </a:r>
            <a:r>
              <a:rPr lang="en-US" sz="2000" i="1" dirty="0" smtClean="0"/>
              <a:t>AANA J</a:t>
            </a:r>
            <a:r>
              <a:rPr lang="en-US" sz="2000" dirty="0" smtClean="0"/>
              <a:t> June 2012</a:t>
            </a:r>
            <a:endParaRPr lang="en-US" sz="2000" dirty="0"/>
          </a:p>
        </p:txBody>
      </p:sp>
    </p:spTree>
    <p:extLst>
      <p:ext uri="{BB962C8B-B14F-4D97-AF65-F5344CB8AC3E}">
        <p14:creationId xmlns:p14="http://schemas.microsoft.com/office/powerpoint/2010/main" val="3691936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a:xfrm>
            <a:off x="762000" y="609600"/>
            <a:ext cx="7772400" cy="1143000"/>
          </a:xfrm>
        </p:spPr>
        <p:txBody>
          <a:bodyPr/>
          <a:lstStyle/>
          <a:p>
            <a:r>
              <a:rPr lang="en-US" b="1">
                <a:solidFill>
                  <a:srgbClr val="000099"/>
                </a:solidFill>
                <a:ea typeface="MS PGothic" charset="0"/>
              </a:rPr>
              <a:t>Preventive Cosopt</a:t>
            </a:r>
            <a:r>
              <a:rPr lang="en-US">
                <a:solidFill>
                  <a:srgbClr val="000099"/>
                </a:solidFill>
                <a:ea typeface="MS PGothic" charset="0"/>
              </a:rPr>
              <a:t>™</a:t>
            </a:r>
            <a:r>
              <a:rPr lang="en-US" b="1">
                <a:solidFill>
                  <a:srgbClr val="000099"/>
                </a:solidFill>
                <a:ea typeface="MS PGothic" charset="0"/>
              </a:rPr>
              <a:t> Study</a:t>
            </a:r>
            <a:br>
              <a:rPr lang="en-US" b="1">
                <a:solidFill>
                  <a:srgbClr val="000099"/>
                </a:solidFill>
                <a:ea typeface="MS PGothic" charset="0"/>
              </a:rPr>
            </a:br>
            <a:r>
              <a:rPr lang="en-US" sz="1600" b="1">
                <a:solidFill>
                  <a:srgbClr val="000099"/>
                </a:solidFill>
                <a:ea typeface="MS PGothic" charset="0"/>
              </a:rPr>
              <a:t>partially funded by the AANA Foundation Research Fellowship Grant</a:t>
            </a:r>
            <a:endParaRPr lang="en-US" sz="4000" b="1">
              <a:solidFill>
                <a:srgbClr val="000099"/>
              </a:solidFill>
              <a:ea typeface="MS PGothic" charset="0"/>
            </a:endParaRPr>
          </a:p>
        </p:txBody>
      </p:sp>
      <p:sp>
        <p:nvSpPr>
          <p:cNvPr id="116738" name="Content Placeholder 2"/>
          <p:cNvSpPr>
            <a:spLocks noGrp="1"/>
          </p:cNvSpPr>
          <p:nvPr>
            <p:ph idx="4294967295"/>
          </p:nvPr>
        </p:nvSpPr>
        <p:spPr>
          <a:xfrm>
            <a:off x="304800" y="2286000"/>
            <a:ext cx="8686800" cy="4114800"/>
          </a:xfrm>
          <a:prstGeom prst="rect">
            <a:avLst/>
          </a:prstGeom>
        </p:spPr>
        <p:txBody>
          <a:bodyPr/>
          <a:lstStyle/>
          <a:p>
            <a:r>
              <a:rPr lang="en-US" sz="2800" dirty="0" smtClean="0">
                <a:solidFill>
                  <a:srgbClr val="000000"/>
                </a:solidFill>
                <a:ea typeface="MS PGothic" charset="0"/>
              </a:rPr>
              <a:t> </a:t>
            </a:r>
            <a:r>
              <a:rPr lang="en-US" sz="2800" dirty="0">
                <a:solidFill>
                  <a:srgbClr val="000000"/>
                </a:solidFill>
                <a:ea typeface="MS PGothic" charset="0"/>
              </a:rPr>
              <a:t>90 patients </a:t>
            </a:r>
            <a:r>
              <a:rPr lang="en-US" sz="2800" dirty="0" smtClean="0">
                <a:solidFill>
                  <a:srgbClr val="000000"/>
                </a:solidFill>
                <a:ea typeface="MS PGothic" charset="0"/>
              </a:rPr>
              <a:t>were </a:t>
            </a:r>
            <a:r>
              <a:rPr lang="en-US" sz="2800" dirty="0">
                <a:solidFill>
                  <a:srgbClr val="000000"/>
                </a:solidFill>
                <a:ea typeface="MS PGothic" charset="0"/>
              </a:rPr>
              <a:t>enrolled </a:t>
            </a:r>
          </a:p>
          <a:p>
            <a:r>
              <a:rPr lang="en-US" sz="2800" dirty="0">
                <a:solidFill>
                  <a:srgbClr val="000000"/>
                </a:solidFill>
                <a:ea typeface="MS PGothic" charset="0"/>
              </a:rPr>
              <a:t>Double-blinded, randomized study where vial A or vial B* </a:t>
            </a:r>
            <a:r>
              <a:rPr lang="en-US" sz="2800" dirty="0" smtClean="0">
                <a:solidFill>
                  <a:srgbClr val="000000"/>
                </a:solidFill>
                <a:ea typeface="MS PGothic" charset="0"/>
              </a:rPr>
              <a:t>was </a:t>
            </a:r>
            <a:r>
              <a:rPr lang="en-US" sz="2800" dirty="0">
                <a:solidFill>
                  <a:srgbClr val="000000"/>
                </a:solidFill>
                <a:ea typeface="MS PGothic" charset="0"/>
              </a:rPr>
              <a:t>administered following baseline IOP </a:t>
            </a:r>
            <a:r>
              <a:rPr lang="en-US" sz="2800" dirty="0" smtClean="0">
                <a:solidFill>
                  <a:srgbClr val="000000"/>
                </a:solidFill>
                <a:ea typeface="MS PGothic" charset="0"/>
              </a:rPr>
              <a:t>measurement.</a:t>
            </a:r>
            <a:endParaRPr lang="en-US" sz="2800" dirty="0">
              <a:solidFill>
                <a:srgbClr val="000000"/>
              </a:solidFill>
              <a:ea typeface="MS PGothic" charset="0"/>
            </a:endParaRPr>
          </a:p>
          <a:p>
            <a:pPr>
              <a:buFontTx/>
              <a:buNone/>
            </a:pPr>
            <a:r>
              <a:rPr lang="en-US" sz="2800" dirty="0">
                <a:solidFill>
                  <a:srgbClr val="000000"/>
                </a:solidFill>
                <a:ea typeface="MS PGothic" charset="0"/>
              </a:rPr>
              <a:t>          </a:t>
            </a:r>
            <a:r>
              <a:rPr lang="en-US" sz="2800" b="1" dirty="0">
                <a:solidFill>
                  <a:srgbClr val="000000"/>
                </a:solidFill>
                <a:ea typeface="MS PGothic" charset="0"/>
              </a:rPr>
              <a:t> *Balanced Salt Solution vs. </a:t>
            </a:r>
            <a:r>
              <a:rPr lang="en-US" sz="2800" b="1" dirty="0" err="1">
                <a:solidFill>
                  <a:srgbClr val="000000"/>
                </a:solidFill>
                <a:ea typeface="MS PGothic" charset="0"/>
              </a:rPr>
              <a:t>Cosopt</a:t>
            </a:r>
            <a:r>
              <a:rPr lang="en-US" sz="2800" b="1" dirty="0">
                <a:solidFill>
                  <a:srgbClr val="000000"/>
                </a:solidFill>
                <a:ea typeface="MS PGothic" charset="0"/>
              </a:rPr>
              <a:t>™</a:t>
            </a:r>
          </a:p>
          <a:p>
            <a:r>
              <a:rPr lang="en-US" sz="2800" dirty="0">
                <a:solidFill>
                  <a:srgbClr val="000000"/>
                </a:solidFill>
                <a:ea typeface="MS PGothic" charset="0"/>
              </a:rPr>
              <a:t>Research assistant is blinded as to which is being administered. </a:t>
            </a:r>
          </a:p>
          <a:p>
            <a:r>
              <a:rPr lang="en-US" sz="2800" dirty="0">
                <a:solidFill>
                  <a:srgbClr val="000000"/>
                </a:solidFill>
                <a:ea typeface="MS PGothic" charset="0"/>
              </a:rPr>
              <a:t>Procedures are the same thereafter. </a:t>
            </a:r>
          </a:p>
        </p:txBody>
      </p:sp>
    </p:spTree>
    <p:extLst>
      <p:ext uri="{BB962C8B-B14F-4D97-AF65-F5344CB8AC3E}">
        <p14:creationId xmlns:p14="http://schemas.microsoft.com/office/powerpoint/2010/main" val="4064861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a:xfrm>
            <a:off x="457200" y="274638"/>
            <a:ext cx="8229600" cy="757237"/>
          </a:xfrm>
        </p:spPr>
        <p:txBody>
          <a:bodyPr/>
          <a:lstStyle/>
          <a:p>
            <a:pPr algn="ctr"/>
            <a:r>
              <a:rPr lang="en-US" b="1" dirty="0">
                <a:solidFill>
                  <a:srgbClr val="000099"/>
                </a:solidFill>
                <a:ea typeface="MS PGothic" charset="0"/>
              </a:rPr>
              <a:t>Indications</a:t>
            </a:r>
          </a:p>
        </p:txBody>
      </p:sp>
      <p:sp>
        <p:nvSpPr>
          <p:cNvPr id="118786" name="Content Placeholder 2"/>
          <p:cNvSpPr>
            <a:spLocks noGrp="1"/>
          </p:cNvSpPr>
          <p:nvPr>
            <p:ph idx="4294967295"/>
          </p:nvPr>
        </p:nvSpPr>
        <p:spPr>
          <a:xfrm>
            <a:off x="457200" y="1031875"/>
            <a:ext cx="8229600" cy="2462213"/>
          </a:xfrm>
          <a:prstGeom prst="rect">
            <a:avLst/>
          </a:prstGeom>
        </p:spPr>
        <p:txBody>
          <a:bodyPr/>
          <a:lstStyle/>
          <a:p>
            <a:r>
              <a:rPr lang="en-US" sz="2800">
                <a:solidFill>
                  <a:srgbClr val="000000"/>
                </a:solidFill>
                <a:ea typeface="MS PGothic" charset="0"/>
              </a:rPr>
              <a:t>Beneficial in high risk population where history of glaucoma, diabetes or vascular disease is noted</a:t>
            </a:r>
          </a:p>
          <a:p>
            <a:r>
              <a:rPr lang="en-US" sz="2800">
                <a:solidFill>
                  <a:srgbClr val="000000"/>
                </a:solidFill>
                <a:ea typeface="MS PGothic" charset="0"/>
              </a:rPr>
              <a:t>Prolonged case duration in ST position or prone</a:t>
            </a:r>
          </a:p>
          <a:p>
            <a:endParaRPr lang="en-US">
              <a:ea typeface="MS PGothic" charset="0"/>
            </a:endParaRPr>
          </a:p>
        </p:txBody>
      </p:sp>
      <p:sp>
        <p:nvSpPr>
          <p:cNvPr id="118787" name="TextBox 3"/>
          <p:cNvSpPr txBox="1">
            <a:spLocks noChangeArrowheads="1"/>
          </p:cNvSpPr>
          <p:nvPr/>
        </p:nvSpPr>
        <p:spPr bwMode="auto">
          <a:xfrm flipH="1">
            <a:off x="1143000" y="3048000"/>
            <a:ext cx="66500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Osaka" charset="0"/>
                <a:cs typeface="Osaka" charset="0"/>
              </a:defRPr>
            </a:lvl1pPr>
            <a:lvl2pPr marL="742950" indent="-285750" eaLnBrk="0" hangingPunct="0">
              <a:defRPr sz="2400">
                <a:solidFill>
                  <a:schemeClr val="tx1"/>
                </a:solidFill>
                <a:latin typeface="Arial" charset="0"/>
                <a:ea typeface="Osaka" charset="0"/>
                <a:cs typeface="Osaka" charset="0"/>
              </a:defRPr>
            </a:lvl2pPr>
            <a:lvl3pPr marL="1143000" indent="-228600" eaLnBrk="0" hangingPunct="0">
              <a:defRPr sz="2400">
                <a:solidFill>
                  <a:schemeClr val="tx1"/>
                </a:solidFill>
                <a:latin typeface="Arial" charset="0"/>
                <a:ea typeface="Osaka" charset="0"/>
                <a:cs typeface="Osaka" charset="0"/>
              </a:defRPr>
            </a:lvl3pPr>
            <a:lvl4pPr marL="1600200" indent="-228600" eaLnBrk="0" hangingPunct="0">
              <a:defRPr sz="2400">
                <a:solidFill>
                  <a:schemeClr val="tx1"/>
                </a:solidFill>
                <a:latin typeface="Arial" charset="0"/>
                <a:ea typeface="Osaka" charset="0"/>
                <a:cs typeface="Osaka" charset="0"/>
              </a:defRPr>
            </a:lvl4pPr>
            <a:lvl5pPr marL="2057400" indent="-228600" eaLnBrk="0" hangingPunct="0">
              <a:defRPr sz="2400">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Arial" charset="0"/>
                <a:ea typeface="Osaka" charset="0"/>
                <a:cs typeface="Osaka" charset="0"/>
              </a:defRPr>
            </a:lvl9pPr>
          </a:lstStyle>
          <a:p>
            <a:pPr eaLnBrk="1" hangingPunct="1"/>
            <a:r>
              <a:rPr lang="en-US" sz="4000" b="1">
                <a:solidFill>
                  <a:srgbClr val="000099"/>
                </a:solidFill>
              </a:rPr>
              <a:t>    Results of  subjects:</a:t>
            </a:r>
            <a:endParaRPr lang="en-US" sz="4000">
              <a:solidFill>
                <a:srgbClr val="000099"/>
              </a:solidFill>
            </a:endParaRPr>
          </a:p>
        </p:txBody>
      </p:sp>
      <p:sp>
        <p:nvSpPr>
          <p:cNvPr id="118788" name="TextBox 4"/>
          <p:cNvSpPr txBox="1">
            <a:spLocks noChangeArrowheads="1"/>
          </p:cNvSpPr>
          <p:nvPr/>
        </p:nvSpPr>
        <p:spPr bwMode="auto">
          <a:xfrm>
            <a:off x="314325" y="3771900"/>
            <a:ext cx="83058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Osaka" charset="0"/>
                <a:cs typeface="Osaka" charset="0"/>
              </a:defRPr>
            </a:lvl1pPr>
            <a:lvl2pPr marL="742950" indent="-285750" eaLnBrk="0" hangingPunct="0">
              <a:defRPr sz="2400">
                <a:solidFill>
                  <a:schemeClr val="tx1"/>
                </a:solidFill>
                <a:latin typeface="Arial" charset="0"/>
                <a:ea typeface="Osaka" charset="0"/>
                <a:cs typeface="Osaka" charset="0"/>
              </a:defRPr>
            </a:lvl2pPr>
            <a:lvl3pPr marL="1143000" indent="-228600" eaLnBrk="0" hangingPunct="0">
              <a:defRPr sz="2400">
                <a:solidFill>
                  <a:schemeClr val="tx1"/>
                </a:solidFill>
                <a:latin typeface="Arial" charset="0"/>
                <a:ea typeface="Osaka" charset="0"/>
                <a:cs typeface="Osaka" charset="0"/>
              </a:defRPr>
            </a:lvl3pPr>
            <a:lvl4pPr marL="1600200" indent="-228600" eaLnBrk="0" hangingPunct="0">
              <a:defRPr sz="2400">
                <a:solidFill>
                  <a:schemeClr val="tx1"/>
                </a:solidFill>
                <a:latin typeface="Arial" charset="0"/>
                <a:ea typeface="Osaka" charset="0"/>
                <a:cs typeface="Osaka" charset="0"/>
              </a:defRPr>
            </a:lvl4pPr>
            <a:lvl5pPr marL="2057400" indent="-228600" eaLnBrk="0" hangingPunct="0">
              <a:defRPr sz="2400">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Arial" charset="0"/>
                <a:ea typeface="Osaka" charset="0"/>
                <a:cs typeface="Osaka" charset="0"/>
              </a:defRPr>
            </a:lvl9pPr>
          </a:lstStyle>
          <a:p>
            <a:pPr algn="l" eaLnBrk="1" hangingPunct="1">
              <a:buFontTx/>
              <a:buChar char="•"/>
            </a:pPr>
            <a:r>
              <a:rPr lang="en-US" sz="2800">
                <a:solidFill>
                  <a:srgbClr val="000000"/>
                </a:solidFill>
              </a:rPr>
              <a:t>42 (47%) males and 48 females (53%) were recruited in the study. 46 patients received Cosopt™ treatment and 44 patients were in the control group. There were no statistical differences in baseline IOP levels between the Cosopt™ and control groups.</a:t>
            </a:r>
          </a:p>
        </p:txBody>
      </p:sp>
    </p:spTree>
    <p:extLst>
      <p:ext uri="{BB962C8B-B14F-4D97-AF65-F5344CB8AC3E}">
        <p14:creationId xmlns:p14="http://schemas.microsoft.com/office/powerpoint/2010/main" val="42761530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a:xfrm>
            <a:off x="685800" y="152400"/>
            <a:ext cx="7772400" cy="838200"/>
          </a:xfrm>
        </p:spPr>
        <p:txBody>
          <a:bodyPr/>
          <a:lstStyle/>
          <a:p>
            <a:pPr algn="ctr"/>
            <a:r>
              <a:rPr lang="en-US" b="1" dirty="0">
                <a:solidFill>
                  <a:srgbClr val="000099"/>
                </a:solidFill>
                <a:ea typeface="MS PGothic" charset="0"/>
              </a:rPr>
              <a:t>Results</a:t>
            </a:r>
          </a:p>
        </p:txBody>
      </p:sp>
      <p:sp>
        <p:nvSpPr>
          <p:cNvPr id="120834" name="Content Placeholder 2"/>
          <p:cNvSpPr>
            <a:spLocks noGrp="1"/>
          </p:cNvSpPr>
          <p:nvPr>
            <p:ph idx="4294967295"/>
          </p:nvPr>
        </p:nvSpPr>
        <p:spPr>
          <a:xfrm>
            <a:off x="244475" y="838200"/>
            <a:ext cx="8915400" cy="1219200"/>
          </a:xfrm>
          <a:prstGeom prst="rect">
            <a:avLst/>
          </a:prstGeom>
        </p:spPr>
        <p:txBody>
          <a:bodyPr/>
          <a:lstStyle/>
          <a:p>
            <a:pPr marL="0" indent="0">
              <a:buFontTx/>
              <a:buNone/>
            </a:pPr>
            <a:r>
              <a:rPr lang="en-US" sz="2400">
                <a:solidFill>
                  <a:srgbClr val="000000"/>
                </a:solidFill>
                <a:ea typeface="MS PGothic" charset="0"/>
              </a:rPr>
              <a:t>Throughout the surgery, patients’ IOP levels were significantly lower in the Cosopt™ group than the control group </a:t>
            </a:r>
          </a:p>
          <a:p>
            <a:pPr marL="0" indent="0">
              <a:buFontTx/>
              <a:buNone/>
            </a:pPr>
            <a:endParaRPr lang="en-US" sz="2400">
              <a:solidFill>
                <a:srgbClr val="000000"/>
              </a:solidFill>
              <a:ea typeface="MS PGothic" charset="0"/>
            </a:endParaRPr>
          </a:p>
        </p:txBody>
      </p:sp>
      <p:graphicFrame>
        <p:nvGraphicFramePr>
          <p:cNvPr id="3" name="Table 2"/>
          <p:cNvGraphicFramePr>
            <a:graphicFrameLocks noGrp="1"/>
          </p:cNvGraphicFramePr>
          <p:nvPr/>
        </p:nvGraphicFramePr>
        <p:xfrm>
          <a:off x="381000" y="2133600"/>
          <a:ext cx="8229600" cy="3837201"/>
        </p:xfrm>
        <a:graphic>
          <a:graphicData uri="http://schemas.openxmlformats.org/drawingml/2006/table">
            <a:tbl>
              <a:tblPr firstRow="1" bandRow="1">
                <a:tableStyleId>{5C22544A-7EE6-4342-B048-85BDC9FD1C3A}</a:tableStyleId>
              </a:tblPr>
              <a:tblGrid>
                <a:gridCol w="2057400"/>
                <a:gridCol w="2057400"/>
                <a:gridCol w="2057400"/>
                <a:gridCol w="2057400"/>
              </a:tblGrid>
              <a:tr h="1063703">
                <a:tc>
                  <a:txBody>
                    <a:bodyPr/>
                    <a:lstStyle/>
                    <a:p>
                      <a:r>
                        <a:rPr lang="en-US" sz="2000" dirty="0" smtClean="0"/>
                        <a:t>   </a:t>
                      </a:r>
                      <a:r>
                        <a:rPr lang="en-US" sz="2000" dirty="0" smtClean="0">
                          <a:solidFill>
                            <a:schemeClr val="tx1"/>
                          </a:solidFill>
                        </a:rPr>
                        <a:t>  </a:t>
                      </a:r>
                      <a:r>
                        <a:rPr lang="en-US" sz="2000" dirty="0" smtClean="0">
                          <a:solidFill>
                            <a:schemeClr val="tx1"/>
                          </a:solidFill>
                          <a:latin typeface="Arial"/>
                        </a:rPr>
                        <a:t>Time</a:t>
                      </a:r>
                      <a:endParaRPr lang="en-US" sz="2000" dirty="0">
                        <a:solidFill>
                          <a:schemeClr val="tx1"/>
                        </a:solidFill>
                      </a:endParaRPr>
                    </a:p>
                  </a:txBody>
                  <a:tcPr marT="45707" marB="45707"/>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t>     </a:t>
                      </a:r>
                      <a:r>
                        <a:rPr kumimoji="0" lang="en-US" sz="2000" b="1" i="0" u="none" strike="noStrike" cap="none" normalizeH="0" baseline="0" dirty="0" err="1" smtClean="0">
                          <a:ln>
                            <a:noFill/>
                          </a:ln>
                          <a:solidFill>
                            <a:srgbClr val="FFFFFF"/>
                          </a:solidFill>
                          <a:effectLst/>
                          <a:latin typeface="Arial" charset="0"/>
                          <a:ea typeface="Osaka" charset="0"/>
                          <a:cs typeface="Osaka" charset="0"/>
                        </a:rPr>
                        <a:t>Cosopt</a:t>
                      </a:r>
                      <a:r>
                        <a:rPr kumimoji="0" lang="en-US" sz="2000" b="1" i="0" u="none" strike="noStrike" cap="none" normalizeH="0" baseline="0" dirty="0" smtClean="0">
                          <a:ln>
                            <a:noFill/>
                          </a:ln>
                          <a:solidFill>
                            <a:srgbClr val="FFFFFF"/>
                          </a:solidFill>
                          <a:effectLst/>
                          <a:latin typeface="Arial" charset="0"/>
                          <a:ea typeface="Osaka" charset="0"/>
                          <a:cs typeface="Osaka"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dirty="0" smtClean="0">
                          <a:ln>
                            <a:noFill/>
                          </a:ln>
                          <a:solidFill>
                            <a:srgbClr val="FFFFFF"/>
                          </a:solidFill>
                          <a:effectLst/>
                          <a:latin typeface="Arial" charset="0"/>
                          <a:ea typeface="Osaka" charset="0"/>
                          <a:cs typeface="Osaka" charset="0"/>
                        </a:rPr>
                        <a:t>    (mmHg)</a:t>
                      </a:r>
                    </a:p>
                  </a:txBody>
                  <a:tcPr marT="45707" marB="45707"/>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t>      </a:t>
                      </a:r>
                      <a:r>
                        <a:rPr kumimoji="0" lang="en-US" sz="2000" b="1" i="0" u="none" strike="noStrike" cap="none" normalizeH="0" baseline="0" dirty="0" smtClean="0">
                          <a:ln>
                            <a:noFill/>
                          </a:ln>
                          <a:solidFill>
                            <a:srgbClr val="FFFFFF"/>
                          </a:solidFill>
                          <a:effectLst/>
                          <a:latin typeface="Arial" charset="0"/>
                          <a:ea typeface="Osaka" charset="0"/>
                          <a:cs typeface="Osaka" charset="0"/>
                        </a:rPr>
                        <a:t>Control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dirty="0" smtClean="0">
                          <a:ln>
                            <a:noFill/>
                          </a:ln>
                          <a:solidFill>
                            <a:srgbClr val="FFFFFF"/>
                          </a:solidFill>
                          <a:effectLst/>
                          <a:latin typeface="Arial" charset="0"/>
                          <a:ea typeface="Osaka" charset="0"/>
                          <a:cs typeface="Osaka" charset="0"/>
                        </a:rPr>
                        <a:t>     (mmHg)</a:t>
                      </a:r>
                    </a:p>
                    <a:p>
                      <a:r>
                        <a:rPr lang="en-US" sz="2000" dirty="0" smtClean="0"/>
                        <a:t> </a:t>
                      </a:r>
                      <a:endParaRPr lang="en-US" sz="2000" dirty="0"/>
                    </a:p>
                  </a:txBody>
                  <a:tcPr marT="45707" marB="45707"/>
                </a:tc>
                <a:tc>
                  <a:txBody>
                    <a:bodyPr/>
                    <a:lstStyle/>
                    <a:p>
                      <a:r>
                        <a:rPr lang="en-US" sz="2000" dirty="0" smtClean="0"/>
                        <a:t>          p</a:t>
                      </a:r>
                    </a:p>
                    <a:p>
                      <a:r>
                        <a:rPr lang="en-US" sz="2000" dirty="0" smtClean="0"/>
                        <a:t>      value</a:t>
                      </a:r>
                      <a:endParaRPr lang="en-US" sz="2000" dirty="0"/>
                    </a:p>
                  </a:txBody>
                  <a:tcPr marT="45707" marB="45707"/>
                </a:tc>
              </a:tr>
              <a:tr h="396184">
                <a:tc>
                  <a:txBody>
                    <a:bodyPr/>
                    <a:lstStyle/>
                    <a:p>
                      <a:r>
                        <a:rPr lang="en-US" sz="2000" dirty="0" smtClean="0"/>
                        <a:t>   IOP initial</a:t>
                      </a:r>
                      <a:endParaRPr lang="en-US" sz="2000" dirty="0"/>
                    </a:p>
                  </a:txBody>
                  <a:tcPr marT="45707" marB="45707"/>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Osaka" charset="0"/>
                          <a:cs typeface="Osaka" charset="0"/>
                        </a:rPr>
                        <a:t>12.61 </a:t>
                      </a:r>
                      <a:r>
                        <a:rPr kumimoji="0" lang="en-US" sz="2000" b="0" i="0" u="none" strike="noStrike" cap="none" normalizeH="0" baseline="0" dirty="0">
                          <a:ln>
                            <a:noFill/>
                          </a:ln>
                          <a:solidFill>
                            <a:srgbClr val="000000"/>
                          </a:solidFill>
                          <a:effectLst/>
                          <a:latin typeface="Arial" charset="0"/>
                          <a:ea typeface="Osaka" charset="0"/>
                          <a:cs typeface="Osaka" charset="0"/>
                        </a:rPr>
                        <a:t>± </a:t>
                      </a:r>
                      <a:r>
                        <a:rPr kumimoji="0" lang="en-US" sz="2000" b="0" i="0" u="none" strike="noStrike" cap="none" normalizeH="0" baseline="0" dirty="0" smtClean="0">
                          <a:ln>
                            <a:noFill/>
                          </a:ln>
                          <a:solidFill>
                            <a:srgbClr val="000000"/>
                          </a:solidFill>
                          <a:effectLst/>
                          <a:latin typeface="Arial" charset="0"/>
                          <a:ea typeface="Osaka" charset="0"/>
                          <a:cs typeface="Osaka" charset="0"/>
                        </a:rPr>
                        <a:t>5.32 </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Osaka" charset="0"/>
                          <a:cs typeface="Osaka" charset="0"/>
                        </a:rPr>
                        <a:t>12.00 </a:t>
                      </a:r>
                      <a:r>
                        <a:rPr kumimoji="0" lang="en-US" sz="2000" b="0" i="0" u="none" strike="noStrike" cap="none" normalizeH="0" baseline="0" dirty="0">
                          <a:ln>
                            <a:noFill/>
                          </a:ln>
                          <a:solidFill>
                            <a:srgbClr val="000000"/>
                          </a:solidFill>
                          <a:effectLst/>
                          <a:latin typeface="Arial" charset="0"/>
                          <a:ea typeface="Osaka" charset="0"/>
                          <a:cs typeface="Osaka" charset="0"/>
                        </a:rPr>
                        <a:t>± </a:t>
                      </a:r>
                      <a:r>
                        <a:rPr kumimoji="0" lang="en-US" sz="2000" b="0" i="0" u="none" strike="noStrike" cap="none" normalizeH="0" baseline="0" dirty="0" smtClean="0">
                          <a:ln>
                            <a:noFill/>
                          </a:ln>
                          <a:solidFill>
                            <a:srgbClr val="000000"/>
                          </a:solidFill>
                          <a:effectLst/>
                          <a:latin typeface="Arial" charset="0"/>
                          <a:ea typeface="Osaka" charset="0"/>
                          <a:cs typeface="Osaka" charset="0"/>
                        </a:rPr>
                        <a:t>4.05</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charset="0"/>
                          <a:ea typeface="Osaka" charset="0"/>
                          <a:cs typeface="Osaka" charset="0"/>
                        </a:rPr>
                        <a:t>&lt; 0.05</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r>
              <a:tr h="3961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t>    </a:t>
                      </a:r>
                      <a:r>
                        <a:rPr kumimoji="0" lang="en-US" sz="2000" b="0" i="0" u="none" strike="noStrike" cap="none" normalizeH="0" baseline="0" dirty="0" smtClean="0">
                          <a:ln>
                            <a:noFill/>
                          </a:ln>
                          <a:solidFill>
                            <a:srgbClr val="3E3E5C"/>
                          </a:solidFill>
                          <a:effectLst/>
                          <a:latin typeface="Arial" charset="0"/>
                          <a:ea typeface="Osaka" charset="0"/>
                          <a:cs typeface="Osaka" charset="0"/>
                        </a:rPr>
                        <a:t>30 min</a:t>
                      </a:r>
                    </a:p>
                  </a:txBody>
                  <a:tcPr marT="45707" marB="45707"/>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Osaka" charset="0"/>
                          <a:cs typeface="Osaka" charset="0"/>
                        </a:rPr>
                        <a:t>19.83 </a:t>
                      </a:r>
                      <a:r>
                        <a:rPr kumimoji="0" lang="en-US" sz="2000" b="0" i="0" u="none" strike="noStrike" cap="none" normalizeH="0" baseline="0" dirty="0">
                          <a:ln>
                            <a:noFill/>
                          </a:ln>
                          <a:solidFill>
                            <a:srgbClr val="000000"/>
                          </a:solidFill>
                          <a:effectLst/>
                          <a:latin typeface="Arial" charset="0"/>
                          <a:ea typeface="Osaka" charset="0"/>
                          <a:cs typeface="Osaka" charset="0"/>
                        </a:rPr>
                        <a:t>± </a:t>
                      </a:r>
                      <a:r>
                        <a:rPr kumimoji="0" lang="en-US" sz="2000" b="0" i="0" u="none" strike="noStrike" cap="none" normalizeH="0" baseline="0" dirty="0" smtClean="0">
                          <a:ln>
                            <a:noFill/>
                          </a:ln>
                          <a:solidFill>
                            <a:srgbClr val="000000"/>
                          </a:solidFill>
                          <a:effectLst/>
                          <a:latin typeface="Arial" charset="0"/>
                          <a:ea typeface="Osaka" charset="0"/>
                          <a:cs typeface="Osaka" charset="0"/>
                        </a:rPr>
                        <a:t>5.50 </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Osaka" charset="0"/>
                          <a:cs typeface="Osaka" charset="0"/>
                        </a:rPr>
                        <a:t>22.80 </a:t>
                      </a:r>
                      <a:r>
                        <a:rPr kumimoji="0" lang="en-US" sz="2000" b="0" i="0" u="none" strike="noStrike" cap="none" normalizeH="0" baseline="0" dirty="0">
                          <a:ln>
                            <a:noFill/>
                          </a:ln>
                          <a:solidFill>
                            <a:srgbClr val="000000"/>
                          </a:solidFill>
                          <a:effectLst/>
                          <a:latin typeface="Arial" charset="0"/>
                          <a:ea typeface="Osaka" charset="0"/>
                          <a:cs typeface="Osaka" charset="0"/>
                        </a:rPr>
                        <a:t>± </a:t>
                      </a:r>
                      <a:r>
                        <a:rPr kumimoji="0" lang="en-US" sz="2000" b="0" i="0" u="none" strike="noStrike" cap="none" normalizeH="0" baseline="0" dirty="0" smtClean="0">
                          <a:ln>
                            <a:noFill/>
                          </a:ln>
                          <a:solidFill>
                            <a:srgbClr val="000000"/>
                          </a:solidFill>
                          <a:effectLst/>
                          <a:latin typeface="Arial" charset="0"/>
                          <a:ea typeface="Osaka" charset="0"/>
                          <a:cs typeface="Osaka" charset="0"/>
                        </a:rPr>
                        <a:t>5.51</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charset="0"/>
                          <a:ea typeface="Osaka" charset="0"/>
                          <a:cs typeface="Osaka" charset="0"/>
                        </a:rPr>
                        <a:t>&lt; 0.05</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r>
              <a:tr h="3961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t>    </a:t>
                      </a:r>
                      <a:r>
                        <a:rPr kumimoji="0" lang="en-US" sz="2000" b="0" i="0" u="none" strike="noStrike" cap="none" normalizeH="0" baseline="0" dirty="0" smtClean="0">
                          <a:ln>
                            <a:noFill/>
                          </a:ln>
                          <a:solidFill>
                            <a:srgbClr val="3E3E5C"/>
                          </a:solidFill>
                          <a:effectLst/>
                          <a:latin typeface="Arial" charset="0"/>
                          <a:ea typeface="Osaka" charset="0"/>
                          <a:cs typeface="Osaka" charset="0"/>
                        </a:rPr>
                        <a:t>60 min</a:t>
                      </a:r>
                    </a:p>
                  </a:txBody>
                  <a:tcPr marT="45707" marB="45707"/>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Osaka" charset="0"/>
                          <a:cs typeface="Osaka" charset="0"/>
                        </a:rPr>
                        <a:t>23.15 </a:t>
                      </a:r>
                      <a:r>
                        <a:rPr kumimoji="0" lang="en-US" sz="2000" b="0" i="0" u="none" strike="noStrike" cap="none" normalizeH="0" baseline="0" dirty="0">
                          <a:ln>
                            <a:noFill/>
                          </a:ln>
                          <a:solidFill>
                            <a:srgbClr val="000000"/>
                          </a:solidFill>
                          <a:effectLst/>
                          <a:latin typeface="Arial" charset="0"/>
                          <a:ea typeface="Osaka" charset="0"/>
                          <a:cs typeface="Osaka" charset="0"/>
                        </a:rPr>
                        <a:t>± </a:t>
                      </a:r>
                      <a:r>
                        <a:rPr kumimoji="0" lang="en-US" sz="2000" b="0" i="0" u="none" strike="noStrike" cap="none" normalizeH="0" baseline="0" dirty="0" smtClean="0">
                          <a:ln>
                            <a:noFill/>
                          </a:ln>
                          <a:solidFill>
                            <a:srgbClr val="000000"/>
                          </a:solidFill>
                          <a:effectLst/>
                          <a:latin typeface="Arial" charset="0"/>
                          <a:ea typeface="Osaka" charset="0"/>
                          <a:cs typeface="Osaka" charset="0"/>
                        </a:rPr>
                        <a:t>5.48</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Osaka" charset="0"/>
                          <a:cs typeface="Osaka" charset="0"/>
                        </a:rPr>
                        <a:t>27.41 </a:t>
                      </a:r>
                      <a:r>
                        <a:rPr kumimoji="0" lang="en-US" sz="2000" b="0" i="0" u="none" strike="noStrike" cap="none" normalizeH="0" baseline="0" dirty="0">
                          <a:ln>
                            <a:noFill/>
                          </a:ln>
                          <a:solidFill>
                            <a:srgbClr val="000000"/>
                          </a:solidFill>
                          <a:effectLst/>
                          <a:latin typeface="Arial" charset="0"/>
                          <a:ea typeface="Osaka" charset="0"/>
                          <a:cs typeface="Osaka" charset="0"/>
                        </a:rPr>
                        <a:t>± </a:t>
                      </a:r>
                      <a:r>
                        <a:rPr kumimoji="0" lang="en-US" sz="2000" b="0" i="0" u="none" strike="noStrike" cap="none" normalizeH="0" baseline="0" dirty="0" smtClean="0">
                          <a:ln>
                            <a:noFill/>
                          </a:ln>
                          <a:solidFill>
                            <a:srgbClr val="000000"/>
                          </a:solidFill>
                          <a:effectLst/>
                          <a:latin typeface="Arial" charset="0"/>
                          <a:ea typeface="Osaka" charset="0"/>
                          <a:cs typeface="Osaka" charset="0"/>
                        </a:rPr>
                        <a:t>6.47</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Osaka" charset="0"/>
                          <a:cs typeface="Osaka" charset="0"/>
                        </a:rPr>
                        <a:t>        &lt; 0.01</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r>
              <a:tr h="3961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t>    </a:t>
                      </a:r>
                      <a:r>
                        <a:rPr kumimoji="0" lang="en-US" sz="2000" b="0" i="0" u="none" strike="noStrike" cap="none" normalizeH="0" baseline="0" dirty="0" smtClean="0">
                          <a:ln>
                            <a:noFill/>
                          </a:ln>
                          <a:solidFill>
                            <a:srgbClr val="3E3E5C"/>
                          </a:solidFill>
                          <a:effectLst/>
                          <a:latin typeface="Arial" charset="0"/>
                          <a:ea typeface="Osaka" charset="0"/>
                          <a:cs typeface="Osaka" charset="0"/>
                        </a:rPr>
                        <a:t>90 min</a:t>
                      </a:r>
                    </a:p>
                  </a:txBody>
                  <a:tcPr marT="45707" marB="45707"/>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Osaka" charset="0"/>
                          <a:cs typeface="Osaka" charset="0"/>
                        </a:rPr>
                        <a:t>22.89 </a:t>
                      </a:r>
                      <a:r>
                        <a:rPr kumimoji="0" lang="en-US" sz="2000" b="0" i="0" u="none" strike="noStrike" cap="none" normalizeH="0" baseline="0" dirty="0">
                          <a:ln>
                            <a:noFill/>
                          </a:ln>
                          <a:solidFill>
                            <a:srgbClr val="000000"/>
                          </a:solidFill>
                          <a:effectLst/>
                          <a:latin typeface="Arial" charset="0"/>
                          <a:ea typeface="Osaka" charset="0"/>
                          <a:cs typeface="Osaka" charset="0"/>
                        </a:rPr>
                        <a:t>± </a:t>
                      </a:r>
                      <a:r>
                        <a:rPr kumimoji="0" lang="en-US" sz="2000" b="0" i="0" u="none" strike="noStrike" cap="none" normalizeH="0" baseline="0" dirty="0" smtClean="0">
                          <a:ln>
                            <a:noFill/>
                          </a:ln>
                          <a:solidFill>
                            <a:srgbClr val="000000"/>
                          </a:solidFill>
                          <a:effectLst/>
                          <a:latin typeface="Arial" charset="0"/>
                          <a:ea typeface="Osaka" charset="0"/>
                          <a:cs typeface="Osaka" charset="0"/>
                        </a:rPr>
                        <a:t>5.14 </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Osaka" charset="0"/>
                          <a:cs typeface="Osaka" charset="0"/>
                        </a:rPr>
                        <a:t>28.30 </a:t>
                      </a:r>
                      <a:r>
                        <a:rPr kumimoji="0" lang="en-US" sz="2000" b="0" i="0" u="none" strike="noStrike" cap="none" normalizeH="0" baseline="0" dirty="0">
                          <a:ln>
                            <a:noFill/>
                          </a:ln>
                          <a:solidFill>
                            <a:srgbClr val="000000"/>
                          </a:solidFill>
                          <a:effectLst/>
                          <a:latin typeface="Arial" charset="0"/>
                          <a:ea typeface="Osaka" charset="0"/>
                          <a:cs typeface="Osaka" charset="0"/>
                        </a:rPr>
                        <a:t>± </a:t>
                      </a:r>
                      <a:r>
                        <a:rPr kumimoji="0" lang="en-US" sz="2000" b="0" i="0" u="none" strike="noStrike" cap="none" normalizeH="0" baseline="0" dirty="0" smtClean="0">
                          <a:ln>
                            <a:noFill/>
                          </a:ln>
                          <a:solidFill>
                            <a:srgbClr val="000000"/>
                          </a:solidFill>
                          <a:effectLst/>
                          <a:latin typeface="Arial" charset="0"/>
                          <a:ea typeface="Osaka" charset="0"/>
                          <a:cs typeface="Osaka" charset="0"/>
                        </a:rPr>
                        <a:t>6.08</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charset="0"/>
                          <a:ea typeface="Osaka" charset="0"/>
                          <a:cs typeface="Osaka" charset="0"/>
                        </a:rPr>
                        <a:t>&lt; </a:t>
                      </a:r>
                      <a:r>
                        <a:rPr kumimoji="0" lang="en-US" sz="2000" b="0" i="0" u="none" strike="noStrike" cap="none" normalizeH="0" baseline="0" dirty="0" smtClean="0">
                          <a:ln>
                            <a:noFill/>
                          </a:ln>
                          <a:solidFill>
                            <a:srgbClr val="000000"/>
                          </a:solidFill>
                          <a:effectLst/>
                          <a:latin typeface="Arial" charset="0"/>
                          <a:ea typeface="Osaka" charset="0"/>
                          <a:cs typeface="Osaka" charset="0"/>
                        </a:rPr>
                        <a:t>0.001</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r>
              <a:tr h="3961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t>  </a:t>
                      </a:r>
                      <a:r>
                        <a:rPr kumimoji="0" lang="en-US" sz="2000" b="0" i="0" u="none" strike="noStrike" cap="none" normalizeH="0" baseline="0" dirty="0" smtClean="0">
                          <a:ln>
                            <a:noFill/>
                          </a:ln>
                          <a:solidFill>
                            <a:srgbClr val="3E3E5C"/>
                          </a:solidFill>
                          <a:effectLst/>
                          <a:latin typeface="Arial" charset="0"/>
                          <a:ea typeface="Osaka" charset="0"/>
                          <a:cs typeface="Osaka" charset="0"/>
                        </a:rPr>
                        <a:t>120 min</a:t>
                      </a:r>
                    </a:p>
                  </a:txBody>
                  <a:tcPr marT="45707" marB="45707"/>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Osaka" charset="0"/>
                          <a:cs typeface="Osaka" charset="0"/>
                        </a:rPr>
                        <a:t>24.11 </a:t>
                      </a:r>
                      <a:r>
                        <a:rPr kumimoji="0" lang="en-US" sz="2000" b="0" i="0" u="none" strike="noStrike" cap="none" normalizeH="0" baseline="0" dirty="0">
                          <a:ln>
                            <a:noFill/>
                          </a:ln>
                          <a:solidFill>
                            <a:srgbClr val="000000"/>
                          </a:solidFill>
                          <a:effectLst/>
                          <a:latin typeface="Arial" charset="0"/>
                          <a:ea typeface="Osaka" charset="0"/>
                          <a:cs typeface="Osaka" charset="0"/>
                        </a:rPr>
                        <a:t>± </a:t>
                      </a:r>
                      <a:r>
                        <a:rPr kumimoji="0" lang="en-US" sz="2000" b="0" i="0" u="none" strike="noStrike" cap="none" normalizeH="0" baseline="0" dirty="0" smtClean="0">
                          <a:ln>
                            <a:noFill/>
                          </a:ln>
                          <a:solidFill>
                            <a:srgbClr val="000000"/>
                          </a:solidFill>
                          <a:effectLst/>
                          <a:latin typeface="Arial" charset="0"/>
                          <a:ea typeface="Osaka" charset="0"/>
                          <a:cs typeface="Osaka" charset="0"/>
                        </a:rPr>
                        <a:t>6.53 </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Osaka" charset="0"/>
                          <a:cs typeface="Osaka" charset="0"/>
                        </a:rPr>
                        <a:t>30.88 </a:t>
                      </a:r>
                      <a:r>
                        <a:rPr kumimoji="0" lang="en-US" sz="2000" b="0" i="0" u="none" strike="noStrike" cap="none" normalizeH="0" baseline="0" dirty="0">
                          <a:ln>
                            <a:noFill/>
                          </a:ln>
                          <a:solidFill>
                            <a:srgbClr val="000000"/>
                          </a:solidFill>
                          <a:effectLst/>
                          <a:latin typeface="Arial" charset="0"/>
                          <a:ea typeface="Osaka" charset="0"/>
                          <a:cs typeface="Osaka" charset="0"/>
                        </a:rPr>
                        <a:t>± </a:t>
                      </a:r>
                      <a:r>
                        <a:rPr kumimoji="0" lang="en-US" sz="2000" b="0" i="0" u="none" strike="noStrike" cap="none" normalizeH="0" baseline="0" dirty="0" smtClean="0">
                          <a:ln>
                            <a:noFill/>
                          </a:ln>
                          <a:solidFill>
                            <a:srgbClr val="000000"/>
                          </a:solidFill>
                          <a:effectLst/>
                          <a:latin typeface="Arial" charset="0"/>
                          <a:ea typeface="Osaka" charset="0"/>
                          <a:cs typeface="Osaka" charset="0"/>
                        </a:rPr>
                        <a:t>7.48</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charset="0"/>
                          <a:ea typeface="Osaka" charset="0"/>
                          <a:cs typeface="Osaka" charset="0"/>
                        </a:rPr>
                        <a:t>&lt; </a:t>
                      </a:r>
                      <a:r>
                        <a:rPr kumimoji="0" lang="en-US" sz="2000" b="0" i="0" u="none" strike="noStrike" cap="none" normalizeH="0" baseline="0" dirty="0" smtClean="0">
                          <a:ln>
                            <a:noFill/>
                          </a:ln>
                          <a:solidFill>
                            <a:srgbClr val="000000"/>
                          </a:solidFill>
                          <a:effectLst/>
                          <a:latin typeface="Arial" charset="0"/>
                          <a:ea typeface="Osaka" charset="0"/>
                          <a:cs typeface="Osaka" charset="0"/>
                        </a:rPr>
                        <a:t>0.001</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r>
              <a:tr h="3961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t>  </a:t>
                      </a:r>
                      <a:r>
                        <a:rPr kumimoji="0" lang="en-US" sz="2000" b="0" i="0" u="none" strike="noStrike" cap="none" normalizeH="0" baseline="0" dirty="0" smtClean="0">
                          <a:ln>
                            <a:noFill/>
                          </a:ln>
                          <a:solidFill>
                            <a:srgbClr val="3E3E5C"/>
                          </a:solidFill>
                          <a:effectLst/>
                          <a:latin typeface="Arial" charset="0"/>
                          <a:ea typeface="Osaka" charset="0"/>
                          <a:cs typeface="Osaka" charset="0"/>
                        </a:rPr>
                        <a:t>150 min</a:t>
                      </a:r>
                    </a:p>
                  </a:txBody>
                  <a:tcPr marT="45707" marB="45707"/>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Osaka" charset="0"/>
                          <a:cs typeface="Osaka" charset="0"/>
                        </a:rPr>
                        <a:t>25.00 </a:t>
                      </a:r>
                      <a:r>
                        <a:rPr kumimoji="0" lang="en-US" sz="2000" b="0" i="0" u="none" strike="noStrike" cap="none" normalizeH="0" baseline="0" dirty="0">
                          <a:ln>
                            <a:noFill/>
                          </a:ln>
                          <a:solidFill>
                            <a:srgbClr val="000000"/>
                          </a:solidFill>
                          <a:effectLst/>
                          <a:latin typeface="Arial" charset="0"/>
                          <a:ea typeface="Osaka" charset="0"/>
                          <a:cs typeface="Osaka" charset="0"/>
                        </a:rPr>
                        <a:t>± </a:t>
                      </a:r>
                      <a:r>
                        <a:rPr kumimoji="0" lang="en-US" sz="2000" b="0" i="0" u="none" strike="noStrike" cap="none" normalizeH="0" baseline="0" dirty="0" smtClean="0">
                          <a:ln>
                            <a:noFill/>
                          </a:ln>
                          <a:solidFill>
                            <a:srgbClr val="000000"/>
                          </a:solidFill>
                          <a:effectLst/>
                          <a:latin typeface="Arial" charset="0"/>
                          <a:ea typeface="Osaka" charset="0"/>
                          <a:cs typeface="Osaka" charset="0"/>
                        </a:rPr>
                        <a:t>7.50 </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Osaka" charset="0"/>
                          <a:cs typeface="Osaka" charset="0"/>
                        </a:rPr>
                        <a:t>31.21 </a:t>
                      </a:r>
                      <a:r>
                        <a:rPr kumimoji="0" lang="en-US" sz="2000" b="0" i="0" u="none" strike="noStrike" cap="none" normalizeH="0" baseline="0" dirty="0">
                          <a:ln>
                            <a:noFill/>
                          </a:ln>
                          <a:solidFill>
                            <a:srgbClr val="000000"/>
                          </a:solidFill>
                          <a:effectLst/>
                          <a:latin typeface="Arial" charset="0"/>
                          <a:ea typeface="Osaka" charset="0"/>
                          <a:cs typeface="Osaka" charset="0"/>
                        </a:rPr>
                        <a:t>± </a:t>
                      </a:r>
                      <a:r>
                        <a:rPr kumimoji="0" lang="en-US" sz="2000" b="0" i="0" u="none" strike="noStrike" cap="none" normalizeH="0" baseline="0" dirty="0" smtClean="0">
                          <a:ln>
                            <a:noFill/>
                          </a:ln>
                          <a:solidFill>
                            <a:srgbClr val="000000"/>
                          </a:solidFill>
                          <a:effectLst/>
                          <a:latin typeface="Arial" charset="0"/>
                          <a:ea typeface="Osaka" charset="0"/>
                          <a:cs typeface="Osaka" charset="0"/>
                        </a:rPr>
                        <a:t>7.76</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charset="0"/>
                          <a:ea typeface="Osaka" charset="0"/>
                          <a:cs typeface="Osaka" charset="0"/>
                        </a:rPr>
                        <a:t>&lt; </a:t>
                      </a:r>
                      <a:r>
                        <a:rPr kumimoji="0" lang="en-US" sz="2000" b="0" i="0" u="none" strike="noStrike" cap="none" normalizeH="0" baseline="0" dirty="0" smtClean="0">
                          <a:ln>
                            <a:noFill/>
                          </a:ln>
                          <a:solidFill>
                            <a:srgbClr val="000000"/>
                          </a:solidFill>
                          <a:effectLst/>
                          <a:latin typeface="Arial" charset="0"/>
                          <a:ea typeface="Osaka" charset="0"/>
                          <a:cs typeface="Osaka" charset="0"/>
                        </a:rPr>
                        <a:t>0.01</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r>
              <a:tr h="3961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t>  </a:t>
                      </a:r>
                      <a:r>
                        <a:rPr kumimoji="0" lang="en-US" sz="2000" b="0" i="0" u="none" strike="noStrike" cap="none" normalizeH="0" baseline="0" dirty="0" smtClean="0">
                          <a:ln>
                            <a:noFill/>
                          </a:ln>
                          <a:solidFill>
                            <a:srgbClr val="3E3E5C"/>
                          </a:solidFill>
                          <a:effectLst/>
                          <a:latin typeface="Arial" charset="0"/>
                          <a:ea typeface="Osaka" charset="0"/>
                          <a:cs typeface="Osaka" charset="0"/>
                        </a:rPr>
                        <a:t>180 min</a:t>
                      </a:r>
                    </a:p>
                  </a:txBody>
                  <a:tcPr marT="45707" marB="45707"/>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Osaka" charset="0"/>
                          <a:cs typeface="Osaka" charset="0"/>
                        </a:rPr>
                        <a:t>26.06 </a:t>
                      </a:r>
                      <a:r>
                        <a:rPr kumimoji="0" lang="en-US" sz="2000" b="0" i="0" u="none" strike="noStrike" cap="none" normalizeH="0" baseline="0" dirty="0">
                          <a:ln>
                            <a:noFill/>
                          </a:ln>
                          <a:solidFill>
                            <a:srgbClr val="000000"/>
                          </a:solidFill>
                          <a:effectLst/>
                          <a:latin typeface="Arial" charset="0"/>
                          <a:ea typeface="Osaka" charset="0"/>
                          <a:cs typeface="Osaka" charset="0"/>
                        </a:rPr>
                        <a:t>± </a:t>
                      </a:r>
                      <a:r>
                        <a:rPr kumimoji="0" lang="en-US" sz="2000" b="0" i="0" u="none" strike="noStrike" cap="none" normalizeH="0" baseline="0" dirty="0" smtClean="0">
                          <a:ln>
                            <a:noFill/>
                          </a:ln>
                          <a:solidFill>
                            <a:srgbClr val="000000"/>
                          </a:solidFill>
                          <a:effectLst/>
                          <a:latin typeface="Arial" charset="0"/>
                          <a:ea typeface="Osaka" charset="0"/>
                          <a:cs typeface="Osaka" charset="0"/>
                        </a:rPr>
                        <a:t>8.06</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Arial" charset="0"/>
                          <a:ea typeface="Osaka" charset="0"/>
                          <a:cs typeface="Osaka" charset="0"/>
                        </a:rPr>
                        <a:t>35.00 </a:t>
                      </a:r>
                      <a:r>
                        <a:rPr kumimoji="0" lang="en-US" sz="2000" b="0" i="0" u="none" strike="noStrike" cap="none" normalizeH="0" baseline="0" dirty="0">
                          <a:ln>
                            <a:noFill/>
                          </a:ln>
                          <a:solidFill>
                            <a:srgbClr val="000000"/>
                          </a:solidFill>
                          <a:effectLst/>
                          <a:latin typeface="Arial" charset="0"/>
                          <a:ea typeface="Osaka" charset="0"/>
                          <a:cs typeface="Osaka" charset="0"/>
                        </a:rPr>
                        <a:t>± </a:t>
                      </a:r>
                      <a:r>
                        <a:rPr kumimoji="0" lang="en-US" sz="2000" b="0" i="0" u="none" strike="noStrike" cap="none" normalizeH="0" baseline="0" dirty="0" smtClean="0">
                          <a:ln>
                            <a:noFill/>
                          </a:ln>
                          <a:solidFill>
                            <a:srgbClr val="000000"/>
                          </a:solidFill>
                          <a:effectLst/>
                          <a:latin typeface="Arial" charset="0"/>
                          <a:ea typeface="Osaka" charset="0"/>
                          <a:cs typeface="Osaka" charset="0"/>
                        </a:rPr>
                        <a:t>8.80</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charset="0"/>
                          <a:ea typeface="Osaka" charset="0"/>
                          <a:cs typeface="Osaka" charset="0"/>
                        </a:rPr>
                        <a:t>&lt; </a:t>
                      </a:r>
                      <a:r>
                        <a:rPr kumimoji="0" lang="en-US" sz="2000" b="0" i="0" u="none" strike="noStrike" cap="none" normalizeH="0" baseline="0" dirty="0" smtClean="0">
                          <a:ln>
                            <a:noFill/>
                          </a:ln>
                          <a:solidFill>
                            <a:srgbClr val="000000"/>
                          </a:solidFill>
                          <a:effectLst/>
                          <a:latin typeface="Arial" charset="0"/>
                          <a:ea typeface="Osaka" charset="0"/>
                          <a:cs typeface="Osaka" charset="0"/>
                        </a:rPr>
                        <a:t>0.05</a:t>
                      </a:r>
                      <a:endParaRPr kumimoji="0" lang="en-US" sz="2000" b="0" i="0" u="none" strike="noStrike" cap="none" normalizeH="0" baseline="0" dirty="0">
                        <a:ln>
                          <a:noFill/>
                        </a:ln>
                        <a:solidFill>
                          <a:srgbClr val="3E3E5C"/>
                        </a:solidFill>
                        <a:effectLst/>
                        <a:latin typeface="Arial" charset="0"/>
                        <a:ea typeface="Osaka" charset="0"/>
                        <a:cs typeface="Osaka" charset="0"/>
                      </a:endParaRPr>
                    </a:p>
                  </a:txBody>
                  <a:tcPr marT="45707" marB="45707" horzOverflow="overflow"/>
                </a:tc>
              </a:tr>
            </a:tbl>
          </a:graphicData>
        </a:graphic>
      </p:graphicFrame>
    </p:spTree>
    <p:extLst>
      <p:ext uri="{BB962C8B-B14F-4D97-AF65-F5344CB8AC3E}">
        <p14:creationId xmlns:p14="http://schemas.microsoft.com/office/powerpoint/2010/main" val="12380368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a:xfrm>
            <a:off x="685800" y="0"/>
            <a:ext cx="7772400" cy="1371600"/>
          </a:xfrm>
        </p:spPr>
        <p:txBody>
          <a:bodyPr/>
          <a:lstStyle/>
          <a:p>
            <a:pPr marL="0" indent="0" algn="ctr">
              <a:buNone/>
            </a:pPr>
            <a:r>
              <a:rPr lang="en-US" sz="3600" b="1" dirty="0" smtClean="0">
                <a:solidFill>
                  <a:srgbClr val="000099"/>
                </a:solidFill>
                <a:ea typeface="MS PGothic" charset="0"/>
              </a:rPr>
              <a:t>Preventive </a:t>
            </a:r>
            <a:r>
              <a:rPr lang="en-US" sz="3600" b="1" dirty="0" err="1" smtClean="0">
                <a:solidFill>
                  <a:srgbClr val="000099"/>
                </a:solidFill>
                <a:ea typeface="MS PGothic" charset="0"/>
              </a:rPr>
              <a:t>Cosopt</a:t>
            </a:r>
            <a:r>
              <a:rPr lang="en-US" sz="3600" b="1" dirty="0" smtClean="0">
                <a:solidFill>
                  <a:srgbClr val="000099"/>
                </a:solidFill>
                <a:ea typeface="MS PGothic" charset="0"/>
              </a:rPr>
              <a:t> Profile Plot </a:t>
            </a:r>
            <a:endParaRPr lang="en-US" sz="3600" b="1" dirty="0">
              <a:solidFill>
                <a:srgbClr val="000099"/>
              </a:solidFill>
              <a:ea typeface="MS PGothic" charset="0"/>
            </a:endParaRPr>
          </a:p>
        </p:txBody>
      </p:sp>
      <p:sp>
        <p:nvSpPr>
          <p:cNvPr id="122882" name="TextBox 8"/>
          <p:cNvSpPr txBox="1">
            <a:spLocks noChangeArrowheads="1"/>
          </p:cNvSpPr>
          <p:nvPr/>
        </p:nvSpPr>
        <p:spPr bwMode="auto">
          <a:xfrm>
            <a:off x="198438" y="5287963"/>
            <a:ext cx="8915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Osaka" charset="0"/>
                <a:cs typeface="Osaka" charset="0"/>
              </a:defRPr>
            </a:lvl1pPr>
            <a:lvl2pPr marL="742950" indent="-285750" eaLnBrk="0" hangingPunct="0">
              <a:defRPr sz="2400">
                <a:solidFill>
                  <a:schemeClr val="tx1"/>
                </a:solidFill>
                <a:latin typeface="Arial" charset="0"/>
                <a:ea typeface="Osaka" charset="0"/>
                <a:cs typeface="Osaka" charset="0"/>
              </a:defRPr>
            </a:lvl2pPr>
            <a:lvl3pPr marL="1143000" indent="-228600" eaLnBrk="0" hangingPunct="0">
              <a:defRPr sz="2400">
                <a:solidFill>
                  <a:schemeClr val="tx1"/>
                </a:solidFill>
                <a:latin typeface="Arial" charset="0"/>
                <a:ea typeface="Osaka" charset="0"/>
                <a:cs typeface="Osaka" charset="0"/>
              </a:defRPr>
            </a:lvl3pPr>
            <a:lvl4pPr marL="1600200" indent="-228600" eaLnBrk="0" hangingPunct="0">
              <a:defRPr sz="2400">
                <a:solidFill>
                  <a:schemeClr val="tx1"/>
                </a:solidFill>
                <a:latin typeface="Arial" charset="0"/>
                <a:ea typeface="Osaka" charset="0"/>
                <a:cs typeface="Osaka" charset="0"/>
              </a:defRPr>
            </a:lvl4pPr>
            <a:lvl5pPr marL="2057400" indent="-228600" eaLnBrk="0" hangingPunct="0">
              <a:defRPr sz="2400">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Arial" charset="0"/>
                <a:ea typeface="Osaka" charset="0"/>
                <a:cs typeface="Osaka" charset="0"/>
              </a:defRPr>
            </a:lvl9pPr>
          </a:lstStyle>
          <a:p>
            <a:pPr algn="l" eaLnBrk="1" hangingPunct="1"/>
            <a:r>
              <a:rPr lang="en-US">
                <a:solidFill>
                  <a:srgbClr val="000000"/>
                </a:solidFill>
              </a:rPr>
              <a:t>Conclusion: </a:t>
            </a:r>
            <a:r>
              <a:rPr lang="en-US" i="1">
                <a:solidFill>
                  <a:srgbClr val="000000"/>
                </a:solidFill>
              </a:rPr>
              <a:t>Cosopt™ drops significantly reduce IOP of patients who undergo lengthy laparoscopic surgery in the ST position when given preventively before the surgery for a two-hour duration of time. </a:t>
            </a:r>
          </a:p>
        </p:txBody>
      </p:sp>
      <p:graphicFrame>
        <p:nvGraphicFramePr>
          <p:cNvPr id="122883" name="Chart 5"/>
          <p:cNvGraphicFramePr>
            <a:graphicFrameLocks/>
          </p:cNvGraphicFramePr>
          <p:nvPr>
            <p:extLst>
              <p:ext uri="{D42A27DB-BD31-4B8C-83A1-F6EECF244321}">
                <p14:modId xmlns:p14="http://schemas.microsoft.com/office/powerpoint/2010/main" val="1434677136"/>
              </p:ext>
            </p:extLst>
          </p:nvPr>
        </p:nvGraphicFramePr>
        <p:xfrm>
          <a:off x="685800" y="919163"/>
          <a:ext cx="7950200" cy="4368800"/>
        </p:xfrm>
        <a:graphic>
          <a:graphicData uri="http://schemas.openxmlformats.org/presentationml/2006/ole">
            <mc:AlternateContent xmlns:mc="http://schemas.openxmlformats.org/markup-compatibility/2006">
              <mc:Choice xmlns:v="urn:schemas-microsoft-com:vml" Requires="v">
                <p:oleObj spid="_x0000_s9298" name="Chart" r:id="rId5" imgW="7948527" imgH="4364375" progId="Excel.Chart.8">
                  <p:embed/>
                </p:oleObj>
              </mc:Choice>
              <mc:Fallback>
                <p:oleObj name="Chart" r:id="rId5" imgW="7948527" imgH="4364375"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919163"/>
                        <a:ext cx="79502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01263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5665"/>
            <a:ext cx="9143999" cy="2195403"/>
          </a:xfrm>
        </p:spPr>
        <p:txBody>
          <a:bodyPr/>
          <a:lstStyle/>
          <a:p>
            <a:pPr algn="ctr"/>
            <a:r>
              <a:rPr lang="en-US" sz="3200" dirty="0" err="1">
                <a:effectLst/>
              </a:rPr>
              <a:t>Cosopt</a:t>
            </a:r>
            <a:r>
              <a:rPr lang="en-US" sz="3200" dirty="0">
                <a:effectLst/>
              </a:rPr>
              <a:t> Group:  Visuals Eyelid Edema &amp; absence of </a:t>
            </a:r>
            <a:r>
              <a:rPr lang="en-US" sz="3200" dirty="0" err="1">
                <a:effectLst/>
              </a:rPr>
              <a:t>chemosis</a:t>
            </a:r>
            <a:r>
              <a:rPr lang="en-US" sz="3200" dirty="0">
                <a:effectLst/>
              </a:rPr>
              <a:t> </a:t>
            </a:r>
            <a:r>
              <a:rPr lang="en-US" sz="3200" dirty="0" smtClean="0">
                <a:effectLst/>
              </a:rPr>
              <a:t>2.5hrs</a:t>
            </a:r>
            <a:endParaRPr lang="en-US" sz="3200" dirty="0">
              <a:effectLst/>
            </a:endParaRPr>
          </a:p>
        </p:txBody>
      </p:sp>
      <p:pic>
        <p:nvPicPr>
          <p:cNvPr id="4" name="Content Placeholder 3"/>
          <p:cNvPicPr>
            <a:picLocks noGrp="1"/>
          </p:cNvPicPr>
          <p:nvPr>
            <p:ph sz="quarter" idx="13"/>
          </p:nvPr>
        </p:nvPicPr>
        <p:blipFill>
          <a:blip r:embed="rId3">
            <a:extLst>
              <a:ext uri="{28A0092B-C50C-407E-A947-70E740481C1C}">
                <a14:useLocalDpi xmlns:a14="http://schemas.microsoft.com/office/drawing/2010/main" val="0"/>
              </a:ext>
            </a:extLst>
          </a:blip>
          <a:srcRect l="3108" r="3108"/>
          <a:stretch>
            <a:fillRect/>
          </a:stretch>
        </p:blipFill>
        <p:spPr bwMode="auto">
          <a:xfrm>
            <a:off x="588437" y="1486997"/>
            <a:ext cx="8021323" cy="5371003"/>
          </a:xfrm>
          <a:prstGeom prst="rect">
            <a:avLst/>
          </a:prstGeom>
          <a:noFill/>
          <a:ln>
            <a:noFill/>
          </a:ln>
        </p:spPr>
      </p:pic>
    </p:spTree>
    <p:extLst>
      <p:ext uri="{BB962C8B-B14F-4D97-AF65-F5344CB8AC3E}">
        <p14:creationId xmlns:p14="http://schemas.microsoft.com/office/powerpoint/2010/main" val="2010672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381000" y="457200"/>
            <a:ext cx="8153400" cy="4370427"/>
          </a:xfrm>
          <a:prstGeom prst="rect">
            <a:avLst/>
          </a:prstGeom>
          <a:noFill/>
          <a:ln w="9525">
            <a:noFill/>
            <a:miter lim="800000"/>
            <a:headEnd/>
            <a:tailEnd/>
          </a:ln>
          <a:effectLst/>
        </p:spPr>
        <p:txBody>
          <a:bodyPr>
            <a:spAutoFit/>
          </a:bodyPr>
          <a:lstStyle/>
          <a:p>
            <a:pPr algn="l">
              <a:defRPr/>
            </a:pPr>
            <a:r>
              <a:rPr lang="en-US" sz="2800" b="1" dirty="0">
                <a:solidFill>
                  <a:schemeClr val="bg1"/>
                </a:solidFill>
              </a:rPr>
              <a:t>                    </a:t>
            </a:r>
            <a:endParaRPr lang="en-US" sz="2800" b="1" dirty="0">
              <a:effectLst>
                <a:outerShdw blurRad="38100" dist="38100" dir="2700000" algn="tl">
                  <a:srgbClr val="000000"/>
                </a:outerShdw>
              </a:effectLst>
            </a:endParaRPr>
          </a:p>
          <a:p>
            <a:pPr algn="ctr">
              <a:defRPr/>
            </a:pPr>
            <a:endParaRPr lang="en-US" sz="2800" b="1" dirty="0">
              <a:latin typeface="Arial"/>
              <a:cs typeface="Arial"/>
            </a:endParaRPr>
          </a:p>
          <a:p>
            <a:pPr algn="ctr">
              <a:buFont typeface="Wingdings" charset="0"/>
              <a:buChar char="v"/>
              <a:defRPr/>
            </a:pPr>
            <a:r>
              <a:rPr lang="en-US" sz="1800" dirty="0">
                <a:solidFill>
                  <a:srgbClr val="000000"/>
                </a:solidFill>
                <a:latin typeface="Arial"/>
                <a:cs typeface="Arial"/>
              </a:rPr>
              <a:t> </a:t>
            </a:r>
            <a:r>
              <a:rPr lang="en-US" sz="1700" dirty="0">
                <a:solidFill>
                  <a:srgbClr val="000000"/>
                </a:solidFill>
                <a:latin typeface="Arial"/>
                <a:cs typeface="Arial"/>
              </a:rPr>
              <a:t>After observing this case of postoperative visual loss (POVL) following a lengthy </a:t>
            </a:r>
            <a:r>
              <a:rPr lang="en-US" sz="1700" dirty="0" smtClean="0">
                <a:solidFill>
                  <a:srgbClr val="000000"/>
                </a:solidFill>
                <a:latin typeface="Arial"/>
                <a:cs typeface="Arial"/>
              </a:rPr>
              <a:t>surgery </a:t>
            </a:r>
            <a:r>
              <a:rPr lang="en-US" sz="1700" dirty="0">
                <a:solidFill>
                  <a:srgbClr val="000000"/>
                </a:solidFill>
                <a:latin typeface="Arial"/>
                <a:cs typeface="Arial"/>
              </a:rPr>
              <a:t>(7.5 hours) in the steep </a:t>
            </a:r>
            <a:r>
              <a:rPr lang="en-US" sz="1700" dirty="0" err="1" smtClean="0">
                <a:solidFill>
                  <a:srgbClr val="000000"/>
                </a:solidFill>
                <a:latin typeface="Arial"/>
                <a:cs typeface="Arial"/>
              </a:rPr>
              <a:t>Trendelenburg</a:t>
            </a:r>
            <a:r>
              <a:rPr lang="en-US" sz="1700" dirty="0" smtClean="0">
                <a:solidFill>
                  <a:srgbClr val="000000"/>
                </a:solidFill>
                <a:latin typeface="Arial"/>
                <a:cs typeface="Arial"/>
              </a:rPr>
              <a:t> (</a:t>
            </a:r>
            <a:r>
              <a:rPr lang="en-US" sz="1700" dirty="0">
                <a:solidFill>
                  <a:srgbClr val="000000"/>
                </a:solidFill>
                <a:latin typeface="Arial"/>
                <a:cs typeface="Arial"/>
              </a:rPr>
              <a:t>ST) position, we investigated effects and causal relationship between duration of time in </a:t>
            </a:r>
            <a:r>
              <a:rPr lang="en-US" sz="1700" dirty="0" smtClean="0">
                <a:solidFill>
                  <a:srgbClr val="000000"/>
                </a:solidFill>
                <a:latin typeface="Arial"/>
                <a:cs typeface="Arial"/>
              </a:rPr>
              <a:t>the ST position </a:t>
            </a:r>
            <a:r>
              <a:rPr lang="en-US" sz="1700" dirty="0">
                <a:solidFill>
                  <a:srgbClr val="000000"/>
                </a:solidFill>
                <a:latin typeface="Arial"/>
                <a:cs typeface="Arial"/>
              </a:rPr>
              <a:t>on intraocular pressure (IOP) resulting in a decreased ophthalmic perfusion pressure (OPP</a:t>
            </a:r>
            <a:r>
              <a:rPr lang="en-US" sz="1700" dirty="0" smtClean="0">
                <a:solidFill>
                  <a:srgbClr val="000000"/>
                </a:solidFill>
                <a:latin typeface="Arial"/>
                <a:cs typeface="Arial"/>
              </a:rPr>
              <a:t>)</a:t>
            </a:r>
          </a:p>
          <a:p>
            <a:pPr algn="ctr">
              <a:buFont typeface="Wingdings" charset="0"/>
              <a:buChar char="v"/>
              <a:defRPr/>
            </a:pPr>
            <a:r>
              <a:rPr lang="en-US" sz="1700" dirty="0" smtClean="0">
                <a:solidFill>
                  <a:srgbClr val="000000"/>
                </a:solidFill>
                <a:latin typeface="Arial"/>
                <a:cs typeface="Arial"/>
              </a:rPr>
              <a:t> MAP – IOP = OPP</a:t>
            </a:r>
            <a:endParaRPr lang="en-US" sz="1700" dirty="0">
              <a:solidFill>
                <a:srgbClr val="000000"/>
              </a:solidFill>
              <a:latin typeface="Arial"/>
              <a:cs typeface="Arial"/>
            </a:endParaRPr>
          </a:p>
          <a:p>
            <a:pPr algn="l">
              <a:buFont typeface="Wingdings" charset="0"/>
              <a:buNone/>
              <a:defRPr/>
            </a:pPr>
            <a:r>
              <a:rPr lang="en-US" sz="1700" dirty="0">
                <a:solidFill>
                  <a:srgbClr val="000000"/>
                </a:solidFill>
              </a:rPr>
              <a:t>                                            </a:t>
            </a:r>
            <a:endParaRPr lang="en-US" sz="1800" dirty="0">
              <a:solidFill>
                <a:srgbClr val="000000"/>
              </a:solidFill>
            </a:endParaRPr>
          </a:p>
          <a:p>
            <a:pPr>
              <a:defRPr/>
            </a:pPr>
            <a:r>
              <a:rPr lang="en-US" sz="1800" dirty="0"/>
              <a:t> </a:t>
            </a:r>
            <a:endParaRPr lang="en-US" sz="3200" dirty="0"/>
          </a:p>
          <a:p>
            <a:pPr algn="l">
              <a:defRPr/>
            </a:pPr>
            <a:endParaRPr lang="en-US" sz="2800" b="1" dirty="0"/>
          </a:p>
          <a:p>
            <a:pPr algn="l">
              <a:defRPr/>
            </a:pPr>
            <a:endParaRPr lang="en-US" sz="2800" b="1" dirty="0"/>
          </a:p>
          <a:p>
            <a:pPr algn="l">
              <a:defRPr/>
            </a:pPr>
            <a:endParaRPr lang="en-US" sz="2800" b="1" dirty="0"/>
          </a:p>
        </p:txBody>
      </p:sp>
      <p:sp>
        <p:nvSpPr>
          <p:cNvPr id="3076" name="Rectangle 4"/>
          <p:cNvSpPr>
            <a:spLocks noChangeArrowheads="1"/>
          </p:cNvSpPr>
          <p:nvPr/>
        </p:nvSpPr>
        <p:spPr bwMode="auto">
          <a:xfrm>
            <a:off x="-4267200" y="1066800"/>
            <a:ext cx="7772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4488" indent="-225425" algn="l"/>
            <a:endParaRPr lang="en-US" sz="1800" b="1">
              <a:solidFill>
                <a:srgbClr val="000000"/>
              </a:solidFill>
            </a:endParaRPr>
          </a:p>
          <a:p>
            <a:pPr marL="344488" indent="-225425" algn="l"/>
            <a:endParaRPr lang="en-US" sz="1800">
              <a:solidFill>
                <a:srgbClr val="000000"/>
              </a:solidFill>
            </a:endParaRPr>
          </a:p>
          <a:p>
            <a:pPr marL="344488" indent="-225425" algn="l">
              <a:buFont typeface="Wingdings" charset="0"/>
              <a:buNone/>
            </a:pPr>
            <a:endParaRPr lang="en-US" sz="1800">
              <a:solidFill>
                <a:srgbClr val="000000"/>
              </a:solidFill>
            </a:endParaRPr>
          </a:p>
        </p:txBody>
      </p:sp>
      <p:sp>
        <p:nvSpPr>
          <p:cNvPr id="3078" name="Text Box 6"/>
          <p:cNvSpPr txBox="1">
            <a:spLocks noChangeArrowheads="1"/>
          </p:cNvSpPr>
          <p:nvPr/>
        </p:nvSpPr>
        <p:spPr bwMode="auto">
          <a:xfrm>
            <a:off x="2286000" y="228600"/>
            <a:ext cx="4968875" cy="641350"/>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Osaka" charset="0"/>
                <a:cs typeface="Osaka" charset="0"/>
              </a:defRPr>
            </a:lvl1pPr>
            <a:lvl2pPr marL="742950" indent="-285750" eaLnBrk="0" hangingPunct="0">
              <a:defRPr>
                <a:solidFill>
                  <a:schemeClr val="tx1"/>
                </a:solidFill>
                <a:latin typeface="Arial" charset="0"/>
                <a:ea typeface="Osaka" charset="0"/>
                <a:cs typeface="Osaka" charset="0"/>
              </a:defRPr>
            </a:lvl2pPr>
            <a:lvl3pPr marL="1143000" indent="-228600" eaLnBrk="0" hangingPunct="0">
              <a:defRPr>
                <a:solidFill>
                  <a:schemeClr val="tx1"/>
                </a:solidFill>
                <a:latin typeface="Arial" charset="0"/>
                <a:ea typeface="Osaka" charset="0"/>
                <a:cs typeface="Osaka" charset="0"/>
              </a:defRPr>
            </a:lvl3pPr>
            <a:lvl4pPr marL="1600200" indent="-228600" eaLnBrk="0" hangingPunct="0">
              <a:defRPr>
                <a:solidFill>
                  <a:schemeClr val="tx1"/>
                </a:solidFill>
                <a:latin typeface="Arial" charset="0"/>
                <a:ea typeface="Osaka" charset="0"/>
                <a:cs typeface="Osaka" charset="0"/>
              </a:defRPr>
            </a:lvl4pPr>
            <a:lvl5pPr marL="2057400" indent="-228600" eaLnBrk="0" hangingPunct="0">
              <a:defRPr>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a:solidFill>
                  <a:schemeClr val="tx1"/>
                </a:solidFill>
                <a:latin typeface="Arial" charset="0"/>
                <a:ea typeface="Osaka" charset="0"/>
                <a:cs typeface="Osaka" charset="0"/>
              </a:defRPr>
            </a:lvl9pPr>
          </a:lstStyle>
          <a:p>
            <a:pPr eaLnBrk="1" hangingPunct="1">
              <a:defRPr/>
            </a:pPr>
            <a:r>
              <a:rPr lang="en-US" sz="3600" b="1" dirty="0" smtClean="0">
                <a:solidFill>
                  <a:srgbClr val="000099"/>
                </a:solidFill>
                <a:effectLst>
                  <a:outerShdw blurRad="38100" dist="38100" dir="2700000" algn="tl">
                    <a:srgbClr val="000000"/>
                  </a:outerShdw>
                </a:effectLst>
              </a:rPr>
              <a:t>Research Purpose</a:t>
            </a:r>
          </a:p>
        </p:txBody>
      </p:sp>
      <p:sp>
        <p:nvSpPr>
          <p:cNvPr id="20486" name="Text Box 6"/>
          <p:cNvSpPr txBox="1">
            <a:spLocks noChangeArrowheads="1"/>
          </p:cNvSpPr>
          <p:nvPr/>
        </p:nvSpPr>
        <p:spPr bwMode="auto">
          <a:xfrm>
            <a:off x="2057400" y="2971800"/>
            <a:ext cx="4608954"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Char char="v"/>
              <a:defRPr/>
            </a:pPr>
            <a:r>
              <a:rPr lang="en-US" sz="1700" dirty="0">
                <a:solidFill>
                  <a:srgbClr val="000000"/>
                </a:solidFill>
                <a:latin typeface="Arial"/>
                <a:cs typeface="Arial"/>
              </a:rPr>
              <a:t>We observed gross orbital and facial </a:t>
            </a:r>
            <a:r>
              <a:rPr lang="en-US" sz="1700" dirty="0" smtClean="0">
                <a:solidFill>
                  <a:srgbClr val="000000"/>
                </a:solidFill>
                <a:latin typeface="Arial"/>
                <a:cs typeface="Arial"/>
              </a:rPr>
              <a:t>edema </a:t>
            </a:r>
            <a:endParaRPr lang="en-US" sz="1700" dirty="0">
              <a:solidFill>
                <a:srgbClr val="000000"/>
              </a:solidFill>
              <a:latin typeface="Arial"/>
              <a:cs typeface="Arial"/>
            </a:endParaRPr>
          </a:p>
        </p:txBody>
      </p:sp>
      <p:sp>
        <p:nvSpPr>
          <p:cNvPr id="20487" name="Text Box 7"/>
          <p:cNvSpPr txBox="1">
            <a:spLocks noChangeArrowheads="1"/>
          </p:cNvSpPr>
          <p:nvPr/>
        </p:nvSpPr>
        <p:spPr bwMode="auto">
          <a:xfrm>
            <a:off x="742950" y="3810000"/>
            <a:ext cx="695325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buFont typeface="Wingdings" charset="0"/>
              <a:buChar char="v"/>
              <a:defRPr/>
            </a:pPr>
            <a:r>
              <a:rPr lang="en-US" sz="1700" dirty="0">
                <a:solidFill>
                  <a:srgbClr val="000000"/>
                </a:solidFill>
                <a:latin typeface="Arial"/>
                <a:cs typeface="Arial"/>
              </a:rPr>
              <a:t>  A review of 17 POVL patients </a:t>
            </a:r>
          </a:p>
          <a:p>
            <a:pPr algn="ctr">
              <a:buFont typeface="Wingdings" charset="0"/>
              <a:buNone/>
              <a:defRPr/>
            </a:pPr>
            <a:r>
              <a:rPr lang="en-US" sz="1700" dirty="0">
                <a:solidFill>
                  <a:srgbClr val="000000"/>
                </a:solidFill>
                <a:latin typeface="Arial"/>
                <a:cs typeface="Arial"/>
              </a:rPr>
              <a:t>showed findings of eyelid edema, </a:t>
            </a:r>
            <a:r>
              <a:rPr lang="en-US" sz="1700" dirty="0" err="1">
                <a:solidFill>
                  <a:srgbClr val="000000"/>
                </a:solidFill>
                <a:latin typeface="Arial"/>
                <a:cs typeface="Arial"/>
              </a:rPr>
              <a:t>conjunctival</a:t>
            </a:r>
            <a:r>
              <a:rPr lang="en-US" sz="1700" dirty="0">
                <a:solidFill>
                  <a:srgbClr val="000000"/>
                </a:solidFill>
                <a:latin typeface="Arial"/>
                <a:cs typeface="Arial"/>
              </a:rPr>
              <a:t> edema and ecchymosis.</a:t>
            </a:r>
          </a:p>
          <a:p>
            <a:pPr algn="ctr">
              <a:buFont typeface="Wingdings" charset="0"/>
              <a:buNone/>
              <a:defRPr/>
            </a:pPr>
            <a:r>
              <a:rPr lang="en-US" sz="1700" dirty="0">
                <a:solidFill>
                  <a:srgbClr val="000000"/>
                </a:solidFill>
                <a:latin typeface="Arial"/>
                <a:cs typeface="Arial"/>
              </a:rPr>
              <a:t>                                  </a:t>
            </a:r>
            <a:r>
              <a:rPr lang="en-US" sz="1700" dirty="0" err="1">
                <a:solidFill>
                  <a:srgbClr val="000000"/>
                </a:solidFill>
                <a:latin typeface="Arial"/>
                <a:cs typeface="Arial"/>
              </a:rPr>
              <a:t>Delattre</a:t>
            </a:r>
            <a:r>
              <a:rPr lang="en-US" sz="1700" dirty="0">
                <a:solidFill>
                  <a:srgbClr val="000000"/>
                </a:solidFill>
                <a:latin typeface="Arial"/>
                <a:cs typeface="Arial"/>
              </a:rPr>
              <a:t>  2007</a:t>
            </a:r>
            <a:r>
              <a:rPr lang="en-US" sz="1800" dirty="0">
                <a:solidFill>
                  <a:srgbClr val="000000"/>
                </a:solidFill>
                <a:latin typeface="Arial"/>
                <a:cs typeface="Arial"/>
              </a:rPr>
              <a:t> </a:t>
            </a:r>
          </a:p>
        </p:txBody>
      </p:sp>
      <p:sp>
        <p:nvSpPr>
          <p:cNvPr id="20488" name="Text Box 8"/>
          <p:cNvSpPr txBox="1">
            <a:spLocks noChangeArrowheads="1"/>
          </p:cNvSpPr>
          <p:nvPr/>
        </p:nvSpPr>
        <p:spPr bwMode="auto">
          <a:xfrm>
            <a:off x="1143000" y="4953000"/>
            <a:ext cx="66833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buFont typeface="Wingdings" charset="0"/>
              <a:buChar char="v"/>
              <a:defRPr/>
            </a:pPr>
            <a:r>
              <a:rPr lang="en-US" sz="1800" dirty="0">
                <a:solidFill>
                  <a:srgbClr val="000000"/>
                </a:solidFill>
                <a:latin typeface="Arial"/>
                <a:cs typeface="Arial"/>
              </a:rPr>
              <a:t> Measuring IOP </a:t>
            </a:r>
            <a:r>
              <a:rPr lang="en-US" sz="1800" dirty="0" err="1">
                <a:solidFill>
                  <a:srgbClr val="000000"/>
                </a:solidFill>
                <a:latin typeface="Arial"/>
                <a:cs typeface="Arial"/>
              </a:rPr>
              <a:t>intraoperatively</a:t>
            </a:r>
            <a:r>
              <a:rPr lang="en-US" sz="1800" dirty="0">
                <a:solidFill>
                  <a:srgbClr val="000000"/>
                </a:solidFill>
                <a:latin typeface="Arial"/>
                <a:cs typeface="Arial"/>
              </a:rPr>
              <a:t> requires costly </a:t>
            </a:r>
            <a:r>
              <a:rPr lang="en-US" sz="1800" dirty="0" err="1">
                <a:solidFill>
                  <a:srgbClr val="000000"/>
                </a:solidFill>
                <a:latin typeface="Arial"/>
                <a:cs typeface="Arial"/>
              </a:rPr>
              <a:t>tonometers</a:t>
            </a:r>
            <a:r>
              <a:rPr lang="en-US" sz="1800" dirty="0">
                <a:solidFill>
                  <a:srgbClr val="000000"/>
                </a:solidFill>
                <a:latin typeface="Arial"/>
                <a:cs typeface="Arial"/>
              </a:rPr>
              <a:t> </a:t>
            </a:r>
          </a:p>
          <a:p>
            <a:pPr algn="ctr">
              <a:buFont typeface="Wingdings" charset="0"/>
              <a:buNone/>
              <a:defRPr/>
            </a:pPr>
            <a:r>
              <a:rPr lang="en-US" sz="1800" dirty="0">
                <a:solidFill>
                  <a:srgbClr val="000000"/>
                </a:solidFill>
                <a:latin typeface="Arial"/>
                <a:cs typeface="Arial"/>
              </a:rPr>
              <a:t>                      and credentialed personnel</a:t>
            </a:r>
          </a:p>
        </p:txBody>
      </p:sp>
      <p:sp>
        <p:nvSpPr>
          <p:cNvPr id="2" name="TextBox 1"/>
          <p:cNvSpPr txBox="1"/>
          <p:nvPr/>
        </p:nvSpPr>
        <p:spPr>
          <a:xfrm>
            <a:off x="6666354" y="214745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7030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ounded Rectangle 8"/>
          <p:cNvSpPr>
            <a:spLocks noChangeArrowheads="1"/>
          </p:cNvSpPr>
          <p:nvPr/>
        </p:nvSpPr>
        <p:spPr bwMode="auto">
          <a:xfrm>
            <a:off x="838200" y="762000"/>
            <a:ext cx="7315200" cy="5181600"/>
          </a:xfrm>
          <a:prstGeom prst="roundRect">
            <a:avLst>
              <a:gd name="adj" fmla="val 16667"/>
            </a:avLst>
          </a:prstGeom>
          <a:solidFill>
            <a:schemeClr val="accent1"/>
          </a:solidFill>
          <a:ln w="9525">
            <a:solidFill>
              <a:schemeClr val="tx1"/>
            </a:solidFill>
            <a:round/>
            <a:headEnd/>
            <a:tailEnd/>
          </a:ln>
        </p:spPr>
        <p:txBody>
          <a:bodyPr/>
          <a:lstStyle/>
          <a:p>
            <a:endParaRPr lang="en-US" sz="1800"/>
          </a:p>
        </p:txBody>
      </p:sp>
      <p:sp>
        <p:nvSpPr>
          <p:cNvPr id="67586" name="Rectangle 2"/>
          <p:cNvSpPr>
            <a:spLocks noChangeArrowheads="1"/>
          </p:cNvSpPr>
          <p:nvPr/>
        </p:nvSpPr>
        <p:spPr bwMode="auto">
          <a:xfrm>
            <a:off x="2286000" y="0"/>
            <a:ext cx="184150" cy="579438"/>
          </a:xfrm>
          <a:prstGeom prst="rect">
            <a:avLst/>
          </a:prstGeom>
          <a:noFill/>
          <a:ln w="9525">
            <a:noFill/>
            <a:miter lim="800000"/>
            <a:headEnd/>
            <a:tailEnd/>
          </a:ln>
          <a:effectLst/>
        </p:spPr>
        <p:txBody>
          <a:bodyPr wrap="none">
            <a:spAutoFit/>
          </a:bodyPr>
          <a:lstStyle/>
          <a:p>
            <a:pPr algn="l">
              <a:defRPr/>
            </a:pPr>
            <a:endParaRPr lang="en-US" sz="3200" b="1" dirty="0">
              <a:latin typeface="+mn-lt"/>
              <a:ea typeface="+mn-ea"/>
              <a:cs typeface="+mn-cs"/>
            </a:endParaRPr>
          </a:p>
        </p:txBody>
      </p:sp>
      <p:sp>
        <p:nvSpPr>
          <p:cNvPr id="67587" name="Rectangle 3"/>
          <p:cNvSpPr>
            <a:spLocks noChangeArrowheads="1"/>
          </p:cNvSpPr>
          <p:nvPr/>
        </p:nvSpPr>
        <p:spPr bwMode="auto">
          <a:xfrm>
            <a:off x="304800" y="533400"/>
            <a:ext cx="8839200" cy="1006475"/>
          </a:xfrm>
          <a:prstGeom prst="rect">
            <a:avLst/>
          </a:prstGeom>
          <a:noFill/>
          <a:ln w="9525">
            <a:noFill/>
            <a:miter lim="800000"/>
            <a:headEnd/>
            <a:tailEnd/>
          </a:ln>
          <a:effectLst/>
        </p:spPr>
        <p:txBody>
          <a:bodyPr>
            <a:spAutoFit/>
          </a:bodyPr>
          <a:lstStyle/>
          <a:p>
            <a:pPr marL="457200" indent="-457200" algn="l">
              <a:buFont typeface="Wingdings" pitchFamily="1" charset="2"/>
              <a:buChar char="§"/>
              <a:defRPr/>
            </a:pPr>
            <a:endParaRPr lang="en-US" sz="2000" dirty="0">
              <a:solidFill>
                <a:schemeClr val="bg1"/>
              </a:solidFill>
              <a:latin typeface="+mn-lt"/>
              <a:ea typeface="+mn-ea"/>
              <a:cs typeface="+mn-cs"/>
            </a:endParaRPr>
          </a:p>
          <a:p>
            <a:pPr marL="457200" indent="-457200" algn="l">
              <a:buFont typeface="Wingdings" pitchFamily="1" charset="2"/>
              <a:buNone/>
              <a:defRPr/>
            </a:pPr>
            <a:endParaRPr lang="en-US" sz="2000" dirty="0">
              <a:solidFill>
                <a:schemeClr val="bg1"/>
              </a:solidFill>
              <a:latin typeface="+mn-lt"/>
              <a:ea typeface="+mn-ea"/>
              <a:cs typeface="+mn-cs"/>
            </a:endParaRPr>
          </a:p>
          <a:p>
            <a:pPr marL="457200" indent="-457200" algn="l">
              <a:buFont typeface="Wingdings" pitchFamily="1" charset="2"/>
              <a:buNone/>
              <a:defRPr/>
            </a:pPr>
            <a:endParaRPr lang="en-US" sz="2000" dirty="0">
              <a:solidFill>
                <a:schemeClr val="bg1"/>
              </a:solidFill>
              <a:latin typeface="+mn-lt"/>
              <a:ea typeface="+mn-ea"/>
              <a:cs typeface="+mn-cs"/>
            </a:endParaRPr>
          </a:p>
        </p:txBody>
      </p:sp>
      <p:sp>
        <p:nvSpPr>
          <p:cNvPr id="67588" name="Text Box 4"/>
          <p:cNvSpPr txBox="1">
            <a:spLocks noChangeArrowheads="1"/>
          </p:cNvSpPr>
          <p:nvPr/>
        </p:nvSpPr>
        <p:spPr bwMode="auto">
          <a:xfrm>
            <a:off x="228600" y="0"/>
            <a:ext cx="86439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Osaka" charset="0"/>
                <a:cs typeface="Osaka" charset="0"/>
              </a:defRPr>
            </a:lvl1pPr>
            <a:lvl2pPr marL="742950" indent="-285750" eaLnBrk="0" hangingPunct="0">
              <a:defRPr>
                <a:solidFill>
                  <a:schemeClr val="tx1"/>
                </a:solidFill>
                <a:latin typeface="Arial" charset="0"/>
                <a:ea typeface="Osaka" charset="0"/>
                <a:cs typeface="Osaka" charset="0"/>
              </a:defRPr>
            </a:lvl2pPr>
            <a:lvl3pPr marL="1143000" indent="-228600" eaLnBrk="0" hangingPunct="0">
              <a:defRPr>
                <a:solidFill>
                  <a:schemeClr val="tx1"/>
                </a:solidFill>
                <a:latin typeface="Arial" charset="0"/>
                <a:ea typeface="Osaka" charset="0"/>
                <a:cs typeface="Osaka" charset="0"/>
              </a:defRPr>
            </a:lvl3pPr>
            <a:lvl4pPr marL="1600200" indent="-228600" eaLnBrk="0" hangingPunct="0">
              <a:defRPr>
                <a:solidFill>
                  <a:schemeClr val="tx1"/>
                </a:solidFill>
                <a:latin typeface="Arial" charset="0"/>
                <a:ea typeface="Osaka" charset="0"/>
                <a:cs typeface="Osaka" charset="0"/>
              </a:defRPr>
            </a:lvl4pPr>
            <a:lvl5pPr marL="2057400" indent="-228600" eaLnBrk="0" hangingPunct="0">
              <a:defRPr>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a:solidFill>
                  <a:schemeClr val="tx1"/>
                </a:solidFill>
                <a:latin typeface="Arial" charset="0"/>
                <a:ea typeface="Osaka" charset="0"/>
                <a:cs typeface="Osaka" charset="0"/>
              </a:defRPr>
            </a:lvl9pPr>
          </a:lstStyle>
          <a:p>
            <a:pPr>
              <a:defRPr/>
            </a:pPr>
            <a:r>
              <a:rPr lang="en-US" sz="2000" b="1" dirty="0" smtClean="0">
                <a:solidFill>
                  <a:srgbClr val="000000"/>
                </a:solidFill>
                <a:latin typeface="Times New Roman" charset="0"/>
              </a:rPr>
              <a:t> </a:t>
            </a:r>
            <a:r>
              <a:rPr lang="en-US" sz="2000" dirty="0" smtClean="0">
                <a:solidFill>
                  <a:srgbClr val="000090"/>
                </a:solidFill>
              </a:rPr>
              <a:t>A Comparative Assessment of IOP during Prolonged Laparoscopy in </a:t>
            </a:r>
          </a:p>
          <a:p>
            <a:pPr>
              <a:defRPr/>
            </a:pPr>
            <a:r>
              <a:rPr lang="en-US" sz="2000" dirty="0" smtClean="0">
                <a:solidFill>
                  <a:srgbClr val="000090"/>
                </a:solidFill>
              </a:rPr>
              <a:t>ST Position vs. Supine Position Intervention Group</a:t>
            </a:r>
            <a:endParaRPr lang="en-US" sz="3600" b="1" dirty="0" smtClean="0">
              <a:solidFill>
                <a:srgbClr val="000090"/>
              </a:solidFill>
              <a:effectLst>
                <a:outerShdw blurRad="38100" dist="38100" dir="2700000" algn="tl">
                  <a:srgbClr val="000000"/>
                </a:outerShdw>
              </a:effectLst>
            </a:endParaRPr>
          </a:p>
        </p:txBody>
      </p:sp>
      <p:sp>
        <p:nvSpPr>
          <p:cNvPr id="67589" name="Text Box 5"/>
          <p:cNvSpPr txBox="1">
            <a:spLocks noChangeArrowheads="1"/>
          </p:cNvSpPr>
          <p:nvPr/>
        </p:nvSpPr>
        <p:spPr bwMode="auto">
          <a:xfrm>
            <a:off x="1431925" y="1338263"/>
            <a:ext cx="184150" cy="366712"/>
          </a:xfrm>
          <a:prstGeom prst="rect">
            <a:avLst/>
          </a:prstGeom>
          <a:noFill/>
          <a:ln w="9525">
            <a:noFill/>
            <a:miter lim="800000"/>
            <a:headEnd/>
            <a:tailEnd/>
          </a:ln>
          <a:effectLst/>
        </p:spPr>
        <p:txBody>
          <a:bodyPr wrap="none">
            <a:spAutoFit/>
          </a:bodyPr>
          <a:lstStyle/>
          <a:p>
            <a:pPr>
              <a:defRPr/>
            </a:pPr>
            <a:endParaRPr lang="en-US" sz="1800" dirty="0">
              <a:solidFill>
                <a:srgbClr val="000000"/>
              </a:solidFill>
              <a:latin typeface="+mn-lt"/>
              <a:ea typeface="+mn-ea"/>
              <a:cs typeface="+mn-cs"/>
            </a:endParaRPr>
          </a:p>
        </p:txBody>
      </p:sp>
      <p:sp>
        <p:nvSpPr>
          <p:cNvPr id="35846" name="Text Box 7"/>
          <p:cNvSpPr txBox="1">
            <a:spLocks noChangeArrowheads="1"/>
          </p:cNvSpPr>
          <p:nvPr/>
        </p:nvSpPr>
        <p:spPr bwMode="auto">
          <a:xfrm>
            <a:off x="0" y="594360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Osaka" charset="0"/>
                <a:cs typeface="Osaka" charset="0"/>
              </a:defRPr>
            </a:lvl1pPr>
            <a:lvl2pPr marL="742950" indent="-285750" eaLnBrk="0" hangingPunct="0">
              <a:defRPr sz="2400">
                <a:solidFill>
                  <a:schemeClr val="tx1"/>
                </a:solidFill>
                <a:latin typeface="Arial" charset="0"/>
                <a:ea typeface="Osaka" charset="0"/>
                <a:cs typeface="Osaka" charset="0"/>
              </a:defRPr>
            </a:lvl2pPr>
            <a:lvl3pPr marL="1143000" indent="-228600" eaLnBrk="0" hangingPunct="0">
              <a:defRPr sz="2400">
                <a:solidFill>
                  <a:schemeClr val="tx1"/>
                </a:solidFill>
                <a:latin typeface="Arial" charset="0"/>
                <a:ea typeface="Osaka" charset="0"/>
                <a:cs typeface="Osaka" charset="0"/>
              </a:defRPr>
            </a:lvl3pPr>
            <a:lvl4pPr marL="1600200" indent="-228600" eaLnBrk="0" hangingPunct="0">
              <a:defRPr sz="2400">
                <a:solidFill>
                  <a:schemeClr val="tx1"/>
                </a:solidFill>
                <a:latin typeface="Arial" charset="0"/>
                <a:ea typeface="Osaka" charset="0"/>
                <a:cs typeface="Osaka" charset="0"/>
              </a:defRPr>
            </a:lvl4pPr>
            <a:lvl5pPr marL="2057400" indent="-228600" eaLnBrk="0" hangingPunct="0">
              <a:defRPr sz="2400">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Arial" charset="0"/>
                <a:ea typeface="Osaka" charset="0"/>
                <a:cs typeface="Osaka" charset="0"/>
              </a:defRPr>
            </a:lvl9pPr>
          </a:lstStyle>
          <a:p>
            <a:pPr eaLnBrk="1" hangingPunct="1"/>
            <a:r>
              <a:rPr lang="en-US" sz="2000" dirty="0">
                <a:solidFill>
                  <a:srgbClr val="000000"/>
                </a:solidFill>
              </a:rPr>
              <a:t>Published in Journal of Anesthesiology &amp; Clinical Research June 2012</a:t>
            </a:r>
          </a:p>
          <a:p>
            <a:pPr eaLnBrk="1" hangingPunct="1"/>
            <a:r>
              <a:rPr lang="en-US" sz="2000" dirty="0">
                <a:solidFill>
                  <a:srgbClr val="000000"/>
                </a:solidFill>
              </a:rPr>
              <a:t>Presented at AANA August 2010 and at the PGA in NYC December 2010</a:t>
            </a:r>
            <a:r>
              <a:rPr lang="en-US" dirty="0">
                <a:solidFill>
                  <a:srgbClr val="000000"/>
                </a:solidFill>
              </a:rPr>
              <a:t> </a:t>
            </a:r>
          </a:p>
        </p:txBody>
      </p:sp>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860" y="762000"/>
            <a:ext cx="8799783"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10866" y="3904576"/>
            <a:ext cx="1742534" cy="369332"/>
          </a:xfrm>
          <a:prstGeom prst="rect">
            <a:avLst/>
          </a:prstGeom>
          <a:noFill/>
        </p:spPr>
        <p:txBody>
          <a:bodyPr wrap="square" rtlCol="0">
            <a:spAutoFit/>
          </a:bodyPr>
          <a:lstStyle/>
          <a:p>
            <a:r>
              <a:rPr lang="en-US" dirty="0" smtClean="0"/>
              <a:t> </a:t>
            </a:r>
            <a:r>
              <a:rPr lang="en-US" dirty="0"/>
              <a:t> </a:t>
            </a:r>
            <a:r>
              <a:rPr lang="en-US" dirty="0" smtClean="0"/>
              <a:t>70-  90 min</a:t>
            </a:r>
            <a:endParaRPr lang="en-US" dirty="0"/>
          </a:p>
        </p:txBody>
      </p:sp>
    </p:spTree>
    <p:extLst>
      <p:ext uri="{BB962C8B-B14F-4D97-AF65-F5344CB8AC3E}">
        <p14:creationId xmlns:p14="http://schemas.microsoft.com/office/powerpoint/2010/main" val="40330083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685800" y="304800"/>
            <a:ext cx="7772400" cy="1143000"/>
          </a:xfrm>
        </p:spPr>
        <p:txBody>
          <a:bodyPr/>
          <a:lstStyle/>
          <a:p>
            <a:pPr algn="ctr"/>
            <a:r>
              <a:rPr lang="en-US" sz="4400" b="1" dirty="0">
                <a:solidFill>
                  <a:srgbClr val="0000FF"/>
                </a:solidFill>
                <a:cs typeface="Osaka" charset="0"/>
              </a:rPr>
              <a:t>Bridgeport Hospital Recommended Protocol</a:t>
            </a:r>
          </a:p>
        </p:txBody>
      </p:sp>
      <p:sp>
        <p:nvSpPr>
          <p:cNvPr id="80898" name="Content Placeholder 2"/>
          <p:cNvSpPr>
            <a:spLocks noGrp="1"/>
          </p:cNvSpPr>
          <p:nvPr>
            <p:ph idx="4294967295"/>
          </p:nvPr>
        </p:nvSpPr>
        <p:spPr>
          <a:xfrm>
            <a:off x="685800" y="2095866"/>
            <a:ext cx="7772400" cy="4114800"/>
          </a:xfrm>
          <a:prstGeom prst="rect">
            <a:avLst/>
          </a:prstGeom>
        </p:spPr>
        <p:txBody>
          <a:bodyPr>
            <a:normAutofit fontScale="92500" lnSpcReduction="10000"/>
          </a:bodyPr>
          <a:lstStyle/>
          <a:p>
            <a:r>
              <a:rPr lang="en-US" sz="2800" dirty="0" smtClean="0">
                <a:solidFill>
                  <a:srgbClr val="000000"/>
                </a:solidFill>
                <a:cs typeface="Osaka" charset="0"/>
              </a:rPr>
              <a:t>Preventive </a:t>
            </a:r>
            <a:r>
              <a:rPr lang="en-US" sz="2800" dirty="0" err="1" smtClean="0">
                <a:solidFill>
                  <a:srgbClr val="000000"/>
                </a:solidFill>
                <a:cs typeface="Osaka" charset="0"/>
              </a:rPr>
              <a:t>Cosopt</a:t>
            </a:r>
            <a:r>
              <a:rPr lang="en-US" sz="2800" dirty="0" smtClean="0">
                <a:solidFill>
                  <a:srgbClr val="000000"/>
                </a:solidFill>
                <a:cs typeface="Osaka" charset="0"/>
              </a:rPr>
              <a:t>™ for high risk population &amp;  </a:t>
            </a:r>
            <a:r>
              <a:rPr lang="en-US" sz="2800" dirty="0">
                <a:solidFill>
                  <a:srgbClr val="000000"/>
                </a:solidFill>
                <a:cs typeface="Osaka" charset="0"/>
              </a:rPr>
              <a:t>Intervention at time point when IOP reaches 40 </a:t>
            </a:r>
            <a:r>
              <a:rPr lang="en-US" sz="2800" dirty="0" smtClean="0">
                <a:solidFill>
                  <a:srgbClr val="000000"/>
                </a:solidFill>
                <a:cs typeface="Osaka" charset="0"/>
              </a:rPr>
              <a:t>mmHg (or Billowing </a:t>
            </a:r>
            <a:r>
              <a:rPr lang="en-US" sz="2800" dirty="0" err="1" smtClean="0">
                <a:solidFill>
                  <a:srgbClr val="000000"/>
                </a:solidFill>
                <a:cs typeface="Osaka" charset="0"/>
              </a:rPr>
              <a:t>chemosis</a:t>
            </a:r>
            <a:r>
              <a:rPr lang="en-US" sz="2800" dirty="0" smtClean="0">
                <a:solidFill>
                  <a:srgbClr val="000000"/>
                </a:solidFill>
                <a:cs typeface="Osaka" charset="0"/>
              </a:rPr>
              <a:t> is present)</a:t>
            </a:r>
            <a:endParaRPr lang="en-US" sz="2800" dirty="0">
              <a:solidFill>
                <a:srgbClr val="000000"/>
              </a:solidFill>
              <a:cs typeface="Osaka" charset="0"/>
            </a:endParaRPr>
          </a:p>
          <a:p>
            <a:r>
              <a:rPr lang="en-US" sz="2800" dirty="0" smtClean="0">
                <a:solidFill>
                  <a:srgbClr val="000000"/>
                </a:solidFill>
                <a:cs typeface="Osaka" charset="0"/>
              </a:rPr>
              <a:t>Four </a:t>
            </a:r>
            <a:r>
              <a:rPr lang="en-US" sz="2800" dirty="0">
                <a:solidFill>
                  <a:srgbClr val="000000"/>
                </a:solidFill>
                <a:cs typeface="Osaka" charset="0"/>
              </a:rPr>
              <a:t>hour “Time Out” where Anesthesia discusses intended completion of </a:t>
            </a:r>
            <a:r>
              <a:rPr lang="en-US" sz="2800" dirty="0" smtClean="0">
                <a:solidFill>
                  <a:srgbClr val="000000"/>
                </a:solidFill>
                <a:cs typeface="Osaka" charset="0"/>
              </a:rPr>
              <a:t>procedure.</a:t>
            </a:r>
          </a:p>
          <a:p>
            <a:r>
              <a:rPr lang="en-US" sz="2800" dirty="0" smtClean="0">
                <a:solidFill>
                  <a:srgbClr val="000000"/>
                </a:solidFill>
                <a:cs typeface="Osaka" charset="0"/>
              </a:rPr>
              <a:t> </a:t>
            </a:r>
            <a:r>
              <a:rPr lang="en-US" sz="2800" dirty="0" err="1">
                <a:solidFill>
                  <a:srgbClr val="000000"/>
                </a:solidFill>
                <a:cs typeface="Osaka" charset="0"/>
              </a:rPr>
              <a:t>Cosopt</a:t>
            </a:r>
            <a:r>
              <a:rPr lang="en-US" sz="2800" dirty="0" smtClean="0">
                <a:solidFill>
                  <a:srgbClr val="000000"/>
                </a:solidFill>
                <a:cs typeface="Osaka" charset="0"/>
              </a:rPr>
              <a:t>™ may </a:t>
            </a:r>
            <a:r>
              <a:rPr lang="en-US" sz="2800" dirty="0">
                <a:solidFill>
                  <a:srgbClr val="000000"/>
                </a:solidFill>
                <a:cs typeface="Osaka" charset="0"/>
              </a:rPr>
              <a:t>be repeated one additional time during </a:t>
            </a:r>
            <a:r>
              <a:rPr lang="en-US" sz="2800" dirty="0" smtClean="0">
                <a:solidFill>
                  <a:srgbClr val="000000"/>
                </a:solidFill>
                <a:cs typeface="Osaka" charset="0"/>
              </a:rPr>
              <a:t>procedure if </a:t>
            </a:r>
            <a:r>
              <a:rPr lang="en-US" sz="2800" dirty="0" err="1" smtClean="0">
                <a:solidFill>
                  <a:srgbClr val="000000"/>
                </a:solidFill>
                <a:cs typeface="Osaka" charset="0"/>
              </a:rPr>
              <a:t>chemosis</a:t>
            </a:r>
            <a:r>
              <a:rPr lang="en-US" sz="2800" dirty="0" smtClean="0">
                <a:solidFill>
                  <a:srgbClr val="000000"/>
                </a:solidFill>
                <a:cs typeface="Osaka" charset="0"/>
              </a:rPr>
              <a:t> effect is strong.</a:t>
            </a:r>
            <a:endParaRPr lang="en-US" sz="2800" dirty="0">
              <a:solidFill>
                <a:srgbClr val="000000"/>
              </a:solidFill>
              <a:cs typeface="Osaka" charset="0"/>
            </a:endParaRPr>
          </a:p>
          <a:p>
            <a:r>
              <a:rPr lang="en-US" sz="2800" dirty="0">
                <a:solidFill>
                  <a:srgbClr val="000000"/>
                </a:solidFill>
                <a:cs typeface="Osaka" charset="0"/>
              </a:rPr>
              <a:t>If  extended surgery time needed a supine rest stop for 10 minutes is introduced. Undocking of robot and </a:t>
            </a:r>
            <a:r>
              <a:rPr lang="en-US" sz="2800" dirty="0" err="1">
                <a:solidFill>
                  <a:srgbClr val="000000"/>
                </a:solidFill>
                <a:cs typeface="Osaka" charset="0"/>
              </a:rPr>
              <a:t>redocking</a:t>
            </a:r>
            <a:r>
              <a:rPr lang="en-US" sz="2800" dirty="0">
                <a:solidFill>
                  <a:srgbClr val="000000"/>
                </a:solidFill>
                <a:cs typeface="Osaka" charset="0"/>
              </a:rPr>
              <a:t> occurs </a:t>
            </a:r>
            <a:r>
              <a:rPr lang="en-US" sz="2800" dirty="0" smtClean="0">
                <a:solidFill>
                  <a:srgbClr val="000000"/>
                </a:solidFill>
                <a:cs typeface="Osaka" charset="0"/>
              </a:rPr>
              <a:t>at 4 hour time frame</a:t>
            </a:r>
            <a:endParaRPr lang="en-US" sz="2800" dirty="0">
              <a:solidFill>
                <a:srgbClr val="000000"/>
              </a:solidFill>
              <a:cs typeface="Osaka" charset="0"/>
            </a:endParaRPr>
          </a:p>
        </p:txBody>
      </p:sp>
    </p:spTree>
    <p:extLst>
      <p:ext uri="{BB962C8B-B14F-4D97-AF65-F5344CB8AC3E}">
        <p14:creationId xmlns:p14="http://schemas.microsoft.com/office/powerpoint/2010/main" val="31337202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
          <p:cNvSpPr txBox="1">
            <a:spLocks noChangeArrowheads="1"/>
          </p:cNvSpPr>
          <p:nvPr/>
        </p:nvSpPr>
        <p:spPr bwMode="auto">
          <a:xfrm>
            <a:off x="685800" y="301625"/>
            <a:ext cx="7620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MS PGothic" charset="0"/>
                <a:cs typeface="Osaka" charset="0"/>
              </a:defRPr>
            </a:lvl1pPr>
            <a:lvl2pPr>
              <a:defRPr sz="2800">
                <a:solidFill>
                  <a:schemeClr val="tx1"/>
                </a:solidFill>
                <a:latin typeface="Arial" charset="0"/>
                <a:ea typeface="MS PGothic" charset="0"/>
                <a:cs typeface="Osaka" charset="0"/>
              </a:defRPr>
            </a:lvl2pPr>
            <a:lvl3pPr>
              <a:defRPr sz="2400">
                <a:solidFill>
                  <a:schemeClr val="tx1"/>
                </a:solidFill>
                <a:latin typeface="Arial" charset="0"/>
                <a:ea typeface="MS PGothic" charset="0"/>
                <a:cs typeface="Osaka" charset="0"/>
              </a:defRPr>
            </a:lvl3pPr>
            <a:lvl4pPr>
              <a:defRPr sz="2000">
                <a:solidFill>
                  <a:schemeClr val="tx1"/>
                </a:solidFill>
                <a:latin typeface="Arial" charset="0"/>
                <a:ea typeface="MS PGothic" charset="0"/>
                <a:cs typeface="Osaka" charset="0"/>
              </a:defRPr>
            </a:lvl4pPr>
            <a:lvl5pPr>
              <a:defRPr sz="2000">
                <a:solidFill>
                  <a:schemeClr val="tx1"/>
                </a:solidFill>
                <a:latin typeface="Arial" charset="0"/>
                <a:ea typeface="MS PGothic" charset="0"/>
                <a:cs typeface="Osaka" charset="0"/>
              </a:defRPr>
            </a:lvl5pPr>
            <a:lvl6pPr eaLnBrk="0" hangingPunct="0">
              <a:defRPr sz="2000">
                <a:solidFill>
                  <a:schemeClr val="tx1"/>
                </a:solidFill>
                <a:latin typeface="Arial" charset="0"/>
                <a:ea typeface="MS PGothic" charset="0"/>
                <a:cs typeface="Osaka" charset="0"/>
              </a:defRPr>
            </a:lvl6pPr>
            <a:lvl7pPr eaLnBrk="0" hangingPunct="0">
              <a:defRPr sz="2000">
                <a:solidFill>
                  <a:schemeClr val="tx1"/>
                </a:solidFill>
                <a:latin typeface="Arial" charset="0"/>
                <a:ea typeface="MS PGothic" charset="0"/>
                <a:cs typeface="Osaka" charset="0"/>
              </a:defRPr>
            </a:lvl7pPr>
            <a:lvl8pPr eaLnBrk="0" hangingPunct="0">
              <a:defRPr sz="2000">
                <a:solidFill>
                  <a:schemeClr val="tx1"/>
                </a:solidFill>
                <a:latin typeface="Arial" charset="0"/>
                <a:ea typeface="MS PGothic" charset="0"/>
                <a:cs typeface="Osaka" charset="0"/>
              </a:defRPr>
            </a:lvl8pPr>
            <a:lvl9pPr eaLnBrk="0" hangingPunct="0">
              <a:defRPr sz="2000">
                <a:solidFill>
                  <a:schemeClr val="tx1"/>
                </a:solidFill>
                <a:latin typeface="Arial" charset="0"/>
                <a:ea typeface="MS PGothic" charset="0"/>
                <a:cs typeface="Osaka" charset="0"/>
              </a:defRPr>
            </a:lvl9pPr>
          </a:lstStyle>
          <a:p>
            <a:pPr>
              <a:defRPr/>
            </a:pPr>
            <a:r>
              <a:rPr lang="en-US" sz="4400" b="1" smtClean="0">
                <a:solidFill>
                  <a:srgbClr val="000099"/>
                </a:solidFill>
                <a:effectLst>
                  <a:outerShdw blurRad="38100" dist="38100" dir="2700000" algn="tl">
                    <a:srgbClr val="000000"/>
                  </a:outerShdw>
                </a:effectLst>
                <a:ea typeface="Osaka" charset="0"/>
              </a:rPr>
              <a:t>QUESTIONS ??</a:t>
            </a:r>
          </a:p>
        </p:txBody>
      </p:sp>
      <p:pic>
        <p:nvPicPr>
          <p:cNvPr id="1290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609600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520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381000" y="0"/>
            <a:ext cx="8077200" cy="2989263"/>
          </a:xfrm>
          <a:prstGeom prst="rect">
            <a:avLst/>
          </a:prstGeom>
          <a:noFill/>
          <a:ln w="9525">
            <a:noFill/>
            <a:miter lim="800000"/>
            <a:headEnd/>
            <a:tailEnd/>
          </a:ln>
          <a:effectLst/>
        </p:spPr>
        <p:txBody>
          <a:bodyPr>
            <a:spAutoFit/>
          </a:bodyPr>
          <a:lstStyle/>
          <a:p>
            <a:pPr algn="l">
              <a:defRPr/>
            </a:pPr>
            <a:r>
              <a:rPr lang="en-US" sz="2800" b="1">
                <a:solidFill>
                  <a:schemeClr val="bg1"/>
                </a:solidFill>
                <a:latin typeface="Arial" pitchFamily="34" charset="0"/>
                <a:ea typeface="Osaka" pitchFamily="1" charset="-128"/>
                <a:cs typeface="+mn-cs"/>
              </a:rPr>
              <a:t>                    </a:t>
            </a:r>
            <a:endParaRPr lang="en-US" sz="2800" b="1">
              <a:effectLst>
                <a:outerShdw blurRad="38100" dist="38100" dir="2700000" algn="tl">
                  <a:srgbClr val="000000"/>
                </a:outerShdw>
              </a:effectLst>
              <a:latin typeface="Arial" pitchFamily="34" charset="0"/>
              <a:ea typeface="Osaka" pitchFamily="1" charset="-128"/>
              <a:cs typeface="+mn-cs"/>
            </a:endParaRPr>
          </a:p>
          <a:p>
            <a:pPr algn="l">
              <a:defRPr/>
            </a:pPr>
            <a:endParaRPr lang="en-US" sz="2800" b="1">
              <a:latin typeface="Arial" pitchFamily="34" charset="0"/>
              <a:ea typeface="Osaka" pitchFamily="1" charset="-128"/>
              <a:cs typeface="+mn-cs"/>
            </a:endParaRPr>
          </a:p>
          <a:p>
            <a:pPr>
              <a:defRPr/>
            </a:pPr>
            <a:endParaRPr lang="en-US" sz="1800">
              <a:solidFill>
                <a:srgbClr val="000000"/>
              </a:solidFill>
              <a:latin typeface="Arial" pitchFamily="34" charset="0"/>
              <a:ea typeface="Osaka" pitchFamily="1" charset="-128"/>
              <a:cs typeface="+mn-cs"/>
            </a:endParaRPr>
          </a:p>
          <a:p>
            <a:pPr>
              <a:defRPr/>
            </a:pPr>
            <a:r>
              <a:rPr lang="en-US" sz="1800">
                <a:latin typeface="Arial" pitchFamily="34" charset="0"/>
                <a:ea typeface="Osaka" pitchFamily="1" charset="-128"/>
                <a:cs typeface="+mn-cs"/>
              </a:rPr>
              <a:t> </a:t>
            </a:r>
            <a:endParaRPr lang="en-US" sz="3200">
              <a:latin typeface="Arial" pitchFamily="34" charset="0"/>
              <a:ea typeface="Osaka" pitchFamily="1" charset="-128"/>
              <a:cs typeface="+mn-cs"/>
            </a:endParaRPr>
          </a:p>
          <a:p>
            <a:pPr algn="l">
              <a:defRPr/>
            </a:pPr>
            <a:endParaRPr lang="en-US" sz="2800" b="1">
              <a:latin typeface="Arial" pitchFamily="34" charset="0"/>
              <a:ea typeface="Osaka" pitchFamily="1" charset="-128"/>
              <a:cs typeface="+mn-cs"/>
            </a:endParaRPr>
          </a:p>
          <a:p>
            <a:pPr algn="l">
              <a:defRPr/>
            </a:pPr>
            <a:endParaRPr lang="en-US" sz="2800" b="1">
              <a:latin typeface="Arial" pitchFamily="34" charset="0"/>
              <a:ea typeface="Osaka" pitchFamily="1" charset="-128"/>
              <a:cs typeface="+mn-cs"/>
            </a:endParaRPr>
          </a:p>
          <a:p>
            <a:pPr algn="l">
              <a:defRPr/>
            </a:pPr>
            <a:endParaRPr lang="en-US" sz="2800" b="1">
              <a:latin typeface="Arial" pitchFamily="34" charset="0"/>
              <a:ea typeface="Osaka" pitchFamily="1" charset="-128"/>
              <a:cs typeface="+mn-cs"/>
            </a:endParaRPr>
          </a:p>
        </p:txBody>
      </p:sp>
      <p:sp>
        <p:nvSpPr>
          <p:cNvPr id="3076" name="Rectangle 4"/>
          <p:cNvSpPr>
            <a:spLocks noChangeArrowheads="1"/>
          </p:cNvSpPr>
          <p:nvPr/>
        </p:nvSpPr>
        <p:spPr bwMode="auto">
          <a:xfrm>
            <a:off x="609600" y="2819400"/>
            <a:ext cx="7772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4488" indent="-225425" algn="l"/>
            <a:endParaRPr lang="en-US" sz="1800" b="1">
              <a:solidFill>
                <a:srgbClr val="000000"/>
              </a:solidFill>
            </a:endParaRPr>
          </a:p>
          <a:p>
            <a:pPr marL="344488" indent="-225425" algn="l"/>
            <a:endParaRPr lang="en-US" sz="1800">
              <a:solidFill>
                <a:srgbClr val="000000"/>
              </a:solidFill>
            </a:endParaRPr>
          </a:p>
          <a:p>
            <a:pPr marL="344488" indent="-225425" algn="l">
              <a:buFont typeface="Wingdings" charset="0"/>
              <a:buNone/>
            </a:pPr>
            <a:endParaRPr lang="en-US" sz="1800">
              <a:solidFill>
                <a:srgbClr val="000000"/>
              </a:solidFill>
            </a:endParaRPr>
          </a:p>
        </p:txBody>
      </p:sp>
      <p:sp>
        <p:nvSpPr>
          <p:cNvPr id="3078" name="Text Box 6"/>
          <p:cNvSpPr txBox="1">
            <a:spLocks noChangeArrowheads="1"/>
          </p:cNvSpPr>
          <p:nvPr/>
        </p:nvSpPr>
        <p:spPr bwMode="auto">
          <a:xfrm>
            <a:off x="2286000" y="228600"/>
            <a:ext cx="4968875" cy="641350"/>
          </a:xfrm>
          <a:prstGeom prst="rect">
            <a:avLst/>
          </a:prstGeom>
          <a:noFill/>
          <a:ln w="9525">
            <a:noFill/>
            <a:miter lim="800000"/>
            <a:headEnd/>
            <a:tailEnd/>
          </a:ln>
          <a:effectLst/>
        </p:spPr>
        <p:txBody>
          <a:bodyPr>
            <a:spAutoFit/>
          </a:bodyPr>
          <a:lstStyle/>
          <a:p>
            <a:pPr>
              <a:defRPr/>
            </a:pPr>
            <a:endParaRPr lang="en-US" sz="3600" b="1">
              <a:solidFill>
                <a:srgbClr val="000099"/>
              </a:solidFill>
              <a:effectLst>
                <a:outerShdw blurRad="38100" dist="38100" dir="2700000" algn="tl">
                  <a:srgbClr val="000000"/>
                </a:outerShdw>
              </a:effectLst>
              <a:latin typeface="Arial" pitchFamily="34" charset="0"/>
              <a:ea typeface="Osaka" pitchFamily="1" charset="-128"/>
              <a:cs typeface="+mn-cs"/>
            </a:endParaRPr>
          </a:p>
        </p:txBody>
      </p:sp>
      <p:sp>
        <p:nvSpPr>
          <p:cNvPr id="21509" name="Rectangle 5"/>
          <p:cNvSpPr>
            <a:spLocks noChangeArrowheads="1"/>
          </p:cNvSpPr>
          <p:nvPr/>
        </p:nvSpPr>
        <p:spPr bwMode="auto">
          <a:xfrm>
            <a:off x="381000" y="381000"/>
            <a:ext cx="7696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r>
              <a:rPr lang="en-US" sz="3600" b="1" dirty="0">
                <a:solidFill>
                  <a:srgbClr val="000099"/>
                </a:solidFill>
                <a:effectLst>
                  <a:outerShdw blurRad="38100" dist="38100" dir="2700000" algn="tl">
                    <a:srgbClr val="000000"/>
                  </a:outerShdw>
                </a:effectLst>
                <a:latin typeface="Arial"/>
                <a:cs typeface="Arial"/>
              </a:rPr>
              <a:t>Hypothesis &amp; Goals</a:t>
            </a:r>
            <a:endParaRPr lang="en-US" sz="4400" dirty="0">
              <a:solidFill>
                <a:schemeClr val="tx2"/>
              </a:solidFill>
              <a:latin typeface="Arial"/>
              <a:cs typeface="Arial"/>
            </a:endParaRPr>
          </a:p>
        </p:txBody>
      </p:sp>
      <p:sp>
        <p:nvSpPr>
          <p:cNvPr id="21510" name="Rectangle 6"/>
          <p:cNvSpPr>
            <a:spLocks noChangeArrowheads="1"/>
          </p:cNvSpPr>
          <p:nvPr/>
        </p:nvSpPr>
        <p:spPr bwMode="auto">
          <a:xfrm>
            <a:off x="381000" y="1905000"/>
            <a:ext cx="8305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buFont typeface="Wingdings" charset="0"/>
              <a:buNone/>
            </a:pPr>
            <a:r>
              <a:rPr lang="en-US" sz="1800" b="1" dirty="0">
                <a:solidFill>
                  <a:srgbClr val="000000"/>
                </a:solidFill>
              </a:rPr>
              <a:t>                                          </a:t>
            </a:r>
          </a:p>
          <a:p>
            <a:pPr algn="ctr">
              <a:buFont typeface="Wingdings" charset="0"/>
              <a:buChar char="v"/>
            </a:pPr>
            <a:r>
              <a:rPr lang="en-US" sz="1800" dirty="0">
                <a:solidFill>
                  <a:srgbClr val="000000"/>
                </a:solidFill>
                <a:latin typeface="Arial"/>
                <a:cs typeface="Arial"/>
              </a:rPr>
              <a:t>The eyelid edema, </a:t>
            </a:r>
            <a:r>
              <a:rPr lang="en-US" sz="1800" dirty="0" err="1">
                <a:solidFill>
                  <a:srgbClr val="000000"/>
                </a:solidFill>
                <a:latin typeface="Arial"/>
                <a:cs typeface="Arial"/>
              </a:rPr>
              <a:t>conjunctival</a:t>
            </a:r>
            <a:r>
              <a:rPr lang="en-US" sz="1800" dirty="0">
                <a:solidFill>
                  <a:srgbClr val="000000"/>
                </a:solidFill>
                <a:latin typeface="Arial"/>
                <a:cs typeface="Arial"/>
              </a:rPr>
              <a:t> edema (</a:t>
            </a:r>
            <a:r>
              <a:rPr lang="en-US" sz="1800" dirty="0" err="1" smtClean="0">
                <a:solidFill>
                  <a:srgbClr val="000000"/>
                </a:solidFill>
                <a:latin typeface="Arial"/>
                <a:cs typeface="Arial"/>
              </a:rPr>
              <a:t>chemosis</a:t>
            </a:r>
            <a:r>
              <a:rPr lang="en-US" sz="1800" dirty="0" smtClean="0">
                <a:solidFill>
                  <a:srgbClr val="000000"/>
                </a:solidFill>
                <a:latin typeface="Arial"/>
                <a:cs typeface="Arial"/>
              </a:rPr>
              <a:t>)</a:t>
            </a:r>
            <a:r>
              <a:rPr lang="en-US" dirty="0" smtClean="0">
                <a:solidFill>
                  <a:srgbClr val="000000"/>
                </a:solidFill>
                <a:latin typeface="Arial"/>
                <a:cs typeface="Arial"/>
              </a:rPr>
              <a:t> and</a:t>
            </a:r>
            <a:r>
              <a:rPr lang="en-US" sz="1800" dirty="0" smtClean="0">
                <a:solidFill>
                  <a:srgbClr val="000000"/>
                </a:solidFill>
                <a:latin typeface="Arial"/>
                <a:cs typeface="Arial"/>
              </a:rPr>
              <a:t>, </a:t>
            </a:r>
            <a:r>
              <a:rPr lang="en-US" sz="1800" dirty="0">
                <a:solidFill>
                  <a:srgbClr val="000000"/>
                </a:solidFill>
                <a:latin typeface="Arial"/>
                <a:cs typeface="Arial"/>
              </a:rPr>
              <a:t>ecchymosis </a:t>
            </a:r>
            <a:r>
              <a:rPr lang="en-US" sz="1800" dirty="0" smtClean="0">
                <a:solidFill>
                  <a:srgbClr val="000000"/>
                </a:solidFill>
                <a:latin typeface="Arial"/>
                <a:cs typeface="Arial"/>
              </a:rPr>
              <a:t> </a:t>
            </a:r>
            <a:r>
              <a:rPr lang="en-US" sz="1800" dirty="0">
                <a:solidFill>
                  <a:srgbClr val="000000"/>
                </a:solidFill>
                <a:latin typeface="Arial"/>
                <a:cs typeface="Arial"/>
              </a:rPr>
              <a:t>that we observed would correlate to significant  increases in IOP and could assist us as a measure of when  (&gt; 40 mmHg) critical threshold IOP levels were reached       </a:t>
            </a:r>
          </a:p>
          <a:p>
            <a:pPr algn="ctr"/>
            <a:r>
              <a:rPr lang="en-US" sz="1800" dirty="0">
                <a:solidFill>
                  <a:srgbClr val="000000"/>
                </a:solidFill>
                <a:latin typeface="Arial"/>
                <a:cs typeface="Arial"/>
              </a:rPr>
              <a:t>                                                     </a:t>
            </a:r>
            <a:r>
              <a:rPr lang="en-US" sz="1800" dirty="0" smtClean="0">
                <a:solidFill>
                  <a:srgbClr val="000000"/>
                </a:solidFill>
                <a:latin typeface="Arial"/>
                <a:cs typeface="Arial"/>
              </a:rPr>
              <a:t>                        </a:t>
            </a:r>
            <a:r>
              <a:rPr lang="en-US" sz="1800" dirty="0" err="1">
                <a:solidFill>
                  <a:srgbClr val="000000"/>
                </a:solidFill>
                <a:latin typeface="Arial"/>
                <a:cs typeface="Arial"/>
              </a:rPr>
              <a:t>Pillunat</a:t>
            </a:r>
            <a:r>
              <a:rPr lang="en-US" sz="1800" dirty="0">
                <a:solidFill>
                  <a:srgbClr val="000000"/>
                </a:solidFill>
                <a:latin typeface="Arial"/>
                <a:cs typeface="Arial"/>
              </a:rPr>
              <a:t> 1997 / Harris 1998</a:t>
            </a:r>
            <a:endParaRPr lang="en-US" sz="2000" dirty="0">
              <a:solidFill>
                <a:srgbClr val="000000"/>
              </a:solidFill>
              <a:latin typeface="Arial"/>
              <a:cs typeface="Arial"/>
            </a:endParaRPr>
          </a:p>
          <a:p>
            <a:pPr>
              <a:buFont typeface="Wingdings" charset="0"/>
              <a:buChar char="v"/>
            </a:pPr>
            <a:endParaRPr lang="en-US" sz="1800" dirty="0">
              <a:solidFill>
                <a:srgbClr val="000000"/>
              </a:solidFill>
            </a:endParaRPr>
          </a:p>
        </p:txBody>
      </p:sp>
      <p:sp>
        <p:nvSpPr>
          <p:cNvPr id="21511" name="Text Box 7"/>
          <p:cNvSpPr txBox="1">
            <a:spLocks noChangeArrowheads="1"/>
          </p:cNvSpPr>
          <p:nvPr/>
        </p:nvSpPr>
        <p:spPr bwMode="auto">
          <a:xfrm>
            <a:off x="457200" y="4343400"/>
            <a:ext cx="8001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buFont typeface="Wingdings" charset="0"/>
              <a:buChar char="v"/>
              <a:defRPr/>
            </a:pPr>
            <a:r>
              <a:rPr lang="en-US" sz="2000" dirty="0">
                <a:solidFill>
                  <a:srgbClr val="000000"/>
                </a:solidFill>
                <a:latin typeface="Arial"/>
                <a:cs typeface="Arial"/>
              </a:rPr>
              <a:t>The aim of </a:t>
            </a:r>
            <a:r>
              <a:rPr lang="en-US" sz="2000" dirty="0" smtClean="0">
                <a:solidFill>
                  <a:srgbClr val="000000"/>
                </a:solidFill>
                <a:latin typeface="Arial"/>
                <a:cs typeface="Arial"/>
              </a:rPr>
              <a:t>our series of studies </a:t>
            </a:r>
            <a:r>
              <a:rPr lang="en-US" sz="2000" dirty="0">
                <a:solidFill>
                  <a:srgbClr val="000000"/>
                </a:solidFill>
                <a:latin typeface="Arial"/>
                <a:cs typeface="Arial"/>
              </a:rPr>
              <a:t>was to link gold standard IOP tonometry measurements to an observation scale enabling caregivers to determine when to </a:t>
            </a:r>
            <a:r>
              <a:rPr lang="en-US" sz="2000" dirty="0" smtClean="0">
                <a:solidFill>
                  <a:srgbClr val="000000"/>
                </a:solidFill>
                <a:latin typeface="Arial"/>
                <a:cs typeface="Arial"/>
              </a:rPr>
              <a:t>institute preventive and </a:t>
            </a:r>
            <a:r>
              <a:rPr lang="en-US" sz="2000" dirty="0" err="1" smtClean="0">
                <a:solidFill>
                  <a:srgbClr val="000000"/>
                </a:solidFill>
                <a:latin typeface="Arial"/>
                <a:cs typeface="Arial"/>
              </a:rPr>
              <a:t>interventive</a:t>
            </a:r>
            <a:r>
              <a:rPr lang="en-US" sz="2000" dirty="0" smtClean="0">
                <a:solidFill>
                  <a:srgbClr val="000000"/>
                </a:solidFill>
                <a:latin typeface="Arial"/>
                <a:cs typeface="Arial"/>
              </a:rPr>
              <a:t> </a:t>
            </a:r>
            <a:r>
              <a:rPr lang="en-US" sz="2000" dirty="0">
                <a:solidFill>
                  <a:srgbClr val="000000"/>
                </a:solidFill>
                <a:latin typeface="Arial"/>
                <a:cs typeface="Arial"/>
              </a:rPr>
              <a:t>measures to optimize ocular perfusion.</a:t>
            </a:r>
            <a:endParaRPr lang="en-US" sz="1800" dirty="0">
              <a:solidFill>
                <a:srgbClr val="000000"/>
              </a:solidFill>
              <a:latin typeface="Arial"/>
              <a:cs typeface="Arial"/>
            </a:endParaRPr>
          </a:p>
        </p:txBody>
      </p:sp>
    </p:spTree>
    <p:extLst>
      <p:ext uri="{BB962C8B-B14F-4D97-AF65-F5344CB8AC3E}">
        <p14:creationId xmlns:p14="http://schemas.microsoft.com/office/powerpoint/2010/main" val="492980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1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1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10">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21510" grpId="0" build="p"/>
      <p:bldP spid="215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457200" y="990600"/>
            <a:ext cx="8382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ea typeface="MS PGothic" pitchFamily="34" charset="-128"/>
                <a:cs typeface="Osaka" charset="-128"/>
              </a:defRPr>
            </a:lvl1pPr>
            <a:lvl2pPr marL="742950" indent="-285750" algn="l" eaLnBrk="0" hangingPunct="0">
              <a:spcBef>
                <a:spcPct val="20000"/>
              </a:spcBef>
              <a:buChar char="–"/>
              <a:defRPr sz="2800">
                <a:solidFill>
                  <a:schemeClr val="tx1"/>
                </a:solidFill>
                <a:latin typeface="Arial" pitchFamily="34" charset="0"/>
                <a:ea typeface="MS PGothic" pitchFamily="34" charset="-128"/>
                <a:cs typeface="Osaka" charset="-128"/>
              </a:defRPr>
            </a:lvl2pPr>
            <a:lvl3pPr marL="1143000" indent="-228600" algn="l" eaLnBrk="0" hangingPunct="0">
              <a:spcBef>
                <a:spcPct val="20000"/>
              </a:spcBef>
              <a:buChar char="•"/>
              <a:defRPr sz="2400">
                <a:solidFill>
                  <a:schemeClr val="tx1"/>
                </a:solidFill>
                <a:latin typeface="Arial" pitchFamily="34" charset="0"/>
                <a:ea typeface="MS PGothic" pitchFamily="34" charset="-128"/>
                <a:cs typeface="Osaka" charset="-128"/>
              </a:defRPr>
            </a:lvl3pPr>
            <a:lvl4pPr marL="1600200" indent="-228600" algn="l" eaLnBrk="0" hangingPunct="0">
              <a:spcBef>
                <a:spcPct val="20000"/>
              </a:spcBef>
              <a:buChar char="–"/>
              <a:defRPr sz="2000">
                <a:solidFill>
                  <a:schemeClr val="tx1"/>
                </a:solidFill>
                <a:latin typeface="Arial" pitchFamily="34" charset="0"/>
                <a:ea typeface="MS PGothic" pitchFamily="34" charset="-128"/>
                <a:cs typeface="Osaka" charset="-128"/>
              </a:defRPr>
            </a:lvl4pPr>
            <a:lvl5pPr marL="2057400" indent="-228600" algn="l" eaLnBrk="0" hangingPunct="0">
              <a:spcBef>
                <a:spcPct val="20000"/>
              </a:spcBef>
              <a:buChar char="»"/>
              <a:defRPr sz="2000">
                <a:solidFill>
                  <a:schemeClr val="tx1"/>
                </a:solidFill>
                <a:latin typeface="Arial" pitchFamily="34" charset="0"/>
                <a:ea typeface="MS PGothic" pitchFamily="34" charset="-128"/>
                <a:cs typeface="Osaka"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cs typeface="Osaka"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cs typeface="Osaka"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cs typeface="Osaka"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cs typeface="Osaka" charset="-128"/>
              </a:defRPr>
            </a:lvl9pPr>
          </a:lstStyle>
          <a:p>
            <a:pPr marL="342900" indent="-342900" eaLnBrk="1" hangingPunct="1">
              <a:spcBef>
                <a:spcPct val="0"/>
              </a:spcBef>
              <a:defRPr/>
            </a:pPr>
            <a:r>
              <a:rPr lang="en-US" altLang="en-US" sz="2400" b="1" dirty="0" smtClean="0">
                <a:solidFill>
                  <a:srgbClr val="000000"/>
                </a:solidFill>
                <a:ea typeface="Osaka" charset="-128"/>
              </a:rPr>
              <a:t>N = 37 patients</a:t>
            </a:r>
          </a:p>
          <a:p>
            <a:pPr marL="342900" indent="-342900" eaLnBrk="1" hangingPunct="1">
              <a:spcBef>
                <a:spcPct val="0"/>
              </a:spcBef>
              <a:defRPr/>
            </a:pPr>
            <a:r>
              <a:rPr lang="en-US" altLang="en-US" sz="2400" dirty="0" smtClean="0">
                <a:solidFill>
                  <a:srgbClr val="000000"/>
                </a:solidFill>
                <a:ea typeface="Osaka" charset="-128"/>
              </a:rPr>
              <a:t>Measurement of IOP over a 3-hour duration in laparoscopic procedures (prostatectomy, bowel and hysterectomy) while mean MAP was maintained </a:t>
            </a:r>
            <a:endParaRPr lang="en-US" altLang="en-US" sz="2400" dirty="0">
              <a:solidFill>
                <a:srgbClr val="000000"/>
              </a:solidFill>
              <a:ea typeface="Osaka" charset="-128"/>
            </a:endParaRPr>
          </a:p>
          <a:p>
            <a:pPr eaLnBrk="1" hangingPunct="1">
              <a:spcBef>
                <a:spcPct val="0"/>
              </a:spcBef>
              <a:buFontTx/>
              <a:buNone/>
              <a:defRPr/>
            </a:pPr>
            <a:r>
              <a:rPr lang="en-US" altLang="en-US" sz="2400" dirty="0" smtClean="0">
                <a:solidFill>
                  <a:srgbClr val="000000"/>
                </a:solidFill>
                <a:ea typeface="Osaka" charset="-128"/>
              </a:rPr>
              <a:t>    optimally at greater than 60 mmHg</a:t>
            </a:r>
          </a:p>
          <a:p>
            <a:pPr eaLnBrk="1" hangingPunct="1">
              <a:spcBef>
                <a:spcPct val="0"/>
              </a:spcBef>
              <a:buFont typeface="Wingdings" pitchFamily="2" charset="2"/>
              <a:buNone/>
              <a:defRPr/>
            </a:pPr>
            <a:r>
              <a:rPr lang="en-US" altLang="en-US" sz="2000" dirty="0" smtClean="0">
                <a:solidFill>
                  <a:srgbClr val="000000"/>
                </a:solidFill>
                <a:ea typeface="Osaka" charset="-128"/>
              </a:rPr>
              <a:t>    </a:t>
            </a:r>
          </a:p>
          <a:p>
            <a:pPr eaLnBrk="1" hangingPunct="1">
              <a:spcBef>
                <a:spcPct val="0"/>
              </a:spcBef>
              <a:buFont typeface="Wingdings" pitchFamily="2" charset="2"/>
              <a:buNone/>
              <a:defRPr/>
            </a:pPr>
            <a:r>
              <a:rPr lang="en-US" altLang="en-US" sz="2000" dirty="0" smtClean="0">
                <a:solidFill>
                  <a:srgbClr val="000000"/>
                </a:solidFill>
                <a:ea typeface="Osaka" charset="-128"/>
              </a:rPr>
              <a:t>         </a:t>
            </a:r>
            <a:endParaRPr lang="en-US" altLang="en-US" sz="2000" b="1" dirty="0" smtClean="0">
              <a:solidFill>
                <a:srgbClr val="000000"/>
              </a:solidFill>
              <a:ea typeface="Osaka" charset="-128"/>
            </a:endParaRPr>
          </a:p>
          <a:p>
            <a:pPr algn="ctr" eaLnBrk="1" hangingPunct="1">
              <a:spcBef>
                <a:spcPct val="0"/>
              </a:spcBef>
              <a:buFontTx/>
              <a:buNone/>
              <a:defRPr/>
            </a:pPr>
            <a:r>
              <a:rPr lang="en-US" altLang="en-US" sz="2000" b="1" dirty="0" smtClean="0">
                <a:solidFill>
                  <a:srgbClr val="000000"/>
                </a:solidFill>
                <a:ea typeface="Osaka" charset="-128"/>
              </a:rPr>
              <a:t>   </a:t>
            </a:r>
          </a:p>
        </p:txBody>
      </p:sp>
      <p:sp>
        <p:nvSpPr>
          <p:cNvPr id="10245" name="Text Box 5"/>
          <p:cNvSpPr txBox="1">
            <a:spLocks noChangeArrowheads="1"/>
          </p:cNvSpPr>
          <p:nvPr/>
        </p:nvSpPr>
        <p:spPr bwMode="auto">
          <a:xfrm>
            <a:off x="1828800" y="6096000"/>
            <a:ext cx="6553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Osaka" charset="0"/>
                <a:cs typeface="Osaka" charset="0"/>
              </a:defRPr>
            </a:lvl1pPr>
            <a:lvl2pPr marL="742950" indent="-285750" eaLnBrk="0" hangingPunct="0">
              <a:defRPr sz="2400">
                <a:solidFill>
                  <a:schemeClr val="tx1"/>
                </a:solidFill>
                <a:latin typeface="Arial" charset="0"/>
                <a:ea typeface="Osaka" charset="0"/>
                <a:cs typeface="Osaka" charset="0"/>
              </a:defRPr>
            </a:lvl2pPr>
            <a:lvl3pPr marL="1143000" indent="-228600" eaLnBrk="0" hangingPunct="0">
              <a:defRPr sz="2400">
                <a:solidFill>
                  <a:schemeClr val="tx1"/>
                </a:solidFill>
                <a:latin typeface="Arial" charset="0"/>
                <a:ea typeface="Osaka" charset="0"/>
                <a:cs typeface="Osaka" charset="0"/>
              </a:defRPr>
            </a:lvl3pPr>
            <a:lvl4pPr marL="1600200" indent="-228600" eaLnBrk="0" hangingPunct="0">
              <a:defRPr sz="2400">
                <a:solidFill>
                  <a:schemeClr val="tx1"/>
                </a:solidFill>
                <a:latin typeface="Arial" charset="0"/>
                <a:ea typeface="Osaka" charset="0"/>
                <a:cs typeface="Osaka" charset="0"/>
              </a:defRPr>
            </a:lvl4pPr>
            <a:lvl5pPr marL="2057400" indent="-228600" eaLnBrk="0" hangingPunct="0">
              <a:defRPr sz="2400">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Arial" charset="0"/>
                <a:ea typeface="Osaka" charset="0"/>
                <a:cs typeface="Osaka" charset="0"/>
              </a:defRPr>
            </a:lvl9pPr>
          </a:lstStyle>
          <a:p>
            <a:pPr algn="l" eaLnBrk="1" hangingPunct="1"/>
            <a:endParaRPr lang="en-US" sz="2000" b="1">
              <a:solidFill>
                <a:srgbClr val="000000"/>
              </a:solidFill>
            </a:endParaRPr>
          </a:p>
          <a:p>
            <a:pPr eaLnBrk="1" hangingPunct="1"/>
            <a:endParaRPr lang="en-US" sz="1600">
              <a:solidFill>
                <a:srgbClr val="000000"/>
              </a:solidFill>
            </a:endParaRPr>
          </a:p>
        </p:txBody>
      </p:sp>
      <p:sp>
        <p:nvSpPr>
          <p:cNvPr id="10246" name="Text Box 6"/>
          <p:cNvSpPr txBox="1">
            <a:spLocks noChangeArrowheads="1"/>
          </p:cNvSpPr>
          <p:nvPr/>
        </p:nvSpPr>
        <p:spPr bwMode="auto">
          <a:xfrm>
            <a:off x="0" y="6344935"/>
            <a:ext cx="9144000" cy="784830"/>
          </a:xfrm>
          <a:prstGeom prst="rect">
            <a:avLst/>
          </a:prstGeom>
          <a:noFill/>
          <a:ln w="9525">
            <a:noFill/>
            <a:miter lim="800000"/>
            <a:headEnd/>
            <a:tailEnd/>
          </a:ln>
          <a:effectLst/>
        </p:spPr>
        <p:txBody>
          <a:bodyPr wrap="square">
            <a:spAutoFit/>
          </a:bodyPr>
          <a:lstStyle/>
          <a:p>
            <a:pPr algn="ctr">
              <a:spcBef>
                <a:spcPct val="50000"/>
              </a:spcBef>
              <a:defRPr/>
            </a:pPr>
            <a:r>
              <a:rPr lang="en-US" b="1" i="1" dirty="0">
                <a:solidFill>
                  <a:srgbClr val="000000"/>
                </a:solidFill>
                <a:latin typeface="+mn-lt"/>
                <a:ea typeface="+mn-ea"/>
                <a:cs typeface="+mn-cs"/>
              </a:rPr>
              <a:t>What happened to the autoregulation system</a:t>
            </a:r>
            <a:r>
              <a:rPr lang="en-US" b="1" i="1" dirty="0" smtClean="0">
                <a:solidFill>
                  <a:srgbClr val="000000"/>
                </a:solidFill>
                <a:latin typeface="+mn-lt"/>
                <a:ea typeface="+mn-ea"/>
                <a:cs typeface="+mn-cs"/>
              </a:rPr>
              <a:t>?  </a:t>
            </a:r>
          </a:p>
          <a:p>
            <a:pPr algn="ctr">
              <a:spcBef>
                <a:spcPct val="50000"/>
              </a:spcBef>
              <a:defRPr/>
            </a:pPr>
            <a:r>
              <a:rPr lang="en-US" b="1" i="1" dirty="0">
                <a:solidFill>
                  <a:srgbClr val="000000"/>
                </a:solidFill>
              </a:rPr>
              <a:t> </a:t>
            </a:r>
            <a:r>
              <a:rPr lang="en-US" b="1" i="1" dirty="0" smtClean="0">
                <a:solidFill>
                  <a:srgbClr val="000000"/>
                </a:solidFill>
              </a:rPr>
              <a:t>                                                             </a:t>
            </a:r>
            <a:endParaRPr lang="en-US" b="1" i="1" dirty="0">
              <a:solidFill>
                <a:srgbClr val="000000"/>
              </a:solidFill>
              <a:latin typeface="+mn-lt"/>
              <a:ea typeface="+mn-ea"/>
              <a:cs typeface="+mn-cs"/>
            </a:endParaRPr>
          </a:p>
        </p:txBody>
      </p:sp>
      <p:sp>
        <p:nvSpPr>
          <p:cNvPr id="10247" name="Text Box 7"/>
          <p:cNvSpPr txBox="1">
            <a:spLocks noChangeArrowheads="1"/>
          </p:cNvSpPr>
          <p:nvPr/>
        </p:nvSpPr>
        <p:spPr bwMode="auto">
          <a:xfrm>
            <a:off x="1311275" y="-274638"/>
            <a:ext cx="6477000" cy="1323976"/>
          </a:xfrm>
          <a:prstGeom prst="rect">
            <a:avLst/>
          </a:prstGeom>
          <a:noFill/>
          <a:ln w="9525">
            <a:noFill/>
            <a:miter lim="800000"/>
            <a:headEnd/>
            <a:tailEnd/>
          </a:ln>
          <a:effectLst/>
        </p:spPr>
        <p:txBody>
          <a:bodyPr>
            <a:spAutoFit/>
          </a:bodyPr>
          <a:lstStyle>
            <a:lvl1pPr>
              <a:defRPr sz="3200">
                <a:solidFill>
                  <a:schemeClr val="tx1"/>
                </a:solidFill>
                <a:latin typeface="Arial" charset="0"/>
                <a:ea typeface="MS PGothic" charset="0"/>
                <a:cs typeface="Osaka" charset="0"/>
              </a:defRPr>
            </a:lvl1pPr>
            <a:lvl2pPr>
              <a:defRPr sz="2800">
                <a:solidFill>
                  <a:schemeClr val="tx1"/>
                </a:solidFill>
                <a:latin typeface="Arial" charset="0"/>
                <a:ea typeface="MS PGothic" charset="0"/>
                <a:cs typeface="Osaka" charset="0"/>
              </a:defRPr>
            </a:lvl2pPr>
            <a:lvl3pPr>
              <a:defRPr sz="2400">
                <a:solidFill>
                  <a:schemeClr val="tx1"/>
                </a:solidFill>
                <a:latin typeface="Arial" charset="0"/>
                <a:ea typeface="MS PGothic" charset="0"/>
                <a:cs typeface="Osaka" charset="0"/>
              </a:defRPr>
            </a:lvl3pPr>
            <a:lvl4pPr>
              <a:defRPr sz="2000">
                <a:solidFill>
                  <a:schemeClr val="tx1"/>
                </a:solidFill>
                <a:latin typeface="Arial" charset="0"/>
                <a:ea typeface="MS PGothic" charset="0"/>
                <a:cs typeface="Osaka" charset="0"/>
              </a:defRPr>
            </a:lvl4pPr>
            <a:lvl5pPr>
              <a:defRPr sz="2000">
                <a:solidFill>
                  <a:schemeClr val="tx1"/>
                </a:solidFill>
                <a:latin typeface="Arial" charset="0"/>
                <a:ea typeface="MS PGothic" charset="0"/>
                <a:cs typeface="Osaka" charset="0"/>
              </a:defRPr>
            </a:lvl5pPr>
            <a:lvl6pPr eaLnBrk="0" hangingPunct="0">
              <a:defRPr sz="2000">
                <a:solidFill>
                  <a:schemeClr val="tx1"/>
                </a:solidFill>
                <a:latin typeface="Arial" charset="0"/>
                <a:ea typeface="MS PGothic" charset="0"/>
                <a:cs typeface="Osaka" charset="0"/>
              </a:defRPr>
            </a:lvl6pPr>
            <a:lvl7pPr eaLnBrk="0" hangingPunct="0">
              <a:defRPr sz="2000">
                <a:solidFill>
                  <a:schemeClr val="tx1"/>
                </a:solidFill>
                <a:latin typeface="Arial" charset="0"/>
                <a:ea typeface="MS PGothic" charset="0"/>
                <a:cs typeface="Osaka" charset="0"/>
              </a:defRPr>
            </a:lvl7pPr>
            <a:lvl8pPr eaLnBrk="0" hangingPunct="0">
              <a:defRPr sz="2000">
                <a:solidFill>
                  <a:schemeClr val="tx1"/>
                </a:solidFill>
                <a:latin typeface="Arial" charset="0"/>
                <a:ea typeface="MS PGothic" charset="0"/>
                <a:cs typeface="Osaka" charset="0"/>
              </a:defRPr>
            </a:lvl8pPr>
            <a:lvl9pPr eaLnBrk="0" hangingPunct="0">
              <a:defRPr sz="2000">
                <a:solidFill>
                  <a:schemeClr val="tx1"/>
                </a:solidFill>
                <a:latin typeface="Arial" charset="0"/>
                <a:ea typeface="MS PGothic" charset="0"/>
                <a:cs typeface="Osaka" charset="0"/>
              </a:defRPr>
            </a:lvl9pPr>
          </a:lstStyle>
          <a:p>
            <a:pPr>
              <a:defRPr/>
            </a:pPr>
            <a:r>
              <a:rPr lang="en-US" sz="3600" b="1" smtClean="0">
                <a:solidFill>
                  <a:srgbClr val="000099"/>
                </a:solidFill>
                <a:effectLst>
                  <a:outerShdw blurRad="38100" dist="38100" dir="2700000" algn="tl">
                    <a:srgbClr val="000000"/>
                  </a:outerShdw>
                </a:effectLst>
                <a:ea typeface="Osaka" charset="0"/>
              </a:rPr>
              <a:t> </a:t>
            </a:r>
          </a:p>
          <a:p>
            <a:pPr>
              <a:defRPr/>
            </a:pPr>
            <a:r>
              <a:rPr lang="en-US" sz="4400" b="1" smtClean="0">
                <a:solidFill>
                  <a:srgbClr val="000099"/>
                </a:solidFill>
                <a:effectLst>
                  <a:outerShdw blurRad="38100" dist="38100" dir="2700000" algn="tl">
                    <a:srgbClr val="000000"/>
                  </a:outerShdw>
                </a:effectLst>
                <a:ea typeface="Osaka" charset="0"/>
              </a:rPr>
              <a:t>Initial Study Results</a:t>
            </a:r>
          </a:p>
        </p:txBody>
      </p:sp>
      <p:graphicFrame>
        <p:nvGraphicFramePr>
          <p:cNvPr id="2" name="Table 1"/>
          <p:cNvGraphicFramePr>
            <a:graphicFrameLocks noGrp="1"/>
          </p:cNvGraphicFramePr>
          <p:nvPr>
            <p:extLst>
              <p:ext uri="{D42A27DB-BD31-4B8C-83A1-F6EECF244321}">
                <p14:modId xmlns:p14="http://schemas.microsoft.com/office/powerpoint/2010/main" val="3370906325"/>
              </p:ext>
            </p:extLst>
          </p:nvPr>
        </p:nvGraphicFramePr>
        <p:xfrm>
          <a:off x="1349375" y="3073400"/>
          <a:ext cx="6705600" cy="3022600"/>
        </p:xfrm>
        <a:graphic>
          <a:graphicData uri="http://schemas.openxmlformats.org/drawingml/2006/table">
            <a:tbl>
              <a:tblPr firstRow="1" bandRow="1">
                <a:tableStyleId>{5C22544A-7EE6-4342-B048-85BDC9FD1C3A}</a:tableStyleId>
              </a:tblPr>
              <a:tblGrid>
                <a:gridCol w="2235200"/>
                <a:gridCol w="2235200"/>
                <a:gridCol w="2235200"/>
              </a:tblGrid>
              <a:tr h="692514">
                <a:tc>
                  <a:txBody>
                    <a:bodyPr/>
                    <a:lstStyle/>
                    <a:p>
                      <a:r>
                        <a:rPr lang="en-US" sz="2800" dirty="0" smtClean="0"/>
                        <a:t>Starting</a:t>
                      </a:r>
                      <a:endParaRPr lang="en-US" sz="2800" dirty="0"/>
                    </a:p>
                  </a:txBody>
                  <a:tcPr/>
                </a:tc>
                <a:tc>
                  <a:txBody>
                    <a:bodyPr/>
                    <a:lstStyle/>
                    <a:p>
                      <a:r>
                        <a:rPr lang="en-US" sz="2800" dirty="0" smtClean="0"/>
                        <a:t>120 min</a:t>
                      </a:r>
                      <a:endParaRPr lang="en-US" sz="2800" dirty="0"/>
                    </a:p>
                  </a:txBody>
                  <a:tcPr/>
                </a:tc>
                <a:tc>
                  <a:txBody>
                    <a:bodyPr/>
                    <a:lstStyle/>
                    <a:p>
                      <a:r>
                        <a:rPr lang="en-US" sz="2800" dirty="0" smtClean="0"/>
                        <a:t>Ending</a:t>
                      </a:r>
                      <a:endParaRPr lang="en-US" sz="2800" dirty="0"/>
                    </a:p>
                  </a:txBody>
                  <a:tcPr/>
                </a:tc>
              </a:tr>
              <a:tr h="1195299">
                <a:tc>
                  <a:txBody>
                    <a:bodyPr/>
                    <a:lstStyle/>
                    <a:p>
                      <a:r>
                        <a:rPr lang="en-US" sz="2800" dirty="0" smtClean="0"/>
                        <a:t>13 mmHg</a:t>
                      </a:r>
                      <a:r>
                        <a:rPr lang="en-US" sz="2800" baseline="0" dirty="0" smtClean="0"/>
                        <a:t> (9-20)</a:t>
                      </a:r>
                      <a:endParaRPr lang="en-US" sz="2800" dirty="0"/>
                    </a:p>
                  </a:txBody>
                  <a:tcPr/>
                </a:tc>
                <a:tc>
                  <a:txBody>
                    <a:bodyPr/>
                    <a:lstStyle/>
                    <a:p>
                      <a:r>
                        <a:rPr lang="en-US" sz="2800" dirty="0" smtClean="0"/>
                        <a:t>32 mmHg (25-54)</a:t>
                      </a:r>
                      <a:endParaRPr lang="en-US" sz="2800" dirty="0"/>
                    </a:p>
                  </a:txBody>
                  <a:tcPr/>
                </a:tc>
                <a:tc>
                  <a:txBody>
                    <a:bodyPr/>
                    <a:lstStyle/>
                    <a:p>
                      <a:r>
                        <a:rPr lang="en-US" sz="2800" dirty="0" smtClean="0"/>
                        <a:t>20 mmHg (10-42)</a:t>
                      </a:r>
                      <a:endParaRPr lang="en-US" sz="2800" dirty="0"/>
                    </a:p>
                  </a:txBody>
                  <a:tcPr/>
                </a:tc>
              </a:tr>
              <a:tr h="1134787">
                <a:tc>
                  <a:txBody>
                    <a:bodyPr/>
                    <a:lstStyle/>
                    <a:p>
                      <a:r>
                        <a:rPr lang="en-US" sz="2800" dirty="0" smtClean="0"/>
                        <a:t>65 mmHg (50-82)</a:t>
                      </a:r>
                      <a:endParaRPr lang="en-US" sz="2800" dirty="0"/>
                    </a:p>
                  </a:txBody>
                  <a:tcPr/>
                </a:tc>
                <a:tc>
                  <a:txBody>
                    <a:bodyPr/>
                    <a:lstStyle/>
                    <a:p>
                      <a:r>
                        <a:rPr lang="en-US" sz="2800" dirty="0" smtClean="0"/>
                        <a:t>45</a:t>
                      </a:r>
                      <a:r>
                        <a:rPr lang="en-US" sz="2800" baseline="0" dirty="0" smtClean="0"/>
                        <a:t> mmHg (21-75)</a:t>
                      </a:r>
                      <a:endParaRPr lang="en-US" sz="2800" dirty="0"/>
                    </a:p>
                  </a:txBody>
                  <a:tcPr/>
                </a:tc>
                <a:tc>
                  <a:txBody>
                    <a:bodyPr/>
                    <a:lstStyle/>
                    <a:p>
                      <a:r>
                        <a:rPr lang="en-US" sz="2800" dirty="0" smtClean="0"/>
                        <a:t>56 mmHg (29-75)</a:t>
                      </a:r>
                      <a:endParaRPr lang="en-US" sz="2800" dirty="0"/>
                    </a:p>
                  </a:txBody>
                  <a:tcPr/>
                </a:tc>
              </a:tr>
            </a:tbl>
          </a:graphicData>
        </a:graphic>
      </p:graphicFrame>
      <p:sp>
        <p:nvSpPr>
          <p:cNvPr id="3" name="TextBox 2"/>
          <p:cNvSpPr txBox="1"/>
          <p:nvPr/>
        </p:nvSpPr>
        <p:spPr>
          <a:xfrm>
            <a:off x="292100" y="4060825"/>
            <a:ext cx="892175" cy="584200"/>
          </a:xfrm>
          <a:prstGeom prst="rect">
            <a:avLst/>
          </a:prstGeom>
          <a:noFill/>
        </p:spPr>
        <p:txBody>
          <a:bodyPr wrap="none">
            <a:spAutoFit/>
          </a:bodyPr>
          <a:lstStyle/>
          <a:p>
            <a:pPr>
              <a:defRPr/>
            </a:pPr>
            <a:r>
              <a:rPr lang="en-US" sz="3200" b="1" dirty="0">
                <a:solidFill>
                  <a:schemeClr val="bg2">
                    <a:lumMod val="50000"/>
                  </a:schemeClr>
                </a:solidFill>
                <a:latin typeface="Arial" pitchFamily="34" charset="0"/>
                <a:ea typeface="Osaka" charset="-128"/>
                <a:cs typeface="+mn-cs"/>
              </a:rPr>
              <a:t>IOP</a:t>
            </a:r>
          </a:p>
        </p:txBody>
      </p:sp>
      <p:sp>
        <p:nvSpPr>
          <p:cNvPr id="4" name="Rectangle 3"/>
          <p:cNvSpPr/>
          <p:nvPr/>
        </p:nvSpPr>
        <p:spPr>
          <a:xfrm>
            <a:off x="201613" y="5216525"/>
            <a:ext cx="1052512" cy="584200"/>
          </a:xfrm>
          <a:prstGeom prst="rect">
            <a:avLst/>
          </a:prstGeom>
        </p:spPr>
        <p:txBody>
          <a:bodyPr wrap="none">
            <a:spAutoFit/>
          </a:bodyPr>
          <a:lstStyle/>
          <a:p>
            <a:pPr>
              <a:defRPr/>
            </a:pPr>
            <a:r>
              <a:rPr lang="en-US" sz="3200" b="1" dirty="0">
                <a:solidFill>
                  <a:schemeClr val="bg2">
                    <a:lumMod val="50000"/>
                  </a:schemeClr>
                </a:solidFill>
                <a:latin typeface="Arial" pitchFamily="34" charset="0"/>
                <a:ea typeface="Osaka" charset="-128"/>
                <a:cs typeface="+mn-cs"/>
              </a:rPr>
              <a:t>OPP</a:t>
            </a:r>
          </a:p>
        </p:txBody>
      </p:sp>
    </p:spTree>
    <p:extLst>
      <p:ext uri="{BB962C8B-B14F-4D97-AF65-F5344CB8AC3E}">
        <p14:creationId xmlns:p14="http://schemas.microsoft.com/office/powerpoint/2010/main" val="3208603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02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49300" y="2474148"/>
            <a:ext cx="7645400" cy="4127500"/>
          </a:xfrm>
          <a:prstGeom prst="rect">
            <a:avLst/>
          </a:prstGeom>
        </p:spPr>
      </p:pic>
      <p:sp>
        <p:nvSpPr>
          <p:cNvPr id="3" name="TextBox 2"/>
          <p:cNvSpPr txBox="1"/>
          <p:nvPr/>
        </p:nvSpPr>
        <p:spPr>
          <a:xfrm>
            <a:off x="749300" y="433708"/>
            <a:ext cx="7426876" cy="1692771"/>
          </a:xfrm>
          <a:prstGeom prst="rect">
            <a:avLst/>
          </a:prstGeom>
          <a:noFill/>
        </p:spPr>
        <p:txBody>
          <a:bodyPr wrap="square" rtlCol="0">
            <a:spAutoFit/>
          </a:bodyPr>
          <a:lstStyle/>
          <a:p>
            <a:pPr marL="292100" indent="-292100">
              <a:defRPr/>
            </a:pPr>
            <a:r>
              <a:rPr lang="en-US" sz="2800" b="1" dirty="0" smtClean="0">
                <a:solidFill>
                  <a:srgbClr val="000099"/>
                </a:solidFill>
              </a:rPr>
              <a:t>                          </a:t>
            </a:r>
            <a:r>
              <a:rPr lang="en-US" sz="3600" b="1" dirty="0">
                <a:solidFill>
                  <a:srgbClr val="000099"/>
                </a:solidFill>
                <a:effectLst>
                  <a:outerShdw blurRad="38100" dist="38100" dir="2700000" algn="tl">
                    <a:srgbClr val="000000"/>
                  </a:outerShdw>
                </a:effectLst>
              </a:rPr>
              <a:t>Results</a:t>
            </a:r>
          </a:p>
          <a:p>
            <a:pPr marL="292100" indent="-292100">
              <a:defRPr/>
            </a:pPr>
            <a:endParaRPr lang="en-US" sz="1100" b="1" dirty="0">
              <a:solidFill>
                <a:srgbClr val="000099"/>
              </a:solidFill>
            </a:endParaRPr>
          </a:p>
          <a:p>
            <a:pPr marL="292100" indent="-292100" algn="ctr">
              <a:buFontTx/>
              <a:buChar char="•"/>
              <a:defRPr/>
            </a:pPr>
            <a:r>
              <a:rPr lang="en-US" b="1" dirty="0">
                <a:solidFill>
                  <a:srgbClr val="000000"/>
                </a:solidFill>
              </a:rPr>
              <a:t>26% of subjects’ </a:t>
            </a:r>
            <a:r>
              <a:rPr lang="en-US" altLang="ja-JP" b="1" dirty="0">
                <a:solidFill>
                  <a:srgbClr val="000000"/>
                </a:solidFill>
              </a:rPr>
              <a:t>IOPs </a:t>
            </a:r>
            <a:r>
              <a:rPr lang="en-US" altLang="ja-JP" b="1" i="1" dirty="0">
                <a:solidFill>
                  <a:srgbClr val="000000"/>
                </a:solidFill>
              </a:rPr>
              <a:t>tripled</a:t>
            </a:r>
            <a:r>
              <a:rPr lang="en-US" altLang="ja-JP" b="1" dirty="0">
                <a:solidFill>
                  <a:srgbClr val="000000"/>
                </a:solidFill>
              </a:rPr>
              <a:t> within two hours after institution of </a:t>
            </a:r>
            <a:r>
              <a:rPr lang="en-US" b="1" dirty="0">
                <a:solidFill>
                  <a:srgbClr val="000000"/>
                </a:solidFill>
              </a:rPr>
              <a:t>ST position, OPP dropped below IOP in this subset, thus recognizing a potential low perfusion state</a:t>
            </a:r>
          </a:p>
        </p:txBody>
      </p:sp>
    </p:spTree>
    <p:extLst>
      <p:ext uri="{BB962C8B-B14F-4D97-AF65-F5344CB8AC3E}">
        <p14:creationId xmlns:p14="http://schemas.microsoft.com/office/powerpoint/2010/main" val="2845890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2286000" y="0"/>
            <a:ext cx="184150" cy="579438"/>
          </a:xfrm>
          <a:prstGeom prst="rect">
            <a:avLst/>
          </a:prstGeom>
          <a:noFill/>
          <a:ln w="9525">
            <a:noFill/>
            <a:miter lim="800000"/>
            <a:headEnd/>
            <a:tailEnd/>
          </a:ln>
          <a:effectLst/>
        </p:spPr>
        <p:txBody>
          <a:bodyPr wrap="none">
            <a:spAutoFit/>
          </a:bodyPr>
          <a:lstStyle/>
          <a:p>
            <a:pPr algn="l">
              <a:defRPr/>
            </a:pPr>
            <a:endParaRPr lang="en-US" sz="3200" b="1" dirty="0">
              <a:latin typeface="+mn-lt"/>
              <a:ea typeface="+mn-ea"/>
              <a:cs typeface="+mn-cs"/>
            </a:endParaRPr>
          </a:p>
        </p:txBody>
      </p:sp>
      <p:sp>
        <p:nvSpPr>
          <p:cNvPr id="72707" name="Rectangle 3"/>
          <p:cNvSpPr>
            <a:spLocks noChangeArrowheads="1"/>
          </p:cNvSpPr>
          <p:nvPr/>
        </p:nvSpPr>
        <p:spPr bwMode="auto">
          <a:xfrm>
            <a:off x="304800" y="533400"/>
            <a:ext cx="8839200" cy="915988"/>
          </a:xfrm>
          <a:prstGeom prst="rect">
            <a:avLst/>
          </a:prstGeom>
          <a:noFill/>
          <a:ln w="9525">
            <a:noFill/>
            <a:miter lim="800000"/>
            <a:headEnd/>
            <a:tailEnd/>
          </a:ln>
          <a:effectLst/>
        </p:spPr>
        <p:txBody>
          <a:bodyPr>
            <a:spAutoFit/>
          </a:bodyPr>
          <a:lstStyle/>
          <a:p>
            <a:pPr marL="457200" indent="-457200" algn="l">
              <a:buFont typeface="Wingdings" pitchFamily="1" charset="2"/>
              <a:buChar char="§"/>
              <a:defRPr/>
            </a:pPr>
            <a:endParaRPr lang="en-US" dirty="0">
              <a:solidFill>
                <a:schemeClr val="bg1"/>
              </a:solidFill>
              <a:latin typeface="+mn-lt"/>
              <a:ea typeface="+mn-ea"/>
              <a:cs typeface="+mn-cs"/>
            </a:endParaRPr>
          </a:p>
          <a:p>
            <a:pPr marL="457200" indent="-457200" algn="l">
              <a:buFont typeface="Wingdings" pitchFamily="1" charset="2"/>
              <a:buNone/>
              <a:defRPr/>
            </a:pPr>
            <a:endParaRPr lang="en-US" dirty="0">
              <a:solidFill>
                <a:schemeClr val="bg1"/>
              </a:solidFill>
              <a:latin typeface="+mn-lt"/>
              <a:ea typeface="+mn-ea"/>
              <a:cs typeface="+mn-cs"/>
            </a:endParaRPr>
          </a:p>
          <a:p>
            <a:pPr marL="457200" indent="-457200" algn="l">
              <a:buFont typeface="Wingdings" pitchFamily="1" charset="2"/>
              <a:buNone/>
              <a:defRPr/>
            </a:pPr>
            <a:endParaRPr lang="en-US" dirty="0">
              <a:solidFill>
                <a:schemeClr val="bg1"/>
              </a:solidFill>
              <a:latin typeface="+mn-lt"/>
              <a:ea typeface="+mn-ea"/>
              <a:cs typeface="+mn-cs"/>
            </a:endParaRPr>
          </a:p>
        </p:txBody>
      </p:sp>
      <p:sp>
        <p:nvSpPr>
          <p:cNvPr id="72709" name="Text Box 5"/>
          <p:cNvSpPr txBox="1">
            <a:spLocks noChangeArrowheads="1"/>
          </p:cNvSpPr>
          <p:nvPr/>
        </p:nvSpPr>
        <p:spPr bwMode="auto">
          <a:xfrm>
            <a:off x="222250" y="990600"/>
            <a:ext cx="8921750" cy="396875"/>
          </a:xfrm>
          <a:prstGeom prst="rect">
            <a:avLst/>
          </a:prstGeom>
          <a:noFill/>
          <a:ln w="9525">
            <a:noFill/>
            <a:miter lim="800000"/>
            <a:headEnd/>
            <a:tailEnd/>
          </a:ln>
          <a:effectLst/>
        </p:spPr>
        <p:txBody>
          <a:bodyPr>
            <a:spAutoFit/>
          </a:bodyPr>
          <a:lstStyle/>
          <a:p>
            <a:pPr>
              <a:defRPr/>
            </a:pPr>
            <a:endParaRPr lang="en-US" sz="2000" b="1" dirty="0">
              <a:latin typeface="+mn-lt"/>
              <a:ea typeface="+mn-ea"/>
              <a:cs typeface="+mn-cs"/>
            </a:endParaRPr>
          </a:p>
        </p:txBody>
      </p:sp>
      <p:sp>
        <p:nvSpPr>
          <p:cNvPr id="72710" name="Text Box 6"/>
          <p:cNvSpPr txBox="1">
            <a:spLocks noChangeArrowheads="1"/>
          </p:cNvSpPr>
          <p:nvPr/>
        </p:nvSpPr>
        <p:spPr bwMode="auto">
          <a:xfrm>
            <a:off x="228600" y="990600"/>
            <a:ext cx="83820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ea typeface="Osaka" charset="0"/>
                <a:cs typeface="Osaka" charset="0"/>
              </a:defRPr>
            </a:lvl1pPr>
            <a:lvl2pPr marL="742950" indent="-285750" eaLnBrk="0" hangingPunct="0">
              <a:defRPr>
                <a:solidFill>
                  <a:schemeClr val="tx1"/>
                </a:solidFill>
                <a:latin typeface="Arial" charset="0"/>
                <a:ea typeface="Osaka" charset="0"/>
                <a:cs typeface="Osaka" charset="0"/>
              </a:defRPr>
            </a:lvl2pPr>
            <a:lvl3pPr marL="1143000" indent="-228600" eaLnBrk="0" hangingPunct="0">
              <a:defRPr>
                <a:solidFill>
                  <a:schemeClr val="tx1"/>
                </a:solidFill>
                <a:latin typeface="Arial" charset="0"/>
                <a:ea typeface="Osaka" charset="0"/>
                <a:cs typeface="Osaka" charset="0"/>
              </a:defRPr>
            </a:lvl3pPr>
            <a:lvl4pPr marL="1600200" indent="-228600" eaLnBrk="0" hangingPunct="0">
              <a:defRPr>
                <a:solidFill>
                  <a:schemeClr val="tx1"/>
                </a:solidFill>
                <a:latin typeface="Arial" charset="0"/>
                <a:ea typeface="Osaka" charset="0"/>
                <a:cs typeface="Osaka" charset="0"/>
              </a:defRPr>
            </a:lvl4pPr>
            <a:lvl5pPr marL="2057400" indent="-228600" eaLnBrk="0" hangingPunct="0">
              <a:defRPr>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a:solidFill>
                  <a:schemeClr val="tx1"/>
                </a:solidFill>
                <a:latin typeface="Arial" charset="0"/>
                <a:ea typeface="Osaka" charset="0"/>
                <a:cs typeface="Osaka" charset="0"/>
              </a:defRPr>
            </a:lvl9pPr>
          </a:lstStyle>
          <a:p>
            <a:pPr algn="l"/>
            <a:endParaRPr lang="en-US" b="1" dirty="0">
              <a:solidFill>
                <a:schemeClr val="bg2"/>
              </a:solidFill>
            </a:endParaRPr>
          </a:p>
          <a:p>
            <a:pPr algn="l"/>
            <a:r>
              <a:rPr lang="en-US" sz="2500" dirty="0">
                <a:solidFill>
                  <a:schemeClr val="bg2"/>
                </a:solidFill>
              </a:rPr>
              <a:t>  </a:t>
            </a:r>
            <a:r>
              <a:rPr lang="en-US" sz="2500" dirty="0">
                <a:solidFill>
                  <a:srgbClr val="000000"/>
                </a:solidFill>
              </a:rPr>
              <a:t>   </a:t>
            </a:r>
            <a:r>
              <a:rPr lang="en-US" sz="2000" dirty="0">
                <a:solidFill>
                  <a:srgbClr val="000000"/>
                </a:solidFill>
              </a:rPr>
              <a:t>Anterior Ischemic Optic Neuropathy (AION) : flow related - damage     </a:t>
            </a:r>
          </a:p>
          <a:p>
            <a:pPr algn="l"/>
            <a:r>
              <a:rPr lang="en-US" sz="2000" dirty="0">
                <a:solidFill>
                  <a:srgbClr val="000000"/>
                </a:solidFill>
              </a:rPr>
              <a:t>           to the anterior optic nerve secondary to a decreased blood supply</a:t>
            </a:r>
          </a:p>
          <a:p>
            <a:pPr eaLnBrk="1" hangingPunct="1">
              <a:buFont typeface="Wingdings" charset="0"/>
              <a:buNone/>
            </a:pPr>
            <a:endParaRPr lang="en-US" sz="2000" dirty="0"/>
          </a:p>
        </p:txBody>
      </p:sp>
      <p:sp>
        <p:nvSpPr>
          <p:cNvPr id="72711" name="Text Box 7"/>
          <p:cNvSpPr txBox="1">
            <a:spLocks noChangeArrowheads="1"/>
          </p:cNvSpPr>
          <p:nvPr/>
        </p:nvSpPr>
        <p:spPr bwMode="auto">
          <a:xfrm>
            <a:off x="304800" y="228600"/>
            <a:ext cx="8542338" cy="108267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Osaka" charset="0"/>
                <a:cs typeface="Osaka" charset="0"/>
              </a:defRPr>
            </a:lvl1pPr>
            <a:lvl2pPr marL="742950" indent="-285750" eaLnBrk="0" hangingPunct="0">
              <a:defRPr>
                <a:solidFill>
                  <a:schemeClr val="tx1"/>
                </a:solidFill>
                <a:latin typeface="Arial" charset="0"/>
                <a:ea typeface="Osaka" charset="0"/>
                <a:cs typeface="Osaka" charset="0"/>
              </a:defRPr>
            </a:lvl2pPr>
            <a:lvl3pPr marL="1143000" indent="-228600" eaLnBrk="0" hangingPunct="0">
              <a:defRPr>
                <a:solidFill>
                  <a:schemeClr val="tx1"/>
                </a:solidFill>
                <a:latin typeface="Arial" charset="0"/>
                <a:ea typeface="Osaka" charset="0"/>
                <a:cs typeface="Osaka" charset="0"/>
              </a:defRPr>
            </a:lvl3pPr>
            <a:lvl4pPr marL="1600200" indent="-228600" eaLnBrk="0" hangingPunct="0">
              <a:defRPr>
                <a:solidFill>
                  <a:schemeClr val="tx1"/>
                </a:solidFill>
                <a:latin typeface="Arial" charset="0"/>
                <a:ea typeface="Osaka" charset="0"/>
                <a:cs typeface="Osaka" charset="0"/>
              </a:defRPr>
            </a:lvl4pPr>
            <a:lvl5pPr marL="2057400" indent="-228600" eaLnBrk="0" hangingPunct="0">
              <a:defRPr>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a:solidFill>
                  <a:schemeClr val="tx1"/>
                </a:solidFill>
                <a:latin typeface="Arial" charset="0"/>
                <a:ea typeface="Osaka" charset="0"/>
                <a:cs typeface="Osaka" charset="0"/>
              </a:defRPr>
            </a:lvl9pPr>
          </a:lstStyle>
          <a:p>
            <a:pPr algn="l"/>
            <a:r>
              <a:rPr lang="en-US" sz="3700" b="1">
                <a:solidFill>
                  <a:srgbClr val="000099"/>
                </a:solidFill>
                <a:latin typeface="Arial Bold" charset="0"/>
              </a:rPr>
              <a:t> Types of Perioperative Vision Loss</a:t>
            </a:r>
            <a:endParaRPr lang="en-US" b="1">
              <a:latin typeface="Times New Roman" charset="0"/>
            </a:endParaRPr>
          </a:p>
          <a:p>
            <a:pPr eaLnBrk="1" hangingPunct="1"/>
            <a:endParaRPr lang="en-US" sz="2800" b="1">
              <a:solidFill>
                <a:srgbClr val="000099"/>
              </a:solidFill>
              <a:effectLst>
                <a:outerShdw blurRad="38100" dist="38100" dir="2700000" algn="tl">
                  <a:srgbClr val="000000"/>
                </a:outerShdw>
              </a:effectLst>
            </a:endParaRPr>
          </a:p>
        </p:txBody>
      </p:sp>
      <p:sp>
        <p:nvSpPr>
          <p:cNvPr id="72715" name="Text Box 11"/>
          <p:cNvSpPr txBox="1">
            <a:spLocks noChangeArrowheads="1"/>
          </p:cNvSpPr>
          <p:nvPr/>
        </p:nvSpPr>
        <p:spPr bwMode="auto">
          <a:xfrm>
            <a:off x="152400" y="914400"/>
            <a:ext cx="8991600" cy="396875"/>
          </a:xfrm>
          <a:prstGeom prst="rect">
            <a:avLst/>
          </a:prstGeom>
          <a:noFill/>
          <a:ln w="9525">
            <a:noFill/>
            <a:miter lim="800000"/>
            <a:headEnd/>
            <a:tailEnd/>
          </a:ln>
          <a:effectLst/>
        </p:spPr>
        <p:txBody>
          <a:bodyPr>
            <a:spAutoFit/>
          </a:bodyPr>
          <a:lstStyle/>
          <a:p>
            <a:pPr>
              <a:buFont typeface="Wingdings" pitchFamily="1" charset="2"/>
              <a:buChar char="§"/>
              <a:defRPr/>
            </a:pPr>
            <a:endParaRPr lang="en-US" sz="2000" dirty="0">
              <a:solidFill>
                <a:srgbClr val="FFFFFF"/>
              </a:solidFill>
              <a:latin typeface="+mn-lt"/>
              <a:ea typeface="+mn-ea"/>
              <a:cs typeface="+mn-cs"/>
            </a:endParaRPr>
          </a:p>
        </p:txBody>
      </p:sp>
      <p:sp>
        <p:nvSpPr>
          <p:cNvPr id="163848" name="Text Box 8"/>
          <p:cNvSpPr txBox="1">
            <a:spLocks noChangeArrowheads="1"/>
          </p:cNvSpPr>
          <p:nvPr/>
        </p:nvSpPr>
        <p:spPr bwMode="auto">
          <a:xfrm>
            <a:off x="381000" y="2286000"/>
            <a:ext cx="8458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000" dirty="0">
                <a:solidFill>
                  <a:srgbClr val="000000"/>
                </a:solidFill>
              </a:rPr>
              <a:t>    Posterior Ischemic Optic Neuropathy (PION): also proposed flow             </a:t>
            </a:r>
          </a:p>
          <a:p>
            <a:pPr algn="l"/>
            <a:r>
              <a:rPr lang="en-US" sz="2000" dirty="0">
                <a:solidFill>
                  <a:srgbClr val="000000"/>
                </a:solidFill>
              </a:rPr>
              <a:t>        related - ischemic event secondary to damage to the  </a:t>
            </a:r>
          </a:p>
          <a:p>
            <a:pPr algn="l" eaLnBrk="0" hangingPunct="0"/>
            <a:r>
              <a:rPr lang="en-US" sz="2000" dirty="0">
                <a:solidFill>
                  <a:srgbClr val="000000"/>
                </a:solidFill>
              </a:rPr>
              <a:t>        </a:t>
            </a:r>
            <a:r>
              <a:rPr lang="en-US" sz="2000" dirty="0" err="1">
                <a:solidFill>
                  <a:srgbClr val="000000"/>
                </a:solidFill>
              </a:rPr>
              <a:t>retrobulbar</a:t>
            </a:r>
            <a:r>
              <a:rPr lang="en-US" sz="2000" dirty="0">
                <a:solidFill>
                  <a:srgbClr val="000000"/>
                </a:solidFill>
              </a:rPr>
              <a:t> portion of the optic nerve</a:t>
            </a:r>
            <a:r>
              <a:rPr lang="en-US" dirty="0">
                <a:solidFill>
                  <a:srgbClr val="000000"/>
                </a:solidFill>
                <a:latin typeface="Times New Roman" charset="0"/>
              </a:rPr>
              <a:t>  </a:t>
            </a:r>
          </a:p>
          <a:p>
            <a:pPr algn="l" eaLnBrk="0" hangingPunct="0"/>
            <a:endParaRPr lang="en-US" sz="2000" dirty="0">
              <a:solidFill>
                <a:schemeClr val="bg2"/>
              </a:solidFill>
            </a:endParaRPr>
          </a:p>
        </p:txBody>
      </p:sp>
      <p:sp>
        <p:nvSpPr>
          <p:cNvPr id="163849" name="Text Box 9"/>
          <p:cNvSpPr txBox="1">
            <a:spLocks noChangeArrowheads="1"/>
          </p:cNvSpPr>
          <p:nvPr/>
        </p:nvSpPr>
        <p:spPr bwMode="auto">
          <a:xfrm>
            <a:off x="609600" y="3657600"/>
            <a:ext cx="38100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r>
              <a:rPr lang="en-US" sz="2000" dirty="0"/>
              <a:t>Central Retinal Artery and</a:t>
            </a:r>
          </a:p>
          <a:p>
            <a:pPr algn="l" eaLnBrk="0" hangingPunct="0"/>
            <a:r>
              <a:rPr lang="en-US" sz="2000" dirty="0"/>
              <a:t> Vein Occlusion: </a:t>
            </a:r>
          </a:p>
          <a:p>
            <a:pPr algn="l" eaLnBrk="0" hangingPunct="0"/>
            <a:r>
              <a:rPr lang="en-US" sz="2000" dirty="0"/>
              <a:t>(CRAO &amp; CRVO)</a:t>
            </a:r>
          </a:p>
          <a:p>
            <a:pPr algn="l" eaLnBrk="0" hangingPunct="0"/>
            <a:endParaRPr lang="en-US" sz="2000" dirty="0"/>
          </a:p>
          <a:p>
            <a:pPr algn="l" eaLnBrk="0" hangingPunct="0"/>
            <a:r>
              <a:rPr lang="en-US" sz="2000" dirty="0"/>
              <a:t>Ischemic &amp; non-ischemic</a:t>
            </a:r>
          </a:p>
          <a:p>
            <a:pPr algn="l" eaLnBrk="0" hangingPunct="0"/>
            <a:r>
              <a:rPr lang="en-US" sz="2000" dirty="0"/>
              <a:t>can be a result of globe  </a:t>
            </a:r>
          </a:p>
          <a:p>
            <a:pPr algn="l" eaLnBrk="0" hangingPunct="0"/>
            <a:r>
              <a:rPr lang="en-US" sz="2000" dirty="0"/>
              <a:t>compression as well as increased IOP</a:t>
            </a:r>
            <a:endParaRPr lang="en-US" dirty="0">
              <a:latin typeface="Times New Roman" charset="0"/>
            </a:endParaRPr>
          </a:p>
          <a:p>
            <a:endParaRPr lang="en-US" sz="2000" dirty="0">
              <a:solidFill>
                <a:srgbClr val="000000"/>
              </a:solidFill>
            </a:endParaRPr>
          </a:p>
        </p:txBody>
      </p:sp>
      <p:sp>
        <p:nvSpPr>
          <p:cNvPr id="163851" name="Text Box 11"/>
          <p:cNvSpPr txBox="1">
            <a:spLocks noChangeArrowheads="1"/>
          </p:cNvSpPr>
          <p:nvPr/>
        </p:nvSpPr>
        <p:spPr bwMode="auto">
          <a:xfrm>
            <a:off x="1981200" y="3276600"/>
            <a:ext cx="1120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sp>
        <p:nvSpPr>
          <p:cNvPr id="163852" name="Text Box 12"/>
          <p:cNvSpPr txBox="1">
            <a:spLocks noChangeArrowheads="1"/>
          </p:cNvSpPr>
          <p:nvPr/>
        </p:nvSpPr>
        <p:spPr bwMode="auto">
          <a:xfrm>
            <a:off x="4632325" y="35480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pic>
        <p:nvPicPr>
          <p:cNvPr id="16385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810000"/>
            <a:ext cx="4267200"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99413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p:bldP spid="163848" grpId="0"/>
      <p:bldP spid="1638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1997075" y="947738"/>
            <a:ext cx="2328863" cy="457200"/>
          </a:xfrm>
          <a:prstGeom prst="rect">
            <a:avLst/>
          </a:prstGeom>
          <a:noFill/>
          <a:ln w="9525">
            <a:noFill/>
            <a:miter lim="800000"/>
            <a:headEnd/>
            <a:tailEnd/>
          </a:ln>
          <a:effectLst/>
        </p:spPr>
        <p:txBody>
          <a:bodyPr>
            <a:spAutoFit/>
          </a:bodyPr>
          <a:lstStyle/>
          <a:p>
            <a:pPr algn="l" eaLnBrk="0" hangingPunct="0">
              <a:defRPr/>
            </a:pPr>
            <a:endParaRPr lang="en-US" b="1" dirty="0">
              <a:solidFill>
                <a:schemeClr val="bg1"/>
              </a:solidFill>
              <a:latin typeface="+mn-lt"/>
              <a:ea typeface="+mn-ea"/>
              <a:cs typeface="+mn-cs"/>
            </a:endParaRPr>
          </a:p>
        </p:txBody>
      </p:sp>
      <p:sp>
        <p:nvSpPr>
          <p:cNvPr id="13320" name="Text Box 8"/>
          <p:cNvSpPr txBox="1">
            <a:spLocks noChangeArrowheads="1"/>
          </p:cNvSpPr>
          <p:nvPr/>
        </p:nvSpPr>
        <p:spPr bwMode="auto">
          <a:xfrm>
            <a:off x="0" y="1676400"/>
            <a:ext cx="2911475" cy="304800"/>
          </a:xfrm>
          <a:prstGeom prst="rect">
            <a:avLst/>
          </a:prstGeom>
          <a:noFill/>
          <a:ln w="9525">
            <a:noFill/>
            <a:miter lim="800000"/>
            <a:headEnd/>
            <a:tailEnd/>
          </a:ln>
          <a:effectLst/>
        </p:spPr>
        <p:txBody>
          <a:bodyPr>
            <a:spAutoFit/>
          </a:bodyPr>
          <a:lstStyle/>
          <a:p>
            <a:pPr algn="l">
              <a:defRPr/>
            </a:pPr>
            <a:endParaRPr lang="en-US" sz="1400" dirty="0">
              <a:effectLst>
                <a:outerShdw blurRad="38100" dist="38100" dir="2700000" algn="tl">
                  <a:srgbClr val="000000"/>
                </a:outerShdw>
              </a:effectLst>
              <a:latin typeface="+mn-lt"/>
              <a:ea typeface="+mn-ea"/>
              <a:cs typeface="+mn-cs"/>
            </a:endParaRPr>
          </a:p>
        </p:txBody>
      </p:sp>
      <p:sp>
        <p:nvSpPr>
          <p:cNvPr id="13322" name="Text Box 10"/>
          <p:cNvSpPr txBox="1">
            <a:spLocks noChangeArrowheads="1"/>
          </p:cNvSpPr>
          <p:nvPr/>
        </p:nvSpPr>
        <p:spPr bwMode="auto">
          <a:xfrm>
            <a:off x="304800" y="2667000"/>
            <a:ext cx="5730875" cy="304800"/>
          </a:xfrm>
          <a:prstGeom prst="rect">
            <a:avLst/>
          </a:prstGeom>
          <a:noFill/>
          <a:ln w="9525">
            <a:noFill/>
            <a:miter lim="800000"/>
            <a:headEnd/>
            <a:tailEnd/>
          </a:ln>
          <a:effectLst/>
        </p:spPr>
        <p:txBody>
          <a:bodyPr>
            <a:spAutoFit/>
          </a:bodyPr>
          <a:lstStyle/>
          <a:p>
            <a:pPr algn="l">
              <a:defRPr/>
            </a:pPr>
            <a:endParaRPr lang="en-US" sz="1400" dirty="0">
              <a:effectLst>
                <a:outerShdw blurRad="38100" dist="38100" dir="2700000" algn="tl">
                  <a:srgbClr val="000000"/>
                </a:outerShdw>
              </a:effectLst>
              <a:latin typeface="+mn-lt"/>
              <a:ea typeface="+mn-ea"/>
              <a:cs typeface="+mn-cs"/>
            </a:endParaRPr>
          </a:p>
        </p:txBody>
      </p:sp>
      <p:sp>
        <p:nvSpPr>
          <p:cNvPr id="13325" name="Text Box 13"/>
          <p:cNvSpPr txBox="1">
            <a:spLocks noChangeArrowheads="1"/>
          </p:cNvSpPr>
          <p:nvPr/>
        </p:nvSpPr>
        <p:spPr bwMode="auto">
          <a:xfrm>
            <a:off x="1851025" y="2963863"/>
            <a:ext cx="4625975" cy="304800"/>
          </a:xfrm>
          <a:prstGeom prst="rect">
            <a:avLst/>
          </a:prstGeom>
          <a:noFill/>
          <a:ln w="9525">
            <a:noFill/>
            <a:miter lim="800000"/>
            <a:headEnd/>
            <a:tailEnd/>
          </a:ln>
          <a:effectLst/>
        </p:spPr>
        <p:txBody>
          <a:bodyPr>
            <a:spAutoFit/>
          </a:bodyPr>
          <a:lstStyle/>
          <a:p>
            <a:pPr algn="l">
              <a:spcBef>
                <a:spcPct val="50000"/>
              </a:spcBef>
              <a:defRPr/>
            </a:pPr>
            <a:endParaRPr lang="en-US" sz="1400" dirty="0">
              <a:effectLst>
                <a:outerShdw blurRad="38100" dist="38100" dir="2700000" algn="tl">
                  <a:srgbClr val="000000"/>
                </a:outerShdw>
              </a:effectLst>
              <a:latin typeface="+mn-lt"/>
              <a:ea typeface="+mn-ea"/>
              <a:cs typeface="+mn-cs"/>
            </a:endParaRPr>
          </a:p>
        </p:txBody>
      </p:sp>
      <p:sp>
        <p:nvSpPr>
          <p:cNvPr id="13329" name="Text Box 17"/>
          <p:cNvSpPr txBox="1">
            <a:spLocks noChangeArrowheads="1"/>
          </p:cNvSpPr>
          <p:nvPr/>
        </p:nvSpPr>
        <p:spPr bwMode="auto">
          <a:xfrm>
            <a:off x="1066800" y="685800"/>
            <a:ext cx="6705600" cy="304800"/>
          </a:xfrm>
          <a:prstGeom prst="rect">
            <a:avLst/>
          </a:prstGeom>
          <a:noFill/>
          <a:ln w="9525">
            <a:noFill/>
            <a:miter lim="800000"/>
            <a:headEnd/>
            <a:tailEnd/>
          </a:ln>
          <a:effectLst/>
        </p:spPr>
        <p:txBody>
          <a:bodyPr>
            <a:spAutoFit/>
          </a:bodyPr>
          <a:lstStyle/>
          <a:p>
            <a:pPr>
              <a:defRPr/>
            </a:pPr>
            <a:endParaRPr lang="en-US" sz="1400" dirty="0">
              <a:effectLst>
                <a:outerShdw blurRad="38100" dist="38100" dir="2700000" algn="tl">
                  <a:srgbClr val="000000"/>
                </a:outerShdw>
              </a:effectLst>
              <a:latin typeface="+mn-lt"/>
              <a:ea typeface="+mn-ea"/>
              <a:cs typeface="+mn-cs"/>
            </a:endParaRPr>
          </a:p>
        </p:txBody>
      </p:sp>
      <p:sp>
        <p:nvSpPr>
          <p:cNvPr id="13330" name="Text Box 18"/>
          <p:cNvSpPr txBox="1">
            <a:spLocks noChangeArrowheads="1"/>
          </p:cNvSpPr>
          <p:nvPr/>
        </p:nvSpPr>
        <p:spPr bwMode="auto">
          <a:xfrm>
            <a:off x="0" y="4267200"/>
            <a:ext cx="4648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Osaka" charset="0"/>
                <a:cs typeface="Osaka" charset="0"/>
              </a:defRPr>
            </a:lvl1pPr>
            <a:lvl2pPr marL="742950" indent="-285750" eaLnBrk="0" hangingPunct="0">
              <a:defRPr sz="2400">
                <a:solidFill>
                  <a:schemeClr val="tx1"/>
                </a:solidFill>
                <a:latin typeface="Arial" charset="0"/>
                <a:ea typeface="Osaka" charset="0"/>
                <a:cs typeface="Osaka" charset="0"/>
              </a:defRPr>
            </a:lvl2pPr>
            <a:lvl3pPr marL="1143000" indent="-228600" eaLnBrk="0" hangingPunct="0">
              <a:defRPr sz="2400">
                <a:solidFill>
                  <a:schemeClr val="tx1"/>
                </a:solidFill>
                <a:latin typeface="Arial" charset="0"/>
                <a:ea typeface="Osaka" charset="0"/>
                <a:cs typeface="Osaka" charset="0"/>
              </a:defRPr>
            </a:lvl3pPr>
            <a:lvl4pPr marL="1600200" indent="-228600" eaLnBrk="0" hangingPunct="0">
              <a:defRPr sz="2400">
                <a:solidFill>
                  <a:schemeClr val="tx1"/>
                </a:solidFill>
                <a:latin typeface="Arial" charset="0"/>
                <a:ea typeface="Osaka" charset="0"/>
                <a:cs typeface="Osaka" charset="0"/>
              </a:defRPr>
            </a:lvl4pPr>
            <a:lvl5pPr marL="2057400" indent="-228600" eaLnBrk="0" hangingPunct="0">
              <a:defRPr sz="2400">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Arial" charset="0"/>
                <a:ea typeface="Osaka" charset="0"/>
                <a:cs typeface="Osaka" charset="0"/>
              </a:defRPr>
            </a:lvl9pPr>
          </a:lstStyle>
          <a:p>
            <a:pPr algn="l">
              <a:buFontTx/>
              <a:buBlip>
                <a:blip r:embed="rId3"/>
              </a:buBlip>
            </a:pPr>
            <a:r>
              <a:rPr lang="en-US" sz="1600" dirty="0"/>
              <a:t>Optic nerve passes through bony tunnel leading to the brain (optic canal</a:t>
            </a:r>
            <a:r>
              <a:rPr lang="en-US" sz="1600" dirty="0" smtClean="0"/>
              <a:t>)</a:t>
            </a:r>
          </a:p>
          <a:p>
            <a:pPr marL="0" indent="0" algn="l"/>
            <a:endParaRPr lang="en-US" sz="1600" dirty="0"/>
          </a:p>
          <a:p>
            <a:pPr algn="l">
              <a:buFontTx/>
              <a:buBlip>
                <a:blip r:embed="rId3"/>
              </a:buBlip>
            </a:pPr>
            <a:r>
              <a:rPr lang="en-US" sz="1600" dirty="0"/>
              <a:t>Swelling in this inelastic space may cause compression on the nerve. </a:t>
            </a:r>
          </a:p>
          <a:p>
            <a:pPr algn="l">
              <a:buFont typeface="Wingdings" charset="0"/>
              <a:buNone/>
            </a:pPr>
            <a:endParaRPr lang="en-US" sz="1600" dirty="0"/>
          </a:p>
          <a:p>
            <a:pPr algn="l">
              <a:buFont typeface="Wingdings" charset="0"/>
              <a:buNone/>
            </a:pPr>
            <a:r>
              <a:rPr lang="en-US" sz="1600" dirty="0"/>
              <a:t>          *** </a:t>
            </a:r>
            <a:r>
              <a:rPr lang="en-US" sz="1600" dirty="0" smtClean="0"/>
              <a:t>Individual watershed zones &amp; Marked    </a:t>
            </a:r>
          </a:p>
          <a:p>
            <a:pPr algn="l">
              <a:buFont typeface="Wingdings" charset="0"/>
              <a:buNone/>
            </a:pPr>
            <a:r>
              <a:rPr lang="en-US" sz="1600" dirty="0" smtClean="0"/>
              <a:t>                         individual variation of outflow</a:t>
            </a:r>
          </a:p>
          <a:p>
            <a:pPr algn="l">
              <a:buFont typeface="Wingdings" charset="0"/>
              <a:buNone/>
            </a:pPr>
            <a:endParaRPr lang="en-US" sz="1600" dirty="0">
              <a:solidFill>
                <a:schemeClr val="bg2"/>
              </a:solidFill>
            </a:endParaRPr>
          </a:p>
          <a:p>
            <a:pPr algn="l">
              <a:buFont typeface="Wingdings" charset="0"/>
              <a:buNone/>
            </a:pPr>
            <a:endParaRPr lang="en-US" sz="1600" dirty="0">
              <a:solidFill>
                <a:schemeClr val="bg2"/>
              </a:solidFill>
            </a:endParaRPr>
          </a:p>
          <a:p>
            <a:pPr algn="l">
              <a:buFont typeface="Wingdings" charset="0"/>
              <a:buNone/>
            </a:pPr>
            <a:endParaRPr lang="en-US" sz="1600" dirty="0">
              <a:solidFill>
                <a:schemeClr val="bg2"/>
              </a:solidFill>
            </a:endParaRPr>
          </a:p>
          <a:p>
            <a:pPr algn="l">
              <a:buFont typeface="Wingdings" charset="0"/>
              <a:buNone/>
            </a:pPr>
            <a:endParaRPr lang="en-US" sz="1600" dirty="0">
              <a:solidFill>
                <a:schemeClr val="bg2"/>
              </a:solidFill>
            </a:endParaRPr>
          </a:p>
          <a:p>
            <a:pPr algn="l">
              <a:buFont typeface="Wingdings" charset="0"/>
              <a:buNone/>
            </a:pPr>
            <a:endParaRPr lang="en-US" sz="1600" dirty="0">
              <a:solidFill>
                <a:schemeClr val="bg2"/>
              </a:solidFill>
            </a:endParaRPr>
          </a:p>
          <a:p>
            <a:pPr algn="l">
              <a:buFont typeface="Wingdings" charset="0"/>
              <a:buChar char="§"/>
            </a:pPr>
            <a:endParaRPr lang="en-US" sz="1600" dirty="0">
              <a:solidFill>
                <a:schemeClr val="bg2"/>
              </a:solidFill>
            </a:endParaRPr>
          </a:p>
          <a:p>
            <a:pPr eaLnBrk="1" hangingPunct="1"/>
            <a:endParaRPr lang="en-US" sz="1600" dirty="0">
              <a:solidFill>
                <a:schemeClr val="bg2"/>
              </a:solidFill>
            </a:endParaRPr>
          </a:p>
        </p:txBody>
      </p:sp>
      <p:sp>
        <p:nvSpPr>
          <p:cNvPr id="13331" name="Text Box 19"/>
          <p:cNvSpPr txBox="1">
            <a:spLocks noChangeArrowheads="1"/>
          </p:cNvSpPr>
          <p:nvPr/>
        </p:nvSpPr>
        <p:spPr bwMode="auto">
          <a:xfrm>
            <a:off x="685800" y="-76200"/>
            <a:ext cx="7848600" cy="54927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Osaka" charset="0"/>
                <a:cs typeface="Osaka" charset="0"/>
              </a:defRPr>
            </a:lvl1pPr>
            <a:lvl2pPr marL="742950" indent="-285750" eaLnBrk="0" hangingPunct="0">
              <a:defRPr>
                <a:solidFill>
                  <a:schemeClr val="tx1"/>
                </a:solidFill>
                <a:latin typeface="Arial" charset="0"/>
                <a:ea typeface="Osaka" charset="0"/>
                <a:cs typeface="Osaka" charset="0"/>
              </a:defRPr>
            </a:lvl2pPr>
            <a:lvl3pPr marL="1143000" indent="-228600" eaLnBrk="0" hangingPunct="0">
              <a:defRPr>
                <a:solidFill>
                  <a:schemeClr val="tx1"/>
                </a:solidFill>
                <a:latin typeface="Arial" charset="0"/>
                <a:ea typeface="Osaka" charset="0"/>
                <a:cs typeface="Osaka" charset="0"/>
              </a:defRPr>
            </a:lvl3pPr>
            <a:lvl4pPr marL="1600200" indent="-228600" eaLnBrk="0" hangingPunct="0">
              <a:defRPr>
                <a:solidFill>
                  <a:schemeClr val="tx1"/>
                </a:solidFill>
                <a:latin typeface="Arial" charset="0"/>
                <a:ea typeface="Osaka" charset="0"/>
                <a:cs typeface="Osaka" charset="0"/>
              </a:defRPr>
            </a:lvl4pPr>
            <a:lvl5pPr marL="2057400" indent="-228600" eaLnBrk="0" hangingPunct="0">
              <a:defRPr>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a:solidFill>
                  <a:schemeClr val="tx1"/>
                </a:solidFill>
                <a:latin typeface="Arial" charset="0"/>
                <a:ea typeface="Osaka" charset="0"/>
                <a:cs typeface="Osaka" charset="0"/>
              </a:defRPr>
            </a:lvl9pPr>
          </a:lstStyle>
          <a:p>
            <a:pPr algn="ctr" eaLnBrk="1" hangingPunct="1">
              <a:defRPr/>
            </a:pPr>
            <a:r>
              <a:rPr lang="en-US" sz="3000" b="1" dirty="0" err="1" smtClean="0">
                <a:solidFill>
                  <a:srgbClr val="000099"/>
                </a:solidFill>
                <a:effectLst>
                  <a:outerShdw blurRad="38100" dist="38100" dir="2700000" algn="tl">
                    <a:srgbClr val="000000"/>
                  </a:outerShdw>
                </a:effectLst>
              </a:rPr>
              <a:t>Neuro</a:t>
            </a:r>
            <a:r>
              <a:rPr lang="en-US" sz="3000" b="1" dirty="0" smtClean="0">
                <a:solidFill>
                  <a:srgbClr val="000099"/>
                </a:solidFill>
                <a:effectLst>
                  <a:outerShdw blurRad="38100" dist="38100" dir="2700000" algn="tl">
                    <a:srgbClr val="000000"/>
                  </a:outerShdw>
                </a:effectLst>
              </a:rPr>
              <a:t>-ophthalmology Literature</a:t>
            </a:r>
            <a:endParaRPr lang="en-US" sz="3600" b="1" dirty="0" smtClean="0">
              <a:solidFill>
                <a:srgbClr val="000099"/>
              </a:solidFill>
            </a:endParaRPr>
          </a:p>
        </p:txBody>
      </p:sp>
      <p:sp>
        <p:nvSpPr>
          <p:cNvPr id="13332" name="Text Box 20"/>
          <p:cNvSpPr txBox="1">
            <a:spLocks noChangeArrowheads="1"/>
          </p:cNvSpPr>
          <p:nvPr/>
        </p:nvSpPr>
        <p:spPr bwMode="auto">
          <a:xfrm>
            <a:off x="152400" y="838200"/>
            <a:ext cx="868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Osaka" charset="0"/>
                <a:cs typeface="Osaka" charset="0"/>
              </a:defRPr>
            </a:lvl1pPr>
            <a:lvl2pPr marL="742950" indent="-285750" eaLnBrk="0" hangingPunct="0">
              <a:defRPr sz="2400">
                <a:solidFill>
                  <a:schemeClr val="tx1"/>
                </a:solidFill>
                <a:latin typeface="Arial" charset="0"/>
                <a:ea typeface="Osaka" charset="0"/>
                <a:cs typeface="Osaka" charset="0"/>
              </a:defRPr>
            </a:lvl2pPr>
            <a:lvl3pPr marL="1143000" indent="-228600" eaLnBrk="0" hangingPunct="0">
              <a:defRPr sz="2400">
                <a:solidFill>
                  <a:schemeClr val="tx1"/>
                </a:solidFill>
                <a:latin typeface="Arial" charset="0"/>
                <a:ea typeface="Osaka" charset="0"/>
                <a:cs typeface="Osaka" charset="0"/>
              </a:defRPr>
            </a:lvl3pPr>
            <a:lvl4pPr marL="1600200" indent="-228600" eaLnBrk="0" hangingPunct="0">
              <a:defRPr sz="2400">
                <a:solidFill>
                  <a:schemeClr val="tx1"/>
                </a:solidFill>
                <a:latin typeface="Arial" charset="0"/>
                <a:ea typeface="Osaka" charset="0"/>
                <a:cs typeface="Osaka" charset="0"/>
              </a:defRPr>
            </a:lvl4pPr>
            <a:lvl5pPr marL="2057400" indent="-228600" eaLnBrk="0" hangingPunct="0">
              <a:defRPr sz="2400">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Arial" charset="0"/>
                <a:ea typeface="Osaka" charset="0"/>
                <a:cs typeface="Osaka" charset="0"/>
              </a:defRPr>
            </a:lvl9pPr>
          </a:lstStyle>
          <a:p>
            <a:pPr algn="l">
              <a:buFontTx/>
              <a:buBlip>
                <a:blip r:embed="rId3"/>
              </a:buBlip>
            </a:pPr>
            <a:r>
              <a:rPr lang="en-US" sz="1600" dirty="0">
                <a:solidFill>
                  <a:schemeClr val="bg2"/>
                </a:solidFill>
              </a:rPr>
              <a:t> </a:t>
            </a:r>
            <a:r>
              <a:rPr lang="en-US" sz="2000" dirty="0"/>
              <a:t>Gilbert - any interference with a patient</a:t>
            </a:r>
            <a:r>
              <a:rPr lang="ja-JP" altLang="en-US" sz="2000" dirty="0"/>
              <a:t>’</a:t>
            </a:r>
            <a:r>
              <a:rPr lang="en-US" altLang="ja-JP" sz="2000" dirty="0"/>
              <a:t>s ophthalmic blood flow     </a:t>
            </a:r>
          </a:p>
          <a:p>
            <a:pPr algn="l"/>
            <a:r>
              <a:rPr lang="en-US" sz="2000" dirty="0"/>
              <a:t>                     </a:t>
            </a:r>
            <a:r>
              <a:rPr lang="en-US" sz="2000" dirty="0" err="1"/>
              <a:t>autoregulation</a:t>
            </a:r>
            <a:r>
              <a:rPr lang="en-US" sz="2000" dirty="0"/>
              <a:t> system can lead to a POVL event.</a:t>
            </a:r>
          </a:p>
        </p:txBody>
      </p:sp>
      <p:sp>
        <p:nvSpPr>
          <p:cNvPr id="13333" name="Text Box 21"/>
          <p:cNvSpPr txBox="1">
            <a:spLocks noChangeArrowheads="1"/>
          </p:cNvSpPr>
          <p:nvPr/>
        </p:nvSpPr>
        <p:spPr bwMode="auto">
          <a:xfrm>
            <a:off x="152400" y="1676400"/>
            <a:ext cx="91440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Osaka" charset="0"/>
                <a:cs typeface="Osaka" charset="0"/>
              </a:defRPr>
            </a:lvl1pPr>
            <a:lvl2pPr marL="742950" indent="-285750" eaLnBrk="0" hangingPunct="0">
              <a:defRPr sz="2400">
                <a:solidFill>
                  <a:schemeClr val="tx1"/>
                </a:solidFill>
                <a:latin typeface="Arial" charset="0"/>
                <a:ea typeface="Osaka" charset="0"/>
                <a:cs typeface="Osaka" charset="0"/>
              </a:defRPr>
            </a:lvl2pPr>
            <a:lvl3pPr marL="1143000" indent="-228600" eaLnBrk="0" hangingPunct="0">
              <a:defRPr sz="2400">
                <a:solidFill>
                  <a:schemeClr val="tx1"/>
                </a:solidFill>
                <a:latin typeface="Arial" charset="0"/>
                <a:ea typeface="Osaka" charset="0"/>
                <a:cs typeface="Osaka" charset="0"/>
              </a:defRPr>
            </a:lvl3pPr>
            <a:lvl4pPr marL="1600200" indent="-228600" eaLnBrk="0" hangingPunct="0">
              <a:defRPr sz="2400">
                <a:solidFill>
                  <a:schemeClr val="tx1"/>
                </a:solidFill>
                <a:latin typeface="Arial" charset="0"/>
                <a:ea typeface="Osaka" charset="0"/>
                <a:cs typeface="Osaka" charset="0"/>
              </a:defRPr>
            </a:lvl4pPr>
            <a:lvl5pPr marL="2057400" indent="-228600" eaLnBrk="0" hangingPunct="0">
              <a:defRPr sz="2400">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Arial" charset="0"/>
                <a:ea typeface="Osaka" charset="0"/>
                <a:cs typeface="Osaka" charset="0"/>
              </a:defRPr>
            </a:lvl9pPr>
          </a:lstStyle>
          <a:p>
            <a:pPr algn="l">
              <a:buFontTx/>
              <a:buBlip>
                <a:blip r:embed="rId3"/>
              </a:buBlip>
            </a:pPr>
            <a:r>
              <a:rPr lang="en-US" sz="1900" dirty="0"/>
              <a:t> </a:t>
            </a:r>
            <a:r>
              <a:rPr lang="en-US" sz="1900" dirty="0" err="1"/>
              <a:t>Savitsky</a:t>
            </a:r>
            <a:r>
              <a:rPr lang="en-US" sz="1900" dirty="0"/>
              <a:t> - irreversible optic and retinal nerve damage may occur within 90   </a:t>
            </a:r>
          </a:p>
          <a:p>
            <a:pPr algn="l"/>
            <a:r>
              <a:rPr lang="en-US" sz="1900" dirty="0"/>
              <a:t>                         minutes of </a:t>
            </a:r>
            <a:r>
              <a:rPr lang="en-US" sz="1600" dirty="0">
                <a:sym typeface="Symbol" charset="0"/>
              </a:rPr>
              <a:t></a:t>
            </a:r>
            <a:r>
              <a:rPr lang="en-US" sz="1900" dirty="0"/>
              <a:t> OPP</a:t>
            </a:r>
          </a:p>
        </p:txBody>
      </p:sp>
      <p:sp>
        <p:nvSpPr>
          <p:cNvPr id="13334" name="Text Box 22"/>
          <p:cNvSpPr txBox="1">
            <a:spLocks noChangeArrowheads="1"/>
          </p:cNvSpPr>
          <p:nvPr/>
        </p:nvSpPr>
        <p:spPr bwMode="auto">
          <a:xfrm>
            <a:off x="152400" y="2286000"/>
            <a:ext cx="89916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Osaka" charset="0"/>
                <a:cs typeface="Osaka" charset="0"/>
              </a:defRPr>
            </a:lvl1pPr>
            <a:lvl2pPr marL="742950" indent="-285750" eaLnBrk="0" hangingPunct="0">
              <a:defRPr sz="2400">
                <a:solidFill>
                  <a:schemeClr val="tx1"/>
                </a:solidFill>
                <a:latin typeface="Arial" charset="0"/>
                <a:ea typeface="Osaka" charset="0"/>
                <a:cs typeface="Osaka" charset="0"/>
              </a:defRPr>
            </a:lvl2pPr>
            <a:lvl3pPr marL="1143000" indent="-228600" eaLnBrk="0" hangingPunct="0">
              <a:defRPr sz="2400">
                <a:solidFill>
                  <a:schemeClr val="tx1"/>
                </a:solidFill>
                <a:latin typeface="Arial" charset="0"/>
                <a:ea typeface="Osaka" charset="0"/>
                <a:cs typeface="Osaka" charset="0"/>
              </a:defRPr>
            </a:lvl3pPr>
            <a:lvl4pPr marL="1600200" indent="-228600" eaLnBrk="0" hangingPunct="0">
              <a:defRPr sz="2400">
                <a:solidFill>
                  <a:schemeClr val="tx1"/>
                </a:solidFill>
                <a:latin typeface="Arial" charset="0"/>
                <a:ea typeface="Osaka" charset="0"/>
                <a:cs typeface="Osaka" charset="0"/>
              </a:defRPr>
            </a:lvl4pPr>
            <a:lvl5pPr marL="2057400" indent="-228600" eaLnBrk="0" hangingPunct="0">
              <a:defRPr sz="2400">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Arial" charset="0"/>
                <a:ea typeface="Osaka" charset="0"/>
                <a:cs typeface="Osaka" charset="0"/>
              </a:defRPr>
            </a:lvl9pPr>
          </a:lstStyle>
          <a:p>
            <a:pPr algn="l">
              <a:buFontTx/>
              <a:buBlip>
                <a:blip r:embed="rId3"/>
              </a:buBlip>
            </a:pPr>
            <a:r>
              <a:rPr lang="en-US" sz="1800" dirty="0"/>
              <a:t> </a:t>
            </a:r>
            <a:r>
              <a:rPr lang="en-US" sz="1800" dirty="0" err="1"/>
              <a:t>Baig</a:t>
            </a:r>
            <a:r>
              <a:rPr lang="en-US" sz="1800" dirty="0"/>
              <a:t> -        secondary to a compartment syndrome mechanism: the posterior </a:t>
            </a:r>
          </a:p>
          <a:p>
            <a:pPr algn="l"/>
            <a:r>
              <a:rPr lang="en-US" sz="1800" dirty="0"/>
              <a:t>                          optic nerve susceptible to </a:t>
            </a:r>
            <a:r>
              <a:rPr lang="en-US" sz="1600" dirty="0">
                <a:sym typeface="Symbol" charset="0"/>
              </a:rPr>
              <a:t></a:t>
            </a:r>
            <a:r>
              <a:rPr lang="en-US" sz="1800" dirty="0"/>
              <a:t> perfusion. </a:t>
            </a:r>
            <a:r>
              <a:rPr lang="en-US" sz="1800" dirty="0">
                <a:latin typeface="Times New Roman" charset="0"/>
              </a:rPr>
              <a:t> </a:t>
            </a:r>
            <a:endParaRPr lang="en-US" sz="1800" dirty="0"/>
          </a:p>
          <a:p>
            <a:pPr algn="l"/>
            <a:r>
              <a:rPr lang="en-US" sz="1800" dirty="0"/>
              <a:t>                    </a:t>
            </a:r>
          </a:p>
          <a:p>
            <a:pPr algn="l"/>
            <a:r>
              <a:rPr lang="en-US" sz="1800" dirty="0"/>
              <a:t>                          </a:t>
            </a:r>
            <a:r>
              <a:rPr lang="en-US" sz="1800" dirty="0" smtClean="0"/>
              <a:t>Blood supply via arterial </a:t>
            </a:r>
            <a:r>
              <a:rPr lang="en-US" sz="1800" dirty="0"/>
              <a:t>vessels </a:t>
            </a:r>
            <a:r>
              <a:rPr lang="en-US" sz="1800" dirty="0" smtClean="0"/>
              <a:t>- </a:t>
            </a:r>
            <a:r>
              <a:rPr lang="en-US" sz="1800" dirty="0"/>
              <a:t>only small </a:t>
            </a:r>
            <a:r>
              <a:rPr lang="en-US" sz="1800" dirty="0" smtClean="0"/>
              <a:t>terminal </a:t>
            </a:r>
            <a:r>
              <a:rPr lang="en-US" sz="1800" dirty="0" err="1"/>
              <a:t>pial</a:t>
            </a:r>
            <a:r>
              <a:rPr lang="en-US" sz="1800" dirty="0"/>
              <a:t> </a:t>
            </a:r>
            <a:r>
              <a:rPr lang="en-US" sz="1800" dirty="0" smtClean="0"/>
              <a:t>vessels </a:t>
            </a:r>
          </a:p>
          <a:p>
            <a:pPr algn="l"/>
            <a:r>
              <a:rPr lang="en-US" sz="1800" dirty="0"/>
              <a:t> </a:t>
            </a:r>
            <a:r>
              <a:rPr lang="en-US" sz="1800" dirty="0" smtClean="0"/>
              <a:t>                         penetrating to the central core</a:t>
            </a:r>
            <a:r>
              <a:rPr lang="en-US" sz="1800" dirty="0"/>
              <a:t> </a:t>
            </a:r>
            <a:r>
              <a:rPr lang="en-US" sz="1800" dirty="0" smtClean="0"/>
              <a:t>of </a:t>
            </a:r>
            <a:r>
              <a:rPr lang="en-US" sz="1800" dirty="0"/>
              <a:t>posterior optic nerve .</a:t>
            </a:r>
          </a:p>
        </p:txBody>
      </p:sp>
      <p:pic>
        <p:nvPicPr>
          <p:cNvPr id="12391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962400"/>
            <a:ext cx="4267200" cy="268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391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816350"/>
            <a:ext cx="4267200" cy="281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313369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3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0" grpId="0"/>
      <p:bldP spid="13332" grpId="0"/>
      <p:bldP spid="13333" grpId="0"/>
      <p:bldP spid="133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304800" y="990600"/>
            <a:ext cx="8439150" cy="5219700"/>
          </a:xfrm>
        </p:spPr>
        <p:txBody>
          <a:bodyPr/>
          <a:lstStyle/>
          <a:p>
            <a:pPr algn="ctr"/>
            <a:r>
              <a:rPr lang="en-US" sz="1800" b="1" dirty="0">
                <a:solidFill>
                  <a:srgbClr val="000000"/>
                </a:solidFill>
                <a:latin typeface="Arial"/>
                <a:cs typeface="Arial"/>
              </a:rPr>
              <a:t/>
            </a:r>
            <a:br>
              <a:rPr lang="en-US" sz="1800" b="1" dirty="0">
                <a:solidFill>
                  <a:srgbClr val="000000"/>
                </a:solidFill>
                <a:latin typeface="Arial"/>
                <a:cs typeface="Arial"/>
              </a:rPr>
            </a:br>
            <a:r>
              <a:rPr lang="en-US" sz="1800" b="1" dirty="0">
                <a:solidFill>
                  <a:srgbClr val="000000"/>
                </a:solidFill>
                <a:latin typeface="Arial"/>
                <a:cs typeface="Arial"/>
              </a:rPr>
              <a:t/>
            </a:r>
            <a:br>
              <a:rPr lang="en-US" sz="1800" b="1" dirty="0">
                <a:solidFill>
                  <a:srgbClr val="000000"/>
                </a:solidFill>
                <a:latin typeface="Arial"/>
                <a:cs typeface="Arial"/>
              </a:rPr>
            </a:br>
            <a:r>
              <a:rPr lang="en-US" sz="1800" dirty="0" err="1">
                <a:solidFill>
                  <a:srgbClr val="000000"/>
                </a:solidFill>
                <a:latin typeface="Arial"/>
                <a:cs typeface="Arial"/>
              </a:rPr>
              <a:t>Zheng</a:t>
            </a:r>
            <a:r>
              <a:rPr lang="en-US" sz="1800" dirty="0">
                <a:solidFill>
                  <a:srgbClr val="000000"/>
                </a:solidFill>
                <a:latin typeface="Arial"/>
                <a:cs typeface="Arial"/>
              </a:rPr>
              <a:t>, </a:t>
            </a:r>
            <a:r>
              <a:rPr lang="en-US" sz="1800" dirty="0" err="1" smtClean="0">
                <a:solidFill>
                  <a:srgbClr val="000000"/>
                </a:solidFill>
                <a:latin typeface="Arial"/>
                <a:cs typeface="Arial"/>
              </a:rPr>
              <a:t>Biu</a:t>
            </a:r>
            <a:r>
              <a:rPr lang="en-US" sz="1800" dirty="0" smtClean="0">
                <a:solidFill>
                  <a:srgbClr val="000000"/>
                </a:solidFill>
                <a:latin typeface="Arial"/>
                <a:cs typeface="Arial"/>
              </a:rPr>
              <a:t>, et. al.- Rodent models -  </a:t>
            </a:r>
            <a:r>
              <a:rPr lang="en-US" sz="1800" dirty="0">
                <a:solidFill>
                  <a:srgbClr val="000000"/>
                </a:solidFill>
                <a:latin typeface="Arial"/>
                <a:cs typeface="Arial"/>
              </a:rPr>
              <a:t>confirming that even brief acute rises in IOP can “lead to cumulative dysfunction in the inner retina</a:t>
            </a:r>
            <a:r>
              <a:rPr lang="en-US" sz="1800" dirty="0" smtClean="0">
                <a:solidFill>
                  <a:srgbClr val="000000"/>
                </a:solidFill>
                <a:latin typeface="Arial"/>
                <a:cs typeface="Arial"/>
              </a:rPr>
              <a:t>”</a:t>
            </a:r>
            <a:br>
              <a:rPr lang="en-US" sz="1800" dirty="0" smtClean="0">
                <a:solidFill>
                  <a:srgbClr val="000000"/>
                </a:solidFill>
                <a:latin typeface="Arial"/>
                <a:cs typeface="Arial"/>
              </a:rPr>
            </a:br>
            <a:r>
              <a:rPr lang="en-US" sz="1800" dirty="0">
                <a:solidFill>
                  <a:srgbClr val="000000"/>
                </a:solidFill>
                <a:latin typeface="Arial"/>
                <a:cs typeface="Arial"/>
              </a:rPr>
              <a:t>D</a:t>
            </a:r>
            <a:r>
              <a:rPr lang="en-US" sz="1800" dirty="0" smtClean="0">
                <a:solidFill>
                  <a:srgbClr val="000000"/>
                </a:solidFill>
                <a:latin typeface="Arial"/>
                <a:cs typeface="Arial"/>
              </a:rPr>
              <a:t>oppler flow -Ischemia </a:t>
            </a:r>
            <a:r>
              <a:rPr lang="en-US" sz="1800" dirty="0">
                <a:solidFill>
                  <a:srgbClr val="000000"/>
                </a:solidFill>
                <a:latin typeface="Arial"/>
                <a:cs typeface="Arial"/>
              </a:rPr>
              <a:t>causing retinal structural damage</a:t>
            </a:r>
            <a:r>
              <a:rPr lang="en-US" sz="1800" dirty="0" smtClean="0">
                <a:solidFill>
                  <a:srgbClr val="000000"/>
                </a:solidFill>
                <a:latin typeface="Arial"/>
                <a:cs typeface="Arial"/>
              </a:rPr>
              <a:t>.</a:t>
            </a:r>
            <a:br>
              <a:rPr lang="en-US" sz="1800" dirty="0" smtClean="0">
                <a:solidFill>
                  <a:srgbClr val="000000"/>
                </a:solidFill>
                <a:latin typeface="Arial"/>
                <a:cs typeface="Arial"/>
              </a:rPr>
            </a:br>
            <a:r>
              <a:rPr lang="en-US" sz="1800" dirty="0" smtClean="0">
                <a:solidFill>
                  <a:srgbClr val="000000"/>
                </a:solidFill>
                <a:latin typeface="Arial"/>
                <a:cs typeface="Arial"/>
              </a:rPr>
              <a:t> </a:t>
            </a:r>
            <a:r>
              <a:rPr lang="en-US" sz="1800" dirty="0">
                <a:solidFill>
                  <a:srgbClr val="000000"/>
                </a:solidFill>
                <a:latin typeface="Arial"/>
                <a:cs typeface="Arial"/>
              </a:rPr>
              <a:t>(30-45 minutes) </a:t>
            </a:r>
            <a:br>
              <a:rPr lang="en-US" sz="1800" dirty="0">
                <a:solidFill>
                  <a:srgbClr val="000000"/>
                </a:solidFill>
                <a:latin typeface="Arial"/>
                <a:cs typeface="Arial"/>
              </a:rPr>
            </a:br>
            <a:r>
              <a:rPr lang="en-US" sz="1800" dirty="0" smtClean="0">
                <a:solidFill>
                  <a:srgbClr val="000000"/>
                </a:solidFill>
                <a:latin typeface="Arial"/>
                <a:cs typeface="Arial"/>
              </a:rPr>
              <a:t/>
            </a:r>
            <a:br>
              <a:rPr lang="en-US" sz="1800" dirty="0" smtClean="0">
                <a:solidFill>
                  <a:srgbClr val="000000"/>
                </a:solidFill>
                <a:latin typeface="Arial"/>
                <a:cs typeface="Arial"/>
              </a:rPr>
            </a:br>
            <a:r>
              <a:rPr lang="en-US" sz="1800" dirty="0" err="1" smtClean="0">
                <a:solidFill>
                  <a:srgbClr val="000000"/>
                </a:solidFill>
                <a:latin typeface="Arial"/>
                <a:cs typeface="Arial"/>
              </a:rPr>
              <a:t>D</a:t>
            </a:r>
            <a:r>
              <a:rPr lang="en-US" sz="1800" b="1" dirty="0" err="1" smtClean="0">
                <a:solidFill>
                  <a:srgbClr val="000000"/>
                </a:solidFill>
                <a:latin typeface="Arial"/>
                <a:cs typeface="Arial"/>
              </a:rPr>
              <a:t>ysregulation</a:t>
            </a:r>
            <a:r>
              <a:rPr lang="en-US" sz="1800" b="1" dirty="0" smtClean="0">
                <a:solidFill>
                  <a:srgbClr val="000000"/>
                </a:solidFill>
                <a:latin typeface="Arial"/>
                <a:cs typeface="Arial"/>
              </a:rPr>
              <a:t> </a:t>
            </a:r>
            <a:r>
              <a:rPr lang="en-US" sz="1800" b="1" dirty="0">
                <a:solidFill>
                  <a:srgbClr val="000000"/>
                </a:solidFill>
                <a:latin typeface="Arial"/>
                <a:cs typeface="Arial"/>
              </a:rPr>
              <a:t>of trabecular meshwork </a:t>
            </a:r>
            <a:r>
              <a:rPr lang="en-US" sz="1800" b="1" dirty="0" smtClean="0">
                <a:solidFill>
                  <a:srgbClr val="000000"/>
                </a:solidFill>
                <a:latin typeface="Arial"/>
                <a:cs typeface="Arial"/>
              </a:rPr>
              <a:t>drainage secondary to </a:t>
            </a:r>
            <a:r>
              <a:rPr lang="en-US" sz="1800" b="1" dirty="0">
                <a:solidFill>
                  <a:srgbClr val="000000"/>
                </a:solidFill>
                <a:latin typeface="Arial"/>
                <a:cs typeface="Arial"/>
              </a:rPr>
              <a:t>high IOP </a:t>
            </a:r>
            <a:r>
              <a:rPr lang="en-US" sz="1800" dirty="0">
                <a:solidFill>
                  <a:srgbClr val="000000"/>
                </a:solidFill>
                <a:latin typeface="Arial"/>
                <a:cs typeface="Arial"/>
              </a:rPr>
              <a:t>&amp;</a:t>
            </a:r>
            <a:r>
              <a:rPr lang="en-US" sz="1800" b="1" dirty="0" smtClean="0">
                <a:solidFill>
                  <a:srgbClr val="000000"/>
                </a:solidFill>
                <a:latin typeface="Arial"/>
                <a:cs typeface="Arial"/>
              </a:rPr>
              <a:t> orthostatic pressure changes there </a:t>
            </a:r>
            <a:r>
              <a:rPr lang="en-US" sz="1800" b="1" dirty="0">
                <a:solidFill>
                  <a:srgbClr val="000000"/>
                </a:solidFill>
                <a:latin typeface="Arial"/>
                <a:cs typeface="Arial"/>
              </a:rPr>
              <a:t>is </a:t>
            </a:r>
            <a:r>
              <a:rPr lang="en-US" sz="1800" b="1" dirty="0" err="1">
                <a:solidFill>
                  <a:srgbClr val="000000"/>
                </a:solidFill>
                <a:latin typeface="Arial"/>
                <a:cs typeface="Arial"/>
              </a:rPr>
              <a:t>dysregulated</a:t>
            </a:r>
            <a:r>
              <a:rPr lang="en-US" sz="1800" b="1" dirty="0">
                <a:solidFill>
                  <a:srgbClr val="000000"/>
                </a:solidFill>
                <a:latin typeface="Arial"/>
                <a:cs typeface="Arial"/>
              </a:rPr>
              <a:t> pressure dependent outflow. (Rhee)</a:t>
            </a:r>
            <a:br>
              <a:rPr lang="en-US" sz="1800" b="1" dirty="0">
                <a:solidFill>
                  <a:srgbClr val="000000"/>
                </a:solidFill>
                <a:latin typeface="Arial"/>
                <a:cs typeface="Arial"/>
              </a:rPr>
            </a:br>
            <a:r>
              <a:rPr lang="en-US" sz="1800" b="1" dirty="0">
                <a:solidFill>
                  <a:srgbClr val="000000"/>
                </a:solidFill>
                <a:latin typeface="Arial"/>
                <a:cs typeface="Arial"/>
              </a:rPr>
              <a:t/>
            </a:r>
            <a:br>
              <a:rPr lang="en-US" sz="1800" b="1" dirty="0">
                <a:solidFill>
                  <a:srgbClr val="000000"/>
                </a:solidFill>
                <a:latin typeface="Arial"/>
                <a:cs typeface="Arial"/>
              </a:rPr>
            </a:br>
            <a:r>
              <a:rPr lang="en-US" sz="1800" b="1" dirty="0">
                <a:solidFill>
                  <a:srgbClr val="000000"/>
                </a:solidFill>
                <a:latin typeface="Arial"/>
                <a:cs typeface="Arial"/>
              </a:rPr>
              <a:t> The </a:t>
            </a:r>
            <a:r>
              <a:rPr lang="en-US" sz="1800" b="1" dirty="0" err="1">
                <a:solidFill>
                  <a:srgbClr val="000000"/>
                </a:solidFill>
                <a:latin typeface="Arial"/>
                <a:cs typeface="Arial"/>
              </a:rPr>
              <a:t>Schlemm’s</a:t>
            </a:r>
            <a:r>
              <a:rPr lang="en-US" sz="1800" b="1" dirty="0">
                <a:solidFill>
                  <a:srgbClr val="000000"/>
                </a:solidFill>
                <a:latin typeface="Arial"/>
                <a:cs typeface="Arial"/>
              </a:rPr>
              <a:t> canal that lies below the trabecular meshwork can collapse during prolonged ST position secondary to high IOP and the orthostatic changes: causing occlusion of the lumen and obstruction to outflow </a:t>
            </a:r>
            <a:br>
              <a:rPr lang="en-US" sz="1800" b="1" dirty="0">
                <a:solidFill>
                  <a:srgbClr val="000000"/>
                </a:solidFill>
                <a:latin typeface="Arial"/>
                <a:cs typeface="Arial"/>
              </a:rPr>
            </a:br>
            <a:r>
              <a:rPr lang="en-US" sz="1800" b="1" dirty="0">
                <a:solidFill>
                  <a:srgbClr val="000000"/>
                </a:solidFill>
                <a:latin typeface="Arial"/>
                <a:cs typeface="Arial"/>
              </a:rPr>
              <a:t>1) increasing potentials for compression of these vessels  in the posterior chamber  and 2) directly  prevents reflux of blood into the anterior chamber**</a:t>
            </a:r>
            <a:br>
              <a:rPr lang="en-US" sz="1800" b="1" dirty="0">
                <a:solidFill>
                  <a:srgbClr val="000000"/>
                </a:solidFill>
                <a:latin typeface="Arial"/>
                <a:cs typeface="Arial"/>
              </a:rPr>
            </a:br>
            <a:r>
              <a:rPr lang="en-US" sz="1800" b="1" dirty="0">
                <a:solidFill>
                  <a:srgbClr val="000000"/>
                </a:solidFill>
                <a:latin typeface="Arial"/>
                <a:cs typeface="Arial"/>
              </a:rPr>
              <a:t>(</a:t>
            </a:r>
            <a:r>
              <a:rPr lang="en-US" sz="1800" b="1" dirty="0" err="1">
                <a:solidFill>
                  <a:srgbClr val="000000"/>
                </a:solidFill>
                <a:latin typeface="Arial"/>
                <a:cs typeface="Arial"/>
              </a:rPr>
              <a:t>Johnstone</a:t>
            </a:r>
            <a:r>
              <a:rPr lang="en-US" sz="1800" b="1" dirty="0">
                <a:solidFill>
                  <a:srgbClr val="000000"/>
                </a:solidFill>
                <a:latin typeface="Arial"/>
                <a:cs typeface="Arial"/>
              </a:rPr>
              <a:t> &amp; Grant)</a:t>
            </a:r>
            <a:endParaRPr lang="en-US" sz="1800" dirty="0">
              <a:solidFill>
                <a:srgbClr val="000000"/>
              </a:solidFill>
              <a:latin typeface="Arial"/>
              <a:cs typeface="Arial"/>
            </a:endParaRPr>
          </a:p>
        </p:txBody>
      </p:sp>
      <p:sp>
        <p:nvSpPr>
          <p:cNvPr id="38914" name="TextBox 2"/>
          <p:cNvSpPr txBox="1">
            <a:spLocks noChangeArrowheads="1"/>
          </p:cNvSpPr>
          <p:nvPr/>
        </p:nvSpPr>
        <p:spPr bwMode="auto">
          <a:xfrm>
            <a:off x="860425" y="452438"/>
            <a:ext cx="7826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Osaka" charset="0"/>
                <a:cs typeface="Osaka" charset="0"/>
              </a:defRPr>
            </a:lvl1pPr>
            <a:lvl2pPr marL="742950" indent="-285750" eaLnBrk="0" hangingPunct="0">
              <a:defRPr sz="2400">
                <a:solidFill>
                  <a:schemeClr val="tx1"/>
                </a:solidFill>
                <a:latin typeface="Arial" charset="0"/>
                <a:ea typeface="Osaka" charset="0"/>
                <a:cs typeface="Osaka" charset="0"/>
              </a:defRPr>
            </a:lvl2pPr>
            <a:lvl3pPr marL="1143000" indent="-228600" eaLnBrk="0" hangingPunct="0">
              <a:defRPr sz="2400">
                <a:solidFill>
                  <a:schemeClr val="tx1"/>
                </a:solidFill>
                <a:latin typeface="Arial" charset="0"/>
                <a:ea typeface="Osaka" charset="0"/>
                <a:cs typeface="Osaka" charset="0"/>
              </a:defRPr>
            </a:lvl3pPr>
            <a:lvl4pPr marL="1600200" indent="-228600" eaLnBrk="0" hangingPunct="0">
              <a:defRPr sz="2400">
                <a:solidFill>
                  <a:schemeClr val="tx1"/>
                </a:solidFill>
                <a:latin typeface="Arial" charset="0"/>
                <a:ea typeface="Osaka" charset="0"/>
                <a:cs typeface="Osaka" charset="0"/>
              </a:defRPr>
            </a:lvl4pPr>
            <a:lvl5pPr marL="2057400" indent="-228600" eaLnBrk="0" hangingPunct="0">
              <a:defRPr sz="2400">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Arial" charset="0"/>
                <a:ea typeface="Osaka" charset="0"/>
                <a:cs typeface="Osaka" charset="0"/>
              </a:defRPr>
            </a:lvl9pPr>
          </a:lstStyle>
          <a:p>
            <a:pPr eaLnBrk="1" hangingPunct="1"/>
            <a:r>
              <a:rPr lang="en-US" sz="3600" b="1" dirty="0" smtClean="0">
                <a:solidFill>
                  <a:srgbClr val="0000FF"/>
                </a:solidFill>
              </a:rPr>
              <a:t>    </a:t>
            </a:r>
            <a:r>
              <a:rPr lang="en-US" sz="3600" b="1" dirty="0" smtClean="0">
                <a:solidFill>
                  <a:srgbClr val="000090"/>
                </a:solidFill>
              </a:rPr>
              <a:t>Pertinent </a:t>
            </a:r>
            <a:r>
              <a:rPr lang="en-US" sz="3600" b="1" dirty="0">
                <a:solidFill>
                  <a:srgbClr val="000090"/>
                </a:solidFill>
              </a:rPr>
              <a:t>Current Literature </a:t>
            </a:r>
          </a:p>
        </p:txBody>
      </p:sp>
    </p:spTree>
    <p:extLst>
      <p:ext uri="{BB962C8B-B14F-4D97-AF65-F5344CB8AC3E}">
        <p14:creationId xmlns:p14="http://schemas.microsoft.com/office/powerpoint/2010/main" val="2567704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2286000" y="0"/>
            <a:ext cx="184150" cy="579438"/>
          </a:xfrm>
          <a:prstGeom prst="rect">
            <a:avLst/>
          </a:prstGeom>
          <a:noFill/>
          <a:ln w="9525">
            <a:noFill/>
            <a:miter lim="800000"/>
            <a:headEnd/>
            <a:tailEnd/>
          </a:ln>
          <a:effectLst/>
        </p:spPr>
        <p:txBody>
          <a:bodyPr wrap="none">
            <a:spAutoFit/>
          </a:bodyPr>
          <a:lstStyle/>
          <a:p>
            <a:pPr algn="l">
              <a:defRPr/>
            </a:pPr>
            <a:endParaRPr lang="en-US" sz="3200" b="1" dirty="0">
              <a:latin typeface="+mn-lt"/>
              <a:ea typeface="+mn-ea"/>
              <a:cs typeface="+mn-cs"/>
            </a:endParaRPr>
          </a:p>
        </p:txBody>
      </p:sp>
      <p:sp>
        <p:nvSpPr>
          <p:cNvPr id="72707" name="Rectangle 3"/>
          <p:cNvSpPr>
            <a:spLocks noChangeArrowheads="1"/>
          </p:cNvSpPr>
          <p:nvPr/>
        </p:nvSpPr>
        <p:spPr bwMode="auto">
          <a:xfrm>
            <a:off x="304800" y="533400"/>
            <a:ext cx="8839200" cy="915988"/>
          </a:xfrm>
          <a:prstGeom prst="rect">
            <a:avLst/>
          </a:prstGeom>
          <a:noFill/>
          <a:ln w="9525">
            <a:noFill/>
            <a:miter lim="800000"/>
            <a:headEnd/>
            <a:tailEnd/>
          </a:ln>
          <a:effectLst/>
        </p:spPr>
        <p:txBody>
          <a:bodyPr>
            <a:spAutoFit/>
          </a:bodyPr>
          <a:lstStyle/>
          <a:p>
            <a:pPr marL="457200" indent="-457200" algn="l">
              <a:buFont typeface="Wingdings" pitchFamily="1" charset="2"/>
              <a:buChar char="§"/>
              <a:defRPr/>
            </a:pPr>
            <a:endParaRPr lang="en-US" sz="1800" dirty="0">
              <a:solidFill>
                <a:schemeClr val="bg1"/>
              </a:solidFill>
              <a:latin typeface="+mn-lt"/>
              <a:ea typeface="+mn-ea"/>
              <a:cs typeface="+mn-cs"/>
            </a:endParaRPr>
          </a:p>
          <a:p>
            <a:pPr marL="457200" indent="-457200" algn="l">
              <a:buFont typeface="Wingdings" pitchFamily="1" charset="2"/>
              <a:buNone/>
              <a:defRPr/>
            </a:pPr>
            <a:endParaRPr lang="en-US" sz="1800" dirty="0">
              <a:solidFill>
                <a:schemeClr val="bg1"/>
              </a:solidFill>
              <a:latin typeface="+mn-lt"/>
              <a:ea typeface="+mn-ea"/>
              <a:cs typeface="+mn-cs"/>
            </a:endParaRPr>
          </a:p>
          <a:p>
            <a:pPr marL="457200" indent="-457200" algn="l">
              <a:buFont typeface="Wingdings" pitchFamily="1" charset="2"/>
              <a:buNone/>
              <a:defRPr/>
            </a:pPr>
            <a:endParaRPr lang="en-US" sz="1800" dirty="0">
              <a:solidFill>
                <a:schemeClr val="bg1"/>
              </a:solidFill>
              <a:latin typeface="+mn-lt"/>
              <a:ea typeface="+mn-ea"/>
              <a:cs typeface="+mn-cs"/>
            </a:endParaRPr>
          </a:p>
        </p:txBody>
      </p:sp>
      <p:sp>
        <p:nvSpPr>
          <p:cNvPr id="72709" name="Text Box 5"/>
          <p:cNvSpPr txBox="1">
            <a:spLocks noChangeArrowheads="1"/>
          </p:cNvSpPr>
          <p:nvPr/>
        </p:nvSpPr>
        <p:spPr bwMode="auto">
          <a:xfrm>
            <a:off x="222250" y="990600"/>
            <a:ext cx="8921750" cy="396875"/>
          </a:xfrm>
          <a:prstGeom prst="rect">
            <a:avLst/>
          </a:prstGeom>
          <a:noFill/>
          <a:ln w="9525">
            <a:noFill/>
            <a:miter lim="800000"/>
            <a:headEnd/>
            <a:tailEnd/>
          </a:ln>
          <a:effectLst/>
        </p:spPr>
        <p:txBody>
          <a:bodyPr>
            <a:spAutoFit/>
          </a:bodyPr>
          <a:lstStyle/>
          <a:p>
            <a:pPr>
              <a:defRPr/>
            </a:pPr>
            <a:endParaRPr lang="en-US" sz="2000" b="1" dirty="0">
              <a:latin typeface="+mn-lt"/>
              <a:ea typeface="+mn-ea"/>
              <a:cs typeface="+mn-cs"/>
            </a:endParaRPr>
          </a:p>
        </p:txBody>
      </p:sp>
      <p:sp>
        <p:nvSpPr>
          <p:cNvPr id="72710" name="Text Box 6"/>
          <p:cNvSpPr txBox="1">
            <a:spLocks noChangeArrowheads="1"/>
          </p:cNvSpPr>
          <p:nvPr/>
        </p:nvSpPr>
        <p:spPr bwMode="auto">
          <a:xfrm>
            <a:off x="228600" y="1371600"/>
            <a:ext cx="89154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Osaka" charset="0"/>
                <a:cs typeface="Osaka" charset="0"/>
              </a:defRPr>
            </a:lvl1pPr>
            <a:lvl2pPr marL="742950" indent="-285750" eaLnBrk="0" hangingPunct="0">
              <a:defRPr sz="2400">
                <a:solidFill>
                  <a:schemeClr val="tx1"/>
                </a:solidFill>
                <a:latin typeface="Arial" charset="0"/>
                <a:ea typeface="Osaka" charset="0"/>
                <a:cs typeface="Osaka" charset="0"/>
              </a:defRPr>
            </a:lvl2pPr>
            <a:lvl3pPr marL="1143000" indent="-228600" eaLnBrk="0" hangingPunct="0">
              <a:defRPr sz="2400">
                <a:solidFill>
                  <a:schemeClr val="tx1"/>
                </a:solidFill>
                <a:latin typeface="Arial" charset="0"/>
                <a:ea typeface="Osaka" charset="0"/>
                <a:cs typeface="Osaka" charset="0"/>
              </a:defRPr>
            </a:lvl3pPr>
            <a:lvl4pPr marL="1600200" indent="-228600" eaLnBrk="0" hangingPunct="0">
              <a:defRPr sz="2400">
                <a:solidFill>
                  <a:schemeClr val="tx1"/>
                </a:solidFill>
                <a:latin typeface="Arial" charset="0"/>
                <a:ea typeface="Osaka" charset="0"/>
                <a:cs typeface="Osaka" charset="0"/>
              </a:defRPr>
            </a:lvl4pPr>
            <a:lvl5pPr marL="2057400" indent="-228600" eaLnBrk="0" hangingPunct="0">
              <a:defRPr sz="2400">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Arial" charset="0"/>
                <a:ea typeface="Osaka" charset="0"/>
                <a:cs typeface="Osaka" charset="0"/>
              </a:defRPr>
            </a:lvl9pPr>
          </a:lstStyle>
          <a:p>
            <a:pPr algn="l"/>
            <a:endParaRPr lang="en-US" sz="1800" b="1">
              <a:solidFill>
                <a:schemeClr val="bg2"/>
              </a:solidFill>
            </a:endParaRPr>
          </a:p>
          <a:p>
            <a:pPr algn="l"/>
            <a:endParaRPr lang="en-US" sz="2000">
              <a:solidFill>
                <a:schemeClr val="bg2"/>
              </a:solidFill>
            </a:endParaRPr>
          </a:p>
          <a:p>
            <a:pPr eaLnBrk="1" hangingPunct="1">
              <a:buFont typeface="Wingdings" charset="0"/>
              <a:buChar char="§"/>
            </a:pPr>
            <a:endParaRPr lang="en-US" sz="2000">
              <a:solidFill>
                <a:schemeClr val="bg2"/>
              </a:solidFill>
            </a:endParaRPr>
          </a:p>
          <a:p>
            <a:pPr eaLnBrk="1" hangingPunct="1">
              <a:buFont typeface="Wingdings" charset="0"/>
              <a:buChar char="§"/>
            </a:pPr>
            <a:endParaRPr lang="en-US" sz="2000">
              <a:solidFill>
                <a:schemeClr val="bg2"/>
              </a:solidFill>
            </a:endParaRPr>
          </a:p>
          <a:p>
            <a:pPr algn="l" eaLnBrk="1" hangingPunct="1">
              <a:buFont typeface="Wingdings" charset="0"/>
              <a:buNone/>
            </a:pPr>
            <a:endParaRPr lang="en-US" sz="2000">
              <a:solidFill>
                <a:schemeClr val="bg2"/>
              </a:solidFill>
            </a:endParaRPr>
          </a:p>
          <a:p>
            <a:pPr algn="l" eaLnBrk="1" hangingPunct="1">
              <a:buFont typeface="Wingdings" charset="0"/>
              <a:buNone/>
            </a:pPr>
            <a:endParaRPr lang="en-US" sz="2000">
              <a:solidFill>
                <a:srgbClr val="FFFFFF"/>
              </a:solidFill>
            </a:endParaRPr>
          </a:p>
          <a:p>
            <a:pPr eaLnBrk="1" hangingPunct="1"/>
            <a:endParaRPr lang="en-US" sz="2000"/>
          </a:p>
        </p:txBody>
      </p:sp>
      <p:sp>
        <p:nvSpPr>
          <p:cNvPr id="72711" name="Text Box 7"/>
          <p:cNvSpPr txBox="1">
            <a:spLocks noChangeArrowheads="1"/>
          </p:cNvSpPr>
          <p:nvPr/>
        </p:nvSpPr>
        <p:spPr bwMode="auto">
          <a:xfrm>
            <a:off x="144463" y="161925"/>
            <a:ext cx="8542337" cy="1477328"/>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Osaka" charset="0"/>
                <a:cs typeface="Osaka" charset="0"/>
              </a:defRPr>
            </a:lvl1pPr>
            <a:lvl2pPr marL="742950" indent="-285750" eaLnBrk="0" hangingPunct="0">
              <a:defRPr>
                <a:solidFill>
                  <a:schemeClr val="tx1"/>
                </a:solidFill>
                <a:latin typeface="Arial" charset="0"/>
                <a:ea typeface="Osaka" charset="0"/>
                <a:cs typeface="Osaka" charset="0"/>
              </a:defRPr>
            </a:lvl2pPr>
            <a:lvl3pPr marL="1143000" indent="-228600" eaLnBrk="0" hangingPunct="0">
              <a:defRPr>
                <a:solidFill>
                  <a:schemeClr val="tx1"/>
                </a:solidFill>
                <a:latin typeface="Arial" charset="0"/>
                <a:ea typeface="Osaka" charset="0"/>
                <a:cs typeface="Osaka" charset="0"/>
              </a:defRPr>
            </a:lvl3pPr>
            <a:lvl4pPr marL="1600200" indent="-228600" eaLnBrk="0" hangingPunct="0">
              <a:defRPr>
                <a:solidFill>
                  <a:schemeClr val="tx1"/>
                </a:solidFill>
                <a:latin typeface="Arial" charset="0"/>
                <a:ea typeface="Osaka" charset="0"/>
                <a:cs typeface="Osaka" charset="0"/>
              </a:defRPr>
            </a:lvl4pPr>
            <a:lvl5pPr marL="2057400" indent="-228600" eaLnBrk="0" hangingPunct="0">
              <a:defRPr>
                <a:solidFill>
                  <a:schemeClr val="tx1"/>
                </a:solidFill>
                <a:latin typeface="Arial" charset="0"/>
                <a:ea typeface="Osaka" charset="0"/>
                <a:cs typeface="Osaka" charset="0"/>
              </a:defRPr>
            </a:lvl5pPr>
            <a:lvl6pPr marL="2514600" indent="-228600" algn="ctr" eaLnBrk="0" fontAlgn="base" hangingPunct="0">
              <a:spcBef>
                <a:spcPct val="0"/>
              </a:spcBef>
              <a:spcAft>
                <a:spcPct val="0"/>
              </a:spcAft>
              <a:defRPr>
                <a:solidFill>
                  <a:schemeClr val="tx1"/>
                </a:solidFill>
                <a:latin typeface="Arial" charset="0"/>
                <a:ea typeface="Osaka" charset="0"/>
                <a:cs typeface="Osaka" charset="0"/>
              </a:defRPr>
            </a:lvl6pPr>
            <a:lvl7pPr marL="2971800" indent="-228600" algn="ctr" eaLnBrk="0" fontAlgn="base" hangingPunct="0">
              <a:spcBef>
                <a:spcPct val="0"/>
              </a:spcBef>
              <a:spcAft>
                <a:spcPct val="0"/>
              </a:spcAft>
              <a:defRPr>
                <a:solidFill>
                  <a:schemeClr val="tx1"/>
                </a:solidFill>
                <a:latin typeface="Arial" charset="0"/>
                <a:ea typeface="Osaka" charset="0"/>
                <a:cs typeface="Osaka" charset="0"/>
              </a:defRPr>
            </a:lvl7pPr>
            <a:lvl8pPr marL="3429000" indent="-228600" algn="ctr" eaLnBrk="0" fontAlgn="base" hangingPunct="0">
              <a:spcBef>
                <a:spcPct val="0"/>
              </a:spcBef>
              <a:spcAft>
                <a:spcPct val="0"/>
              </a:spcAft>
              <a:defRPr>
                <a:solidFill>
                  <a:schemeClr val="tx1"/>
                </a:solidFill>
                <a:latin typeface="Arial" charset="0"/>
                <a:ea typeface="Osaka" charset="0"/>
                <a:cs typeface="Osaka" charset="0"/>
              </a:defRPr>
            </a:lvl8pPr>
            <a:lvl9pPr marL="3886200" indent="-228600" algn="ctr" eaLnBrk="0" fontAlgn="base" hangingPunct="0">
              <a:spcBef>
                <a:spcPct val="0"/>
              </a:spcBef>
              <a:spcAft>
                <a:spcPct val="0"/>
              </a:spcAft>
              <a:defRPr>
                <a:solidFill>
                  <a:schemeClr val="tx1"/>
                </a:solidFill>
                <a:latin typeface="Arial" charset="0"/>
                <a:ea typeface="Osaka" charset="0"/>
                <a:cs typeface="Osaka" charset="0"/>
              </a:defRPr>
            </a:lvl9pPr>
          </a:lstStyle>
          <a:p>
            <a:pPr algn="ctr" eaLnBrk="1" hangingPunct="1">
              <a:defRPr/>
            </a:pPr>
            <a:r>
              <a:rPr lang="en-US" b="1" dirty="0" smtClean="0">
                <a:solidFill>
                  <a:srgbClr val="000099"/>
                </a:solidFill>
                <a:effectLst>
                  <a:outerShdw blurRad="38100" dist="38100" dir="2700000" algn="tl">
                    <a:srgbClr val="000000"/>
                  </a:outerShdw>
                </a:effectLst>
              </a:rPr>
              <a:t>A Preventive Intervention For Rising Intraocular Pressure</a:t>
            </a:r>
          </a:p>
          <a:p>
            <a:pPr algn="ctr" eaLnBrk="1" hangingPunct="1">
              <a:defRPr/>
            </a:pPr>
            <a:r>
              <a:rPr lang="en-US" b="1" dirty="0" smtClean="0">
                <a:solidFill>
                  <a:srgbClr val="000099"/>
                </a:solidFill>
                <a:effectLst>
                  <a:outerShdw blurRad="38100" dist="38100" dir="2700000" algn="tl">
                    <a:srgbClr val="000000"/>
                  </a:outerShdw>
                </a:effectLst>
              </a:rPr>
              <a:t> Development of the Molloy/ BAA Observation Scale</a:t>
            </a:r>
          </a:p>
          <a:p>
            <a:pPr algn="ctr" eaLnBrk="1" hangingPunct="1">
              <a:defRPr/>
            </a:pPr>
            <a:r>
              <a:rPr lang="ja-JP" altLang="en-US" sz="1800" b="1" dirty="0" smtClean="0">
                <a:solidFill>
                  <a:srgbClr val="000099"/>
                </a:solidFill>
                <a:effectLst>
                  <a:outerShdw blurRad="38100" dist="38100" dir="2700000" algn="tl">
                    <a:srgbClr val="000000"/>
                  </a:outerShdw>
                </a:effectLst>
              </a:rPr>
              <a:t>“</a:t>
            </a:r>
            <a:r>
              <a:rPr lang="en-US" sz="1800" b="1" dirty="0" smtClean="0">
                <a:solidFill>
                  <a:srgbClr val="000099"/>
                </a:solidFill>
                <a:effectLst>
                  <a:outerShdw blurRad="38100" dist="38100" dir="2700000" algn="tl">
                    <a:srgbClr val="000000"/>
                  </a:outerShdw>
                </a:effectLst>
              </a:rPr>
              <a:t>The MBOS</a:t>
            </a:r>
            <a:r>
              <a:rPr lang="ja-JP" altLang="en-US" sz="1800" b="1" dirty="0" smtClean="0">
                <a:solidFill>
                  <a:srgbClr val="000099"/>
                </a:solidFill>
                <a:effectLst>
                  <a:outerShdw blurRad="38100" dist="38100" dir="2700000" algn="tl">
                    <a:srgbClr val="000000"/>
                  </a:outerShdw>
                </a:effectLst>
              </a:rPr>
              <a:t>”</a:t>
            </a:r>
            <a:endParaRPr lang="en-US" sz="1800" b="1" dirty="0" smtClean="0">
              <a:solidFill>
                <a:srgbClr val="000099"/>
              </a:solidFill>
              <a:effectLst>
                <a:outerShdw blurRad="38100" dist="38100" dir="2700000" algn="tl">
                  <a:srgbClr val="000000"/>
                </a:outerShdw>
              </a:effectLst>
            </a:endParaRPr>
          </a:p>
          <a:p>
            <a:pPr algn="ctr" eaLnBrk="1" hangingPunct="1">
              <a:defRPr/>
            </a:pPr>
            <a:r>
              <a:rPr lang="en-US" sz="1800" b="1" dirty="0" smtClean="0">
                <a:solidFill>
                  <a:srgbClr val="000099"/>
                </a:solidFill>
                <a:effectLst>
                  <a:outerShdw blurRad="38100" dist="38100" dir="2700000" algn="tl">
                    <a:srgbClr val="000000"/>
                  </a:outerShdw>
                </a:effectLst>
              </a:rPr>
              <a:t>VISUALS OF EYELID EDEMA, CORNEAL EDEMA / CHEMOSIS AND ECCHYMOSIS</a:t>
            </a:r>
          </a:p>
        </p:txBody>
      </p:sp>
      <p:sp>
        <p:nvSpPr>
          <p:cNvPr id="72715" name="Text Box 11"/>
          <p:cNvSpPr txBox="1">
            <a:spLocks noChangeArrowheads="1"/>
          </p:cNvSpPr>
          <p:nvPr/>
        </p:nvSpPr>
        <p:spPr bwMode="auto">
          <a:xfrm>
            <a:off x="152400" y="914400"/>
            <a:ext cx="8991600" cy="396875"/>
          </a:xfrm>
          <a:prstGeom prst="rect">
            <a:avLst/>
          </a:prstGeom>
          <a:noFill/>
          <a:ln w="9525">
            <a:noFill/>
            <a:miter lim="800000"/>
            <a:headEnd/>
            <a:tailEnd/>
          </a:ln>
          <a:effectLst/>
        </p:spPr>
        <p:txBody>
          <a:bodyPr>
            <a:spAutoFit/>
          </a:bodyPr>
          <a:lstStyle/>
          <a:p>
            <a:pPr>
              <a:buFont typeface="Wingdings" pitchFamily="1" charset="2"/>
              <a:buChar char="§"/>
              <a:defRPr/>
            </a:pPr>
            <a:endParaRPr lang="en-US" sz="2000" dirty="0">
              <a:solidFill>
                <a:srgbClr val="FFFFFF"/>
              </a:solidFill>
              <a:latin typeface="+mn-lt"/>
              <a:ea typeface="+mn-ea"/>
              <a:cs typeface="+mn-cs"/>
            </a:endParaRPr>
          </a:p>
        </p:txBody>
      </p:sp>
      <p:sp>
        <p:nvSpPr>
          <p:cNvPr id="35849" name="Text Box 9"/>
          <p:cNvSpPr txBox="1">
            <a:spLocks noChangeArrowheads="1"/>
          </p:cNvSpPr>
          <p:nvPr/>
        </p:nvSpPr>
        <p:spPr bwMode="auto">
          <a:xfrm>
            <a:off x="6553200" y="2057400"/>
            <a:ext cx="2286000"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a:solidFill>
                  <a:srgbClr val="000000"/>
                </a:solidFill>
              </a:rPr>
              <a:t>Eyelid Edema</a:t>
            </a:r>
          </a:p>
          <a:p>
            <a:pPr>
              <a:spcBef>
                <a:spcPct val="50000"/>
              </a:spcBef>
              <a:defRPr/>
            </a:pPr>
            <a:r>
              <a:rPr lang="en-US" sz="1800" dirty="0">
                <a:solidFill>
                  <a:srgbClr val="000000"/>
                </a:solidFill>
              </a:rPr>
              <a:t>2.5 times &gt;baseline IOP  incidence</a:t>
            </a:r>
          </a:p>
          <a:p>
            <a:pPr>
              <a:spcBef>
                <a:spcPct val="50000"/>
              </a:spcBef>
              <a:defRPr/>
            </a:pPr>
            <a:endParaRPr lang="en-US" sz="1800" dirty="0">
              <a:solidFill>
                <a:srgbClr val="000000"/>
              </a:solidFill>
            </a:endParaRPr>
          </a:p>
        </p:txBody>
      </p:sp>
      <p:sp>
        <p:nvSpPr>
          <p:cNvPr id="35850" name="Text Box 10"/>
          <p:cNvSpPr txBox="1">
            <a:spLocks noChangeArrowheads="1"/>
          </p:cNvSpPr>
          <p:nvPr/>
        </p:nvSpPr>
        <p:spPr bwMode="auto">
          <a:xfrm>
            <a:off x="7162800" y="3810000"/>
            <a:ext cx="12001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dirty="0" err="1">
                <a:solidFill>
                  <a:srgbClr val="000000"/>
                </a:solidFill>
              </a:rPr>
              <a:t>Chemosis</a:t>
            </a:r>
            <a:endParaRPr lang="en-US" sz="1800" dirty="0">
              <a:solidFill>
                <a:srgbClr val="000000"/>
              </a:solidFill>
            </a:endParaRPr>
          </a:p>
          <a:p>
            <a:pPr>
              <a:defRPr/>
            </a:pPr>
            <a:r>
              <a:rPr lang="en-US" sz="1800" dirty="0">
                <a:solidFill>
                  <a:srgbClr val="000000"/>
                </a:solidFill>
              </a:rPr>
              <a:t>3.4 times IOP</a:t>
            </a:r>
          </a:p>
        </p:txBody>
      </p:sp>
      <p:sp>
        <p:nvSpPr>
          <p:cNvPr id="35851" name="Text Box 11"/>
          <p:cNvSpPr txBox="1">
            <a:spLocks noChangeArrowheads="1"/>
          </p:cNvSpPr>
          <p:nvPr/>
        </p:nvSpPr>
        <p:spPr bwMode="auto">
          <a:xfrm>
            <a:off x="7010400" y="5257800"/>
            <a:ext cx="1524000"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dirty="0">
                <a:solidFill>
                  <a:srgbClr val="000000"/>
                </a:solidFill>
              </a:rPr>
              <a:t>Ecchymosis</a:t>
            </a:r>
          </a:p>
          <a:p>
            <a:pPr>
              <a:spcBef>
                <a:spcPct val="50000"/>
              </a:spcBef>
              <a:defRPr/>
            </a:pPr>
            <a:r>
              <a:rPr lang="en-US" sz="1800" dirty="0">
                <a:solidFill>
                  <a:srgbClr val="000000"/>
                </a:solidFill>
              </a:rPr>
              <a:t>4.6 times IOP</a:t>
            </a:r>
          </a:p>
        </p:txBody>
      </p:sp>
      <p:pic>
        <p:nvPicPr>
          <p:cNvPr id="69642"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0" y="1876425"/>
            <a:ext cx="5027613"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930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2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Slipstream.thmx</Template>
  <TotalTime>14568</TotalTime>
  <Words>2433</Words>
  <Application>Microsoft Office PowerPoint</Application>
  <PresentationFormat>On-screen Show (4:3)</PresentationFormat>
  <Paragraphs>276</Paragraphs>
  <Slides>22</Slides>
  <Notes>22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25" baseType="lpstr">
      <vt:lpstr>Slipstream</vt:lpstr>
      <vt:lpstr>Document</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Zheng, Biu, et. al.- Rodent models -  confirming that even brief acute rises in IOP can “lead to cumulative dysfunction in the inner retina” Doppler flow -Ischemia causing retinal structural damage.  (30-45 minutes)   Dysregulation of trabecular meshwork drainage secondary to high IOP &amp; orthostatic pressure changes there is dysregulated pressure dependent outflow. (Rhee)   The Schlemm’s canal that lies below the trabecular meshwork can collapse during prolonged ST position secondary to high IOP and the orthostatic changes: causing occlusion of the lumen and obstruction to outflow  1) increasing potentials for compression of these vessels  in the posterior chamber  and 2) directly  prevents reflux of blood into the anterior chamber** (Johnstone &amp; Grant)</vt:lpstr>
      <vt:lpstr>PowerPoint Presentation</vt:lpstr>
      <vt:lpstr>ccc</vt:lpstr>
      <vt:lpstr>PowerPoint Presentation</vt:lpstr>
      <vt:lpstr>PowerPoint Presentation</vt:lpstr>
      <vt:lpstr>PowerPoint Presentation</vt:lpstr>
      <vt:lpstr>PowerPoint Presentation</vt:lpstr>
      <vt:lpstr>Preventive Cosopt™ Study partially funded by the AANA Foundation Research Fellowship Grant</vt:lpstr>
      <vt:lpstr>Indications</vt:lpstr>
      <vt:lpstr>Results</vt:lpstr>
      <vt:lpstr>Preventive Cosopt Profile Plot </vt:lpstr>
      <vt:lpstr>Cosopt Group:  Visuals Eyelid Edema &amp; absence of chemosis 2.5hrs</vt:lpstr>
      <vt:lpstr>PowerPoint Presentation</vt:lpstr>
      <vt:lpstr>Bridgeport Hospital Recommended Protocol</vt:lpstr>
      <vt:lpstr>PowerPoint Presentation</vt:lpstr>
    </vt:vector>
  </TitlesOfParts>
  <Company>Bridgeport Anesthesia Assoc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Bonnie Molloy</dc:creator>
  <cp:lastModifiedBy>RUMELA BASU</cp:lastModifiedBy>
  <cp:revision>65</cp:revision>
  <cp:lastPrinted>2014-09-12T21:20:00Z</cp:lastPrinted>
  <dcterms:created xsi:type="dcterms:W3CDTF">2014-03-03T03:26:15Z</dcterms:created>
  <dcterms:modified xsi:type="dcterms:W3CDTF">2014-11-04T16:03:00Z</dcterms:modified>
</cp:coreProperties>
</file>