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0"/>
  </p:notesMasterIdLst>
  <p:sldIdLst>
    <p:sldId id="334" r:id="rId2"/>
    <p:sldId id="313" r:id="rId3"/>
    <p:sldId id="326" r:id="rId4"/>
    <p:sldId id="288" r:id="rId5"/>
    <p:sldId id="289" r:id="rId6"/>
    <p:sldId id="293" r:id="rId7"/>
    <p:sldId id="291" r:id="rId8"/>
    <p:sldId id="306" r:id="rId9"/>
    <p:sldId id="335" r:id="rId10"/>
    <p:sldId id="308" r:id="rId11"/>
    <p:sldId id="309" r:id="rId12"/>
    <p:sldId id="307" r:id="rId13"/>
    <p:sldId id="264" r:id="rId14"/>
    <p:sldId id="265" r:id="rId15"/>
    <p:sldId id="266" r:id="rId16"/>
    <p:sldId id="336" r:id="rId17"/>
    <p:sldId id="316" r:id="rId18"/>
    <p:sldId id="33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376"/>
    <a:srgbClr val="B3E421"/>
    <a:srgbClr val="1A76C7"/>
    <a:srgbClr val="177CBE"/>
    <a:srgbClr val="820302"/>
    <a:srgbClr val="626262"/>
    <a:srgbClr val="600001"/>
    <a:srgbClr val="F5DF98"/>
    <a:srgbClr val="F8E8B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0733" autoAdjust="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128" y="-30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4B67F-509E-0840-8DEE-D012F6322636}" type="datetimeFigureOut">
              <a:rPr lang="en-US" smtClean="0"/>
              <a:t>10/3/14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67428-50C5-DD45-8451-17CFF9D4A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7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F4DEF2-B96B-436C-B13C-CC483C705BE7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C20FE-E6CD-4318-9560-3E57D64713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11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C20FE-E6CD-4318-9560-3E57D64713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30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F4DEF2-B96B-436C-B13C-CC483C705BE7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6315"/>
            <a:ext cx="7772400" cy="14700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32090"/>
            <a:ext cx="6400800" cy="1506585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9264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824B-F634-A747-B2E8-F95AEB5E8D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3600" y="4638675"/>
            <a:ext cx="2336800" cy="208280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2912" y="53433"/>
            <a:ext cx="3017520" cy="128016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3065774" y="53433"/>
            <a:ext cx="3017520" cy="128016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6078636" y="53433"/>
            <a:ext cx="3017520" cy="128016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0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fld id="{7DE4824B-F634-A747-B2E8-F95AEB5E8D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0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knowled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7707" y="0"/>
            <a:ext cx="9599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06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Acknowledgments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31517"/>
            <a:ext cx="9144000" cy="70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5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6315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32090"/>
            <a:ext cx="6400800" cy="1506585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F8E8B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 algn="l">
              <a:defRPr>
                <a:solidFill>
                  <a:srgbClr val="F8E8B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fld id="{7DE4824B-F634-A747-B2E8-F95AEB5E8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03600" y="4638675"/>
            <a:ext cx="2336800" cy="2082800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2912" y="53433"/>
            <a:ext cx="3017520" cy="128016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3065774" y="53433"/>
            <a:ext cx="3017520" cy="128016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6078636" y="53433"/>
            <a:ext cx="3017520" cy="128016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24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824B-F634-A747-B2E8-F95AEB5E8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08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fld id="{7DE4824B-F634-A747-B2E8-F95AEB5E8D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824B-F634-A747-B2E8-F95AEB5E8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8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fld id="{7DE4824B-F634-A747-B2E8-F95AEB5E8D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824B-F634-A747-B2E8-F95AEB5E8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8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8E8B1"/>
                </a:solidFill>
              </a:defRPr>
            </a:lvl1pPr>
          </a:lstStyle>
          <a:p>
            <a:fld id="{7DE4824B-F634-A747-B2E8-F95AEB5E8D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0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4824B-F634-A747-B2E8-F95AEB5E8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8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A92647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A92647"/>
                </a:solidFill>
                <a:latin typeface="Arial"/>
                <a:cs typeface="Arial"/>
              </a:defRPr>
            </a:lvl1pPr>
          </a:lstStyle>
          <a:p>
            <a:fld id="{7DE4824B-F634-A747-B2E8-F95AEB5E8D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70" r:id="rId3"/>
    <p:sldLayoutId id="2147483679" r:id="rId4"/>
    <p:sldLayoutId id="2147483673" r:id="rId5"/>
    <p:sldLayoutId id="2147483680" r:id="rId6"/>
    <p:sldLayoutId id="2147483674" r:id="rId7"/>
    <p:sldLayoutId id="2147483681" r:id="rId8"/>
    <p:sldLayoutId id="2147483675" r:id="rId9"/>
    <p:sldLayoutId id="2147483682" r:id="rId10"/>
    <p:sldLayoutId id="2147483677" r:id="rId11"/>
    <p:sldLayoutId id="214748368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A92647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1.wdp"/><Relationship Id="rId5" Type="http://schemas.openxmlformats.org/officeDocument/2006/relationships/image" Target="../media/image39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9" Type="http://schemas.openxmlformats.org/officeDocument/2006/relationships/image" Target="../media/image18.jpeg"/><Relationship Id="rId10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Documents and Settings\crussell\My Documents\My Pictures\St Jude photos for acknowledgment slides\00135092-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4016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Sendai virus: Illuminating parainfluenza virus dynamics in living animals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7579" y="1278920"/>
            <a:ext cx="4357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Charles J. Russell, PhD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postdoc: Crystal Burke, PhD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262682" y="1932579"/>
            <a:ext cx="3624137" cy="4115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Funding: NIAID R01AI083370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1"/>
          <p:cNvGrpSpPr>
            <a:grpSpLocks noChangeAspect="1"/>
          </p:cNvGrpSpPr>
          <p:nvPr/>
        </p:nvGrpSpPr>
        <p:grpSpPr>
          <a:xfrm>
            <a:off x="1875007" y="1758701"/>
            <a:ext cx="1814209" cy="4716952"/>
            <a:chOff x="4489314" y="1566531"/>
            <a:chExt cx="451883" cy="1174898"/>
          </a:xfrm>
        </p:grpSpPr>
        <p:grpSp>
          <p:nvGrpSpPr>
            <p:cNvPr id="4" name="Group 94"/>
            <p:cNvGrpSpPr>
              <a:grpSpLocks noChangeAspect="1"/>
            </p:cNvGrpSpPr>
            <p:nvPr/>
          </p:nvGrpSpPr>
          <p:grpSpPr>
            <a:xfrm>
              <a:off x="4489314" y="1569514"/>
              <a:ext cx="451883" cy="1171915"/>
              <a:chOff x="4040372" y="1158949"/>
              <a:chExt cx="1935125" cy="5018568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4040372" y="1158949"/>
                <a:ext cx="1935125" cy="5018568"/>
              </a:xfrm>
              <a:custGeom>
                <a:avLst/>
                <a:gdLst>
                  <a:gd name="connsiteX0" fmla="*/ 404037 w 1935125"/>
                  <a:gd name="connsiteY0" fmla="*/ 3716079 h 5018568"/>
                  <a:gd name="connsiteX1" fmla="*/ 318977 w 1935125"/>
                  <a:gd name="connsiteY1" fmla="*/ 3588489 h 5018568"/>
                  <a:gd name="connsiteX2" fmla="*/ 287079 w 1935125"/>
                  <a:gd name="connsiteY2" fmla="*/ 3237614 h 5018568"/>
                  <a:gd name="connsiteX3" fmla="*/ 308344 w 1935125"/>
                  <a:gd name="connsiteY3" fmla="*/ 2955851 h 5018568"/>
                  <a:gd name="connsiteX4" fmla="*/ 334925 w 1935125"/>
                  <a:gd name="connsiteY4" fmla="*/ 2668772 h 5018568"/>
                  <a:gd name="connsiteX5" fmla="*/ 398721 w 1935125"/>
                  <a:gd name="connsiteY5" fmla="*/ 2482702 h 5018568"/>
                  <a:gd name="connsiteX6" fmla="*/ 404037 w 1935125"/>
                  <a:gd name="connsiteY6" fmla="*/ 2259419 h 5018568"/>
                  <a:gd name="connsiteX7" fmla="*/ 372139 w 1935125"/>
                  <a:gd name="connsiteY7" fmla="*/ 2073349 h 5018568"/>
                  <a:gd name="connsiteX8" fmla="*/ 425302 w 1935125"/>
                  <a:gd name="connsiteY8" fmla="*/ 1871330 h 5018568"/>
                  <a:gd name="connsiteX9" fmla="*/ 398721 w 1935125"/>
                  <a:gd name="connsiteY9" fmla="*/ 1648047 h 5018568"/>
                  <a:gd name="connsiteX10" fmla="*/ 393404 w 1935125"/>
                  <a:gd name="connsiteY10" fmla="*/ 1371600 h 5018568"/>
                  <a:gd name="connsiteX11" fmla="*/ 308344 w 1935125"/>
                  <a:gd name="connsiteY11" fmla="*/ 1244009 h 5018568"/>
                  <a:gd name="connsiteX12" fmla="*/ 244549 w 1935125"/>
                  <a:gd name="connsiteY12" fmla="*/ 1116419 h 5018568"/>
                  <a:gd name="connsiteX13" fmla="*/ 292395 w 1935125"/>
                  <a:gd name="connsiteY13" fmla="*/ 1143000 h 5018568"/>
                  <a:gd name="connsiteX14" fmla="*/ 255181 w 1935125"/>
                  <a:gd name="connsiteY14" fmla="*/ 1084521 h 5018568"/>
                  <a:gd name="connsiteX15" fmla="*/ 318977 w 1935125"/>
                  <a:gd name="connsiteY15" fmla="*/ 1111102 h 5018568"/>
                  <a:gd name="connsiteX16" fmla="*/ 297711 w 1935125"/>
                  <a:gd name="connsiteY16" fmla="*/ 1052623 h 5018568"/>
                  <a:gd name="connsiteX17" fmla="*/ 340242 w 1935125"/>
                  <a:gd name="connsiteY17" fmla="*/ 1105786 h 5018568"/>
                  <a:gd name="connsiteX18" fmla="*/ 350874 w 1935125"/>
                  <a:gd name="connsiteY18" fmla="*/ 1068572 h 5018568"/>
                  <a:gd name="connsiteX19" fmla="*/ 462516 w 1935125"/>
                  <a:gd name="connsiteY19" fmla="*/ 1127051 h 5018568"/>
                  <a:gd name="connsiteX20" fmla="*/ 505046 w 1935125"/>
                  <a:gd name="connsiteY20" fmla="*/ 1270591 h 5018568"/>
                  <a:gd name="connsiteX21" fmla="*/ 478465 w 1935125"/>
                  <a:gd name="connsiteY21" fmla="*/ 1084521 h 5018568"/>
                  <a:gd name="connsiteX22" fmla="*/ 499730 w 1935125"/>
                  <a:gd name="connsiteY22" fmla="*/ 1010093 h 5018568"/>
                  <a:gd name="connsiteX23" fmla="*/ 595423 w 1935125"/>
                  <a:gd name="connsiteY23" fmla="*/ 914400 h 5018568"/>
                  <a:gd name="connsiteX24" fmla="*/ 680483 w 1935125"/>
                  <a:gd name="connsiteY24" fmla="*/ 627321 h 5018568"/>
                  <a:gd name="connsiteX25" fmla="*/ 760228 w 1935125"/>
                  <a:gd name="connsiteY25" fmla="*/ 350875 h 5018568"/>
                  <a:gd name="connsiteX26" fmla="*/ 781493 w 1935125"/>
                  <a:gd name="connsiteY26" fmla="*/ 186070 h 5018568"/>
                  <a:gd name="connsiteX27" fmla="*/ 808074 w 1935125"/>
                  <a:gd name="connsiteY27" fmla="*/ 116958 h 5018568"/>
                  <a:gd name="connsiteX28" fmla="*/ 877186 w 1935125"/>
                  <a:gd name="connsiteY28" fmla="*/ 74428 h 5018568"/>
                  <a:gd name="connsiteX29" fmla="*/ 882502 w 1935125"/>
                  <a:gd name="connsiteY29" fmla="*/ 26582 h 5018568"/>
                  <a:gd name="connsiteX30" fmla="*/ 967563 w 1935125"/>
                  <a:gd name="connsiteY30" fmla="*/ 0 h 5018568"/>
                  <a:gd name="connsiteX31" fmla="*/ 1004777 w 1935125"/>
                  <a:gd name="connsiteY31" fmla="*/ 26582 h 5018568"/>
                  <a:gd name="connsiteX32" fmla="*/ 1015409 w 1935125"/>
                  <a:gd name="connsiteY32" fmla="*/ 69112 h 5018568"/>
                  <a:gd name="connsiteX33" fmla="*/ 1015409 w 1935125"/>
                  <a:gd name="connsiteY33" fmla="*/ 69112 h 5018568"/>
                  <a:gd name="connsiteX34" fmla="*/ 1079204 w 1935125"/>
                  <a:gd name="connsiteY34" fmla="*/ 63795 h 5018568"/>
                  <a:gd name="connsiteX35" fmla="*/ 1116418 w 1935125"/>
                  <a:gd name="connsiteY35" fmla="*/ 95693 h 5018568"/>
                  <a:gd name="connsiteX36" fmla="*/ 1180214 w 1935125"/>
                  <a:gd name="connsiteY36" fmla="*/ 196702 h 5018568"/>
                  <a:gd name="connsiteX37" fmla="*/ 1212111 w 1935125"/>
                  <a:gd name="connsiteY37" fmla="*/ 350875 h 5018568"/>
                  <a:gd name="connsiteX38" fmla="*/ 1233377 w 1935125"/>
                  <a:gd name="connsiteY38" fmla="*/ 478465 h 5018568"/>
                  <a:gd name="connsiteX39" fmla="*/ 1302488 w 1935125"/>
                  <a:gd name="connsiteY39" fmla="*/ 552893 h 5018568"/>
                  <a:gd name="connsiteX40" fmla="*/ 1350335 w 1935125"/>
                  <a:gd name="connsiteY40" fmla="*/ 744279 h 5018568"/>
                  <a:gd name="connsiteX41" fmla="*/ 1456660 w 1935125"/>
                  <a:gd name="connsiteY41" fmla="*/ 829340 h 5018568"/>
                  <a:gd name="connsiteX42" fmla="*/ 1509823 w 1935125"/>
                  <a:gd name="connsiteY42" fmla="*/ 999461 h 5018568"/>
                  <a:gd name="connsiteX43" fmla="*/ 1600200 w 1935125"/>
                  <a:gd name="connsiteY43" fmla="*/ 1095154 h 5018568"/>
                  <a:gd name="connsiteX44" fmla="*/ 1616149 w 1935125"/>
                  <a:gd name="connsiteY44" fmla="*/ 1228061 h 5018568"/>
                  <a:gd name="connsiteX45" fmla="*/ 1578935 w 1935125"/>
                  <a:gd name="connsiteY45" fmla="*/ 1339702 h 5018568"/>
                  <a:gd name="connsiteX46" fmla="*/ 1621465 w 1935125"/>
                  <a:gd name="connsiteY46" fmla="*/ 1477926 h 5018568"/>
                  <a:gd name="connsiteX47" fmla="*/ 1648046 w 1935125"/>
                  <a:gd name="connsiteY47" fmla="*/ 1541721 h 5018568"/>
                  <a:gd name="connsiteX48" fmla="*/ 1632097 w 1935125"/>
                  <a:gd name="connsiteY48" fmla="*/ 1839433 h 5018568"/>
                  <a:gd name="connsiteX49" fmla="*/ 1562986 w 1935125"/>
                  <a:gd name="connsiteY49" fmla="*/ 2073349 h 5018568"/>
                  <a:gd name="connsiteX50" fmla="*/ 1600200 w 1935125"/>
                  <a:gd name="connsiteY50" fmla="*/ 2519916 h 5018568"/>
                  <a:gd name="connsiteX51" fmla="*/ 1632097 w 1935125"/>
                  <a:gd name="connsiteY51" fmla="*/ 2780414 h 5018568"/>
                  <a:gd name="connsiteX52" fmla="*/ 1637414 w 1935125"/>
                  <a:gd name="connsiteY52" fmla="*/ 3030279 h 5018568"/>
                  <a:gd name="connsiteX53" fmla="*/ 1685260 w 1935125"/>
                  <a:gd name="connsiteY53" fmla="*/ 3264195 h 5018568"/>
                  <a:gd name="connsiteX54" fmla="*/ 1743739 w 1935125"/>
                  <a:gd name="connsiteY54" fmla="*/ 3317358 h 5018568"/>
                  <a:gd name="connsiteX55" fmla="*/ 1743739 w 1935125"/>
                  <a:gd name="connsiteY55" fmla="*/ 3551275 h 5018568"/>
                  <a:gd name="connsiteX56" fmla="*/ 1669311 w 1935125"/>
                  <a:gd name="connsiteY56" fmla="*/ 3694814 h 5018568"/>
                  <a:gd name="connsiteX57" fmla="*/ 1610832 w 1935125"/>
                  <a:gd name="connsiteY57" fmla="*/ 3848986 h 5018568"/>
                  <a:gd name="connsiteX58" fmla="*/ 1509823 w 1935125"/>
                  <a:gd name="connsiteY58" fmla="*/ 3902149 h 5018568"/>
                  <a:gd name="connsiteX59" fmla="*/ 1573618 w 1935125"/>
                  <a:gd name="connsiteY59" fmla="*/ 3987209 h 5018568"/>
                  <a:gd name="connsiteX60" fmla="*/ 1812851 w 1935125"/>
                  <a:gd name="connsiteY60" fmla="*/ 4082902 h 5018568"/>
                  <a:gd name="connsiteX61" fmla="*/ 1903228 w 1935125"/>
                  <a:gd name="connsiteY61" fmla="*/ 4231758 h 5018568"/>
                  <a:gd name="connsiteX62" fmla="*/ 1935125 w 1935125"/>
                  <a:gd name="connsiteY62" fmla="*/ 4391247 h 5018568"/>
                  <a:gd name="connsiteX63" fmla="*/ 1881963 w 1935125"/>
                  <a:gd name="connsiteY63" fmla="*/ 4279605 h 5018568"/>
                  <a:gd name="connsiteX64" fmla="*/ 1892595 w 1935125"/>
                  <a:gd name="connsiteY64" fmla="*/ 4380614 h 5018568"/>
                  <a:gd name="connsiteX65" fmla="*/ 1839432 w 1935125"/>
                  <a:gd name="connsiteY65" fmla="*/ 4279605 h 5018568"/>
                  <a:gd name="connsiteX66" fmla="*/ 1828800 w 1935125"/>
                  <a:gd name="connsiteY66" fmla="*/ 4354033 h 5018568"/>
                  <a:gd name="connsiteX67" fmla="*/ 1786270 w 1935125"/>
                  <a:gd name="connsiteY67" fmla="*/ 4258340 h 5018568"/>
                  <a:gd name="connsiteX68" fmla="*/ 1775637 w 1935125"/>
                  <a:gd name="connsiteY68" fmla="*/ 4348716 h 5018568"/>
                  <a:gd name="connsiteX69" fmla="*/ 1722474 w 1935125"/>
                  <a:gd name="connsiteY69" fmla="*/ 4205177 h 5018568"/>
                  <a:gd name="connsiteX70" fmla="*/ 1669311 w 1935125"/>
                  <a:gd name="connsiteY70" fmla="*/ 4226442 h 5018568"/>
                  <a:gd name="connsiteX71" fmla="*/ 1584251 w 1935125"/>
                  <a:gd name="connsiteY71" fmla="*/ 4136065 h 5018568"/>
                  <a:gd name="connsiteX72" fmla="*/ 1371600 w 1935125"/>
                  <a:gd name="connsiteY72" fmla="*/ 3992526 h 5018568"/>
                  <a:gd name="connsiteX73" fmla="*/ 1259958 w 1935125"/>
                  <a:gd name="connsiteY73" fmla="*/ 4024423 h 5018568"/>
                  <a:gd name="connsiteX74" fmla="*/ 1111102 w 1935125"/>
                  <a:gd name="connsiteY74" fmla="*/ 4157330 h 5018568"/>
                  <a:gd name="connsiteX75" fmla="*/ 1100470 w 1935125"/>
                  <a:gd name="connsiteY75" fmla="*/ 5018568 h 5018568"/>
                  <a:gd name="connsiteX76" fmla="*/ 946297 w 1935125"/>
                  <a:gd name="connsiteY76" fmla="*/ 5013251 h 5018568"/>
                  <a:gd name="connsiteX77" fmla="*/ 962246 w 1935125"/>
                  <a:gd name="connsiteY77" fmla="*/ 4157330 h 5018568"/>
                  <a:gd name="connsiteX78" fmla="*/ 765544 w 1935125"/>
                  <a:gd name="connsiteY78" fmla="*/ 3987209 h 5018568"/>
                  <a:gd name="connsiteX79" fmla="*/ 563525 w 1935125"/>
                  <a:gd name="connsiteY79" fmla="*/ 3859619 h 5018568"/>
                  <a:gd name="connsiteX80" fmla="*/ 563525 w 1935125"/>
                  <a:gd name="connsiteY80" fmla="*/ 3891516 h 5018568"/>
                  <a:gd name="connsiteX81" fmla="*/ 281763 w 1935125"/>
                  <a:gd name="connsiteY81" fmla="*/ 3864935 h 5018568"/>
                  <a:gd name="connsiteX82" fmla="*/ 228600 w 1935125"/>
                  <a:gd name="connsiteY82" fmla="*/ 3801140 h 5018568"/>
                  <a:gd name="connsiteX83" fmla="*/ 95693 w 1935125"/>
                  <a:gd name="connsiteY83" fmla="*/ 3790507 h 5018568"/>
                  <a:gd name="connsiteX84" fmla="*/ 74428 w 1935125"/>
                  <a:gd name="connsiteY84" fmla="*/ 3827721 h 5018568"/>
                  <a:gd name="connsiteX85" fmla="*/ 21265 w 1935125"/>
                  <a:gd name="connsiteY85" fmla="*/ 3827721 h 5018568"/>
                  <a:gd name="connsiteX86" fmla="*/ 74428 w 1935125"/>
                  <a:gd name="connsiteY86" fmla="*/ 3779875 h 5018568"/>
                  <a:gd name="connsiteX87" fmla="*/ 21265 w 1935125"/>
                  <a:gd name="connsiteY87" fmla="*/ 3790507 h 5018568"/>
                  <a:gd name="connsiteX88" fmla="*/ 58479 w 1935125"/>
                  <a:gd name="connsiteY88" fmla="*/ 3753293 h 5018568"/>
                  <a:gd name="connsiteX89" fmla="*/ 0 w 1935125"/>
                  <a:gd name="connsiteY89" fmla="*/ 3737344 h 5018568"/>
                  <a:gd name="connsiteX90" fmla="*/ 132907 w 1935125"/>
                  <a:gd name="connsiteY90" fmla="*/ 3662916 h 5018568"/>
                  <a:gd name="connsiteX91" fmla="*/ 228600 w 1935125"/>
                  <a:gd name="connsiteY91" fmla="*/ 3657600 h 5018568"/>
                  <a:gd name="connsiteX92" fmla="*/ 404037 w 1935125"/>
                  <a:gd name="connsiteY92" fmla="*/ 3716079 h 5018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935125" h="5018568">
                    <a:moveTo>
                      <a:pt x="404037" y="3716079"/>
                    </a:moveTo>
                    <a:lnTo>
                      <a:pt x="318977" y="3588489"/>
                    </a:lnTo>
                    <a:lnTo>
                      <a:pt x="287079" y="3237614"/>
                    </a:lnTo>
                    <a:lnTo>
                      <a:pt x="308344" y="2955851"/>
                    </a:lnTo>
                    <a:lnTo>
                      <a:pt x="334925" y="2668772"/>
                    </a:lnTo>
                    <a:lnTo>
                      <a:pt x="398721" y="2482702"/>
                    </a:lnTo>
                    <a:lnTo>
                      <a:pt x="404037" y="2259419"/>
                    </a:lnTo>
                    <a:lnTo>
                      <a:pt x="372139" y="2073349"/>
                    </a:lnTo>
                    <a:lnTo>
                      <a:pt x="425302" y="1871330"/>
                    </a:lnTo>
                    <a:lnTo>
                      <a:pt x="398721" y="1648047"/>
                    </a:lnTo>
                    <a:lnTo>
                      <a:pt x="393404" y="1371600"/>
                    </a:lnTo>
                    <a:lnTo>
                      <a:pt x="308344" y="1244009"/>
                    </a:lnTo>
                    <a:lnTo>
                      <a:pt x="244549" y="1116419"/>
                    </a:lnTo>
                    <a:lnTo>
                      <a:pt x="292395" y="1143000"/>
                    </a:lnTo>
                    <a:lnTo>
                      <a:pt x="255181" y="1084521"/>
                    </a:lnTo>
                    <a:lnTo>
                      <a:pt x="318977" y="1111102"/>
                    </a:lnTo>
                    <a:lnTo>
                      <a:pt x="297711" y="1052623"/>
                    </a:lnTo>
                    <a:lnTo>
                      <a:pt x="340242" y="1105786"/>
                    </a:lnTo>
                    <a:lnTo>
                      <a:pt x="350874" y="1068572"/>
                    </a:lnTo>
                    <a:lnTo>
                      <a:pt x="462516" y="1127051"/>
                    </a:lnTo>
                    <a:lnTo>
                      <a:pt x="505046" y="1270591"/>
                    </a:lnTo>
                    <a:lnTo>
                      <a:pt x="478465" y="1084521"/>
                    </a:lnTo>
                    <a:lnTo>
                      <a:pt x="499730" y="1010093"/>
                    </a:lnTo>
                    <a:lnTo>
                      <a:pt x="595423" y="914400"/>
                    </a:lnTo>
                    <a:lnTo>
                      <a:pt x="680483" y="627321"/>
                    </a:lnTo>
                    <a:lnTo>
                      <a:pt x="760228" y="350875"/>
                    </a:lnTo>
                    <a:lnTo>
                      <a:pt x="781493" y="186070"/>
                    </a:lnTo>
                    <a:lnTo>
                      <a:pt x="808074" y="116958"/>
                    </a:lnTo>
                    <a:lnTo>
                      <a:pt x="877186" y="74428"/>
                    </a:lnTo>
                    <a:lnTo>
                      <a:pt x="882502" y="26582"/>
                    </a:lnTo>
                    <a:lnTo>
                      <a:pt x="967563" y="0"/>
                    </a:lnTo>
                    <a:lnTo>
                      <a:pt x="1004777" y="26582"/>
                    </a:lnTo>
                    <a:lnTo>
                      <a:pt x="1015409" y="69112"/>
                    </a:lnTo>
                    <a:lnTo>
                      <a:pt x="1015409" y="69112"/>
                    </a:lnTo>
                    <a:lnTo>
                      <a:pt x="1079204" y="63795"/>
                    </a:lnTo>
                    <a:lnTo>
                      <a:pt x="1116418" y="95693"/>
                    </a:lnTo>
                    <a:lnTo>
                      <a:pt x="1180214" y="196702"/>
                    </a:lnTo>
                    <a:lnTo>
                      <a:pt x="1212111" y="350875"/>
                    </a:lnTo>
                    <a:lnTo>
                      <a:pt x="1233377" y="478465"/>
                    </a:lnTo>
                    <a:lnTo>
                      <a:pt x="1302488" y="552893"/>
                    </a:lnTo>
                    <a:lnTo>
                      <a:pt x="1350335" y="744279"/>
                    </a:lnTo>
                    <a:lnTo>
                      <a:pt x="1456660" y="829340"/>
                    </a:lnTo>
                    <a:lnTo>
                      <a:pt x="1509823" y="999461"/>
                    </a:lnTo>
                    <a:lnTo>
                      <a:pt x="1600200" y="1095154"/>
                    </a:lnTo>
                    <a:lnTo>
                      <a:pt x="1616149" y="1228061"/>
                    </a:lnTo>
                    <a:lnTo>
                      <a:pt x="1578935" y="1339702"/>
                    </a:lnTo>
                    <a:lnTo>
                      <a:pt x="1621465" y="1477926"/>
                    </a:lnTo>
                    <a:lnTo>
                      <a:pt x="1648046" y="1541721"/>
                    </a:lnTo>
                    <a:lnTo>
                      <a:pt x="1632097" y="1839433"/>
                    </a:lnTo>
                    <a:lnTo>
                      <a:pt x="1562986" y="2073349"/>
                    </a:lnTo>
                    <a:lnTo>
                      <a:pt x="1600200" y="2519916"/>
                    </a:lnTo>
                    <a:lnTo>
                      <a:pt x="1632097" y="2780414"/>
                    </a:lnTo>
                    <a:lnTo>
                      <a:pt x="1637414" y="3030279"/>
                    </a:lnTo>
                    <a:lnTo>
                      <a:pt x="1685260" y="3264195"/>
                    </a:lnTo>
                    <a:lnTo>
                      <a:pt x="1743739" y="3317358"/>
                    </a:lnTo>
                    <a:lnTo>
                      <a:pt x="1743739" y="3551275"/>
                    </a:lnTo>
                    <a:lnTo>
                      <a:pt x="1669311" y="3694814"/>
                    </a:lnTo>
                    <a:lnTo>
                      <a:pt x="1610832" y="3848986"/>
                    </a:lnTo>
                    <a:lnTo>
                      <a:pt x="1509823" y="3902149"/>
                    </a:lnTo>
                    <a:lnTo>
                      <a:pt x="1573618" y="3987209"/>
                    </a:lnTo>
                    <a:lnTo>
                      <a:pt x="1812851" y="4082902"/>
                    </a:lnTo>
                    <a:lnTo>
                      <a:pt x="1903228" y="4231758"/>
                    </a:lnTo>
                    <a:lnTo>
                      <a:pt x="1935125" y="4391247"/>
                    </a:lnTo>
                    <a:lnTo>
                      <a:pt x="1881963" y="4279605"/>
                    </a:lnTo>
                    <a:lnTo>
                      <a:pt x="1892595" y="4380614"/>
                    </a:lnTo>
                    <a:lnTo>
                      <a:pt x="1839432" y="4279605"/>
                    </a:lnTo>
                    <a:lnTo>
                      <a:pt x="1828800" y="4354033"/>
                    </a:lnTo>
                    <a:lnTo>
                      <a:pt x="1786270" y="4258340"/>
                    </a:lnTo>
                    <a:lnTo>
                      <a:pt x="1775637" y="4348716"/>
                    </a:lnTo>
                    <a:lnTo>
                      <a:pt x="1722474" y="4205177"/>
                    </a:lnTo>
                    <a:lnTo>
                      <a:pt x="1669311" y="4226442"/>
                    </a:lnTo>
                    <a:lnTo>
                      <a:pt x="1584251" y="4136065"/>
                    </a:lnTo>
                    <a:lnTo>
                      <a:pt x="1371600" y="3992526"/>
                    </a:lnTo>
                    <a:lnTo>
                      <a:pt x="1259958" y="4024423"/>
                    </a:lnTo>
                    <a:lnTo>
                      <a:pt x="1111102" y="4157330"/>
                    </a:lnTo>
                    <a:lnTo>
                      <a:pt x="1100470" y="5018568"/>
                    </a:lnTo>
                    <a:lnTo>
                      <a:pt x="946297" y="5013251"/>
                    </a:lnTo>
                    <a:lnTo>
                      <a:pt x="962246" y="4157330"/>
                    </a:lnTo>
                    <a:lnTo>
                      <a:pt x="765544" y="3987209"/>
                    </a:lnTo>
                    <a:lnTo>
                      <a:pt x="563525" y="3859619"/>
                    </a:lnTo>
                    <a:lnTo>
                      <a:pt x="563525" y="3891516"/>
                    </a:lnTo>
                    <a:lnTo>
                      <a:pt x="281763" y="3864935"/>
                    </a:lnTo>
                    <a:lnTo>
                      <a:pt x="228600" y="3801140"/>
                    </a:lnTo>
                    <a:lnTo>
                      <a:pt x="95693" y="3790507"/>
                    </a:lnTo>
                    <a:lnTo>
                      <a:pt x="74428" y="3827721"/>
                    </a:lnTo>
                    <a:lnTo>
                      <a:pt x="21265" y="3827721"/>
                    </a:lnTo>
                    <a:lnTo>
                      <a:pt x="74428" y="3779875"/>
                    </a:lnTo>
                    <a:lnTo>
                      <a:pt x="21265" y="3790507"/>
                    </a:lnTo>
                    <a:lnTo>
                      <a:pt x="58479" y="3753293"/>
                    </a:lnTo>
                    <a:lnTo>
                      <a:pt x="0" y="3737344"/>
                    </a:lnTo>
                    <a:lnTo>
                      <a:pt x="132907" y="3662916"/>
                    </a:lnTo>
                    <a:lnTo>
                      <a:pt x="228600" y="3657600"/>
                    </a:lnTo>
                    <a:lnTo>
                      <a:pt x="404037" y="371607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5426763" y="2263611"/>
                <a:ext cx="209569" cy="304435"/>
              </a:xfrm>
              <a:custGeom>
                <a:avLst/>
                <a:gdLst>
                  <a:gd name="connsiteX0" fmla="*/ 64952 w 209569"/>
                  <a:gd name="connsiteY0" fmla="*/ 298836 h 304435"/>
                  <a:gd name="connsiteX1" fmla="*/ 112799 w 209569"/>
                  <a:gd name="connsiteY1" fmla="*/ 277571 h 304435"/>
                  <a:gd name="connsiteX2" fmla="*/ 128747 w 209569"/>
                  <a:gd name="connsiteY2" fmla="*/ 245673 h 304435"/>
                  <a:gd name="connsiteX3" fmla="*/ 150012 w 209569"/>
                  <a:gd name="connsiteY3" fmla="*/ 213775 h 304435"/>
                  <a:gd name="connsiteX4" fmla="*/ 160645 w 209569"/>
                  <a:gd name="connsiteY4" fmla="*/ 197827 h 304435"/>
                  <a:gd name="connsiteX5" fmla="*/ 171278 w 209569"/>
                  <a:gd name="connsiteY5" fmla="*/ 181878 h 304435"/>
                  <a:gd name="connsiteX6" fmla="*/ 187226 w 209569"/>
                  <a:gd name="connsiteY6" fmla="*/ 171245 h 304435"/>
                  <a:gd name="connsiteX7" fmla="*/ 192543 w 209569"/>
                  <a:gd name="connsiteY7" fmla="*/ 102134 h 304435"/>
                  <a:gd name="connsiteX8" fmla="*/ 176594 w 209569"/>
                  <a:gd name="connsiteY8" fmla="*/ 107450 h 304435"/>
                  <a:gd name="connsiteX9" fmla="*/ 165961 w 209569"/>
                  <a:gd name="connsiteY9" fmla="*/ 123399 h 304435"/>
                  <a:gd name="connsiteX10" fmla="*/ 150012 w 209569"/>
                  <a:gd name="connsiteY10" fmla="*/ 128715 h 304435"/>
                  <a:gd name="connsiteX11" fmla="*/ 181910 w 209569"/>
                  <a:gd name="connsiteY11" fmla="*/ 107450 h 304435"/>
                  <a:gd name="connsiteX12" fmla="*/ 176594 w 209569"/>
                  <a:gd name="connsiteY12" fmla="*/ 70236 h 304435"/>
                  <a:gd name="connsiteX13" fmla="*/ 160645 w 209569"/>
                  <a:gd name="connsiteY13" fmla="*/ 64920 h 304435"/>
                  <a:gd name="connsiteX14" fmla="*/ 139380 w 209569"/>
                  <a:gd name="connsiteY14" fmla="*/ 59603 h 304435"/>
                  <a:gd name="connsiteX15" fmla="*/ 107482 w 209569"/>
                  <a:gd name="connsiteY15" fmla="*/ 70236 h 304435"/>
                  <a:gd name="connsiteX16" fmla="*/ 86217 w 209569"/>
                  <a:gd name="connsiteY16" fmla="*/ 102134 h 304435"/>
                  <a:gd name="connsiteX17" fmla="*/ 80901 w 209569"/>
                  <a:gd name="connsiteY17" fmla="*/ 86185 h 304435"/>
                  <a:gd name="connsiteX18" fmla="*/ 107482 w 209569"/>
                  <a:gd name="connsiteY18" fmla="*/ 64920 h 304435"/>
                  <a:gd name="connsiteX19" fmla="*/ 128747 w 209569"/>
                  <a:gd name="connsiteY19" fmla="*/ 59603 h 304435"/>
                  <a:gd name="connsiteX20" fmla="*/ 134064 w 209569"/>
                  <a:gd name="connsiteY20" fmla="*/ 43655 h 304435"/>
                  <a:gd name="connsiteX21" fmla="*/ 102166 w 209569"/>
                  <a:gd name="connsiteY21" fmla="*/ 27706 h 304435"/>
                  <a:gd name="connsiteX22" fmla="*/ 64952 w 209569"/>
                  <a:gd name="connsiteY22" fmla="*/ 38338 h 304435"/>
                  <a:gd name="connsiteX23" fmla="*/ 43687 w 209569"/>
                  <a:gd name="connsiteY23" fmla="*/ 59603 h 304435"/>
                  <a:gd name="connsiteX24" fmla="*/ 27738 w 209569"/>
                  <a:gd name="connsiteY24" fmla="*/ 70236 h 304435"/>
                  <a:gd name="connsiteX25" fmla="*/ 54319 w 209569"/>
                  <a:gd name="connsiteY25" fmla="*/ 54287 h 304435"/>
                  <a:gd name="connsiteX26" fmla="*/ 75585 w 209569"/>
                  <a:gd name="connsiteY26" fmla="*/ 38338 h 304435"/>
                  <a:gd name="connsiteX27" fmla="*/ 70268 w 209569"/>
                  <a:gd name="connsiteY27" fmla="*/ 6441 h 304435"/>
                  <a:gd name="connsiteX28" fmla="*/ 22422 w 209569"/>
                  <a:gd name="connsiteY28" fmla="*/ 22389 h 304435"/>
                  <a:gd name="connsiteX29" fmla="*/ 1157 w 209569"/>
                  <a:gd name="connsiteY29" fmla="*/ 54287 h 304435"/>
                  <a:gd name="connsiteX30" fmla="*/ 11789 w 209569"/>
                  <a:gd name="connsiteY30" fmla="*/ 128715 h 304435"/>
                  <a:gd name="connsiteX31" fmla="*/ 22422 w 209569"/>
                  <a:gd name="connsiteY31" fmla="*/ 144664 h 304435"/>
                  <a:gd name="connsiteX32" fmla="*/ 27738 w 209569"/>
                  <a:gd name="connsiteY32" fmla="*/ 293520 h 304435"/>
                  <a:gd name="connsiteX33" fmla="*/ 59636 w 209569"/>
                  <a:gd name="connsiteY33" fmla="*/ 304152 h 304435"/>
                  <a:gd name="connsiteX34" fmla="*/ 64952 w 209569"/>
                  <a:gd name="connsiteY34" fmla="*/ 298836 h 30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09569" h="304435">
                    <a:moveTo>
                      <a:pt x="64952" y="298836"/>
                    </a:moveTo>
                    <a:cubicBezTo>
                      <a:pt x="73812" y="294406"/>
                      <a:pt x="98074" y="286941"/>
                      <a:pt x="112799" y="277571"/>
                    </a:cubicBezTo>
                    <a:cubicBezTo>
                      <a:pt x="124967" y="269827"/>
                      <a:pt x="122789" y="256397"/>
                      <a:pt x="128747" y="245673"/>
                    </a:cubicBezTo>
                    <a:cubicBezTo>
                      <a:pt x="134953" y="234502"/>
                      <a:pt x="142923" y="224408"/>
                      <a:pt x="150012" y="213775"/>
                    </a:cubicBezTo>
                    <a:lnTo>
                      <a:pt x="160645" y="197827"/>
                    </a:lnTo>
                    <a:cubicBezTo>
                      <a:pt x="164189" y="192511"/>
                      <a:pt x="165962" y="185422"/>
                      <a:pt x="171278" y="181878"/>
                    </a:cubicBezTo>
                    <a:lnTo>
                      <a:pt x="187226" y="171245"/>
                    </a:lnTo>
                    <a:cubicBezTo>
                      <a:pt x="199684" y="146329"/>
                      <a:pt x="209569" y="136187"/>
                      <a:pt x="192543" y="102134"/>
                    </a:cubicBezTo>
                    <a:cubicBezTo>
                      <a:pt x="190037" y="97122"/>
                      <a:pt x="181910" y="105678"/>
                      <a:pt x="176594" y="107450"/>
                    </a:cubicBezTo>
                    <a:cubicBezTo>
                      <a:pt x="173050" y="112766"/>
                      <a:pt x="170950" y="119408"/>
                      <a:pt x="165961" y="123399"/>
                    </a:cubicBezTo>
                    <a:cubicBezTo>
                      <a:pt x="161585" y="126900"/>
                      <a:pt x="152518" y="133727"/>
                      <a:pt x="150012" y="128715"/>
                    </a:cubicBezTo>
                    <a:cubicBezTo>
                      <a:pt x="141854" y="112397"/>
                      <a:pt x="180569" y="107785"/>
                      <a:pt x="181910" y="107450"/>
                    </a:cubicBezTo>
                    <a:cubicBezTo>
                      <a:pt x="180138" y="95045"/>
                      <a:pt x="182198" y="81444"/>
                      <a:pt x="176594" y="70236"/>
                    </a:cubicBezTo>
                    <a:cubicBezTo>
                      <a:pt x="174088" y="65224"/>
                      <a:pt x="166033" y="66460"/>
                      <a:pt x="160645" y="64920"/>
                    </a:cubicBezTo>
                    <a:cubicBezTo>
                      <a:pt x="153620" y="62913"/>
                      <a:pt x="146468" y="61375"/>
                      <a:pt x="139380" y="59603"/>
                    </a:cubicBezTo>
                    <a:cubicBezTo>
                      <a:pt x="128747" y="63147"/>
                      <a:pt x="110200" y="59363"/>
                      <a:pt x="107482" y="70236"/>
                    </a:cubicBezTo>
                    <a:cubicBezTo>
                      <a:pt x="100616" y="97700"/>
                      <a:pt x="108245" y="87448"/>
                      <a:pt x="86217" y="102134"/>
                    </a:cubicBezTo>
                    <a:cubicBezTo>
                      <a:pt x="84445" y="96818"/>
                      <a:pt x="79980" y="91713"/>
                      <a:pt x="80901" y="86185"/>
                    </a:cubicBezTo>
                    <a:cubicBezTo>
                      <a:pt x="83612" y="69919"/>
                      <a:pt x="95145" y="68445"/>
                      <a:pt x="107482" y="64920"/>
                    </a:cubicBezTo>
                    <a:cubicBezTo>
                      <a:pt x="114507" y="62913"/>
                      <a:pt x="121659" y="61375"/>
                      <a:pt x="128747" y="59603"/>
                    </a:cubicBezTo>
                    <a:cubicBezTo>
                      <a:pt x="130519" y="54287"/>
                      <a:pt x="136145" y="48858"/>
                      <a:pt x="134064" y="43655"/>
                    </a:cubicBezTo>
                    <a:cubicBezTo>
                      <a:pt x="130893" y="35727"/>
                      <a:pt x="108881" y="29944"/>
                      <a:pt x="102166" y="27706"/>
                    </a:cubicBezTo>
                    <a:cubicBezTo>
                      <a:pt x="99943" y="28262"/>
                      <a:pt x="69058" y="35405"/>
                      <a:pt x="64952" y="38338"/>
                    </a:cubicBezTo>
                    <a:cubicBezTo>
                      <a:pt x="56795" y="44165"/>
                      <a:pt x="51298" y="53079"/>
                      <a:pt x="43687" y="59603"/>
                    </a:cubicBezTo>
                    <a:cubicBezTo>
                      <a:pt x="38836" y="63761"/>
                      <a:pt x="33054" y="66692"/>
                      <a:pt x="27738" y="70236"/>
                    </a:cubicBezTo>
                    <a:cubicBezTo>
                      <a:pt x="16182" y="104906"/>
                      <a:pt x="22444" y="78192"/>
                      <a:pt x="54319" y="54287"/>
                    </a:cubicBezTo>
                    <a:lnTo>
                      <a:pt x="75585" y="38338"/>
                    </a:lnTo>
                    <a:cubicBezTo>
                      <a:pt x="73813" y="27706"/>
                      <a:pt x="78549" y="13341"/>
                      <a:pt x="70268" y="6441"/>
                    </a:cubicBezTo>
                    <a:cubicBezTo>
                      <a:pt x="62539" y="0"/>
                      <a:pt x="28419" y="19391"/>
                      <a:pt x="22422" y="22389"/>
                    </a:cubicBezTo>
                    <a:cubicBezTo>
                      <a:pt x="15334" y="33022"/>
                      <a:pt x="0" y="41561"/>
                      <a:pt x="1157" y="54287"/>
                    </a:cubicBezTo>
                    <a:cubicBezTo>
                      <a:pt x="2515" y="69222"/>
                      <a:pt x="1562" y="108261"/>
                      <a:pt x="11789" y="128715"/>
                    </a:cubicBezTo>
                    <a:cubicBezTo>
                      <a:pt x="14646" y="134430"/>
                      <a:pt x="18878" y="139348"/>
                      <a:pt x="22422" y="144664"/>
                    </a:cubicBezTo>
                    <a:cubicBezTo>
                      <a:pt x="24194" y="194283"/>
                      <a:pt x="16456" y="245169"/>
                      <a:pt x="27738" y="293520"/>
                    </a:cubicBezTo>
                    <a:cubicBezTo>
                      <a:pt x="30285" y="304435"/>
                      <a:pt x="59636" y="304152"/>
                      <a:pt x="59636" y="304152"/>
                    </a:cubicBezTo>
                    <a:cubicBezTo>
                      <a:pt x="77059" y="292537"/>
                      <a:pt x="56092" y="303266"/>
                      <a:pt x="64952" y="29883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4880345" y="1520455"/>
                <a:ext cx="308344" cy="170121"/>
              </a:xfrm>
              <a:custGeom>
                <a:avLst/>
                <a:gdLst>
                  <a:gd name="connsiteX0" fmla="*/ 0 w 308344"/>
                  <a:gd name="connsiteY0" fmla="*/ 170121 h 170121"/>
                  <a:gd name="connsiteX1" fmla="*/ 10633 w 308344"/>
                  <a:gd name="connsiteY1" fmla="*/ 79744 h 170121"/>
                  <a:gd name="connsiteX2" fmla="*/ 85060 w 308344"/>
                  <a:gd name="connsiteY2" fmla="*/ 10632 h 170121"/>
                  <a:gd name="connsiteX3" fmla="*/ 138223 w 308344"/>
                  <a:gd name="connsiteY3" fmla="*/ 0 h 170121"/>
                  <a:gd name="connsiteX4" fmla="*/ 228600 w 308344"/>
                  <a:gd name="connsiteY4" fmla="*/ 26581 h 170121"/>
                  <a:gd name="connsiteX5" fmla="*/ 276447 w 308344"/>
                  <a:gd name="connsiteY5" fmla="*/ 74428 h 170121"/>
                  <a:gd name="connsiteX6" fmla="*/ 308344 w 308344"/>
                  <a:gd name="connsiteY6" fmla="*/ 164804 h 170121"/>
                  <a:gd name="connsiteX7" fmla="*/ 233916 w 308344"/>
                  <a:gd name="connsiteY7" fmla="*/ 85060 h 170121"/>
                  <a:gd name="connsiteX8" fmla="*/ 138223 w 308344"/>
                  <a:gd name="connsiteY8" fmla="*/ 58479 h 170121"/>
                  <a:gd name="connsiteX9" fmla="*/ 53163 w 308344"/>
                  <a:gd name="connsiteY9" fmla="*/ 69111 h 170121"/>
                  <a:gd name="connsiteX10" fmla="*/ 37214 w 308344"/>
                  <a:gd name="connsiteY10" fmla="*/ 132907 h 170121"/>
                  <a:gd name="connsiteX11" fmla="*/ 0 w 308344"/>
                  <a:gd name="connsiteY11" fmla="*/ 170121 h 1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8344" h="170121">
                    <a:moveTo>
                      <a:pt x="0" y="170121"/>
                    </a:moveTo>
                    <a:lnTo>
                      <a:pt x="10633" y="79744"/>
                    </a:lnTo>
                    <a:lnTo>
                      <a:pt x="85060" y="10632"/>
                    </a:lnTo>
                    <a:lnTo>
                      <a:pt x="138223" y="0"/>
                    </a:lnTo>
                    <a:lnTo>
                      <a:pt x="228600" y="26581"/>
                    </a:lnTo>
                    <a:lnTo>
                      <a:pt x="276447" y="74428"/>
                    </a:lnTo>
                    <a:lnTo>
                      <a:pt x="308344" y="164804"/>
                    </a:lnTo>
                    <a:lnTo>
                      <a:pt x="233916" y="85060"/>
                    </a:lnTo>
                    <a:lnTo>
                      <a:pt x="138223" y="58479"/>
                    </a:lnTo>
                    <a:lnTo>
                      <a:pt x="53163" y="69111"/>
                    </a:lnTo>
                    <a:lnTo>
                      <a:pt x="37214" y="132907"/>
                    </a:lnTo>
                    <a:lnTo>
                      <a:pt x="0" y="17012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4655287" y="1566531"/>
              <a:ext cx="116959" cy="180753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rgbClr val="3333FF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674779" y="1766776"/>
              <a:ext cx="86834" cy="109870"/>
            </a:xfrm>
            <a:prstGeom prst="ellipse">
              <a:avLst/>
            </a:prstGeom>
            <a:gradFill flip="none" rotWithShape="1">
              <a:gsLst>
                <a:gs pos="0">
                  <a:srgbClr val="B3E421"/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rgbClr val="3333FF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670315" y="1944013"/>
              <a:ext cx="95442" cy="91435"/>
            </a:xfrm>
            <a:prstGeom prst="ellipse">
              <a:avLst/>
            </a:prstGeom>
            <a:gradFill flip="none" rotWithShape="1">
              <a:gsLst>
                <a:gs pos="0">
                  <a:srgbClr val="1A76C7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443615" y="1848396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1. </a:t>
            </a:r>
            <a:r>
              <a:rPr lang="en-US" sz="2400" dirty="0" err="1" smtClean="0">
                <a:solidFill>
                  <a:srgbClr val="FFFFFF"/>
                </a:solidFill>
              </a:rPr>
              <a:t>Nasopharynx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4659" y="2526089"/>
            <a:ext cx="395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2. Trachea (~0.8 days later)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8689" y="3203782"/>
            <a:ext cx="368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3. Lungs (~1.0 days later)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80410" y="6152487"/>
            <a:ext cx="490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For both 129/SvJ and BALB/c mouse strains</a:t>
            </a:r>
          </a:p>
          <a:p>
            <a:r>
              <a:rPr lang="en-US" dirty="0">
                <a:solidFill>
                  <a:srgbClr val="FFFFFF"/>
                </a:solidFill>
              </a:rPr>
              <a:t>and 70- or 7,000-PFU inoculations into donors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6181" y="2201653"/>
            <a:ext cx="212651" cy="1079205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9987" y="183483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highest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6060" y="331630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lowest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6939"/>
          </a:xfrm>
        </p:spPr>
        <p:txBody>
          <a:bodyPr>
            <a:normAutofit fontScale="90000"/>
          </a:bodyPr>
          <a:lstStyle/>
          <a:p>
            <a:r>
              <a:rPr lang="en-US" dirty="0"/>
              <a:t>Progression of 1° infection in contact recipient mice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crussell\My Documents\Manuscript in Preparation - Sendai virus luciferase\Figures for Nature Medicine\Figures for powerpoint talks\Time until head xmission, 7000 129 BAL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610" y="1306432"/>
            <a:ext cx="3883025" cy="3763962"/>
          </a:xfrm>
          <a:prstGeom prst="rect">
            <a:avLst/>
          </a:prstGeom>
          <a:noFill/>
        </p:spPr>
      </p:pic>
      <p:sp>
        <p:nvSpPr>
          <p:cNvPr id="7" name="Right Brace 6"/>
          <p:cNvSpPr/>
          <p:nvPr/>
        </p:nvSpPr>
        <p:spPr>
          <a:xfrm rot="16200000" flipV="1">
            <a:off x="3978217" y="1363094"/>
            <a:ext cx="107794" cy="80739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16200000" flipV="1">
            <a:off x="5576645" y="1363094"/>
            <a:ext cx="107794" cy="80739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53876" y="1395369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3.4 days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152303" y="1395369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3.3 days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696474" y="5058633"/>
            <a:ext cx="1946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7,000 PFU inoculation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55643" y="5793863"/>
            <a:ext cx="8793804" cy="707886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Susceptibility to lung infection does not affect contact transmission.</a:t>
            </a:r>
          </a:p>
          <a:p>
            <a:pPr algn="ctr"/>
            <a:r>
              <a:rPr lang="en-US" sz="2000" dirty="0" smtClean="0"/>
              <a:t>Nasal virus shedding in inoculated mice =&gt; contact transmission.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7854"/>
            <a:ext cx="8229600" cy="820160"/>
          </a:xfrm>
        </p:spPr>
        <p:txBody>
          <a:bodyPr>
            <a:normAutofit/>
          </a:bodyPr>
          <a:lstStyle/>
          <a:p>
            <a:r>
              <a:rPr lang="en-US" sz="3600" dirty="0"/>
              <a:t>Time until detection in </a:t>
            </a:r>
            <a:r>
              <a:rPr lang="en-US" sz="3600" dirty="0" err="1"/>
              <a:t>nasopharynx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8296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4157" y="2306376"/>
            <a:ext cx="8342644" cy="3347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30894" y="830725"/>
            <a:ext cx="7082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Looks like a low-dose, low-volume, URT-biased infection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6" y="3004282"/>
            <a:ext cx="3055937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6" y="3003488"/>
            <a:ext cx="3057525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49" y="3014600"/>
            <a:ext cx="3008313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49" y="3014600"/>
            <a:ext cx="3008313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985" y="3014600"/>
            <a:ext cx="3008313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90" y="3014600"/>
            <a:ext cx="3008313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32808" y="2557266"/>
            <a:ext cx="135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nasopharynx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4302848" y="2557266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trachea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081492" y="2557266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lungs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344158" y="1565024"/>
            <a:ext cx="27228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   70 </a:t>
            </a:r>
            <a:r>
              <a:rPr lang="en-US" b="1" dirty="0">
                <a:solidFill>
                  <a:srgbClr val="800000"/>
                </a:solidFill>
              </a:rPr>
              <a:t>PFU in 5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Symbol" pitchFamily="18" charset="2"/>
              </a:rPr>
              <a:t>m</a:t>
            </a:r>
            <a:r>
              <a:rPr lang="en-US" b="1" dirty="0">
                <a:solidFill>
                  <a:srgbClr val="800000"/>
                </a:solidFill>
              </a:rPr>
              <a:t>L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  Contact transmission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359"/>
            <a:ext cx="8229600" cy="739875"/>
          </a:xfrm>
        </p:spPr>
        <p:txBody>
          <a:bodyPr>
            <a:normAutofit fontScale="90000"/>
          </a:bodyPr>
          <a:lstStyle/>
          <a:p>
            <a:r>
              <a:rPr lang="en-US"/>
              <a:t>Contact transmission</a:t>
            </a:r>
          </a:p>
        </p:txBody>
      </p:sp>
      <p:sp>
        <p:nvSpPr>
          <p:cNvPr id="6" name="Isosceles Triangle 5"/>
          <p:cNvSpPr/>
          <p:nvPr/>
        </p:nvSpPr>
        <p:spPr>
          <a:xfrm flipV="1">
            <a:off x="404284" y="1708476"/>
            <a:ext cx="105831" cy="105835"/>
          </a:xfrm>
          <a:prstGeom prst="triangle">
            <a:avLst/>
          </a:prstGeom>
          <a:solidFill>
            <a:srgbClr val="82030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 flipV="1">
            <a:off x="404284" y="1970491"/>
            <a:ext cx="105831" cy="105835"/>
          </a:xfrm>
          <a:prstGeom prst="triangle">
            <a:avLst/>
          </a:prstGeom>
          <a:solidFill>
            <a:srgbClr val="62626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6532622"/>
            <a:ext cx="325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Burke…Russell 2013 PLoS Pathogens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/>
          <p:nvPr/>
        </p:nvSpPr>
        <p:spPr>
          <a:xfrm>
            <a:off x="1696114" y="4060440"/>
            <a:ext cx="410219" cy="31055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 descr="T:\Russell Lab\Crystal\aersol transmission paper data\photos of cage\DSC_00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6" r="3204" b="3191"/>
          <a:stretch/>
        </p:blipFill>
        <p:spPr bwMode="auto">
          <a:xfrm flipH="1">
            <a:off x="328704" y="1389533"/>
            <a:ext cx="3864375" cy="269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Russell Lab\Crystal\aersol transmission paper data\Resubmission documents\Contact vs. Airborne Transmission Submission figures\Figure 1.ait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02"/>
          <a:stretch/>
        </p:blipFill>
        <p:spPr bwMode="auto">
          <a:xfrm>
            <a:off x="4532405" y="1180631"/>
            <a:ext cx="4295972" cy="29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32405" y="1180631"/>
            <a:ext cx="368300" cy="118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6728016" y="1687695"/>
            <a:ext cx="368300" cy="20955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69073" y="720636"/>
            <a:ext cx="96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donors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0970" y="563468"/>
            <a:ext cx="1275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isolated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recipients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877824" y="929810"/>
            <a:ext cx="2917235" cy="3693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0643" y="68837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Air flow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546" y="4951667"/>
            <a:ext cx="1685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129-strain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“susceptible”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mice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4116" y="1535295"/>
            <a:ext cx="4540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7.6</a:t>
            </a:r>
          </a:p>
          <a:p>
            <a:pPr algn="ctr"/>
            <a:r>
              <a:rPr lang="en-US" sz="1200" b="1" dirty="0" smtClean="0"/>
              <a:t>or</a:t>
            </a:r>
          </a:p>
          <a:p>
            <a:pPr algn="ctr"/>
            <a:r>
              <a:rPr lang="en-US" sz="1200" b="1" dirty="0" smtClean="0"/>
              <a:t>15</a:t>
            </a:r>
          </a:p>
          <a:p>
            <a:pPr algn="ctr"/>
            <a:r>
              <a:rPr lang="en-US" sz="1200" b="1" dirty="0" smtClean="0"/>
              <a:t>cm</a:t>
            </a:r>
            <a:endParaRPr lang="en-US" sz="1200" b="1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17322"/>
            <a:ext cx="8229600" cy="557409"/>
          </a:xfrm>
        </p:spPr>
        <p:txBody>
          <a:bodyPr>
            <a:normAutofit fontScale="90000"/>
          </a:bodyPr>
          <a:lstStyle/>
          <a:p>
            <a:r>
              <a:rPr lang="en-US"/>
              <a:t>Airborne transmission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952066" y="5551115"/>
            <a:ext cx="5914417" cy="1588"/>
          </a:xfrm>
          <a:prstGeom prst="straightConnector1">
            <a:avLst/>
          </a:prstGeom>
          <a:ln w="254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29016" y="5136411"/>
            <a:ext cx="629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day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of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expt.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2769186" y="5551909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979953" y="5551909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163485" y="5551909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04104" y="5074778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0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24600" y="5733034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1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41497" y="5733034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14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5400000">
            <a:off x="3574625" y="5671421"/>
            <a:ext cx="335605" cy="1162455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73961" y="6475586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primary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8693332" y="5551909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671044" y="5733034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76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7697866" y="5551909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75578" y="5733034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71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7500088" y="5551909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7800" y="5074778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70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36" name="Right Brace 35"/>
          <p:cNvSpPr/>
          <p:nvPr/>
        </p:nvSpPr>
        <p:spPr>
          <a:xfrm rot="5400000">
            <a:off x="8183102" y="5772751"/>
            <a:ext cx="335605" cy="914399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83382" y="6452888"/>
            <a:ext cx="1131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challenge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5702951" y="5551909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680663" y="5733034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30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40" name="Group 13"/>
          <p:cNvGrpSpPr>
            <a:grpSpLocks noChangeAspect="1"/>
          </p:cNvGrpSpPr>
          <p:nvPr/>
        </p:nvGrpSpPr>
        <p:grpSpPr bwMode="auto">
          <a:xfrm>
            <a:off x="5751896" y="5016424"/>
            <a:ext cx="256945" cy="313077"/>
            <a:chOff x="2285" y="1436"/>
            <a:chExt cx="1181" cy="1439"/>
          </a:xfrm>
        </p:grpSpPr>
        <p:sp>
          <p:nvSpPr>
            <p:cNvPr id="41" name="Freeform 7"/>
            <p:cNvSpPr>
              <a:spLocks noChangeAspect="1"/>
            </p:cNvSpPr>
            <p:nvPr/>
          </p:nvSpPr>
          <p:spPr bwMode="auto">
            <a:xfrm>
              <a:off x="2917" y="1436"/>
              <a:ext cx="446" cy="1437"/>
            </a:xfrm>
            <a:custGeom>
              <a:avLst/>
              <a:gdLst/>
              <a:ahLst/>
              <a:cxnLst>
                <a:cxn ang="0">
                  <a:pos x="3538" y="96"/>
                </a:cxn>
                <a:cxn ang="0">
                  <a:pos x="3084" y="179"/>
                </a:cxn>
                <a:cxn ang="0">
                  <a:pos x="72" y="4422"/>
                </a:cxn>
                <a:cxn ang="0">
                  <a:pos x="24" y="4542"/>
                </a:cxn>
                <a:cxn ang="0">
                  <a:pos x="0" y="4649"/>
                </a:cxn>
                <a:cxn ang="0">
                  <a:pos x="0" y="11652"/>
                </a:cxn>
                <a:cxn ang="0">
                  <a:pos x="335" y="11975"/>
                </a:cxn>
                <a:cxn ang="0">
                  <a:pos x="658" y="11652"/>
                </a:cxn>
                <a:cxn ang="0">
                  <a:pos x="658" y="4733"/>
                </a:cxn>
                <a:cxn ang="0">
                  <a:pos x="3610" y="550"/>
                </a:cxn>
                <a:cxn ang="0">
                  <a:pos x="3538" y="96"/>
                </a:cxn>
              </a:cxnLst>
              <a:rect l="0" t="0" r="r" b="b"/>
              <a:pathLst>
                <a:path w="3717" h="11975">
                  <a:moveTo>
                    <a:pt x="3538" y="96"/>
                  </a:moveTo>
                  <a:cubicBezTo>
                    <a:pt x="3383" y="0"/>
                    <a:pt x="3179" y="36"/>
                    <a:pt x="3084" y="179"/>
                  </a:cubicBezTo>
                  <a:cubicBezTo>
                    <a:pt x="72" y="4422"/>
                    <a:pt x="72" y="4422"/>
                    <a:pt x="72" y="4422"/>
                  </a:cubicBezTo>
                  <a:cubicBezTo>
                    <a:pt x="48" y="4458"/>
                    <a:pt x="24" y="4506"/>
                    <a:pt x="24" y="4542"/>
                  </a:cubicBezTo>
                  <a:cubicBezTo>
                    <a:pt x="12" y="4577"/>
                    <a:pt x="0" y="4613"/>
                    <a:pt x="0" y="4649"/>
                  </a:cubicBezTo>
                  <a:cubicBezTo>
                    <a:pt x="0" y="11652"/>
                    <a:pt x="0" y="11652"/>
                    <a:pt x="0" y="11652"/>
                  </a:cubicBezTo>
                  <a:cubicBezTo>
                    <a:pt x="0" y="11832"/>
                    <a:pt x="156" y="11975"/>
                    <a:pt x="335" y="11975"/>
                  </a:cubicBezTo>
                  <a:cubicBezTo>
                    <a:pt x="514" y="11975"/>
                    <a:pt x="658" y="11832"/>
                    <a:pt x="658" y="11652"/>
                  </a:cubicBezTo>
                  <a:cubicBezTo>
                    <a:pt x="658" y="4733"/>
                    <a:pt x="658" y="4733"/>
                    <a:pt x="658" y="4733"/>
                  </a:cubicBezTo>
                  <a:cubicBezTo>
                    <a:pt x="3610" y="550"/>
                    <a:pt x="3610" y="550"/>
                    <a:pt x="3610" y="550"/>
                  </a:cubicBezTo>
                  <a:cubicBezTo>
                    <a:pt x="3717" y="406"/>
                    <a:pt x="3681" y="203"/>
                    <a:pt x="3538" y="96"/>
                  </a:cubicBezTo>
                </a:path>
              </a:pathLst>
            </a:cu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8"/>
            <p:cNvSpPr>
              <a:spLocks noChangeAspect="1"/>
            </p:cNvSpPr>
            <p:nvPr/>
          </p:nvSpPr>
          <p:spPr bwMode="auto">
            <a:xfrm>
              <a:off x="3047" y="1517"/>
              <a:ext cx="419" cy="553"/>
            </a:xfrm>
            <a:custGeom>
              <a:avLst/>
              <a:gdLst/>
              <a:ahLst/>
              <a:cxnLst>
                <a:cxn ang="0">
                  <a:pos x="3396" y="549"/>
                </a:cxn>
                <a:cxn ang="0">
                  <a:pos x="3312" y="96"/>
                </a:cxn>
                <a:cxn ang="0">
                  <a:pos x="2858" y="179"/>
                </a:cxn>
                <a:cxn ang="0">
                  <a:pos x="107" y="4059"/>
                </a:cxn>
                <a:cxn ang="0">
                  <a:pos x="191" y="4513"/>
                </a:cxn>
                <a:cxn ang="0">
                  <a:pos x="634" y="4429"/>
                </a:cxn>
                <a:cxn ang="0">
                  <a:pos x="3396" y="549"/>
                </a:cxn>
              </a:cxnLst>
              <a:rect l="0" t="0" r="r" b="b"/>
              <a:pathLst>
                <a:path w="3491" h="4608">
                  <a:moveTo>
                    <a:pt x="3396" y="549"/>
                  </a:moveTo>
                  <a:cubicBezTo>
                    <a:pt x="3491" y="406"/>
                    <a:pt x="3456" y="203"/>
                    <a:pt x="3312" y="96"/>
                  </a:cubicBezTo>
                  <a:cubicBezTo>
                    <a:pt x="3169" y="0"/>
                    <a:pt x="2965" y="36"/>
                    <a:pt x="2858" y="179"/>
                  </a:cubicBezTo>
                  <a:cubicBezTo>
                    <a:pt x="107" y="4059"/>
                    <a:pt x="107" y="4059"/>
                    <a:pt x="107" y="4059"/>
                  </a:cubicBezTo>
                  <a:cubicBezTo>
                    <a:pt x="0" y="4203"/>
                    <a:pt x="36" y="4406"/>
                    <a:pt x="191" y="4513"/>
                  </a:cubicBezTo>
                  <a:cubicBezTo>
                    <a:pt x="335" y="4608"/>
                    <a:pt x="538" y="4585"/>
                    <a:pt x="634" y="4429"/>
                  </a:cubicBezTo>
                  <a:lnTo>
                    <a:pt x="3396" y="549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9"/>
            <p:cNvSpPr>
              <a:spLocks noChangeAspect="1"/>
            </p:cNvSpPr>
            <p:nvPr/>
          </p:nvSpPr>
          <p:spPr bwMode="auto">
            <a:xfrm>
              <a:off x="2388" y="1438"/>
              <a:ext cx="447" cy="1437"/>
            </a:xfrm>
            <a:custGeom>
              <a:avLst/>
              <a:gdLst/>
              <a:ahLst/>
              <a:cxnLst>
                <a:cxn ang="0">
                  <a:pos x="3705" y="4565"/>
                </a:cxn>
                <a:cxn ang="0">
                  <a:pos x="3657" y="4434"/>
                </a:cxn>
                <a:cxn ang="0">
                  <a:pos x="634" y="179"/>
                </a:cxn>
                <a:cxn ang="0">
                  <a:pos x="180" y="107"/>
                </a:cxn>
                <a:cxn ang="0">
                  <a:pos x="108" y="562"/>
                </a:cxn>
                <a:cxn ang="0">
                  <a:pos x="3072" y="4744"/>
                </a:cxn>
                <a:cxn ang="0">
                  <a:pos x="3072" y="11652"/>
                </a:cxn>
                <a:cxn ang="0">
                  <a:pos x="3394" y="11975"/>
                </a:cxn>
                <a:cxn ang="0">
                  <a:pos x="3717" y="11652"/>
                </a:cxn>
                <a:cxn ang="0">
                  <a:pos x="3717" y="4649"/>
                </a:cxn>
                <a:cxn ang="0">
                  <a:pos x="3705" y="4565"/>
                </a:cxn>
              </a:cxnLst>
              <a:rect l="0" t="0" r="r" b="b"/>
              <a:pathLst>
                <a:path w="3717" h="11975">
                  <a:moveTo>
                    <a:pt x="3705" y="4565"/>
                  </a:moveTo>
                  <a:cubicBezTo>
                    <a:pt x="3693" y="4517"/>
                    <a:pt x="3681" y="4481"/>
                    <a:pt x="3657" y="4434"/>
                  </a:cubicBezTo>
                  <a:cubicBezTo>
                    <a:pt x="634" y="179"/>
                    <a:pt x="634" y="179"/>
                    <a:pt x="634" y="179"/>
                  </a:cubicBezTo>
                  <a:cubicBezTo>
                    <a:pt x="538" y="36"/>
                    <a:pt x="335" y="0"/>
                    <a:pt x="180" y="107"/>
                  </a:cubicBezTo>
                  <a:cubicBezTo>
                    <a:pt x="36" y="203"/>
                    <a:pt x="0" y="406"/>
                    <a:pt x="108" y="562"/>
                  </a:cubicBezTo>
                  <a:cubicBezTo>
                    <a:pt x="3072" y="4744"/>
                    <a:pt x="3072" y="4744"/>
                    <a:pt x="3072" y="4744"/>
                  </a:cubicBezTo>
                  <a:cubicBezTo>
                    <a:pt x="3072" y="11652"/>
                    <a:pt x="3072" y="11652"/>
                    <a:pt x="3072" y="11652"/>
                  </a:cubicBezTo>
                  <a:cubicBezTo>
                    <a:pt x="3072" y="11831"/>
                    <a:pt x="3215" y="11975"/>
                    <a:pt x="3394" y="11975"/>
                  </a:cubicBezTo>
                  <a:cubicBezTo>
                    <a:pt x="3574" y="11975"/>
                    <a:pt x="3717" y="11831"/>
                    <a:pt x="3717" y="11652"/>
                  </a:cubicBezTo>
                  <a:cubicBezTo>
                    <a:pt x="3717" y="4649"/>
                    <a:pt x="3717" y="4649"/>
                    <a:pt x="3717" y="4649"/>
                  </a:cubicBezTo>
                  <a:cubicBezTo>
                    <a:pt x="3717" y="4613"/>
                    <a:pt x="3717" y="4589"/>
                    <a:pt x="3705" y="4565"/>
                  </a:cubicBezTo>
                </a:path>
              </a:pathLst>
            </a:cu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10"/>
            <p:cNvSpPr>
              <a:spLocks noChangeAspect="1"/>
            </p:cNvSpPr>
            <p:nvPr/>
          </p:nvSpPr>
          <p:spPr bwMode="auto">
            <a:xfrm>
              <a:off x="2285" y="1518"/>
              <a:ext cx="419" cy="555"/>
            </a:xfrm>
            <a:custGeom>
              <a:avLst/>
              <a:gdLst/>
              <a:ahLst/>
              <a:cxnLst>
                <a:cxn ang="0">
                  <a:pos x="215" y="1124"/>
                </a:cxn>
                <a:cxn ang="0">
                  <a:pos x="359" y="216"/>
                </a:cxn>
                <a:cxn ang="0">
                  <a:pos x="1267" y="359"/>
                </a:cxn>
                <a:cxn ang="0">
                  <a:pos x="6792" y="8127"/>
                </a:cxn>
                <a:cxn ang="0">
                  <a:pos x="6624" y="9035"/>
                </a:cxn>
                <a:cxn ang="0">
                  <a:pos x="5716" y="8868"/>
                </a:cxn>
                <a:cxn ang="0">
                  <a:pos x="215" y="1124"/>
                </a:cxn>
              </a:cxnLst>
              <a:rect l="0" t="0" r="r" b="b"/>
              <a:pathLst>
                <a:path w="6983" h="9250">
                  <a:moveTo>
                    <a:pt x="215" y="1124"/>
                  </a:moveTo>
                  <a:cubicBezTo>
                    <a:pt x="0" y="813"/>
                    <a:pt x="72" y="407"/>
                    <a:pt x="359" y="216"/>
                  </a:cubicBezTo>
                  <a:cubicBezTo>
                    <a:pt x="669" y="0"/>
                    <a:pt x="1076" y="72"/>
                    <a:pt x="1267" y="359"/>
                  </a:cubicBezTo>
                  <a:cubicBezTo>
                    <a:pt x="6792" y="8127"/>
                    <a:pt x="6792" y="8127"/>
                    <a:pt x="6792" y="8127"/>
                  </a:cubicBezTo>
                  <a:cubicBezTo>
                    <a:pt x="6983" y="8414"/>
                    <a:pt x="6911" y="8820"/>
                    <a:pt x="6624" y="9035"/>
                  </a:cubicBezTo>
                  <a:cubicBezTo>
                    <a:pt x="6337" y="9250"/>
                    <a:pt x="5931" y="9179"/>
                    <a:pt x="5716" y="8868"/>
                  </a:cubicBezTo>
                  <a:lnTo>
                    <a:pt x="215" y="1124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028285" y="4753980"/>
            <a:ext cx="1184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3x10</a:t>
            </a:r>
            <a:r>
              <a:rPr lang="en-US" sz="1600" b="1" baseline="30000" dirty="0" smtClean="0">
                <a:solidFill>
                  <a:srgbClr val="FFFFFF"/>
                </a:solidFill>
              </a:rPr>
              <a:t>6</a:t>
            </a:r>
            <a:r>
              <a:rPr lang="en-US" sz="1600" b="1" dirty="0" smtClean="0">
                <a:solidFill>
                  <a:srgbClr val="FFFFFF"/>
                </a:solidFill>
              </a:rPr>
              <a:t> PFU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6532622"/>
            <a:ext cx="325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Burke…Russell 2013 PLoS Pathogens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220643" y="2945650"/>
            <a:ext cx="551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(4/21)</a:t>
            </a:r>
            <a:endParaRPr lang="en-US" sz="105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24010" y="3978197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(5/21)</a:t>
            </a:r>
            <a:endParaRPr lang="en-US" sz="105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24010" y="4968797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(8/21)</a:t>
            </a:r>
            <a:endParaRPr lang="en-US" sz="1050" b="1" dirty="0"/>
          </a:p>
        </p:txBody>
      </p:sp>
      <p:sp>
        <p:nvSpPr>
          <p:cNvPr id="9" name="Rectangle 8"/>
          <p:cNvSpPr/>
          <p:nvPr/>
        </p:nvSpPr>
        <p:spPr>
          <a:xfrm>
            <a:off x="0" y="56768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A92647"/>
                </a:solidFill>
              </a:rPr>
              <a:t>Working hypothesis: </a:t>
            </a:r>
            <a:r>
              <a:rPr lang="en-US" sz="2400" b="1" dirty="0" smtClean="0">
                <a:solidFill>
                  <a:schemeClr val="bg1"/>
                </a:solidFill>
              </a:rPr>
              <a:t>Dynamics </a:t>
            </a:r>
            <a:r>
              <a:rPr lang="en-US" sz="2400" b="1" dirty="0">
                <a:solidFill>
                  <a:schemeClr val="bg1"/>
                </a:solidFill>
              </a:rPr>
              <a:t>of infection </a:t>
            </a:r>
            <a:r>
              <a:rPr lang="en-US" sz="2400" b="1" dirty="0" smtClean="0">
                <a:solidFill>
                  <a:schemeClr val="bg1"/>
                </a:solidFill>
              </a:rPr>
              <a:t>determined by </a:t>
            </a:r>
            <a:r>
              <a:rPr lang="en-US" sz="2400" b="1" dirty="0">
                <a:solidFill>
                  <a:schemeClr val="bg1"/>
                </a:solidFill>
              </a:rPr>
              <a:t>the </a:t>
            </a:r>
            <a:r>
              <a:rPr lang="en-US" sz="2400" b="1" dirty="0" smtClean="0">
                <a:solidFill>
                  <a:schemeClr val="bg1"/>
                </a:solidFill>
              </a:rPr>
              <a:t>site of </a:t>
            </a:r>
            <a:r>
              <a:rPr lang="en-US" sz="2400" b="1" dirty="0">
                <a:solidFill>
                  <a:schemeClr val="bg1"/>
                </a:solidFill>
              </a:rPr>
              <a:t>inoculation &amp; infectious dose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9216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Diverse dynamics of primary infection after airborne transmission</a:t>
            </a:r>
            <a:endParaRPr lang="en-US" sz="280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6535" y="1227865"/>
            <a:ext cx="8713863" cy="4315686"/>
            <a:chOff x="96535" y="1227865"/>
            <a:chExt cx="8713863" cy="4315686"/>
          </a:xfrm>
        </p:grpSpPr>
        <p:grpSp>
          <p:nvGrpSpPr>
            <p:cNvPr id="3" name="Group 2"/>
            <p:cNvGrpSpPr/>
            <p:nvPr/>
          </p:nvGrpSpPr>
          <p:grpSpPr>
            <a:xfrm>
              <a:off x="96535" y="1550079"/>
              <a:ext cx="8713863" cy="3993472"/>
              <a:chOff x="638515" y="2486024"/>
              <a:chExt cx="7677890" cy="3273065"/>
            </a:xfrm>
          </p:grpSpPr>
          <p:pic>
            <p:nvPicPr>
              <p:cNvPr id="5122" name="Picture 2" descr="T:\Russell Lab\Crystal\aersol transmission paper data\manuscript documents\Contact vs. Airborne Transmission Submission figures\Figure 5.ti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751"/>
              <a:stretch/>
            </p:blipFill>
            <p:spPr bwMode="auto">
              <a:xfrm>
                <a:off x="638515" y="2486024"/>
                <a:ext cx="7677890" cy="3273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368995" y="2486024"/>
                <a:ext cx="937883" cy="5048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2" descr="T:\Russell Lab\Crystal\aersol transmission paper data\manuscript documents\Contact vs. Airborne Transmission Submission figures\Figure 5.ti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828" t="12269" b="63205"/>
              <a:stretch/>
            </p:blipFill>
            <p:spPr bwMode="auto">
              <a:xfrm>
                <a:off x="7458075" y="2535967"/>
                <a:ext cx="723900" cy="8263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49246" y="1227865"/>
              <a:ext cx="8293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day:  1            2         3        4         5        6         7         8        9       10       11       12       13       14     15 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2533470"/>
            <a:ext cx="8892261" cy="314337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32622"/>
            <a:ext cx="325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Burke…Russell 2013 PLoS Pathogens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7862" y="1169782"/>
            <a:ext cx="7965345" cy="52886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06" y="3962418"/>
            <a:ext cx="4459489" cy="30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512"/>
          </a:xfrm>
        </p:spPr>
        <p:txBody>
          <a:bodyPr>
            <a:normAutofit/>
          </a:bodyPr>
          <a:lstStyle/>
          <a:p>
            <a:r>
              <a:rPr lang="en-US" sz="2800" dirty="0"/>
              <a:t>1° infection inversely correlates with reinfection</a:t>
            </a:r>
            <a:endParaRPr lang="en-US" sz="28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27" y="1277015"/>
            <a:ext cx="3840163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2" y="3947300"/>
            <a:ext cx="3840163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3" y="1277015"/>
            <a:ext cx="3840163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27881" y="1430670"/>
            <a:ext cx="1210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Nasal first</a:t>
            </a:r>
          </a:p>
          <a:p>
            <a:r>
              <a:rPr lang="en-US" dirty="0"/>
              <a:t>4/21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1929" y="4144261"/>
            <a:ext cx="148028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</a:p>
          <a:p>
            <a:r>
              <a:rPr lang="en-US" dirty="0" smtClean="0"/>
              <a:t>transmission</a:t>
            </a:r>
          </a:p>
          <a:p>
            <a:r>
              <a:rPr lang="en-US" dirty="0"/>
              <a:t>3/21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7881" y="4144261"/>
            <a:ext cx="2087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Tracheal dominant</a:t>
            </a:r>
          </a:p>
          <a:p>
            <a:r>
              <a:rPr lang="en-US" dirty="0"/>
              <a:t>8/21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0249" y="1430670"/>
            <a:ext cx="1510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Tracheal first</a:t>
            </a:r>
          </a:p>
          <a:p>
            <a:r>
              <a:rPr lang="en-US" dirty="0"/>
              <a:t>5/21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68501" y="1795303"/>
            <a:ext cx="1258260" cy="176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57868" y="4513593"/>
            <a:ext cx="1258260" cy="176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08663" y="1795303"/>
            <a:ext cx="1258260" cy="176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5" t="16910" b="59839"/>
          <a:stretch/>
        </p:blipFill>
        <p:spPr bwMode="auto">
          <a:xfrm>
            <a:off x="7008663" y="1169783"/>
            <a:ext cx="1553329" cy="10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310268" y="4484577"/>
            <a:ext cx="1116493" cy="176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45049" y="4263336"/>
            <a:ext cx="1528159" cy="2195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6532622"/>
            <a:ext cx="325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Burke…Russell 2013 PLoS Pathogens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4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Burke Protection from Contact Transmis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4" y="1889661"/>
            <a:ext cx="8686800" cy="26289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Protection from natural reinfection by contact transmission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020" y="5079854"/>
            <a:ext cx="8686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8E8B1"/>
                </a:solidFill>
              </a:rPr>
              <a:t>Intranasal vaccination with a low dose/volume of attenuated virus: no reinfection.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8E8B1"/>
                </a:solidFill>
              </a:rPr>
              <a:t>Intramuscular vaccination: reinfection in the </a:t>
            </a:r>
            <a:r>
              <a:rPr lang="en-US" dirty="0" err="1">
                <a:solidFill>
                  <a:srgbClr val="F8E8B1"/>
                </a:solidFill>
              </a:rPr>
              <a:t>nasopharynx</a:t>
            </a:r>
            <a:r>
              <a:rPr lang="en-US" dirty="0">
                <a:solidFill>
                  <a:srgbClr val="F8E8B1"/>
                </a:solidFill>
              </a:rPr>
              <a:t> and trachea.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32622"/>
            <a:ext cx="2699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Burke…Russell 2014 submitted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644" y="758731"/>
            <a:ext cx="8871624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Decoupling of Sendai virus infection in upper versus lower respiratory tract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Lung infection and concomitant host response determines pathogenesis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Upper respiratory tract infection determines transmission &amp; induces protective immunity even under suboptimal conditions</a:t>
            </a:r>
          </a:p>
          <a:p>
            <a:pPr lvl="1">
              <a:buFont typeface="Arial" pitchFamily="34" charset="0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u="sng" dirty="0" smtClean="0">
                <a:solidFill>
                  <a:srgbClr val="FFFFFF"/>
                </a:solidFill>
              </a:rPr>
              <a:t>Clinical diagnosis</a:t>
            </a:r>
            <a:r>
              <a:rPr lang="en-US" dirty="0" smtClean="0">
                <a:solidFill>
                  <a:srgbClr val="FFFFFF"/>
                </a:solidFill>
              </a:rPr>
              <a:t>:  	titers from nasal washes not same as lung titers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u="sng" dirty="0" smtClean="0">
                <a:solidFill>
                  <a:srgbClr val="FFFFFF"/>
                </a:solidFill>
              </a:rPr>
              <a:t>Vaccine development</a:t>
            </a:r>
            <a:r>
              <a:rPr lang="en-US" dirty="0" smtClean="0">
                <a:solidFill>
                  <a:srgbClr val="FFFFFF"/>
                </a:solidFill>
              </a:rPr>
              <a:t>: 	attenuated or lower-dose I.N. live-virus vaccines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Paradigm for respiratory virus infection:  for a virus matched to its host, ‘natural’ infection after transmission elicits immunity without pathology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 Robust upper respiratory tract infection benefits both virus and the host</a:t>
            </a:r>
          </a:p>
          <a:p>
            <a:pPr lvl="2">
              <a:buFont typeface="Wingdings" pitchFamily="2" charset="2"/>
              <a:buChar char="ü"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Mode of transmission determines the tropism and magnitude of primary infection, which is in turn inversely correlated with reinfection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D7376"/>
                </a:solidFill>
              </a:rPr>
              <a:t>ANISOTROPIC INFECTIONS: </a:t>
            </a:r>
            <a:r>
              <a:rPr lang="en-US" dirty="0" smtClean="0">
                <a:solidFill>
                  <a:srgbClr val="FFFFFF"/>
                </a:solidFill>
              </a:rPr>
              <a:t>Dynamics of natural respiratory infections can vary. Compartmentalization of immune response contributes to protection from reinfection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24"/>
            <a:ext cx="8229600" cy="601201"/>
          </a:xfrm>
        </p:spPr>
        <p:txBody>
          <a:bodyPr>
            <a:normAutofit fontScale="90000"/>
          </a:bodyPr>
          <a:lstStyle/>
          <a:p>
            <a:r>
              <a:rPr lang="en-US"/>
              <a:t>Major Findings</a:t>
            </a:r>
          </a:p>
        </p:txBody>
      </p:sp>
    </p:spTree>
    <p:extLst>
      <p:ext uri="{BB962C8B-B14F-4D97-AF65-F5344CB8AC3E}">
        <p14:creationId xmlns:p14="http://schemas.microsoft.com/office/powerpoint/2010/main" val="28139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Documents and Settings\crussell\My Documents\My Pictures\St Jude photos for acknowledgment slides\00135092-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4016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Sendai virus: Illuminating parainfluenza virus dynamics in living animals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7579" y="1278920"/>
            <a:ext cx="4357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Charles J. Russell, PhD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postdoc: Crystal Burke, PhD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262682" y="1932579"/>
            <a:ext cx="3624137" cy="4115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Funding: NIAID R01AI083370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643" y="1186763"/>
            <a:ext cx="8774348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3000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HPIV1, HPIV2, HPIV3</a:t>
            </a:r>
          </a:p>
          <a:p>
            <a:pPr lvl="1">
              <a:spcAft>
                <a:spcPct val="300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leading cause of pediatric hospitalization (21,000/</a:t>
            </a:r>
            <a:r>
              <a:rPr lang="en-US" dirty="0" err="1" smtClean="0">
                <a:solidFill>
                  <a:srgbClr val="FFFFFF"/>
                </a:solidFill>
              </a:rPr>
              <a:t>yr</a:t>
            </a:r>
            <a:r>
              <a:rPr lang="en-US" dirty="0" smtClean="0">
                <a:solidFill>
                  <a:srgbClr val="FFFFFF"/>
                </a:solidFill>
              </a:rPr>
              <a:t> in USA)</a:t>
            </a:r>
          </a:p>
          <a:p>
            <a:pPr lvl="1">
              <a:spcAft>
                <a:spcPct val="300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virtually all infected by age 5; reinfections common but usually less severe</a:t>
            </a:r>
          </a:p>
          <a:p>
            <a:pPr lvl="1">
              <a:spcAft>
                <a:spcPct val="300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no available anti-PIV drugs or vaccines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Paramyxoviruses replicate in epithelial cells that line the respiratory tract, causing inflammation in the </a:t>
            </a:r>
            <a:r>
              <a:rPr lang="en-US" b="1" dirty="0" err="1" smtClean="0">
                <a:solidFill>
                  <a:srgbClr val="FFFFFF"/>
                </a:solidFill>
              </a:rPr>
              <a:t>nasopharynx</a:t>
            </a:r>
            <a:r>
              <a:rPr lang="en-US" b="1" dirty="0" smtClean="0">
                <a:solidFill>
                  <a:srgbClr val="FFFFFF"/>
                </a:solidFill>
              </a:rPr>
              <a:t>, </a:t>
            </a:r>
            <a:r>
              <a:rPr lang="en-US" b="1" dirty="0" err="1" smtClean="0">
                <a:solidFill>
                  <a:srgbClr val="FFFFFF"/>
                </a:solidFill>
              </a:rPr>
              <a:t>larnyx</a:t>
            </a:r>
            <a:r>
              <a:rPr lang="en-US" b="1" dirty="0" smtClean="0">
                <a:solidFill>
                  <a:srgbClr val="FFFFFF"/>
                </a:solidFill>
              </a:rPr>
              <a:t>, trachea &amp; lungs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Important causes of croup (</a:t>
            </a:r>
            <a:r>
              <a:rPr lang="en-US" b="1" dirty="0" err="1" smtClean="0">
                <a:solidFill>
                  <a:srgbClr val="FFFFFF"/>
                </a:solidFill>
              </a:rPr>
              <a:t>laryngotracheobronchitis</a:t>
            </a:r>
            <a:r>
              <a:rPr lang="en-US" b="1" dirty="0" smtClean="0">
                <a:solidFill>
                  <a:srgbClr val="FFFFFF"/>
                </a:solidFill>
              </a:rPr>
              <a:t>) and pneumonia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87"/>
            <a:ext cx="8229600" cy="978020"/>
          </a:xfrm>
        </p:spPr>
        <p:txBody>
          <a:bodyPr/>
          <a:lstStyle/>
          <a:p>
            <a:r>
              <a:rPr lang="en-US"/>
              <a:t>Human parainfluenza viruses</a:t>
            </a:r>
          </a:p>
        </p:txBody>
      </p:sp>
    </p:spTree>
    <p:extLst>
      <p:ext uri="{BB962C8B-B14F-4D97-AF65-F5344CB8AC3E}">
        <p14:creationId xmlns:p14="http://schemas.microsoft.com/office/powerpoint/2010/main" val="16678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/>
        </p:nvSpPr>
        <p:spPr bwMode="auto">
          <a:xfrm>
            <a:off x="272806" y="941527"/>
            <a:ext cx="8598389" cy="274429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Cross-protective immune responses (Jennerian vaccine)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Tracheal infection/inflammation (croup)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Efficient contact transmission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FFFF"/>
                </a:solidFill>
              </a:rPr>
              <a:t>Reinfection can occur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Majority of healthy hosts do not suffer severe LRT infection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6806" y="3879586"/>
            <a:ext cx="3569416" cy="270147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07638" y="6591935"/>
            <a:ext cx="29915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FFFFFF"/>
                </a:solidFill>
              </a:rPr>
              <a:t>Lamb &amp; </a:t>
            </a:r>
            <a:r>
              <a:rPr lang="en-US" sz="1200" dirty="0" err="1" smtClean="0">
                <a:solidFill>
                  <a:srgbClr val="FFFFFF"/>
                </a:solidFill>
              </a:rPr>
              <a:t>Kolakofsky</a:t>
            </a:r>
            <a:r>
              <a:rPr lang="en-US" sz="1200" dirty="0" smtClean="0">
                <a:solidFill>
                  <a:srgbClr val="FFFFFF"/>
                </a:solidFill>
              </a:rPr>
              <a:t>, 2001 </a:t>
            </a:r>
            <a:r>
              <a:rPr lang="en-US" sz="1200" dirty="0">
                <a:solidFill>
                  <a:srgbClr val="FFFFFF"/>
                </a:solidFill>
              </a:rPr>
              <a:t>Fields </a:t>
            </a:r>
            <a:r>
              <a:rPr lang="en-US" sz="1200" dirty="0" smtClean="0">
                <a:solidFill>
                  <a:srgbClr val="FFFFFF"/>
                </a:solidFill>
              </a:rPr>
              <a:t>Virology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56213" y="4499343"/>
            <a:ext cx="505839" cy="311286"/>
          </a:xfrm>
          <a:prstGeom prst="roundRect">
            <a:avLst/>
          </a:prstGeom>
          <a:noFill/>
          <a:ln w="158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6688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Sendai virus: murine counterpart of HPIV1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27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469" y="1106476"/>
            <a:ext cx="8467184" cy="5245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Virus Load Lungs WT and MF* Tal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9" y="3621704"/>
            <a:ext cx="3314700" cy="2730500"/>
          </a:xfrm>
          <a:prstGeom prst="rect">
            <a:avLst/>
          </a:prstGeom>
        </p:spPr>
      </p:pic>
      <p:pic>
        <p:nvPicPr>
          <p:cNvPr id="4" name="Picture 3" descr="Virus Load Nasal WT and MF* Tal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9" y="1106476"/>
            <a:ext cx="3314700" cy="2730500"/>
          </a:xfrm>
          <a:prstGeom prst="rect">
            <a:avLst/>
          </a:prstGeom>
        </p:spPr>
      </p:pic>
      <p:pic>
        <p:nvPicPr>
          <p:cNvPr id="5" name="Picture 4" descr="Weight Loss WT MF* TAL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56" y="1153080"/>
            <a:ext cx="3593784" cy="2574986"/>
          </a:xfrm>
          <a:prstGeom prst="rect">
            <a:avLst/>
          </a:prstGeom>
        </p:spPr>
      </p:pic>
      <p:pic>
        <p:nvPicPr>
          <p:cNvPr id="7" name="Picture 6" descr="SeV specific antibody binding for p025 positive graph only WT MF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45" y="3674604"/>
            <a:ext cx="2731008" cy="2535936"/>
          </a:xfrm>
          <a:prstGeom prst="rect">
            <a:avLst/>
          </a:prstGeom>
        </p:spPr>
      </p:pic>
      <p:pic>
        <p:nvPicPr>
          <p:cNvPr id="8" name="Picture 7" descr="Tcells BALF WT MF TAL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44" y="3674604"/>
            <a:ext cx="2349500" cy="2654300"/>
          </a:xfrm>
          <a:prstGeom prst="rect">
            <a:avLst/>
          </a:prstGeom>
        </p:spPr>
      </p:pic>
      <p:sp>
        <p:nvSpPr>
          <p:cNvPr id="28" name="Line 2"/>
          <p:cNvSpPr>
            <a:spLocks noChangeShapeType="1"/>
          </p:cNvSpPr>
          <p:nvPr/>
        </p:nvSpPr>
        <p:spPr bwMode="auto">
          <a:xfrm>
            <a:off x="955933" y="835694"/>
            <a:ext cx="81327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1038483" y="737269"/>
            <a:ext cx="731837" cy="223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1824295" y="737269"/>
            <a:ext cx="822325" cy="223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2702183" y="737269"/>
            <a:ext cx="511175" cy="223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4283333" y="737269"/>
            <a:ext cx="804862" cy="223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5143758" y="737269"/>
            <a:ext cx="822325" cy="223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6021645" y="737269"/>
            <a:ext cx="2962275" cy="2238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232158" y="662656"/>
            <a:ext cx="350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076708" y="662656"/>
            <a:ext cx="338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764095" y="662656"/>
            <a:ext cx="37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4546858" y="662656"/>
            <a:ext cx="325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5259645" y="662656"/>
            <a:ext cx="51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HN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7348795" y="662656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</a:p>
        </p:txBody>
      </p:sp>
      <p:sp>
        <p:nvSpPr>
          <p:cNvPr id="41" name="Rectangle 15"/>
          <p:cNvSpPr>
            <a:spLocks noChangeArrowheads="1"/>
          </p:cNvSpPr>
          <p:nvPr/>
        </p:nvSpPr>
        <p:spPr bwMode="auto">
          <a:xfrm>
            <a:off x="3260983" y="737269"/>
            <a:ext cx="949325" cy="223837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245108" y="697581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luciferase</a:t>
            </a:r>
          </a:p>
        </p:txBody>
      </p:sp>
      <p:sp>
        <p:nvSpPr>
          <p:cNvPr id="43" name="TextBox 47"/>
          <p:cNvSpPr txBox="1">
            <a:spLocks noChangeArrowheads="1"/>
          </p:cNvSpPr>
          <p:nvPr/>
        </p:nvSpPr>
        <p:spPr bwMode="auto">
          <a:xfrm>
            <a:off x="125670" y="104448"/>
            <a:ext cx="3121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WT-like reporter virus: MF*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4122314" y="544924"/>
            <a:ext cx="245358" cy="1588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400500" y="53707"/>
            <a:ext cx="349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optimize gene start sequence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6532622"/>
            <a:ext cx="325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Burke…Russell 2011 PLoS Pathogens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Imaging infection daily in a living mouse</a:t>
            </a:r>
          </a:p>
        </p:txBody>
      </p:sp>
      <p:pic>
        <p:nvPicPr>
          <p:cNvPr id="3" name="Picture 2" descr="Biolum vs Titer 129 mice MF* Tal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84" y="3709611"/>
            <a:ext cx="3556000" cy="2692400"/>
          </a:xfrm>
          <a:prstGeom prst="rect">
            <a:avLst/>
          </a:prstGeom>
        </p:spPr>
      </p:pic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4576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51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8776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9501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20226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0951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1676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2401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03126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3851" y="2265998"/>
            <a:ext cx="7318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867601" y="168021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585151" y="168021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639751" y="168021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5941251" y="168021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204651" y="168021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4475989" y="168021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3758439" y="168021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3031364" y="168021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2294764" y="168021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7233476" y="1680210"/>
            <a:ext cx="439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4" name="TextBox 29"/>
          <p:cNvSpPr txBox="1">
            <a:spLocks noChangeArrowheads="1"/>
          </p:cNvSpPr>
          <p:nvPr/>
        </p:nvSpPr>
        <p:spPr bwMode="auto">
          <a:xfrm>
            <a:off x="-40127" y="2265998"/>
            <a:ext cx="69817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7000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PFU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M-F</a:t>
            </a:r>
            <a:r>
              <a:rPr lang="en-US" dirty="0" smtClean="0">
                <a:solidFill>
                  <a:schemeClr val="bg1"/>
                </a:solidFill>
              </a:rPr>
              <a:t>*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 30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μl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185787" y="1680766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day: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5" descr="C:\Documents and Settings\crussell\My Documents\Manuscript in Preparation - Sendai virus luciferase\Figures for Nature Medicine\Figures for powerpoint talks\luminometer vs xenogen lungs color days 4 and 6 for talk squar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6816" y="3706278"/>
            <a:ext cx="2837552" cy="269573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363763" y="3911405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lungs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68553" y="2185712"/>
            <a:ext cx="212651" cy="1079205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199659" y="181889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45732" y="330036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532622"/>
            <a:ext cx="325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Burke…Russell 2011 PLoS Pathogens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T:\Russell Lab\Crystal\mouse strain experiment 11.30.09\strain experiment 11.30.09\Charles workup\Strains in head,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285" y="1373922"/>
            <a:ext cx="4005944" cy="306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230408" y="1180545"/>
            <a:ext cx="3595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Bioluminescence in </a:t>
            </a:r>
            <a:r>
              <a:rPr lang="en-US" dirty="0" err="1" smtClean="0">
                <a:solidFill>
                  <a:schemeClr val="bg1"/>
                </a:solidFill>
              </a:rPr>
              <a:t>Nasopharynx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66" name="Picture 2" descr="C:\Documents and Settings\crussell\My Documents\Temp\biolum, strains, lung, black 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400" y="1636162"/>
            <a:ext cx="3889375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088" y="1702833"/>
            <a:ext cx="94456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3" descr="C:\Documents and Settings\crussell\My Documents\Temp\weight loss imaged, black backgrou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763" y="4258487"/>
            <a:ext cx="4440237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Box 5"/>
          <p:cNvSpPr txBox="1">
            <a:spLocks noChangeArrowheads="1"/>
          </p:cNvSpPr>
          <p:nvPr/>
        </p:nvSpPr>
        <p:spPr bwMode="auto">
          <a:xfrm>
            <a:off x="5208588" y="1180545"/>
            <a:ext cx="2865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Bioluminescence in Lungs</a:t>
            </a:r>
          </a:p>
        </p:txBody>
      </p:sp>
      <p:sp>
        <p:nvSpPr>
          <p:cNvPr id="40970" name="TextBox 6"/>
          <p:cNvSpPr txBox="1">
            <a:spLocks noChangeArrowheads="1"/>
          </p:cNvSpPr>
          <p:nvPr/>
        </p:nvSpPr>
        <p:spPr bwMode="auto">
          <a:xfrm>
            <a:off x="5789613" y="4388492"/>
            <a:ext cx="1770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Weight Change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5534" y="1627993"/>
            <a:ext cx="9445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12862"/>
          </a:xfrm>
        </p:spPr>
        <p:txBody>
          <a:bodyPr>
            <a:noAutofit/>
          </a:bodyPr>
          <a:lstStyle/>
          <a:p>
            <a:r>
              <a:rPr lang="en-US" sz="3200" dirty="0" smtClean="0"/>
              <a:t>Resistant in lungs but susceptible in URT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32622"/>
            <a:ext cx="325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Burke…Russell 2011 PLoS Pathogens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crussell\My Documents\Manuscript in Preparation - Sendai virus luciferase\Figures for Nature Medicine\Figures for powerpoint talks\M-F dose 7000 70 weight loss color for t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4362" y="4047735"/>
            <a:ext cx="3681325" cy="2682283"/>
          </a:xfrm>
          <a:prstGeom prst="rect">
            <a:avLst/>
          </a:prstGeom>
          <a:noFill/>
        </p:spPr>
      </p:pic>
      <p:pic>
        <p:nvPicPr>
          <p:cNvPr id="3" name="Picture 9" descr="C:\Documents and Settings\crussell\My Documents\Manuscript in Preparation - Sendai virus luciferase\Figures for Nature Medicine\Figures for powerpoint talks\M-F biolum head dose color for ta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174" y="1305075"/>
            <a:ext cx="4008438" cy="2673350"/>
          </a:xfrm>
          <a:prstGeom prst="rect">
            <a:avLst/>
          </a:prstGeom>
          <a:noFill/>
        </p:spPr>
      </p:pic>
      <p:pic>
        <p:nvPicPr>
          <p:cNvPr id="4" name="Picture 11" descr="C:\Documents and Settings\crussell\My Documents\Manuscript in Preparation - Sendai virus luciferase\Figures for Nature Medicine\Figures for powerpoint talks\M-F biolum lung dose 70 7000 color for tal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8591" y="1295550"/>
            <a:ext cx="4008438" cy="2682875"/>
          </a:xfrm>
          <a:prstGeom prst="rect">
            <a:avLst/>
          </a:prstGeom>
          <a:noFill/>
        </p:spPr>
      </p:pic>
      <p:pic>
        <p:nvPicPr>
          <p:cNvPr id="5" name="Picture 3" descr="C:\Documents and Settings\crussell\My Documents\Manuscript in Preparation - Sendai virus luciferase\Figures for Nature Medicine\Figures for powerpoint talks\legend for 70 vs 7000 PFU color for tal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0004" y="1341570"/>
            <a:ext cx="1268412" cy="622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36086" y="141428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Nasopharynx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0668" y="142943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Lungs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5127" y="4109334"/>
            <a:ext cx="137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Weight loss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7467" y="77657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53272"/>
            <a:ext cx="9144000" cy="86124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Low-dose inoculation grows to high level in URT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739129" y="1657898"/>
            <a:ext cx="993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7000 PFU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35897" y="2562063"/>
            <a:ext cx="793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70 PFU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32622"/>
            <a:ext cx="3255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Burke…Russell 2011 PLoS Pathogens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be 78"/>
          <p:cNvSpPr/>
          <p:nvPr/>
        </p:nvSpPr>
        <p:spPr>
          <a:xfrm>
            <a:off x="2782107" y="1559042"/>
            <a:ext cx="2996112" cy="1031127"/>
          </a:xfrm>
          <a:prstGeom prst="cub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45545" y="4801908"/>
            <a:ext cx="5914417" cy="1588"/>
          </a:xfrm>
          <a:prstGeom prst="straightConnector1">
            <a:avLst/>
          </a:prstGeom>
          <a:ln w="254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63397" y="4387204"/>
            <a:ext cx="947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day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post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infection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1762665" y="4802702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847128" y="1957599"/>
            <a:ext cx="771558" cy="345889"/>
            <a:chOff x="2155" y="1832"/>
            <a:chExt cx="1441" cy="646"/>
          </a:xfrm>
        </p:grpSpPr>
        <p:sp>
          <p:nvSpPr>
            <p:cNvPr id="28" name="Freeform 4"/>
            <p:cNvSpPr>
              <a:spLocks noChangeAspect="1"/>
            </p:cNvSpPr>
            <p:nvPr/>
          </p:nvSpPr>
          <p:spPr bwMode="auto">
            <a:xfrm>
              <a:off x="2155" y="1832"/>
              <a:ext cx="1441" cy="646"/>
            </a:xfrm>
            <a:custGeom>
              <a:avLst/>
              <a:gdLst/>
              <a:ahLst/>
              <a:cxnLst>
                <a:cxn ang="0">
                  <a:pos x="11684" y="3600"/>
                </a:cxn>
                <a:cxn ang="0">
                  <a:pos x="11884" y="2975"/>
                </a:cxn>
                <a:cxn ang="0">
                  <a:pos x="11667" y="2416"/>
                </a:cxn>
                <a:cxn ang="0">
                  <a:pos x="11267" y="2050"/>
                </a:cxn>
                <a:cxn ang="0">
                  <a:pos x="10784" y="1091"/>
                </a:cxn>
                <a:cxn ang="0">
                  <a:pos x="10492" y="641"/>
                </a:cxn>
                <a:cxn ang="0">
                  <a:pos x="10059" y="1300"/>
                </a:cxn>
                <a:cxn ang="0">
                  <a:pos x="8984" y="1058"/>
                </a:cxn>
                <a:cxn ang="0">
                  <a:pos x="6950" y="58"/>
                </a:cxn>
                <a:cxn ang="0">
                  <a:pos x="4200" y="825"/>
                </a:cxn>
                <a:cxn ang="0">
                  <a:pos x="3500" y="2016"/>
                </a:cxn>
                <a:cxn ang="0">
                  <a:pos x="900" y="1675"/>
                </a:cxn>
                <a:cxn ang="0">
                  <a:pos x="9" y="2608"/>
                </a:cxn>
                <a:cxn ang="0">
                  <a:pos x="1117" y="3666"/>
                </a:cxn>
                <a:cxn ang="0">
                  <a:pos x="1259" y="3600"/>
                </a:cxn>
                <a:cxn ang="0">
                  <a:pos x="359" y="2533"/>
                </a:cxn>
                <a:cxn ang="0">
                  <a:pos x="1467" y="1858"/>
                </a:cxn>
                <a:cxn ang="0">
                  <a:pos x="3534" y="2450"/>
                </a:cxn>
                <a:cxn ang="0">
                  <a:pos x="4325" y="2916"/>
                </a:cxn>
                <a:cxn ang="0">
                  <a:pos x="4717" y="3341"/>
                </a:cxn>
                <a:cxn ang="0">
                  <a:pos x="5317" y="3708"/>
                </a:cxn>
                <a:cxn ang="0">
                  <a:pos x="5634" y="4258"/>
                </a:cxn>
                <a:cxn ang="0">
                  <a:pos x="5784" y="4391"/>
                </a:cxn>
                <a:cxn ang="0">
                  <a:pos x="5825" y="4150"/>
                </a:cxn>
                <a:cxn ang="0">
                  <a:pos x="5867" y="4025"/>
                </a:cxn>
                <a:cxn ang="0">
                  <a:pos x="6184" y="4266"/>
                </a:cxn>
                <a:cxn ang="0">
                  <a:pos x="6300" y="4175"/>
                </a:cxn>
                <a:cxn ang="0">
                  <a:pos x="6384" y="4100"/>
                </a:cxn>
                <a:cxn ang="0">
                  <a:pos x="6725" y="4258"/>
                </a:cxn>
                <a:cxn ang="0">
                  <a:pos x="6359" y="3833"/>
                </a:cxn>
                <a:cxn ang="0">
                  <a:pos x="6900" y="4083"/>
                </a:cxn>
                <a:cxn ang="0">
                  <a:pos x="6217" y="3566"/>
                </a:cxn>
                <a:cxn ang="0">
                  <a:pos x="7509" y="3800"/>
                </a:cxn>
                <a:cxn ang="0">
                  <a:pos x="8334" y="4416"/>
                </a:cxn>
                <a:cxn ang="0">
                  <a:pos x="8742" y="5066"/>
                </a:cxn>
                <a:cxn ang="0">
                  <a:pos x="8850" y="5233"/>
                </a:cxn>
                <a:cxn ang="0">
                  <a:pos x="8959" y="4908"/>
                </a:cxn>
                <a:cxn ang="0">
                  <a:pos x="9175" y="5275"/>
                </a:cxn>
                <a:cxn ang="0">
                  <a:pos x="9275" y="5208"/>
                </a:cxn>
                <a:cxn ang="0">
                  <a:pos x="9159" y="4958"/>
                </a:cxn>
                <a:cxn ang="0">
                  <a:pos x="9559" y="5233"/>
                </a:cxn>
                <a:cxn ang="0">
                  <a:pos x="9650" y="5150"/>
                </a:cxn>
                <a:cxn ang="0">
                  <a:pos x="9434" y="4891"/>
                </a:cxn>
                <a:cxn ang="0">
                  <a:pos x="9867" y="5083"/>
                </a:cxn>
                <a:cxn ang="0">
                  <a:pos x="9617" y="4783"/>
                </a:cxn>
                <a:cxn ang="0">
                  <a:pos x="9359" y="4600"/>
                </a:cxn>
                <a:cxn ang="0">
                  <a:pos x="8684" y="4191"/>
                </a:cxn>
                <a:cxn ang="0">
                  <a:pos x="9392" y="3875"/>
                </a:cxn>
                <a:cxn ang="0">
                  <a:pos x="9667" y="4341"/>
                </a:cxn>
                <a:cxn ang="0">
                  <a:pos x="10117" y="4525"/>
                </a:cxn>
                <a:cxn ang="0">
                  <a:pos x="10242" y="4533"/>
                </a:cxn>
                <a:cxn ang="0">
                  <a:pos x="10567" y="4558"/>
                </a:cxn>
                <a:cxn ang="0">
                  <a:pos x="10809" y="4650"/>
                </a:cxn>
                <a:cxn ang="0">
                  <a:pos x="10575" y="4391"/>
                </a:cxn>
                <a:cxn ang="0">
                  <a:pos x="11017" y="4483"/>
                </a:cxn>
                <a:cxn ang="0">
                  <a:pos x="10909" y="4341"/>
                </a:cxn>
                <a:cxn ang="0">
                  <a:pos x="10867" y="4291"/>
                </a:cxn>
                <a:cxn ang="0">
                  <a:pos x="10609" y="4175"/>
                </a:cxn>
                <a:cxn ang="0">
                  <a:pos x="10134" y="4050"/>
                </a:cxn>
                <a:cxn ang="0">
                  <a:pos x="9959" y="3775"/>
                </a:cxn>
                <a:cxn ang="0">
                  <a:pos x="10617" y="3533"/>
                </a:cxn>
              </a:cxnLst>
              <a:rect l="0" t="0" r="r" b="b"/>
              <a:pathLst>
                <a:path w="12000" h="5383">
                  <a:moveTo>
                    <a:pt x="11317" y="3550"/>
                  </a:moveTo>
                  <a:cubicBezTo>
                    <a:pt x="11375" y="3558"/>
                    <a:pt x="11575" y="3633"/>
                    <a:pt x="11684" y="3600"/>
                  </a:cubicBezTo>
                  <a:cubicBezTo>
                    <a:pt x="11800" y="3566"/>
                    <a:pt x="11934" y="3433"/>
                    <a:pt x="11967" y="3333"/>
                  </a:cubicBezTo>
                  <a:cubicBezTo>
                    <a:pt x="12000" y="3225"/>
                    <a:pt x="11925" y="3091"/>
                    <a:pt x="11884" y="2975"/>
                  </a:cubicBezTo>
                  <a:cubicBezTo>
                    <a:pt x="11850" y="2850"/>
                    <a:pt x="11750" y="2700"/>
                    <a:pt x="11717" y="2608"/>
                  </a:cubicBezTo>
                  <a:cubicBezTo>
                    <a:pt x="11684" y="2516"/>
                    <a:pt x="11700" y="2466"/>
                    <a:pt x="11667" y="2416"/>
                  </a:cubicBezTo>
                  <a:cubicBezTo>
                    <a:pt x="11634" y="2366"/>
                    <a:pt x="11592" y="2350"/>
                    <a:pt x="11509" y="2291"/>
                  </a:cubicBezTo>
                  <a:cubicBezTo>
                    <a:pt x="11442" y="2233"/>
                    <a:pt x="11375" y="2183"/>
                    <a:pt x="11267" y="2050"/>
                  </a:cubicBezTo>
                  <a:cubicBezTo>
                    <a:pt x="11150" y="1916"/>
                    <a:pt x="10884" y="1641"/>
                    <a:pt x="10809" y="1475"/>
                  </a:cubicBezTo>
                  <a:cubicBezTo>
                    <a:pt x="10734" y="1316"/>
                    <a:pt x="10800" y="1216"/>
                    <a:pt x="10784" y="1091"/>
                  </a:cubicBezTo>
                  <a:cubicBezTo>
                    <a:pt x="10775" y="958"/>
                    <a:pt x="10775" y="800"/>
                    <a:pt x="10734" y="725"/>
                  </a:cubicBezTo>
                  <a:cubicBezTo>
                    <a:pt x="10684" y="658"/>
                    <a:pt x="10575" y="600"/>
                    <a:pt x="10492" y="641"/>
                  </a:cubicBezTo>
                  <a:cubicBezTo>
                    <a:pt x="10417" y="683"/>
                    <a:pt x="10359" y="866"/>
                    <a:pt x="10284" y="975"/>
                  </a:cubicBezTo>
                  <a:cubicBezTo>
                    <a:pt x="10217" y="1091"/>
                    <a:pt x="10159" y="1250"/>
                    <a:pt x="10059" y="1300"/>
                  </a:cubicBezTo>
                  <a:cubicBezTo>
                    <a:pt x="9950" y="1341"/>
                    <a:pt x="9825" y="1266"/>
                    <a:pt x="9634" y="1216"/>
                  </a:cubicBezTo>
                  <a:cubicBezTo>
                    <a:pt x="9467" y="1183"/>
                    <a:pt x="9209" y="1175"/>
                    <a:pt x="8984" y="1058"/>
                  </a:cubicBezTo>
                  <a:cubicBezTo>
                    <a:pt x="8759" y="950"/>
                    <a:pt x="8642" y="716"/>
                    <a:pt x="8317" y="558"/>
                  </a:cubicBezTo>
                  <a:cubicBezTo>
                    <a:pt x="7967" y="383"/>
                    <a:pt x="7467" y="125"/>
                    <a:pt x="6950" y="58"/>
                  </a:cubicBezTo>
                  <a:cubicBezTo>
                    <a:pt x="6442" y="0"/>
                    <a:pt x="5650" y="58"/>
                    <a:pt x="5200" y="183"/>
                  </a:cubicBezTo>
                  <a:cubicBezTo>
                    <a:pt x="4750" y="308"/>
                    <a:pt x="4442" y="616"/>
                    <a:pt x="4200" y="825"/>
                  </a:cubicBezTo>
                  <a:cubicBezTo>
                    <a:pt x="3967" y="1033"/>
                    <a:pt x="3867" y="1266"/>
                    <a:pt x="3759" y="1466"/>
                  </a:cubicBezTo>
                  <a:cubicBezTo>
                    <a:pt x="3634" y="1658"/>
                    <a:pt x="3809" y="1983"/>
                    <a:pt x="3500" y="2016"/>
                  </a:cubicBezTo>
                  <a:cubicBezTo>
                    <a:pt x="3184" y="2050"/>
                    <a:pt x="2325" y="1716"/>
                    <a:pt x="1884" y="1658"/>
                  </a:cubicBezTo>
                  <a:cubicBezTo>
                    <a:pt x="1450" y="1608"/>
                    <a:pt x="1175" y="1608"/>
                    <a:pt x="900" y="1675"/>
                  </a:cubicBezTo>
                  <a:cubicBezTo>
                    <a:pt x="625" y="1741"/>
                    <a:pt x="417" y="1883"/>
                    <a:pt x="267" y="2033"/>
                  </a:cubicBezTo>
                  <a:cubicBezTo>
                    <a:pt x="125" y="2183"/>
                    <a:pt x="0" y="2433"/>
                    <a:pt x="9" y="2608"/>
                  </a:cubicBezTo>
                  <a:cubicBezTo>
                    <a:pt x="9" y="2775"/>
                    <a:pt x="134" y="2933"/>
                    <a:pt x="325" y="3100"/>
                  </a:cubicBezTo>
                  <a:cubicBezTo>
                    <a:pt x="500" y="3275"/>
                    <a:pt x="917" y="3466"/>
                    <a:pt x="1117" y="3666"/>
                  </a:cubicBezTo>
                  <a:cubicBezTo>
                    <a:pt x="1309" y="3875"/>
                    <a:pt x="1484" y="4350"/>
                    <a:pt x="1509" y="4333"/>
                  </a:cubicBezTo>
                  <a:cubicBezTo>
                    <a:pt x="1534" y="4325"/>
                    <a:pt x="1417" y="3825"/>
                    <a:pt x="1259" y="3600"/>
                  </a:cubicBezTo>
                  <a:cubicBezTo>
                    <a:pt x="1109" y="3383"/>
                    <a:pt x="717" y="3208"/>
                    <a:pt x="567" y="3033"/>
                  </a:cubicBezTo>
                  <a:cubicBezTo>
                    <a:pt x="409" y="2841"/>
                    <a:pt x="350" y="2683"/>
                    <a:pt x="359" y="2533"/>
                  </a:cubicBezTo>
                  <a:cubicBezTo>
                    <a:pt x="367" y="2366"/>
                    <a:pt x="442" y="2175"/>
                    <a:pt x="625" y="2066"/>
                  </a:cubicBezTo>
                  <a:cubicBezTo>
                    <a:pt x="809" y="1950"/>
                    <a:pt x="1092" y="1825"/>
                    <a:pt x="1467" y="1858"/>
                  </a:cubicBezTo>
                  <a:cubicBezTo>
                    <a:pt x="1834" y="1883"/>
                    <a:pt x="2517" y="2141"/>
                    <a:pt x="2859" y="2233"/>
                  </a:cubicBezTo>
                  <a:cubicBezTo>
                    <a:pt x="3200" y="2333"/>
                    <a:pt x="3350" y="2383"/>
                    <a:pt x="3534" y="2450"/>
                  </a:cubicBezTo>
                  <a:cubicBezTo>
                    <a:pt x="3725" y="2500"/>
                    <a:pt x="3867" y="2500"/>
                    <a:pt x="3992" y="2575"/>
                  </a:cubicBezTo>
                  <a:cubicBezTo>
                    <a:pt x="4117" y="2658"/>
                    <a:pt x="4242" y="2825"/>
                    <a:pt x="4325" y="2916"/>
                  </a:cubicBezTo>
                  <a:cubicBezTo>
                    <a:pt x="4392" y="3033"/>
                    <a:pt x="4375" y="3116"/>
                    <a:pt x="4450" y="3191"/>
                  </a:cubicBezTo>
                  <a:cubicBezTo>
                    <a:pt x="4517" y="3258"/>
                    <a:pt x="4617" y="3283"/>
                    <a:pt x="4717" y="3341"/>
                  </a:cubicBezTo>
                  <a:cubicBezTo>
                    <a:pt x="4800" y="3383"/>
                    <a:pt x="4875" y="3450"/>
                    <a:pt x="4975" y="3508"/>
                  </a:cubicBezTo>
                  <a:cubicBezTo>
                    <a:pt x="5067" y="3566"/>
                    <a:pt x="5234" y="3633"/>
                    <a:pt x="5317" y="3708"/>
                  </a:cubicBezTo>
                  <a:cubicBezTo>
                    <a:pt x="5400" y="3791"/>
                    <a:pt x="5450" y="3900"/>
                    <a:pt x="5509" y="3991"/>
                  </a:cubicBezTo>
                  <a:cubicBezTo>
                    <a:pt x="5559" y="4083"/>
                    <a:pt x="5600" y="4191"/>
                    <a:pt x="5634" y="4258"/>
                  </a:cubicBezTo>
                  <a:cubicBezTo>
                    <a:pt x="5675" y="4316"/>
                    <a:pt x="5709" y="4316"/>
                    <a:pt x="5734" y="4333"/>
                  </a:cubicBezTo>
                  <a:cubicBezTo>
                    <a:pt x="5750" y="4358"/>
                    <a:pt x="5767" y="4391"/>
                    <a:pt x="5784" y="4391"/>
                  </a:cubicBezTo>
                  <a:cubicBezTo>
                    <a:pt x="5800" y="4391"/>
                    <a:pt x="5800" y="4358"/>
                    <a:pt x="5800" y="4316"/>
                  </a:cubicBezTo>
                  <a:cubicBezTo>
                    <a:pt x="5817" y="4275"/>
                    <a:pt x="5834" y="4208"/>
                    <a:pt x="5825" y="4150"/>
                  </a:cubicBezTo>
                  <a:cubicBezTo>
                    <a:pt x="5800" y="4083"/>
                    <a:pt x="5725" y="3983"/>
                    <a:pt x="5734" y="3966"/>
                  </a:cubicBezTo>
                  <a:cubicBezTo>
                    <a:pt x="5734" y="3941"/>
                    <a:pt x="5817" y="3991"/>
                    <a:pt x="5867" y="4025"/>
                  </a:cubicBezTo>
                  <a:cubicBezTo>
                    <a:pt x="5900" y="4066"/>
                    <a:pt x="5975" y="4133"/>
                    <a:pt x="6025" y="4175"/>
                  </a:cubicBezTo>
                  <a:cubicBezTo>
                    <a:pt x="6092" y="4225"/>
                    <a:pt x="6134" y="4233"/>
                    <a:pt x="6184" y="4266"/>
                  </a:cubicBezTo>
                  <a:cubicBezTo>
                    <a:pt x="6234" y="4308"/>
                    <a:pt x="6284" y="4425"/>
                    <a:pt x="6300" y="4416"/>
                  </a:cubicBezTo>
                  <a:cubicBezTo>
                    <a:pt x="6334" y="4400"/>
                    <a:pt x="6350" y="4258"/>
                    <a:pt x="6300" y="4175"/>
                  </a:cubicBezTo>
                  <a:cubicBezTo>
                    <a:pt x="6259" y="4100"/>
                    <a:pt x="6059" y="3933"/>
                    <a:pt x="6075" y="3925"/>
                  </a:cubicBezTo>
                  <a:cubicBezTo>
                    <a:pt x="6092" y="3908"/>
                    <a:pt x="6300" y="4050"/>
                    <a:pt x="6384" y="4100"/>
                  </a:cubicBezTo>
                  <a:cubicBezTo>
                    <a:pt x="6475" y="4133"/>
                    <a:pt x="6542" y="4141"/>
                    <a:pt x="6609" y="4166"/>
                  </a:cubicBezTo>
                  <a:cubicBezTo>
                    <a:pt x="6650" y="4191"/>
                    <a:pt x="6717" y="4283"/>
                    <a:pt x="6725" y="4258"/>
                  </a:cubicBezTo>
                  <a:cubicBezTo>
                    <a:pt x="6742" y="4233"/>
                    <a:pt x="6734" y="4100"/>
                    <a:pt x="6675" y="4033"/>
                  </a:cubicBezTo>
                  <a:cubicBezTo>
                    <a:pt x="6617" y="3966"/>
                    <a:pt x="6350" y="3841"/>
                    <a:pt x="6359" y="3833"/>
                  </a:cubicBezTo>
                  <a:cubicBezTo>
                    <a:pt x="6367" y="3825"/>
                    <a:pt x="6625" y="3941"/>
                    <a:pt x="6725" y="3983"/>
                  </a:cubicBezTo>
                  <a:cubicBezTo>
                    <a:pt x="6825" y="4025"/>
                    <a:pt x="6892" y="4100"/>
                    <a:pt x="6900" y="4083"/>
                  </a:cubicBezTo>
                  <a:cubicBezTo>
                    <a:pt x="6909" y="4066"/>
                    <a:pt x="6867" y="3958"/>
                    <a:pt x="6750" y="3875"/>
                  </a:cubicBezTo>
                  <a:cubicBezTo>
                    <a:pt x="6642" y="3791"/>
                    <a:pt x="6192" y="3591"/>
                    <a:pt x="6217" y="3566"/>
                  </a:cubicBezTo>
                  <a:cubicBezTo>
                    <a:pt x="6250" y="3533"/>
                    <a:pt x="6717" y="3658"/>
                    <a:pt x="6925" y="3691"/>
                  </a:cubicBezTo>
                  <a:cubicBezTo>
                    <a:pt x="7142" y="3725"/>
                    <a:pt x="7392" y="3741"/>
                    <a:pt x="7509" y="3800"/>
                  </a:cubicBezTo>
                  <a:cubicBezTo>
                    <a:pt x="7634" y="3858"/>
                    <a:pt x="7542" y="3933"/>
                    <a:pt x="7675" y="4033"/>
                  </a:cubicBezTo>
                  <a:cubicBezTo>
                    <a:pt x="7817" y="4133"/>
                    <a:pt x="8159" y="4300"/>
                    <a:pt x="8334" y="4416"/>
                  </a:cubicBezTo>
                  <a:cubicBezTo>
                    <a:pt x="8492" y="4533"/>
                    <a:pt x="8575" y="4625"/>
                    <a:pt x="8625" y="4725"/>
                  </a:cubicBezTo>
                  <a:cubicBezTo>
                    <a:pt x="8709" y="4833"/>
                    <a:pt x="8709" y="4991"/>
                    <a:pt x="8742" y="5066"/>
                  </a:cubicBezTo>
                  <a:cubicBezTo>
                    <a:pt x="8775" y="5133"/>
                    <a:pt x="8809" y="5125"/>
                    <a:pt x="8825" y="5150"/>
                  </a:cubicBezTo>
                  <a:cubicBezTo>
                    <a:pt x="8850" y="5183"/>
                    <a:pt x="8825" y="5250"/>
                    <a:pt x="8850" y="5233"/>
                  </a:cubicBezTo>
                  <a:cubicBezTo>
                    <a:pt x="8867" y="5216"/>
                    <a:pt x="8917" y="5116"/>
                    <a:pt x="8942" y="5066"/>
                  </a:cubicBezTo>
                  <a:cubicBezTo>
                    <a:pt x="8959" y="5016"/>
                    <a:pt x="8934" y="4891"/>
                    <a:pt x="8959" y="4908"/>
                  </a:cubicBezTo>
                  <a:cubicBezTo>
                    <a:pt x="8984" y="4925"/>
                    <a:pt x="9050" y="5116"/>
                    <a:pt x="9092" y="5183"/>
                  </a:cubicBezTo>
                  <a:cubicBezTo>
                    <a:pt x="9117" y="5241"/>
                    <a:pt x="9142" y="5250"/>
                    <a:pt x="9175" y="5275"/>
                  </a:cubicBezTo>
                  <a:cubicBezTo>
                    <a:pt x="9209" y="5308"/>
                    <a:pt x="9234" y="5383"/>
                    <a:pt x="9242" y="5375"/>
                  </a:cubicBezTo>
                  <a:cubicBezTo>
                    <a:pt x="9259" y="5358"/>
                    <a:pt x="9275" y="5250"/>
                    <a:pt x="9275" y="5208"/>
                  </a:cubicBezTo>
                  <a:cubicBezTo>
                    <a:pt x="9275" y="5158"/>
                    <a:pt x="9259" y="5141"/>
                    <a:pt x="9242" y="5091"/>
                  </a:cubicBezTo>
                  <a:cubicBezTo>
                    <a:pt x="9225" y="5050"/>
                    <a:pt x="9134" y="4950"/>
                    <a:pt x="9159" y="4958"/>
                  </a:cubicBezTo>
                  <a:cubicBezTo>
                    <a:pt x="9200" y="4958"/>
                    <a:pt x="9392" y="5091"/>
                    <a:pt x="9450" y="5141"/>
                  </a:cubicBezTo>
                  <a:cubicBezTo>
                    <a:pt x="9509" y="5183"/>
                    <a:pt x="9517" y="5208"/>
                    <a:pt x="9559" y="5233"/>
                  </a:cubicBezTo>
                  <a:cubicBezTo>
                    <a:pt x="9592" y="5250"/>
                    <a:pt x="9650" y="5291"/>
                    <a:pt x="9667" y="5283"/>
                  </a:cubicBezTo>
                  <a:cubicBezTo>
                    <a:pt x="9684" y="5275"/>
                    <a:pt x="9667" y="5191"/>
                    <a:pt x="9650" y="5150"/>
                  </a:cubicBezTo>
                  <a:cubicBezTo>
                    <a:pt x="9634" y="5108"/>
                    <a:pt x="9600" y="5083"/>
                    <a:pt x="9567" y="5033"/>
                  </a:cubicBezTo>
                  <a:cubicBezTo>
                    <a:pt x="9525" y="4991"/>
                    <a:pt x="9409" y="4891"/>
                    <a:pt x="9434" y="4891"/>
                  </a:cubicBezTo>
                  <a:cubicBezTo>
                    <a:pt x="9467" y="4891"/>
                    <a:pt x="9642" y="4991"/>
                    <a:pt x="9725" y="5025"/>
                  </a:cubicBezTo>
                  <a:cubicBezTo>
                    <a:pt x="9792" y="5058"/>
                    <a:pt x="9859" y="5108"/>
                    <a:pt x="9867" y="5083"/>
                  </a:cubicBezTo>
                  <a:cubicBezTo>
                    <a:pt x="9884" y="5066"/>
                    <a:pt x="9850" y="4975"/>
                    <a:pt x="9809" y="4925"/>
                  </a:cubicBezTo>
                  <a:cubicBezTo>
                    <a:pt x="9759" y="4866"/>
                    <a:pt x="9642" y="4825"/>
                    <a:pt x="9617" y="4783"/>
                  </a:cubicBezTo>
                  <a:cubicBezTo>
                    <a:pt x="9584" y="4741"/>
                    <a:pt x="9642" y="4708"/>
                    <a:pt x="9609" y="4683"/>
                  </a:cubicBezTo>
                  <a:cubicBezTo>
                    <a:pt x="9567" y="4650"/>
                    <a:pt x="9434" y="4616"/>
                    <a:pt x="9359" y="4600"/>
                  </a:cubicBezTo>
                  <a:cubicBezTo>
                    <a:pt x="9275" y="4566"/>
                    <a:pt x="9242" y="4616"/>
                    <a:pt x="9125" y="4533"/>
                  </a:cubicBezTo>
                  <a:cubicBezTo>
                    <a:pt x="9009" y="4466"/>
                    <a:pt x="8725" y="4291"/>
                    <a:pt x="8684" y="4191"/>
                  </a:cubicBezTo>
                  <a:cubicBezTo>
                    <a:pt x="8642" y="4083"/>
                    <a:pt x="8759" y="3958"/>
                    <a:pt x="8884" y="3908"/>
                  </a:cubicBezTo>
                  <a:cubicBezTo>
                    <a:pt x="9000" y="3858"/>
                    <a:pt x="9275" y="3858"/>
                    <a:pt x="9392" y="3875"/>
                  </a:cubicBezTo>
                  <a:cubicBezTo>
                    <a:pt x="9500" y="3891"/>
                    <a:pt x="9475" y="3933"/>
                    <a:pt x="9525" y="4008"/>
                  </a:cubicBezTo>
                  <a:cubicBezTo>
                    <a:pt x="9575" y="4091"/>
                    <a:pt x="9609" y="4266"/>
                    <a:pt x="9667" y="4341"/>
                  </a:cubicBezTo>
                  <a:cubicBezTo>
                    <a:pt x="9725" y="4416"/>
                    <a:pt x="9842" y="4416"/>
                    <a:pt x="9909" y="4450"/>
                  </a:cubicBezTo>
                  <a:cubicBezTo>
                    <a:pt x="9984" y="4483"/>
                    <a:pt x="10084" y="4500"/>
                    <a:pt x="10117" y="4525"/>
                  </a:cubicBezTo>
                  <a:cubicBezTo>
                    <a:pt x="10167" y="4550"/>
                    <a:pt x="10192" y="4600"/>
                    <a:pt x="10217" y="4600"/>
                  </a:cubicBezTo>
                  <a:cubicBezTo>
                    <a:pt x="10225" y="4600"/>
                    <a:pt x="10242" y="4566"/>
                    <a:pt x="10242" y="4533"/>
                  </a:cubicBezTo>
                  <a:cubicBezTo>
                    <a:pt x="10242" y="4500"/>
                    <a:pt x="10150" y="4391"/>
                    <a:pt x="10217" y="4391"/>
                  </a:cubicBezTo>
                  <a:cubicBezTo>
                    <a:pt x="10259" y="4400"/>
                    <a:pt x="10484" y="4525"/>
                    <a:pt x="10567" y="4558"/>
                  </a:cubicBezTo>
                  <a:cubicBezTo>
                    <a:pt x="10642" y="4591"/>
                    <a:pt x="10667" y="4583"/>
                    <a:pt x="10717" y="4591"/>
                  </a:cubicBezTo>
                  <a:cubicBezTo>
                    <a:pt x="10750" y="4600"/>
                    <a:pt x="10800" y="4650"/>
                    <a:pt x="10809" y="4650"/>
                  </a:cubicBezTo>
                  <a:cubicBezTo>
                    <a:pt x="10817" y="4633"/>
                    <a:pt x="10809" y="4566"/>
                    <a:pt x="10767" y="4516"/>
                  </a:cubicBezTo>
                  <a:cubicBezTo>
                    <a:pt x="10734" y="4483"/>
                    <a:pt x="10542" y="4400"/>
                    <a:pt x="10575" y="4391"/>
                  </a:cubicBezTo>
                  <a:cubicBezTo>
                    <a:pt x="10600" y="4375"/>
                    <a:pt x="10842" y="4433"/>
                    <a:pt x="10909" y="4450"/>
                  </a:cubicBezTo>
                  <a:cubicBezTo>
                    <a:pt x="10992" y="4458"/>
                    <a:pt x="11009" y="4483"/>
                    <a:pt x="11017" y="4483"/>
                  </a:cubicBezTo>
                  <a:cubicBezTo>
                    <a:pt x="11025" y="4466"/>
                    <a:pt x="10975" y="4433"/>
                    <a:pt x="10959" y="4416"/>
                  </a:cubicBezTo>
                  <a:cubicBezTo>
                    <a:pt x="10942" y="4391"/>
                    <a:pt x="10975" y="4366"/>
                    <a:pt x="10909" y="4341"/>
                  </a:cubicBezTo>
                  <a:cubicBezTo>
                    <a:pt x="10842" y="4316"/>
                    <a:pt x="10575" y="4258"/>
                    <a:pt x="10567" y="4258"/>
                  </a:cubicBezTo>
                  <a:cubicBezTo>
                    <a:pt x="10559" y="4241"/>
                    <a:pt x="10842" y="4291"/>
                    <a:pt x="10867" y="4291"/>
                  </a:cubicBezTo>
                  <a:cubicBezTo>
                    <a:pt x="10892" y="4283"/>
                    <a:pt x="10784" y="4241"/>
                    <a:pt x="10742" y="4225"/>
                  </a:cubicBezTo>
                  <a:cubicBezTo>
                    <a:pt x="10692" y="4200"/>
                    <a:pt x="10625" y="4191"/>
                    <a:pt x="10609" y="4175"/>
                  </a:cubicBezTo>
                  <a:cubicBezTo>
                    <a:pt x="10584" y="4166"/>
                    <a:pt x="10659" y="4116"/>
                    <a:pt x="10592" y="4100"/>
                  </a:cubicBezTo>
                  <a:cubicBezTo>
                    <a:pt x="10517" y="4075"/>
                    <a:pt x="10242" y="4083"/>
                    <a:pt x="10134" y="4050"/>
                  </a:cubicBezTo>
                  <a:cubicBezTo>
                    <a:pt x="10034" y="4025"/>
                    <a:pt x="9992" y="3933"/>
                    <a:pt x="9967" y="3891"/>
                  </a:cubicBezTo>
                  <a:cubicBezTo>
                    <a:pt x="9942" y="3841"/>
                    <a:pt x="9892" y="3808"/>
                    <a:pt x="9959" y="3775"/>
                  </a:cubicBezTo>
                  <a:cubicBezTo>
                    <a:pt x="10009" y="3741"/>
                    <a:pt x="10184" y="3708"/>
                    <a:pt x="10292" y="3666"/>
                  </a:cubicBezTo>
                  <a:cubicBezTo>
                    <a:pt x="10392" y="3633"/>
                    <a:pt x="10559" y="3558"/>
                    <a:pt x="10617" y="353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5"/>
            <p:cNvSpPr>
              <a:spLocks noChangeAspect="1"/>
            </p:cNvSpPr>
            <p:nvPr/>
          </p:nvSpPr>
          <p:spPr bwMode="auto">
            <a:xfrm>
              <a:off x="3186" y="1987"/>
              <a:ext cx="122" cy="127"/>
            </a:xfrm>
            <a:custGeom>
              <a:avLst/>
              <a:gdLst/>
              <a:ahLst/>
              <a:cxnLst>
                <a:cxn ang="0">
                  <a:pos x="52" y="127"/>
                </a:cxn>
                <a:cxn ang="0">
                  <a:pos x="32" y="117"/>
                </a:cxn>
                <a:cxn ang="0">
                  <a:pos x="9" y="78"/>
                </a:cxn>
                <a:cxn ang="0">
                  <a:pos x="5" y="23"/>
                </a:cxn>
                <a:cxn ang="0">
                  <a:pos x="40" y="2"/>
                </a:cxn>
                <a:cxn ang="0">
                  <a:pos x="89" y="13"/>
                </a:cxn>
                <a:cxn ang="0">
                  <a:pos x="115" y="50"/>
                </a:cxn>
                <a:cxn ang="0">
                  <a:pos x="122" y="109"/>
                </a:cxn>
              </a:cxnLst>
              <a:rect l="0" t="0" r="r" b="b"/>
              <a:pathLst>
                <a:path w="122" h="127">
                  <a:moveTo>
                    <a:pt x="52" y="127"/>
                  </a:moveTo>
                  <a:cubicBezTo>
                    <a:pt x="49" y="125"/>
                    <a:pt x="40" y="125"/>
                    <a:pt x="32" y="117"/>
                  </a:cubicBezTo>
                  <a:cubicBezTo>
                    <a:pt x="25" y="109"/>
                    <a:pt x="14" y="94"/>
                    <a:pt x="9" y="78"/>
                  </a:cubicBezTo>
                  <a:cubicBezTo>
                    <a:pt x="4" y="63"/>
                    <a:pt x="0" y="36"/>
                    <a:pt x="5" y="23"/>
                  </a:cubicBezTo>
                  <a:cubicBezTo>
                    <a:pt x="10" y="10"/>
                    <a:pt x="26" y="3"/>
                    <a:pt x="40" y="2"/>
                  </a:cubicBezTo>
                  <a:cubicBezTo>
                    <a:pt x="54" y="0"/>
                    <a:pt x="76" y="5"/>
                    <a:pt x="89" y="13"/>
                  </a:cubicBezTo>
                  <a:cubicBezTo>
                    <a:pt x="102" y="21"/>
                    <a:pt x="110" y="34"/>
                    <a:pt x="115" y="50"/>
                  </a:cubicBezTo>
                  <a:cubicBezTo>
                    <a:pt x="121" y="66"/>
                    <a:pt x="120" y="97"/>
                    <a:pt x="122" y="109"/>
                  </a:cubicBezTo>
                </a:path>
              </a:pathLst>
            </a:custGeom>
            <a:noFill/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6"/>
            <p:cNvSpPr>
              <a:spLocks noChangeAspect="1"/>
            </p:cNvSpPr>
            <p:nvPr/>
          </p:nvSpPr>
          <p:spPr bwMode="auto">
            <a:xfrm>
              <a:off x="3407" y="1911"/>
              <a:ext cx="34" cy="9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" y="22"/>
                </a:cxn>
                <a:cxn ang="0">
                  <a:pos x="3" y="42"/>
                </a:cxn>
                <a:cxn ang="0">
                  <a:pos x="17" y="65"/>
                </a:cxn>
                <a:cxn ang="0">
                  <a:pos x="34" y="90"/>
                </a:cxn>
              </a:cxnLst>
              <a:rect l="0" t="0" r="r" b="b"/>
              <a:pathLst>
                <a:path w="34" h="90">
                  <a:moveTo>
                    <a:pt x="6" y="0"/>
                  </a:moveTo>
                  <a:cubicBezTo>
                    <a:pt x="5" y="3"/>
                    <a:pt x="2" y="15"/>
                    <a:pt x="1" y="22"/>
                  </a:cubicBezTo>
                  <a:cubicBezTo>
                    <a:pt x="0" y="29"/>
                    <a:pt x="1" y="35"/>
                    <a:pt x="3" y="42"/>
                  </a:cubicBezTo>
                  <a:cubicBezTo>
                    <a:pt x="6" y="50"/>
                    <a:pt x="11" y="57"/>
                    <a:pt x="17" y="65"/>
                  </a:cubicBezTo>
                  <a:cubicBezTo>
                    <a:pt x="21" y="72"/>
                    <a:pt x="31" y="85"/>
                    <a:pt x="34" y="90"/>
                  </a:cubicBezTo>
                </a:path>
              </a:pathLst>
            </a:custGeom>
            <a:noFill/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3407" y="2137"/>
              <a:ext cx="48" cy="32"/>
              <a:chOff x="3407" y="2137"/>
              <a:chExt cx="48" cy="32"/>
            </a:xfrm>
          </p:grpSpPr>
          <p:sp>
            <p:nvSpPr>
              <p:cNvPr id="35" name="Oval 8"/>
              <p:cNvSpPr>
                <a:spLocks noChangeAspect="1" noChangeArrowheads="1"/>
              </p:cNvSpPr>
              <p:nvPr/>
            </p:nvSpPr>
            <p:spPr bwMode="auto">
              <a:xfrm>
                <a:off x="3407" y="2137"/>
                <a:ext cx="48" cy="32"/>
              </a:xfrm>
              <a:prstGeom prst="ellipse">
                <a:avLst/>
              </a:prstGeom>
              <a:solidFill>
                <a:srgbClr val="FF6600"/>
              </a:solidFill>
              <a:ln w="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Oval 9"/>
              <p:cNvSpPr>
                <a:spLocks noChangeAspect="1" noChangeArrowheads="1"/>
              </p:cNvSpPr>
              <p:nvPr/>
            </p:nvSpPr>
            <p:spPr bwMode="auto">
              <a:xfrm>
                <a:off x="3407" y="2137"/>
                <a:ext cx="48" cy="32"/>
              </a:xfrm>
              <a:prstGeom prst="ellipse">
                <a:avLst/>
              </a:prstGeom>
              <a:solidFill>
                <a:schemeClr val="tx1"/>
              </a:solidFill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 noChangeAspect="1"/>
            </p:cNvGrpSpPr>
            <p:nvPr/>
          </p:nvGrpSpPr>
          <p:grpSpPr bwMode="auto">
            <a:xfrm>
              <a:off x="3552" y="2128"/>
              <a:ext cx="16" cy="32"/>
              <a:chOff x="3541" y="2112"/>
              <a:chExt cx="16" cy="32"/>
            </a:xfrm>
          </p:grpSpPr>
          <p:sp>
            <p:nvSpPr>
              <p:cNvPr id="33" name="Freeform 11"/>
              <p:cNvSpPr>
                <a:spLocks noChangeAspect="1"/>
              </p:cNvSpPr>
              <p:nvPr/>
            </p:nvSpPr>
            <p:spPr bwMode="auto">
              <a:xfrm>
                <a:off x="3541" y="2112"/>
                <a:ext cx="16" cy="32"/>
              </a:xfrm>
              <a:custGeom>
                <a:avLst/>
                <a:gdLst/>
                <a:ahLst/>
                <a:cxnLst>
                  <a:cxn ang="0">
                    <a:pos x="32" y="7"/>
                  </a:cxn>
                  <a:cxn ang="0">
                    <a:pos x="21" y="149"/>
                  </a:cxn>
                  <a:cxn ang="0">
                    <a:pos x="106" y="264"/>
                  </a:cxn>
                  <a:cxn ang="0">
                    <a:pos x="117" y="122"/>
                  </a:cxn>
                  <a:cxn ang="0">
                    <a:pos x="32" y="7"/>
                  </a:cxn>
                </a:cxnLst>
                <a:rect l="0" t="0" r="r" b="b"/>
                <a:pathLst>
                  <a:path w="137" h="271">
                    <a:moveTo>
                      <a:pt x="32" y="7"/>
                    </a:moveTo>
                    <a:cubicBezTo>
                      <a:pt x="6" y="15"/>
                      <a:pt x="0" y="78"/>
                      <a:pt x="21" y="149"/>
                    </a:cubicBezTo>
                    <a:cubicBezTo>
                      <a:pt x="41" y="220"/>
                      <a:pt x="79" y="271"/>
                      <a:pt x="106" y="264"/>
                    </a:cubicBezTo>
                    <a:cubicBezTo>
                      <a:pt x="132" y="256"/>
                      <a:pt x="137" y="192"/>
                      <a:pt x="117" y="122"/>
                    </a:cubicBezTo>
                    <a:cubicBezTo>
                      <a:pt x="97" y="51"/>
                      <a:pt x="59" y="0"/>
                      <a:pt x="32" y="7"/>
                    </a:cubicBezTo>
                  </a:path>
                </a:pathLst>
              </a:custGeom>
              <a:solidFill>
                <a:srgbClr val="FF66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2"/>
              <p:cNvSpPr>
                <a:spLocks noChangeAspect="1"/>
              </p:cNvSpPr>
              <p:nvPr/>
            </p:nvSpPr>
            <p:spPr bwMode="auto">
              <a:xfrm>
                <a:off x="3541" y="2112"/>
                <a:ext cx="16" cy="32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18"/>
                  </a:cxn>
                  <a:cxn ang="0">
                    <a:pos x="12" y="32"/>
                  </a:cxn>
                  <a:cxn ang="0">
                    <a:pos x="14" y="15"/>
                  </a:cxn>
                  <a:cxn ang="0">
                    <a:pos x="4" y="1"/>
                  </a:cxn>
                </a:cxnLst>
                <a:rect l="0" t="0" r="r" b="b"/>
                <a:pathLst>
                  <a:path w="16" h="32">
                    <a:moveTo>
                      <a:pt x="4" y="1"/>
                    </a:moveTo>
                    <a:cubicBezTo>
                      <a:pt x="0" y="2"/>
                      <a:pt x="0" y="9"/>
                      <a:pt x="2" y="18"/>
                    </a:cubicBezTo>
                    <a:cubicBezTo>
                      <a:pt x="5" y="26"/>
                      <a:pt x="9" y="32"/>
                      <a:pt x="12" y="32"/>
                    </a:cubicBezTo>
                    <a:cubicBezTo>
                      <a:pt x="16" y="31"/>
                      <a:pt x="16" y="23"/>
                      <a:pt x="14" y="15"/>
                    </a:cubicBezTo>
                    <a:cubicBezTo>
                      <a:pt x="11" y="6"/>
                      <a:pt x="7" y="0"/>
                      <a:pt x="4" y="1"/>
                    </a:cubicBezTo>
                  </a:path>
                </a:pathLst>
              </a:custGeom>
              <a:noFill/>
              <a:ln w="63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3"/>
          <p:cNvGrpSpPr>
            <a:grpSpLocks noChangeAspect="1"/>
          </p:cNvGrpSpPr>
          <p:nvPr/>
        </p:nvGrpSpPr>
        <p:grpSpPr bwMode="auto">
          <a:xfrm flipH="1">
            <a:off x="3855564" y="2188637"/>
            <a:ext cx="771558" cy="345889"/>
            <a:chOff x="2155" y="1832"/>
            <a:chExt cx="1441" cy="646"/>
          </a:xfrm>
        </p:grpSpPr>
        <p:sp>
          <p:nvSpPr>
            <p:cNvPr id="39" name="Freeform 4"/>
            <p:cNvSpPr>
              <a:spLocks noChangeAspect="1"/>
            </p:cNvSpPr>
            <p:nvPr/>
          </p:nvSpPr>
          <p:spPr bwMode="auto">
            <a:xfrm>
              <a:off x="2155" y="1832"/>
              <a:ext cx="1441" cy="646"/>
            </a:xfrm>
            <a:custGeom>
              <a:avLst/>
              <a:gdLst/>
              <a:ahLst/>
              <a:cxnLst>
                <a:cxn ang="0">
                  <a:pos x="11684" y="3600"/>
                </a:cxn>
                <a:cxn ang="0">
                  <a:pos x="11884" y="2975"/>
                </a:cxn>
                <a:cxn ang="0">
                  <a:pos x="11667" y="2416"/>
                </a:cxn>
                <a:cxn ang="0">
                  <a:pos x="11267" y="2050"/>
                </a:cxn>
                <a:cxn ang="0">
                  <a:pos x="10784" y="1091"/>
                </a:cxn>
                <a:cxn ang="0">
                  <a:pos x="10492" y="641"/>
                </a:cxn>
                <a:cxn ang="0">
                  <a:pos x="10059" y="1300"/>
                </a:cxn>
                <a:cxn ang="0">
                  <a:pos x="8984" y="1058"/>
                </a:cxn>
                <a:cxn ang="0">
                  <a:pos x="6950" y="58"/>
                </a:cxn>
                <a:cxn ang="0">
                  <a:pos x="4200" y="825"/>
                </a:cxn>
                <a:cxn ang="0">
                  <a:pos x="3500" y="2016"/>
                </a:cxn>
                <a:cxn ang="0">
                  <a:pos x="900" y="1675"/>
                </a:cxn>
                <a:cxn ang="0">
                  <a:pos x="9" y="2608"/>
                </a:cxn>
                <a:cxn ang="0">
                  <a:pos x="1117" y="3666"/>
                </a:cxn>
                <a:cxn ang="0">
                  <a:pos x="1259" y="3600"/>
                </a:cxn>
                <a:cxn ang="0">
                  <a:pos x="359" y="2533"/>
                </a:cxn>
                <a:cxn ang="0">
                  <a:pos x="1467" y="1858"/>
                </a:cxn>
                <a:cxn ang="0">
                  <a:pos x="3534" y="2450"/>
                </a:cxn>
                <a:cxn ang="0">
                  <a:pos x="4325" y="2916"/>
                </a:cxn>
                <a:cxn ang="0">
                  <a:pos x="4717" y="3341"/>
                </a:cxn>
                <a:cxn ang="0">
                  <a:pos x="5317" y="3708"/>
                </a:cxn>
                <a:cxn ang="0">
                  <a:pos x="5634" y="4258"/>
                </a:cxn>
                <a:cxn ang="0">
                  <a:pos x="5784" y="4391"/>
                </a:cxn>
                <a:cxn ang="0">
                  <a:pos x="5825" y="4150"/>
                </a:cxn>
                <a:cxn ang="0">
                  <a:pos x="5867" y="4025"/>
                </a:cxn>
                <a:cxn ang="0">
                  <a:pos x="6184" y="4266"/>
                </a:cxn>
                <a:cxn ang="0">
                  <a:pos x="6300" y="4175"/>
                </a:cxn>
                <a:cxn ang="0">
                  <a:pos x="6384" y="4100"/>
                </a:cxn>
                <a:cxn ang="0">
                  <a:pos x="6725" y="4258"/>
                </a:cxn>
                <a:cxn ang="0">
                  <a:pos x="6359" y="3833"/>
                </a:cxn>
                <a:cxn ang="0">
                  <a:pos x="6900" y="4083"/>
                </a:cxn>
                <a:cxn ang="0">
                  <a:pos x="6217" y="3566"/>
                </a:cxn>
                <a:cxn ang="0">
                  <a:pos x="7509" y="3800"/>
                </a:cxn>
                <a:cxn ang="0">
                  <a:pos x="8334" y="4416"/>
                </a:cxn>
                <a:cxn ang="0">
                  <a:pos x="8742" y="5066"/>
                </a:cxn>
                <a:cxn ang="0">
                  <a:pos x="8850" y="5233"/>
                </a:cxn>
                <a:cxn ang="0">
                  <a:pos x="8959" y="4908"/>
                </a:cxn>
                <a:cxn ang="0">
                  <a:pos x="9175" y="5275"/>
                </a:cxn>
                <a:cxn ang="0">
                  <a:pos x="9275" y="5208"/>
                </a:cxn>
                <a:cxn ang="0">
                  <a:pos x="9159" y="4958"/>
                </a:cxn>
                <a:cxn ang="0">
                  <a:pos x="9559" y="5233"/>
                </a:cxn>
                <a:cxn ang="0">
                  <a:pos x="9650" y="5150"/>
                </a:cxn>
                <a:cxn ang="0">
                  <a:pos x="9434" y="4891"/>
                </a:cxn>
                <a:cxn ang="0">
                  <a:pos x="9867" y="5083"/>
                </a:cxn>
                <a:cxn ang="0">
                  <a:pos x="9617" y="4783"/>
                </a:cxn>
                <a:cxn ang="0">
                  <a:pos x="9359" y="4600"/>
                </a:cxn>
                <a:cxn ang="0">
                  <a:pos x="8684" y="4191"/>
                </a:cxn>
                <a:cxn ang="0">
                  <a:pos x="9392" y="3875"/>
                </a:cxn>
                <a:cxn ang="0">
                  <a:pos x="9667" y="4341"/>
                </a:cxn>
                <a:cxn ang="0">
                  <a:pos x="10117" y="4525"/>
                </a:cxn>
                <a:cxn ang="0">
                  <a:pos x="10242" y="4533"/>
                </a:cxn>
                <a:cxn ang="0">
                  <a:pos x="10567" y="4558"/>
                </a:cxn>
                <a:cxn ang="0">
                  <a:pos x="10809" y="4650"/>
                </a:cxn>
                <a:cxn ang="0">
                  <a:pos x="10575" y="4391"/>
                </a:cxn>
                <a:cxn ang="0">
                  <a:pos x="11017" y="4483"/>
                </a:cxn>
                <a:cxn ang="0">
                  <a:pos x="10909" y="4341"/>
                </a:cxn>
                <a:cxn ang="0">
                  <a:pos x="10867" y="4291"/>
                </a:cxn>
                <a:cxn ang="0">
                  <a:pos x="10609" y="4175"/>
                </a:cxn>
                <a:cxn ang="0">
                  <a:pos x="10134" y="4050"/>
                </a:cxn>
                <a:cxn ang="0">
                  <a:pos x="9959" y="3775"/>
                </a:cxn>
                <a:cxn ang="0">
                  <a:pos x="10617" y="3533"/>
                </a:cxn>
              </a:cxnLst>
              <a:rect l="0" t="0" r="r" b="b"/>
              <a:pathLst>
                <a:path w="12000" h="5383">
                  <a:moveTo>
                    <a:pt x="11317" y="3550"/>
                  </a:moveTo>
                  <a:cubicBezTo>
                    <a:pt x="11375" y="3558"/>
                    <a:pt x="11575" y="3633"/>
                    <a:pt x="11684" y="3600"/>
                  </a:cubicBezTo>
                  <a:cubicBezTo>
                    <a:pt x="11800" y="3566"/>
                    <a:pt x="11934" y="3433"/>
                    <a:pt x="11967" y="3333"/>
                  </a:cubicBezTo>
                  <a:cubicBezTo>
                    <a:pt x="12000" y="3225"/>
                    <a:pt x="11925" y="3091"/>
                    <a:pt x="11884" y="2975"/>
                  </a:cubicBezTo>
                  <a:cubicBezTo>
                    <a:pt x="11850" y="2850"/>
                    <a:pt x="11750" y="2700"/>
                    <a:pt x="11717" y="2608"/>
                  </a:cubicBezTo>
                  <a:cubicBezTo>
                    <a:pt x="11684" y="2516"/>
                    <a:pt x="11700" y="2466"/>
                    <a:pt x="11667" y="2416"/>
                  </a:cubicBezTo>
                  <a:cubicBezTo>
                    <a:pt x="11634" y="2366"/>
                    <a:pt x="11592" y="2350"/>
                    <a:pt x="11509" y="2291"/>
                  </a:cubicBezTo>
                  <a:cubicBezTo>
                    <a:pt x="11442" y="2233"/>
                    <a:pt x="11375" y="2183"/>
                    <a:pt x="11267" y="2050"/>
                  </a:cubicBezTo>
                  <a:cubicBezTo>
                    <a:pt x="11150" y="1916"/>
                    <a:pt x="10884" y="1641"/>
                    <a:pt x="10809" y="1475"/>
                  </a:cubicBezTo>
                  <a:cubicBezTo>
                    <a:pt x="10734" y="1316"/>
                    <a:pt x="10800" y="1216"/>
                    <a:pt x="10784" y="1091"/>
                  </a:cubicBezTo>
                  <a:cubicBezTo>
                    <a:pt x="10775" y="958"/>
                    <a:pt x="10775" y="800"/>
                    <a:pt x="10734" y="725"/>
                  </a:cubicBezTo>
                  <a:cubicBezTo>
                    <a:pt x="10684" y="658"/>
                    <a:pt x="10575" y="600"/>
                    <a:pt x="10492" y="641"/>
                  </a:cubicBezTo>
                  <a:cubicBezTo>
                    <a:pt x="10417" y="683"/>
                    <a:pt x="10359" y="866"/>
                    <a:pt x="10284" y="975"/>
                  </a:cubicBezTo>
                  <a:cubicBezTo>
                    <a:pt x="10217" y="1091"/>
                    <a:pt x="10159" y="1250"/>
                    <a:pt x="10059" y="1300"/>
                  </a:cubicBezTo>
                  <a:cubicBezTo>
                    <a:pt x="9950" y="1341"/>
                    <a:pt x="9825" y="1266"/>
                    <a:pt x="9634" y="1216"/>
                  </a:cubicBezTo>
                  <a:cubicBezTo>
                    <a:pt x="9467" y="1183"/>
                    <a:pt x="9209" y="1175"/>
                    <a:pt x="8984" y="1058"/>
                  </a:cubicBezTo>
                  <a:cubicBezTo>
                    <a:pt x="8759" y="950"/>
                    <a:pt x="8642" y="716"/>
                    <a:pt x="8317" y="558"/>
                  </a:cubicBezTo>
                  <a:cubicBezTo>
                    <a:pt x="7967" y="383"/>
                    <a:pt x="7467" y="125"/>
                    <a:pt x="6950" y="58"/>
                  </a:cubicBezTo>
                  <a:cubicBezTo>
                    <a:pt x="6442" y="0"/>
                    <a:pt x="5650" y="58"/>
                    <a:pt x="5200" y="183"/>
                  </a:cubicBezTo>
                  <a:cubicBezTo>
                    <a:pt x="4750" y="308"/>
                    <a:pt x="4442" y="616"/>
                    <a:pt x="4200" y="825"/>
                  </a:cubicBezTo>
                  <a:cubicBezTo>
                    <a:pt x="3967" y="1033"/>
                    <a:pt x="3867" y="1266"/>
                    <a:pt x="3759" y="1466"/>
                  </a:cubicBezTo>
                  <a:cubicBezTo>
                    <a:pt x="3634" y="1658"/>
                    <a:pt x="3809" y="1983"/>
                    <a:pt x="3500" y="2016"/>
                  </a:cubicBezTo>
                  <a:cubicBezTo>
                    <a:pt x="3184" y="2050"/>
                    <a:pt x="2325" y="1716"/>
                    <a:pt x="1884" y="1658"/>
                  </a:cubicBezTo>
                  <a:cubicBezTo>
                    <a:pt x="1450" y="1608"/>
                    <a:pt x="1175" y="1608"/>
                    <a:pt x="900" y="1675"/>
                  </a:cubicBezTo>
                  <a:cubicBezTo>
                    <a:pt x="625" y="1741"/>
                    <a:pt x="417" y="1883"/>
                    <a:pt x="267" y="2033"/>
                  </a:cubicBezTo>
                  <a:cubicBezTo>
                    <a:pt x="125" y="2183"/>
                    <a:pt x="0" y="2433"/>
                    <a:pt x="9" y="2608"/>
                  </a:cubicBezTo>
                  <a:cubicBezTo>
                    <a:pt x="9" y="2775"/>
                    <a:pt x="134" y="2933"/>
                    <a:pt x="325" y="3100"/>
                  </a:cubicBezTo>
                  <a:cubicBezTo>
                    <a:pt x="500" y="3275"/>
                    <a:pt x="917" y="3466"/>
                    <a:pt x="1117" y="3666"/>
                  </a:cubicBezTo>
                  <a:cubicBezTo>
                    <a:pt x="1309" y="3875"/>
                    <a:pt x="1484" y="4350"/>
                    <a:pt x="1509" y="4333"/>
                  </a:cubicBezTo>
                  <a:cubicBezTo>
                    <a:pt x="1534" y="4325"/>
                    <a:pt x="1417" y="3825"/>
                    <a:pt x="1259" y="3600"/>
                  </a:cubicBezTo>
                  <a:cubicBezTo>
                    <a:pt x="1109" y="3383"/>
                    <a:pt x="717" y="3208"/>
                    <a:pt x="567" y="3033"/>
                  </a:cubicBezTo>
                  <a:cubicBezTo>
                    <a:pt x="409" y="2841"/>
                    <a:pt x="350" y="2683"/>
                    <a:pt x="359" y="2533"/>
                  </a:cubicBezTo>
                  <a:cubicBezTo>
                    <a:pt x="367" y="2366"/>
                    <a:pt x="442" y="2175"/>
                    <a:pt x="625" y="2066"/>
                  </a:cubicBezTo>
                  <a:cubicBezTo>
                    <a:pt x="809" y="1950"/>
                    <a:pt x="1092" y="1825"/>
                    <a:pt x="1467" y="1858"/>
                  </a:cubicBezTo>
                  <a:cubicBezTo>
                    <a:pt x="1834" y="1883"/>
                    <a:pt x="2517" y="2141"/>
                    <a:pt x="2859" y="2233"/>
                  </a:cubicBezTo>
                  <a:cubicBezTo>
                    <a:pt x="3200" y="2333"/>
                    <a:pt x="3350" y="2383"/>
                    <a:pt x="3534" y="2450"/>
                  </a:cubicBezTo>
                  <a:cubicBezTo>
                    <a:pt x="3725" y="2500"/>
                    <a:pt x="3867" y="2500"/>
                    <a:pt x="3992" y="2575"/>
                  </a:cubicBezTo>
                  <a:cubicBezTo>
                    <a:pt x="4117" y="2658"/>
                    <a:pt x="4242" y="2825"/>
                    <a:pt x="4325" y="2916"/>
                  </a:cubicBezTo>
                  <a:cubicBezTo>
                    <a:pt x="4392" y="3033"/>
                    <a:pt x="4375" y="3116"/>
                    <a:pt x="4450" y="3191"/>
                  </a:cubicBezTo>
                  <a:cubicBezTo>
                    <a:pt x="4517" y="3258"/>
                    <a:pt x="4617" y="3283"/>
                    <a:pt x="4717" y="3341"/>
                  </a:cubicBezTo>
                  <a:cubicBezTo>
                    <a:pt x="4800" y="3383"/>
                    <a:pt x="4875" y="3450"/>
                    <a:pt x="4975" y="3508"/>
                  </a:cubicBezTo>
                  <a:cubicBezTo>
                    <a:pt x="5067" y="3566"/>
                    <a:pt x="5234" y="3633"/>
                    <a:pt x="5317" y="3708"/>
                  </a:cubicBezTo>
                  <a:cubicBezTo>
                    <a:pt x="5400" y="3791"/>
                    <a:pt x="5450" y="3900"/>
                    <a:pt x="5509" y="3991"/>
                  </a:cubicBezTo>
                  <a:cubicBezTo>
                    <a:pt x="5559" y="4083"/>
                    <a:pt x="5600" y="4191"/>
                    <a:pt x="5634" y="4258"/>
                  </a:cubicBezTo>
                  <a:cubicBezTo>
                    <a:pt x="5675" y="4316"/>
                    <a:pt x="5709" y="4316"/>
                    <a:pt x="5734" y="4333"/>
                  </a:cubicBezTo>
                  <a:cubicBezTo>
                    <a:pt x="5750" y="4358"/>
                    <a:pt x="5767" y="4391"/>
                    <a:pt x="5784" y="4391"/>
                  </a:cubicBezTo>
                  <a:cubicBezTo>
                    <a:pt x="5800" y="4391"/>
                    <a:pt x="5800" y="4358"/>
                    <a:pt x="5800" y="4316"/>
                  </a:cubicBezTo>
                  <a:cubicBezTo>
                    <a:pt x="5817" y="4275"/>
                    <a:pt x="5834" y="4208"/>
                    <a:pt x="5825" y="4150"/>
                  </a:cubicBezTo>
                  <a:cubicBezTo>
                    <a:pt x="5800" y="4083"/>
                    <a:pt x="5725" y="3983"/>
                    <a:pt x="5734" y="3966"/>
                  </a:cubicBezTo>
                  <a:cubicBezTo>
                    <a:pt x="5734" y="3941"/>
                    <a:pt x="5817" y="3991"/>
                    <a:pt x="5867" y="4025"/>
                  </a:cubicBezTo>
                  <a:cubicBezTo>
                    <a:pt x="5900" y="4066"/>
                    <a:pt x="5975" y="4133"/>
                    <a:pt x="6025" y="4175"/>
                  </a:cubicBezTo>
                  <a:cubicBezTo>
                    <a:pt x="6092" y="4225"/>
                    <a:pt x="6134" y="4233"/>
                    <a:pt x="6184" y="4266"/>
                  </a:cubicBezTo>
                  <a:cubicBezTo>
                    <a:pt x="6234" y="4308"/>
                    <a:pt x="6284" y="4425"/>
                    <a:pt x="6300" y="4416"/>
                  </a:cubicBezTo>
                  <a:cubicBezTo>
                    <a:pt x="6334" y="4400"/>
                    <a:pt x="6350" y="4258"/>
                    <a:pt x="6300" y="4175"/>
                  </a:cubicBezTo>
                  <a:cubicBezTo>
                    <a:pt x="6259" y="4100"/>
                    <a:pt x="6059" y="3933"/>
                    <a:pt x="6075" y="3925"/>
                  </a:cubicBezTo>
                  <a:cubicBezTo>
                    <a:pt x="6092" y="3908"/>
                    <a:pt x="6300" y="4050"/>
                    <a:pt x="6384" y="4100"/>
                  </a:cubicBezTo>
                  <a:cubicBezTo>
                    <a:pt x="6475" y="4133"/>
                    <a:pt x="6542" y="4141"/>
                    <a:pt x="6609" y="4166"/>
                  </a:cubicBezTo>
                  <a:cubicBezTo>
                    <a:pt x="6650" y="4191"/>
                    <a:pt x="6717" y="4283"/>
                    <a:pt x="6725" y="4258"/>
                  </a:cubicBezTo>
                  <a:cubicBezTo>
                    <a:pt x="6742" y="4233"/>
                    <a:pt x="6734" y="4100"/>
                    <a:pt x="6675" y="4033"/>
                  </a:cubicBezTo>
                  <a:cubicBezTo>
                    <a:pt x="6617" y="3966"/>
                    <a:pt x="6350" y="3841"/>
                    <a:pt x="6359" y="3833"/>
                  </a:cubicBezTo>
                  <a:cubicBezTo>
                    <a:pt x="6367" y="3825"/>
                    <a:pt x="6625" y="3941"/>
                    <a:pt x="6725" y="3983"/>
                  </a:cubicBezTo>
                  <a:cubicBezTo>
                    <a:pt x="6825" y="4025"/>
                    <a:pt x="6892" y="4100"/>
                    <a:pt x="6900" y="4083"/>
                  </a:cubicBezTo>
                  <a:cubicBezTo>
                    <a:pt x="6909" y="4066"/>
                    <a:pt x="6867" y="3958"/>
                    <a:pt x="6750" y="3875"/>
                  </a:cubicBezTo>
                  <a:cubicBezTo>
                    <a:pt x="6642" y="3791"/>
                    <a:pt x="6192" y="3591"/>
                    <a:pt x="6217" y="3566"/>
                  </a:cubicBezTo>
                  <a:cubicBezTo>
                    <a:pt x="6250" y="3533"/>
                    <a:pt x="6717" y="3658"/>
                    <a:pt x="6925" y="3691"/>
                  </a:cubicBezTo>
                  <a:cubicBezTo>
                    <a:pt x="7142" y="3725"/>
                    <a:pt x="7392" y="3741"/>
                    <a:pt x="7509" y="3800"/>
                  </a:cubicBezTo>
                  <a:cubicBezTo>
                    <a:pt x="7634" y="3858"/>
                    <a:pt x="7542" y="3933"/>
                    <a:pt x="7675" y="4033"/>
                  </a:cubicBezTo>
                  <a:cubicBezTo>
                    <a:pt x="7817" y="4133"/>
                    <a:pt x="8159" y="4300"/>
                    <a:pt x="8334" y="4416"/>
                  </a:cubicBezTo>
                  <a:cubicBezTo>
                    <a:pt x="8492" y="4533"/>
                    <a:pt x="8575" y="4625"/>
                    <a:pt x="8625" y="4725"/>
                  </a:cubicBezTo>
                  <a:cubicBezTo>
                    <a:pt x="8709" y="4833"/>
                    <a:pt x="8709" y="4991"/>
                    <a:pt x="8742" y="5066"/>
                  </a:cubicBezTo>
                  <a:cubicBezTo>
                    <a:pt x="8775" y="5133"/>
                    <a:pt x="8809" y="5125"/>
                    <a:pt x="8825" y="5150"/>
                  </a:cubicBezTo>
                  <a:cubicBezTo>
                    <a:pt x="8850" y="5183"/>
                    <a:pt x="8825" y="5250"/>
                    <a:pt x="8850" y="5233"/>
                  </a:cubicBezTo>
                  <a:cubicBezTo>
                    <a:pt x="8867" y="5216"/>
                    <a:pt x="8917" y="5116"/>
                    <a:pt x="8942" y="5066"/>
                  </a:cubicBezTo>
                  <a:cubicBezTo>
                    <a:pt x="8959" y="5016"/>
                    <a:pt x="8934" y="4891"/>
                    <a:pt x="8959" y="4908"/>
                  </a:cubicBezTo>
                  <a:cubicBezTo>
                    <a:pt x="8984" y="4925"/>
                    <a:pt x="9050" y="5116"/>
                    <a:pt x="9092" y="5183"/>
                  </a:cubicBezTo>
                  <a:cubicBezTo>
                    <a:pt x="9117" y="5241"/>
                    <a:pt x="9142" y="5250"/>
                    <a:pt x="9175" y="5275"/>
                  </a:cubicBezTo>
                  <a:cubicBezTo>
                    <a:pt x="9209" y="5308"/>
                    <a:pt x="9234" y="5383"/>
                    <a:pt x="9242" y="5375"/>
                  </a:cubicBezTo>
                  <a:cubicBezTo>
                    <a:pt x="9259" y="5358"/>
                    <a:pt x="9275" y="5250"/>
                    <a:pt x="9275" y="5208"/>
                  </a:cubicBezTo>
                  <a:cubicBezTo>
                    <a:pt x="9275" y="5158"/>
                    <a:pt x="9259" y="5141"/>
                    <a:pt x="9242" y="5091"/>
                  </a:cubicBezTo>
                  <a:cubicBezTo>
                    <a:pt x="9225" y="5050"/>
                    <a:pt x="9134" y="4950"/>
                    <a:pt x="9159" y="4958"/>
                  </a:cubicBezTo>
                  <a:cubicBezTo>
                    <a:pt x="9200" y="4958"/>
                    <a:pt x="9392" y="5091"/>
                    <a:pt x="9450" y="5141"/>
                  </a:cubicBezTo>
                  <a:cubicBezTo>
                    <a:pt x="9509" y="5183"/>
                    <a:pt x="9517" y="5208"/>
                    <a:pt x="9559" y="5233"/>
                  </a:cubicBezTo>
                  <a:cubicBezTo>
                    <a:pt x="9592" y="5250"/>
                    <a:pt x="9650" y="5291"/>
                    <a:pt x="9667" y="5283"/>
                  </a:cubicBezTo>
                  <a:cubicBezTo>
                    <a:pt x="9684" y="5275"/>
                    <a:pt x="9667" y="5191"/>
                    <a:pt x="9650" y="5150"/>
                  </a:cubicBezTo>
                  <a:cubicBezTo>
                    <a:pt x="9634" y="5108"/>
                    <a:pt x="9600" y="5083"/>
                    <a:pt x="9567" y="5033"/>
                  </a:cubicBezTo>
                  <a:cubicBezTo>
                    <a:pt x="9525" y="4991"/>
                    <a:pt x="9409" y="4891"/>
                    <a:pt x="9434" y="4891"/>
                  </a:cubicBezTo>
                  <a:cubicBezTo>
                    <a:pt x="9467" y="4891"/>
                    <a:pt x="9642" y="4991"/>
                    <a:pt x="9725" y="5025"/>
                  </a:cubicBezTo>
                  <a:cubicBezTo>
                    <a:pt x="9792" y="5058"/>
                    <a:pt x="9859" y="5108"/>
                    <a:pt x="9867" y="5083"/>
                  </a:cubicBezTo>
                  <a:cubicBezTo>
                    <a:pt x="9884" y="5066"/>
                    <a:pt x="9850" y="4975"/>
                    <a:pt x="9809" y="4925"/>
                  </a:cubicBezTo>
                  <a:cubicBezTo>
                    <a:pt x="9759" y="4866"/>
                    <a:pt x="9642" y="4825"/>
                    <a:pt x="9617" y="4783"/>
                  </a:cubicBezTo>
                  <a:cubicBezTo>
                    <a:pt x="9584" y="4741"/>
                    <a:pt x="9642" y="4708"/>
                    <a:pt x="9609" y="4683"/>
                  </a:cubicBezTo>
                  <a:cubicBezTo>
                    <a:pt x="9567" y="4650"/>
                    <a:pt x="9434" y="4616"/>
                    <a:pt x="9359" y="4600"/>
                  </a:cubicBezTo>
                  <a:cubicBezTo>
                    <a:pt x="9275" y="4566"/>
                    <a:pt x="9242" y="4616"/>
                    <a:pt x="9125" y="4533"/>
                  </a:cubicBezTo>
                  <a:cubicBezTo>
                    <a:pt x="9009" y="4466"/>
                    <a:pt x="8725" y="4291"/>
                    <a:pt x="8684" y="4191"/>
                  </a:cubicBezTo>
                  <a:cubicBezTo>
                    <a:pt x="8642" y="4083"/>
                    <a:pt x="8759" y="3958"/>
                    <a:pt x="8884" y="3908"/>
                  </a:cubicBezTo>
                  <a:cubicBezTo>
                    <a:pt x="9000" y="3858"/>
                    <a:pt x="9275" y="3858"/>
                    <a:pt x="9392" y="3875"/>
                  </a:cubicBezTo>
                  <a:cubicBezTo>
                    <a:pt x="9500" y="3891"/>
                    <a:pt x="9475" y="3933"/>
                    <a:pt x="9525" y="4008"/>
                  </a:cubicBezTo>
                  <a:cubicBezTo>
                    <a:pt x="9575" y="4091"/>
                    <a:pt x="9609" y="4266"/>
                    <a:pt x="9667" y="4341"/>
                  </a:cubicBezTo>
                  <a:cubicBezTo>
                    <a:pt x="9725" y="4416"/>
                    <a:pt x="9842" y="4416"/>
                    <a:pt x="9909" y="4450"/>
                  </a:cubicBezTo>
                  <a:cubicBezTo>
                    <a:pt x="9984" y="4483"/>
                    <a:pt x="10084" y="4500"/>
                    <a:pt x="10117" y="4525"/>
                  </a:cubicBezTo>
                  <a:cubicBezTo>
                    <a:pt x="10167" y="4550"/>
                    <a:pt x="10192" y="4600"/>
                    <a:pt x="10217" y="4600"/>
                  </a:cubicBezTo>
                  <a:cubicBezTo>
                    <a:pt x="10225" y="4600"/>
                    <a:pt x="10242" y="4566"/>
                    <a:pt x="10242" y="4533"/>
                  </a:cubicBezTo>
                  <a:cubicBezTo>
                    <a:pt x="10242" y="4500"/>
                    <a:pt x="10150" y="4391"/>
                    <a:pt x="10217" y="4391"/>
                  </a:cubicBezTo>
                  <a:cubicBezTo>
                    <a:pt x="10259" y="4400"/>
                    <a:pt x="10484" y="4525"/>
                    <a:pt x="10567" y="4558"/>
                  </a:cubicBezTo>
                  <a:cubicBezTo>
                    <a:pt x="10642" y="4591"/>
                    <a:pt x="10667" y="4583"/>
                    <a:pt x="10717" y="4591"/>
                  </a:cubicBezTo>
                  <a:cubicBezTo>
                    <a:pt x="10750" y="4600"/>
                    <a:pt x="10800" y="4650"/>
                    <a:pt x="10809" y="4650"/>
                  </a:cubicBezTo>
                  <a:cubicBezTo>
                    <a:pt x="10817" y="4633"/>
                    <a:pt x="10809" y="4566"/>
                    <a:pt x="10767" y="4516"/>
                  </a:cubicBezTo>
                  <a:cubicBezTo>
                    <a:pt x="10734" y="4483"/>
                    <a:pt x="10542" y="4400"/>
                    <a:pt x="10575" y="4391"/>
                  </a:cubicBezTo>
                  <a:cubicBezTo>
                    <a:pt x="10600" y="4375"/>
                    <a:pt x="10842" y="4433"/>
                    <a:pt x="10909" y="4450"/>
                  </a:cubicBezTo>
                  <a:cubicBezTo>
                    <a:pt x="10992" y="4458"/>
                    <a:pt x="11009" y="4483"/>
                    <a:pt x="11017" y="4483"/>
                  </a:cubicBezTo>
                  <a:cubicBezTo>
                    <a:pt x="11025" y="4466"/>
                    <a:pt x="10975" y="4433"/>
                    <a:pt x="10959" y="4416"/>
                  </a:cubicBezTo>
                  <a:cubicBezTo>
                    <a:pt x="10942" y="4391"/>
                    <a:pt x="10975" y="4366"/>
                    <a:pt x="10909" y="4341"/>
                  </a:cubicBezTo>
                  <a:cubicBezTo>
                    <a:pt x="10842" y="4316"/>
                    <a:pt x="10575" y="4258"/>
                    <a:pt x="10567" y="4258"/>
                  </a:cubicBezTo>
                  <a:cubicBezTo>
                    <a:pt x="10559" y="4241"/>
                    <a:pt x="10842" y="4291"/>
                    <a:pt x="10867" y="4291"/>
                  </a:cubicBezTo>
                  <a:cubicBezTo>
                    <a:pt x="10892" y="4283"/>
                    <a:pt x="10784" y="4241"/>
                    <a:pt x="10742" y="4225"/>
                  </a:cubicBezTo>
                  <a:cubicBezTo>
                    <a:pt x="10692" y="4200"/>
                    <a:pt x="10625" y="4191"/>
                    <a:pt x="10609" y="4175"/>
                  </a:cubicBezTo>
                  <a:cubicBezTo>
                    <a:pt x="10584" y="4166"/>
                    <a:pt x="10659" y="4116"/>
                    <a:pt x="10592" y="4100"/>
                  </a:cubicBezTo>
                  <a:cubicBezTo>
                    <a:pt x="10517" y="4075"/>
                    <a:pt x="10242" y="4083"/>
                    <a:pt x="10134" y="4050"/>
                  </a:cubicBezTo>
                  <a:cubicBezTo>
                    <a:pt x="10034" y="4025"/>
                    <a:pt x="9992" y="3933"/>
                    <a:pt x="9967" y="3891"/>
                  </a:cubicBezTo>
                  <a:cubicBezTo>
                    <a:pt x="9942" y="3841"/>
                    <a:pt x="9892" y="3808"/>
                    <a:pt x="9959" y="3775"/>
                  </a:cubicBezTo>
                  <a:cubicBezTo>
                    <a:pt x="10009" y="3741"/>
                    <a:pt x="10184" y="3708"/>
                    <a:pt x="10292" y="3666"/>
                  </a:cubicBezTo>
                  <a:cubicBezTo>
                    <a:pt x="10392" y="3633"/>
                    <a:pt x="10559" y="3558"/>
                    <a:pt x="10617" y="353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5"/>
            <p:cNvSpPr>
              <a:spLocks noChangeAspect="1"/>
            </p:cNvSpPr>
            <p:nvPr/>
          </p:nvSpPr>
          <p:spPr bwMode="auto">
            <a:xfrm>
              <a:off x="3186" y="1987"/>
              <a:ext cx="122" cy="127"/>
            </a:xfrm>
            <a:custGeom>
              <a:avLst/>
              <a:gdLst/>
              <a:ahLst/>
              <a:cxnLst>
                <a:cxn ang="0">
                  <a:pos x="52" y="127"/>
                </a:cxn>
                <a:cxn ang="0">
                  <a:pos x="32" y="117"/>
                </a:cxn>
                <a:cxn ang="0">
                  <a:pos x="9" y="78"/>
                </a:cxn>
                <a:cxn ang="0">
                  <a:pos x="5" y="23"/>
                </a:cxn>
                <a:cxn ang="0">
                  <a:pos x="40" y="2"/>
                </a:cxn>
                <a:cxn ang="0">
                  <a:pos x="89" y="13"/>
                </a:cxn>
                <a:cxn ang="0">
                  <a:pos x="115" y="50"/>
                </a:cxn>
                <a:cxn ang="0">
                  <a:pos x="122" y="109"/>
                </a:cxn>
              </a:cxnLst>
              <a:rect l="0" t="0" r="r" b="b"/>
              <a:pathLst>
                <a:path w="122" h="127">
                  <a:moveTo>
                    <a:pt x="52" y="127"/>
                  </a:moveTo>
                  <a:cubicBezTo>
                    <a:pt x="49" y="125"/>
                    <a:pt x="40" y="125"/>
                    <a:pt x="32" y="117"/>
                  </a:cubicBezTo>
                  <a:cubicBezTo>
                    <a:pt x="25" y="109"/>
                    <a:pt x="14" y="94"/>
                    <a:pt x="9" y="78"/>
                  </a:cubicBezTo>
                  <a:cubicBezTo>
                    <a:pt x="4" y="63"/>
                    <a:pt x="0" y="36"/>
                    <a:pt x="5" y="23"/>
                  </a:cubicBezTo>
                  <a:cubicBezTo>
                    <a:pt x="10" y="10"/>
                    <a:pt x="26" y="3"/>
                    <a:pt x="40" y="2"/>
                  </a:cubicBezTo>
                  <a:cubicBezTo>
                    <a:pt x="54" y="0"/>
                    <a:pt x="76" y="5"/>
                    <a:pt x="89" y="13"/>
                  </a:cubicBezTo>
                  <a:cubicBezTo>
                    <a:pt x="102" y="21"/>
                    <a:pt x="110" y="34"/>
                    <a:pt x="115" y="50"/>
                  </a:cubicBezTo>
                  <a:cubicBezTo>
                    <a:pt x="121" y="66"/>
                    <a:pt x="120" y="97"/>
                    <a:pt x="122" y="109"/>
                  </a:cubicBezTo>
                </a:path>
              </a:pathLst>
            </a:custGeom>
            <a:noFill/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6"/>
            <p:cNvSpPr>
              <a:spLocks noChangeAspect="1"/>
            </p:cNvSpPr>
            <p:nvPr/>
          </p:nvSpPr>
          <p:spPr bwMode="auto">
            <a:xfrm>
              <a:off x="3407" y="1911"/>
              <a:ext cx="34" cy="9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" y="22"/>
                </a:cxn>
                <a:cxn ang="0">
                  <a:pos x="3" y="42"/>
                </a:cxn>
                <a:cxn ang="0">
                  <a:pos x="17" y="65"/>
                </a:cxn>
                <a:cxn ang="0">
                  <a:pos x="34" y="90"/>
                </a:cxn>
              </a:cxnLst>
              <a:rect l="0" t="0" r="r" b="b"/>
              <a:pathLst>
                <a:path w="34" h="90">
                  <a:moveTo>
                    <a:pt x="6" y="0"/>
                  </a:moveTo>
                  <a:cubicBezTo>
                    <a:pt x="5" y="3"/>
                    <a:pt x="2" y="15"/>
                    <a:pt x="1" y="22"/>
                  </a:cubicBezTo>
                  <a:cubicBezTo>
                    <a:pt x="0" y="29"/>
                    <a:pt x="1" y="35"/>
                    <a:pt x="3" y="42"/>
                  </a:cubicBezTo>
                  <a:cubicBezTo>
                    <a:pt x="6" y="50"/>
                    <a:pt x="11" y="57"/>
                    <a:pt x="17" y="65"/>
                  </a:cubicBezTo>
                  <a:cubicBezTo>
                    <a:pt x="21" y="72"/>
                    <a:pt x="31" y="85"/>
                    <a:pt x="34" y="90"/>
                  </a:cubicBezTo>
                </a:path>
              </a:pathLst>
            </a:custGeom>
            <a:noFill/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7"/>
            <p:cNvGrpSpPr>
              <a:grpSpLocks noChangeAspect="1"/>
            </p:cNvGrpSpPr>
            <p:nvPr/>
          </p:nvGrpSpPr>
          <p:grpSpPr bwMode="auto">
            <a:xfrm>
              <a:off x="3407" y="2137"/>
              <a:ext cx="48" cy="32"/>
              <a:chOff x="3407" y="2137"/>
              <a:chExt cx="48" cy="32"/>
            </a:xfrm>
          </p:grpSpPr>
          <p:sp>
            <p:nvSpPr>
              <p:cNvPr id="46" name="Oval 8"/>
              <p:cNvSpPr>
                <a:spLocks noChangeAspect="1" noChangeArrowheads="1"/>
              </p:cNvSpPr>
              <p:nvPr/>
            </p:nvSpPr>
            <p:spPr bwMode="auto">
              <a:xfrm>
                <a:off x="3407" y="2137"/>
                <a:ext cx="48" cy="32"/>
              </a:xfrm>
              <a:prstGeom prst="ellipse">
                <a:avLst/>
              </a:prstGeom>
              <a:solidFill>
                <a:srgbClr val="FF6600"/>
              </a:solidFill>
              <a:ln w="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9"/>
              <p:cNvSpPr>
                <a:spLocks noChangeAspect="1" noChangeArrowheads="1"/>
              </p:cNvSpPr>
              <p:nvPr/>
            </p:nvSpPr>
            <p:spPr bwMode="auto">
              <a:xfrm>
                <a:off x="3407" y="2137"/>
                <a:ext cx="48" cy="32"/>
              </a:xfrm>
              <a:prstGeom prst="ellipse">
                <a:avLst/>
              </a:prstGeom>
              <a:solidFill>
                <a:schemeClr val="tx1"/>
              </a:solidFill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0"/>
            <p:cNvGrpSpPr>
              <a:grpSpLocks noChangeAspect="1"/>
            </p:cNvGrpSpPr>
            <p:nvPr/>
          </p:nvGrpSpPr>
          <p:grpSpPr bwMode="auto">
            <a:xfrm>
              <a:off x="3552" y="2128"/>
              <a:ext cx="16" cy="32"/>
              <a:chOff x="3541" y="2112"/>
              <a:chExt cx="16" cy="32"/>
            </a:xfrm>
          </p:grpSpPr>
          <p:sp>
            <p:nvSpPr>
              <p:cNvPr id="44" name="Freeform 11"/>
              <p:cNvSpPr>
                <a:spLocks noChangeAspect="1"/>
              </p:cNvSpPr>
              <p:nvPr/>
            </p:nvSpPr>
            <p:spPr bwMode="auto">
              <a:xfrm>
                <a:off x="3541" y="2112"/>
                <a:ext cx="16" cy="32"/>
              </a:xfrm>
              <a:custGeom>
                <a:avLst/>
                <a:gdLst/>
                <a:ahLst/>
                <a:cxnLst>
                  <a:cxn ang="0">
                    <a:pos x="32" y="7"/>
                  </a:cxn>
                  <a:cxn ang="0">
                    <a:pos x="21" y="149"/>
                  </a:cxn>
                  <a:cxn ang="0">
                    <a:pos x="106" y="264"/>
                  </a:cxn>
                  <a:cxn ang="0">
                    <a:pos x="117" y="122"/>
                  </a:cxn>
                  <a:cxn ang="0">
                    <a:pos x="32" y="7"/>
                  </a:cxn>
                </a:cxnLst>
                <a:rect l="0" t="0" r="r" b="b"/>
                <a:pathLst>
                  <a:path w="137" h="271">
                    <a:moveTo>
                      <a:pt x="32" y="7"/>
                    </a:moveTo>
                    <a:cubicBezTo>
                      <a:pt x="6" y="15"/>
                      <a:pt x="0" y="78"/>
                      <a:pt x="21" y="149"/>
                    </a:cubicBezTo>
                    <a:cubicBezTo>
                      <a:pt x="41" y="220"/>
                      <a:pt x="79" y="271"/>
                      <a:pt x="106" y="264"/>
                    </a:cubicBezTo>
                    <a:cubicBezTo>
                      <a:pt x="132" y="256"/>
                      <a:pt x="137" y="192"/>
                      <a:pt x="117" y="122"/>
                    </a:cubicBezTo>
                    <a:cubicBezTo>
                      <a:pt x="97" y="51"/>
                      <a:pt x="59" y="0"/>
                      <a:pt x="32" y="7"/>
                    </a:cubicBezTo>
                  </a:path>
                </a:pathLst>
              </a:custGeom>
              <a:solidFill>
                <a:srgbClr val="FF66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2"/>
              <p:cNvSpPr>
                <a:spLocks noChangeAspect="1"/>
              </p:cNvSpPr>
              <p:nvPr/>
            </p:nvSpPr>
            <p:spPr bwMode="auto">
              <a:xfrm>
                <a:off x="3541" y="2112"/>
                <a:ext cx="16" cy="32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18"/>
                  </a:cxn>
                  <a:cxn ang="0">
                    <a:pos x="12" y="32"/>
                  </a:cxn>
                  <a:cxn ang="0">
                    <a:pos x="14" y="15"/>
                  </a:cxn>
                  <a:cxn ang="0">
                    <a:pos x="4" y="1"/>
                  </a:cxn>
                </a:cxnLst>
                <a:rect l="0" t="0" r="r" b="b"/>
                <a:pathLst>
                  <a:path w="16" h="32">
                    <a:moveTo>
                      <a:pt x="4" y="1"/>
                    </a:moveTo>
                    <a:cubicBezTo>
                      <a:pt x="0" y="2"/>
                      <a:pt x="0" y="9"/>
                      <a:pt x="2" y="18"/>
                    </a:cubicBezTo>
                    <a:cubicBezTo>
                      <a:pt x="5" y="26"/>
                      <a:pt x="9" y="32"/>
                      <a:pt x="12" y="32"/>
                    </a:cubicBezTo>
                    <a:cubicBezTo>
                      <a:pt x="16" y="31"/>
                      <a:pt x="16" y="23"/>
                      <a:pt x="14" y="15"/>
                    </a:cubicBezTo>
                    <a:cubicBezTo>
                      <a:pt x="11" y="6"/>
                      <a:pt x="7" y="0"/>
                      <a:pt x="4" y="1"/>
                    </a:cubicBezTo>
                  </a:path>
                </a:pathLst>
              </a:custGeom>
              <a:noFill/>
              <a:ln w="63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3"/>
          <p:cNvGrpSpPr>
            <a:grpSpLocks noChangeAspect="1"/>
          </p:cNvGrpSpPr>
          <p:nvPr/>
        </p:nvGrpSpPr>
        <p:grpSpPr bwMode="auto">
          <a:xfrm flipH="1">
            <a:off x="4653231" y="2188637"/>
            <a:ext cx="771558" cy="345889"/>
            <a:chOff x="2155" y="1832"/>
            <a:chExt cx="1441" cy="646"/>
          </a:xfrm>
        </p:grpSpPr>
        <p:sp>
          <p:nvSpPr>
            <p:cNvPr id="49" name="Freeform 4"/>
            <p:cNvSpPr>
              <a:spLocks noChangeAspect="1"/>
            </p:cNvSpPr>
            <p:nvPr/>
          </p:nvSpPr>
          <p:spPr bwMode="auto">
            <a:xfrm>
              <a:off x="2155" y="1832"/>
              <a:ext cx="1441" cy="646"/>
            </a:xfrm>
            <a:custGeom>
              <a:avLst/>
              <a:gdLst/>
              <a:ahLst/>
              <a:cxnLst>
                <a:cxn ang="0">
                  <a:pos x="11684" y="3600"/>
                </a:cxn>
                <a:cxn ang="0">
                  <a:pos x="11884" y="2975"/>
                </a:cxn>
                <a:cxn ang="0">
                  <a:pos x="11667" y="2416"/>
                </a:cxn>
                <a:cxn ang="0">
                  <a:pos x="11267" y="2050"/>
                </a:cxn>
                <a:cxn ang="0">
                  <a:pos x="10784" y="1091"/>
                </a:cxn>
                <a:cxn ang="0">
                  <a:pos x="10492" y="641"/>
                </a:cxn>
                <a:cxn ang="0">
                  <a:pos x="10059" y="1300"/>
                </a:cxn>
                <a:cxn ang="0">
                  <a:pos x="8984" y="1058"/>
                </a:cxn>
                <a:cxn ang="0">
                  <a:pos x="6950" y="58"/>
                </a:cxn>
                <a:cxn ang="0">
                  <a:pos x="4200" y="825"/>
                </a:cxn>
                <a:cxn ang="0">
                  <a:pos x="3500" y="2016"/>
                </a:cxn>
                <a:cxn ang="0">
                  <a:pos x="900" y="1675"/>
                </a:cxn>
                <a:cxn ang="0">
                  <a:pos x="9" y="2608"/>
                </a:cxn>
                <a:cxn ang="0">
                  <a:pos x="1117" y="3666"/>
                </a:cxn>
                <a:cxn ang="0">
                  <a:pos x="1259" y="3600"/>
                </a:cxn>
                <a:cxn ang="0">
                  <a:pos x="359" y="2533"/>
                </a:cxn>
                <a:cxn ang="0">
                  <a:pos x="1467" y="1858"/>
                </a:cxn>
                <a:cxn ang="0">
                  <a:pos x="3534" y="2450"/>
                </a:cxn>
                <a:cxn ang="0">
                  <a:pos x="4325" y="2916"/>
                </a:cxn>
                <a:cxn ang="0">
                  <a:pos x="4717" y="3341"/>
                </a:cxn>
                <a:cxn ang="0">
                  <a:pos x="5317" y="3708"/>
                </a:cxn>
                <a:cxn ang="0">
                  <a:pos x="5634" y="4258"/>
                </a:cxn>
                <a:cxn ang="0">
                  <a:pos x="5784" y="4391"/>
                </a:cxn>
                <a:cxn ang="0">
                  <a:pos x="5825" y="4150"/>
                </a:cxn>
                <a:cxn ang="0">
                  <a:pos x="5867" y="4025"/>
                </a:cxn>
                <a:cxn ang="0">
                  <a:pos x="6184" y="4266"/>
                </a:cxn>
                <a:cxn ang="0">
                  <a:pos x="6300" y="4175"/>
                </a:cxn>
                <a:cxn ang="0">
                  <a:pos x="6384" y="4100"/>
                </a:cxn>
                <a:cxn ang="0">
                  <a:pos x="6725" y="4258"/>
                </a:cxn>
                <a:cxn ang="0">
                  <a:pos x="6359" y="3833"/>
                </a:cxn>
                <a:cxn ang="0">
                  <a:pos x="6900" y="4083"/>
                </a:cxn>
                <a:cxn ang="0">
                  <a:pos x="6217" y="3566"/>
                </a:cxn>
                <a:cxn ang="0">
                  <a:pos x="7509" y="3800"/>
                </a:cxn>
                <a:cxn ang="0">
                  <a:pos x="8334" y="4416"/>
                </a:cxn>
                <a:cxn ang="0">
                  <a:pos x="8742" y="5066"/>
                </a:cxn>
                <a:cxn ang="0">
                  <a:pos x="8850" y="5233"/>
                </a:cxn>
                <a:cxn ang="0">
                  <a:pos x="8959" y="4908"/>
                </a:cxn>
                <a:cxn ang="0">
                  <a:pos x="9175" y="5275"/>
                </a:cxn>
                <a:cxn ang="0">
                  <a:pos x="9275" y="5208"/>
                </a:cxn>
                <a:cxn ang="0">
                  <a:pos x="9159" y="4958"/>
                </a:cxn>
                <a:cxn ang="0">
                  <a:pos x="9559" y="5233"/>
                </a:cxn>
                <a:cxn ang="0">
                  <a:pos x="9650" y="5150"/>
                </a:cxn>
                <a:cxn ang="0">
                  <a:pos x="9434" y="4891"/>
                </a:cxn>
                <a:cxn ang="0">
                  <a:pos x="9867" y="5083"/>
                </a:cxn>
                <a:cxn ang="0">
                  <a:pos x="9617" y="4783"/>
                </a:cxn>
                <a:cxn ang="0">
                  <a:pos x="9359" y="4600"/>
                </a:cxn>
                <a:cxn ang="0">
                  <a:pos x="8684" y="4191"/>
                </a:cxn>
                <a:cxn ang="0">
                  <a:pos x="9392" y="3875"/>
                </a:cxn>
                <a:cxn ang="0">
                  <a:pos x="9667" y="4341"/>
                </a:cxn>
                <a:cxn ang="0">
                  <a:pos x="10117" y="4525"/>
                </a:cxn>
                <a:cxn ang="0">
                  <a:pos x="10242" y="4533"/>
                </a:cxn>
                <a:cxn ang="0">
                  <a:pos x="10567" y="4558"/>
                </a:cxn>
                <a:cxn ang="0">
                  <a:pos x="10809" y="4650"/>
                </a:cxn>
                <a:cxn ang="0">
                  <a:pos x="10575" y="4391"/>
                </a:cxn>
                <a:cxn ang="0">
                  <a:pos x="11017" y="4483"/>
                </a:cxn>
                <a:cxn ang="0">
                  <a:pos x="10909" y="4341"/>
                </a:cxn>
                <a:cxn ang="0">
                  <a:pos x="10867" y="4291"/>
                </a:cxn>
                <a:cxn ang="0">
                  <a:pos x="10609" y="4175"/>
                </a:cxn>
                <a:cxn ang="0">
                  <a:pos x="10134" y="4050"/>
                </a:cxn>
                <a:cxn ang="0">
                  <a:pos x="9959" y="3775"/>
                </a:cxn>
                <a:cxn ang="0">
                  <a:pos x="10617" y="3533"/>
                </a:cxn>
              </a:cxnLst>
              <a:rect l="0" t="0" r="r" b="b"/>
              <a:pathLst>
                <a:path w="12000" h="5383">
                  <a:moveTo>
                    <a:pt x="11317" y="3550"/>
                  </a:moveTo>
                  <a:cubicBezTo>
                    <a:pt x="11375" y="3558"/>
                    <a:pt x="11575" y="3633"/>
                    <a:pt x="11684" y="3600"/>
                  </a:cubicBezTo>
                  <a:cubicBezTo>
                    <a:pt x="11800" y="3566"/>
                    <a:pt x="11934" y="3433"/>
                    <a:pt x="11967" y="3333"/>
                  </a:cubicBezTo>
                  <a:cubicBezTo>
                    <a:pt x="12000" y="3225"/>
                    <a:pt x="11925" y="3091"/>
                    <a:pt x="11884" y="2975"/>
                  </a:cubicBezTo>
                  <a:cubicBezTo>
                    <a:pt x="11850" y="2850"/>
                    <a:pt x="11750" y="2700"/>
                    <a:pt x="11717" y="2608"/>
                  </a:cubicBezTo>
                  <a:cubicBezTo>
                    <a:pt x="11684" y="2516"/>
                    <a:pt x="11700" y="2466"/>
                    <a:pt x="11667" y="2416"/>
                  </a:cubicBezTo>
                  <a:cubicBezTo>
                    <a:pt x="11634" y="2366"/>
                    <a:pt x="11592" y="2350"/>
                    <a:pt x="11509" y="2291"/>
                  </a:cubicBezTo>
                  <a:cubicBezTo>
                    <a:pt x="11442" y="2233"/>
                    <a:pt x="11375" y="2183"/>
                    <a:pt x="11267" y="2050"/>
                  </a:cubicBezTo>
                  <a:cubicBezTo>
                    <a:pt x="11150" y="1916"/>
                    <a:pt x="10884" y="1641"/>
                    <a:pt x="10809" y="1475"/>
                  </a:cubicBezTo>
                  <a:cubicBezTo>
                    <a:pt x="10734" y="1316"/>
                    <a:pt x="10800" y="1216"/>
                    <a:pt x="10784" y="1091"/>
                  </a:cubicBezTo>
                  <a:cubicBezTo>
                    <a:pt x="10775" y="958"/>
                    <a:pt x="10775" y="800"/>
                    <a:pt x="10734" y="725"/>
                  </a:cubicBezTo>
                  <a:cubicBezTo>
                    <a:pt x="10684" y="658"/>
                    <a:pt x="10575" y="600"/>
                    <a:pt x="10492" y="641"/>
                  </a:cubicBezTo>
                  <a:cubicBezTo>
                    <a:pt x="10417" y="683"/>
                    <a:pt x="10359" y="866"/>
                    <a:pt x="10284" y="975"/>
                  </a:cubicBezTo>
                  <a:cubicBezTo>
                    <a:pt x="10217" y="1091"/>
                    <a:pt x="10159" y="1250"/>
                    <a:pt x="10059" y="1300"/>
                  </a:cubicBezTo>
                  <a:cubicBezTo>
                    <a:pt x="9950" y="1341"/>
                    <a:pt x="9825" y="1266"/>
                    <a:pt x="9634" y="1216"/>
                  </a:cubicBezTo>
                  <a:cubicBezTo>
                    <a:pt x="9467" y="1183"/>
                    <a:pt x="9209" y="1175"/>
                    <a:pt x="8984" y="1058"/>
                  </a:cubicBezTo>
                  <a:cubicBezTo>
                    <a:pt x="8759" y="950"/>
                    <a:pt x="8642" y="716"/>
                    <a:pt x="8317" y="558"/>
                  </a:cubicBezTo>
                  <a:cubicBezTo>
                    <a:pt x="7967" y="383"/>
                    <a:pt x="7467" y="125"/>
                    <a:pt x="6950" y="58"/>
                  </a:cubicBezTo>
                  <a:cubicBezTo>
                    <a:pt x="6442" y="0"/>
                    <a:pt x="5650" y="58"/>
                    <a:pt x="5200" y="183"/>
                  </a:cubicBezTo>
                  <a:cubicBezTo>
                    <a:pt x="4750" y="308"/>
                    <a:pt x="4442" y="616"/>
                    <a:pt x="4200" y="825"/>
                  </a:cubicBezTo>
                  <a:cubicBezTo>
                    <a:pt x="3967" y="1033"/>
                    <a:pt x="3867" y="1266"/>
                    <a:pt x="3759" y="1466"/>
                  </a:cubicBezTo>
                  <a:cubicBezTo>
                    <a:pt x="3634" y="1658"/>
                    <a:pt x="3809" y="1983"/>
                    <a:pt x="3500" y="2016"/>
                  </a:cubicBezTo>
                  <a:cubicBezTo>
                    <a:pt x="3184" y="2050"/>
                    <a:pt x="2325" y="1716"/>
                    <a:pt x="1884" y="1658"/>
                  </a:cubicBezTo>
                  <a:cubicBezTo>
                    <a:pt x="1450" y="1608"/>
                    <a:pt x="1175" y="1608"/>
                    <a:pt x="900" y="1675"/>
                  </a:cubicBezTo>
                  <a:cubicBezTo>
                    <a:pt x="625" y="1741"/>
                    <a:pt x="417" y="1883"/>
                    <a:pt x="267" y="2033"/>
                  </a:cubicBezTo>
                  <a:cubicBezTo>
                    <a:pt x="125" y="2183"/>
                    <a:pt x="0" y="2433"/>
                    <a:pt x="9" y="2608"/>
                  </a:cubicBezTo>
                  <a:cubicBezTo>
                    <a:pt x="9" y="2775"/>
                    <a:pt x="134" y="2933"/>
                    <a:pt x="325" y="3100"/>
                  </a:cubicBezTo>
                  <a:cubicBezTo>
                    <a:pt x="500" y="3275"/>
                    <a:pt x="917" y="3466"/>
                    <a:pt x="1117" y="3666"/>
                  </a:cubicBezTo>
                  <a:cubicBezTo>
                    <a:pt x="1309" y="3875"/>
                    <a:pt x="1484" y="4350"/>
                    <a:pt x="1509" y="4333"/>
                  </a:cubicBezTo>
                  <a:cubicBezTo>
                    <a:pt x="1534" y="4325"/>
                    <a:pt x="1417" y="3825"/>
                    <a:pt x="1259" y="3600"/>
                  </a:cubicBezTo>
                  <a:cubicBezTo>
                    <a:pt x="1109" y="3383"/>
                    <a:pt x="717" y="3208"/>
                    <a:pt x="567" y="3033"/>
                  </a:cubicBezTo>
                  <a:cubicBezTo>
                    <a:pt x="409" y="2841"/>
                    <a:pt x="350" y="2683"/>
                    <a:pt x="359" y="2533"/>
                  </a:cubicBezTo>
                  <a:cubicBezTo>
                    <a:pt x="367" y="2366"/>
                    <a:pt x="442" y="2175"/>
                    <a:pt x="625" y="2066"/>
                  </a:cubicBezTo>
                  <a:cubicBezTo>
                    <a:pt x="809" y="1950"/>
                    <a:pt x="1092" y="1825"/>
                    <a:pt x="1467" y="1858"/>
                  </a:cubicBezTo>
                  <a:cubicBezTo>
                    <a:pt x="1834" y="1883"/>
                    <a:pt x="2517" y="2141"/>
                    <a:pt x="2859" y="2233"/>
                  </a:cubicBezTo>
                  <a:cubicBezTo>
                    <a:pt x="3200" y="2333"/>
                    <a:pt x="3350" y="2383"/>
                    <a:pt x="3534" y="2450"/>
                  </a:cubicBezTo>
                  <a:cubicBezTo>
                    <a:pt x="3725" y="2500"/>
                    <a:pt x="3867" y="2500"/>
                    <a:pt x="3992" y="2575"/>
                  </a:cubicBezTo>
                  <a:cubicBezTo>
                    <a:pt x="4117" y="2658"/>
                    <a:pt x="4242" y="2825"/>
                    <a:pt x="4325" y="2916"/>
                  </a:cubicBezTo>
                  <a:cubicBezTo>
                    <a:pt x="4392" y="3033"/>
                    <a:pt x="4375" y="3116"/>
                    <a:pt x="4450" y="3191"/>
                  </a:cubicBezTo>
                  <a:cubicBezTo>
                    <a:pt x="4517" y="3258"/>
                    <a:pt x="4617" y="3283"/>
                    <a:pt x="4717" y="3341"/>
                  </a:cubicBezTo>
                  <a:cubicBezTo>
                    <a:pt x="4800" y="3383"/>
                    <a:pt x="4875" y="3450"/>
                    <a:pt x="4975" y="3508"/>
                  </a:cubicBezTo>
                  <a:cubicBezTo>
                    <a:pt x="5067" y="3566"/>
                    <a:pt x="5234" y="3633"/>
                    <a:pt x="5317" y="3708"/>
                  </a:cubicBezTo>
                  <a:cubicBezTo>
                    <a:pt x="5400" y="3791"/>
                    <a:pt x="5450" y="3900"/>
                    <a:pt x="5509" y="3991"/>
                  </a:cubicBezTo>
                  <a:cubicBezTo>
                    <a:pt x="5559" y="4083"/>
                    <a:pt x="5600" y="4191"/>
                    <a:pt x="5634" y="4258"/>
                  </a:cubicBezTo>
                  <a:cubicBezTo>
                    <a:pt x="5675" y="4316"/>
                    <a:pt x="5709" y="4316"/>
                    <a:pt x="5734" y="4333"/>
                  </a:cubicBezTo>
                  <a:cubicBezTo>
                    <a:pt x="5750" y="4358"/>
                    <a:pt x="5767" y="4391"/>
                    <a:pt x="5784" y="4391"/>
                  </a:cubicBezTo>
                  <a:cubicBezTo>
                    <a:pt x="5800" y="4391"/>
                    <a:pt x="5800" y="4358"/>
                    <a:pt x="5800" y="4316"/>
                  </a:cubicBezTo>
                  <a:cubicBezTo>
                    <a:pt x="5817" y="4275"/>
                    <a:pt x="5834" y="4208"/>
                    <a:pt x="5825" y="4150"/>
                  </a:cubicBezTo>
                  <a:cubicBezTo>
                    <a:pt x="5800" y="4083"/>
                    <a:pt x="5725" y="3983"/>
                    <a:pt x="5734" y="3966"/>
                  </a:cubicBezTo>
                  <a:cubicBezTo>
                    <a:pt x="5734" y="3941"/>
                    <a:pt x="5817" y="3991"/>
                    <a:pt x="5867" y="4025"/>
                  </a:cubicBezTo>
                  <a:cubicBezTo>
                    <a:pt x="5900" y="4066"/>
                    <a:pt x="5975" y="4133"/>
                    <a:pt x="6025" y="4175"/>
                  </a:cubicBezTo>
                  <a:cubicBezTo>
                    <a:pt x="6092" y="4225"/>
                    <a:pt x="6134" y="4233"/>
                    <a:pt x="6184" y="4266"/>
                  </a:cubicBezTo>
                  <a:cubicBezTo>
                    <a:pt x="6234" y="4308"/>
                    <a:pt x="6284" y="4425"/>
                    <a:pt x="6300" y="4416"/>
                  </a:cubicBezTo>
                  <a:cubicBezTo>
                    <a:pt x="6334" y="4400"/>
                    <a:pt x="6350" y="4258"/>
                    <a:pt x="6300" y="4175"/>
                  </a:cubicBezTo>
                  <a:cubicBezTo>
                    <a:pt x="6259" y="4100"/>
                    <a:pt x="6059" y="3933"/>
                    <a:pt x="6075" y="3925"/>
                  </a:cubicBezTo>
                  <a:cubicBezTo>
                    <a:pt x="6092" y="3908"/>
                    <a:pt x="6300" y="4050"/>
                    <a:pt x="6384" y="4100"/>
                  </a:cubicBezTo>
                  <a:cubicBezTo>
                    <a:pt x="6475" y="4133"/>
                    <a:pt x="6542" y="4141"/>
                    <a:pt x="6609" y="4166"/>
                  </a:cubicBezTo>
                  <a:cubicBezTo>
                    <a:pt x="6650" y="4191"/>
                    <a:pt x="6717" y="4283"/>
                    <a:pt x="6725" y="4258"/>
                  </a:cubicBezTo>
                  <a:cubicBezTo>
                    <a:pt x="6742" y="4233"/>
                    <a:pt x="6734" y="4100"/>
                    <a:pt x="6675" y="4033"/>
                  </a:cubicBezTo>
                  <a:cubicBezTo>
                    <a:pt x="6617" y="3966"/>
                    <a:pt x="6350" y="3841"/>
                    <a:pt x="6359" y="3833"/>
                  </a:cubicBezTo>
                  <a:cubicBezTo>
                    <a:pt x="6367" y="3825"/>
                    <a:pt x="6625" y="3941"/>
                    <a:pt x="6725" y="3983"/>
                  </a:cubicBezTo>
                  <a:cubicBezTo>
                    <a:pt x="6825" y="4025"/>
                    <a:pt x="6892" y="4100"/>
                    <a:pt x="6900" y="4083"/>
                  </a:cubicBezTo>
                  <a:cubicBezTo>
                    <a:pt x="6909" y="4066"/>
                    <a:pt x="6867" y="3958"/>
                    <a:pt x="6750" y="3875"/>
                  </a:cubicBezTo>
                  <a:cubicBezTo>
                    <a:pt x="6642" y="3791"/>
                    <a:pt x="6192" y="3591"/>
                    <a:pt x="6217" y="3566"/>
                  </a:cubicBezTo>
                  <a:cubicBezTo>
                    <a:pt x="6250" y="3533"/>
                    <a:pt x="6717" y="3658"/>
                    <a:pt x="6925" y="3691"/>
                  </a:cubicBezTo>
                  <a:cubicBezTo>
                    <a:pt x="7142" y="3725"/>
                    <a:pt x="7392" y="3741"/>
                    <a:pt x="7509" y="3800"/>
                  </a:cubicBezTo>
                  <a:cubicBezTo>
                    <a:pt x="7634" y="3858"/>
                    <a:pt x="7542" y="3933"/>
                    <a:pt x="7675" y="4033"/>
                  </a:cubicBezTo>
                  <a:cubicBezTo>
                    <a:pt x="7817" y="4133"/>
                    <a:pt x="8159" y="4300"/>
                    <a:pt x="8334" y="4416"/>
                  </a:cubicBezTo>
                  <a:cubicBezTo>
                    <a:pt x="8492" y="4533"/>
                    <a:pt x="8575" y="4625"/>
                    <a:pt x="8625" y="4725"/>
                  </a:cubicBezTo>
                  <a:cubicBezTo>
                    <a:pt x="8709" y="4833"/>
                    <a:pt x="8709" y="4991"/>
                    <a:pt x="8742" y="5066"/>
                  </a:cubicBezTo>
                  <a:cubicBezTo>
                    <a:pt x="8775" y="5133"/>
                    <a:pt x="8809" y="5125"/>
                    <a:pt x="8825" y="5150"/>
                  </a:cubicBezTo>
                  <a:cubicBezTo>
                    <a:pt x="8850" y="5183"/>
                    <a:pt x="8825" y="5250"/>
                    <a:pt x="8850" y="5233"/>
                  </a:cubicBezTo>
                  <a:cubicBezTo>
                    <a:pt x="8867" y="5216"/>
                    <a:pt x="8917" y="5116"/>
                    <a:pt x="8942" y="5066"/>
                  </a:cubicBezTo>
                  <a:cubicBezTo>
                    <a:pt x="8959" y="5016"/>
                    <a:pt x="8934" y="4891"/>
                    <a:pt x="8959" y="4908"/>
                  </a:cubicBezTo>
                  <a:cubicBezTo>
                    <a:pt x="8984" y="4925"/>
                    <a:pt x="9050" y="5116"/>
                    <a:pt x="9092" y="5183"/>
                  </a:cubicBezTo>
                  <a:cubicBezTo>
                    <a:pt x="9117" y="5241"/>
                    <a:pt x="9142" y="5250"/>
                    <a:pt x="9175" y="5275"/>
                  </a:cubicBezTo>
                  <a:cubicBezTo>
                    <a:pt x="9209" y="5308"/>
                    <a:pt x="9234" y="5383"/>
                    <a:pt x="9242" y="5375"/>
                  </a:cubicBezTo>
                  <a:cubicBezTo>
                    <a:pt x="9259" y="5358"/>
                    <a:pt x="9275" y="5250"/>
                    <a:pt x="9275" y="5208"/>
                  </a:cubicBezTo>
                  <a:cubicBezTo>
                    <a:pt x="9275" y="5158"/>
                    <a:pt x="9259" y="5141"/>
                    <a:pt x="9242" y="5091"/>
                  </a:cubicBezTo>
                  <a:cubicBezTo>
                    <a:pt x="9225" y="5050"/>
                    <a:pt x="9134" y="4950"/>
                    <a:pt x="9159" y="4958"/>
                  </a:cubicBezTo>
                  <a:cubicBezTo>
                    <a:pt x="9200" y="4958"/>
                    <a:pt x="9392" y="5091"/>
                    <a:pt x="9450" y="5141"/>
                  </a:cubicBezTo>
                  <a:cubicBezTo>
                    <a:pt x="9509" y="5183"/>
                    <a:pt x="9517" y="5208"/>
                    <a:pt x="9559" y="5233"/>
                  </a:cubicBezTo>
                  <a:cubicBezTo>
                    <a:pt x="9592" y="5250"/>
                    <a:pt x="9650" y="5291"/>
                    <a:pt x="9667" y="5283"/>
                  </a:cubicBezTo>
                  <a:cubicBezTo>
                    <a:pt x="9684" y="5275"/>
                    <a:pt x="9667" y="5191"/>
                    <a:pt x="9650" y="5150"/>
                  </a:cubicBezTo>
                  <a:cubicBezTo>
                    <a:pt x="9634" y="5108"/>
                    <a:pt x="9600" y="5083"/>
                    <a:pt x="9567" y="5033"/>
                  </a:cubicBezTo>
                  <a:cubicBezTo>
                    <a:pt x="9525" y="4991"/>
                    <a:pt x="9409" y="4891"/>
                    <a:pt x="9434" y="4891"/>
                  </a:cubicBezTo>
                  <a:cubicBezTo>
                    <a:pt x="9467" y="4891"/>
                    <a:pt x="9642" y="4991"/>
                    <a:pt x="9725" y="5025"/>
                  </a:cubicBezTo>
                  <a:cubicBezTo>
                    <a:pt x="9792" y="5058"/>
                    <a:pt x="9859" y="5108"/>
                    <a:pt x="9867" y="5083"/>
                  </a:cubicBezTo>
                  <a:cubicBezTo>
                    <a:pt x="9884" y="5066"/>
                    <a:pt x="9850" y="4975"/>
                    <a:pt x="9809" y="4925"/>
                  </a:cubicBezTo>
                  <a:cubicBezTo>
                    <a:pt x="9759" y="4866"/>
                    <a:pt x="9642" y="4825"/>
                    <a:pt x="9617" y="4783"/>
                  </a:cubicBezTo>
                  <a:cubicBezTo>
                    <a:pt x="9584" y="4741"/>
                    <a:pt x="9642" y="4708"/>
                    <a:pt x="9609" y="4683"/>
                  </a:cubicBezTo>
                  <a:cubicBezTo>
                    <a:pt x="9567" y="4650"/>
                    <a:pt x="9434" y="4616"/>
                    <a:pt x="9359" y="4600"/>
                  </a:cubicBezTo>
                  <a:cubicBezTo>
                    <a:pt x="9275" y="4566"/>
                    <a:pt x="9242" y="4616"/>
                    <a:pt x="9125" y="4533"/>
                  </a:cubicBezTo>
                  <a:cubicBezTo>
                    <a:pt x="9009" y="4466"/>
                    <a:pt x="8725" y="4291"/>
                    <a:pt x="8684" y="4191"/>
                  </a:cubicBezTo>
                  <a:cubicBezTo>
                    <a:pt x="8642" y="4083"/>
                    <a:pt x="8759" y="3958"/>
                    <a:pt x="8884" y="3908"/>
                  </a:cubicBezTo>
                  <a:cubicBezTo>
                    <a:pt x="9000" y="3858"/>
                    <a:pt x="9275" y="3858"/>
                    <a:pt x="9392" y="3875"/>
                  </a:cubicBezTo>
                  <a:cubicBezTo>
                    <a:pt x="9500" y="3891"/>
                    <a:pt x="9475" y="3933"/>
                    <a:pt x="9525" y="4008"/>
                  </a:cubicBezTo>
                  <a:cubicBezTo>
                    <a:pt x="9575" y="4091"/>
                    <a:pt x="9609" y="4266"/>
                    <a:pt x="9667" y="4341"/>
                  </a:cubicBezTo>
                  <a:cubicBezTo>
                    <a:pt x="9725" y="4416"/>
                    <a:pt x="9842" y="4416"/>
                    <a:pt x="9909" y="4450"/>
                  </a:cubicBezTo>
                  <a:cubicBezTo>
                    <a:pt x="9984" y="4483"/>
                    <a:pt x="10084" y="4500"/>
                    <a:pt x="10117" y="4525"/>
                  </a:cubicBezTo>
                  <a:cubicBezTo>
                    <a:pt x="10167" y="4550"/>
                    <a:pt x="10192" y="4600"/>
                    <a:pt x="10217" y="4600"/>
                  </a:cubicBezTo>
                  <a:cubicBezTo>
                    <a:pt x="10225" y="4600"/>
                    <a:pt x="10242" y="4566"/>
                    <a:pt x="10242" y="4533"/>
                  </a:cubicBezTo>
                  <a:cubicBezTo>
                    <a:pt x="10242" y="4500"/>
                    <a:pt x="10150" y="4391"/>
                    <a:pt x="10217" y="4391"/>
                  </a:cubicBezTo>
                  <a:cubicBezTo>
                    <a:pt x="10259" y="4400"/>
                    <a:pt x="10484" y="4525"/>
                    <a:pt x="10567" y="4558"/>
                  </a:cubicBezTo>
                  <a:cubicBezTo>
                    <a:pt x="10642" y="4591"/>
                    <a:pt x="10667" y="4583"/>
                    <a:pt x="10717" y="4591"/>
                  </a:cubicBezTo>
                  <a:cubicBezTo>
                    <a:pt x="10750" y="4600"/>
                    <a:pt x="10800" y="4650"/>
                    <a:pt x="10809" y="4650"/>
                  </a:cubicBezTo>
                  <a:cubicBezTo>
                    <a:pt x="10817" y="4633"/>
                    <a:pt x="10809" y="4566"/>
                    <a:pt x="10767" y="4516"/>
                  </a:cubicBezTo>
                  <a:cubicBezTo>
                    <a:pt x="10734" y="4483"/>
                    <a:pt x="10542" y="4400"/>
                    <a:pt x="10575" y="4391"/>
                  </a:cubicBezTo>
                  <a:cubicBezTo>
                    <a:pt x="10600" y="4375"/>
                    <a:pt x="10842" y="4433"/>
                    <a:pt x="10909" y="4450"/>
                  </a:cubicBezTo>
                  <a:cubicBezTo>
                    <a:pt x="10992" y="4458"/>
                    <a:pt x="11009" y="4483"/>
                    <a:pt x="11017" y="4483"/>
                  </a:cubicBezTo>
                  <a:cubicBezTo>
                    <a:pt x="11025" y="4466"/>
                    <a:pt x="10975" y="4433"/>
                    <a:pt x="10959" y="4416"/>
                  </a:cubicBezTo>
                  <a:cubicBezTo>
                    <a:pt x="10942" y="4391"/>
                    <a:pt x="10975" y="4366"/>
                    <a:pt x="10909" y="4341"/>
                  </a:cubicBezTo>
                  <a:cubicBezTo>
                    <a:pt x="10842" y="4316"/>
                    <a:pt x="10575" y="4258"/>
                    <a:pt x="10567" y="4258"/>
                  </a:cubicBezTo>
                  <a:cubicBezTo>
                    <a:pt x="10559" y="4241"/>
                    <a:pt x="10842" y="4291"/>
                    <a:pt x="10867" y="4291"/>
                  </a:cubicBezTo>
                  <a:cubicBezTo>
                    <a:pt x="10892" y="4283"/>
                    <a:pt x="10784" y="4241"/>
                    <a:pt x="10742" y="4225"/>
                  </a:cubicBezTo>
                  <a:cubicBezTo>
                    <a:pt x="10692" y="4200"/>
                    <a:pt x="10625" y="4191"/>
                    <a:pt x="10609" y="4175"/>
                  </a:cubicBezTo>
                  <a:cubicBezTo>
                    <a:pt x="10584" y="4166"/>
                    <a:pt x="10659" y="4116"/>
                    <a:pt x="10592" y="4100"/>
                  </a:cubicBezTo>
                  <a:cubicBezTo>
                    <a:pt x="10517" y="4075"/>
                    <a:pt x="10242" y="4083"/>
                    <a:pt x="10134" y="4050"/>
                  </a:cubicBezTo>
                  <a:cubicBezTo>
                    <a:pt x="10034" y="4025"/>
                    <a:pt x="9992" y="3933"/>
                    <a:pt x="9967" y="3891"/>
                  </a:cubicBezTo>
                  <a:cubicBezTo>
                    <a:pt x="9942" y="3841"/>
                    <a:pt x="9892" y="3808"/>
                    <a:pt x="9959" y="3775"/>
                  </a:cubicBezTo>
                  <a:cubicBezTo>
                    <a:pt x="10009" y="3741"/>
                    <a:pt x="10184" y="3708"/>
                    <a:pt x="10292" y="3666"/>
                  </a:cubicBezTo>
                  <a:cubicBezTo>
                    <a:pt x="10392" y="3633"/>
                    <a:pt x="10559" y="3558"/>
                    <a:pt x="10617" y="353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"/>
            <p:cNvSpPr>
              <a:spLocks noChangeAspect="1"/>
            </p:cNvSpPr>
            <p:nvPr/>
          </p:nvSpPr>
          <p:spPr bwMode="auto">
            <a:xfrm>
              <a:off x="3186" y="1987"/>
              <a:ext cx="122" cy="127"/>
            </a:xfrm>
            <a:custGeom>
              <a:avLst/>
              <a:gdLst/>
              <a:ahLst/>
              <a:cxnLst>
                <a:cxn ang="0">
                  <a:pos x="52" y="127"/>
                </a:cxn>
                <a:cxn ang="0">
                  <a:pos x="32" y="117"/>
                </a:cxn>
                <a:cxn ang="0">
                  <a:pos x="9" y="78"/>
                </a:cxn>
                <a:cxn ang="0">
                  <a:pos x="5" y="23"/>
                </a:cxn>
                <a:cxn ang="0">
                  <a:pos x="40" y="2"/>
                </a:cxn>
                <a:cxn ang="0">
                  <a:pos x="89" y="13"/>
                </a:cxn>
                <a:cxn ang="0">
                  <a:pos x="115" y="50"/>
                </a:cxn>
                <a:cxn ang="0">
                  <a:pos x="122" y="109"/>
                </a:cxn>
              </a:cxnLst>
              <a:rect l="0" t="0" r="r" b="b"/>
              <a:pathLst>
                <a:path w="122" h="127">
                  <a:moveTo>
                    <a:pt x="52" y="127"/>
                  </a:moveTo>
                  <a:cubicBezTo>
                    <a:pt x="49" y="125"/>
                    <a:pt x="40" y="125"/>
                    <a:pt x="32" y="117"/>
                  </a:cubicBezTo>
                  <a:cubicBezTo>
                    <a:pt x="25" y="109"/>
                    <a:pt x="14" y="94"/>
                    <a:pt x="9" y="78"/>
                  </a:cubicBezTo>
                  <a:cubicBezTo>
                    <a:pt x="4" y="63"/>
                    <a:pt x="0" y="36"/>
                    <a:pt x="5" y="23"/>
                  </a:cubicBezTo>
                  <a:cubicBezTo>
                    <a:pt x="10" y="10"/>
                    <a:pt x="26" y="3"/>
                    <a:pt x="40" y="2"/>
                  </a:cubicBezTo>
                  <a:cubicBezTo>
                    <a:pt x="54" y="0"/>
                    <a:pt x="76" y="5"/>
                    <a:pt x="89" y="13"/>
                  </a:cubicBezTo>
                  <a:cubicBezTo>
                    <a:pt x="102" y="21"/>
                    <a:pt x="110" y="34"/>
                    <a:pt x="115" y="50"/>
                  </a:cubicBezTo>
                  <a:cubicBezTo>
                    <a:pt x="121" y="66"/>
                    <a:pt x="120" y="97"/>
                    <a:pt x="122" y="109"/>
                  </a:cubicBezTo>
                </a:path>
              </a:pathLst>
            </a:custGeom>
            <a:noFill/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6"/>
            <p:cNvSpPr>
              <a:spLocks noChangeAspect="1"/>
            </p:cNvSpPr>
            <p:nvPr/>
          </p:nvSpPr>
          <p:spPr bwMode="auto">
            <a:xfrm>
              <a:off x="3407" y="1911"/>
              <a:ext cx="34" cy="9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" y="22"/>
                </a:cxn>
                <a:cxn ang="0">
                  <a:pos x="3" y="42"/>
                </a:cxn>
                <a:cxn ang="0">
                  <a:pos x="17" y="65"/>
                </a:cxn>
                <a:cxn ang="0">
                  <a:pos x="34" y="90"/>
                </a:cxn>
              </a:cxnLst>
              <a:rect l="0" t="0" r="r" b="b"/>
              <a:pathLst>
                <a:path w="34" h="90">
                  <a:moveTo>
                    <a:pt x="6" y="0"/>
                  </a:moveTo>
                  <a:cubicBezTo>
                    <a:pt x="5" y="3"/>
                    <a:pt x="2" y="15"/>
                    <a:pt x="1" y="22"/>
                  </a:cubicBezTo>
                  <a:cubicBezTo>
                    <a:pt x="0" y="29"/>
                    <a:pt x="1" y="35"/>
                    <a:pt x="3" y="42"/>
                  </a:cubicBezTo>
                  <a:cubicBezTo>
                    <a:pt x="6" y="50"/>
                    <a:pt x="11" y="57"/>
                    <a:pt x="17" y="65"/>
                  </a:cubicBezTo>
                  <a:cubicBezTo>
                    <a:pt x="21" y="72"/>
                    <a:pt x="31" y="85"/>
                    <a:pt x="34" y="90"/>
                  </a:cubicBezTo>
                </a:path>
              </a:pathLst>
            </a:custGeom>
            <a:noFill/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7"/>
            <p:cNvGrpSpPr>
              <a:grpSpLocks noChangeAspect="1"/>
            </p:cNvGrpSpPr>
            <p:nvPr/>
          </p:nvGrpSpPr>
          <p:grpSpPr bwMode="auto">
            <a:xfrm>
              <a:off x="3407" y="2137"/>
              <a:ext cx="48" cy="32"/>
              <a:chOff x="3407" y="2137"/>
              <a:chExt cx="48" cy="32"/>
            </a:xfrm>
          </p:grpSpPr>
          <p:sp>
            <p:nvSpPr>
              <p:cNvPr id="56" name="Oval 8"/>
              <p:cNvSpPr>
                <a:spLocks noChangeAspect="1" noChangeArrowheads="1"/>
              </p:cNvSpPr>
              <p:nvPr/>
            </p:nvSpPr>
            <p:spPr bwMode="auto">
              <a:xfrm>
                <a:off x="3407" y="2137"/>
                <a:ext cx="48" cy="32"/>
              </a:xfrm>
              <a:prstGeom prst="ellipse">
                <a:avLst/>
              </a:prstGeom>
              <a:solidFill>
                <a:srgbClr val="FF6600"/>
              </a:solidFill>
              <a:ln w="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Oval 9"/>
              <p:cNvSpPr>
                <a:spLocks noChangeAspect="1" noChangeArrowheads="1"/>
              </p:cNvSpPr>
              <p:nvPr/>
            </p:nvSpPr>
            <p:spPr bwMode="auto">
              <a:xfrm>
                <a:off x="3407" y="2137"/>
                <a:ext cx="48" cy="32"/>
              </a:xfrm>
              <a:prstGeom prst="ellipse">
                <a:avLst/>
              </a:prstGeom>
              <a:solidFill>
                <a:schemeClr val="tx1"/>
              </a:solidFill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 bwMode="auto">
            <a:xfrm>
              <a:off x="3552" y="2128"/>
              <a:ext cx="16" cy="32"/>
              <a:chOff x="3541" y="2112"/>
              <a:chExt cx="16" cy="32"/>
            </a:xfrm>
          </p:grpSpPr>
          <p:sp>
            <p:nvSpPr>
              <p:cNvPr id="54" name="Freeform 11"/>
              <p:cNvSpPr>
                <a:spLocks noChangeAspect="1"/>
              </p:cNvSpPr>
              <p:nvPr/>
            </p:nvSpPr>
            <p:spPr bwMode="auto">
              <a:xfrm>
                <a:off x="3541" y="2112"/>
                <a:ext cx="16" cy="32"/>
              </a:xfrm>
              <a:custGeom>
                <a:avLst/>
                <a:gdLst/>
                <a:ahLst/>
                <a:cxnLst>
                  <a:cxn ang="0">
                    <a:pos x="32" y="7"/>
                  </a:cxn>
                  <a:cxn ang="0">
                    <a:pos x="21" y="149"/>
                  </a:cxn>
                  <a:cxn ang="0">
                    <a:pos x="106" y="264"/>
                  </a:cxn>
                  <a:cxn ang="0">
                    <a:pos x="117" y="122"/>
                  </a:cxn>
                  <a:cxn ang="0">
                    <a:pos x="32" y="7"/>
                  </a:cxn>
                </a:cxnLst>
                <a:rect l="0" t="0" r="r" b="b"/>
                <a:pathLst>
                  <a:path w="137" h="271">
                    <a:moveTo>
                      <a:pt x="32" y="7"/>
                    </a:moveTo>
                    <a:cubicBezTo>
                      <a:pt x="6" y="15"/>
                      <a:pt x="0" y="78"/>
                      <a:pt x="21" y="149"/>
                    </a:cubicBezTo>
                    <a:cubicBezTo>
                      <a:pt x="41" y="220"/>
                      <a:pt x="79" y="271"/>
                      <a:pt x="106" y="264"/>
                    </a:cubicBezTo>
                    <a:cubicBezTo>
                      <a:pt x="132" y="256"/>
                      <a:pt x="137" y="192"/>
                      <a:pt x="117" y="122"/>
                    </a:cubicBezTo>
                    <a:cubicBezTo>
                      <a:pt x="97" y="51"/>
                      <a:pt x="59" y="0"/>
                      <a:pt x="32" y="7"/>
                    </a:cubicBezTo>
                  </a:path>
                </a:pathLst>
              </a:custGeom>
              <a:solidFill>
                <a:srgbClr val="FF66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2"/>
              <p:cNvSpPr>
                <a:spLocks noChangeAspect="1"/>
              </p:cNvSpPr>
              <p:nvPr/>
            </p:nvSpPr>
            <p:spPr bwMode="auto">
              <a:xfrm>
                <a:off x="3541" y="2112"/>
                <a:ext cx="16" cy="32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18"/>
                  </a:cxn>
                  <a:cxn ang="0">
                    <a:pos x="12" y="32"/>
                  </a:cxn>
                  <a:cxn ang="0">
                    <a:pos x="14" y="15"/>
                  </a:cxn>
                  <a:cxn ang="0">
                    <a:pos x="4" y="1"/>
                  </a:cxn>
                </a:cxnLst>
                <a:rect l="0" t="0" r="r" b="b"/>
                <a:pathLst>
                  <a:path w="16" h="32">
                    <a:moveTo>
                      <a:pt x="4" y="1"/>
                    </a:moveTo>
                    <a:cubicBezTo>
                      <a:pt x="0" y="2"/>
                      <a:pt x="0" y="9"/>
                      <a:pt x="2" y="18"/>
                    </a:cubicBezTo>
                    <a:cubicBezTo>
                      <a:pt x="5" y="26"/>
                      <a:pt x="9" y="32"/>
                      <a:pt x="12" y="32"/>
                    </a:cubicBezTo>
                    <a:cubicBezTo>
                      <a:pt x="16" y="31"/>
                      <a:pt x="16" y="23"/>
                      <a:pt x="14" y="15"/>
                    </a:cubicBezTo>
                    <a:cubicBezTo>
                      <a:pt x="11" y="6"/>
                      <a:pt x="7" y="0"/>
                      <a:pt x="4" y="1"/>
                    </a:cubicBezTo>
                  </a:path>
                </a:pathLst>
              </a:custGeom>
              <a:noFill/>
              <a:ln w="63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3"/>
          <p:cNvGrpSpPr>
            <a:grpSpLocks noChangeAspect="1"/>
          </p:cNvGrpSpPr>
          <p:nvPr/>
        </p:nvGrpSpPr>
        <p:grpSpPr bwMode="auto">
          <a:xfrm flipH="1">
            <a:off x="4272232" y="1887079"/>
            <a:ext cx="771558" cy="345889"/>
            <a:chOff x="2155" y="1832"/>
            <a:chExt cx="1441" cy="646"/>
          </a:xfrm>
        </p:grpSpPr>
        <p:sp>
          <p:nvSpPr>
            <p:cNvPr id="59" name="Freeform 4"/>
            <p:cNvSpPr>
              <a:spLocks noChangeAspect="1"/>
            </p:cNvSpPr>
            <p:nvPr/>
          </p:nvSpPr>
          <p:spPr bwMode="auto">
            <a:xfrm>
              <a:off x="2155" y="1832"/>
              <a:ext cx="1441" cy="646"/>
            </a:xfrm>
            <a:custGeom>
              <a:avLst/>
              <a:gdLst/>
              <a:ahLst/>
              <a:cxnLst>
                <a:cxn ang="0">
                  <a:pos x="11684" y="3600"/>
                </a:cxn>
                <a:cxn ang="0">
                  <a:pos x="11884" y="2975"/>
                </a:cxn>
                <a:cxn ang="0">
                  <a:pos x="11667" y="2416"/>
                </a:cxn>
                <a:cxn ang="0">
                  <a:pos x="11267" y="2050"/>
                </a:cxn>
                <a:cxn ang="0">
                  <a:pos x="10784" y="1091"/>
                </a:cxn>
                <a:cxn ang="0">
                  <a:pos x="10492" y="641"/>
                </a:cxn>
                <a:cxn ang="0">
                  <a:pos x="10059" y="1300"/>
                </a:cxn>
                <a:cxn ang="0">
                  <a:pos x="8984" y="1058"/>
                </a:cxn>
                <a:cxn ang="0">
                  <a:pos x="6950" y="58"/>
                </a:cxn>
                <a:cxn ang="0">
                  <a:pos x="4200" y="825"/>
                </a:cxn>
                <a:cxn ang="0">
                  <a:pos x="3500" y="2016"/>
                </a:cxn>
                <a:cxn ang="0">
                  <a:pos x="900" y="1675"/>
                </a:cxn>
                <a:cxn ang="0">
                  <a:pos x="9" y="2608"/>
                </a:cxn>
                <a:cxn ang="0">
                  <a:pos x="1117" y="3666"/>
                </a:cxn>
                <a:cxn ang="0">
                  <a:pos x="1259" y="3600"/>
                </a:cxn>
                <a:cxn ang="0">
                  <a:pos x="359" y="2533"/>
                </a:cxn>
                <a:cxn ang="0">
                  <a:pos x="1467" y="1858"/>
                </a:cxn>
                <a:cxn ang="0">
                  <a:pos x="3534" y="2450"/>
                </a:cxn>
                <a:cxn ang="0">
                  <a:pos x="4325" y="2916"/>
                </a:cxn>
                <a:cxn ang="0">
                  <a:pos x="4717" y="3341"/>
                </a:cxn>
                <a:cxn ang="0">
                  <a:pos x="5317" y="3708"/>
                </a:cxn>
                <a:cxn ang="0">
                  <a:pos x="5634" y="4258"/>
                </a:cxn>
                <a:cxn ang="0">
                  <a:pos x="5784" y="4391"/>
                </a:cxn>
                <a:cxn ang="0">
                  <a:pos x="5825" y="4150"/>
                </a:cxn>
                <a:cxn ang="0">
                  <a:pos x="5867" y="4025"/>
                </a:cxn>
                <a:cxn ang="0">
                  <a:pos x="6184" y="4266"/>
                </a:cxn>
                <a:cxn ang="0">
                  <a:pos x="6300" y="4175"/>
                </a:cxn>
                <a:cxn ang="0">
                  <a:pos x="6384" y="4100"/>
                </a:cxn>
                <a:cxn ang="0">
                  <a:pos x="6725" y="4258"/>
                </a:cxn>
                <a:cxn ang="0">
                  <a:pos x="6359" y="3833"/>
                </a:cxn>
                <a:cxn ang="0">
                  <a:pos x="6900" y="4083"/>
                </a:cxn>
                <a:cxn ang="0">
                  <a:pos x="6217" y="3566"/>
                </a:cxn>
                <a:cxn ang="0">
                  <a:pos x="7509" y="3800"/>
                </a:cxn>
                <a:cxn ang="0">
                  <a:pos x="8334" y="4416"/>
                </a:cxn>
                <a:cxn ang="0">
                  <a:pos x="8742" y="5066"/>
                </a:cxn>
                <a:cxn ang="0">
                  <a:pos x="8850" y="5233"/>
                </a:cxn>
                <a:cxn ang="0">
                  <a:pos x="8959" y="4908"/>
                </a:cxn>
                <a:cxn ang="0">
                  <a:pos x="9175" y="5275"/>
                </a:cxn>
                <a:cxn ang="0">
                  <a:pos x="9275" y="5208"/>
                </a:cxn>
                <a:cxn ang="0">
                  <a:pos x="9159" y="4958"/>
                </a:cxn>
                <a:cxn ang="0">
                  <a:pos x="9559" y="5233"/>
                </a:cxn>
                <a:cxn ang="0">
                  <a:pos x="9650" y="5150"/>
                </a:cxn>
                <a:cxn ang="0">
                  <a:pos x="9434" y="4891"/>
                </a:cxn>
                <a:cxn ang="0">
                  <a:pos x="9867" y="5083"/>
                </a:cxn>
                <a:cxn ang="0">
                  <a:pos x="9617" y="4783"/>
                </a:cxn>
                <a:cxn ang="0">
                  <a:pos x="9359" y="4600"/>
                </a:cxn>
                <a:cxn ang="0">
                  <a:pos x="8684" y="4191"/>
                </a:cxn>
                <a:cxn ang="0">
                  <a:pos x="9392" y="3875"/>
                </a:cxn>
                <a:cxn ang="0">
                  <a:pos x="9667" y="4341"/>
                </a:cxn>
                <a:cxn ang="0">
                  <a:pos x="10117" y="4525"/>
                </a:cxn>
                <a:cxn ang="0">
                  <a:pos x="10242" y="4533"/>
                </a:cxn>
                <a:cxn ang="0">
                  <a:pos x="10567" y="4558"/>
                </a:cxn>
                <a:cxn ang="0">
                  <a:pos x="10809" y="4650"/>
                </a:cxn>
                <a:cxn ang="0">
                  <a:pos x="10575" y="4391"/>
                </a:cxn>
                <a:cxn ang="0">
                  <a:pos x="11017" y="4483"/>
                </a:cxn>
                <a:cxn ang="0">
                  <a:pos x="10909" y="4341"/>
                </a:cxn>
                <a:cxn ang="0">
                  <a:pos x="10867" y="4291"/>
                </a:cxn>
                <a:cxn ang="0">
                  <a:pos x="10609" y="4175"/>
                </a:cxn>
                <a:cxn ang="0">
                  <a:pos x="10134" y="4050"/>
                </a:cxn>
                <a:cxn ang="0">
                  <a:pos x="9959" y="3775"/>
                </a:cxn>
                <a:cxn ang="0">
                  <a:pos x="10617" y="3533"/>
                </a:cxn>
              </a:cxnLst>
              <a:rect l="0" t="0" r="r" b="b"/>
              <a:pathLst>
                <a:path w="12000" h="5383">
                  <a:moveTo>
                    <a:pt x="11317" y="3550"/>
                  </a:moveTo>
                  <a:cubicBezTo>
                    <a:pt x="11375" y="3558"/>
                    <a:pt x="11575" y="3633"/>
                    <a:pt x="11684" y="3600"/>
                  </a:cubicBezTo>
                  <a:cubicBezTo>
                    <a:pt x="11800" y="3566"/>
                    <a:pt x="11934" y="3433"/>
                    <a:pt x="11967" y="3333"/>
                  </a:cubicBezTo>
                  <a:cubicBezTo>
                    <a:pt x="12000" y="3225"/>
                    <a:pt x="11925" y="3091"/>
                    <a:pt x="11884" y="2975"/>
                  </a:cubicBezTo>
                  <a:cubicBezTo>
                    <a:pt x="11850" y="2850"/>
                    <a:pt x="11750" y="2700"/>
                    <a:pt x="11717" y="2608"/>
                  </a:cubicBezTo>
                  <a:cubicBezTo>
                    <a:pt x="11684" y="2516"/>
                    <a:pt x="11700" y="2466"/>
                    <a:pt x="11667" y="2416"/>
                  </a:cubicBezTo>
                  <a:cubicBezTo>
                    <a:pt x="11634" y="2366"/>
                    <a:pt x="11592" y="2350"/>
                    <a:pt x="11509" y="2291"/>
                  </a:cubicBezTo>
                  <a:cubicBezTo>
                    <a:pt x="11442" y="2233"/>
                    <a:pt x="11375" y="2183"/>
                    <a:pt x="11267" y="2050"/>
                  </a:cubicBezTo>
                  <a:cubicBezTo>
                    <a:pt x="11150" y="1916"/>
                    <a:pt x="10884" y="1641"/>
                    <a:pt x="10809" y="1475"/>
                  </a:cubicBezTo>
                  <a:cubicBezTo>
                    <a:pt x="10734" y="1316"/>
                    <a:pt x="10800" y="1216"/>
                    <a:pt x="10784" y="1091"/>
                  </a:cubicBezTo>
                  <a:cubicBezTo>
                    <a:pt x="10775" y="958"/>
                    <a:pt x="10775" y="800"/>
                    <a:pt x="10734" y="725"/>
                  </a:cubicBezTo>
                  <a:cubicBezTo>
                    <a:pt x="10684" y="658"/>
                    <a:pt x="10575" y="600"/>
                    <a:pt x="10492" y="641"/>
                  </a:cubicBezTo>
                  <a:cubicBezTo>
                    <a:pt x="10417" y="683"/>
                    <a:pt x="10359" y="866"/>
                    <a:pt x="10284" y="975"/>
                  </a:cubicBezTo>
                  <a:cubicBezTo>
                    <a:pt x="10217" y="1091"/>
                    <a:pt x="10159" y="1250"/>
                    <a:pt x="10059" y="1300"/>
                  </a:cubicBezTo>
                  <a:cubicBezTo>
                    <a:pt x="9950" y="1341"/>
                    <a:pt x="9825" y="1266"/>
                    <a:pt x="9634" y="1216"/>
                  </a:cubicBezTo>
                  <a:cubicBezTo>
                    <a:pt x="9467" y="1183"/>
                    <a:pt x="9209" y="1175"/>
                    <a:pt x="8984" y="1058"/>
                  </a:cubicBezTo>
                  <a:cubicBezTo>
                    <a:pt x="8759" y="950"/>
                    <a:pt x="8642" y="716"/>
                    <a:pt x="8317" y="558"/>
                  </a:cubicBezTo>
                  <a:cubicBezTo>
                    <a:pt x="7967" y="383"/>
                    <a:pt x="7467" y="125"/>
                    <a:pt x="6950" y="58"/>
                  </a:cubicBezTo>
                  <a:cubicBezTo>
                    <a:pt x="6442" y="0"/>
                    <a:pt x="5650" y="58"/>
                    <a:pt x="5200" y="183"/>
                  </a:cubicBezTo>
                  <a:cubicBezTo>
                    <a:pt x="4750" y="308"/>
                    <a:pt x="4442" y="616"/>
                    <a:pt x="4200" y="825"/>
                  </a:cubicBezTo>
                  <a:cubicBezTo>
                    <a:pt x="3967" y="1033"/>
                    <a:pt x="3867" y="1266"/>
                    <a:pt x="3759" y="1466"/>
                  </a:cubicBezTo>
                  <a:cubicBezTo>
                    <a:pt x="3634" y="1658"/>
                    <a:pt x="3809" y="1983"/>
                    <a:pt x="3500" y="2016"/>
                  </a:cubicBezTo>
                  <a:cubicBezTo>
                    <a:pt x="3184" y="2050"/>
                    <a:pt x="2325" y="1716"/>
                    <a:pt x="1884" y="1658"/>
                  </a:cubicBezTo>
                  <a:cubicBezTo>
                    <a:pt x="1450" y="1608"/>
                    <a:pt x="1175" y="1608"/>
                    <a:pt x="900" y="1675"/>
                  </a:cubicBezTo>
                  <a:cubicBezTo>
                    <a:pt x="625" y="1741"/>
                    <a:pt x="417" y="1883"/>
                    <a:pt x="267" y="2033"/>
                  </a:cubicBezTo>
                  <a:cubicBezTo>
                    <a:pt x="125" y="2183"/>
                    <a:pt x="0" y="2433"/>
                    <a:pt x="9" y="2608"/>
                  </a:cubicBezTo>
                  <a:cubicBezTo>
                    <a:pt x="9" y="2775"/>
                    <a:pt x="134" y="2933"/>
                    <a:pt x="325" y="3100"/>
                  </a:cubicBezTo>
                  <a:cubicBezTo>
                    <a:pt x="500" y="3275"/>
                    <a:pt x="917" y="3466"/>
                    <a:pt x="1117" y="3666"/>
                  </a:cubicBezTo>
                  <a:cubicBezTo>
                    <a:pt x="1309" y="3875"/>
                    <a:pt x="1484" y="4350"/>
                    <a:pt x="1509" y="4333"/>
                  </a:cubicBezTo>
                  <a:cubicBezTo>
                    <a:pt x="1534" y="4325"/>
                    <a:pt x="1417" y="3825"/>
                    <a:pt x="1259" y="3600"/>
                  </a:cubicBezTo>
                  <a:cubicBezTo>
                    <a:pt x="1109" y="3383"/>
                    <a:pt x="717" y="3208"/>
                    <a:pt x="567" y="3033"/>
                  </a:cubicBezTo>
                  <a:cubicBezTo>
                    <a:pt x="409" y="2841"/>
                    <a:pt x="350" y="2683"/>
                    <a:pt x="359" y="2533"/>
                  </a:cubicBezTo>
                  <a:cubicBezTo>
                    <a:pt x="367" y="2366"/>
                    <a:pt x="442" y="2175"/>
                    <a:pt x="625" y="2066"/>
                  </a:cubicBezTo>
                  <a:cubicBezTo>
                    <a:pt x="809" y="1950"/>
                    <a:pt x="1092" y="1825"/>
                    <a:pt x="1467" y="1858"/>
                  </a:cubicBezTo>
                  <a:cubicBezTo>
                    <a:pt x="1834" y="1883"/>
                    <a:pt x="2517" y="2141"/>
                    <a:pt x="2859" y="2233"/>
                  </a:cubicBezTo>
                  <a:cubicBezTo>
                    <a:pt x="3200" y="2333"/>
                    <a:pt x="3350" y="2383"/>
                    <a:pt x="3534" y="2450"/>
                  </a:cubicBezTo>
                  <a:cubicBezTo>
                    <a:pt x="3725" y="2500"/>
                    <a:pt x="3867" y="2500"/>
                    <a:pt x="3992" y="2575"/>
                  </a:cubicBezTo>
                  <a:cubicBezTo>
                    <a:pt x="4117" y="2658"/>
                    <a:pt x="4242" y="2825"/>
                    <a:pt x="4325" y="2916"/>
                  </a:cubicBezTo>
                  <a:cubicBezTo>
                    <a:pt x="4392" y="3033"/>
                    <a:pt x="4375" y="3116"/>
                    <a:pt x="4450" y="3191"/>
                  </a:cubicBezTo>
                  <a:cubicBezTo>
                    <a:pt x="4517" y="3258"/>
                    <a:pt x="4617" y="3283"/>
                    <a:pt x="4717" y="3341"/>
                  </a:cubicBezTo>
                  <a:cubicBezTo>
                    <a:pt x="4800" y="3383"/>
                    <a:pt x="4875" y="3450"/>
                    <a:pt x="4975" y="3508"/>
                  </a:cubicBezTo>
                  <a:cubicBezTo>
                    <a:pt x="5067" y="3566"/>
                    <a:pt x="5234" y="3633"/>
                    <a:pt x="5317" y="3708"/>
                  </a:cubicBezTo>
                  <a:cubicBezTo>
                    <a:pt x="5400" y="3791"/>
                    <a:pt x="5450" y="3900"/>
                    <a:pt x="5509" y="3991"/>
                  </a:cubicBezTo>
                  <a:cubicBezTo>
                    <a:pt x="5559" y="4083"/>
                    <a:pt x="5600" y="4191"/>
                    <a:pt x="5634" y="4258"/>
                  </a:cubicBezTo>
                  <a:cubicBezTo>
                    <a:pt x="5675" y="4316"/>
                    <a:pt x="5709" y="4316"/>
                    <a:pt x="5734" y="4333"/>
                  </a:cubicBezTo>
                  <a:cubicBezTo>
                    <a:pt x="5750" y="4358"/>
                    <a:pt x="5767" y="4391"/>
                    <a:pt x="5784" y="4391"/>
                  </a:cubicBezTo>
                  <a:cubicBezTo>
                    <a:pt x="5800" y="4391"/>
                    <a:pt x="5800" y="4358"/>
                    <a:pt x="5800" y="4316"/>
                  </a:cubicBezTo>
                  <a:cubicBezTo>
                    <a:pt x="5817" y="4275"/>
                    <a:pt x="5834" y="4208"/>
                    <a:pt x="5825" y="4150"/>
                  </a:cubicBezTo>
                  <a:cubicBezTo>
                    <a:pt x="5800" y="4083"/>
                    <a:pt x="5725" y="3983"/>
                    <a:pt x="5734" y="3966"/>
                  </a:cubicBezTo>
                  <a:cubicBezTo>
                    <a:pt x="5734" y="3941"/>
                    <a:pt x="5817" y="3991"/>
                    <a:pt x="5867" y="4025"/>
                  </a:cubicBezTo>
                  <a:cubicBezTo>
                    <a:pt x="5900" y="4066"/>
                    <a:pt x="5975" y="4133"/>
                    <a:pt x="6025" y="4175"/>
                  </a:cubicBezTo>
                  <a:cubicBezTo>
                    <a:pt x="6092" y="4225"/>
                    <a:pt x="6134" y="4233"/>
                    <a:pt x="6184" y="4266"/>
                  </a:cubicBezTo>
                  <a:cubicBezTo>
                    <a:pt x="6234" y="4308"/>
                    <a:pt x="6284" y="4425"/>
                    <a:pt x="6300" y="4416"/>
                  </a:cubicBezTo>
                  <a:cubicBezTo>
                    <a:pt x="6334" y="4400"/>
                    <a:pt x="6350" y="4258"/>
                    <a:pt x="6300" y="4175"/>
                  </a:cubicBezTo>
                  <a:cubicBezTo>
                    <a:pt x="6259" y="4100"/>
                    <a:pt x="6059" y="3933"/>
                    <a:pt x="6075" y="3925"/>
                  </a:cubicBezTo>
                  <a:cubicBezTo>
                    <a:pt x="6092" y="3908"/>
                    <a:pt x="6300" y="4050"/>
                    <a:pt x="6384" y="4100"/>
                  </a:cubicBezTo>
                  <a:cubicBezTo>
                    <a:pt x="6475" y="4133"/>
                    <a:pt x="6542" y="4141"/>
                    <a:pt x="6609" y="4166"/>
                  </a:cubicBezTo>
                  <a:cubicBezTo>
                    <a:pt x="6650" y="4191"/>
                    <a:pt x="6717" y="4283"/>
                    <a:pt x="6725" y="4258"/>
                  </a:cubicBezTo>
                  <a:cubicBezTo>
                    <a:pt x="6742" y="4233"/>
                    <a:pt x="6734" y="4100"/>
                    <a:pt x="6675" y="4033"/>
                  </a:cubicBezTo>
                  <a:cubicBezTo>
                    <a:pt x="6617" y="3966"/>
                    <a:pt x="6350" y="3841"/>
                    <a:pt x="6359" y="3833"/>
                  </a:cubicBezTo>
                  <a:cubicBezTo>
                    <a:pt x="6367" y="3825"/>
                    <a:pt x="6625" y="3941"/>
                    <a:pt x="6725" y="3983"/>
                  </a:cubicBezTo>
                  <a:cubicBezTo>
                    <a:pt x="6825" y="4025"/>
                    <a:pt x="6892" y="4100"/>
                    <a:pt x="6900" y="4083"/>
                  </a:cubicBezTo>
                  <a:cubicBezTo>
                    <a:pt x="6909" y="4066"/>
                    <a:pt x="6867" y="3958"/>
                    <a:pt x="6750" y="3875"/>
                  </a:cubicBezTo>
                  <a:cubicBezTo>
                    <a:pt x="6642" y="3791"/>
                    <a:pt x="6192" y="3591"/>
                    <a:pt x="6217" y="3566"/>
                  </a:cubicBezTo>
                  <a:cubicBezTo>
                    <a:pt x="6250" y="3533"/>
                    <a:pt x="6717" y="3658"/>
                    <a:pt x="6925" y="3691"/>
                  </a:cubicBezTo>
                  <a:cubicBezTo>
                    <a:pt x="7142" y="3725"/>
                    <a:pt x="7392" y="3741"/>
                    <a:pt x="7509" y="3800"/>
                  </a:cubicBezTo>
                  <a:cubicBezTo>
                    <a:pt x="7634" y="3858"/>
                    <a:pt x="7542" y="3933"/>
                    <a:pt x="7675" y="4033"/>
                  </a:cubicBezTo>
                  <a:cubicBezTo>
                    <a:pt x="7817" y="4133"/>
                    <a:pt x="8159" y="4300"/>
                    <a:pt x="8334" y="4416"/>
                  </a:cubicBezTo>
                  <a:cubicBezTo>
                    <a:pt x="8492" y="4533"/>
                    <a:pt x="8575" y="4625"/>
                    <a:pt x="8625" y="4725"/>
                  </a:cubicBezTo>
                  <a:cubicBezTo>
                    <a:pt x="8709" y="4833"/>
                    <a:pt x="8709" y="4991"/>
                    <a:pt x="8742" y="5066"/>
                  </a:cubicBezTo>
                  <a:cubicBezTo>
                    <a:pt x="8775" y="5133"/>
                    <a:pt x="8809" y="5125"/>
                    <a:pt x="8825" y="5150"/>
                  </a:cubicBezTo>
                  <a:cubicBezTo>
                    <a:pt x="8850" y="5183"/>
                    <a:pt x="8825" y="5250"/>
                    <a:pt x="8850" y="5233"/>
                  </a:cubicBezTo>
                  <a:cubicBezTo>
                    <a:pt x="8867" y="5216"/>
                    <a:pt x="8917" y="5116"/>
                    <a:pt x="8942" y="5066"/>
                  </a:cubicBezTo>
                  <a:cubicBezTo>
                    <a:pt x="8959" y="5016"/>
                    <a:pt x="8934" y="4891"/>
                    <a:pt x="8959" y="4908"/>
                  </a:cubicBezTo>
                  <a:cubicBezTo>
                    <a:pt x="8984" y="4925"/>
                    <a:pt x="9050" y="5116"/>
                    <a:pt x="9092" y="5183"/>
                  </a:cubicBezTo>
                  <a:cubicBezTo>
                    <a:pt x="9117" y="5241"/>
                    <a:pt x="9142" y="5250"/>
                    <a:pt x="9175" y="5275"/>
                  </a:cubicBezTo>
                  <a:cubicBezTo>
                    <a:pt x="9209" y="5308"/>
                    <a:pt x="9234" y="5383"/>
                    <a:pt x="9242" y="5375"/>
                  </a:cubicBezTo>
                  <a:cubicBezTo>
                    <a:pt x="9259" y="5358"/>
                    <a:pt x="9275" y="5250"/>
                    <a:pt x="9275" y="5208"/>
                  </a:cubicBezTo>
                  <a:cubicBezTo>
                    <a:pt x="9275" y="5158"/>
                    <a:pt x="9259" y="5141"/>
                    <a:pt x="9242" y="5091"/>
                  </a:cubicBezTo>
                  <a:cubicBezTo>
                    <a:pt x="9225" y="5050"/>
                    <a:pt x="9134" y="4950"/>
                    <a:pt x="9159" y="4958"/>
                  </a:cubicBezTo>
                  <a:cubicBezTo>
                    <a:pt x="9200" y="4958"/>
                    <a:pt x="9392" y="5091"/>
                    <a:pt x="9450" y="5141"/>
                  </a:cubicBezTo>
                  <a:cubicBezTo>
                    <a:pt x="9509" y="5183"/>
                    <a:pt x="9517" y="5208"/>
                    <a:pt x="9559" y="5233"/>
                  </a:cubicBezTo>
                  <a:cubicBezTo>
                    <a:pt x="9592" y="5250"/>
                    <a:pt x="9650" y="5291"/>
                    <a:pt x="9667" y="5283"/>
                  </a:cubicBezTo>
                  <a:cubicBezTo>
                    <a:pt x="9684" y="5275"/>
                    <a:pt x="9667" y="5191"/>
                    <a:pt x="9650" y="5150"/>
                  </a:cubicBezTo>
                  <a:cubicBezTo>
                    <a:pt x="9634" y="5108"/>
                    <a:pt x="9600" y="5083"/>
                    <a:pt x="9567" y="5033"/>
                  </a:cubicBezTo>
                  <a:cubicBezTo>
                    <a:pt x="9525" y="4991"/>
                    <a:pt x="9409" y="4891"/>
                    <a:pt x="9434" y="4891"/>
                  </a:cubicBezTo>
                  <a:cubicBezTo>
                    <a:pt x="9467" y="4891"/>
                    <a:pt x="9642" y="4991"/>
                    <a:pt x="9725" y="5025"/>
                  </a:cubicBezTo>
                  <a:cubicBezTo>
                    <a:pt x="9792" y="5058"/>
                    <a:pt x="9859" y="5108"/>
                    <a:pt x="9867" y="5083"/>
                  </a:cubicBezTo>
                  <a:cubicBezTo>
                    <a:pt x="9884" y="5066"/>
                    <a:pt x="9850" y="4975"/>
                    <a:pt x="9809" y="4925"/>
                  </a:cubicBezTo>
                  <a:cubicBezTo>
                    <a:pt x="9759" y="4866"/>
                    <a:pt x="9642" y="4825"/>
                    <a:pt x="9617" y="4783"/>
                  </a:cubicBezTo>
                  <a:cubicBezTo>
                    <a:pt x="9584" y="4741"/>
                    <a:pt x="9642" y="4708"/>
                    <a:pt x="9609" y="4683"/>
                  </a:cubicBezTo>
                  <a:cubicBezTo>
                    <a:pt x="9567" y="4650"/>
                    <a:pt x="9434" y="4616"/>
                    <a:pt x="9359" y="4600"/>
                  </a:cubicBezTo>
                  <a:cubicBezTo>
                    <a:pt x="9275" y="4566"/>
                    <a:pt x="9242" y="4616"/>
                    <a:pt x="9125" y="4533"/>
                  </a:cubicBezTo>
                  <a:cubicBezTo>
                    <a:pt x="9009" y="4466"/>
                    <a:pt x="8725" y="4291"/>
                    <a:pt x="8684" y="4191"/>
                  </a:cubicBezTo>
                  <a:cubicBezTo>
                    <a:pt x="8642" y="4083"/>
                    <a:pt x="8759" y="3958"/>
                    <a:pt x="8884" y="3908"/>
                  </a:cubicBezTo>
                  <a:cubicBezTo>
                    <a:pt x="9000" y="3858"/>
                    <a:pt x="9275" y="3858"/>
                    <a:pt x="9392" y="3875"/>
                  </a:cubicBezTo>
                  <a:cubicBezTo>
                    <a:pt x="9500" y="3891"/>
                    <a:pt x="9475" y="3933"/>
                    <a:pt x="9525" y="4008"/>
                  </a:cubicBezTo>
                  <a:cubicBezTo>
                    <a:pt x="9575" y="4091"/>
                    <a:pt x="9609" y="4266"/>
                    <a:pt x="9667" y="4341"/>
                  </a:cubicBezTo>
                  <a:cubicBezTo>
                    <a:pt x="9725" y="4416"/>
                    <a:pt x="9842" y="4416"/>
                    <a:pt x="9909" y="4450"/>
                  </a:cubicBezTo>
                  <a:cubicBezTo>
                    <a:pt x="9984" y="4483"/>
                    <a:pt x="10084" y="4500"/>
                    <a:pt x="10117" y="4525"/>
                  </a:cubicBezTo>
                  <a:cubicBezTo>
                    <a:pt x="10167" y="4550"/>
                    <a:pt x="10192" y="4600"/>
                    <a:pt x="10217" y="4600"/>
                  </a:cubicBezTo>
                  <a:cubicBezTo>
                    <a:pt x="10225" y="4600"/>
                    <a:pt x="10242" y="4566"/>
                    <a:pt x="10242" y="4533"/>
                  </a:cubicBezTo>
                  <a:cubicBezTo>
                    <a:pt x="10242" y="4500"/>
                    <a:pt x="10150" y="4391"/>
                    <a:pt x="10217" y="4391"/>
                  </a:cubicBezTo>
                  <a:cubicBezTo>
                    <a:pt x="10259" y="4400"/>
                    <a:pt x="10484" y="4525"/>
                    <a:pt x="10567" y="4558"/>
                  </a:cubicBezTo>
                  <a:cubicBezTo>
                    <a:pt x="10642" y="4591"/>
                    <a:pt x="10667" y="4583"/>
                    <a:pt x="10717" y="4591"/>
                  </a:cubicBezTo>
                  <a:cubicBezTo>
                    <a:pt x="10750" y="4600"/>
                    <a:pt x="10800" y="4650"/>
                    <a:pt x="10809" y="4650"/>
                  </a:cubicBezTo>
                  <a:cubicBezTo>
                    <a:pt x="10817" y="4633"/>
                    <a:pt x="10809" y="4566"/>
                    <a:pt x="10767" y="4516"/>
                  </a:cubicBezTo>
                  <a:cubicBezTo>
                    <a:pt x="10734" y="4483"/>
                    <a:pt x="10542" y="4400"/>
                    <a:pt x="10575" y="4391"/>
                  </a:cubicBezTo>
                  <a:cubicBezTo>
                    <a:pt x="10600" y="4375"/>
                    <a:pt x="10842" y="4433"/>
                    <a:pt x="10909" y="4450"/>
                  </a:cubicBezTo>
                  <a:cubicBezTo>
                    <a:pt x="10992" y="4458"/>
                    <a:pt x="11009" y="4483"/>
                    <a:pt x="11017" y="4483"/>
                  </a:cubicBezTo>
                  <a:cubicBezTo>
                    <a:pt x="11025" y="4466"/>
                    <a:pt x="10975" y="4433"/>
                    <a:pt x="10959" y="4416"/>
                  </a:cubicBezTo>
                  <a:cubicBezTo>
                    <a:pt x="10942" y="4391"/>
                    <a:pt x="10975" y="4366"/>
                    <a:pt x="10909" y="4341"/>
                  </a:cubicBezTo>
                  <a:cubicBezTo>
                    <a:pt x="10842" y="4316"/>
                    <a:pt x="10575" y="4258"/>
                    <a:pt x="10567" y="4258"/>
                  </a:cubicBezTo>
                  <a:cubicBezTo>
                    <a:pt x="10559" y="4241"/>
                    <a:pt x="10842" y="4291"/>
                    <a:pt x="10867" y="4291"/>
                  </a:cubicBezTo>
                  <a:cubicBezTo>
                    <a:pt x="10892" y="4283"/>
                    <a:pt x="10784" y="4241"/>
                    <a:pt x="10742" y="4225"/>
                  </a:cubicBezTo>
                  <a:cubicBezTo>
                    <a:pt x="10692" y="4200"/>
                    <a:pt x="10625" y="4191"/>
                    <a:pt x="10609" y="4175"/>
                  </a:cubicBezTo>
                  <a:cubicBezTo>
                    <a:pt x="10584" y="4166"/>
                    <a:pt x="10659" y="4116"/>
                    <a:pt x="10592" y="4100"/>
                  </a:cubicBezTo>
                  <a:cubicBezTo>
                    <a:pt x="10517" y="4075"/>
                    <a:pt x="10242" y="4083"/>
                    <a:pt x="10134" y="4050"/>
                  </a:cubicBezTo>
                  <a:cubicBezTo>
                    <a:pt x="10034" y="4025"/>
                    <a:pt x="9992" y="3933"/>
                    <a:pt x="9967" y="3891"/>
                  </a:cubicBezTo>
                  <a:cubicBezTo>
                    <a:pt x="9942" y="3841"/>
                    <a:pt x="9892" y="3808"/>
                    <a:pt x="9959" y="3775"/>
                  </a:cubicBezTo>
                  <a:cubicBezTo>
                    <a:pt x="10009" y="3741"/>
                    <a:pt x="10184" y="3708"/>
                    <a:pt x="10292" y="3666"/>
                  </a:cubicBezTo>
                  <a:cubicBezTo>
                    <a:pt x="10392" y="3633"/>
                    <a:pt x="10559" y="3558"/>
                    <a:pt x="10617" y="3533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"/>
            <p:cNvSpPr>
              <a:spLocks noChangeAspect="1"/>
            </p:cNvSpPr>
            <p:nvPr/>
          </p:nvSpPr>
          <p:spPr bwMode="auto">
            <a:xfrm>
              <a:off x="3186" y="1987"/>
              <a:ext cx="122" cy="127"/>
            </a:xfrm>
            <a:custGeom>
              <a:avLst/>
              <a:gdLst/>
              <a:ahLst/>
              <a:cxnLst>
                <a:cxn ang="0">
                  <a:pos x="52" y="127"/>
                </a:cxn>
                <a:cxn ang="0">
                  <a:pos x="32" y="117"/>
                </a:cxn>
                <a:cxn ang="0">
                  <a:pos x="9" y="78"/>
                </a:cxn>
                <a:cxn ang="0">
                  <a:pos x="5" y="23"/>
                </a:cxn>
                <a:cxn ang="0">
                  <a:pos x="40" y="2"/>
                </a:cxn>
                <a:cxn ang="0">
                  <a:pos x="89" y="13"/>
                </a:cxn>
                <a:cxn ang="0">
                  <a:pos x="115" y="50"/>
                </a:cxn>
                <a:cxn ang="0">
                  <a:pos x="122" y="109"/>
                </a:cxn>
              </a:cxnLst>
              <a:rect l="0" t="0" r="r" b="b"/>
              <a:pathLst>
                <a:path w="122" h="127">
                  <a:moveTo>
                    <a:pt x="52" y="127"/>
                  </a:moveTo>
                  <a:cubicBezTo>
                    <a:pt x="49" y="125"/>
                    <a:pt x="40" y="125"/>
                    <a:pt x="32" y="117"/>
                  </a:cubicBezTo>
                  <a:cubicBezTo>
                    <a:pt x="25" y="109"/>
                    <a:pt x="14" y="94"/>
                    <a:pt x="9" y="78"/>
                  </a:cubicBezTo>
                  <a:cubicBezTo>
                    <a:pt x="4" y="63"/>
                    <a:pt x="0" y="36"/>
                    <a:pt x="5" y="23"/>
                  </a:cubicBezTo>
                  <a:cubicBezTo>
                    <a:pt x="10" y="10"/>
                    <a:pt x="26" y="3"/>
                    <a:pt x="40" y="2"/>
                  </a:cubicBezTo>
                  <a:cubicBezTo>
                    <a:pt x="54" y="0"/>
                    <a:pt x="76" y="5"/>
                    <a:pt x="89" y="13"/>
                  </a:cubicBezTo>
                  <a:cubicBezTo>
                    <a:pt x="102" y="21"/>
                    <a:pt x="110" y="34"/>
                    <a:pt x="115" y="50"/>
                  </a:cubicBezTo>
                  <a:cubicBezTo>
                    <a:pt x="121" y="66"/>
                    <a:pt x="120" y="97"/>
                    <a:pt x="122" y="109"/>
                  </a:cubicBezTo>
                </a:path>
              </a:pathLst>
            </a:custGeom>
            <a:noFill/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"/>
            <p:cNvSpPr>
              <a:spLocks noChangeAspect="1"/>
            </p:cNvSpPr>
            <p:nvPr/>
          </p:nvSpPr>
          <p:spPr bwMode="auto">
            <a:xfrm>
              <a:off x="3407" y="1911"/>
              <a:ext cx="34" cy="9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" y="22"/>
                </a:cxn>
                <a:cxn ang="0">
                  <a:pos x="3" y="42"/>
                </a:cxn>
                <a:cxn ang="0">
                  <a:pos x="17" y="65"/>
                </a:cxn>
                <a:cxn ang="0">
                  <a:pos x="34" y="90"/>
                </a:cxn>
              </a:cxnLst>
              <a:rect l="0" t="0" r="r" b="b"/>
              <a:pathLst>
                <a:path w="34" h="90">
                  <a:moveTo>
                    <a:pt x="6" y="0"/>
                  </a:moveTo>
                  <a:cubicBezTo>
                    <a:pt x="5" y="3"/>
                    <a:pt x="2" y="15"/>
                    <a:pt x="1" y="22"/>
                  </a:cubicBezTo>
                  <a:cubicBezTo>
                    <a:pt x="0" y="29"/>
                    <a:pt x="1" y="35"/>
                    <a:pt x="3" y="42"/>
                  </a:cubicBezTo>
                  <a:cubicBezTo>
                    <a:pt x="6" y="50"/>
                    <a:pt x="11" y="57"/>
                    <a:pt x="17" y="65"/>
                  </a:cubicBezTo>
                  <a:cubicBezTo>
                    <a:pt x="21" y="72"/>
                    <a:pt x="31" y="85"/>
                    <a:pt x="34" y="90"/>
                  </a:cubicBezTo>
                </a:path>
              </a:pathLst>
            </a:custGeom>
            <a:noFill/>
            <a:ln w="63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7"/>
            <p:cNvGrpSpPr>
              <a:grpSpLocks noChangeAspect="1"/>
            </p:cNvGrpSpPr>
            <p:nvPr/>
          </p:nvGrpSpPr>
          <p:grpSpPr bwMode="auto">
            <a:xfrm>
              <a:off x="3407" y="2137"/>
              <a:ext cx="48" cy="32"/>
              <a:chOff x="3407" y="2137"/>
              <a:chExt cx="48" cy="32"/>
            </a:xfrm>
          </p:grpSpPr>
          <p:sp>
            <p:nvSpPr>
              <p:cNvPr id="66" name="Oval 8"/>
              <p:cNvSpPr>
                <a:spLocks noChangeAspect="1" noChangeArrowheads="1"/>
              </p:cNvSpPr>
              <p:nvPr/>
            </p:nvSpPr>
            <p:spPr bwMode="auto">
              <a:xfrm>
                <a:off x="3407" y="2137"/>
                <a:ext cx="48" cy="32"/>
              </a:xfrm>
              <a:prstGeom prst="ellipse">
                <a:avLst/>
              </a:prstGeom>
              <a:solidFill>
                <a:srgbClr val="FF6600"/>
              </a:solidFill>
              <a:ln w="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Oval 9"/>
              <p:cNvSpPr>
                <a:spLocks noChangeAspect="1" noChangeArrowheads="1"/>
              </p:cNvSpPr>
              <p:nvPr/>
            </p:nvSpPr>
            <p:spPr bwMode="auto">
              <a:xfrm>
                <a:off x="3407" y="2137"/>
                <a:ext cx="48" cy="32"/>
              </a:xfrm>
              <a:prstGeom prst="ellipse">
                <a:avLst/>
              </a:prstGeom>
              <a:solidFill>
                <a:schemeClr val="tx1"/>
              </a:solidFill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0"/>
            <p:cNvGrpSpPr>
              <a:grpSpLocks noChangeAspect="1"/>
            </p:cNvGrpSpPr>
            <p:nvPr/>
          </p:nvGrpSpPr>
          <p:grpSpPr bwMode="auto">
            <a:xfrm>
              <a:off x="3552" y="2128"/>
              <a:ext cx="16" cy="32"/>
              <a:chOff x="3541" y="2112"/>
              <a:chExt cx="16" cy="32"/>
            </a:xfrm>
          </p:grpSpPr>
          <p:sp>
            <p:nvSpPr>
              <p:cNvPr id="64" name="Freeform 11"/>
              <p:cNvSpPr>
                <a:spLocks noChangeAspect="1"/>
              </p:cNvSpPr>
              <p:nvPr/>
            </p:nvSpPr>
            <p:spPr bwMode="auto">
              <a:xfrm>
                <a:off x="3541" y="2112"/>
                <a:ext cx="16" cy="32"/>
              </a:xfrm>
              <a:custGeom>
                <a:avLst/>
                <a:gdLst/>
                <a:ahLst/>
                <a:cxnLst>
                  <a:cxn ang="0">
                    <a:pos x="32" y="7"/>
                  </a:cxn>
                  <a:cxn ang="0">
                    <a:pos x="21" y="149"/>
                  </a:cxn>
                  <a:cxn ang="0">
                    <a:pos x="106" y="264"/>
                  </a:cxn>
                  <a:cxn ang="0">
                    <a:pos x="117" y="122"/>
                  </a:cxn>
                  <a:cxn ang="0">
                    <a:pos x="32" y="7"/>
                  </a:cxn>
                </a:cxnLst>
                <a:rect l="0" t="0" r="r" b="b"/>
                <a:pathLst>
                  <a:path w="137" h="271">
                    <a:moveTo>
                      <a:pt x="32" y="7"/>
                    </a:moveTo>
                    <a:cubicBezTo>
                      <a:pt x="6" y="15"/>
                      <a:pt x="0" y="78"/>
                      <a:pt x="21" y="149"/>
                    </a:cubicBezTo>
                    <a:cubicBezTo>
                      <a:pt x="41" y="220"/>
                      <a:pt x="79" y="271"/>
                      <a:pt x="106" y="264"/>
                    </a:cubicBezTo>
                    <a:cubicBezTo>
                      <a:pt x="132" y="256"/>
                      <a:pt x="137" y="192"/>
                      <a:pt x="117" y="122"/>
                    </a:cubicBezTo>
                    <a:cubicBezTo>
                      <a:pt x="97" y="51"/>
                      <a:pt x="59" y="0"/>
                      <a:pt x="32" y="7"/>
                    </a:cubicBezTo>
                  </a:path>
                </a:pathLst>
              </a:custGeom>
              <a:solidFill>
                <a:srgbClr val="FF6600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"/>
              <p:cNvSpPr>
                <a:spLocks noChangeAspect="1"/>
              </p:cNvSpPr>
              <p:nvPr/>
            </p:nvSpPr>
            <p:spPr bwMode="auto">
              <a:xfrm>
                <a:off x="3541" y="2112"/>
                <a:ext cx="16" cy="32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18"/>
                  </a:cxn>
                  <a:cxn ang="0">
                    <a:pos x="12" y="32"/>
                  </a:cxn>
                  <a:cxn ang="0">
                    <a:pos x="14" y="15"/>
                  </a:cxn>
                  <a:cxn ang="0">
                    <a:pos x="4" y="1"/>
                  </a:cxn>
                </a:cxnLst>
                <a:rect l="0" t="0" r="r" b="b"/>
                <a:pathLst>
                  <a:path w="16" h="32">
                    <a:moveTo>
                      <a:pt x="4" y="1"/>
                    </a:moveTo>
                    <a:cubicBezTo>
                      <a:pt x="0" y="2"/>
                      <a:pt x="0" y="9"/>
                      <a:pt x="2" y="18"/>
                    </a:cubicBezTo>
                    <a:cubicBezTo>
                      <a:pt x="5" y="26"/>
                      <a:pt x="9" y="32"/>
                      <a:pt x="12" y="32"/>
                    </a:cubicBezTo>
                    <a:cubicBezTo>
                      <a:pt x="16" y="31"/>
                      <a:pt x="16" y="23"/>
                      <a:pt x="14" y="15"/>
                    </a:cubicBezTo>
                    <a:cubicBezTo>
                      <a:pt x="11" y="6"/>
                      <a:pt x="7" y="0"/>
                      <a:pt x="4" y="1"/>
                    </a:cubicBezTo>
                  </a:path>
                </a:pathLst>
              </a:custGeom>
              <a:noFill/>
              <a:ln w="63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5"/>
          <p:cNvGrpSpPr>
            <a:grpSpLocks noChangeAspect="1"/>
          </p:cNvGrpSpPr>
          <p:nvPr/>
        </p:nvGrpSpPr>
        <p:grpSpPr bwMode="auto">
          <a:xfrm>
            <a:off x="1867610" y="3498736"/>
            <a:ext cx="155281" cy="793659"/>
            <a:chOff x="2739" y="1446"/>
            <a:chExt cx="279" cy="1426"/>
          </a:xfrm>
        </p:grpSpPr>
        <p:sp>
          <p:nvSpPr>
            <p:cNvPr id="70" name="Freeform 7"/>
            <p:cNvSpPr>
              <a:spLocks noChangeAspect="1"/>
            </p:cNvSpPr>
            <p:nvPr/>
          </p:nvSpPr>
          <p:spPr bwMode="auto">
            <a:xfrm>
              <a:off x="2962" y="1518"/>
              <a:ext cx="56" cy="100"/>
            </a:xfrm>
            <a:custGeom>
              <a:avLst/>
              <a:gdLst/>
              <a:ahLst/>
              <a:cxnLst>
                <a:cxn ang="0">
                  <a:pos x="56" y="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32" y="100"/>
                </a:cxn>
                <a:cxn ang="0">
                  <a:pos x="32" y="28"/>
                </a:cxn>
                <a:cxn ang="0">
                  <a:pos x="55" y="28"/>
                </a:cxn>
                <a:cxn ang="0">
                  <a:pos x="56" y="9"/>
                </a:cxn>
              </a:cxnLst>
              <a:rect l="0" t="0" r="r" b="b"/>
              <a:pathLst>
                <a:path w="56" h="100">
                  <a:moveTo>
                    <a:pt x="56" y="9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  <a:lnTo>
                    <a:pt x="32" y="28"/>
                  </a:lnTo>
                  <a:lnTo>
                    <a:pt x="55" y="28"/>
                  </a:lnTo>
                  <a:lnTo>
                    <a:pt x="56" y="9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8"/>
            <p:cNvSpPr>
              <a:spLocks noChangeAspect="1"/>
            </p:cNvSpPr>
            <p:nvPr/>
          </p:nvSpPr>
          <p:spPr bwMode="auto">
            <a:xfrm>
              <a:off x="2739" y="1470"/>
              <a:ext cx="261" cy="1040"/>
            </a:xfrm>
            <a:custGeom>
              <a:avLst/>
              <a:gdLst/>
              <a:ahLst/>
              <a:cxnLst>
                <a:cxn ang="0">
                  <a:pos x="5650" y="3151"/>
                </a:cxn>
                <a:cxn ang="0">
                  <a:pos x="4725" y="3151"/>
                </a:cxn>
                <a:cxn ang="0">
                  <a:pos x="4725" y="906"/>
                </a:cxn>
                <a:cxn ang="0">
                  <a:pos x="4272" y="906"/>
                </a:cxn>
                <a:cxn ang="0">
                  <a:pos x="4272" y="0"/>
                </a:cxn>
                <a:cxn ang="0">
                  <a:pos x="2599" y="0"/>
                </a:cxn>
                <a:cxn ang="0">
                  <a:pos x="2599" y="906"/>
                </a:cxn>
                <a:cxn ang="0">
                  <a:pos x="295" y="847"/>
                </a:cxn>
                <a:cxn ang="0">
                  <a:pos x="99" y="1300"/>
                </a:cxn>
                <a:cxn ang="0">
                  <a:pos x="866" y="1162"/>
                </a:cxn>
                <a:cxn ang="0">
                  <a:pos x="1792" y="1753"/>
                </a:cxn>
                <a:cxn ang="0">
                  <a:pos x="1792" y="10910"/>
                </a:cxn>
                <a:cxn ang="0">
                  <a:pos x="2126" y="10910"/>
                </a:cxn>
                <a:cxn ang="0">
                  <a:pos x="2126" y="12544"/>
                </a:cxn>
                <a:cxn ang="0">
                  <a:pos x="2126" y="12544"/>
                </a:cxn>
                <a:cxn ang="0">
                  <a:pos x="2402" y="13726"/>
                </a:cxn>
                <a:cxn ang="0">
                  <a:pos x="2402" y="21091"/>
                </a:cxn>
                <a:cxn ang="0">
                  <a:pos x="2677" y="21091"/>
                </a:cxn>
                <a:cxn ang="0">
                  <a:pos x="2677" y="22508"/>
                </a:cxn>
                <a:cxn ang="0">
                  <a:pos x="3465" y="22508"/>
                </a:cxn>
                <a:cxn ang="0">
                  <a:pos x="3465" y="21091"/>
                </a:cxn>
                <a:cxn ang="0">
                  <a:pos x="3760" y="21091"/>
                </a:cxn>
                <a:cxn ang="0">
                  <a:pos x="3760" y="13726"/>
                </a:cxn>
                <a:cxn ang="0">
                  <a:pos x="3741" y="13726"/>
                </a:cxn>
                <a:cxn ang="0">
                  <a:pos x="4607" y="12544"/>
                </a:cxn>
                <a:cxn ang="0">
                  <a:pos x="4646" y="12544"/>
                </a:cxn>
                <a:cxn ang="0">
                  <a:pos x="4646" y="10910"/>
                </a:cxn>
                <a:cxn ang="0">
                  <a:pos x="5650" y="10910"/>
                </a:cxn>
                <a:cxn ang="0">
                  <a:pos x="5650" y="3151"/>
                </a:cxn>
              </a:cxnLst>
              <a:rect l="0" t="0" r="r" b="b"/>
              <a:pathLst>
                <a:path w="5650" h="22508">
                  <a:moveTo>
                    <a:pt x="5650" y="3151"/>
                  </a:moveTo>
                  <a:cubicBezTo>
                    <a:pt x="4725" y="3151"/>
                    <a:pt x="4725" y="3151"/>
                    <a:pt x="4725" y="3151"/>
                  </a:cubicBezTo>
                  <a:cubicBezTo>
                    <a:pt x="4725" y="906"/>
                    <a:pt x="4725" y="906"/>
                    <a:pt x="4725" y="906"/>
                  </a:cubicBezTo>
                  <a:cubicBezTo>
                    <a:pt x="4272" y="906"/>
                    <a:pt x="4272" y="906"/>
                    <a:pt x="4272" y="906"/>
                  </a:cubicBezTo>
                  <a:cubicBezTo>
                    <a:pt x="4272" y="0"/>
                    <a:pt x="4272" y="0"/>
                    <a:pt x="4272" y="0"/>
                  </a:cubicBezTo>
                  <a:cubicBezTo>
                    <a:pt x="2599" y="0"/>
                    <a:pt x="2599" y="0"/>
                    <a:pt x="2599" y="0"/>
                  </a:cubicBezTo>
                  <a:cubicBezTo>
                    <a:pt x="2599" y="906"/>
                    <a:pt x="2599" y="906"/>
                    <a:pt x="2599" y="906"/>
                  </a:cubicBezTo>
                  <a:cubicBezTo>
                    <a:pt x="2599" y="906"/>
                    <a:pt x="827" y="394"/>
                    <a:pt x="295" y="847"/>
                  </a:cubicBezTo>
                  <a:cubicBezTo>
                    <a:pt x="197" y="926"/>
                    <a:pt x="0" y="1142"/>
                    <a:pt x="99" y="1300"/>
                  </a:cubicBezTo>
                  <a:cubicBezTo>
                    <a:pt x="217" y="1497"/>
                    <a:pt x="610" y="1221"/>
                    <a:pt x="866" y="1162"/>
                  </a:cubicBezTo>
                  <a:cubicBezTo>
                    <a:pt x="1083" y="1103"/>
                    <a:pt x="1496" y="1477"/>
                    <a:pt x="1792" y="1753"/>
                  </a:cubicBezTo>
                  <a:cubicBezTo>
                    <a:pt x="1792" y="10910"/>
                    <a:pt x="1792" y="10910"/>
                    <a:pt x="1792" y="10910"/>
                  </a:cubicBezTo>
                  <a:cubicBezTo>
                    <a:pt x="2126" y="10910"/>
                    <a:pt x="2126" y="10910"/>
                    <a:pt x="2126" y="10910"/>
                  </a:cubicBezTo>
                  <a:cubicBezTo>
                    <a:pt x="2126" y="12544"/>
                    <a:pt x="2126" y="12544"/>
                    <a:pt x="2126" y="12544"/>
                  </a:cubicBezTo>
                  <a:cubicBezTo>
                    <a:pt x="2126" y="12544"/>
                    <a:pt x="2126" y="12544"/>
                    <a:pt x="2126" y="12544"/>
                  </a:cubicBezTo>
                  <a:cubicBezTo>
                    <a:pt x="2402" y="13726"/>
                    <a:pt x="2402" y="13726"/>
                    <a:pt x="2402" y="13726"/>
                  </a:cubicBezTo>
                  <a:cubicBezTo>
                    <a:pt x="2402" y="21091"/>
                    <a:pt x="2402" y="21091"/>
                    <a:pt x="2402" y="21091"/>
                  </a:cubicBezTo>
                  <a:cubicBezTo>
                    <a:pt x="2677" y="21091"/>
                    <a:pt x="2677" y="21091"/>
                    <a:pt x="2677" y="21091"/>
                  </a:cubicBezTo>
                  <a:cubicBezTo>
                    <a:pt x="2677" y="22508"/>
                    <a:pt x="2677" y="22508"/>
                    <a:pt x="2677" y="22508"/>
                  </a:cubicBezTo>
                  <a:cubicBezTo>
                    <a:pt x="3465" y="22508"/>
                    <a:pt x="3465" y="22508"/>
                    <a:pt x="3465" y="22508"/>
                  </a:cubicBezTo>
                  <a:cubicBezTo>
                    <a:pt x="3465" y="21091"/>
                    <a:pt x="3465" y="21091"/>
                    <a:pt x="3465" y="21091"/>
                  </a:cubicBezTo>
                  <a:cubicBezTo>
                    <a:pt x="3760" y="21091"/>
                    <a:pt x="3760" y="21091"/>
                    <a:pt x="3760" y="21091"/>
                  </a:cubicBezTo>
                  <a:cubicBezTo>
                    <a:pt x="3760" y="13726"/>
                    <a:pt x="3760" y="13726"/>
                    <a:pt x="3760" y="13726"/>
                  </a:cubicBezTo>
                  <a:cubicBezTo>
                    <a:pt x="3741" y="13726"/>
                    <a:pt x="3741" y="13726"/>
                    <a:pt x="3741" y="13726"/>
                  </a:cubicBezTo>
                  <a:cubicBezTo>
                    <a:pt x="4607" y="12544"/>
                    <a:pt x="4607" y="12544"/>
                    <a:pt x="4607" y="12544"/>
                  </a:cubicBezTo>
                  <a:cubicBezTo>
                    <a:pt x="4646" y="12544"/>
                    <a:pt x="4646" y="12544"/>
                    <a:pt x="4646" y="12544"/>
                  </a:cubicBezTo>
                  <a:cubicBezTo>
                    <a:pt x="4646" y="10910"/>
                    <a:pt x="4646" y="10910"/>
                    <a:pt x="4646" y="10910"/>
                  </a:cubicBezTo>
                  <a:cubicBezTo>
                    <a:pt x="5650" y="10910"/>
                    <a:pt x="5650" y="10910"/>
                    <a:pt x="5650" y="10910"/>
                  </a:cubicBezTo>
                  <a:lnTo>
                    <a:pt x="5650" y="31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9"/>
            <p:cNvSpPr>
              <a:spLocks noChangeAspect="1"/>
            </p:cNvSpPr>
            <p:nvPr/>
          </p:nvSpPr>
          <p:spPr bwMode="auto">
            <a:xfrm>
              <a:off x="2858" y="2489"/>
              <a:ext cx="46" cy="383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63"/>
                </a:cxn>
                <a:cxn ang="0">
                  <a:pos x="4" y="63"/>
                </a:cxn>
                <a:cxn ang="0">
                  <a:pos x="4" y="272"/>
                </a:cxn>
                <a:cxn ang="0">
                  <a:pos x="4" y="272"/>
                </a:cxn>
                <a:cxn ang="0">
                  <a:pos x="22" y="379"/>
                </a:cxn>
                <a:cxn ang="0">
                  <a:pos x="26" y="383"/>
                </a:cxn>
                <a:cxn ang="0">
                  <a:pos x="42" y="272"/>
                </a:cxn>
                <a:cxn ang="0">
                  <a:pos x="42" y="63"/>
                </a:cxn>
                <a:cxn ang="0">
                  <a:pos x="46" y="63"/>
                </a:cxn>
                <a:cxn ang="0">
                  <a:pos x="46" y="0"/>
                </a:cxn>
              </a:cxnLst>
              <a:rect l="0" t="0" r="r" b="b"/>
              <a:pathLst>
                <a:path w="46" h="383">
                  <a:moveTo>
                    <a:pt x="46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4" y="63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22" y="379"/>
                  </a:lnTo>
                  <a:lnTo>
                    <a:pt x="26" y="383"/>
                  </a:lnTo>
                  <a:lnTo>
                    <a:pt x="42" y="272"/>
                  </a:lnTo>
                  <a:lnTo>
                    <a:pt x="42" y="63"/>
                  </a:lnTo>
                  <a:lnTo>
                    <a:pt x="46" y="6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8" name="Group 14"/>
            <p:cNvGrpSpPr>
              <a:grpSpLocks noChangeAspect="1"/>
            </p:cNvGrpSpPr>
            <p:nvPr/>
          </p:nvGrpSpPr>
          <p:grpSpPr bwMode="auto">
            <a:xfrm>
              <a:off x="2852" y="1446"/>
              <a:ext cx="92" cy="37"/>
              <a:chOff x="2852" y="1446"/>
              <a:chExt cx="92" cy="37"/>
            </a:xfrm>
          </p:grpSpPr>
          <p:sp>
            <p:nvSpPr>
              <p:cNvPr id="74" name="Freeform 10"/>
              <p:cNvSpPr>
                <a:spLocks noChangeAspect="1"/>
              </p:cNvSpPr>
              <p:nvPr/>
            </p:nvSpPr>
            <p:spPr bwMode="auto">
              <a:xfrm>
                <a:off x="2852" y="1446"/>
                <a:ext cx="92" cy="37"/>
              </a:xfrm>
              <a:custGeom>
                <a:avLst/>
                <a:gdLst/>
                <a:ahLst/>
                <a:cxnLst>
                  <a:cxn ang="0">
                    <a:pos x="1000" y="0"/>
                  </a:cxn>
                  <a:cxn ang="0">
                    <a:pos x="0" y="100"/>
                  </a:cxn>
                  <a:cxn ang="0">
                    <a:pos x="0" y="700"/>
                  </a:cxn>
                  <a:cxn ang="0">
                    <a:pos x="1000" y="800"/>
                  </a:cxn>
                  <a:cxn ang="0">
                    <a:pos x="2000" y="700"/>
                  </a:cxn>
                  <a:cxn ang="0">
                    <a:pos x="2000" y="100"/>
                  </a:cxn>
                  <a:cxn ang="0">
                    <a:pos x="1000" y="0"/>
                  </a:cxn>
                </a:cxnLst>
                <a:rect l="0" t="0" r="r" b="b"/>
                <a:pathLst>
                  <a:path w="2000" h="800">
                    <a:moveTo>
                      <a:pt x="1000" y="0"/>
                    </a:moveTo>
                    <a:cubicBezTo>
                      <a:pt x="447" y="0"/>
                      <a:pt x="0" y="45"/>
                      <a:pt x="0" y="100"/>
                    </a:cubicBezTo>
                    <a:lnTo>
                      <a:pt x="0" y="700"/>
                    </a:lnTo>
                    <a:cubicBezTo>
                      <a:pt x="0" y="755"/>
                      <a:pt x="447" y="800"/>
                      <a:pt x="1000" y="800"/>
                    </a:cubicBezTo>
                    <a:cubicBezTo>
                      <a:pt x="1552" y="800"/>
                      <a:pt x="2000" y="755"/>
                      <a:pt x="2000" y="700"/>
                    </a:cubicBezTo>
                    <a:lnTo>
                      <a:pt x="2000" y="100"/>
                    </a:lnTo>
                    <a:cubicBezTo>
                      <a:pt x="2000" y="45"/>
                      <a:pt x="1552" y="0"/>
                      <a:pt x="1000" y="0"/>
                    </a:cubicBezTo>
                    <a:close/>
                  </a:path>
                </a:pathLst>
              </a:custGeom>
              <a:solidFill>
                <a:srgbClr val="9933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Oval 11"/>
              <p:cNvSpPr>
                <a:spLocks noChangeAspect="1" noChangeArrowheads="1"/>
              </p:cNvSpPr>
              <p:nvPr/>
            </p:nvSpPr>
            <p:spPr bwMode="auto">
              <a:xfrm>
                <a:off x="2852" y="1446"/>
                <a:ext cx="92" cy="9"/>
              </a:xfrm>
              <a:prstGeom prst="ellipse">
                <a:avLst/>
              </a:prstGeom>
              <a:solidFill>
                <a:schemeClr val="tx1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Freeform 12"/>
              <p:cNvSpPr>
                <a:spLocks noChangeAspect="1"/>
              </p:cNvSpPr>
              <p:nvPr/>
            </p:nvSpPr>
            <p:spPr bwMode="auto">
              <a:xfrm>
                <a:off x="2852" y="1446"/>
                <a:ext cx="92" cy="37"/>
              </a:xfrm>
              <a:custGeom>
                <a:avLst/>
                <a:gdLst/>
                <a:ahLst/>
                <a:cxnLst>
                  <a:cxn ang="0">
                    <a:pos x="1000" y="0"/>
                  </a:cxn>
                  <a:cxn ang="0">
                    <a:pos x="0" y="100"/>
                  </a:cxn>
                  <a:cxn ang="0">
                    <a:pos x="0" y="700"/>
                  </a:cxn>
                  <a:cxn ang="0">
                    <a:pos x="1000" y="800"/>
                  </a:cxn>
                  <a:cxn ang="0">
                    <a:pos x="2000" y="700"/>
                  </a:cxn>
                  <a:cxn ang="0">
                    <a:pos x="2000" y="100"/>
                  </a:cxn>
                  <a:cxn ang="0">
                    <a:pos x="1000" y="0"/>
                  </a:cxn>
                </a:cxnLst>
                <a:rect l="0" t="0" r="r" b="b"/>
                <a:pathLst>
                  <a:path w="2000" h="800">
                    <a:moveTo>
                      <a:pt x="1000" y="0"/>
                    </a:moveTo>
                    <a:cubicBezTo>
                      <a:pt x="447" y="0"/>
                      <a:pt x="0" y="45"/>
                      <a:pt x="0" y="100"/>
                    </a:cubicBezTo>
                    <a:lnTo>
                      <a:pt x="0" y="700"/>
                    </a:lnTo>
                    <a:cubicBezTo>
                      <a:pt x="0" y="755"/>
                      <a:pt x="447" y="800"/>
                      <a:pt x="1000" y="800"/>
                    </a:cubicBezTo>
                    <a:cubicBezTo>
                      <a:pt x="1552" y="800"/>
                      <a:pt x="2000" y="755"/>
                      <a:pt x="2000" y="700"/>
                    </a:cubicBezTo>
                    <a:lnTo>
                      <a:pt x="2000" y="100"/>
                    </a:lnTo>
                    <a:cubicBezTo>
                      <a:pt x="2000" y="45"/>
                      <a:pt x="1552" y="0"/>
                      <a:pt x="1000" y="0"/>
                    </a:cubicBezTo>
                    <a:close/>
                  </a:path>
                </a:pathLst>
              </a:custGeom>
              <a:noFill/>
              <a:ln w="317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13"/>
              <p:cNvSpPr>
                <a:spLocks noChangeAspect="1"/>
              </p:cNvSpPr>
              <p:nvPr/>
            </p:nvSpPr>
            <p:spPr bwMode="auto">
              <a:xfrm>
                <a:off x="2852" y="1451"/>
                <a:ext cx="92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4"/>
                  </a:cxn>
                  <a:cxn ang="0">
                    <a:pos x="92" y="0"/>
                  </a:cxn>
                </a:cxnLst>
                <a:rect l="0" t="0" r="r" b="b"/>
                <a:pathLst>
                  <a:path w="92" h="4">
                    <a:moveTo>
                      <a:pt x="0" y="0"/>
                    </a:moveTo>
                    <a:cubicBezTo>
                      <a:pt x="0" y="2"/>
                      <a:pt x="20" y="4"/>
                      <a:pt x="46" y="4"/>
                    </a:cubicBezTo>
                    <a:cubicBezTo>
                      <a:pt x="71" y="4"/>
                      <a:pt x="92" y="2"/>
                      <a:pt x="92" y="0"/>
                    </a:cubicBezTo>
                  </a:path>
                </a:pathLst>
              </a:custGeom>
              <a:noFill/>
              <a:ln w="317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80" name="Straight Connector 79"/>
          <p:cNvCxnSpPr/>
          <p:nvPr/>
        </p:nvCxnSpPr>
        <p:spPr>
          <a:xfrm rot="5400000">
            <a:off x="1973432" y="4802702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900615" y="2866437"/>
            <a:ext cx="21118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70 or 7000 PFU,</a:t>
            </a:r>
          </a:p>
          <a:p>
            <a:pPr algn="ctr"/>
            <a:r>
              <a:rPr lang="en-US" sz="1600" b="1" smtClean="0">
                <a:solidFill>
                  <a:srgbClr val="FFFFFF"/>
                </a:solidFill>
              </a:rPr>
              <a:t>BALB/</a:t>
            </a:r>
            <a:r>
              <a:rPr lang="en-US" sz="1600" b="1" dirty="0" smtClean="0">
                <a:solidFill>
                  <a:srgbClr val="FFFFFF"/>
                </a:solidFill>
              </a:rPr>
              <a:t>c or 129 mice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 rot="5400000">
            <a:off x="3156964" y="4802702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797583" y="4325571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0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018079" y="4983827"/>
            <a:ext cx="29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1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134976" y="4983827"/>
            <a:ext cx="41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14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87" name="Right Brace 86"/>
          <p:cNvSpPr/>
          <p:nvPr/>
        </p:nvSpPr>
        <p:spPr>
          <a:xfrm rot="5400000">
            <a:off x="2568104" y="4922214"/>
            <a:ext cx="335605" cy="1162455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74090" y="5726379"/>
            <a:ext cx="1540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luminescence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1º infection or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transmission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 rot="5400000">
            <a:off x="7686811" y="4802702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664523" y="4983827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76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 rot="5400000">
            <a:off x="6691345" y="4802702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6669057" y="4983827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71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 rot="5400000">
            <a:off x="6493567" y="4802702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471279" y="4325571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70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95" name="Right Brace 94"/>
          <p:cNvSpPr/>
          <p:nvPr/>
        </p:nvSpPr>
        <p:spPr>
          <a:xfrm rot="5400000">
            <a:off x="7176581" y="5023544"/>
            <a:ext cx="335605" cy="914399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572026" y="5703681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luminescence</a:t>
            </a:r>
          </a:p>
          <a:p>
            <a:pPr algn="ctr"/>
            <a:r>
              <a:rPr lang="en-US" sz="1600" dirty="0" err="1" smtClean="0">
                <a:solidFill>
                  <a:srgbClr val="FFFFFF"/>
                </a:solidFill>
              </a:rPr>
              <a:t>reinfection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6601739" y="3498736"/>
            <a:ext cx="155281" cy="793659"/>
            <a:chOff x="2739" y="1446"/>
            <a:chExt cx="279" cy="1426"/>
          </a:xfrm>
        </p:grpSpPr>
        <p:sp>
          <p:nvSpPr>
            <p:cNvPr id="98" name="Freeform 7"/>
            <p:cNvSpPr>
              <a:spLocks noChangeAspect="1"/>
            </p:cNvSpPr>
            <p:nvPr/>
          </p:nvSpPr>
          <p:spPr bwMode="auto">
            <a:xfrm>
              <a:off x="2962" y="1518"/>
              <a:ext cx="56" cy="100"/>
            </a:xfrm>
            <a:custGeom>
              <a:avLst/>
              <a:gdLst/>
              <a:ahLst/>
              <a:cxnLst>
                <a:cxn ang="0">
                  <a:pos x="56" y="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32" y="100"/>
                </a:cxn>
                <a:cxn ang="0">
                  <a:pos x="32" y="28"/>
                </a:cxn>
                <a:cxn ang="0">
                  <a:pos x="55" y="28"/>
                </a:cxn>
                <a:cxn ang="0">
                  <a:pos x="56" y="9"/>
                </a:cxn>
              </a:cxnLst>
              <a:rect l="0" t="0" r="r" b="b"/>
              <a:pathLst>
                <a:path w="56" h="100">
                  <a:moveTo>
                    <a:pt x="56" y="9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  <a:lnTo>
                    <a:pt x="32" y="28"/>
                  </a:lnTo>
                  <a:lnTo>
                    <a:pt x="55" y="28"/>
                  </a:lnTo>
                  <a:lnTo>
                    <a:pt x="56" y="9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8"/>
            <p:cNvSpPr>
              <a:spLocks noChangeAspect="1"/>
            </p:cNvSpPr>
            <p:nvPr/>
          </p:nvSpPr>
          <p:spPr bwMode="auto">
            <a:xfrm>
              <a:off x="2739" y="1470"/>
              <a:ext cx="261" cy="1040"/>
            </a:xfrm>
            <a:custGeom>
              <a:avLst/>
              <a:gdLst/>
              <a:ahLst/>
              <a:cxnLst>
                <a:cxn ang="0">
                  <a:pos x="5650" y="3151"/>
                </a:cxn>
                <a:cxn ang="0">
                  <a:pos x="4725" y="3151"/>
                </a:cxn>
                <a:cxn ang="0">
                  <a:pos x="4725" y="906"/>
                </a:cxn>
                <a:cxn ang="0">
                  <a:pos x="4272" y="906"/>
                </a:cxn>
                <a:cxn ang="0">
                  <a:pos x="4272" y="0"/>
                </a:cxn>
                <a:cxn ang="0">
                  <a:pos x="2599" y="0"/>
                </a:cxn>
                <a:cxn ang="0">
                  <a:pos x="2599" y="906"/>
                </a:cxn>
                <a:cxn ang="0">
                  <a:pos x="295" y="847"/>
                </a:cxn>
                <a:cxn ang="0">
                  <a:pos x="99" y="1300"/>
                </a:cxn>
                <a:cxn ang="0">
                  <a:pos x="866" y="1162"/>
                </a:cxn>
                <a:cxn ang="0">
                  <a:pos x="1792" y="1753"/>
                </a:cxn>
                <a:cxn ang="0">
                  <a:pos x="1792" y="10910"/>
                </a:cxn>
                <a:cxn ang="0">
                  <a:pos x="2126" y="10910"/>
                </a:cxn>
                <a:cxn ang="0">
                  <a:pos x="2126" y="12544"/>
                </a:cxn>
                <a:cxn ang="0">
                  <a:pos x="2126" y="12544"/>
                </a:cxn>
                <a:cxn ang="0">
                  <a:pos x="2402" y="13726"/>
                </a:cxn>
                <a:cxn ang="0">
                  <a:pos x="2402" y="21091"/>
                </a:cxn>
                <a:cxn ang="0">
                  <a:pos x="2677" y="21091"/>
                </a:cxn>
                <a:cxn ang="0">
                  <a:pos x="2677" y="22508"/>
                </a:cxn>
                <a:cxn ang="0">
                  <a:pos x="3465" y="22508"/>
                </a:cxn>
                <a:cxn ang="0">
                  <a:pos x="3465" y="21091"/>
                </a:cxn>
                <a:cxn ang="0">
                  <a:pos x="3760" y="21091"/>
                </a:cxn>
                <a:cxn ang="0">
                  <a:pos x="3760" y="13726"/>
                </a:cxn>
                <a:cxn ang="0">
                  <a:pos x="3741" y="13726"/>
                </a:cxn>
                <a:cxn ang="0">
                  <a:pos x="4607" y="12544"/>
                </a:cxn>
                <a:cxn ang="0">
                  <a:pos x="4646" y="12544"/>
                </a:cxn>
                <a:cxn ang="0">
                  <a:pos x="4646" y="10910"/>
                </a:cxn>
                <a:cxn ang="0">
                  <a:pos x="5650" y="10910"/>
                </a:cxn>
                <a:cxn ang="0">
                  <a:pos x="5650" y="3151"/>
                </a:cxn>
              </a:cxnLst>
              <a:rect l="0" t="0" r="r" b="b"/>
              <a:pathLst>
                <a:path w="5650" h="22508">
                  <a:moveTo>
                    <a:pt x="5650" y="3151"/>
                  </a:moveTo>
                  <a:cubicBezTo>
                    <a:pt x="4725" y="3151"/>
                    <a:pt x="4725" y="3151"/>
                    <a:pt x="4725" y="3151"/>
                  </a:cubicBezTo>
                  <a:cubicBezTo>
                    <a:pt x="4725" y="906"/>
                    <a:pt x="4725" y="906"/>
                    <a:pt x="4725" y="906"/>
                  </a:cubicBezTo>
                  <a:cubicBezTo>
                    <a:pt x="4272" y="906"/>
                    <a:pt x="4272" y="906"/>
                    <a:pt x="4272" y="906"/>
                  </a:cubicBezTo>
                  <a:cubicBezTo>
                    <a:pt x="4272" y="0"/>
                    <a:pt x="4272" y="0"/>
                    <a:pt x="4272" y="0"/>
                  </a:cubicBezTo>
                  <a:cubicBezTo>
                    <a:pt x="2599" y="0"/>
                    <a:pt x="2599" y="0"/>
                    <a:pt x="2599" y="0"/>
                  </a:cubicBezTo>
                  <a:cubicBezTo>
                    <a:pt x="2599" y="906"/>
                    <a:pt x="2599" y="906"/>
                    <a:pt x="2599" y="906"/>
                  </a:cubicBezTo>
                  <a:cubicBezTo>
                    <a:pt x="2599" y="906"/>
                    <a:pt x="827" y="394"/>
                    <a:pt x="295" y="847"/>
                  </a:cubicBezTo>
                  <a:cubicBezTo>
                    <a:pt x="197" y="926"/>
                    <a:pt x="0" y="1142"/>
                    <a:pt x="99" y="1300"/>
                  </a:cubicBezTo>
                  <a:cubicBezTo>
                    <a:pt x="217" y="1497"/>
                    <a:pt x="610" y="1221"/>
                    <a:pt x="866" y="1162"/>
                  </a:cubicBezTo>
                  <a:cubicBezTo>
                    <a:pt x="1083" y="1103"/>
                    <a:pt x="1496" y="1477"/>
                    <a:pt x="1792" y="1753"/>
                  </a:cubicBezTo>
                  <a:cubicBezTo>
                    <a:pt x="1792" y="10910"/>
                    <a:pt x="1792" y="10910"/>
                    <a:pt x="1792" y="10910"/>
                  </a:cubicBezTo>
                  <a:cubicBezTo>
                    <a:pt x="2126" y="10910"/>
                    <a:pt x="2126" y="10910"/>
                    <a:pt x="2126" y="10910"/>
                  </a:cubicBezTo>
                  <a:cubicBezTo>
                    <a:pt x="2126" y="12544"/>
                    <a:pt x="2126" y="12544"/>
                    <a:pt x="2126" y="12544"/>
                  </a:cubicBezTo>
                  <a:cubicBezTo>
                    <a:pt x="2126" y="12544"/>
                    <a:pt x="2126" y="12544"/>
                    <a:pt x="2126" y="12544"/>
                  </a:cubicBezTo>
                  <a:cubicBezTo>
                    <a:pt x="2402" y="13726"/>
                    <a:pt x="2402" y="13726"/>
                    <a:pt x="2402" y="13726"/>
                  </a:cubicBezTo>
                  <a:cubicBezTo>
                    <a:pt x="2402" y="21091"/>
                    <a:pt x="2402" y="21091"/>
                    <a:pt x="2402" y="21091"/>
                  </a:cubicBezTo>
                  <a:cubicBezTo>
                    <a:pt x="2677" y="21091"/>
                    <a:pt x="2677" y="21091"/>
                    <a:pt x="2677" y="21091"/>
                  </a:cubicBezTo>
                  <a:cubicBezTo>
                    <a:pt x="2677" y="22508"/>
                    <a:pt x="2677" y="22508"/>
                    <a:pt x="2677" y="22508"/>
                  </a:cubicBezTo>
                  <a:cubicBezTo>
                    <a:pt x="3465" y="22508"/>
                    <a:pt x="3465" y="22508"/>
                    <a:pt x="3465" y="22508"/>
                  </a:cubicBezTo>
                  <a:cubicBezTo>
                    <a:pt x="3465" y="21091"/>
                    <a:pt x="3465" y="21091"/>
                    <a:pt x="3465" y="21091"/>
                  </a:cubicBezTo>
                  <a:cubicBezTo>
                    <a:pt x="3760" y="21091"/>
                    <a:pt x="3760" y="21091"/>
                    <a:pt x="3760" y="21091"/>
                  </a:cubicBezTo>
                  <a:cubicBezTo>
                    <a:pt x="3760" y="13726"/>
                    <a:pt x="3760" y="13726"/>
                    <a:pt x="3760" y="13726"/>
                  </a:cubicBezTo>
                  <a:cubicBezTo>
                    <a:pt x="3741" y="13726"/>
                    <a:pt x="3741" y="13726"/>
                    <a:pt x="3741" y="13726"/>
                  </a:cubicBezTo>
                  <a:cubicBezTo>
                    <a:pt x="4607" y="12544"/>
                    <a:pt x="4607" y="12544"/>
                    <a:pt x="4607" y="12544"/>
                  </a:cubicBezTo>
                  <a:cubicBezTo>
                    <a:pt x="4646" y="12544"/>
                    <a:pt x="4646" y="12544"/>
                    <a:pt x="4646" y="12544"/>
                  </a:cubicBezTo>
                  <a:cubicBezTo>
                    <a:pt x="4646" y="10910"/>
                    <a:pt x="4646" y="10910"/>
                    <a:pt x="4646" y="10910"/>
                  </a:cubicBezTo>
                  <a:cubicBezTo>
                    <a:pt x="5650" y="10910"/>
                    <a:pt x="5650" y="10910"/>
                    <a:pt x="5650" y="10910"/>
                  </a:cubicBezTo>
                  <a:lnTo>
                    <a:pt x="5650" y="31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9"/>
            <p:cNvSpPr>
              <a:spLocks noChangeAspect="1"/>
            </p:cNvSpPr>
            <p:nvPr/>
          </p:nvSpPr>
          <p:spPr bwMode="auto">
            <a:xfrm>
              <a:off x="2858" y="2489"/>
              <a:ext cx="46" cy="383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63"/>
                </a:cxn>
                <a:cxn ang="0">
                  <a:pos x="4" y="63"/>
                </a:cxn>
                <a:cxn ang="0">
                  <a:pos x="4" y="272"/>
                </a:cxn>
                <a:cxn ang="0">
                  <a:pos x="4" y="272"/>
                </a:cxn>
                <a:cxn ang="0">
                  <a:pos x="22" y="379"/>
                </a:cxn>
                <a:cxn ang="0">
                  <a:pos x="26" y="383"/>
                </a:cxn>
                <a:cxn ang="0">
                  <a:pos x="42" y="272"/>
                </a:cxn>
                <a:cxn ang="0">
                  <a:pos x="42" y="63"/>
                </a:cxn>
                <a:cxn ang="0">
                  <a:pos x="46" y="63"/>
                </a:cxn>
                <a:cxn ang="0">
                  <a:pos x="46" y="0"/>
                </a:cxn>
              </a:cxnLst>
              <a:rect l="0" t="0" r="r" b="b"/>
              <a:pathLst>
                <a:path w="46" h="383">
                  <a:moveTo>
                    <a:pt x="46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4" y="63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22" y="379"/>
                  </a:lnTo>
                  <a:lnTo>
                    <a:pt x="26" y="383"/>
                  </a:lnTo>
                  <a:lnTo>
                    <a:pt x="42" y="272"/>
                  </a:lnTo>
                  <a:lnTo>
                    <a:pt x="42" y="63"/>
                  </a:lnTo>
                  <a:lnTo>
                    <a:pt x="46" y="6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" name="Group 14"/>
            <p:cNvGrpSpPr>
              <a:grpSpLocks noChangeAspect="1"/>
            </p:cNvGrpSpPr>
            <p:nvPr/>
          </p:nvGrpSpPr>
          <p:grpSpPr bwMode="auto">
            <a:xfrm>
              <a:off x="2852" y="1446"/>
              <a:ext cx="92" cy="37"/>
              <a:chOff x="2852" y="1446"/>
              <a:chExt cx="92" cy="37"/>
            </a:xfrm>
          </p:grpSpPr>
          <p:sp>
            <p:nvSpPr>
              <p:cNvPr id="102" name="Freeform 10"/>
              <p:cNvSpPr>
                <a:spLocks noChangeAspect="1"/>
              </p:cNvSpPr>
              <p:nvPr/>
            </p:nvSpPr>
            <p:spPr bwMode="auto">
              <a:xfrm>
                <a:off x="2852" y="1446"/>
                <a:ext cx="92" cy="37"/>
              </a:xfrm>
              <a:custGeom>
                <a:avLst/>
                <a:gdLst/>
                <a:ahLst/>
                <a:cxnLst>
                  <a:cxn ang="0">
                    <a:pos x="1000" y="0"/>
                  </a:cxn>
                  <a:cxn ang="0">
                    <a:pos x="0" y="100"/>
                  </a:cxn>
                  <a:cxn ang="0">
                    <a:pos x="0" y="700"/>
                  </a:cxn>
                  <a:cxn ang="0">
                    <a:pos x="1000" y="800"/>
                  </a:cxn>
                  <a:cxn ang="0">
                    <a:pos x="2000" y="700"/>
                  </a:cxn>
                  <a:cxn ang="0">
                    <a:pos x="2000" y="100"/>
                  </a:cxn>
                  <a:cxn ang="0">
                    <a:pos x="1000" y="0"/>
                  </a:cxn>
                </a:cxnLst>
                <a:rect l="0" t="0" r="r" b="b"/>
                <a:pathLst>
                  <a:path w="2000" h="800">
                    <a:moveTo>
                      <a:pt x="1000" y="0"/>
                    </a:moveTo>
                    <a:cubicBezTo>
                      <a:pt x="447" y="0"/>
                      <a:pt x="0" y="45"/>
                      <a:pt x="0" y="100"/>
                    </a:cubicBezTo>
                    <a:lnTo>
                      <a:pt x="0" y="700"/>
                    </a:lnTo>
                    <a:cubicBezTo>
                      <a:pt x="0" y="755"/>
                      <a:pt x="447" y="800"/>
                      <a:pt x="1000" y="800"/>
                    </a:cubicBezTo>
                    <a:cubicBezTo>
                      <a:pt x="1552" y="800"/>
                      <a:pt x="2000" y="755"/>
                      <a:pt x="2000" y="700"/>
                    </a:cubicBezTo>
                    <a:lnTo>
                      <a:pt x="2000" y="100"/>
                    </a:lnTo>
                    <a:cubicBezTo>
                      <a:pt x="2000" y="45"/>
                      <a:pt x="1552" y="0"/>
                      <a:pt x="1000" y="0"/>
                    </a:cubicBezTo>
                    <a:close/>
                  </a:path>
                </a:pathLst>
              </a:custGeom>
              <a:solidFill>
                <a:srgbClr val="9933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Oval 11"/>
              <p:cNvSpPr>
                <a:spLocks noChangeAspect="1" noChangeArrowheads="1"/>
              </p:cNvSpPr>
              <p:nvPr/>
            </p:nvSpPr>
            <p:spPr bwMode="auto">
              <a:xfrm>
                <a:off x="2852" y="1446"/>
                <a:ext cx="92" cy="9"/>
              </a:xfrm>
              <a:prstGeom prst="ellipse">
                <a:avLst/>
              </a:prstGeom>
              <a:solidFill>
                <a:schemeClr val="tx1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12"/>
              <p:cNvSpPr>
                <a:spLocks noChangeAspect="1"/>
              </p:cNvSpPr>
              <p:nvPr/>
            </p:nvSpPr>
            <p:spPr bwMode="auto">
              <a:xfrm>
                <a:off x="2852" y="1446"/>
                <a:ext cx="92" cy="37"/>
              </a:xfrm>
              <a:custGeom>
                <a:avLst/>
                <a:gdLst/>
                <a:ahLst/>
                <a:cxnLst>
                  <a:cxn ang="0">
                    <a:pos x="1000" y="0"/>
                  </a:cxn>
                  <a:cxn ang="0">
                    <a:pos x="0" y="100"/>
                  </a:cxn>
                  <a:cxn ang="0">
                    <a:pos x="0" y="700"/>
                  </a:cxn>
                  <a:cxn ang="0">
                    <a:pos x="1000" y="800"/>
                  </a:cxn>
                  <a:cxn ang="0">
                    <a:pos x="2000" y="700"/>
                  </a:cxn>
                  <a:cxn ang="0">
                    <a:pos x="2000" y="100"/>
                  </a:cxn>
                  <a:cxn ang="0">
                    <a:pos x="1000" y="0"/>
                  </a:cxn>
                </a:cxnLst>
                <a:rect l="0" t="0" r="r" b="b"/>
                <a:pathLst>
                  <a:path w="2000" h="800">
                    <a:moveTo>
                      <a:pt x="1000" y="0"/>
                    </a:moveTo>
                    <a:cubicBezTo>
                      <a:pt x="447" y="0"/>
                      <a:pt x="0" y="45"/>
                      <a:pt x="0" y="100"/>
                    </a:cubicBezTo>
                    <a:lnTo>
                      <a:pt x="0" y="700"/>
                    </a:lnTo>
                    <a:cubicBezTo>
                      <a:pt x="0" y="755"/>
                      <a:pt x="447" y="800"/>
                      <a:pt x="1000" y="800"/>
                    </a:cubicBezTo>
                    <a:cubicBezTo>
                      <a:pt x="1552" y="800"/>
                      <a:pt x="2000" y="755"/>
                      <a:pt x="2000" y="700"/>
                    </a:cubicBezTo>
                    <a:lnTo>
                      <a:pt x="2000" y="100"/>
                    </a:lnTo>
                    <a:cubicBezTo>
                      <a:pt x="2000" y="45"/>
                      <a:pt x="1552" y="0"/>
                      <a:pt x="1000" y="0"/>
                    </a:cubicBezTo>
                    <a:close/>
                  </a:path>
                </a:pathLst>
              </a:custGeom>
              <a:noFill/>
              <a:ln w="317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Freeform 13"/>
              <p:cNvSpPr>
                <a:spLocks noChangeAspect="1"/>
              </p:cNvSpPr>
              <p:nvPr/>
            </p:nvSpPr>
            <p:spPr bwMode="auto">
              <a:xfrm>
                <a:off x="2852" y="1451"/>
                <a:ext cx="92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4"/>
                  </a:cxn>
                  <a:cxn ang="0">
                    <a:pos x="92" y="0"/>
                  </a:cxn>
                </a:cxnLst>
                <a:rect l="0" t="0" r="r" b="b"/>
                <a:pathLst>
                  <a:path w="92" h="4">
                    <a:moveTo>
                      <a:pt x="0" y="0"/>
                    </a:moveTo>
                    <a:cubicBezTo>
                      <a:pt x="0" y="2"/>
                      <a:pt x="20" y="4"/>
                      <a:pt x="46" y="4"/>
                    </a:cubicBezTo>
                    <a:cubicBezTo>
                      <a:pt x="71" y="4"/>
                      <a:pt x="92" y="2"/>
                      <a:pt x="92" y="0"/>
                    </a:cubicBezTo>
                  </a:path>
                </a:pathLst>
              </a:custGeom>
              <a:noFill/>
              <a:ln w="317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6" name="TextBox 105"/>
          <p:cNvSpPr txBox="1"/>
          <p:nvPr/>
        </p:nvSpPr>
        <p:spPr>
          <a:xfrm>
            <a:off x="6079374" y="2866437"/>
            <a:ext cx="1222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3x10</a:t>
            </a:r>
            <a:r>
              <a:rPr lang="en-US" sz="1600" b="1" baseline="30000" dirty="0" smtClean="0">
                <a:solidFill>
                  <a:srgbClr val="FFFFFF"/>
                </a:solidFill>
              </a:rPr>
              <a:t>6</a:t>
            </a:r>
            <a:r>
              <a:rPr lang="en-US" sz="1600" b="1" dirty="0" smtClean="0">
                <a:solidFill>
                  <a:srgbClr val="FFFFFF"/>
                </a:solidFill>
              </a:rPr>
              <a:t> PFU</a:t>
            </a: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challenge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rot="5400000">
            <a:off x="4696430" y="4802702"/>
            <a:ext cx="3657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4674142" y="4983827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30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21" name="Group 13"/>
          <p:cNvGrpSpPr>
            <a:grpSpLocks noChangeAspect="1"/>
          </p:cNvGrpSpPr>
          <p:nvPr/>
        </p:nvGrpSpPr>
        <p:grpSpPr bwMode="auto">
          <a:xfrm>
            <a:off x="4745375" y="4267217"/>
            <a:ext cx="256945" cy="313077"/>
            <a:chOff x="2285" y="1436"/>
            <a:chExt cx="1181" cy="1439"/>
          </a:xfrm>
        </p:grpSpPr>
        <p:sp>
          <p:nvSpPr>
            <p:cNvPr id="118" name="Freeform 7"/>
            <p:cNvSpPr>
              <a:spLocks noChangeAspect="1"/>
            </p:cNvSpPr>
            <p:nvPr/>
          </p:nvSpPr>
          <p:spPr bwMode="auto">
            <a:xfrm>
              <a:off x="2917" y="1436"/>
              <a:ext cx="446" cy="1437"/>
            </a:xfrm>
            <a:custGeom>
              <a:avLst/>
              <a:gdLst/>
              <a:ahLst/>
              <a:cxnLst>
                <a:cxn ang="0">
                  <a:pos x="3538" y="96"/>
                </a:cxn>
                <a:cxn ang="0">
                  <a:pos x="3084" y="179"/>
                </a:cxn>
                <a:cxn ang="0">
                  <a:pos x="72" y="4422"/>
                </a:cxn>
                <a:cxn ang="0">
                  <a:pos x="24" y="4542"/>
                </a:cxn>
                <a:cxn ang="0">
                  <a:pos x="0" y="4649"/>
                </a:cxn>
                <a:cxn ang="0">
                  <a:pos x="0" y="11652"/>
                </a:cxn>
                <a:cxn ang="0">
                  <a:pos x="335" y="11975"/>
                </a:cxn>
                <a:cxn ang="0">
                  <a:pos x="658" y="11652"/>
                </a:cxn>
                <a:cxn ang="0">
                  <a:pos x="658" y="4733"/>
                </a:cxn>
                <a:cxn ang="0">
                  <a:pos x="3610" y="550"/>
                </a:cxn>
                <a:cxn ang="0">
                  <a:pos x="3538" y="96"/>
                </a:cxn>
              </a:cxnLst>
              <a:rect l="0" t="0" r="r" b="b"/>
              <a:pathLst>
                <a:path w="3717" h="11975">
                  <a:moveTo>
                    <a:pt x="3538" y="96"/>
                  </a:moveTo>
                  <a:cubicBezTo>
                    <a:pt x="3383" y="0"/>
                    <a:pt x="3179" y="36"/>
                    <a:pt x="3084" y="179"/>
                  </a:cubicBezTo>
                  <a:cubicBezTo>
                    <a:pt x="72" y="4422"/>
                    <a:pt x="72" y="4422"/>
                    <a:pt x="72" y="4422"/>
                  </a:cubicBezTo>
                  <a:cubicBezTo>
                    <a:pt x="48" y="4458"/>
                    <a:pt x="24" y="4506"/>
                    <a:pt x="24" y="4542"/>
                  </a:cubicBezTo>
                  <a:cubicBezTo>
                    <a:pt x="12" y="4577"/>
                    <a:pt x="0" y="4613"/>
                    <a:pt x="0" y="4649"/>
                  </a:cubicBezTo>
                  <a:cubicBezTo>
                    <a:pt x="0" y="11652"/>
                    <a:pt x="0" y="11652"/>
                    <a:pt x="0" y="11652"/>
                  </a:cubicBezTo>
                  <a:cubicBezTo>
                    <a:pt x="0" y="11832"/>
                    <a:pt x="156" y="11975"/>
                    <a:pt x="335" y="11975"/>
                  </a:cubicBezTo>
                  <a:cubicBezTo>
                    <a:pt x="514" y="11975"/>
                    <a:pt x="658" y="11832"/>
                    <a:pt x="658" y="11652"/>
                  </a:cubicBezTo>
                  <a:cubicBezTo>
                    <a:pt x="658" y="4733"/>
                    <a:pt x="658" y="4733"/>
                    <a:pt x="658" y="4733"/>
                  </a:cubicBezTo>
                  <a:cubicBezTo>
                    <a:pt x="3610" y="550"/>
                    <a:pt x="3610" y="550"/>
                    <a:pt x="3610" y="550"/>
                  </a:cubicBezTo>
                  <a:cubicBezTo>
                    <a:pt x="3717" y="406"/>
                    <a:pt x="3681" y="203"/>
                    <a:pt x="3538" y="96"/>
                  </a:cubicBezTo>
                </a:path>
              </a:pathLst>
            </a:cu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8"/>
            <p:cNvSpPr>
              <a:spLocks noChangeAspect="1"/>
            </p:cNvSpPr>
            <p:nvPr/>
          </p:nvSpPr>
          <p:spPr bwMode="auto">
            <a:xfrm>
              <a:off x="3047" y="1517"/>
              <a:ext cx="419" cy="553"/>
            </a:xfrm>
            <a:custGeom>
              <a:avLst/>
              <a:gdLst/>
              <a:ahLst/>
              <a:cxnLst>
                <a:cxn ang="0">
                  <a:pos x="3396" y="549"/>
                </a:cxn>
                <a:cxn ang="0">
                  <a:pos x="3312" y="96"/>
                </a:cxn>
                <a:cxn ang="0">
                  <a:pos x="2858" y="179"/>
                </a:cxn>
                <a:cxn ang="0">
                  <a:pos x="107" y="4059"/>
                </a:cxn>
                <a:cxn ang="0">
                  <a:pos x="191" y="4513"/>
                </a:cxn>
                <a:cxn ang="0">
                  <a:pos x="634" y="4429"/>
                </a:cxn>
                <a:cxn ang="0">
                  <a:pos x="3396" y="549"/>
                </a:cxn>
              </a:cxnLst>
              <a:rect l="0" t="0" r="r" b="b"/>
              <a:pathLst>
                <a:path w="3491" h="4608">
                  <a:moveTo>
                    <a:pt x="3396" y="549"/>
                  </a:moveTo>
                  <a:cubicBezTo>
                    <a:pt x="3491" y="406"/>
                    <a:pt x="3456" y="203"/>
                    <a:pt x="3312" y="96"/>
                  </a:cubicBezTo>
                  <a:cubicBezTo>
                    <a:pt x="3169" y="0"/>
                    <a:pt x="2965" y="36"/>
                    <a:pt x="2858" y="179"/>
                  </a:cubicBezTo>
                  <a:cubicBezTo>
                    <a:pt x="107" y="4059"/>
                    <a:pt x="107" y="4059"/>
                    <a:pt x="107" y="4059"/>
                  </a:cubicBezTo>
                  <a:cubicBezTo>
                    <a:pt x="0" y="4203"/>
                    <a:pt x="36" y="4406"/>
                    <a:pt x="191" y="4513"/>
                  </a:cubicBezTo>
                  <a:cubicBezTo>
                    <a:pt x="335" y="4608"/>
                    <a:pt x="538" y="4585"/>
                    <a:pt x="634" y="4429"/>
                  </a:cubicBezTo>
                  <a:lnTo>
                    <a:pt x="3396" y="549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9"/>
            <p:cNvSpPr>
              <a:spLocks noChangeAspect="1"/>
            </p:cNvSpPr>
            <p:nvPr/>
          </p:nvSpPr>
          <p:spPr bwMode="auto">
            <a:xfrm>
              <a:off x="2388" y="1438"/>
              <a:ext cx="447" cy="1437"/>
            </a:xfrm>
            <a:custGeom>
              <a:avLst/>
              <a:gdLst/>
              <a:ahLst/>
              <a:cxnLst>
                <a:cxn ang="0">
                  <a:pos x="3705" y="4565"/>
                </a:cxn>
                <a:cxn ang="0">
                  <a:pos x="3657" y="4434"/>
                </a:cxn>
                <a:cxn ang="0">
                  <a:pos x="634" y="179"/>
                </a:cxn>
                <a:cxn ang="0">
                  <a:pos x="180" y="107"/>
                </a:cxn>
                <a:cxn ang="0">
                  <a:pos x="108" y="562"/>
                </a:cxn>
                <a:cxn ang="0">
                  <a:pos x="3072" y="4744"/>
                </a:cxn>
                <a:cxn ang="0">
                  <a:pos x="3072" y="11652"/>
                </a:cxn>
                <a:cxn ang="0">
                  <a:pos x="3394" y="11975"/>
                </a:cxn>
                <a:cxn ang="0">
                  <a:pos x="3717" y="11652"/>
                </a:cxn>
                <a:cxn ang="0">
                  <a:pos x="3717" y="4649"/>
                </a:cxn>
                <a:cxn ang="0">
                  <a:pos x="3705" y="4565"/>
                </a:cxn>
              </a:cxnLst>
              <a:rect l="0" t="0" r="r" b="b"/>
              <a:pathLst>
                <a:path w="3717" h="11975">
                  <a:moveTo>
                    <a:pt x="3705" y="4565"/>
                  </a:moveTo>
                  <a:cubicBezTo>
                    <a:pt x="3693" y="4517"/>
                    <a:pt x="3681" y="4481"/>
                    <a:pt x="3657" y="4434"/>
                  </a:cubicBezTo>
                  <a:cubicBezTo>
                    <a:pt x="634" y="179"/>
                    <a:pt x="634" y="179"/>
                    <a:pt x="634" y="179"/>
                  </a:cubicBezTo>
                  <a:cubicBezTo>
                    <a:pt x="538" y="36"/>
                    <a:pt x="335" y="0"/>
                    <a:pt x="180" y="107"/>
                  </a:cubicBezTo>
                  <a:cubicBezTo>
                    <a:pt x="36" y="203"/>
                    <a:pt x="0" y="406"/>
                    <a:pt x="108" y="562"/>
                  </a:cubicBezTo>
                  <a:cubicBezTo>
                    <a:pt x="3072" y="4744"/>
                    <a:pt x="3072" y="4744"/>
                    <a:pt x="3072" y="4744"/>
                  </a:cubicBezTo>
                  <a:cubicBezTo>
                    <a:pt x="3072" y="11652"/>
                    <a:pt x="3072" y="11652"/>
                    <a:pt x="3072" y="11652"/>
                  </a:cubicBezTo>
                  <a:cubicBezTo>
                    <a:pt x="3072" y="11831"/>
                    <a:pt x="3215" y="11975"/>
                    <a:pt x="3394" y="11975"/>
                  </a:cubicBezTo>
                  <a:cubicBezTo>
                    <a:pt x="3574" y="11975"/>
                    <a:pt x="3717" y="11831"/>
                    <a:pt x="3717" y="11652"/>
                  </a:cubicBezTo>
                  <a:cubicBezTo>
                    <a:pt x="3717" y="4649"/>
                    <a:pt x="3717" y="4649"/>
                    <a:pt x="3717" y="4649"/>
                  </a:cubicBezTo>
                  <a:cubicBezTo>
                    <a:pt x="3717" y="4613"/>
                    <a:pt x="3717" y="4589"/>
                    <a:pt x="3705" y="4565"/>
                  </a:cubicBezTo>
                </a:path>
              </a:pathLst>
            </a:cu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10"/>
            <p:cNvSpPr>
              <a:spLocks noChangeAspect="1"/>
            </p:cNvSpPr>
            <p:nvPr/>
          </p:nvSpPr>
          <p:spPr bwMode="auto">
            <a:xfrm>
              <a:off x="2285" y="1518"/>
              <a:ext cx="419" cy="555"/>
            </a:xfrm>
            <a:custGeom>
              <a:avLst/>
              <a:gdLst/>
              <a:ahLst/>
              <a:cxnLst>
                <a:cxn ang="0">
                  <a:pos x="215" y="1124"/>
                </a:cxn>
                <a:cxn ang="0">
                  <a:pos x="359" y="216"/>
                </a:cxn>
                <a:cxn ang="0">
                  <a:pos x="1267" y="359"/>
                </a:cxn>
                <a:cxn ang="0">
                  <a:pos x="6792" y="8127"/>
                </a:cxn>
                <a:cxn ang="0">
                  <a:pos x="6624" y="9035"/>
                </a:cxn>
                <a:cxn ang="0">
                  <a:pos x="5716" y="8868"/>
                </a:cxn>
                <a:cxn ang="0">
                  <a:pos x="215" y="1124"/>
                </a:cxn>
              </a:cxnLst>
              <a:rect l="0" t="0" r="r" b="b"/>
              <a:pathLst>
                <a:path w="6983" h="9250">
                  <a:moveTo>
                    <a:pt x="215" y="1124"/>
                  </a:moveTo>
                  <a:cubicBezTo>
                    <a:pt x="0" y="813"/>
                    <a:pt x="72" y="407"/>
                    <a:pt x="359" y="216"/>
                  </a:cubicBezTo>
                  <a:cubicBezTo>
                    <a:pt x="669" y="0"/>
                    <a:pt x="1076" y="72"/>
                    <a:pt x="1267" y="359"/>
                  </a:cubicBezTo>
                  <a:cubicBezTo>
                    <a:pt x="6792" y="8127"/>
                    <a:pt x="6792" y="8127"/>
                    <a:pt x="6792" y="8127"/>
                  </a:cubicBezTo>
                  <a:cubicBezTo>
                    <a:pt x="6983" y="8414"/>
                    <a:pt x="6911" y="8820"/>
                    <a:pt x="6624" y="9035"/>
                  </a:cubicBezTo>
                  <a:cubicBezTo>
                    <a:pt x="6337" y="9250"/>
                    <a:pt x="5931" y="9179"/>
                    <a:pt x="5716" y="8868"/>
                  </a:cubicBezTo>
                  <a:lnTo>
                    <a:pt x="215" y="1124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15"/>
          <p:cNvGrpSpPr>
            <a:grpSpLocks noChangeAspect="1"/>
          </p:cNvGrpSpPr>
          <p:nvPr/>
        </p:nvGrpSpPr>
        <p:grpSpPr bwMode="auto">
          <a:xfrm>
            <a:off x="3547240" y="1406637"/>
            <a:ext cx="155281" cy="793659"/>
            <a:chOff x="2739" y="1446"/>
            <a:chExt cx="279" cy="1426"/>
          </a:xfrm>
        </p:grpSpPr>
        <p:sp>
          <p:nvSpPr>
            <p:cNvPr id="130" name="Freeform 7"/>
            <p:cNvSpPr>
              <a:spLocks noChangeAspect="1"/>
            </p:cNvSpPr>
            <p:nvPr/>
          </p:nvSpPr>
          <p:spPr bwMode="auto">
            <a:xfrm>
              <a:off x="2962" y="1518"/>
              <a:ext cx="56" cy="100"/>
            </a:xfrm>
            <a:custGeom>
              <a:avLst/>
              <a:gdLst/>
              <a:ahLst/>
              <a:cxnLst>
                <a:cxn ang="0">
                  <a:pos x="56" y="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32" y="100"/>
                </a:cxn>
                <a:cxn ang="0">
                  <a:pos x="32" y="28"/>
                </a:cxn>
                <a:cxn ang="0">
                  <a:pos x="55" y="28"/>
                </a:cxn>
                <a:cxn ang="0">
                  <a:pos x="56" y="9"/>
                </a:cxn>
              </a:cxnLst>
              <a:rect l="0" t="0" r="r" b="b"/>
              <a:pathLst>
                <a:path w="56" h="100">
                  <a:moveTo>
                    <a:pt x="56" y="9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  <a:lnTo>
                    <a:pt x="32" y="28"/>
                  </a:lnTo>
                  <a:lnTo>
                    <a:pt x="55" y="28"/>
                  </a:lnTo>
                  <a:lnTo>
                    <a:pt x="56" y="9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8"/>
            <p:cNvSpPr>
              <a:spLocks noChangeAspect="1"/>
            </p:cNvSpPr>
            <p:nvPr/>
          </p:nvSpPr>
          <p:spPr bwMode="auto">
            <a:xfrm>
              <a:off x="2739" y="1470"/>
              <a:ext cx="261" cy="1040"/>
            </a:xfrm>
            <a:custGeom>
              <a:avLst/>
              <a:gdLst/>
              <a:ahLst/>
              <a:cxnLst>
                <a:cxn ang="0">
                  <a:pos x="5650" y="3151"/>
                </a:cxn>
                <a:cxn ang="0">
                  <a:pos x="4725" y="3151"/>
                </a:cxn>
                <a:cxn ang="0">
                  <a:pos x="4725" y="906"/>
                </a:cxn>
                <a:cxn ang="0">
                  <a:pos x="4272" y="906"/>
                </a:cxn>
                <a:cxn ang="0">
                  <a:pos x="4272" y="0"/>
                </a:cxn>
                <a:cxn ang="0">
                  <a:pos x="2599" y="0"/>
                </a:cxn>
                <a:cxn ang="0">
                  <a:pos x="2599" y="906"/>
                </a:cxn>
                <a:cxn ang="0">
                  <a:pos x="295" y="847"/>
                </a:cxn>
                <a:cxn ang="0">
                  <a:pos x="99" y="1300"/>
                </a:cxn>
                <a:cxn ang="0">
                  <a:pos x="866" y="1162"/>
                </a:cxn>
                <a:cxn ang="0">
                  <a:pos x="1792" y="1753"/>
                </a:cxn>
                <a:cxn ang="0">
                  <a:pos x="1792" y="10910"/>
                </a:cxn>
                <a:cxn ang="0">
                  <a:pos x="2126" y="10910"/>
                </a:cxn>
                <a:cxn ang="0">
                  <a:pos x="2126" y="12544"/>
                </a:cxn>
                <a:cxn ang="0">
                  <a:pos x="2126" y="12544"/>
                </a:cxn>
                <a:cxn ang="0">
                  <a:pos x="2402" y="13726"/>
                </a:cxn>
                <a:cxn ang="0">
                  <a:pos x="2402" y="21091"/>
                </a:cxn>
                <a:cxn ang="0">
                  <a:pos x="2677" y="21091"/>
                </a:cxn>
                <a:cxn ang="0">
                  <a:pos x="2677" y="22508"/>
                </a:cxn>
                <a:cxn ang="0">
                  <a:pos x="3465" y="22508"/>
                </a:cxn>
                <a:cxn ang="0">
                  <a:pos x="3465" y="21091"/>
                </a:cxn>
                <a:cxn ang="0">
                  <a:pos x="3760" y="21091"/>
                </a:cxn>
                <a:cxn ang="0">
                  <a:pos x="3760" y="13726"/>
                </a:cxn>
                <a:cxn ang="0">
                  <a:pos x="3741" y="13726"/>
                </a:cxn>
                <a:cxn ang="0">
                  <a:pos x="4607" y="12544"/>
                </a:cxn>
                <a:cxn ang="0">
                  <a:pos x="4646" y="12544"/>
                </a:cxn>
                <a:cxn ang="0">
                  <a:pos x="4646" y="10910"/>
                </a:cxn>
                <a:cxn ang="0">
                  <a:pos x="5650" y="10910"/>
                </a:cxn>
                <a:cxn ang="0">
                  <a:pos x="5650" y="3151"/>
                </a:cxn>
              </a:cxnLst>
              <a:rect l="0" t="0" r="r" b="b"/>
              <a:pathLst>
                <a:path w="5650" h="22508">
                  <a:moveTo>
                    <a:pt x="5650" y="3151"/>
                  </a:moveTo>
                  <a:cubicBezTo>
                    <a:pt x="4725" y="3151"/>
                    <a:pt x="4725" y="3151"/>
                    <a:pt x="4725" y="3151"/>
                  </a:cubicBezTo>
                  <a:cubicBezTo>
                    <a:pt x="4725" y="906"/>
                    <a:pt x="4725" y="906"/>
                    <a:pt x="4725" y="906"/>
                  </a:cubicBezTo>
                  <a:cubicBezTo>
                    <a:pt x="4272" y="906"/>
                    <a:pt x="4272" y="906"/>
                    <a:pt x="4272" y="906"/>
                  </a:cubicBezTo>
                  <a:cubicBezTo>
                    <a:pt x="4272" y="0"/>
                    <a:pt x="4272" y="0"/>
                    <a:pt x="4272" y="0"/>
                  </a:cubicBezTo>
                  <a:cubicBezTo>
                    <a:pt x="2599" y="0"/>
                    <a:pt x="2599" y="0"/>
                    <a:pt x="2599" y="0"/>
                  </a:cubicBezTo>
                  <a:cubicBezTo>
                    <a:pt x="2599" y="906"/>
                    <a:pt x="2599" y="906"/>
                    <a:pt x="2599" y="906"/>
                  </a:cubicBezTo>
                  <a:cubicBezTo>
                    <a:pt x="2599" y="906"/>
                    <a:pt x="827" y="394"/>
                    <a:pt x="295" y="847"/>
                  </a:cubicBezTo>
                  <a:cubicBezTo>
                    <a:pt x="197" y="926"/>
                    <a:pt x="0" y="1142"/>
                    <a:pt x="99" y="1300"/>
                  </a:cubicBezTo>
                  <a:cubicBezTo>
                    <a:pt x="217" y="1497"/>
                    <a:pt x="610" y="1221"/>
                    <a:pt x="866" y="1162"/>
                  </a:cubicBezTo>
                  <a:cubicBezTo>
                    <a:pt x="1083" y="1103"/>
                    <a:pt x="1496" y="1477"/>
                    <a:pt x="1792" y="1753"/>
                  </a:cubicBezTo>
                  <a:cubicBezTo>
                    <a:pt x="1792" y="10910"/>
                    <a:pt x="1792" y="10910"/>
                    <a:pt x="1792" y="10910"/>
                  </a:cubicBezTo>
                  <a:cubicBezTo>
                    <a:pt x="2126" y="10910"/>
                    <a:pt x="2126" y="10910"/>
                    <a:pt x="2126" y="10910"/>
                  </a:cubicBezTo>
                  <a:cubicBezTo>
                    <a:pt x="2126" y="12544"/>
                    <a:pt x="2126" y="12544"/>
                    <a:pt x="2126" y="12544"/>
                  </a:cubicBezTo>
                  <a:cubicBezTo>
                    <a:pt x="2126" y="12544"/>
                    <a:pt x="2126" y="12544"/>
                    <a:pt x="2126" y="12544"/>
                  </a:cubicBezTo>
                  <a:cubicBezTo>
                    <a:pt x="2402" y="13726"/>
                    <a:pt x="2402" y="13726"/>
                    <a:pt x="2402" y="13726"/>
                  </a:cubicBezTo>
                  <a:cubicBezTo>
                    <a:pt x="2402" y="21091"/>
                    <a:pt x="2402" y="21091"/>
                    <a:pt x="2402" y="21091"/>
                  </a:cubicBezTo>
                  <a:cubicBezTo>
                    <a:pt x="2677" y="21091"/>
                    <a:pt x="2677" y="21091"/>
                    <a:pt x="2677" y="21091"/>
                  </a:cubicBezTo>
                  <a:cubicBezTo>
                    <a:pt x="2677" y="22508"/>
                    <a:pt x="2677" y="22508"/>
                    <a:pt x="2677" y="22508"/>
                  </a:cubicBezTo>
                  <a:cubicBezTo>
                    <a:pt x="3465" y="22508"/>
                    <a:pt x="3465" y="22508"/>
                    <a:pt x="3465" y="22508"/>
                  </a:cubicBezTo>
                  <a:cubicBezTo>
                    <a:pt x="3465" y="21091"/>
                    <a:pt x="3465" y="21091"/>
                    <a:pt x="3465" y="21091"/>
                  </a:cubicBezTo>
                  <a:cubicBezTo>
                    <a:pt x="3760" y="21091"/>
                    <a:pt x="3760" y="21091"/>
                    <a:pt x="3760" y="21091"/>
                  </a:cubicBezTo>
                  <a:cubicBezTo>
                    <a:pt x="3760" y="13726"/>
                    <a:pt x="3760" y="13726"/>
                    <a:pt x="3760" y="13726"/>
                  </a:cubicBezTo>
                  <a:cubicBezTo>
                    <a:pt x="3741" y="13726"/>
                    <a:pt x="3741" y="13726"/>
                    <a:pt x="3741" y="13726"/>
                  </a:cubicBezTo>
                  <a:cubicBezTo>
                    <a:pt x="4607" y="12544"/>
                    <a:pt x="4607" y="12544"/>
                    <a:pt x="4607" y="12544"/>
                  </a:cubicBezTo>
                  <a:cubicBezTo>
                    <a:pt x="4646" y="12544"/>
                    <a:pt x="4646" y="12544"/>
                    <a:pt x="4646" y="12544"/>
                  </a:cubicBezTo>
                  <a:cubicBezTo>
                    <a:pt x="4646" y="10910"/>
                    <a:pt x="4646" y="10910"/>
                    <a:pt x="4646" y="10910"/>
                  </a:cubicBezTo>
                  <a:cubicBezTo>
                    <a:pt x="5650" y="10910"/>
                    <a:pt x="5650" y="10910"/>
                    <a:pt x="5650" y="10910"/>
                  </a:cubicBezTo>
                  <a:lnTo>
                    <a:pt x="5650" y="31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9"/>
            <p:cNvSpPr>
              <a:spLocks noChangeAspect="1"/>
            </p:cNvSpPr>
            <p:nvPr/>
          </p:nvSpPr>
          <p:spPr bwMode="auto">
            <a:xfrm>
              <a:off x="2858" y="2489"/>
              <a:ext cx="46" cy="383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0" y="63"/>
                </a:cxn>
                <a:cxn ang="0">
                  <a:pos x="4" y="63"/>
                </a:cxn>
                <a:cxn ang="0">
                  <a:pos x="4" y="272"/>
                </a:cxn>
                <a:cxn ang="0">
                  <a:pos x="4" y="272"/>
                </a:cxn>
                <a:cxn ang="0">
                  <a:pos x="22" y="379"/>
                </a:cxn>
                <a:cxn ang="0">
                  <a:pos x="26" y="383"/>
                </a:cxn>
                <a:cxn ang="0">
                  <a:pos x="42" y="272"/>
                </a:cxn>
                <a:cxn ang="0">
                  <a:pos x="42" y="63"/>
                </a:cxn>
                <a:cxn ang="0">
                  <a:pos x="46" y="63"/>
                </a:cxn>
                <a:cxn ang="0">
                  <a:pos x="46" y="0"/>
                </a:cxn>
              </a:cxnLst>
              <a:rect l="0" t="0" r="r" b="b"/>
              <a:pathLst>
                <a:path w="46" h="383">
                  <a:moveTo>
                    <a:pt x="46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4" y="63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22" y="379"/>
                  </a:lnTo>
                  <a:lnTo>
                    <a:pt x="26" y="383"/>
                  </a:lnTo>
                  <a:lnTo>
                    <a:pt x="42" y="272"/>
                  </a:lnTo>
                  <a:lnTo>
                    <a:pt x="42" y="63"/>
                  </a:lnTo>
                  <a:lnTo>
                    <a:pt x="46" y="6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14"/>
            <p:cNvGrpSpPr>
              <a:grpSpLocks noChangeAspect="1"/>
            </p:cNvGrpSpPr>
            <p:nvPr/>
          </p:nvGrpSpPr>
          <p:grpSpPr bwMode="auto">
            <a:xfrm>
              <a:off x="2852" y="1446"/>
              <a:ext cx="92" cy="37"/>
              <a:chOff x="2852" y="1446"/>
              <a:chExt cx="92" cy="37"/>
            </a:xfrm>
          </p:grpSpPr>
          <p:sp>
            <p:nvSpPr>
              <p:cNvPr id="134" name="Freeform 10"/>
              <p:cNvSpPr>
                <a:spLocks noChangeAspect="1"/>
              </p:cNvSpPr>
              <p:nvPr/>
            </p:nvSpPr>
            <p:spPr bwMode="auto">
              <a:xfrm>
                <a:off x="2852" y="1446"/>
                <a:ext cx="92" cy="37"/>
              </a:xfrm>
              <a:custGeom>
                <a:avLst/>
                <a:gdLst/>
                <a:ahLst/>
                <a:cxnLst>
                  <a:cxn ang="0">
                    <a:pos x="1000" y="0"/>
                  </a:cxn>
                  <a:cxn ang="0">
                    <a:pos x="0" y="100"/>
                  </a:cxn>
                  <a:cxn ang="0">
                    <a:pos x="0" y="700"/>
                  </a:cxn>
                  <a:cxn ang="0">
                    <a:pos x="1000" y="800"/>
                  </a:cxn>
                  <a:cxn ang="0">
                    <a:pos x="2000" y="700"/>
                  </a:cxn>
                  <a:cxn ang="0">
                    <a:pos x="2000" y="100"/>
                  </a:cxn>
                  <a:cxn ang="0">
                    <a:pos x="1000" y="0"/>
                  </a:cxn>
                </a:cxnLst>
                <a:rect l="0" t="0" r="r" b="b"/>
                <a:pathLst>
                  <a:path w="2000" h="800">
                    <a:moveTo>
                      <a:pt x="1000" y="0"/>
                    </a:moveTo>
                    <a:cubicBezTo>
                      <a:pt x="447" y="0"/>
                      <a:pt x="0" y="45"/>
                      <a:pt x="0" y="100"/>
                    </a:cubicBezTo>
                    <a:lnTo>
                      <a:pt x="0" y="700"/>
                    </a:lnTo>
                    <a:cubicBezTo>
                      <a:pt x="0" y="755"/>
                      <a:pt x="447" y="800"/>
                      <a:pt x="1000" y="800"/>
                    </a:cubicBezTo>
                    <a:cubicBezTo>
                      <a:pt x="1552" y="800"/>
                      <a:pt x="2000" y="755"/>
                      <a:pt x="2000" y="700"/>
                    </a:cubicBezTo>
                    <a:lnTo>
                      <a:pt x="2000" y="100"/>
                    </a:lnTo>
                    <a:cubicBezTo>
                      <a:pt x="2000" y="45"/>
                      <a:pt x="1552" y="0"/>
                      <a:pt x="1000" y="0"/>
                    </a:cubicBezTo>
                    <a:close/>
                  </a:path>
                </a:pathLst>
              </a:custGeom>
              <a:solidFill>
                <a:srgbClr val="9933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Oval 11"/>
              <p:cNvSpPr>
                <a:spLocks noChangeAspect="1" noChangeArrowheads="1"/>
              </p:cNvSpPr>
              <p:nvPr/>
            </p:nvSpPr>
            <p:spPr bwMode="auto">
              <a:xfrm>
                <a:off x="2852" y="1446"/>
                <a:ext cx="92" cy="9"/>
              </a:xfrm>
              <a:prstGeom prst="ellipse">
                <a:avLst/>
              </a:prstGeom>
              <a:solidFill>
                <a:schemeClr val="tx1"/>
              </a:soli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2"/>
              <p:cNvSpPr>
                <a:spLocks noChangeAspect="1"/>
              </p:cNvSpPr>
              <p:nvPr/>
            </p:nvSpPr>
            <p:spPr bwMode="auto">
              <a:xfrm>
                <a:off x="2852" y="1446"/>
                <a:ext cx="92" cy="37"/>
              </a:xfrm>
              <a:custGeom>
                <a:avLst/>
                <a:gdLst/>
                <a:ahLst/>
                <a:cxnLst>
                  <a:cxn ang="0">
                    <a:pos x="1000" y="0"/>
                  </a:cxn>
                  <a:cxn ang="0">
                    <a:pos x="0" y="100"/>
                  </a:cxn>
                  <a:cxn ang="0">
                    <a:pos x="0" y="700"/>
                  </a:cxn>
                  <a:cxn ang="0">
                    <a:pos x="1000" y="800"/>
                  </a:cxn>
                  <a:cxn ang="0">
                    <a:pos x="2000" y="700"/>
                  </a:cxn>
                  <a:cxn ang="0">
                    <a:pos x="2000" y="100"/>
                  </a:cxn>
                  <a:cxn ang="0">
                    <a:pos x="1000" y="0"/>
                  </a:cxn>
                </a:cxnLst>
                <a:rect l="0" t="0" r="r" b="b"/>
                <a:pathLst>
                  <a:path w="2000" h="800">
                    <a:moveTo>
                      <a:pt x="1000" y="0"/>
                    </a:moveTo>
                    <a:cubicBezTo>
                      <a:pt x="447" y="0"/>
                      <a:pt x="0" y="45"/>
                      <a:pt x="0" y="100"/>
                    </a:cubicBezTo>
                    <a:lnTo>
                      <a:pt x="0" y="700"/>
                    </a:lnTo>
                    <a:cubicBezTo>
                      <a:pt x="0" y="755"/>
                      <a:pt x="447" y="800"/>
                      <a:pt x="1000" y="800"/>
                    </a:cubicBezTo>
                    <a:cubicBezTo>
                      <a:pt x="1552" y="800"/>
                      <a:pt x="2000" y="755"/>
                      <a:pt x="2000" y="700"/>
                    </a:cubicBezTo>
                    <a:lnTo>
                      <a:pt x="2000" y="100"/>
                    </a:lnTo>
                    <a:cubicBezTo>
                      <a:pt x="2000" y="45"/>
                      <a:pt x="1552" y="0"/>
                      <a:pt x="1000" y="0"/>
                    </a:cubicBezTo>
                    <a:close/>
                  </a:path>
                </a:pathLst>
              </a:custGeom>
              <a:noFill/>
              <a:ln w="317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3"/>
              <p:cNvSpPr>
                <a:spLocks noChangeAspect="1"/>
              </p:cNvSpPr>
              <p:nvPr/>
            </p:nvSpPr>
            <p:spPr bwMode="auto">
              <a:xfrm>
                <a:off x="2852" y="1451"/>
                <a:ext cx="92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" y="4"/>
                  </a:cxn>
                  <a:cxn ang="0">
                    <a:pos x="92" y="0"/>
                  </a:cxn>
                </a:cxnLst>
                <a:rect l="0" t="0" r="r" b="b"/>
                <a:pathLst>
                  <a:path w="92" h="4">
                    <a:moveTo>
                      <a:pt x="0" y="0"/>
                    </a:moveTo>
                    <a:cubicBezTo>
                      <a:pt x="0" y="2"/>
                      <a:pt x="20" y="4"/>
                      <a:pt x="46" y="4"/>
                    </a:cubicBezTo>
                    <a:cubicBezTo>
                      <a:pt x="71" y="4"/>
                      <a:pt x="92" y="2"/>
                      <a:pt x="92" y="0"/>
                    </a:cubicBezTo>
                  </a:path>
                </a:pathLst>
              </a:custGeom>
              <a:noFill/>
              <a:ln w="317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57200" y="109480"/>
            <a:ext cx="8229600" cy="1048117"/>
          </a:xfrm>
        </p:spPr>
        <p:txBody>
          <a:bodyPr>
            <a:normAutofit/>
          </a:bodyPr>
          <a:lstStyle/>
          <a:p>
            <a:r>
              <a:rPr lang="en-US" dirty="0" smtClean="0"/>
              <a:t>Contact transmission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57200" y="109480"/>
            <a:ext cx="8229600" cy="1048117"/>
          </a:xfrm>
        </p:spPr>
        <p:txBody>
          <a:bodyPr>
            <a:normAutofit/>
          </a:bodyPr>
          <a:lstStyle/>
          <a:p>
            <a:r>
              <a:rPr lang="en-US" dirty="0" smtClean="0"/>
              <a:t>Contact transmission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24786" y="2203323"/>
            <a:ext cx="1775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70 PFU or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7000 PFU virus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39920" y="2203323"/>
            <a:ext cx="2494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“resistant” BALB/c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“susceptible” 129 mice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824786" y="3698676"/>
            <a:ext cx="542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100% contact transmission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similar-looking URT-biased infection in recipients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protects from lethal challenge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9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JR Cus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685</Words>
  <Application>Microsoft Macintosh PowerPoint</Application>
  <PresentationFormat>On-screen Show (4:3)</PresentationFormat>
  <Paragraphs>187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CJR Custom</vt:lpstr>
      <vt:lpstr>Sendai virus: Illuminating parainfluenza virus dynamics in living animals</vt:lpstr>
      <vt:lpstr>Human parainfluenza viruses</vt:lpstr>
      <vt:lpstr>Sendai virus: murine counterpart of HPIV1</vt:lpstr>
      <vt:lpstr>PowerPoint Presentation</vt:lpstr>
      <vt:lpstr>Imaging infection daily in a living mouse</vt:lpstr>
      <vt:lpstr>Resistant in lungs but susceptible in URT</vt:lpstr>
      <vt:lpstr>Low-dose inoculation grows to high level in URT</vt:lpstr>
      <vt:lpstr>Contact transmission</vt:lpstr>
      <vt:lpstr>Contact transmission</vt:lpstr>
      <vt:lpstr>Progression of 1° infection in contact recipient mice</vt:lpstr>
      <vt:lpstr>Time until detection in nasopharynx</vt:lpstr>
      <vt:lpstr>Contact transmission</vt:lpstr>
      <vt:lpstr>Airborne transmission</vt:lpstr>
      <vt:lpstr>Diverse dynamics of primary infection after airborne transmission</vt:lpstr>
      <vt:lpstr>1° infection inversely correlates with reinfection</vt:lpstr>
      <vt:lpstr>Protection from natural reinfection by contact transmission</vt:lpstr>
      <vt:lpstr>Major Findings</vt:lpstr>
      <vt:lpstr>Sendai virus: Illuminating parainfluenza virus dynamics in living animals</vt:lpstr>
    </vt:vector>
  </TitlesOfParts>
  <Manager/>
  <Company>St. Jude Children's Research Hospital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Charles Russell</dc:creator>
  <cp:keywords/>
  <dc:description/>
  <cp:lastModifiedBy>Charles Russell</cp:lastModifiedBy>
  <cp:revision>201</cp:revision>
  <dcterms:created xsi:type="dcterms:W3CDTF">2012-06-26T13:47:14Z</dcterms:created>
  <dcterms:modified xsi:type="dcterms:W3CDTF">2014-10-03T16:33:55Z</dcterms:modified>
  <cp:category/>
</cp:coreProperties>
</file>