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75" r:id="rId7"/>
    <p:sldId id="262" r:id="rId8"/>
    <p:sldId id="261" r:id="rId9"/>
    <p:sldId id="266" r:id="rId10"/>
    <p:sldId id="269" r:id="rId11"/>
    <p:sldId id="268" r:id="rId12"/>
    <p:sldId id="267" r:id="rId13"/>
    <p:sldId id="271" r:id="rId14"/>
    <p:sldId id="270" r:id="rId15"/>
    <p:sldId id="272" r:id="rId16"/>
    <p:sldId id="273" r:id="rId17"/>
    <p:sldId id="276" r:id="rId18"/>
    <p:sldId id="277"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38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r.%20Tobin-West\AppData\Roaming\Microsoft\Excel\Book1%20(version%201).xlsb"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Sheet1!$G$4:$G$8</c:f>
              <c:strCache>
                <c:ptCount val="5"/>
                <c:pt idx="0">
                  <c:v>Sexually Exposed</c:v>
                </c:pt>
                <c:pt idx="1">
                  <c:v>Sexually Unexposed</c:v>
                </c:pt>
                <c:pt idx="3">
                  <c:v>Sexual Risk Practices</c:v>
                </c:pt>
                <c:pt idx="4">
                  <c:v>Safe Sexual Practices</c:v>
                </c:pt>
              </c:strCache>
            </c:strRef>
          </c:cat>
          <c:val>
            <c:numRef>
              <c:f>Sheet1!$H$4:$H$8</c:f>
              <c:numCache>
                <c:formatCode>General</c:formatCode>
                <c:ptCount val="5"/>
              </c:numCache>
            </c:numRef>
          </c:val>
        </c:ser>
        <c:ser>
          <c:idx val="1"/>
          <c:order val="1"/>
          <c:invertIfNegative val="0"/>
          <c:dPt>
            <c:idx val="1"/>
            <c:invertIfNegative val="0"/>
            <c:bubble3D val="0"/>
            <c:spPr>
              <a:solidFill>
                <a:srgbClr val="00B050"/>
              </a:solidFill>
            </c:spPr>
          </c:dPt>
          <c:dPt>
            <c:idx val="4"/>
            <c:invertIfNegative val="0"/>
            <c:bubble3D val="0"/>
            <c:spPr>
              <a:solidFill>
                <a:srgbClr val="00B050"/>
              </a:solidFill>
            </c:spPr>
          </c:dPt>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dLbl>
              <c:idx val="3"/>
              <c:layout/>
              <c:showLegendKey val="0"/>
              <c:showVal val="1"/>
              <c:showCatName val="0"/>
              <c:showSerName val="0"/>
              <c:showPercent val="0"/>
              <c:showBubbleSize val="0"/>
            </c:dLbl>
            <c:dLbl>
              <c:idx val="4"/>
              <c:layout/>
              <c:showLegendKey val="0"/>
              <c:showVal val="1"/>
              <c:showCatName val="0"/>
              <c:showSerName val="0"/>
              <c:showPercent val="0"/>
              <c:showBubbleSize val="0"/>
            </c:dLbl>
            <c:txPr>
              <a:bodyPr/>
              <a:lstStyle/>
              <a:p>
                <a:pPr>
                  <a:defRPr sz="1800"/>
                </a:pPr>
                <a:endParaRPr lang="en-US"/>
              </a:p>
            </c:txPr>
            <c:showLegendKey val="0"/>
            <c:showVal val="0"/>
            <c:showCatName val="0"/>
            <c:showSerName val="0"/>
            <c:showPercent val="0"/>
            <c:showBubbleSize val="0"/>
          </c:dLbls>
          <c:cat>
            <c:strRef>
              <c:f>Sheet1!$G$4:$G$8</c:f>
              <c:strCache>
                <c:ptCount val="5"/>
                <c:pt idx="0">
                  <c:v>Sexually Exposed</c:v>
                </c:pt>
                <c:pt idx="1">
                  <c:v>Sexually Unexposed</c:v>
                </c:pt>
                <c:pt idx="3">
                  <c:v>Sexual Risk Practices</c:v>
                </c:pt>
                <c:pt idx="4">
                  <c:v>Safe Sexual Practices</c:v>
                </c:pt>
              </c:strCache>
            </c:strRef>
          </c:cat>
          <c:val>
            <c:numRef>
              <c:f>Sheet1!$I$4:$I$8</c:f>
              <c:numCache>
                <c:formatCode>0.0%</c:formatCode>
                <c:ptCount val="5"/>
                <c:pt idx="0">
                  <c:v>0.85599999999999998</c:v>
                </c:pt>
                <c:pt idx="1">
                  <c:v>0.14399999999999999</c:v>
                </c:pt>
                <c:pt idx="3">
                  <c:v>0.372</c:v>
                </c:pt>
                <c:pt idx="4">
                  <c:v>0.628</c:v>
                </c:pt>
              </c:numCache>
            </c:numRef>
          </c:val>
        </c:ser>
        <c:dLbls>
          <c:showLegendKey val="0"/>
          <c:showVal val="0"/>
          <c:showCatName val="0"/>
          <c:showSerName val="0"/>
          <c:showPercent val="0"/>
          <c:showBubbleSize val="0"/>
        </c:dLbls>
        <c:gapWidth val="150"/>
        <c:axId val="113840128"/>
        <c:axId val="113841664"/>
      </c:barChart>
      <c:catAx>
        <c:axId val="113840128"/>
        <c:scaling>
          <c:orientation val="minMax"/>
        </c:scaling>
        <c:delete val="0"/>
        <c:axPos val="b"/>
        <c:majorTickMark val="out"/>
        <c:minorTickMark val="none"/>
        <c:tickLblPos val="nextTo"/>
        <c:txPr>
          <a:bodyPr/>
          <a:lstStyle/>
          <a:p>
            <a:pPr>
              <a:defRPr sz="1600"/>
            </a:pPr>
            <a:endParaRPr lang="en-US"/>
          </a:p>
        </c:txPr>
        <c:crossAx val="113841664"/>
        <c:crosses val="autoZero"/>
        <c:auto val="1"/>
        <c:lblAlgn val="ctr"/>
        <c:lblOffset val="100"/>
        <c:noMultiLvlLbl val="0"/>
      </c:catAx>
      <c:valAx>
        <c:axId val="113841664"/>
        <c:scaling>
          <c:orientation val="minMax"/>
        </c:scaling>
        <c:delete val="1"/>
        <c:axPos val="l"/>
        <c:numFmt formatCode="General" sourceLinked="1"/>
        <c:majorTickMark val="out"/>
        <c:minorTickMark val="none"/>
        <c:tickLblPos val="nextTo"/>
        <c:crossAx val="11384012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Sheet1!$B$2</c:f>
              <c:strCache>
                <c:ptCount val="1"/>
                <c:pt idx="0">
                  <c:v>(%)</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txPr>
              <a:bodyPr/>
              <a:lstStyle/>
              <a:p>
                <a:pPr>
                  <a:defRPr sz="2400"/>
                </a:pPr>
                <a:endParaRPr lang="en-US"/>
              </a:p>
            </c:txPr>
            <c:showLegendKey val="0"/>
            <c:showVal val="1"/>
            <c:showCatName val="0"/>
            <c:showSerName val="0"/>
            <c:showPercent val="0"/>
            <c:showBubbleSize val="0"/>
            <c:showLeaderLines val="0"/>
          </c:dLbls>
          <c:cat>
            <c:strRef>
              <c:f>Sheet1!$A$3:$A$6</c:f>
              <c:strCache>
                <c:ptCount val="4"/>
                <c:pt idx="0">
                  <c:v>Early sexual debut (&lt;15 years)</c:v>
                </c:pt>
                <c:pt idx="1">
                  <c:v>Multiple sex partnership</c:v>
                </c:pt>
                <c:pt idx="2">
                  <c:v>Use of alcohol before having sex</c:v>
                </c:pt>
                <c:pt idx="3">
                  <c:v>Use of recreational drugs before having sex</c:v>
                </c:pt>
              </c:strCache>
            </c:strRef>
          </c:cat>
          <c:val>
            <c:numRef>
              <c:f>Sheet1!$B$3:$B$6</c:f>
              <c:numCache>
                <c:formatCode>General</c:formatCode>
                <c:ptCount val="4"/>
                <c:pt idx="0">
                  <c:v>16.7</c:v>
                </c:pt>
                <c:pt idx="1">
                  <c:v>12.9</c:v>
                </c:pt>
                <c:pt idx="2">
                  <c:v>29.6</c:v>
                </c:pt>
                <c:pt idx="3">
                  <c:v>5.9</c:v>
                </c:pt>
              </c:numCache>
            </c:numRef>
          </c:val>
        </c:ser>
        <c:dLbls>
          <c:showLegendKey val="0"/>
          <c:showVal val="0"/>
          <c:showCatName val="0"/>
          <c:showSerName val="0"/>
          <c:showPercent val="0"/>
          <c:showBubbleSize val="0"/>
        </c:dLbls>
        <c:gapWidth val="159"/>
        <c:overlap val="-36"/>
        <c:axId val="113871104"/>
        <c:axId val="113889280"/>
      </c:barChart>
      <c:catAx>
        <c:axId val="113871104"/>
        <c:scaling>
          <c:orientation val="minMax"/>
        </c:scaling>
        <c:delete val="0"/>
        <c:axPos val="l"/>
        <c:majorTickMark val="out"/>
        <c:minorTickMark val="none"/>
        <c:tickLblPos val="nextTo"/>
        <c:txPr>
          <a:bodyPr/>
          <a:lstStyle/>
          <a:p>
            <a:pPr>
              <a:defRPr sz="2400"/>
            </a:pPr>
            <a:endParaRPr lang="en-US"/>
          </a:p>
        </c:txPr>
        <c:crossAx val="113889280"/>
        <c:crosses val="autoZero"/>
        <c:auto val="1"/>
        <c:lblAlgn val="ctr"/>
        <c:lblOffset val="100"/>
        <c:noMultiLvlLbl val="0"/>
      </c:catAx>
      <c:valAx>
        <c:axId val="113889280"/>
        <c:scaling>
          <c:orientation val="minMax"/>
        </c:scaling>
        <c:delete val="1"/>
        <c:axPos val="b"/>
        <c:numFmt formatCode="General" sourceLinked="1"/>
        <c:majorTickMark val="out"/>
        <c:minorTickMark val="none"/>
        <c:tickLblPos val="nextTo"/>
        <c:crossAx val="113871104"/>
        <c:crosses val="autoZero"/>
        <c:crossBetween val="between"/>
      </c:valAx>
    </c:plotArea>
    <c:legend>
      <c:legendPos val="r"/>
      <c:layout/>
      <c:overlay val="0"/>
      <c:txPr>
        <a:bodyPr/>
        <a:lstStyle/>
        <a:p>
          <a:pPr>
            <a:defRPr sz="2400"/>
          </a:pPr>
          <a:endParaRPr lang="en-US"/>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6CB34F4-2E17-4ABB-AEB5-951D03C5A4EA}" type="datetimeFigureOut">
              <a:rPr lang="en-US" smtClean="0"/>
              <a:t>30-Nov-15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545F683-76E3-4543-84FD-3B250E9960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CB34F4-2E17-4ABB-AEB5-951D03C5A4EA}" type="datetimeFigureOut">
              <a:rPr lang="en-US" smtClean="0"/>
              <a:t>30-Nov-15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45F683-76E3-4543-84FD-3B250E9960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CB34F4-2E17-4ABB-AEB5-951D03C5A4EA}" type="datetimeFigureOut">
              <a:rPr lang="en-US" smtClean="0"/>
              <a:t>30-Nov-15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45F683-76E3-4543-84FD-3B250E9960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CB34F4-2E17-4ABB-AEB5-951D03C5A4EA}" type="datetimeFigureOut">
              <a:rPr lang="en-US" smtClean="0"/>
              <a:t>30-Nov-15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45F683-76E3-4543-84FD-3B250E9960C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CB34F4-2E17-4ABB-AEB5-951D03C5A4EA}" type="datetimeFigureOut">
              <a:rPr lang="en-US" smtClean="0"/>
              <a:t>30-Nov-15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45F683-76E3-4543-84FD-3B250E9960C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CB34F4-2E17-4ABB-AEB5-951D03C5A4EA}" type="datetimeFigureOut">
              <a:rPr lang="en-US" smtClean="0"/>
              <a:t>30-Nov-15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45F683-76E3-4543-84FD-3B250E9960C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CB34F4-2E17-4ABB-AEB5-951D03C5A4EA}" type="datetimeFigureOut">
              <a:rPr lang="en-US" smtClean="0"/>
              <a:t>30-Nov-15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545F683-76E3-4543-84FD-3B250E9960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6CB34F4-2E17-4ABB-AEB5-951D03C5A4EA}" type="datetimeFigureOut">
              <a:rPr lang="en-US" smtClean="0"/>
              <a:t>30-Nov-15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545F683-76E3-4543-84FD-3B250E9960C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6CB34F4-2E17-4ABB-AEB5-951D03C5A4EA}" type="datetimeFigureOut">
              <a:rPr lang="en-US" smtClean="0"/>
              <a:t>30-Nov-15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545F683-76E3-4543-84FD-3B250E9960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6CB34F4-2E17-4ABB-AEB5-951D03C5A4EA}" type="datetimeFigureOut">
              <a:rPr lang="en-US" smtClean="0"/>
              <a:t>30-Nov-15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45F683-76E3-4543-84FD-3B250E9960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6CB34F4-2E17-4ABB-AEB5-951D03C5A4EA}" type="datetimeFigureOut">
              <a:rPr lang="en-US" smtClean="0"/>
              <a:t>30-Nov-15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545F683-76E3-4543-84FD-3B250E9960C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6CB34F4-2E17-4ABB-AEB5-951D03C5A4EA}" type="datetimeFigureOut">
              <a:rPr lang="en-US" smtClean="0"/>
              <a:t>30-Nov-15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545F683-76E3-4543-84FD-3B250E9960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biomedcentral.com/1471-2458/14/105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457200"/>
            <a:ext cx="6324600" cy="1752600"/>
          </a:xfrm>
        </p:spPr>
        <p:txBody>
          <a:bodyPr anchor="t">
            <a:normAutofit fontScale="90000"/>
          </a:bodyPr>
          <a:lstStyle/>
          <a:p>
            <a:pPr algn="l"/>
            <a:r>
              <a:rPr lang="en-US" sz="2800" dirty="0"/>
              <a:t>Determinants of sexual risk practices </a:t>
            </a:r>
            <a:r>
              <a:rPr lang="en-US" sz="2800" dirty="0" smtClean="0"/>
              <a:t>and HIV </a:t>
            </a:r>
            <a:r>
              <a:rPr lang="en-US" sz="2800" dirty="0"/>
              <a:t>transmission </a:t>
            </a:r>
            <a:r>
              <a:rPr lang="en-US" sz="2800" dirty="0" smtClean="0"/>
              <a:t>among </a:t>
            </a:r>
            <a:r>
              <a:rPr lang="en-US" sz="2800" dirty="0"/>
              <a:t>women of childbearing age in semi-urban communities of Rivers State, Nigeria</a:t>
            </a:r>
            <a:r>
              <a:rPr lang="en-US" dirty="0"/>
              <a:t/>
            </a:r>
            <a:br>
              <a:rPr lang="en-US" dirty="0"/>
            </a:br>
            <a:endParaRPr lang="en-US" dirty="0"/>
          </a:p>
        </p:txBody>
      </p:sp>
      <p:sp>
        <p:nvSpPr>
          <p:cNvPr id="3" name="Subtitle 2"/>
          <p:cNvSpPr>
            <a:spLocks noGrp="1"/>
          </p:cNvSpPr>
          <p:nvPr>
            <p:ph type="subTitle" idx="1"/>
          </p:nvPr>
        </p:nvSpPr>
        <p:spPr>
          <a:xfrm>
            <a:off x="685800" y="3611606"/>
            <a:ext cx="7772400" cy="1417593"/>
          </a:xfrm>
        </p:spPr>
        <p:txBody>
          <a:bodyPr>
            <a:normAutofit fontScale="70000" lnSpcReduction="20000"/>
          </a:bodyPr>
          <a:lstStyle/>
          <a:p>
            <a:r>
              <a:rPr lang="en-US" sz="3400" dirty="0">
                <a:solidFill>
                  <a:schemeClr val="tx1"/>
                </a:solidFill>
              </a:rPr>
              <a:t>Dr. </a:t>
            </a:r>
            <a:r>
              <a:rPr lang="en-US" sz="3400" dirty="0" smtClean="0">
                <a:solidFill>
                  <a:schemeClr val="tx1"/>
                </a:solidFill>
              </a:rPr>
              <a:t>Charles  </a:t>
            </a:r>
            <a:r>
              <a:rPr lang="en-US" sz="3400" dirty="0">
                <a:solidFill>
                  <a:schemeClr val="tx1"/>
                </a:solidFill>
              </a:rPr>
              <a:t>Tobin-West</a:t>
            </a:r>
          </a:p>
          <a:p>
            <a:r>
              <a:rPr lang="en-US" sz="3400" dirty="0" smtClean="0">
                <a:solidFill>
                  <a:schemeClr val="tx1"/>
                </a:solidFill>
              </a:rPr>
              <a:t>Department </a:t>
            </a:r>
            <a:r>
              <a:rPr lang="en-US" sz="3400" dirty="0">
                <a:solidFill>
                  <a:schemeClr val="tx1"/>
                </a:solidFill>
              </a:rPr>
              <a:t>of Preventive and Social Medicine</a:t>
            </a:r>
          </a:p>
          <a:p>
            <a:r>
              <a:rPr lang="en-US" sz="3400" dirty="0">
                <a:solidFill>
                  <a:schemeClr val="tx1"/>
                </a:solidFill>
              </a:rPr>
              <a:t>College of Health Sciences</a:t>
            </a:r>
          </a:p>
          <a:p>
            <a:r>
              <a:rPr lang="en-US" sz="3400" dirty="0">
                <a:solidFill>
                  <a:schemeClr val="tx1"/>
                </a:solidFill>
              </a:rPr>
              <a:t>University of Port Harcourt</a:t>
            </a:r>
          </a:p>
          <a:p>
            <a:endParaRPr lang="en-US" dirty="0"/>
          </a:p>
        </p:txBody>
      </p:sp>
      <p:pic>
        <p:nvPicPr>
          <p:cNvPr id="4" name="Picture 2"/>
          <p:cNvPicPr>
            <a:picLocks noChangeAspect="1" noChangeArrowheads="1"/>
          </p:cNvPicPr>
          <p:nvPr/>
        </p:nvPicPr>
        <p:blipFill>
          <a:blip r:embed="rId2">
            <a:lum bright="18000"/>
          </a:blip>
          <a:srcRect l="2431" t="5907"/>
          <a:stretch>
            <a:fillRect/>
          </a:stretch>
        </p:blipFill>
        <p:spPr bwMode="auto">
          <a:xfrm>
            <a:off x="228600" y="228600"/>
            <a:ext cx="1524000" cy="1460500"/>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152400" y="1676400"/>
            <a:ext cx="1600200" cy="1447800"/>
          </a:xfrm>
          <a:prstGeom prst="rect">
            <a:avLst/>
          </a:prstGeom>
          <a:noFill/>
          <a:ln w="9525">
            <a:noFill/>
            <a:miter lim="800000"/>
            <a:headEnd/>
            <a:tailEnd/>
          </a:ln>
        </p:spPr>
      </p:pic>
    </p:spTree>
    <p:extLst>
      <p:ext uri="{BB962C8B-B14F-4D97-AF65-F5344CB8AC3E}">
        <p14:creationId xmlns:p14="http://schemas.microsoft.com/office/powerpoint/2010/main" val="3335333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324981316"/>
              </p:ext>
            </p:extLst>
          </p:nvPr>
        </p:nvGraphicFramePr>
        <p:xfrm>
          <a:off x="304800" y="621127"/>
          <a:ext cx="8686799" cy="5452674"/>
        </p:xfrm>
        <a:graphic>
          <a:graphicData uri="http://schemas.openxmlformats.org/drawingml/2006/table">
            <a:tbl>
              <a:tblPr firstRow="1" firstCol="1" bandRow="1">
                <a:tableStyleId>{5940675A-B579-460E-94D1-54222C63F5DA}</a:tableStyleId>
              </a:tblPr>
              <a:tblGrid>
                <a:gridCol w="4114800"/>
                <a:gridCol w="1066800"/>
                <a:gridCol w="1219200"/>
                <a:gridCol w="1143000"/>
                <a:gridCol w="1142999"/>
              </a:tblGrid>
              <a:tr h="422222">
                <a:tc rowSpan="2">
                  <a:txBody>
                    <a:bodyPr/>
                    <a:lstStyle/>
                    <a:p>
                      <a:pPr marL="0" marR="0">
                        <a:lnSpc>
                          <a:spcPct val="115000"/>
                        </a:lnSpc>
                        <a:spcBef>
                          <a:spcPts val="0"/>
                        </a:spcBef>
                        <a:spcAft>
                          <a:spcPts val="0"/>
                        </a:spcAft>
                      </a:pPr>
                      <a:r>
                        <a:rPr lang="en-US" sz="1400" dirty="0">
                          <a:effectLst/>
                        </a:rPr>
                        <a:t>Independent variables</a:t>
                      </a:r>
                      <a:endParaRPr lang="en-US" sz="1400" dirty="0">
                        <a:effectLst/>
                        <a:latin typeface="Calibri"/>
                        <a:ea typeface="Calibri"/>
                        <a:cs typeface="Times New Roman"/>
                      </a:endParaRPr>
                    </a:p>
                  </a:txBody>
                  <a:tcPr marL="42573" marR="42573" marT="0" marB="0"/>
                </a:tc>
                <a:tc rowSpan="2">
                  <a:txBody>
                    <a:bodyPr/>
                    <a:lstStyle/>
                    <a:p>
                      <a:pPr marL="0" marR="0" algn="ctr">
                        <a:lnSpc>
                          <a:spcPct val="115000"/>
                        </a:lnSpc>
                        <a:spcBef>
                          <a:spcPts val="0"/>
                        </a:spcBef>
                        <a:spcAft>
                          <a:spcPts val="0"/>
                        </a:spcAft>
                      </a:pPr>
                      <a:r>
                        <a:rPr lang="en-US" sz="1400" dirty="0">
                          <a:effectLst/>
                        </a:rPr>
                        <a:t>Adjusted Odds ratio</a:t>
                      </a:r>
                      <a:endParaRPr lang="en-US" sz="1400" dirty="0">
                        <a:effectLst/>
                        <a:latin typeface="Calibri"/>
                        <a:ea typeface="Calibri"/>
                        <a:cs typeface="Times New Roman"/>
                      </a:endParaRPr>
                    </a:p>
                  </a:txBody>
                  <a:tcPr marL="42573" marR="42573" marT="0" marB="0"/>
                </a:tc>
                <a:tc gridSpan="2">
                  <a:txBody>
                    <a:bodyPr/>
                    <a:lstStyle/>
                    <a:p>
                      <a:pPr marL="0" marR="0" algn="ctr">
                        <a:lnSpc>
                          <a:spcPct val="115000"/>
                        </a:lnSpc>
                        <a:spcBef>
                          <a:spcPts val="0"/>
                        </a:spcBef>
                        <a:spcAft>
                          <a:spcPts val="0"/>
                        </a:spcAft>
                      </a:pPr>
                      <a:r>
                        <a:rPr lang="en-US" sz="1400">
                          <a:effectLst/>
                        </a:rPr>
                        <a:t>95% Confidence Interval</a:t>
                      </a:r>
                      <a:endParaRPr lang="en-US" sz="1400">
                        <a:effectLst/>
                        <a:latin typeface="Calibri"/>
                        <a:ea typeface="Calibri"/>
                        <a:cs typeface="Times New Roman"/>
                      </a:endParaRPr>
                    </a:p>
                  </a:txBody>
                  <a:tcPr marL="42573" marR="42573" marT="0" marB="0"/>
                </a:tc>
                <a:tc hMerge="1">
                  <a:txBody>
                    <a:bodyPr/>
                    <a:lstStyle/>
                    <a:p>
                      <a:endParaRPr lang="en-US"/>
                    </a:p>
                  </a:txBody>
                  <a:tcPr/>
                </a:tc>
                <a:tc rowSpan="2">
                  <a:txBody>
                    <a:bodyPr/>
                    <a:lstStyle/>
                    <a:p>
                      <a:pPr marL="0" marR="0" algn="ctr">
                        <a:lnSpc>
                          <a:spcPct val="115000"/>
                        </a:lnSpc>
                        <a:spcBef>
                          <a:spcPts val="0"/>
                        </a:spcBef>
                        <a:spcAft>
                          <a:spcPts val="0"/>
                        </a:spcAft>
                      </a:pPr>
                      <a:r>
                        <a:rPr lang="en-US" sz="1400">
                          <a:effectLst/>
                        </a:rPr>
                        <a:t>P value</a:t>
                      </a:r>
                      <a:endParaRPr lang="en-US" sz="1400">
                        <a:effectLst/>
                        <a:latin typeface="Calibri"/>
                        <a:ea typeface="Calibri"/>
                        <a:cs typeface="Times New Roman"/>
                      </a:endParaRPr>
                    </a:p>
                  </a:txBody>
                  <a:tcPr marL="42573" marR="42573" marT="0" marB="0"/>
                </a:tc>
              </a:tr>
              <a:tr h="310612">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400">
                          <a:effectLst/>
                        </a:rPr>
                        <a:t>Lower limit</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Upper Limit</a:t>
                      </a:r>
                      <a:endParaRPr lang="en-US" sz="1400">
                        <a:effectLst/>
                        <a:latin typeface="Calibri"/>
                        <a:ea typeface="Calibri"/>
                        <a:cs typeface="Times New Roman"/>
                      </a:endParaRPr>
                    </a:p>
                  </a:txBody>
                  <a:tcPr marL="42573" marR="42573" marT="0" marB="0"/>
                </a:tc>
                <a:tc vMerge="1">
                  <a:txBody>
                    <a:bodyPr/>
                    <a:lstStyle/>
                    <a:p>
                      <a:endParaRPr lang="en-US"/>
                    </a:p>
                  </a:txBody>
                  <a:tcPr/>
                </a:tc>
              </a:tr>
              <a:tr h="243977">
                <a:tc>
                  <a:txBody>
                    <a:bodyPr/>
                    <a:lstStyle/>
                    <a:p>
                      <a:pPr marL="0" marR="0">
                        <a:lnSpc>
                          <a:spcPct val="115000"/>
                        </a:lnSpc>
                        <a:spcBef>
                          <a:spcPts val="0"/>
                        </a:spcBef>
                        <a:spcAft>
                          <a:spcPts val="0"/>
                        </a:spcAft>
                      </a:pPr>
                      <a:r>
                        <a:rPr lang="en-US" sz="1400" dirty="0">
                          <a:effectLst/>
                        </a:rPr>
                        <a:t>Age group (youth/non-youth)</a:t>
                      </a:r>
                      <a:endParaRPr lang="en-US" sz="1400" dirty="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1.571</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1.106</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2.231</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0.012*</a:t>
                      </a:r>
                      <a:endParaRPr lang="en-US" sz="1400">
                        <a:effectLst/>
                        <a:latin typeface="Calibri"/>
                        <a:ea typeface="Calibri"/>
                        <a:cs typeface="Times New Roman"/>
                      </a:endParaRPr>
                    </a:p>
                  </a:txBody>
                  <a:tcPr marL="42573" marR="42573" marT="0" marB="0"/>
                </a:tc>
              </a:tr>
              <a:tr h="309553">
                <a:tc>
                  <a:txBody>
                    <a:bodyPr/>
                    <a:lstStyle/>
                    <a:p>
                      <a:pPr marL="0" marR="0">
                        <a:lnSpc>
                          <a:spcPct val="115000"/>
                        </a:lnSpc>
                        <a:spcBef>
                          <a:spcPts val="0"/>
                        </a:spcBef>
                        <a:spcAft>
                          <a:spcPts val="0"/>
                        </a:spcAft>
                      </a:pPr>
                      <a:r>
                        <a:rPr lang="en-US" sz="1400" dirty="0">
                          <a:effectLst/>
                        </a:rPr>
                        <a:t>Marital status (never married/ever married)</a:t>
                      </a:r>
                      <a:endParaRPr lang="en-US" sz="1400" dirty="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1.714</a:t>
                      </a:r>
                      <a:endParaRPr lang="en-US" sz="1400" dirty="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1.190</a:t>
                      </a:r>
                      <a:endParaRPr lang="en-US" sz="1400" dirty="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2.469</a:t>
                      </a:r>
                      <a:endParaRPr lang="en-US" sz="1400" dirty="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0.004*</a:t>
                      </a:r>
                      <a:endParaRPr lang="en-US" sz="1400" dirty="0">
                        <a:effectLst/>
                        <a:latin typeface="Calibri"/>
                        <a:ea typeface="Calibri"/>
                        <a:cs typeface="Times New Roman"/>
                      </a:endParaRPr>
                    </a:p>
                  </a:txBody>
                  <a:tcPr marL="42573" marR="42573" marT="0" marB="0"/>
                </a:tc>
              </a:tr>
              <a:tr h="243977">
                <a:tc>
                  <a:txBody>
                    <a:bodyPr/>
                    <a:lstStyle/>
                    <a:p>
                      <a:pPr marL="0" marR="0">
                        <a:lnSpc>
                          <a:spcPct val="115000"/>
                        </a:lnSpc>
                        <a:spcBef>
                          <a:spcPts val="0"/>
                        </a:spcBef>
                        <a:spcAft>
                          <a:spcPts val="0"/>
                        </a:spcAft>
                      </a:pPr>
                      <a:r>
                        <a:rPr lang="en-US" sz="1400" dirty="0">
                          <a:effectLst/>
                        </a:rPr>
                        <a:t>Education (non-educated/educated)</a:t>
                      </a:r>
                      <a:endParaRPr lang="en-US" sz="1400" dirty="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2.241</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0.931</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5.390</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0.072</a:t>
                      </a:r>
                      <a:endParaRPr lang="en-US" sz="1400" dirty="0">
                        <a:effectLst/>
                        <a:latin typeface="Calibri"/>
                        <a:ea typeface="Calibri"/>
                        <a:cs typeface="Times New Roman"/>
                      </a:endParaRPr>
                    </a:p>
                  </a:txBody>
                  <a:tcPr marL="42573" marR="42573" marT="0" marB="0"/>
                </a:tc>
              </a:tr>
              <a:tr h="269941">
                <a:tc>
                  <a:txBody>
                    <a:bodyPr/>
                    <a:lstStyle/>
                    <a:p>
                      <a:pPr marL="0" marR="0">
                        <a:lnSpc>
                          <a:spcPct val="115000"/>
                        </a:lnSpc>
                        <a:spcBef>
                          <a:spcPts val="0"/>
                        </a:spcBef>
                        <a:spcAft>
                          <a:spcPts val="0"/>
                        </a:spcAft>
                      </a:pPr>
                      <a:r>
                        <a:rPr lang="en-US" sz="1400" dirty="0">
                          <a:effectLst/>
                        </a:rPr>
                        <a:t>Employment status (employed/unemployed)</a:t>
                      </a:r>
                      <a:endParaRPr lang="en-US" sz="1400" dirty="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1.231</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0.882</a:t>
                      </a:r>
                      <a:endParaRPr lang="en-US" sz="1400" dirty="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1.718</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0.220</a:t>
                      </a:r>
                      <a:endParaRPr lang="en-US" sz="1400" dirty="0">
                        <a:effectLst/>
                        <a:latin typeface="Calibri"/>
                        <a:ea typeface="Calibri"/>
                        <a:cs typeface="Times New Roman"/>
                      </a:endParaRPr>
                    </a:p>
                  </a:txBody>
                  <a:tcPr marL="42573" marR="42573" marT="0" marB="0"/>
                </a:tc>
              </a:tr>
              <a:tr h="496179">
                <a:tc>
                  <a:txBody>
                    <a:bodyPr/>
                    <a:lstStyle/>
                    <a:p>
                      <a:pPr marL="0" marR="0">
                        <a:lnSpc>
                          <a:spcPct val="115000"/>
                        </a:lnSpc>
                        <a:spcBef>
                          <a:spcPts val="0"/>
                        </a:spcBef>
                        <a:spcAft>
                          <a:spcPts val="0"/>
                        </a:spcAft>
                      </a:pPr>
                      <a:r>
                        <a:rPr lang="en-US" sz="1400" dirty="0">
                          <a:effectLst/>
                        </a:rPr>
                        <a:t>knowledge of </a:t>
                      </a:r>
                      <a:r>
                        <a:rPr lang="en-US" sz="1400" dirty="0" smtClean="0">
                          <a:effectLst/>
                        </a:rPr>
                        <a:t>HIV transmission via </a:t>
                      </a:r>
                      <a:r>
                        <a:rPr lang="en-US" sz="1400" dirty="0">
                          <a:effectLst/>
                        </a:rPr>
                        <a:t>unprotected sex</a:t>
                      </a:r>
                      <a:endParaRPr lang="en-US" sz="1400" dirty="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0.679</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0.486</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0.948</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0.023*</a:t>
                      </a:r>
                      <a:endParaRPr lang="en-US" sz="1400" dirty="0">
                        <a:effectLst/>
                        <a:latin typeface="Calibri"/>
                        <a:ea typeface="Calibri"/>
                        <a:cs typeface="Times New Roman"/>
                      </a:endParaRPr>
                    </a:p>
                  </a:txBody>
                  <a:tcPr marL="42573" marR="42573" marT="0" marB="0"/>
                </a:tc>
              </a:tr>
              <a:tr h="496179">
                <a:tc>
                  <a:txBody>
                    <a:bodyPr/>
                    <a:lstStyle/>
                    <a:p>
                      <a:pPr marL="0" marR="0">
                        <a:lnSpc>
                          <a:spcPct val="115000"/>
                        </a:lnSpc>
                        <a:spcBef>
                          <a:spcPts val="0"/>
                        </a:spcBef>
                        <a:spcAft>
                          <a:spcPts val="0"/>
                        </a:spcAft>
                      </a:pPr>
                      <a:r>
                        <a:rPr lang="en-US" sz="1400" dirty="0">
                          <a:effectLst/>
                        </a:rPr>
                        <a:t>HIV knowledge of </a:t>
                      </a:r>
                      <a:r>
                        <a:rPr lang="en-US" sz="1400" dirty="0" smtClean="0">
                          <a:effectLst/>
                        </a:rPr>
                        <a:t>HIV transmission via </a:t>
                      </a:r>
                      <a:r>
                        <a:rPr lang="en-US" sz="1400" dirty="0">
                          <a:effectLst/>
                        </a:rPr>
                        <a:t>blood transfusion</a:t>
                      </a:r>
                      <a:endParaRPr lang="en-US" sz="1400" dirty="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0.737</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0.452</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1.202</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0.222</a:t>
                      </a:r>
                      <a:endParaRPr lang="en-US" sz="1400" dirty="0">
                        <a:effectLst/>
                        <a:latin typeface="Calibri"/>
                        <a:ea typeface="Calibri"/>
                        <a:cs typeface="Times New Roman"/>
                      </a:endParaRPr>
                    </a:p>
                  </a:txBody>
                  <a:tcPr marL="42573" marR="42573" marT="0" marB="0"/>
                </a:tc>
              </a:tr>
              <a:tr h="496179">
                <a:tc>
                  <a:txBody>
                    <a:bodyPr/>
                    <a:lstStyle/>
                    <a:p>
                      <a:pPr marL="0" marR="0">
                        <a:lnSpc>
                          <a:spcPct val="115000"/>
                        </a:lnSpc>
                        <a:spcBef>
                          <a:spcPts val="0"/>
                        </a:spcBef>
                        <a:spcAft>
                          <a:spcPts val="0"/>
                        </a:spcAft>
                      </a:pPr>
                      <a:r>
                        <a:rPr lang="en-US" sz="1400" dirty="0">
                          <a:effectLst/>
                        </a:rPr>
                        <a:t>HIV knowledge of </a:t>
                      </a:r>
                      <a:r>
                        <a:rPr lang="en-US" sz="1400" dirty="0" smtClean="0">
                          <a:effectLst/>
                        </a:rPr>
                        <a:t>HIV transmission </a:t>
                      </a:r>
                      <a:r>
                        <a:rPr lang="en-US" sz="1400" dirty="0">
                          <a:effectLst/>
                        </a:rPr>
                        <a:t>via sharing of sharps</a:t>
                      </a:r>
                      <a:endParaRPr lang="en-US" sz="1400" dirty="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0.803</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0.462</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1.396</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0.437</a:t>
                      </a:r>
                      <a:endParaRPr lang="en-US" sz="1400" dirty="0">
                        <a:effectLst/>
                        <a:latin typeface="Calibri"/>
                        <a:ea typeface="Calibri"/>
                        <a:cs typeface="Times New Roman"/>
                      </a:endParaRPr>
                    </a:p>
                  </a:txBody>
                  <a:tcPr marL="42573" marR="42573" marT="0" marB="0"/>
                </a:tc>
              </a:tr>
              <a:tr h="496179">
                <a:tc>
                  <a:txBody>
                    <a:bodyPr/>
                    <a:lstStyle/>
                    <a:p>
                      <a:pPr marL="0" marR="0">
                        <a:lnSpc>
                          <a:spcPct val="115000"/>
                        </a:lnSpc>
                        <a:spcBef>
                          <a:spcPts val="0"/>
                        </a:spcBef>
                        <a:spcAft>
                          <a:spcPts val="0"/>
                        </a:spcAft>
                      </a:pPr>
                      <a:r>
                        <a:rPr lang="en-US" sz="1400" dirty="0">
                          <a:effectLst/>
                        </a:rPr>
                        <a:t>Knowledge of mother-to-child transmission of HIV </a:t>
                      </a:r>
                      <a:endParaRPr lang="en-US" sz="1400" dirty="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0.840</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0.57</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1.238</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0.379</a:t>
                      </a:r>
                      <a:endParaRPr lang="en-US" sz="1400" dirty="0">
                        <a:effectLst/>
                        <a:latin typeface="Calibri"/>
                        <a:ea typeface="Calibri"/>
                        <a:cs typeface="Times New Roman"/>
                      </a:endParaRPr>
                    </a:p>
                  </a:txBody>
                  <a:tcPr marL="42573" marR="42573" marT="0" marB="0"/>
                </a:tc>
              </a:tr>
              <a:tr h="318275">
                <a:tc>
                  <a:txBody>
                    <a:bodyPr/>
                    <a:lstStyle/>
                    <a:p>
                      <a:pPr marL="0" marR="0">
                        <a:lnSpc>
                          <a:spcPct val="115000"/>
                        </a:lnSpc>
                        <a:spcBef>
                          <a:spcPts val="0"/>
                        </a:spcBef>
                        <a:spcAft>
                          <a:spcPts val="0"/>
                        </a:spcAft>
                      </a:pPr>
                      <a:r>
                        <a:rPr lang="en-US" sz="1400" dirty="0">
                          <a:effectLst/>
                        </a:rPr>
                        <a:t>Perception HIV being a threat to human life</a:t>
                      </a:r>
                      <a:endParaRPr lang="en-US" sz="1400" dirty="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0.362</a:t>
                      </a:r>
                      <a:endParaRPr lang="en-US" sz="1400" dirty="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0.211</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0.6211</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0.000*</a:t>
                      </a:r>
                      <a:endParaRPr lang="en-US" sz="1400" dirty="0">
                        <a:effectLst/>
                        <a:latin typeface="Calibri"/>
                        <a:ea typeface="Calibri"/>
                        <a:cs typeface="Times New Roman"/>
                      </a:endParaRPr>
                    </a:p>
                  </a:txBody>
                  <a:tcPr marL="42573" marR="42573" marT="0" marB="0"/>
                </a:tc>
              </a:tr>
              <a:tr h="243977">
                <a:tc>
                  <a:txBody>
                    <a:bodyPr/>
                    <a:lstStyle/>
                    <a:p>
                      <a:pPr marL="0" marR="0">
                        <a:lnSpc>
                          <a:spcPct val="115000"/>
                        </a:lnSpc>
                        <a:spcBef>
                          <a:spcPts val="0"/>
                        </a:spcBef>
                        <a:spcAft>
                          <a:spcPts val="0"/>
                        </a:spcAft>
                      </a:pPr>
                      <a:r>
                        <a:rPr lang="en-US" sz="1400" dirty="0">
                          <a:effectLst/>
                        </a:rPr>
                        <a:t>HIV being from witchcraft</a:t>
                      </a:r>
                      <a:endParaRPr lang="en-US" sz="1400" dirty="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0.983</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0.701</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1.377</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0.920</a:t>
                      </a:r>
                      <a:endParaRPr lang="en-US" sz="1400" dirty="0">
                        <a:effectLst/>
                        <a:latin typeface="Calibri"/>
                        <a:ea typeface="Calibri"/>
                        <a:cs typeface="Times New Roman"/>
                      </a:endParaRPr>
                    </a:p>
                  </a:txBody>
                  <a:tcPr marL="42573" marR="42573" marT="0" marB="0"/>
                </a:tc>
              </a:tr>
              <a:tr h="359720">
                <a:tc>
                  <a:txBody>
                    <a:bodyPr/>
                    <a:lstStyle/>
                    <a:p>
                      <a:pPr marL="0" marR="0">
                        <a:lnSpc>
                          <a:spcPct val="115000"/>
                        </a:lnSpc>
                        <a:spcBef>
                          <a:spcPts val="0"/>
                        </a:spcBef>
                        <a:spcAft>
                          <a:spcPts val="0"/>
                        </a:spcAft>
                      </a:pPr>
                      <a:r>
                        <a:rPr lang="en-US" sz="1400" dirty="0">
                          <a:effectLst/>
                        </a:rPr>
                        <a:t>HIV being cured with traditional medicine</a:t>
                      </a:r>
                      <a:endParaRPr lang="en-US" sz="1400" dirty="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1.250</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0.853</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1.833</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0.252</a:t>
                      </a:r>
                      <a:endParaRPr lang="en-US" sz="1400" dirty="0">
                        <a:effectLst/>
                        <a:latin typeface="Calibri"/>
                        <a:ea typeface="Calibri"/>
                        <a:cs typeface="Times New Roman"/>
                      </a:endParaRPr>
                    </a:p>
                  </a:txBody>
                  <a:tcPr marL="42573" marR="42573" marT="0" marB="0"/>
                </a:tc>
              </a:tr>
              <a:tr h="496179">
                <a:tc>
                  <a:txBody>
                    <a:bodyPr/>
                    <a:lstStyle/>
                    <a:p>
                      <a:pPr marL="0" marR="0">
                        <a:lnSpc>
                          <a:spcPct val="115000"/>
                        </a:lnSpc>
                        <a:spcBef>
                          <a:spcPts val="0"/>
                        </a:spcBef>
                        <a:spcAft>
                          <a:spcPts val="0"/>
                        </a:spcAft>
                      </a:pPr>
                      <a:r>
                        <a:rPr lang="en-US" sz="1400" dirty="0" smtClean="0">
                          <a:effectLst/>
                        </a:rPr>
                        <a:t>Perception that HIV </a:t>
                      </a:r>
                      <a:r>
                        <a:rPr lang="en-US" sz="1400" dirty="0">
                          <a:effectLst/>
                        </a:rPr>
                        <a:t>can be cured by sex with </a:t>
                      </a:r>
                      <a:r>
                        <a:rPr lang="en-US" sz="1400" dirty="0" smtClean="0">
                          <a:solidFill>
                            <a:schemeClr val="tx1"/>
                          </a:solidFill>
                          <a:effectLst/>
                        </a:rPr>
                        <a:t>virgins</a:t>
                      </a:r>
                      <a:endParaRPr lang="en-US" sz="1400" dirty="0">
                        <a:solidFill>
                          <a:schemeClr val="tx1"/>
                        </a:solidFill>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1.156</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0.757</a:t>
                      </a:r>
                      <a:endParaRPr lang="en-US" sz="1400" dirty="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1.765</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0.502</a:t>
                      </a:r>
                      <a:endParaRPr lang="en-US" sz="1400" dirty="0">
                        <a:effectLst/>
                        <a:latin typeface="Calibri"/>
                        <a:ea typeface="Calibri"/>
                        <a:cs typeface="Times New Roman"/>
                      </a:endParaRPr>
                    </a:p>
                  </a:txBody>
                  <a:tcPr marL="42573" marR="42573" marT="0" marB="0"/>
                </a:tc>
              </a:tr>
              <a:tr h="243977">
                <a:tc>
                  <a:txBody>
                    <a:bodyPr/>
                    <a:lstStyle/>
                    <a:p>
                      <a:pPr marL="0" marR="0">
                        <a:lnSpc>
                          <a:spcPct val="115000"/>
                        </a:lnSpc>
                        <a:spcBef>
                          <a:spcPts val="0"/>
                        </a:spcBef>
                        <a:spcAft>
                          <a:spcPts val="0"/>
                        </a:spcAft>
                      </a:pPr>
                      <a:r>
                        <a:rPr lang="en-US" sz="1400" dirty="0">
                          <a:solidFill>
                            <a:schemeClr val="tx1"/>
                          </a:solidFill>
                          <a:effectLst/>
                        </a:rPr>
                        <a:t>Constant</a:t>
                      </a:r>
                      <a:endParaRPr lang="en-US" sz="1400" dirty="0">
                        <a:solidFill>
                          <a:schemeClr val="tx1"/>
                        </a:solidFill>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0.099</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42573" marR="42573" marT="0" marB="0"/>
                </a:tc>
                <a:tc>
                  <a:txBody>
                    <a:bodyPr/>
                    <a:lstStyle/>
                    <a:p>
                      <a:pPr marL="0" marR="0" algn="ctr">
                        <a:lnSpc>
                          <a:spcPct val="115000"/>
                        </a:lnSpc>
                        <a:spcBef>
                          <a:spcPts val="0"/>
                        </a:spcBef>
                        <a:spcAft>
                          <a:spcPts val="0"/>
                        </a:spcAft>
                      </a:pPr>
                      <a:r>
                        <a:rPr lang="en-US" sz="1400" dirty="0">
                          <a:effectLst/>
                        </a:rPr>
                        <a:t>0.019</a:t>
                      </a:r>
                      <a:endParaRPr lang="en-US" sz="1400" dirty="0">
                        <a:effectLst/>
                        <a:latin typeface="Calibri"/>
                        <a:ea typeface="Calibri"/>
                        <a:cs typeface="Times New Roman"/>
                      </a:endParaRPr>
                    </a:p>
                  </a:txBody>
                  <a:tcPr marL="42573" marR="42573" marT="0" marB="0"/>
                </a:tc>
              </a:tr>
            </a:tbl>
          </a:graphicData>
        </a:graphic>
      </p:graphicFrame>
      <p:sp>
        <p:nvSpPr>
          <p:cNvPr id="2" name="Title 1"/>
          <p:cNvSpPr>
            <a:spLocks noGrp="1"/>
          </p:cNvSpPr>
          <p:nvPr>
            <p:ph type="title"/>
          </p:nvPr>
        </p:nvSpPr>
        <p:spPr>
          <a:xfrm>
            <a:off x="457200" y="29029"/>
            <a:ext cx="8229600" cy="656771"/>
          </a:xfrm>
        </p:spPr>
        <p:txBody>
          <a:bodyPr>
            <a:noAutofit/>
          </a:bodyPr>
          <a:lstStyle/>
          <a:p>
            <a:r>
              <a:rPr lang="en-US" sz="3600" b="1" i="1" dirty="0"/>
              <a:t> </a:t>
            </a:r>
            <a:r>
              <a:rPr lang="en-US" sz="3600" dirty="0"/>
              <a:t/>
            </a:r>
            <a:br>
              <a:rPr lang="en-US" sz="3600" dirty="0"/>
            </a:br>
            <a:r>
              <a:rPr lang="en-US" sz="2400" dirty="0"/>
              <a:t>Determinants of Sexual risk </a:t>
            </a:r>
            <a:r>
              <a:rPr lang="en-US" sz="2400" dirty="0" smtClean="0"/>
              <a:t>behaviors</a:t>
            </a:r>
            <a:r>
              <a:rPr lang="en-US" sz="3600" dirty="0"/>
              <a:t/>
            </a:r>
            <a:br>
              <a:rPr lang="en-US" sz="3600" dirty="0"/>
            </a:br>
            <a:endParaRPr lang="en-US" sz="3600" dirty="0"/>
          </a:p>
        </p:txBody>
      </p:sp>
      <p:sp>
        <p:nvSpPr>
          <p:cNvPr id="5" name="Rectangle 4"/>
          <p:cNvSpPr/>
          <p:nvPr/>
        </p:nvSpPr>
        <p:spPr>
          <a:xfrm>
            <a:off x="5486400" y="6439432"/>
            <a:ext cx="2802370" cy="369332"/>
          </a:xfrm>
          <a:prstGeom prst="rect">
            <a:avLst/>
          </a:prstGeom>
        </p:spPr>
        <p:txBody>
          <a:bodyPr wrap="none">
            <a:spAutoFit/>
          </a:bodyPr>
          <a:lstStyle/>
          <a:p>
            <a:r>
              <a:rPr lang="en-US" dirty="0"/>
              <a:t>*Statistically significant</a:t>
            </a:r>
          </a:p>
        </p:txBody>
      </p:sp>
    </p:spTree>
    <p:extLst>
      <p:ext uri="{BB962C8B-B14F-4D97-AF65-F5344CB8AC3E}">
        <p14:creationId xmlns:p14="http://schemas.microsoft.com/office/powerpoint/2010/main" val="3811765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a:bodyPr>
          <a:lstStyle/>
          <a:p>
            <a:pPr lvl="0"/>
            <a:r>
              <a:rPr lang="en-US" sz="2000" dirty="0"/>
              <a:t>This study showed that while nearly all of the respondents (85.6%) were sexually </a:t>
            </a:r>
            <a:r>
              <a:rPr lang="en-US" sz="2000" dirty="0" smtClean="0"/>
              <a:t>exposed</a:t>
            </a:r>
            <a:r>
              <a:rPr lang="en-US" sz="2000" dirty="0" smtClean="0"/>
              <a:t>.</a:t>
            </a:r>
          </a:p>
          <a:p>
            <a:pPr lvl="0"/>
            <a:endParaRPr lang="en-US" sz="2000" dirty="0" smtClean="0"/>
          </a:p>
          <a:p>
            <a:pPr lvl="0"/>
            <a:r>
              <a:rPr lang="en-US" sz="2000" dirty="0" smtClean="0"/>
              <a:t>A </a:t>
            </a:r>
            <a:r>
              <a:rPr lang="en-US" sz="2000" dirty="0"/>
              <a:t>third of the sexually exposed engaged in sexual risk practices, with less than a quarter of them using condoms consistently with casual sex partners</a:t>
            </a:r>
            <a:r>
              <a:rPr lang="en-US" sz="2000" dirty="0" smtClean="0"/>
              <a:t>.</a:t>
            </a:r>
          </a:p>
          <a:p>
            <a:pPr lvl="0"/>
            <a:endParaRPr lang="en-US" sz="2000" dirty="0" smtClean="0"/>
          </a:p>
          <a:p>
            <a:pPr lvl="0"/>
            <a:r>
              <a:rPr lang="en-US" sz="2000" dirty="0" smtClean="0"/>
              <a:t>Others </a:t>
            </a:r>
            <a:r>
              <a:rPr lang="en-US" sz="2000" dirty="0"/>
              <a:t>were involved with multiple sexual relationships and the use of alcohol and illicit drugs before sex, all which have known implications for increased HIV transmission</a:t>
            </a:r>
          </a:p>
          <a:p>
            <a:pPr marL="109728" indent="0">
              <a:buNone/>
            </a:pPr>
            <a:endParaRPr lang="en-US" sz="2000" dirty="0"/>
          </a:p>
        </p:txBody>
      </p:sp>
      <p:sp>
        <p:nvSpPr>
          <p:cNvPr id="2" name="Title 1"/>
          <p:cNvSpPr>
            <a:spLocks noGrp="1"/>
          </p:cNvSpPr>
          <p:nvPr>
            <p:ph type="title"/>
          </p:nvPr>
        </p:nvSpPr>
        <p:spPr/>
        <p:txBody>
          <a:bodyPr/>
          <a:lstStyle/>
          <a:p>
            <a:r>
              <a:rPr lang="en-US" dirty="0" smtClean="0"/>
              <a:t>Discussion Points-1</a:t>
            </a:r>
            <a:endParaRPr lang="en-US" dirty="0"/>
          </a:p>
        </p:txBody>
      </p:sp>
    </p:spTree>
    <p:extLst>
      <p:ext uri="{BB962C8B-B14F-4D97-AF65-F5344CB8AC3E}">
        <p14:creationId xmlns:p14="http://schemas.microsoft.com/office/powerpoint/2010/main" val="4049387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2000" dirty="0"/>
              <a:t>High alcohol or drug intake is known to alter an individual’s sense of judgment that may predispose to inconsistent condom use and multiple sexual exposures, all of which have severe consequences for HIV transmission </a:t>
            </a:r>
            <a:r>
              <a:rPr lang="en-US" sz="2000" dirty="0" smtClean="0"/>
              <a:t>[3], [4]. </a:t>
            </a:r>
            <a:endParaRPr lang="en-US" sz="2000" dirty="0" smtClean="0"/>
          </a:p>
          <a:p>
            <a:pPr lvl="0"/>
            <a:endParaRPr lang="en-US" sz="2000" dirty="0"/>
          </a:p>
          <a:p>
            <a:pPr lvl="0"/>
            <a:r>
              <a:rPr lang="en-US" sz="2000" dirty="0"/>
              <a:t>Our study showed that inappropriate knowledge about HIV transmission still persisted among several respondents three decades since the epidemic.  </a:t>
            </a:r>
            <a:endParaRPr lang="en-US" sz="2000" dirty="0" smtClean="0"/>
          </a:p>
          <a:p>
            <a:pPr lvl="0"/>
            <a:endParaRPr lang="en-US" sz="2000" dirty="0" smtClean="0"/>
          </a:p>
          <a:p>
            <a:pPr lvl="0"/>
            <a:r>
              <a:rPr lang="en-US" sz="2000" dirty="0" smtClean="0"/>
              <a:t>Such </a:t>
            </a:r>
            <a:r>
              <a:rPr lang="en-US" sz="2000" dirty="0"/>
              <a:t>gaps in HIV knowledge have also been reported in some setting in Nigeria and elsewhere in Sub-Saharan Africa </a:t>
            </a:r>
            <a:r>
              <a:rPr lang="en-US" sz="2000" dirty="0" smtClean="0"/>
              <a:t>[5], [6].</a:t>
            </a:r>
            <a:endParaRPr lang="en-US" sz="2000" dirty="0"/>
          </a:p>
          <a:p>
            <a:endParaRPr lang="en-US" dirty="0"/>
          </a:p>
        </p:txBody>
      </p:sp>
      <p:sp>
        <p:nvSpPr>
          <p:cNvPr id="2" name="Title 1"/>
          <p:cNvSpPr>
            <a:spLocks noGrp="1"/>
          </p:cNvSpPr>
          <p:nvPr>
            <p:ph type="title"/>
          </p:nvPr>
        </p:nvSpPr>
        <p:spPr/>
        <p:txBody>
          <a:bodyPr/>
          <a:lstStyle/>
          <a:p>
            <a:r>
              <a:rPr lang="en-US" dirty="0"/>
              <a:t>Discussion </a:t>
            </a:r>
            <a:r>
              <a:rPr lang="en-US" dirty="0" smtClean="0"/>
              <a:t>Points-2</a:t>
            </a:r>
            <a:endParaRPr lang="en-US" dirty="0"/>
          </a:p>
        </p:txBody>
      </p:sp>
    </p:spTree>
    <p:extLst>
      <p:ext uri="{BB962C8B-B14F-4D97-AF65-F5344CB8AC3E}">
        <p14:creationId xmlns:p14="http://schemas.microsoft.com/office/powerpoint/2010/main" val="2910159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endParaRPr lang="en-US" sz="2000" dirty="0" smtClean="0"/>
          </a:p>
          <a:p>
            <a:pPr lvl="0"/>
            <a:r>
              <a:rPr lang="en-US" sz="2000" dirty="0" smtClean="0"/>
              <a:t>The </a:t>
            </a:r>
            <a:r>
              <a:rPr lang="en-US" sz="2000" dirty="0"/>
              <a:t>persistence of knowledge gaps might therefore partly explain why new cases of the HIV infection have continued to emerge in many locales and regions in sub-Saharan Africa despite the significant global and local responses to the epidemic </a:t>
            </a:r>
            <a:r>
              <a:rPr lang="en-US" sz="2000" dirty="0" smtClean="0"/>
              <a:t>[7], [2</a:t>
            </a:r>
            <a:r>
              <a:rPr lang="en-US" sz="2000" dirty="0" smtClean="0"/>
              <a:t>].</a:t>
            </a:r>
          </a:p>
          <a:p>
            <a:pPr lvl="0"/>
            <a:endParaRPr lang="en-US" sz="2000" dirty="0"/>
          </a:p>
          <a:p>
            <a:pPr lvl="0"/>
            <a:r>
              <a:rPr lang="en-US" sz="2000" dirty="0"/>
              <a:t>It might also be the reason why HIV/AIDS is the leading cause of death among women of child bearing age, especially in sub-Saharan Africa </a:t>
            </a:r>
            <a:r>
              <a:rPr lang="en-US" sz="2000" dirty="0" smtClean="0"/>
              <a:t>[7].</a:t>
            </a:r>
            <a:endParaRPr lang="en-US" sz="2000" dirty="0"/>
          </a:p>
          <a:p>
            <a:endParaRPr lang="en-US" dirty="0"/>
          </a:p>
        </p:txBody>
      </p:sp>
      <p:sp>
        <p:nvSpPr>
          <p:cNvPr id="2" name="Title 1"/>
          <p:cNvSpPr>
            <a:spLocks noGrp="1"/>
          </p:cNvSpPr>
          <p:nvPr>
            <p:ph type="title"/>
          </p:nvPr>
        </p:nvSpPr>
        <p:spPr/>
        <p:txBody>
          <a:bodyPr/>
          <a:lstStyle/>
          <a:p>
            <a:r>
              <a:rPr lang="en-US" dirty="0"/>
              <a:t>Discussion </a:t>
            </a:r>
            <a:r>
              <a:rPr lang="en-US" dirty="0" smtClean="0"/>
              <a:t>Points-3</a:t>
            </a:r>
            <a:endParaRPr lang="en-US" dirty="0"/>
          </a:p>
        </p:txBody>
      </p:sp>
    </p:spTree>
    <p:extLst>
      <p:ext uri="{BB962C8B-B14F-4D97-AF65-F5344CB8AC3E}">
        <p14:creationId xmlns:p14="http://schemas.microsoft.com/office/powerpoint/2010/main" val="1265663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endParaRPr lang="en-US" sz="2000" dirty="0" smtClean="0"/>
          </a:p>
          <a:p>
            <a:pPr lvl="0"/>
            <a:r>
              <a:rPr lang="en-US" sz="2000" dirty="0" smtClean="0"/>
              <a:t>Furthermore</a:t>
            </a:r>
            <a:r>
              <a:rPr lang="en-US" sz="2000" dirty="0"/>
              <a:t>, the perception that HIV/AIDS was no longer a threat to human life due to availability of better clinical management, may be deceptive for those in resource limited settings with weak health systems, if not put in the right perspective</a:t>
            </a:r>
            <a:r>
              <a:rPr lang="en-US" sz="2000" dirty="0" smtClean="0"/>
              <a:t>.</a:t>
            </a:r>
          </a:p>
          <a:p>
            <a:pPr lvl="0"/>
            <a:endParaRPr lang="en-US" sz="2000" dirty="0" smtClean="0"/>
          </a:p>
          <a:p>
            <a:pPr lvl="0"/>
            <a:r>
              <a:rPr lang="en-US" sz="2000" dirty="0" smtClean="0"/>
              <a:t>This </a:t>
            </a:r>
            <a:r>
              <a:rPr lang="en-US" sz="2000" dirty="0"/>
              <a:t>is because such as notion has the propensity to intensify the </a:t>
            </a:r>
            <a:r>
              <a:rPr lang="en-US" sz="2000" dirty="0" smtClean="0"/>
              <a:t>epidemic.</a:t>
            </a:r>
            <a:endParaRPr lang="en-US" sz="2000" dirty="0"/>
          </a:p>
          <a:p>
            <a:endParaRPr lang="en-US" dirty="0"/>
          </a:p>
        </p:txBody>
      </p:sp>
      <p:sp>
        <p:nvSpPr>
          <p:cNvPr id="2" name="Title 1"/>
          <p:cNvSpPr>
            <a:spLocks noGrp="1"/>
          </p:cNvSpPr>
          <p:nvPr>
            <p:ph type="title"/>
          </p:nvPr>
        </p:nvSpPr>
        <p:spPr/>
        <p:txBody>
          <a:bodyPr/>
          <a:lstStyle/>
          <a:p>
            <a:r>
              <a:rPr lang="en-US" dirty="0"/>
              <a:t>Discussion </a:t>
            </a:r>
            <a:r>
              <a:rPr lang="en-US" dirty="0" smtClean="0"/>
              <a:t>Points-4</a:t>
            </a:r>
            <a:endParaRPr lang="en-US" dirty="0"/>
          </a:p>
        </p:txBody>
      </p:sp>
    </p:spTree>
    <p:extLst>
      <p:ext uri="{BB962C8B-B14F-4D97-AF65-F5344CB8AC3E}">
        <p14:creationId xmlns:p14="http://schemas.microsoft.com/office/powerpoint/2010/main" val="1255682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297363"/>
          </a:xfrm>
        </p:spPr>
        <p:txBody>
          <a:bodyPr>
            <a:normAutofit/>
          </a:bodyPr>
          <a:lstStyle/>
          <a:p>
            <a:pPr lvl="0"/>
            <a:r>
              <a:rPr lang="en-US" sz="2000" dirty="0"/>
              <a:t>The study underscores the important role of HIV knowledge in sexual risk reduction</a:t>
            </a:r>
            <a:r>
              <a:rPr lang="en-US" sz="2000" dirty="0" smtClean="0"/>
              <a:t>.</a:t>
            </a:r>
          </a:p>
          <a:p>
            <a:pPr marL="109728" lvl="0" indent="0">
              <a:buNone/>
            </a:pPr>
            <a:r>
              <a:rPr lang="en-US" sz="2000" dirty="0" smtClean="0"/>
              <a:t> </a:t>
            </a:r>
            <a:endParaRPr lang="en-US" sz="2000" dirty="0" smtClean="0"/>
          </a:p>
          <a:p>
            <a:pPr lvl="0"/>
            <a:r>
              <a:rPr lang="en-US" sz="2000" dirty="0" smtClean="0"/>
              <a:t>Although </a:t>
            </a:r>
            <a:r>
              <a:rPr lang="en-US" sz="2000" dirty="0"/>
              <a:t>evidence continues to suggest an increase in HIV/AIDS awareness of the general population in </a:t>
            </a:r>
            <a:r>
              <a:rPr lang="en-US" sz="2000" dirty="0" smtClean="0"/>
              <a:t>Nigeria. </a:t>
            </a:r>
          </a:p>
          <a:p>
            <a:pPr lvl="0"/>
            <a:endParaRPr lang="en-US" sz="2000" dirty="0" smtClean="0"/>
          </a:p>
          <a:p>
            <a:pPr lvl="0"/>
            <a:r>
              <a:rPr lang="en-US" sz="2000" dirty="0" smtClean="0"/>
              <a:t>This </a:t>
            </a:r>
            <a:r>
              <a:rPr lang="en-US" sz="2000" dirty="0"/>
              <a:t>has unfortunately not significantly translated to reduction in sexual risk practices, even though it has made commendable contributions in behavior </a:t>
            </a:r>
            <a:r>
              <a:rPr lang="en-US" sz="2000" dirty="0" smtClean="0"/>
              <a:t>modifications.</a:t>
            </a:r>
            <a:endParaRPr lang="en-US" sz="2000" dirty="0"/>
          </a:p>
          <a:p>
            <a:endParaRPr lang="en-US" dirty="0"/>
          </a:p>
        </p:txBody>
      </p:sp>
      <p:sp>
        <p:nvSpPr>
          <p:cNvPr id="2" name="Title 1"/>
          <p:cNvSpPr>
            <a:spLocks noGrp="1"/>
          </p:cNvSpPr>
          <p:nvPr>
            <p:ph type="title"/>
          </p:nvPr>
        </p:nvSpPr>
        <p:spPr/>
        <p:txBody>
          <a:bodyPr>
            <a:normAutofit fontScale="90000"/>
          </a:bodyPr>
          <a:lstStyle/>
          <a:p>
            <a:r>
              <a:rPr lang="en-US" b="1" dirty="0"/>
              <a:t>Conclusion</a:t>
            </a:r>
            <a:r>
              <a:rPr lang="en-US" dirty="0"/>
              <a:t/>
            </a:r>
            <a:br>
              <a:rPr lang="en-US" dirty="0"/>
            </a:br>
            <a:endParaRPr lang="en-US" dirty="0"/>
          </a:p>
        </p:txBody>
      </p:sp>
    </p:spTree>
    <p:extLst>
      <p:ext uri="{BB962C8B-B14F-4D97-AF65-F5344CB8AC3E}">
        <p14:creationId xmlns:p14="http://schemas.microsoft.com/office/powerpoint/2010/main" val="1296636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767072"/>
          </a:xfrm>
        </p:spPr>
        <p:txBody>
          <a:bodyPr>
            <a:normAutofit/>
          </a:bodyPr>
          <a:lstStyle/>
          <a:p>
            <a:r>
              <a:rPr lang="en-US" sz="2000" dirty="0" smtClean="0"/>
              <a:t>Authors advocate </a:t>
            </a:r>
            <a:r>
              <a:rPr lang="en-US" sz="2000" dirty="0"/>
              <a:t>for emphasis on peer education and curriculum-based sexuality education in schools in order to promote the right perception about </a:t>
            </a:r>
            <a:r>
              <a:rPr lang="en-US" sz="2000" dirty="0" smtClean="0"/>
              <a:t>HIV</a:t>
            </a:r>
            <a:r>
              <a:rPr lang="en-US" sz="2000" dirty="0" smtClean="0"/>
              <a:t>.</a:t>
            </a:r>
          </a:p>
          <a:p>
            <a:endParaRPr lang="en-US" sz="2000" dirty="0" smtClean="0"/>
          </a:p>
          <a:p>
            <a:r>
              <a:rPr lang="en-US" sz="2000" dirty="0" smtClean="0"/>
              <a:t>They </a:t>
            </a:r>
            <a:r>
              <a:rPr lang="en-US" sz="2000" dirty="0"/>
              <a:t>also call for further research to investigate the effect of the use of information and telecommunication technology with tailored short message services (</a:t>
            </a:r>
            <a:r>
              <a:rPr lang="en-US" sz="2000" dirty="0" err="1"/>
              <a:t>SMS</a:t>
            </a:r>
            <a:r>
              <a:rPr lang="en-US" sz="2000" dirty="0"/>
              <a:t>) and the social media in sexual risk reduction among community-based women of childbearing age in Africa. </a:t>
            </a:r>
          </a:p>
          <a:p>
            <a:endParaRPr lang="en-US" dirty="0"/>
          </a:p>
        </p:txBody>
      </p:sp>
      <p:sp>
        <p:nvSpPr>
          <p:cNvPr id="2" name="Title 1"/>
          <p:cNvSpPr>
            <a:spLocks noGrp="1"/>
          </p:cNvSpPr>
          <p:nvPr>
            <p:ph type="title"/>
          </p:nvPr>
        </p:nvSpPr>
        <p:spPr/>
        <p:txBody>
          <a:bodyPr/>
          <a:lstStyle/>
          <a:p>
            <a:r>
              <a:rPr lang="en-US" dirty="0" err="1" smtClean="0"/>
              <a:t>Recommedations</a:t>
            </a:r>
            <a:endParaRPr lang="en-US" dirty="0"/>
          </a:p>
        </p:txBody>
      </p:sp>
    </p:spTree>
    <p:extLst>
      <p:ext uri="{BB962C8B-B14F-4D97-AF65-F5344CB8AC3E}">
        <p14:creationId xmlns:p14="http://schemas.microsoft.com/office/powerpoint/2010/main" val="3903805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686800" cy="5181600"/>
          </a:xfrm>
        </p:spPr>
        <p:txBody>
          <a:bodyPr>
            <a:normAutofit/>
          </a:bodyPr>
          <a:lstStyle/>
          <a:p>
            <a:r>
              <a:rPr lang="en-US" sz="2000" dirty="0"/>
              <a:t>1</a:t>
            </a:r>
            <a:r>
              <a:rPr lang="en-US" sz="2000" dirty="0" smtClean="0"/>
              <a:t>. </a:t>
            </a:r>
            <a:r>
              <a:rPr lang="en-US" sz="2000" dirty="0"/>
              <a:t>A. </a:t>
            </a:r>
            <a:r>
              <a:rPr lang="en-US" sz="2000" dirty="0" err="1"/>
              <a:t>Nasidi</a:t>
            </a:r>
            <a:r>
              <a:rPr lang="en-US" sz="2000" dirty="0"/>
              <a:t> and </a:t>
            </a:r>
            <a:r>
              <a:rPr lang="en-US" sz="2000" dirty="0" err="1"/>
              <a:t>T.O</a:t>
            </a:r>
            <a:r>
              <a:rPr lang="en-US" sz="2000" dirty="0"/>
              <a:t>. Harry, The epidemiology of HIV in Nigeria. In: </a:t>
            </a:r>
            <a:r>
              <a:rPr lang="en-US" sz="2000" dirty="0" err="1"/>
              <a:t>Adeyi</a:t>
            </a:r>
            <a:r>
              <a:rPr lang="en-US" sz="2000" dirty="0"/>
              <a:t> O, </a:t>
            </a:r>
            <a:r>
              <a:rPr lang="en-US" sz="2000" dirty="0" err="1"/>
              <a:t>Kanki</a:t>
            </a:r>
            <a:r>
              <a:rPr lang="en-US" sz="2000" dirty="0"/>
              <a:t> </a:t>
            </a:r>
            <a:r>
              <a:rPr lang="en-US" sz="2000" dirty="0" err="1"/>
              <a:t>PJ</a:t>
            </a:r>
            <a:r>
              <a:rPr lang="en-US" sz="2000" dirty="0"/>
              <a:t>, </a:t>
            </a:r>
            <a:r>
              <a:rPr lang="en-US" sz="2000" dirty="0" err="1"/>
              <a:t>Odutolu</a:t>
            </a:r>
            <a:r>
              <a:rPr lang="en-US" sz="2000" dirty="0"/>
              <a:t> O, </a:t>
            </a:r>
            <a:r>
              <a:rPr lang="en-US" sz="2000" dirty="0" err="1"/>
              <a:t>Idoko</a:t>
            </a:r>
            <a:r>
              <a:rPr lang="en-US" sz="2000" dirty="0"/>
              <a:t> JA, eds., </a:t>
            </a:r>
            <a:r>
              <a:rPr lang="en-US" sz="2000" i="1" dirty="0"/>
              <a:t>AIDS in Nigeria: a nation on the threshold,</a:t>
            </a:r>
            <a:r>
              <a:rPr lang="en-US" sz="2000" dirty="0"/>
              <a:t> Harvard Center for Population and Development Studies, Cambridge, MA, pp. 37- 130, 2006.  </a:t>
            </a:r>
            <a:endParaRPr lang="en-US" sz="2000" dirty="0" smtClean="0"/>
          </a:p>
          <a:p>
            <a:pPr marL="109728" indent="0">
              <a:buNone/>
            </a:pPr>
            <a:endParaRPr lang="en-US" sz="2000" dirty="0" smtClean="0"/>
          </a:p>
          <a:p>
            <a:r>
              <a:rPr lang="en-US" sz="2000" dirty="0" smtClean="0"/>
              <a:t>2. National </a:t>
            </a:r>
            <a:r>
              <a:rPr lang="en-US" sz="2000" dirty="0"/>
              <a:t>Agency for the Control of HIV/AIDS (</a:t>
            </a:r>
            <a:r>
              <a:rPr lang="en-US" sz="2000" dirty="0" err="1"/>
              <a:t>NACA</a:t>
            </a:r>
            <a:r>
              <a:rPr lang="en-US" sz="2000" dirty="0"/>
              <a:t>), </a:t>
            </a:r>
            <a:r>
              <a:rPr lang="en-US" sz="2000" i="1" dirty="0"/>
              <a:t>Global AIDS Response: Nigeria</a:t>
            </a:r>
            <a:r>
              <a:rPr lang="en-US" sz="2000" dirty="0"/>
              <a:t> </a:t>
            </a:r>
            <a:r>
              <a:rPr lang="en-US" sz="2000" i="1" dirty="0"/>
              <a:t>Country Report,</a:t>
            </a:r>
            <a:r>
              <a:rPr lang="en-US" sz="2000" dirty="0"/>
              <a:t> </a:t>
            </a:r>
            <a:r>
              <a:rPr lang="en-US" sz="2000" dirty="0" err="1"/>
              <a:t>NACA</a:t>
            </a:r>
            <a:r>
              <a:rPr lang="en-US" sz="2000" dirty="0"/>
              <a:t>, Abuja, Nigeria. pp. 1- 41, </a:t>
            </a:r>
            <a:r>
              <a:rPr lang="en-US" sz="2000" i="1" dirty="0"/>
              <a:t>2012.</a:t>
            </a:r>
            <a:r>
              <a:rPr lang="en-US" sz="2000" dirty="0" smtClean="0"/>
              <a:t> </a:t>
            </a:r>
            <a:endParaRPr lang="en-US" sz="2000" dirty="0" smtClean="0"/>
          </a:p>
          <a:p>
            <a:endParaRPr lang="en-US" sz="2000" dirty="0" smtClean="0"/>
          </a:p>
          <a:p>
            <a:r>
              <a:rPr lang="en-US" sz="2000" dirty="0" smtClean="0"/>
              <a:t>3. </a:t>
            </a:r>
            <a:r>
              <a:rPr lang="en-US" sz="2000" dirty="0"/>
              <a:t>P. Rojas, </a:t>
            </a:r>
            <a:r>
              <a:rPr lang="en-US" sz="2000" dirty="0" err="1"/>
              <a:t>F.R</a:t>
            </a:r>
            <a:r>
              <a:rPr lang="en-US" sz="2000" dirty="0"/>
              <a:t>. Dillon, E. Cyrus, </a:t>
            </a:r>
            <a:r>
              <a:rPr lang="en-US" sz="2000" dirty="0" err="1"/>
              <a:t>G.J</a:t>
            </a:r>
            <a:r>
              <a:rPr lang="en-US" sz="2000" dirty="0"/>
              <a:t>. </a:t>
            </a:r>
            <a:r>
              <a:rPr lang="en-US" sz="2000" dirty="0" err="1"/>
              <a:t>Ravelo</a:t>
            </a:r>
            <a:r>
              <a:rPr lang="en-US" sz="2000" dirty="0"/>
              <a:t>,  </a:t>
            </a:r>
            <a:r>
              <a:rPr lang="en-US" sz="2000" dirty="0" err="1"/>
              <a:t>R.M</a:t>
            </a:r>
            <a:r>
              <a:rPr lang="en-US" sz="2000" dirty="0"/>
              <a:t>. </a:t>
            </a:r>
            <a:r>
              <a:rPr lang="en-US" sz="2000" dirty="0" err="1"/>
              <a:t>Malow</a:t>
            </a:r>
            <a:r>
              <a:rPr lang="en-US" sz="2000" dirty="0"/>
              <a:t>, M. De La Rosa, Alcohol use as a determinant of HIV risk behaviors among recent Latino immigrants in south Florida.  </a:t>
            </a:r>
            <a:r>
              <a:rPr lang="en-US" sz="2000" i="1" dirty="0"/>
              <a:t>Journal of Association of Nurses in AIDS Care</a:t>
            </a:r>
            <a:r>
              <a:rPr lang="en-US" sz="2000" dirty="0"/>
              <a:t>, 25:2, pp.135-44. 2014</a:t>
            </a:r>
            <a:r>
              <a:rPr lang="en-US" sz="2000" dirty="0" smtClean="0"/>
              <a:t>.</a:t>
            </a:r>
          </a:p>
          <a:p>
            <a:endParaRPr lang="en-US" dirty="0"/>
          </a:p>
          <a:p>
            <a:endParaRPr lang="en-US" dirty="0"/>
          </a:p>
          <a:p>
            <a:endParaRPr lang="en-US" dirty="0"/>
          </a:p>
        </p:txBody>
      </p:sp>
      <p:sp>
        <p:nvSpPr>
          <p:cNvPr id="3" name="Title 2"/>
          <p:cNvSpPr>
            <a:spLocks noGrp="1"/>
          </p:cNvSpPr>
          <p:nvPr>
            <p:ph type="title"/>
          </p:nvPr>
        </p:nvSpPr>
        <p:spPr>
          <a:xfrm>
            <a:off x="457200" y="274638"/>
            <a:ext cx="8229600" cy="715962"/>
          </a:xfrm>
        </p:spPr>
        <p:txBody>
          <a:bodyPr>
            <a:normAutofit fontScale="90000"/>
          </a:bodyPr>
          <a:lstStyle/>
          <a:p>
            <a:r>
              <a:rPr lang="en-US" dirty="0" smtClean="0"/>
              <a:t>Literatures</a:t>
            </a:r>
            <a:endParaRPr lang="en-US" dirty="0"/>
          </a:p>
        </p:txBody>
      </p:sp>
    </p:spTree>
    <p:extLst>
      <p:ext uri="{BB962C8B-B14F-4D97-AF65-F5344CB8AC3E}">
        <p14:creationId xmlns:p14="http://schemas.microsoft.com/office/powerpoint/2010/main" val="17221889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410200"/>
          </a:xfrm>
        </p:spPr>
        <p:txBody>
          <a:bodyPr>
            <a:normAutofit fontScale="55000" lnSpcReduction="20000"/>
          </a:bodyPr>
          <a:lstStyle/>
          <a:p>
            <a:r>
              <a:rPr lang="en-US" sz="3200" dirty="0"/>
              <a:t>4. E. </a:t>
            </a:r>
            <a:r>
              <a:rPr lang="en-US" sz="3200" dirty="0" err="1"/>
              <a:t>Chanakira</a:t>
            </a:r>
            <a:r>
              <a:rPr lang="en-US" sz="3200" dirty="0"/>
              <a:t>, A. </a:t>
            </a:r>
            <a:r>
              <a:rPr lang="en-US" sz="3200" dirty="0" err="1"/>
              <a:t>O’Cathain</a:t>
            </a:r>
            <a:r>
              <a:rPr lang="en-US" sz="3200" dirty="0"/>
              <a:t>, </a:t>
            </a:r>
            <a:r>
              <a:rPr lang="en-US" sz="3200" dirty="0" err="1"/>
              <a:t>E.C</a:t>
            </a:r>
            <a:r>
              <a:rPr lang="en-US" sz="3200" dirty="0"/>
              <a:t>. </a:t>
            </a:r>
            <a:r>
              <a:rPr lang="en-US" sz="3200" dirty="0" err="1"/>
              <a:t>Goyder</a:t>
            </a:r>
            <a:r>
              <a:rPr lang="en-US" sz="3200" dirty="0"/>
              <a:t>, </a:t>
            </a:r>
            <a:r>
              <a:rPr lang="en-US" sz="3200" dirty="0" err="1"/>
              <a:t>J.V.Freeman</a:t>
            </a:r>
            <a:r>
              <a:rPr lang="en-US" sz="3200" dirty="0"/>
              <a:t>, Factors perceived to influence risky sexual behaviors among university students in the </a:t>
            </a:r>
            <a:r>
              <a:rPr lang="en-US" sz="3200" dirty="0" err="1"/>
              <a:t>UNited</a:t>
            </a:r>
            <a:r>
              <a:rPr lang="en-US" sz="3200" dirty="0"/>
              <a:t> </a:t>
            </a:r>
            <a:r>
              <a:rPr lang="en-US" sz="3200" dirty="0" err="1"/>
              <a:t>Kingdom:a</a:t>
            </a:r>
            <a:r>
              <a:rPr lang="en-US" sz="3200" dirty="0"/>
              <a:t> qualitative telephone interview. </a:t>
            </a:r>
            <a:r>
              <a:rPr lang="en-US" sz="3200" i="1" dirty="0"/>
              <a:t>BMC Public Health</a:t>
            </a:r>
            <a:r>
              <a:rPr lang="en-US" sz="3200" dirty="0"/>
              <a:t>, 14, 1055, 2014. Retrieved April, 16 2015 from URL: </a:t>
            </a:r>
            <a:r>
              <a:rPr lang="en-US" sz="3200" u="sng" dirty="0">
                <a:hlinkClick r:id="rId2"/>
              </a:rPr>
              <a:t>http://</a:t>
            </a:r>
            <a:r>
              <a:rPr lang="en-US" sz="3200" u="sng" dirty="0" smtClean="0">
                <a:hlinkClick r:id="rId2"/>
              </a:rPr>
              <a:t>www.biomedcentral.com/1471-2458/14/1055</a:t>
            </a:r>
            <a:endParaRPr lang="en-US" sz="3200" u="sng" dirty="0" smtClean="0"/>
          </a:p>
          <a:p>
            <a:pPr marL="109728" indent="0">
              <a:buNone/>
            </a:pPr>
            <a:endParaRPr lang="en-US" sz="3200" dirty="0"/>
          </a:p>
          <a:p>
            <a:r>
              <a:rPr lang="en-US" sz="3200" dirty="0" smtClean="0"/>
              <a:t>5</a:t>
            </a:r>
            <a:r>
              <a:rPr lang="en-US" sz="3200" dirty="0"/>
              <a:t>. C.I. </a:t>
            </a:r>
            <a:r>
              <a:rPr lang="en-US" sz="3200" dirty="0" err="1"/>
              <a:t>Okafor</a:t>
            </a:r>
            <a:r>
              <a:rPr lang="en-US" sz="3200" dirty="0"/>
              <a:t>, </a:t>
            </a:r>
            <a:r>
              <a:rPr lang="en-US" sz="3200" dirty="0" err="1"/>
              <a:t>V.O</a:t>
            </a:r>
            <a:r>
              <a:rPr lang="en-US" sz="3200" dirty="0"/>
              <a:t>. </a:t>
            </a:r>
            <a:r>
              <a:rPr lang="en-US" sz="3200" dirty="0" err="1"/>
              <a:t>Dinwoke</a:t>
            </a:r>
            <a:r>
              <a:rPr lang="en-US" sz="3200" dirty="0"/>
              <a:t> and </a:t>
            </a:r>
            <a:r>
              <a:rPr lang="en-US" sz="3200" dirty="0" err="1"/>
              <a:t>G.O</a:t>
            </a:r>
            <a:r>
              <a:rPr lang="en-US" sz="3200" dirty="0"/>
              <a:t>. </a:t>
            </a:r>
            <a:r>
              <a:rPr lang="en-US" sz="3200" dirty="0" err="1"/>
              <a:t>Udigwe</a:t>
            </a:r>
            <a:r>
              <a:rPr lang="en-US" sz="3200" dirty="0"/>
              <a:t>. Awareness of human immunodeficiency virus(HIV) infection among antenatal clients in </a:t>
            </a:r>
            <a:r>
              <a:rPr lang="en-US" sz="3200" dirty="0" err="1"/>
              <a:t>Nnewi</a:t>
            </a:r>
            <a:r>
              <a:rPr lang="en-US" sz="3200" dirty="0"/>
              <a:t>, Nigeria. </a:t>
            </a:r>
            <a:r>
              <a:rPr lang="en-US" sz="3200" i="1" dirty="0"/>
              <a:t>Niger Journal of Medicine, </a:t>
            </a:r>
            <a:r>
              <a:rPr lang="en-US" sz="3200" dirty="0"/>
              <a:t>23:1, pp.20-25. 2014</a:t>
            </a:r>
            <a:r>
              <a:rPr lang="en-US" sz="3200" dirty="0" smtClean="0"/>
              <a:t>.</a:t>
            </a:r>
          </a:p>
          <a:p>
            <a:endParaRPr lang="en-US" sz="3200" b="1" dirty="0"/>
          </a:p>
          <a:p>
            <a:r>
              <a:rPr lang="en-US" sz="3200" dirty="0"/>
              <a:t>6. </a:t>
            </a:r>
            <a:r>
              <a:rPr lang="en-US" sz="3200" dirty="0" err="1"/>
              <a:t>P.J</a:t>
            </a:r>
            <a:r>
              <a:rPr lang="en-US" sz="3200" dirty="0"/>
              <a:t>. </a:t>
            </a:r>
            <a:r>
              <a:rPr lang="en-US" sz="3200" dirty="0" err="1"/>
              <a:t>Ciampa</a:t>
            </a:r>
            <a:r>
              <a:rPr lang="en-US" sz="3200" dirty="0"/>
              <a:t>, </a:t>
            </a:r>
            <a:r>
              <a:rPr lang="en-US" sz="3200" dirty="0" err="1"/>
              <a:t>S.L</a:t>
            </a:r>
            <a:r>
              <a:rPr lang="en-US" sz="3200" dirty="0"/>
              <a:t>. Skinner, S.R. Patricio, </a:t>
            </a:r>
            <a:r>
              <a:rPr lang="en-US" sz="3200" dirty="0" err="1"/>
              <a:t>R.L</a:t>
            </a:r>
            <a:r>
              <a:rPr lang="en-US" sz="3200" dirty="0"/>
              <a:t>. Rothman, </a:t>
            </a:r>
            <a:r>
              <a:rPr lang="en-US" sz="3200" dirty="0" err="1"/>
              <a:t>S.H</a:t>
            </a:r>
            <a:r>
              <a:rPr lang="en-US" sz="3200" dirty="0"/>
              <a:t>. </a:t>
            </a:r>
            <a:r>
              <a:rPr lang="en-US" sz="3200" dirty="0" err="1"/>
              <a:t>Vermund</a:t>
            </a:r>
            <a:r>
              <a:rPr lang="en-US" sz="3200" dirty="0"/>
              <a:t>, </a:t>
            </a:r>
            <a:r>
              <a:rPr lang="en-US" sz="3200" dirty="0" err="1"/>
              <a:t>C.M</a:t>
            </a:r>
            <a:r>
              <a:rPr lang="en-US" sz="3200" dirty="0"/>
              <a:t>. </a:t>
            </a:r>
            <a:r>
              <a:rPr lang="en-US" sz="3200" dirty="0" err="1"/>
              <a:t>Audet</a:t>
            </a:r>
            <a:r>
              <a:rPr lang="en-US" sz="3200" dirty="0"/>
              <a:t>, Comprehensive knowledge of HIV among women in rural Mozambique: development and validation of the HIV knowledge 27 scale. </a:t>
            </a:r>
            <a:r>
              <a:rPr lang="en-US" sz="3200" i="1" dirty="0" err="1"/>
              <a:t>PLoS</a:t>
            </a:r>
            <a:r>
              <a:rPr lang="en-US" sz="3200" i="1" dirty="0"/>
              <a:t> One,</a:t>
            </a:r>
            <a:r>
              <a:rPr lang="en-US" sz="3200" dirty="0"/>
              <a:t>7:10, 2012. e48676. </a:t>
            </a:r>
            <a:r>
              <a:rPr lang="en-US" sz="3200" dirty="0" err="1"/>
              <a:t>doi</a:t>
            </a:r>
            <a:r>
              <a:rPr lang="en-US" sz="3200" dirty="0"/>
              <a:t>: 10.1371/journal.pone.0048676. </a:t>
            </a:r>
            <a:r>
              <a:rPr lang="en-US" sz="3200" dirty="0" err="1"/>
              <a:t>Epub</a:t>
            </a:r>
            <a:r>
              <a:rPr lang="en-US" sz="3200" dirty="0"/>
              <a:t> 2012 Oct 31</a:t>
            </a:r>
            <a:r>
              <a:rPr lang="en-US" sz="3200" dirty="0" smtClean="0"/>
              <a:t>.</a:t>
            </a:r>
          </a:p>
          <a:p>
            <a:endParaRPr lang="en-US" sz="3200" dirty="0"/>
          </a:p>
          <a:p>
            <a:r>
              <a:rPr lang="en-US" sz="3200" dirty="0"/>
              <a:t>7. United Nations </a:t>
            </a:r>
            <a:r>
              <a:rPr lang="en-US" sz="3200" dirty="0" err="1"/>
              <a:t>Programme</a:t>
            </a:r>
            <a:r>
              <a:rPr lang="en-US" sz="3200" dirty="0"/>
              <a:t> on AIDS (</a:t>
            </a:r>
            <a:r>
              <a:rPr lang="en-US" sz="3200" dirty="0" err="1"/>
              <a:t>UNAIDS</a:t>
            </a:r>
            <a:r>
              <a:rPr lang="en-US" sz="3200" dirty="0"/>
              <a:t>), </a:t>
            </a:r>
            <a:r>
              <a:rPr lang="en-US" sz="3200" i="1" dirty="0"/>
              <a:t>HIV/AIDS Fact sheets 2014</a:t>
            </a:r>
            <a:r>
              <a:rPr lang="en-US" sz="3200" dirty="0"/>
              <a:t>,  </a:t>
            </a:r>
            <a:r>
              <a:rPr lang="en-US" sz="3200" dirty="0" err="1"/>
              <a:t>Retrived</a:t>
            </a:r>
            <a:r>
              <a:rPr lang="en-US" sz="3200" dirty="0"/>
              <a:t> April 16, 2015 from URL: http://www.unaids.org/sites/default/.../documents/WAD2014_FactSheet_en.pdf.</a:t>
            </a:r>
          </a:p>
          <a:p>
            <a:endParaRPr lang="en-US" dirty="0"/>
          </a:p>
        </p:txBody>
      </p:sp>
      <p:sp>
        <p:nvSpPr>
          <p:cNvPr id="3" name="Title 2"/>
          <p:cNvSpPr>
            <a:spLocks noGrp="1"/>
          </p:cNvSpPr>
          <p:nvPr>
            <p:ph type="title"/>
          </p:nvPr>
        </p:nvSpPr>
        <p:spPr>
          <a:xfrm>
            <a:off x="457200" y="274638"/>
            <a:ext cx="8229600" cy="715962"/>
          </a:xfrm>
        </p:spPr>
        <p:txBody>
          <a:bodyPr>
            <a:normAutofit fontScale="90000"/>
          </a:bodyPr>
          <a:lstStyle/>
          <a:p>
            <a:r>
              <a:rPr lang="en-US" dirty="0" smtClean="0"/>
              <a:t>Literatures</a:t>
            </a:r>
            <a:endParaRPr lang="en-US" dirty="0"/>
          </a:p>
        </p:txBody>
      </p:sp>
    </p:spTree>
    <p:extLst>
      <p:ext uri="{BB962C8B-B14F-4D97-AF65-F5344CB8AC3E}">
        <p14:creationId xmlns:p14="http://schemas.microsoft.com/office/powerpoint/2010/main" val="133185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Thank you for Listening</a:t>
            </a:r>
            <a:endParaRPr lang="en-US" sz="5400" dirty="0"/>
          </a:p>
        </p:txBody>
      </p:sp>
    </p:spTree>
    <p:extLst>
      <p:ext uri="{BB962C8B-B14F-4D97-AF65-F5344CB8AC3E}">
        <p14:creationId xmlns:p14="http://schemas.microsoft.com/office/powerpoint/2010/main" val="1611231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229600" cy="4373563"/>
          </a:xfrm>
        </p:spPr>
        <p:txBody>
          <a:bodyPr>
            <a:normAutofit/>
          </a:bodyPr>
          <a:lstStyle/>
          <a:p>
            <a:r>
              <a:rPr lang="en-US" sz="2000" dirty="0"/>
              <a:t>Sexual risk behaviors are among the key drivers of the HIV epidemic in Nigeria, where heterosexual transmission accounts for 80-95% of all infections</a:t>
            </a:r>
            <a:r>
              <a:rPr lang="en-US" sz="2000" dirty="0" smtClean="0"/>
              <a:t>.[1] </a:t>
            </a:r>
            <a:endParaRPr lang="en-US" sz="2000" dirty="0" smtClean="0"/>
          </a:p>
          <a:p>
            <a:endParaRPr lang="en-US" sz="2000" dirty="0" smtClean="0"/>
          </a:p>
          <a:p>
            <a:r>
              <a:rPr lang="en-US" sz="2000" dirty="0" smtClean="0"/>
              <a:t>Women </a:t>
            </a:r>
            <a:r>
              <a:rPr lang="en-US" sz="2000" dirty="0"/>
              <a:t>are disproportionately affected, with infection rates two to three times higher compared with </a:t>
            </a:r>
            <a:r>
              <a:rPr lang="en-US" sz="2000" dirty="0" smtClean="0"/>
              <a:t>men.[2</a:t>
            </a:r>
            <a:r>
              <a:rPr lang="en-US" sz="2000" dirty="0" smtClean="0"/>
              <a:t>]</a:t>
            </a:r>
          </a:p>
          <a:p>
            <a:endParaRPr lang="en-US" sz="2000" dirty="0" smtClean="0"/>
          </a:p>
          <a:p>
            <a:r>
              <a:rPr lang="en-US" sz="2000" dirty="0" smtClean="0"/>
              <a:t>This </a:t>
            </a:r>
            <a:r>
              <a:rPr lang="en-US" sz="2000" dirty="0"/>
              <a:t>study was aimed at identifying the determinants of sexual risk </a:t>
            </a:r>
            <a:r>
              <a:rPr lang="en-US" sz="2000" dirty="0" smtClean="0"/>
              <a:t>practices and HIV </a:t>
            </a:r>
            <a:r>
              <a:rPr lang="en-US" sz="2000" dirty="0"/>
              <a:t>transmission </a:t>
            </a:r>
            <a:r>
              <a:rPr lang="en-US" sz="2000" dirty="0" smtClean="0"/>
              <a:t>among </a:t>
            </a:r>
            <a:r>
              <a:rPr lang="en-US" sz="2000" dirty="0"/>
              <a:t>women in order to address their peculiar intervention needs and to minimize the mother-to-child transmission of the virus</a:t>
            </a:r>
            <a:r>
              <a:rPr lang="en-US" dirty="0"/>
              <a:t>. </a:t>
            </a:r>
          </a:p>
        </p:txBody>
      </p:sp>
      <p:sp>
        <p:nvSpPr>
          <p:cNvPr id="2" name="Title 1"/>
          <p:cNvSpPr>
            <a:spLocks noGrp="1"/>
          </p:cNvSpPr>
          <p:nvPr>
            <p:ph type="title"/>
          </p:nvPr>
        </p:nvSpPr>
        <p:spPr/>
        <p:txBody>
          <a:bodyPr>
            <a:normAutofit fontScale="90000"/>
          </a:bodyPr>
          <a:lstStyle/>
          <a:p>
            <a:r>
              <a:rPr lang="en-US" dirty="0" smtClean="0"/>
              <a:t>Background</a:t>
            </a:r>
            <a:br>
              <a:rPr lang="en-US" dirty="0" smtClean="0"/>
            </a:br>
            <a:endParaRPr lang="en-US" dirty="0"/>
          </a:p>
        </p:txBody>
      </p:sp>
    </p:spTree>
    <p:extLst>
      <p:ext uri="{BB962C8B-B14F-4D97-AF65-F5344CB8AC3E}">
        <p14:creationId xmlns:p14="http://schemas.microsoft.com/office/powerpoint/2010/main" val="3554211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r>
              <a:rPr lang="en-US" sz="2000" dirty="0"/>
              <a:t>The study utilized a quantitative household-based cross sectional design </a:t>
            </a:r>
            <a:r>
              <a:rPr lang="en-US" sz="2000" dirty="0" smtClean="0"/>
              <a:t>and Cluster sampling technique to </a:t>
            </a:r>
            <a:r>
              <a:rPr lang="en-US" sz="2000" dirty="0"/>
              <a:t>generate data among women of child bearing age who were normally resident in </a:t>
            </a:r>
            <a:r>
              <a:rPr lang="en-US" sz="2000" dirty="0" smtClean="0"/>
              <a:t>5 semi-urban communities in Rivers State, Nigeria in November 2013</a:t>
            </a:r>
            <a:r>
              <a:rPr lang="en-US" sz="2000" dirty="0" smtClean="0"/>
              <a:t>.</a:t>
            </a:r>
          </a:p>
          <a:p>
            <a:endParaRPr lang="en-US" sz="2000" dirty="0" smtClean="0"/>
          </a:p>
          <a:p>
            <a:r>
              <a:rPr lang="en-US" sz="2000" dirty="0" smtClean="0"/>
              <a:t>Sample </a:t>
            </a:r>
            <a:r>
              <a:rPr lang="en-US" sz="2000" dirty="0"/>
              <a:t>size </a:t>
            </a:r>
            <a:r>
              <a:rPr lang="en-US" sz="2000" dirty="0" smtClean="0"/>
              <a:t>of 769 for </a:t>
            </a:r>
            <a:r>
              <a:rPr lang="en-US" sz="2000" dirty="0"/>
              <a:t>the study was computed using the </a:t>
            </a:r>
            <a:r>
              <a:rPr lang="en-US" sz="2000" dirty="0" smtClean="0"/>
              <a:t>Fisher’s formula </a:t>
            </a:r>
            <a:r>
              <a:rPr lang="en-US" sz="2000" dirty="0"/>
              <a:t>for descriptive studies; n= Z</a:t>
            </a:r>
            <a:r>
              <a:rPr lang="en-US" sz="2000" baseline="30000" dirty="0"/>
              <a:t>2</a:t>
            </a:r>
            <a:r>
              <a:rPr lang="en-US" sz="2000" dirty="0"/>
              <a:t>pq/d</a:t>
            </a:r>
            <a:r>
              <a:rPr lang="en-US" sz="2000" baseline="30000" dirty="0"/>
              <a:t>2  </a:t>
            </a:r>
            <a:r>
              <a:rPr lang="en-US" sz="2000" dirty="0" smtClean="0"/>
              <a:t>at 95</a:t>
            </a:r>
            <a:r>
              <a:rPr lang="en-US" sz="2000" dirty="0"/>
              <a:t>% confidence level, 5% margin of </a:t>
            </a:r>
            <a:r>
              <a:rPr lang="en-US" sz="2000" dirty="0" smtClean="0"/>
              <a:t>error</a:t>
            </a:r>
            <a:r>
              <a:rPr lang="en-US" dirty="0" smtClean="0"/>
              <a:t>.</a:t>
            </a:r>
          </a:p>
        </p:txBody>
      </p:sp>
      <p:sp>
        <p:nvSpPr>
          <p:cNvPr id="2" name="Title 1"/>
          <p:cNvSpPr>
            <a:spLocks noGrp="1"/>
          </p:cNvSpPr>
          <p:nvPr>
            <p:ph type="title"/>
          </p:nvPr>
        </p:nvSpPr>
        <p:spPr/>
        <p:txBody>
          <a:bodyPr/>
          <a:lstStyle/>
          <a:p>
            <a:r>
              <a:rPr lang="en-US" dirty="0" smtClean="0"/>
              <a:t>Methods -1</a:t>
            </a:r>
            <a:endParaRPr lang="en-US" dirty="0"/>
          </a:p>
        </p:txBody>
      </p:sp>
    </p:spTree>
    <p:extLst>
      <p:ext uri="{BB962C8B-B14F-4D97-AF65-F5344CB8AC3E}">
        <p14:creationId xmlns:p14="http://schemas.microsoft.com/office/powerpoint/2010/main" val="2319803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29200"/>
          </a:xfrm>
        </p:spPr>
        <p:txBody>
          <a:bodyPr>
            <a:normAutofit/>
          </a:bodyPr>
          <a:lstStyle/>
          <a:p>
            <a:pPr marL="0" indent="0">
              <a:buNone/>
            </a:pPr>
            <a:r>
              <a:rPr lang="en-US" b="1" dirty="0" smtClean="0"/>
              <a:t>Data Collection </a:t>
            </a:r>
          </a:p>
          <a:p>
            <a:r>
              <a:rPr lang="en-US" sz="2000" dirty="0"/>
              <a:t>A validated, interviewer-administered questionnaire was used to collect information </a:t>
            </a:r>
            <a:r>
              <a:rPr lang="en-US" sz="2000" dirty="0" smtClean="0"/>
              <a:t>from the </a:t>
            </a:r>
            <a:r>
              <a:rPr lang="en-US" sz="2000" dirty="0"/>
              <a:t>respondents. </a:t>
            </a:r>
            <a:endParaRPr lang="en-US" sz="2000" dirty="0" smtClean="0"/>
          </a:p>
          <a:p>
            <a:endParaRPr lang="en-US" sz="2000" dirty="0" smtClean="0"/>
          </a:p>
          <a:p>
            <a:pPr marL="347663" indent="-238125"/>
            <a:r>
              <a:rPr lang="en-US" sz="2000" dirty="0"/>
              <a:t> </a:t>
            </a:r>
            <a:r>
              <a:rPr lang="en-US" sz="2000" dirty="0" smtClean="0"/>
              <a:t>Information </a:t>
            </a:r>
            <a:r>
              <a:rPr lang="en-US" sz="2000" dirty="0"/>
              <a:t>on sexual risk practices were </a:t>
            </a:r>
            <a:r>
              <a:rPr lang="en-US" sz="2000" dirty="0" smtClean="0"/>
              <a:t>on multiple </a:t>
            </a:r>
            <a:r>
              <a:rPr lang="en-US" sz="2000" dirty="0"/>
              <a:t>sexual relationships, non-use of </a:t>
            </a:r>
            <a:r>
              <a:rPr lang="en-US" sz="2000" dirty="0" smtClean="0"/>
              <a:t>condoms </a:t>
            </a:r>
            <a:r>
              <a:rPr lang="en-US" sz="2000" dirty="0"/>
              <a:t>among multiple sex partners, sexual debut before age 15 or the use of alcohol or recreational drugs before sex. </a:t>
            </a:r>
          </a:p>
          <a:p>
            <a:endParaRPr lang="en-US" sz="2000" dirty="0" smtClean="0"/>
          </a:p>
        </p:txBody>
      </p:sp>
      <p:sp>
        <p:nvSpPr>
          <p:cNvPr id="2" name="Title 1"/>
          <p:cNvSpPr>
            <a:spLocks noGrp="1"/>
          </p:cNvSpPr>
          <p:nvPr>
            <p:ph type="title"/>
          </p:nvPr>
        </p:nvSpPr>
        <p:spPr/>
        <p:txBody>
          <a:bodyPr/>
          <a:lstStyle/>
          <a:p>
            <a:r>
              <a:rPr lang="en-US" dirty="0" smtClean="0"/>
              <a:t>Methods -2</a:t>
            </a:r>
            <a:endParaRPr lang="en-US" dirty="0"/>
          </a:p>
        </p:txBody>
      </p:sp>
    </p:spTree>
    <p:extLst>
      <p:ext uri="{BB962C8B-B14F-4D97-AF65-F5344CB8AC3E}">
        <p14:creationId xmlns:p14="http://schemas.microsoft.com/office/powerpoint/2010/main" val="3741488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r>
              <a:rPr lang="en-US" sz="2000" dirty="0"/>
              <a:t>Data was analyzed using the Statistical Package for Social Sciences (SPSS) Version 20. </a:t>
            </a:r>
            <a:endParaRPr lang="en-US" sz="2000" dirty="0" smtClean="0"/>
          </a:p>
          <a:p>
            <a:endParaRPr lang="en-US" sz="2000" dirty="0" smtClean="0"/>
          </a:p>
          <a:p>
            <a:r>
              <a:rPr lang="en-US" sz="2000" dirty="0" smtClean="0"/>
              <a:t>Bivariate </a:t>
            </a:r>
            <a:r>
              <a:rPr lang="en-US" sz="2000" dirty="0"/>
              <a:t>analysis was performed using Chi-square and Fisher’s Exact statistical tests. </a:t>
            </a:r>
            <a:endParaRPr lang="en-US" sz="2000" dirty="0" smtClean="0"/>
          </a:p>
          <a:p>
            <a:endParaRPr lang="en-US" sz="2000" dirty="0" smtClean="0"/>
          </a:p>
          <a:p>
            <a:r>
              <a:rPr lang="en-US" sz="2000" dirty="0" smtClean="0"/>
              <a:t>Multivariate </a:t>
            </a:r>
            <a:r>
              <a:rPr lang="en-US" sz="2000" dirty="0"/>
              <a:t>analysis using unconditional logistic regression was done with sexual risk behaviors of participants as dependent variable, and their socio-demographic characteristics, HIV knowledge and perception constituting the independent variables. </a:t>
            </a:r>
            <a:endParaRPr lang="en-US" sz="2000" dirty="0" smtClean="0"/>
          </a:p>
          <a:p>
            <a:endParaRPr lang="en-US" sz="2000" dirty="0" smtClean="0"/>
          </a:p>
          <a:p>
            <a:r>
              <a:rPr lang="en-US" sz="2000" dirty="0" smtClean="0"/>
              <a:t>A </a:t>
            </a:r>
            <a:r>
              <a:rPr lang="en-US" sz="2000" i="1" dirty="0"/>
              <a:t>p-value</a:t>
            </a:r>
            <a:r>
              <a:rPr lang="en-US" sz="2000" dirty="0"/>
              <a:t> of </a:t>
            </a:r>
            <a:r>
              <a:rPr lang="en-US" sz="2000" dirty="0" smtClean="0"/>
              <a:t>≤ 0.05 </a:t>
            </a:r>
            <a:r>
              <a:rPr lang="en-US" sz="2000" dirty="0"/>
              <a:t>was considered statistically significant.</a:t>
            </a:r>
          </a:p>
          <a:p>
            <a:endParaRPr lang="en-US" dirty="0"/>
          </a:p>
        </p:txBody>
      </p:sp>
      <p:sp>
        <p:nvSpPr>
          <p:cNvPr id="2" name="Title 1"/>
          <p:cNvSpPr>
            <a:spLocks noGrp="1"/>
          </p:cNvSpPr>
          <p:nvPr>
            <p:ph type="title"/>
          </p:nvPr>
        </p:nvSpPr>
        <p:spPr/>
        <p:txBody>
          <a:bodyPr/>
          <a:lstStyle/>
          <a:p>
            <a:r>
              <a:rPr lang="en-US" dirty="0" smtClean="0"/>
              <a:t>Methods-3</a:t>
            </a:r>
            <a:endParaRPr lang="en-US" dirty="0"/>
          </a:p>
        </p:txBody>
      </p:sp>
    </p:spTree>
    <p:extLst>
      <p:ext uri="{BB962C8B-B14F-4D97-AF65-F5344CB8AC3E}">
        <p14:creationId xmlns:p14="http://schemas.microsoft.com/office/powerpoint/2010/main" val="3052733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Results</a:t>
            </a:r>
            <a:endParaRPr lang="en-US" dirty="0"/>
          </a:p>
        </p:txBody>
      </p:sp>
      <p:sp>
        <p:nvSpPr>
          <p:cNvPr id="10" name="TextBox 9"/>
          <p:cNvSpPr txBox="1"/>
          <p:nvPr/>
        </p:nvSpPr>
        <p:spPr>
          <a:xfrm>
            <a:off x="1494970" y="5746077"/>
            <a:ext cx="5667829" cy="400110"/>
          </a:xfrm>
          <a:prstGeom prst="rect">
            <a:avLst/>
          </a:prstGeom>
          <a:noFill/>
        </p:spPr>
        <p:txBody>
          <a:bodyPr wrap="square" rtlCol="0">
            <a:spAutoFit/>
          </a:bodyPr>
          <a:lstStyle/>
          <a:p>
            <a:r>
              <a:rPr lang="en-US" sz="2000" dirty="0" smtClean="0"/>
              <a:t>Figure 1: Sexual Exposure of Respondents</a:t>
            </a:r>
            <a:endParaRPr lang="en-US" sz="2000"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2086425597"/>
              </p:ext>
            </p:extLst>
          </p:nvPr>
        </p:nvGraphicFramePr>
        <p:xfrm>
          <a:off x="381000" y="1295400"/>
          <a:ext cx="82296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6528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idx="1"/>
            <p:extLst>
              <p:ext uri="{D42A27DB-BD31-4B8C-83A1-F6EECF244321}">
                <p14:modId xmlns:p14="http://schemas.microsoft.com/office/powerpoint/2010/main" val="3838298344"/>
              </p:ext>
            </p:extLst>
          </p:nvPr>
        </p:nvGraphicFramePr>
        <p:xfrm>
          <a:off x="457200" y="762000"/>
          <a:ext cx="82296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381000" y="152400"/>
            <a:ext cx="8229600" cy="792162"/>
          </a:xfrm>
        </p:spPr>
        <p:txBody>
          <a:bodyPr>
            <a:normAutofit fontScale="90000"/>
          </a:bodyPr>
          <a:lstStyle/>
          <a:p>
            <a:r>
              <a:rPr lang="en-US" dirty="0" smtClean="0"/>
              <a:t/>
            </a:r>
            <a:br>
              <a:rPr lang="en-US" dirty="0" smtClean="0"/>
            </a:br>
            <a:r>
              <a:rPr lang="en-US" sz="3100" dirty="0" smtClean="0"/>
              <a:t> Prevalent sexual </a:t>
            </a:r>
            <a:r>
              <a:rPr lang="en-US" sz="3100" dirty="0"/>
              <a:t>risk practices</a:t>
            </a:r>
            <a:r>
              <a:rPr lang="en-US" sz="5400" dirty="0"/>
              <a:t/>
            </a:r>
            <a:br>
              <a:rPr lang="en-US" sz="5400" dirty="0"/>
            </a:br>
            <a:r>
              <a:rPr lang="en-US" dirty="0" smtClean="0"/>
              <a:t/>
            </a:r>
            <a:br>
              <a:rPr lang="en-US" dirty="0" smtClean="0"/>
            </a:br>
            <a:endParaRPr lang="en-US" sz="2700" dirty="0"/>
          </a:p>
        </p:txBody>
      </p:sp>
    </p:spTree>
    <p:extLst>
      <p:ext uri="{BB962C8B-B14F-4D97-AF65-F5344CB8AC3E}">
        <p14:creationId xmlns:p14="http://schemas.microsoft.com/office/powerpoint/2010/main" val="944259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777760684"/>
              </p:ext>
            </p:extLst>
          </p:nvPr>
        </p:nvGraphicFramePr>
        <p:xfrm>
          <a:off x="762000" y="819229"/>
          <a:ext cx="7848600" cy="5282447"/>
        </p:xfrm>
        <a:graphic>
          <a:graphicData uri="http://schemas.openxmlformats.org/drawingml/2006/table">
            <a:tbl>
              <a:tblPr firstRow="1" firstCol="1" bandRow="1">
                <a:tableStyleId>{5940675A-B579-460E-94D1-54222C63F5DA}</a:tableStyleId>
              </a:tblPr>
              <a:tblGrid>
                <a:gridCol w="2971800"/>
                <a:gridCol w="1921435"/>
                <a:gridCol w="1736165"/>
                <a:gridCol w="1219200"/>
              </a:tblGrid>
              <a:tr h="533400">
                <a:tc rowSpan="2">
                  <a:txBody>
                    <a:bodyPr/>
                    <a:lstStyle/>
                    <a:p>
                      <a:pPr marL="0" marR="0">
                        <a:lnSpc>
                          <a:spcPct val="107000"/>
                        </a:lnSpc>
                        <a:spcBef>
                          <a:spcPts val="0"/>
                        </a:spcBef>
                        <a:spcAft>
                          <a:spcPts val="0"/>
                        </a:spcAft>
                      </a:pPr>
                      <a:r>
                        <a:rPr lang="en-US" sz="1800" dirty="0">
                          <a:effectLst/>
                        </a:rPr>
                        <a:t>HIV Knowledge Indicators</a:t>
                      </a:r>
                      <a:endParaRPr lang="en-US" sz="1800" dirty="0">
                        <a:effectLst/>
                        <a:latin typeface="Calibri"/>
                        <a:ea typeface="Calibri"/>
                        <a:cs typeface="Times New Roman"/>
                      </a:endParaRPr>
                    </a:p>
                  </a:txBody>
                  <a:tcPr marL="68580" marR="68580" marT="0" marB="0"/>
                </a:tc>
                <a:tc gridSpan="2">
                  <a:txBody>
                    <a:bodyPr/>
                    <a:lstStyle/>
                    <a:p>
                      <a:pPr marL="0" marR="0" algn="ctr">
                        <a:lnSpc>
                          <a:spcPct val="107000"/>
                        </a:lnSpc>
                        <a:spcBef>
                          <a:spcPts val="0"/>
                        </a:spcBef>
                        <a:spcAft>
                          <a:spcPts val="0"/>
                        </a:spcAft>
                      </a:pPr>
                      <a:r>
                        <a:rPr lang="en-US" sz="1800" dirty="0">
                          <a:effectLst/>
                        </a:rPr>
                        <a:t>HIV sexual risk behaviors</a:t>
                      </a:r>
                      <a:endParaRPr lang="en-US" sz="1800" dirty="0">
                        <a:effectLst/>
                        <a:latin typeface="Calibri"/>
                        <a:ea typeface="Calibri"/>
                        <a:cs typeface="Times New Roman"/>
                      </a:endParaRPr>
                    </a:p>
                  </a:txBody>
                  <a:tcPr marL="68580" marR="68580" marT="0" marB="0"/>
                </a:tc>
                <a:tc hMerge="1">
                  <a:txBody>
                    <a:bodyPr/>
                    <a:lstStyle/>
                    <a:p>
                      <a:endParaRPr lang="en-US"/>
                    </a:p>
                  </a:txBody>
                  <a:tcPr/>
                </a:tc>
                <a:tc rowSpan="2">
                  <a:txBody>
                    <a:bodyPr/>
                    <a:lstStyle/>
                    <a:p>
                      <a:pPr marL="0" marR="0" algn="ctr">
                        <a:lnSpc>
                          <a:spcPct val="107000"/>
                        </a:lnSpc>
                        <a:spcBef>
                          <a:spcPts val="0"/>
                        </a:spcBef>
                        <a:spcAft>
                          <a:spcPts val="0"/>
                        </a:spcAft>
                      </a:pPr>
                      <a:r>
                        <a:rPr lang="en-US" sz="1800" dirty="0">
                          <a:effectLst/>
                        </a:rPr>
                        <a:t>P value</a:t>
                      </a:r>
                      <a:endParaRPr lang="en-US" sz="1800" dirty="0">
                        <a:effectLst/>
                        <a:latin typeface="Calibri"/>
                        <a:ea typeface="Calibri"/>
                        <a:cs typeface="Times New Roman"/>
                      </a:endParaRPr>
                    </a:p>
                  </a:txBody>
                  <a:tcPr marL="68580" marR="68580" marT="0" marB="0"/>
                </a:tc>
              </a:tr>
              <a:tr h="685800">
                <a:tc vMerge="1">
                  <a:txBody>
                    <a:bodyPr/>
                    <a:lstStyle/>
                    <a:p>
                      <a:endParaRPr lang="en-US"/>
                    </a:p>
                  </a:txBody>
                  <a:tcPr/>
                </a:tc>
                <a:tc>
                  <a:txBody>
                    <a:bodyPr/>
                    <a:lstStyle/>
                    <a:p>
                      <a:pPr marL="0" marR="0" algn="ctr">
                        <a:lnSpc>
                          <a:spcPct val="107000"/>
                        </a:lnSpc>
                        <a:spcBef>
                          <a:spcPts val="0"/>
                        </a:spcBef>
                        <a:spcAft>
                          <a:spcPts val="0"/>
                        </a:spcAft>
                      </a:pPr>
                      <a:r>
                        <a:rPr lang="en-US" sz="1800" dirty="0">
                          <a:effectLst/>
                        </a:rPr>
                        <a:t>Yes (n=245)</a:t>
                      </a:r>
                    </a:p>
                    <a:p>
                      <a:pPr marL="0" marR="0" algn="ctr">
                        <a:lnSpc>
                          <a:spcPct val="107000"/>
                        </a:lnSpc>
                        <a:spcBef>
                          <a:spcPts val="0"/>
                        </a:spcBef>
                        <a:spcAft>
                          <a:spcPts val="0"/>
                        </a:spcAft>
                      </a:pPr>
                      <a:r>
                        <a:rPr lang="en-US" sz="1800" dirty="0">
                          <a:effectLst/>
                        </a:rPr>
                        <a:t>n (%)</a:t>
                      </a:r>
                      <a:endParaRPr lang="en-US" sz="1800" dirty="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No (n=413)</a:t>
                      </a:r>
                    </a:p>
                    <a:p>
                      <a:pPr marL="0" marR="0" algn="ctr">
                        <a:lnSpc>
                          <a:spcPct val="107000"/>
                        </a:lnSpc>
                        <a:spcBef>
                          <a:spcPts val="0"/>
                        </a:spcBef>
                        <a:spcAft>
                          <a:spcPts val="0"/>
                        </a:spcAft>
                      </a:pPr>
                      <a:r>
                        <a:rPr lang="en-US" sz="1800" dirty="0">
                          <a:effectLst/>
                        </a:rPr>
                        <a:t>n (%)</a:t>
                      </a:r>
                      <a:endParaRPr lang="en-US" sz="1800" dirty="0">
                        <a:effectLst/>
                        <a:latin typeface="Calibri"/>
                        <a:ea typeface="Calibri"/>
                        <a:cs typeface="Times New Roman"/>
                      </a:endParaRPr>
                    </a:p>
                  </a:txBody>
                  <a:tcPr marL="68580" marR="68580" marT="0" marB="0"/>
                </a:tc>
                <a:tc vMerge="1">
                  <a:txBody>
                    <a:bodyPr/>
                    <a:lstStyle/>
                    <a:p>
                      <a:endParaRPr lang="en-US"/>
                    </a:p>
                  </a:txBody>
                  <a:tcPr/>
                </a:tc>
              </a:tr>
              <a:tr h="476171">
                <a:tc gridSpan="4">
                  <a:txBody>
                    <a:bodyPr/>
                    <a:lstStyle/>
                    <a:p>
                      <a:pPr marL="0" marR="0" algn="l">
                        <a:lnSpc>
                          <a:spcPct val="107000"/>
                        </a:lnSpc>
                        <a:spcBef>
                          <a:spcPts val="0"/>
                        </a:spcBef>
                        <a:spcAft>
                          <a:spcPts val="0"/>
                        </a:spcAft>
                      </a:pPr>
                      <a:r>
                        <a:rPr lang="en-US" sz="1800" dirty="0">
                          <a:effectLst/>
                        </a:rPr>
                        <a:t>HIV transmission by unprotected </a:t>
                      </a:r>
                      <a:r>
                        <a:rPr lang="en-US" sz="1800" dirty="0" smtClean="0">
                          <a:effectLst/>
                        </a:rPr>
                        <a:t>sex</a:t>
                      </a:r>
                      <a:endParaRPr lang="en-US" sz="18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406043">
                <a:tc>
                  <a:txBody>
                    <a:bodyPr/>
                    <a:lstStyle/>
                    <a:p>
                      <a:pPr marL="0" marR="0">
                        <a:lnSpc>
                          <a:spcPct val="107000"/>
                        </a:lnSpc>
                        <a:spcBef>
                          <a:spcPts val="0"/>
                        </a:spcBef>
                        <a:spcAft>
                          <a:spcPts val="0"/>
                        </a:spcAft>
                      </a:pPr>
                      <a:r>
                        <a:rPr lang="en-US" sz="1800">
                          <a:effectLst/>
                        </a:rPr>
                        <a:t>Yes</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148 (34.3)</a:t>
                      </a:r>
                      <a:endParaRPr lang="en-US" sz="1800" dirty="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284 (65.7)</a:t>
                      </a:r>
                      <a:endParaRPr lang="en-US" sz="1800" dirty="0">
                        <a:effectLst/>
                        <a:latin typeface="Calibri"/>
                        <a:ea typeface="Calibri"/>
                        <a:cs typeface="Times New Roman"/>
                      </a:endParaRPr>
                    </a:p>
                  </a:txBody>
                  <a:tcPr marL="68580" marR="68580" marT="0" marB="0"/>
                </a:tc>
                <a:tc rowSpan="2">
                  <a:txBody>
                    <a:bodyPr/>
                    <a:lstStyle/>
                    <a:p>
                      <a:pPr marL="0" marR="0" algn="ctr">
                        <a:lnSpc>
                          <a:spcPct val="107000"/>
                        </a:lnSpc>
                        <a:spcBef>
                          <a:spcPts val="0"/>
                        </a:spcBef>
                        <a:spcAft>
                          <a:spcPts val="0"/>
                        </a:spcAft>
                      </a:pPr>
                      <a:r>
                        <a:rPr lang="en-US" sz="1800" dirty="0">
                          <a:effectLst/>
                        </a:rPr>
                        <a:t>0.029*</a:t>
                      </a:r>
                      <a:endParaRPr lang="en-US" sz="1800" dirty="0">
                        <a:effectLst/>
                        <a:latin typeface="Calibri"/>
                        <a:ea typeface="Calibri"/>
                        <a:cs typeface="Times New Roman"/>
                      </a:endParaRPr>
                    </a:p>
                  </a:txBody>
                  <a:tcPr marL="68580" marR="68580" marT="0" marB="0"/>
                </a:tc>
              </a:tr>
              <a:tr h="304680">
                <a:tc>
                  <a:txBody>
                    <a:bodyPr/>
                    <a:lstStyle/>
                    <a:p>
                      <a:pPr marL="0" marR="0">
                        <a:lnSpc>
                          <a:spcPct val="107000"/>
                        </a:lnSpc>
                        <a:spcBef>
                          <a:spcPts val="0"/>
                        </a:spcBef>
                        <a:spcAft>
                          <a:spcPts val="0"/>
                        </a:spcAft>
                      </a:pPr>
                      <a:r>
                        <a:rPr lang="en-US" sz="1800" dirty="0">
                          <a:effectLst/>
                        </a:rPr>
                        <a:t>No</a:t>
                      </a:r>
                      <a:endParaRPr lang="en-US" sz="1800" dirty="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97  (42.9)</a:t>
                      </a:r>
                      <a:endParaRPr lang="en-US" sz="1800" dirty="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129 (57.1)</a:t>
                      </a:r>
                      <a:endParaRPr lang="en-US" sz="18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vMerge="1">
                  <a:txBody>
                    <a:bodyPr/>
                    <a:lstStyle/>
                    <a:p>
                      <a:endParaRPr lang="en-US"/>
                    </a:p>
                  </a:txBody>
                  <a:tcPr/>
                </a:tc>
              </a:tr>
              <a:tr h="304680">
                <a:tc gridSpan="4">
                  <a:txBody>
                    <a:bodyPr/>
                    <a:lstStyle/>
                    <a:p>
                      <a:pPr marL="0" marR="0" algn="l">
                        <a:lnSpc>
                          <a:spcPct val="107000"/>
                        </a:lnSpc>
                        <a:spcBef>
                          <a:spcPts val="0"/>
                        </a:spcBef>
                        <a:spcAft>
                          <a:spcPts val="0"/>
                        </a:spcAft>
                      </a:pPr>
                      <a:r>
                        <a:rPr lang="en-US" sz="1800" dirty="0">
                          <a:effectLst/>
                        </a:rPr>
                        <a:t>HIV transmission by blood transfusion</a:t>
                      </a:r>
                      <a:endParaRPr lang="en-US" sz="18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405745">
                <a:tc>
                  <a:txBody>
                    <a:bodyPr/>
                    <a:lstStyle/>
                    <a:p>
                      <a:pPr marL="0" marR="0">
                        <a:lnSpc>
                          <a:spcPct val="107000"/>
                        </a:lnSpc>
                        <a:spcBef>
                          <a:spcPts val="0"/>
                        </a:spcBef>
                        <a:spcAft>
                          <a:spcPts val="0"/>
                        </a:spcAft>
                      </a:pPr>
                      <a:r>
                        <a:rPr lang="en-US" sz="1800">
                          <a:effectLst/>
                        </a:rPr>
                        <a:t>Yes</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168 (34.2)</a:t>
                      </a:r>
                      <a:endParaRPr lang="en-US" sz="1800" dirty="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323 (65.8)</a:t>
                      </a:r>
                      <a:endParaRPr lang="en-US" sz="18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rowSpan="2">
                  <a:txBody>
                    <a:bodyPr/>
                    <a:lstStyle/>
                    <a:p>
                      <a:pPr marL="0" marR="0" algn="ctr">
                        <a:lnSpc>
                          <a:spcPct val="107000"/>
                        </a:lnSpc>
                        <a:spcBef>
                          <a:spcPts val="0"/>
                        </a:spcBef>
                        <a:spcAft>
                          <a:spcPts val="0"/>
                        </a:spcAft>
                      </a:pPr>
                      <a:r>
                        <a:rPr lang="en-US" sz="1800" dirty="0">
                          <a:effectLst/>
                        </a:rPr>
                        <a:t>0.006*</a:t>
                      </a:r>
                      <a:endParaRPr lang="en-US" sz="18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304680">
                <a:tc>
                  <a:txBody>
                    <a:bodyPr/>
                    <a:lstStyle/>
                    <a:p>
                      <a:pPr marL="0" marR="0">
                        <a:lnSpc>
                          <a:spcPct val="107000"/>
                        </a:lnSpc>
                        <a:spcBef>
                          <a:spcPts val="0"/>
                        </a:spcBef>
                        <a:spcAft>
                          <a:spcPts val="0"/>
                        </a:spcAft>
                      </a:pPr>
                      <a:r>
                        <a:rPr lang="en-US" sz="1800">
                          <a:effectLst/>
                        </a:rPr>
                        <a:t>No</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77 (46.1)</a:t>
                      </a:r>
                      <a:endParaRPr lang="en-US" sz="1800" dirty="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90 (53.9)</a:t>
                      </a:r>
                      <a:endParaRPr lang="en-US" sz="18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vMerge="1">
                  <a:txBody>
                    <a:bodyPr/>
                    <a:lstStyle/>
                    <a:p>
                      <a:endParaRPr lang="en-US"/>
                    </a:p>
                  </a:txBody>
                  <a:tcPr/>
                </a:tc>
              </a:tr>
              <a:tr h="304680">
                <a:tc gridSpan="4">
                  <a:txBody>
                    <a:bodyPr/>
                    <a:lstStyle/>
                    <a:p>
                      <a:pPr marL="0" marR="0" algn="l">
                        <a:lnSpc>
                          <a:spcPct val="107000"/>
                        </a:lnSpc>
                        <a:spcBef>
                          <a:spcPts val="0"/>
                        </a:spcBef>
                        <a:spcAft>
                          <a:spcPts val="0"/>
                        </a:spcAft>
                      </a:pPr>
                      <a:r>
                        <a:rPr lang="en-US" sz="1800" dirty="0">
                          <a:effectLst/>
                        </a:rPr>
                        <a:t>Mother-to-child transmission of HIV </a:t>
                      </a:r>
                      <a:endParaRPr lang="en-US" sz="18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304680">
                <a:tc>
                  <a:txBody>
                    <a:bodyPr/>
                    <a:lstStyle/>
                    <a:p>
                      <a:pPr marL="0" marR="0">
                        <a:lnSpc>
                          <a:spcPct val="107000"/>
                        </a:lnSpc>
                        <a:spcBef>
                          <a:spcPts val="0"/>
                        </a:spcBef>
                        <a:spcAft>
                          <a:spcPts val="0"/>
                        </a:spcAft>
                      </a:pPr>
                      <a:r>
                        <a:rPr lang="en-US" sz="1800">
                          <a:effectLst/>
                        </a:rPr>
                        <a:t>Yes</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129 (33.2)</a:t>
                      </a:r>
                      <a:endParaRPr lang="en-US" sz="1800" dirty="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259 (66.8)</a:t>
                      </a:r>
                      <a:endParaRPr lang="en-US" sz="1800" dirty="0">
                        <a:effectLst/>
                        <a:latin typeface="Calibri"/>
                        <a:ea typeface="Calibri"/>
                        <a:cs typeface="Times New Roman"/>
                      </a:endParaRPr>
                    </a:p>
                  </a:txBody>
                  <a:tcPr marL="68580" marR="68580" marT="0" marB="0"/>
                </a:tc>
                <a:tc rowSpan="2">
                  <a:txBody>
                    <a:bodyPr/>
                    <a:lstStyle/>
                    <a:p>
                      <a:pPr marL="0" marR="0" algn="ctr">
                        <a:lnSpc>
                          <a:spcPct val="107000"/>
                        </a:lnSpc>
                        <a:spcBef>
                          <a:spcPts val="0"/>
                        </a:spcBef>
                        <a:spcAft>
                          <a:spcPts val="0"/>
                        </a:spcAft>
                      </a:pPr>
                      <a:r>
                        <a:rPr lang="en-US" sz="1800" dirty="0">
                          <a:effectLst/>
                        </a:rPr>
                        <a:t>0.011*</a:t>
                      </a:r>
                      <a:endParaRPr lang="en-US" sz="1800" dirty="0">
                        <a:effectLst/>
                        <a:latin typeface="Calibri"/>
                        <a:ea typeface="Calibri"/>
                        <a:cs typeface="Times New Roman"/>
                      </a:endParaRPr>
                    </a:p>
                  </a:txBody>
                  <a:tcPr marL="68580" marR="68580" marT="0" marB="0"/>
                </a:tc>
              </a:tr>
              <a:tr h="304680">
                <a:tc>
                  <a:txBody>
                    <a:bodyPr/>
                    <a:lstStyle/>
                    <a:p>
                      <a:pPr marL="0" marR="0">
                        <a:lnSpc>
                          <a:spcPct val="107000"/>
                        </a:lnSpc>
                        <a:spcBef>
                          <a:spcPts val="0"/>
                        </a:spcBef>
                        <a:spcAft>
                          <a:spcPts val="0"/>
                        </a:spcAft>
                      </a:pPr>
                      <a:r>
                        <a:rPr lang="en-US" sz="1800">
                          <a:effectLst/>
                        </a:rPr>
                        <a:t>No</a:t>
                      </a:r>
                      <a:endParaRPr lang="en-US" sz="180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116 (43.0)</a:t>
                      </a:r>
                      <a:endParaRPr lang="en-US" sz="1800" dirty="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154 (57.0)</a:t>
                      </a:r>
                      <a:endParaRPr lang="en-US" sz="1800" dirty="0">
                        <a:effectLst/>
                        <a:latin typeface="Calibri"/>
                        <a:ea typeface="Calibri"/>
                        <a:cs typeface="Times New Roman"/>
                      </a:endParaRPr>
                    </a:p>
                  </a:txBody>
                  <a:tcPr marL="68580" marR="68580" marT="0" marB="0"/>
                </a:tc>
                <a:tc vMerge="1">
                  <a:txBody>
                    <a:bodyPr/>
                    <a:lstStyle/>
                    <a:p>
                      <a:endParaRPr lang="en-US"/>
                    </a:p>
                  </a:txBody>
                  <a:tcPr/>
                </a:tc>
              </a:tr>
              <a:tr h="304680">
                <a:tc gridSpan="4">
                  <a:txBody>
                    <a:bodyPr/>
                    <a:lstStyle/>
                    <a:p>
                      <a:pPr marL="0" marR="0" algn="l">
                        <a:lnSpc>
                          <a:spcPct val="107000"/>
                        </a:lnSpc>
                        <a:spcBef>
                          <a:spcPts val="0"/>
                        </a:spcBef>
                        <a:spcAft>
                          <a:spcPts val="0"/>
                        </a:spcAft>
                      </a:pPr>
                      <a:r>
                        <a:rPr lang="en-US" sz="1800" dirty="0">
                          <a:effectLst/>
                        </a:rPr>
                        <a:t>HIV transmission by sharing sharp objects</a:t>
                      </a:r>
                      <a:endParaRPr lang="en-US" sz="18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304680">
                <a:tc>
                  <a:txBody>
                    <a:bodyPr/>
                    <a:lstStyle/>
                    <a:p>
                      <a:pPr marL="0" marR="0">
                        <a:lnSpc>
                          <a:spcPct val="107000"/>
                        </a:lnSpc>
                        <a:spcBef>
                          <a:spcPts val="0"/>
                        </a:spcBef>
                        <a:spcAft>
                          <a:spcPts val="0"/>
                        </a:spcAft>
                      </a:pPr>
                      <a:r>
                        <a:rPr lang="en-US" sz="1800" dirty="0" err="1" smtClean="0">
                          <a:solidFill>
                            <a:schemeClr val="tx1"/>
                          </a:solidFill>
                          <a:effectLst/>
                        </a:rPr>
                        <a:t>Yes</a:t>
                      </a:r>
                      <a:r>
                        <a:rPr lang="en-US" sz="1800" dirty="0" err="1" smtClean="0">
                          <a:solidFill>
                            <a:schemeClr val="bg1"/>
                          </a:solidFill>
                          <a:effectLst/>
                        </a:rPr>
                        <a:t>s</a:t>
                      </a:r>
                      <a:endParaRPr lang="en-US" sz="1800" dirty="0">
                        <a:solidFill>
                          <a:schemeClr val="bg1"/>
                        </a:solidFill>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193 (35.5)</a:t>
                      </a:r>
                      <a:endParaRPr lang="en-US" sz="1800" dirty="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351 (64.5)</a:t>
                      </a:r>
                      <a:endParaRPr lang="en-US" sz="1800" dirty="0">
                        <a:effectLst/>
                        <a:latin typeface="Calibri"/>
                        <a:ea typeface="Calibri"/>
                        <a:cs typeface="Times New Roman"/>
                      </a:endParaRPr>
                    </a:p>
                  </a:txBody>
                  <a:tcPr marL="68580" marR="68580" marT="0" marB="0"/>
                </a:tc>
                <a:tc rowSpan="2">
                  <a:txBody>
                    <a:bodyPr/>
                    <a:lstStyle/>
                    <a:p>
                      <a:pPr marL="0" marR="0" algn="ctr">
                        <a:lnSpc>
                          <a:spcPct val="107000"/>
                        </a:lnSpc>
                        <a:spcBef>
                          <a:spcPts val="0"/>
                        </a:spcBef>
                        <a:spcAft>
                          <a:spcPts val="0"/>
                        </a:spcAft>
                      </a:pPr>
                      <a:r>
                        <a:rPr lang="en-US" sz="1800" dirty="0">
                          <a:effectLst/>
                        </a:rPr>
                        <a:t>0.042*</a:t>
                      </a:r>
                      <a:endParaRPr lang="en-US" sz="1800" dirty="0">
                        <a:effectLst/>
                        <a:latin typeface="Calibri"/>
                        <a:ea typeface="Calibri"/>
                        <a:cs typeface="Times New Roman"/>
                      </a:endParaRPr>
                    </a:p>
                  </a:txBody>
                  <a:tcPr marL="68580" marR="68580" marT="0" marB="0"/>
                </a:tc>
              </a:tr>
              <a:tr h="337848">
                <a:tc>
                  <a:txBody>
                    <a:bodyPr/>
                    <a:lstStyle/>
                    <a:p>
                      <a:pPr marL="0" marR="0">
                        <a:lnSpc>
                          <a:spcPct val="107000"/>
                        </a:lnSpc>
                        <a:spcBef>
                          <a:spcPts val="0"/>
                        </a:spcBef>
                        <a:spcAft>
                          <a:spcPts val="0"/>
                        </a:spcAft>
                      </a:pPr>
                      <a:r>
                        <a:rPr lang="en-US" sz="1800" dirty="0">
                          <a:solidFill>
                            <a:schemeClr val="tx1"/>
                          </a:solidFill>
                          <a:effectLst/>
                        </a:rPr>
                        <a:t>No </a:t>
                      </a:r>
                      <a:endParaRPr lang="en-US" sz="1800" dirty="0">
                        <a:solidFill>
                          <a:schemeClr val="tx1"/>
                        </a:solidFill>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52 (45.6)</a:t>
                      </a:r>
                      <a:endParaRPr lang="en-US" sz="1800" dirty="0">
                        <a:effectLst/>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dirty="0">
                          <a:effectLst/>
                        </a:rPr>
                        <a:t>62 (54.4)</a:t>
                      </a:r>
                      <a:endParaRPr lang="en-US" sz="1800" dirty="0">
                        <a:effectLst/>
                        <a:latin typeface="Calibri"/>
                        <a:ea typeface="Calibri"/>
                        <a:cs typeface="Times New Roman"/>
                      </a:endParaRPr>
                    </a:p>
                  </a:txBody>
                  <a:tcPr marL="68580" marR="68580" marT="0" marB="0"/>
                </a:tc>
                <a:tc vMerge="1">
                  <a:txBody>
                    <a:bodyPr/>
                    <a:lstStyle/>
                    <a:p>
                      <a:endParaRPr lang="en-US"/>
                    </a:p>
                  </a:txBody>
                  <a:tcPr/>
                </a:tc>
              </a:tr>
            </a:tbl>
          </a:graphicData>
        </a:graphic>
      </p:graphicFrame>
      <p:sp>
        <p:nvSpPr>
          <p:cNvPr id="2" name="Title 1"/>
          <p:cNvSpPr>
            <a:spLocks noGrp="1"/>
          </p:cNvSpPr>
          <p:nvPr>
            <p:ph type="title"/>
          </p:nvPr>
        </p:nvSpPr>
        <p:spPr>
          <a:xfrm>
            <a:off x="0" y="152400"/>
            <a:ext cx="9144000" cy="609600"/>
          </a:xfrm>
        </p:spPr>
        <p:txBody>
          <a:bodyPr>
            <a:noAutofit/>
          </a:bodyPr>
          <a:lstStyle/>
          <a:p>
            <a:pPr algn="l"/>
            <a:r>
              <a:rPr lang="en-US" sz="2000" dirty="0"/>
              <a:t>Table </a:t>
            </a:r>
            <a:r>
              <a:rPr lang="en-US" sz="2000" dirty="0" smtClean="0"/>
              <a:t>1: </a:t>
            </a:r>
            <a:r>
              <a:rPr lang="en-US" sz="2000" dirty="0"/>
              <a:t>Association between </a:t>
            </a:r>
            <a:r>
              <a:rPr lang="en-US" sz="2000" dirty="0" smtClean="0"/>
              <a:t>poor HIV knowledge &amp; sexual </a:t>
            </a:r>
            <a:r>
              <a:rPr lang="en-US" sz="2000" dirty="0"/>
              <a:t>risk </a:t>
            </a:r>
          </a:p>
        </p:txBody>
      </p:sp>
      <p:sp>
        <p:nvSpPr>
          <p:cNvPr id="5" name="Rectangle 1"/>
          <p:cNvSpPr>
            <a:spLocks noChangeArrowheads="1"/>
          </p:cNvSpPr>
          <p:nvPr/>
        </p:nvSpPr>
        <p:spPr bwMode="auto">
          <a:xfrm>
            <a:off x="5181600" y="6214646"/>
            <a:ext cx="264477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Arial" pitchFamily="34" charset="0"/>
                <a:ea typeface="Calibri" pitchFamily="34" charset="0"/>
                <a:cs typeface="Arial" pitchFamily="34" charset="0"/>
              </a:rPr>
              <a:t>*Statistically significant</a:t>
            </a:r>
            <a:endParaRPr kumimoji="0" lang="en-US" sz="1600" b="1" i="0" u="none" strike="noStrike" cap="none" normalizeH="0" baseline="0" dirty="0" smtClean="0">
              <a:ln>
                <a:noFill/>
              </a:ln>
              <a:effectLst/>
              <a:latin typeface="Arial" pitchFamily="34" charset="0"/>
              <a:cs typeface="Arial" pitchFamily="34" charset="0"/>
            </a:endParaRPr>
          </a:p>
        </p:txBody>
      </p:sp>
    </p:spTree>
    <p:extLst>
      <p:ext uri="{BB962C8B-B14F-4D97-AF65-F5344CB8AC3E}">
        <p14:creationId xmlns:p14="http://schemas.microsoft.com/office/powerpoint/2010/main" val="1990098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55506483"/>
              </p:ext>
            </p:extLst>
          </p:nvPr>
        </p:nvGraphicFramePr>
        <p:xfrm>
          <a:off x="283029" y="762000"/>
          <a:ext cx="8305800" cy="6035040"/>
        </p:xfrm>
        <a:graphic>
          <a:graphicData uri="http://schemas.openxmlformats.org/drawingml/2006/table">
            <a:tbl>
              <a:tblPr firstRow="1" firstCol="1" bandRow="1">
                <a:tableStyleId>{5940675A-B579-460E-94D1-54222C63F5DA}</a:tableStyleId>
              </a:tblPr>
              <a:tblGrid>
                <a:gridCol w="2299226"/>
                <a:gridCol w="1916020"/>
                <a:gridCol w="1551065"/>
                <a:gridCol w="1277348"/>
                <a:gridCol w="1262141"/>
              </a:tblGrid>
              <a:tr h="251176">
                <a:tc rowSpan="2">
                  <a:txBody>
                    <a:bodyPr/>
                    <a:lstStyle/>
                    <a:p>
                      <a:pPr marL="0" marR="0">
                        <a:lnSpc>
                          <a:spcPct val="150000"/>
                        </a:lnSpc>
                        <a:spcBef>
                          <a:spcPts val="0"/>
                        </a:spcBef>
                        <a:spcAft>
                          <a:spcPts val="0"/>
                        </a:spcAft>
                      </a:pPr>
                      <a:r>
                        <a:rPr lang="en-US" sz="1200" b="1" dirty="0">
                          <a:effectLst/>
                        </a:rPr>
                        <a:t>Variables</a:t>
                      </a:r>
                      <a:endParaRPr lang="en-US" sz="1200" b="1" dirty="0">
                        <a:effectLst/>
                        <a:latin typeface="Calibri"/>
                        <a:ea typeface="Calibri"/>
                        <a:cs typeface="Times New Roman"/>
                      </a:endParaRPr>
                    </a:p>
                  </a:txBody>
                  <a:tcPr marL="67084" marR="67084" marT="0" marB="0"/>
                </a:tc>
                <a:tc gridSpan="2">
                  <a:txBody>
                    <a:bodyPr/>
                    <a:lstStyle/>
                    <a:p>
                      <a:pPr marL="0" marR="0" algn="ctr">
                        <a:lnSpc>
                          <a:spcPct val="150000"/>
                        </a:lnSpc>
                        <a:spcBef>
                          <a:spcPts val="0"/>
                        </a:spcBef>
                        <a:spcAft>
                          <a:spcPts val="0"/>
                        </a:spcAft>
                      </a:pPr>
                      <a:r>
                        <a:rPr lang="en-US" sz="1200" b="1" dirty="0">
                          <a:effectLst/>
                        </a:rPr>
                        <a:t>HIV sexual risk behaviors</a:t>
                      </a:r>
                      <a:endParaRPr lang="en-US" sz="1200" b="1" dirty="0">
                        <a:effectLst/>
                        <a:latin typeface="Calibri"/>
                        <a:ea typeface="Calibri"/>
                        <a:cs typeface="Times New Roman"/>
                      </a:endParaRPr>
                    </a:p>
                  </a:txBody>
                  <a:tcPr marL="67084" marR="67084" marT="0" marB="0"/>
                </a:tc>
                <a:tc hMerge="1">
                  <a:txBody>
                    <a:bodyPr/>
                    <a:lstStyle/>
                    <a:p>
                      <a:endParaRPr lang="en-US"/>
                    </a:p>
                  </a:txBody>
                  <a:tcPr/>
                </a:tc>
                <a:tc rowSpan="2">
                  <a:txBody>
                    <a:bodyPr/>
                    <a:lstStyle/>
                    <a:p>
                      <a:pPr marL="0" marR="0" algn="ctr">
                        <a:lnSpc>
                          <a:spcPct val="150000"/>
                        </a:lnSpc>
                        <a:spcBef>
                          <a:spcPts val="0"/>
                        </a:spcBef>
                        <a:spcAft>
                          <a:spcPts val="0"/>
                        </a:spcAft>
                      </a:pPr>
                      <a:r>
                        <a:rPr lang="en-US" sz="1200" b="1">
                          <a:effectLst/>
                        </a:rPr>
                        <a:t>Total</a:t>
                      </a:r>
                      <a:endParaRPr lang="en-US" sz="1200" b="1">
                        <a:effectLst/>
                        <a:latin typeface="Calibri"/>
                        <a:ea typeface="Calibri"/>
                        <a:cs typeface="Times New Roman"/>
                      </a:endParaRPr>
                    </a:p>
                  </a:txBody>
                  <a:tcPr marL="67084" marR="67084" marT="0" marB="0"/>
                </a:tc>
                <a:tc rowSpan="2">
                  <a:txBody>
                    <a:bodyPr/>
                    <a:lstStyle/>
                    <a:p>
                      <a:pPr marL="0" marR="0" algn="ctr">
                        <a:lnSpc>
                          <a:spcPct val="150000"/>
                        </a:lnSpc>
                        <a:spcBef>
                          <a:spcPts val="0"/>
                        </a:spcBef>
                        <a:spcAft>
                          <a:spcPts val="0"/>
                        </a:spcAft>
                      </a:pPr>
                      <a:r>
                        <a:rPr lang="en-US" sz="1200" b="1" dirty="0">
                          <a:effectLst/>
                        </a:rPr>
                        <a:t>p value</a:t>
                      </a:r>
                      <a:endParaRPr lang="en-US" sz="1200" b="1" dirty="0">
                        <a:effectLst/>
                        <a:latin typeface="Calibri"/>
                        <a:ea typeface="Calibri"/>
                        <a:cs typeface="Times New Roman"/>
                      </a:endParaRPr>
                    </a:p>
                  </a:txBody>
                  <a:tcPr marL="67084" marR="67084" marT="0" marB="0"/>
                </a:tc>
              </a:tr>
              <a:tr h="504689">
                <a:tc vMerge="1">
                  <a:txBody>
                    <a:bodyPr/>
                    <a:lstStyle/>
                    <a:p>
                      <a:endParaRPr lang="en-US"/>
                    </a:p>
                  </a:txBody>
                  <a:tcPr/>
                </a:tc>
                <a:tc>
                  <a:txBody>
                    <a:bodyPr/>
                    <a:lstStyle/>
                    <a:p>
                      <a:pPr marL="0" marR="0" algn="ctr">
                        <a:lnSpc>
                          <a:spcPct val="150000"/>
                        </a:lnSpc>
                        <a:spcBef>
                          <a:spcPts val="0"/>
                        </a:spcBef>
                        <a:spcAft>
                          <a:spcPts val="0"/>
                        </a:spcAft>
                      </a:pPr>
                      <a:r>
                        <a:rPr lang="en-US" sz="1200" b="1" dirty="0">
                          <a:effectLst/>
                        </a:rPr>
                        <a:t>Yes (n=245)</a:t>
                      </a:r>
                    </a:p>
                    <a:p>
                      <a:pPr marL="0" marR="0" algn="ctr">
                        <a:lnSpc>
                          <a:spcPct val="150000"/>
                        </a:lnSpc>
                        <a:spcBef>
                          <a:spcPts val="0"/>
                        </a:spcBef>
                        <a:spcAft>
                          <a:spcPts val="0"/>
                        </a:spcAft>
                      </a:pPr>
                      <a:r>
                        <a:rPr lang="en-US" sz="1200" b="1" dirty="0">
                          <a:effectLst/>
                        </a:rPr>
                        <a:t>n(%)</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No (n=413)</a:t>
                      </a:r>
                    </a:p>
                    <a:p>
                      <a:pPr marL="0" marR="0" algn="ctr">
                        <a:lnSpc>
                          <a:spcPct val="150000"/>
                        </a:lnSpc>
                        <a:spcBef>
                          <a:spcPts val="0"/>
                        </a:spcBef>
                        <a:spcAft>
                          <a:spcPts val="0"/>
                        </a:spcAft>
                      </a:pPr>
                      <a:r>
                        <a:rPr lang="en-US" sz="1200" b="1" dirty="0">
                          <a:effectLst/>
                        </a:rPr>
                        <a:t>n(%)</a:t>
                      </a:r>
                      <a:endParaRPr lang="en-US" sz="1200" b="1" dirty="0">
                        <a:effectLst/>
                        <a:latin typeface="Calibri"/>
                        <a:ea typeface="Calibri"/>
                        <a:cs typeface="Times New Roman"/>
                      </a:endParaRPr>
                    </a:p>
                  </a:txBody>
                  <a:tcPr marL="67084" marR="67084" marT="0" marB="0"/>
                </a:tc>
                <a:tc vMerge="1">
                  <a:txBody>
                    <a:bodyPr/>
                    <a:lstStyle/>
                    <a:p>
                      <a:endParaRPr lang="en-US"/>
                    </a:p>
                  </a:txBody>
                  <a:tcPr/>
                </a:tc>
                <a:tc vMerge="1">
                  <a:txBody>
                    <a:bodyPr/>
                    <a:lstStyle/>
                    <a:p>
                      <a:endParaRPr lang="en-US"/>
                    </a:p>
                  </a:txBody>
                  <a:tcPr/>
                </a:tc>
              </a:tr>
              <a:tr h="251176">
                <a:tc gridSpan="5">
                  <a:txBody>
                    <a:bodyPr/>
                    <a:lstStyle/>
                    <a:p>
                      <a:pPr marL="0" marR="0">
                        <a:lnSpc>
                          <a:spcPct val="150000"/>
                        </a:lnSpc>
                        <a:spcBef>
                          <a:spcPts val="0"/>
                        </a:spcBef>
                        <a:spcAft>
                          <a:spcPts val="0"/>
                        </a:spcAft>
                      </a:pPr>
                      <a:r>
                        <a:rPr lang="en-US" sz="1200" b="1" dirty="0">
                          <a:effectLst/>
                        </a:rPr>
                        <a:t>Age </a:t>
                      </a:r>
                      <a:endParaRPr lang="en-US" sz="1200" b="1" dirty="0">
                        <a:effectLst/>
                        <a:latin typeface="Calibri"/>
                        <a:ea typeface="Calibri"/>
                        <a:cs typeface="Times New Roman"/>
                      </a:endParaRPr>
                    </a:p>
                  </a:txBody>
                  <a:tcPr marL="67084" marR="6708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1176">
                <a:tc>
                  <a:txBody>
                    <a:bodyPr/>
                    <a:lstStyle/>
                    <a:p>
                      <a:pPr marL="0" marR="0">
                        <a:lnSpc>
                          <a:spcPct val="150000"/>
                        </a:lnSpc>
                        <a:spcBef>
                          <a:spcPts val="0"/>
                        </a:spcBef>
                        <a:spcAft>
                          <a:spcPts val="0"/>
                        </a:spcAft>
                      </a:pPr>
                      <a:r>
                        <a:rPr lang="en-US" sz="1200" b="1" dirty="0">
                          <a:effectLst/>
                        </a:rPr>
                        <a:t>15-24</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106 (40.5)</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156 (59.5)</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262</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0.007*</a:t>
                      </a:r>
                      <a:endParaRPr lang="en-US" sz="1200" b="1">
                        <a:effectLst/>
                        <a:latin typeface="Calibri"/>
                        <a:ea typeface="Calibri"/>
                        <a:cs typeface="Times New Roman"/>
                      </a:endParaRPr>
                    </a:p>
                  </a:txBody>
                  <a:tcPr marL="67084" marR="67084" marT="0" marB="0"/>
                </a:tc>
              </a:tr>
              <a:tr h="251176">
                <a:tc>
                  <a:txBody>
                    <a:bodyPr/>
                    <a:lstStyle/>
                    <a:p>
                      <a:pPr marL="0" marR="0">
                        <a:lnSpc>
                          <a:spcPct val="150000"/>
                        </a:lnSpc>
                        <a:spcBef>
                          <a:spcPts val="0"/>
                        </a:spcBef>
                        <a:spcAft>
                          <a:spcPts val="0"/>
                        </a:spcAft>
                      </a:pPr>
                      <a:r>
                        <a:rPr lang="en-US" sz="1200" b="1" dirty="0">
                          <a:effectLst/>
                        </a:rPr>
                        <a:t>25-34</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89 (30.6)</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202 (69.4)</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291</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 </a:t>
                      </a:r>
                      <a:endParaRPr lang="en-US" sz="1200" b="1">
                        <a:effectLst/>
                        <a:latin typeface="Calibri"/>
                        <a:ea typeface="Calibri"/>
                        <a:cs typeface="Times New Roman"/>
                      </a:endParaRPr>
                    </a:p>
                  </a:txBody>
                  <a:tcPr marL="67084" marR="67084" marT="0" marB="0"/>
                </a:tc>
              </a:tr>
              <a:tr h="251176">
                <a:tc>
                  <a:txBody>
                    <a:bodyPr/>
                    <a:lstStyle/>
                    <a:p>
                      <a:pPr marL="0" marR="0">
                        <a:lnSpc>
                          <a:spcPct val="150000"/>
                        </a:lnSpc>
                        <a:spcBef>
                          <a:spcPts val="0"/>
                        </a:spcBef>
                        <a:spcAft>
                          <a:spcPts val="0"/>
                        </a:spcAft>
                      </a:pPr>
                      <a:r>
                        <a:rPr lang="en-US" sz="1200" b="1">
                          <a:effectLst/>
                        </a:rPr>
                        <a:t>35-44</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39 (45.9)</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46  (54.1)</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85</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 </a:t>
                      </a:r>
                      <a:endParaRPr lang="en-US" sz="1200" b="1">
                        <a:effectLst/>
                        <a:latin typeface="Calibri"/>
                        <a:ea typeface="Calibri"/>
                        <a:cs typeface="Times New Roman"/>
                      </a:endParaRPr>
                    </a:p>
                  </a:txBody>
                  <a:tcPr marL="67084" marR="67084" marT="0" marB="0"/>
                </a:tc>
              </a:tr>
              <a:tr h="251176">
                <a:tc>
                  <a:txBody>
                    <a:bodyPr/>
                    <a:lstStyle/>
                    <a:p>
                      <a:pPr marL="0" marR="0">
                        <a:lnSpc>
                          <a:spcPct val="150000"/>
                        </a:lnSpc>
                        <a:spcBef>
                          <a:spcPts val="0"/>
                        </a:spcBef>
                        <a:spcAft>
                          <a:spcPts val="0"/>
                        </a:spcAft>
                      </a:pPr>
                      <a:r>
                        <a:rPr lang="en-US" sz="1200" b="1" dirty="0">
                          <a:effectLst/>
                        </a:rPr>
                        <a:t>45-49</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11 (55.0)</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9   (45.0)</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20</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 </a:t>
                      </a:r>
                      <a:endParaRPr lang="en-US" sz="1200" b="1">
                        <a:effectLst/>
                        <a:latin typeface="Calibri"/>
                        <a:ea typeface="Calibri"/>
                        <a:cs typeface="Times New Roman"/>
                      </a:endParaRPr>
                    </a:p>
                  </a:txBody>
                  <a:tcPr marL="67084" marR="67084" marT="0" marB="0"/>
                </a:tc>
              </a:tr>
              <a:tr h="251176">
                <a:tc gridSpan="5">
                  <a:txBody>
                    <a:bodyPr/>
                    <a:lstStyle/>
                    <a:p>
                      <a:pPr marL="0" marR="0">
                        <a:lnSpc>
                          <a:spcPct val="150000"/>
                        </a:lnSpc>
                        <a:spcBef>
                          <a:spcPts val="0"/>
                        </a:spcBef>
                        <a:spcAft>
                          <a:spcPts val="0"/>
                        </a:spcAft>
                      </a:pPr>
                      <a:r>
                        <a:rPr lang="en-US" sz="1200" b="1" dirty="0">
                          <a:effectLst/>
                        </a:rPr>
                        <a:t>Marital Status</a:t>
                      </a:r>
                      <a:endParaRPr lang="en-US" sz="1200" b="1" dirty="0">
                        <a:effectLst/>
                        <a:latin typeface="Calibri"/>
                        <a:ea typeface="Calibri"/>
                        <a:cs typeface="Times New Roman"/>
                      </a:endParaRPr>
                    </a:p>
                  </a:txBody>
                  <a:tcPr marL="67084" marR="6708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1176">
                <a:tc>
                  <a:txBody>
                    <a:bodyPr/>
                    <a:lstStyle/>
                    <a:p>
                      <a:pPr marL="0" marR="0">
                        <a:lnSpc>
                          <a:spcPct val="150000"/>
                        </a:lnSpc>
                        <a:spcBef>
                          <a:spcPts val="0"/>
                        </a:spcBef>
                        <a:spcAft>
                          <a:spcPts val="0"/>
                        </a:spcAft>
                      </a:pPr>
                      <a:r>
                        <a:rPr lang="en-US" sz="1200" b="1">
                          <a:effectLst/>
                        </a:rPr>
                        <a:t>Single</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113 (38.8)</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178 (61.2)</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291</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0.039*</a:t>
                      </a:r>
                      <a:endParaRPr lang="en-US" sz="1200" b="1">
                        <a:effectLst/>
                        <a:latin typeface="Calibri"/>
                        <a:ea typeface="Calibri"/>
                        <a:cs typeface="Times New Roman"/>
                      </a:endParaRPr>
                    </a:p>
                  </a:txBody>
                  <a:tcPr marL="67084" marR="67084" marT="0" marB="0"/>
                </a:tc>
              </a:tr>
              <a:tr h="251176">
                <a:tc>
                  <a:txBody>
                    <a:bodyPr/>
                    <a:lstStyle/>
                    <a:p>
                      <a:pPr marL="0" marR="0">
                        <a:lnSpc>
                          <a:spcPct val="150000"/>
                        </a:lnSpc>
                        <a:spcBef>
                          <a:spcPts val="0"/>
                        </a:spcBef>
                        <a:spcAft>
                          <a:spcPts val="0"/>
                        </a:spcAft>
                      </a:pPr>
                      <a:r>
                        <a:rPr lang="en-US" sz="1200" b="1">
                          <a:effectLst/>
                        </a:rPr>
                        <a:t>Married</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119 (34.6)</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225 (65.4)</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344</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 </a:t>
                      </a:r>
                      <a:endParaRPr lang="en-US" sz="1200" b="1">
                        <a:effectLst/>
                        <a:latin typeface="Calibri"/>
                        <a:ea typeface="Calibri"/>
                        <a:cs typeface="Times New Roman"/>
                      </a:endParaRPr>
                    </a:p>
                  </a:txBody>
                  <a:tcPr marL="67084" marR="67084" marT="0" marB="0"/>
                </a:tc>
              </a:tr>
              <a:tr h="251176">
                <a:tc>
                  <a:txBody>
                    <a:bodyPr/>
                    <a:lstStyle/>
                    <a:p>
                      <a:pPr marL="0" marR="0">
                        <a:lnSpc>
                          <a:spcPct val="150000"/>
                        </a:lnSpc>
                        <a:spcBef>
                          <a:spcPts val="0"/>
                        </a:spcBef>
                        <a:spcAft>
                          <a:spcPts val="0"/>
                        </a:spcAft>
                      </a:pPr>
                      <a:r>
                        <a:rPr lang="en-US" sz="1200" b="1">
                          <a:effectLst/>
                        </a:rPr>
                        <a:t>Separated/Divorced</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2 (28.6)</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5    (71.4)</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7</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 </a:t>
                      </a:r>
                      <a:endParaRPr lang="en-US" sz="1200" b="1">
                        <a:effectLst/>
                        <a:latin typeface="Calibri"/>
                        <a:ea typeface="Calibri"/>
                        <a:cs typeface="Times New Roman"/>
                      </a:endParaRPr>
                    </a:p>
                  </a:txBody>
                  <a:tcPr marL="67084" marR="67084" marT="0" marB="0"/>
                </a:tc>
              </a:tr>
              <a:tr h="251176">
                <a:tc>
                  <a:txBody>
                    <a:bodyPr/>
                    <a:lstStyle/>
                    <a:p>
                      <a:pPr marL="0" marR="0">
                        <a:lnSpc>
                          <a:spcPct val="150000"/>
                        </a:lnSpc>
                        <a:spcBef>
                          <a:spcPts val="0"/>
                        </a:spcBef>
                        <a:spcAft>
                          <a:spcPts val="0"/>
                        </a:spcAft>
                      </a:pPr>
                      <a:r>
                        <a:rPr lang="en-US" sz="1200" b="1">
                          <a:effectLst/>
                        </a:rPr>
                        <a:t>Widowed</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11 (68.8)</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5  (31.2)</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16</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 </a:t>
                      </a:r>
                      <a:endParaRPr lang="en-US" sz="1200" b="1">
                        <a:effectLst/>
                        <a:latin typeface="Calibri"/>
                        <a:ea typeface="Calibri"/>
                        <a:cs typeface="Times New Roman"/>
                      </a:endParaRPr>
                    </a:p>
                  </a:txBody>
                  <a:tcPr marL="67084" marR="67084" marT="0" marB="0"/>
                </a:tc>
              </a:tr>
              <a:tr h="251176">
                <a:tc gridSpan="5">
                  <a:txBody>
                    <a:bodyPr/>
                    <a:lstStyle/>
                    <a:p>
                      <a:pPr marL="0" marR="0">
                        <a:lnSpc>
                          <a:spcPct val="150000"/>
                        </a:lnSpc>
                        <a:spcBef>
                          <a:spcPts val="0"/>
                        </a:spcBef>
                        <a:spcAft>
                          <a:spcPts val="0"/>
                        </a:spcAft>
                      </a:pPr>
                      <a:r>
                        <a:rPr lang="en-US" sz="1200" b="1" dirty="0">
                          <a:effectLst/>
                        </a:rPr>
                        <a:t>Educational level</a:t>
                      </a:r>
                      <a:endParaRPr lang="en-US" sz="1200" b="1" dirty="0">
                        <a:effectLst/>
                        <a:latin typeface="Calibri"/>
                        <a:ea typeface="Calibri"/>
                        <a:cs typeface="Times New Roman"/>
                      </a:endParaRPr>
                    </a:p>
                  </a:txBody>
                  <a:tcPr marL="67084" marR="6708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1176">
                <a:tc>
                  <a:txBody>
                    <a:bodyPr/>
                    <a:lstStyle/>
                    <a:p>
                      <a:pPr marL="0" marR="0">
                        <a:lnSpc>
                          <a:spcPct val="150000"/>
                        </a:lnSpc>
                        <a:spcBef>
                          <a:spcPts val="0"/>
                        </a:spcBef>
                        <a:spcAft>
                          <a:spcPts val="0"/>
                        </a:spcAft>
                      </a:pPr>
                      <a:r>
                        <a:rPr lang="en-US" sz="1200" b="1">
                          <a:effectLst/>
                        </a:rPr>
                        <a:t>None</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11 (55.0)</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9  (45.0)</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20</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0.045*</a:t>
                      </a:r>
                      <a:endParaRPr lang="en-US" sz="1200" b="1" dirty="0">
                        <a:effectLst/>
                        <a:latin typeface="Calibri"/>
                        <a:ea typeface="Calibri"/>
                        <a:cs typeface="Times New Roman"/>
                      </a:endParaRPr>
                    </a:p>
                  </a:txBody>
                  <a:tcPr marL="67084" marR="67084" marT="0" marB="0"/>
                </a:tc>
              </a:tr>
              <a:tr h="251176">
                <a:tc>
                  <a:txBody>
                    <a:bodyPr/>
                    <a:lstStyle/>
                    <a:p>
                      <a:pPr marL="0" marR="0">
                        <a:lnSpc>
                          <a:spcPct val="150000"/>
                        </a:lnSpc>
                        <a:spcBef>
                          <a:spcPts val="0"/>
                        </a:spcBef>
                        <a:spcAft>
                          <a:spcPts val="0"/>
                        </a:spcAft>
                      </a:pPr>
                      <a:r>
                        <a:rPr lang="en-US" sz="1200" b="1">
                          <a:effectLst/>
                        </a:rPr>
                        <a:t>Primary</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27 (49.1)</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28 (50.9)</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55</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 </a:t>
                      </a:r>
                      <a:endParaRPr lang="en-US" sz="1200" b="1">
                        <a:effectLst/>
                        <a:latin typeface="Calibri"/>
                        <a:ea typeface="Calibri"/>
                        <a:cs typeface="Times New Roman"/>
                      </a:endParaRPr>
                    </a:p>
                  </a:txBody>
                  <a:tcPr marL="67084" marR="67084" marT="0" marB="0"/>
                </a:tc>
              </a:tr>
              <a:tr h="251176">
                <a:tc>
                  <a:txBody>
                    <a:bodyPr/>
                    <a:lstStyle/>
                    <a:p>
                      <a:pPr marL="0" marR="0">
                        <a:lnSpc>
                          <a:spcPct val="150000"/>
                        </a:lnSpc>
                        <a:spcBef>
                          <a:spcPts val="0"/>
                        </a:spcBef>
                        <a:spcAft>
                          <a:spcPts val="0"/>
                        </a:spcAft>
                      </a:pPr>
                      <a:r>
                        <a:rPr lang="en-US" sz="1200" b="1">
                          <a:effectLst/>
                        </a:rPr>
                        <a:t>Secondary</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167 (36.7)</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288 (63.3)</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455</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 </a:t>
                      </a:r>
                      <a:endParaRPr lang="en-US" sz="1200" b="1" dirty="0">
                        <a:effectLst/>
                        <a:latin typeface="Calibri"/>
                        <a:ea typeface="Calibri"/>
                        <a:cs typeface="Times New Roman"/>
                      </a:endParaRPr>
                    </a:p>
                  </a:txBody>
                  <a:tcPr marL="67084" marR="67084" marT="0" marB="0"/>
                </a:tc>
              </a:tr>
              <a:tr h="251176">
                <a:tc>
                  <a:txBody>
                    <a:bodyPr/>
                    <a:lstStyle/>
                    <a:p>
                      <a:pPr marL="0" marR="0">
                        <a:lnSpc>
                          <a:spcPct val="150000"/>
                        </a:lnSpc>
                        <a:spcBef>
                          <a:spcPts val="0"/>
                        </a:spcBef>
                        <a:spcAft>
                          <a:spcPts val="0"/>
                        </a:spcAft>
                      </a:pPr>
                      <a:r>
                        <a:rPr lang="en-US" sz="1200" b="1">
                          <a:effectLst/>
                        </a:rPr>
                        <a:t>Tertiary </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40 (37.2)</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88 (68.8)</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128</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 </a:t>
                      </a:r>
                      <a:endParaRPr lang="en-US" sz="1200" b="1" dirty="0">
                        <a:effectLst/>
                        <a:latin typeface="Calibri"/>
                        <a:ea typeface="Calibri"/>
                        <a:cs typeface="Times New Roman"/>
                      </a:endParaRPr>
                    </a:p>
                  </a:txBody>
                  <a:tcPr marL="67084" marR="67084" marT="0" marB="0"/>
                </a:tc>
              </a:tr>
              <a:tr h="251176">
                <a:tc gridSpan="5">
                  <a:txBody>
                    <a:bodyPr/>
                    <a:lstStyle/>
                    <a:p>
                      <a:pPr marL="0" marR="0">
                        <a:lnSpc>
                          <a:spcPct val="150000"/>
                        </a:lnSpc>
                        <a:spcBef>
                          <a:spcPts val="0"/>
                        </a:spcBef>
                        <a:spcAft>
                          <a:spcPts val="0"/>
                        </a:spcAft>
                      </a:pPr>
                      <a:r>
                        <a:rPr lang="en-US" sz="1200" b="1" dirty="0">
                          <a:effectLst/>
                        </a:rPr>
                        <a:t>Parity</a:t>
                      </a:r>
                      <a:endParaRPr lang="en-US" sz="1200" b="1" dirty="0">
                        <a:effectLst/>
                        <a:latin typeface="Calibri"/>
                        <a:ea typeface="Calibri"/>
                        <a:cs typeface="Times New Roman"/>
                      </a:endParaRPr>
                    </a:p>
                  </a:txBody>
                  <a:tcPr marL="67084" marR="6708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1176">
                <a:tc>
                  <a:txBody>
                    <a:bodyPr/>
                    <a:lstStyle/>
                    <a:p>
                      <a:pPr marL="0" marR="0">
                        <a:lnSpc>
                          <a:spcPct val="150000"/>
                        </a:lnSpc>
                        <a:spcBef>
                          <a:spcPts val="0"/>
                        </a:spcBef>
                        <a:spcAft>
                          <a:spcPts val="0"/>
                        </a:spcAft>
                      </a:pPr>
                      <a:r>
                        <a:rPr lang="en-US" sz="1200" b="1" dirty="0">
                          <a:solidFill>
                            <a:schemeClr val="bg1"/>
                          </a:solidFill>
                          <a:effectLst/>
                        </a:rPr>
                        <a:t>0</a:t>
                      </a:r>
                      <a:endParaRPr lang="en-US" sz="1200" b="1" dirty="0">
                        <a:solidFill>
                          <a:schemeClr val="bg1"/>
                        </a:solidFill>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119 (38.8)</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188 (61.2)</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307</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0.032*</a:t>
                      </a:r>
                      <a:endParaRPr lang="en-US" sz="1200" b="1" dirty="0">
                        <a:effectLst/>
                        <a:latin typeface="Calibri"/>
                        <a:ea typeface="Calibri"/>
                        <a:cs typeface="Times New Roman"/>
                      </a:endParaRPr>
                    </a:p>
                  </a:txBody>
                  <a:tcPr marL="67084" marR="67084" marT="0" marB="0"/>
                </a:tc>
              </a:tr>
              <a:tr h="251176">
                <a:tc>
                  <a:txBody>
                    <a:bodyPr/>
                    <a:lstStyle/>
                    <a:p>
                      <a:pPr marL="0" marR="0">
                        <a:lnSpc>
                          <a:spcPct val="150000"/>
                        </a:lnSpc>
                        <a:spcBef>
                          <a:spcPts val="0"/>
                        </a:spcBef>
                        <a:spcAft>
                          <a:spcPts val="0"/>
                        </a:spcAft>
                      </a:pPr>
                      <a:r>
                        <a:rPr lang="en-US" sz="1200" b="1" dirty="0">
                          <a:solidFill>
                            <a:schemeClr val="tx1"/>
                          </a:solidFill>
                          <a:effectLst/>
                        </a:rPr>
                        <a:t>1-4</a:t>
                      </a:r>
                      <a:endParaRPr lang="en-US" sz="1200" b="1" dirty="0">
                        <a:solidFill>
                          <a:schemeClr val="tx1"/>
                        </a:solidFill>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98 (33.1)</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198 (66.9)</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296</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 </a:t>
                      </a:r>
                      <a:endParaRPr lang="en-US" sz="1200" b="1" dirty="0">
                        <a:effectLst/>
                        <a:latin typeface="Calibri"/>
                        <a:ea typeface="Calibri"/>
                        <a:cs typeface="Times New Roman"/>
                      </a:endParaRPr>
                    </a:p>
                  </a:txBody>
                  <a:tcPr marL="67084" marR="67084" marT="0" marB="0"/>
                </a:tc>
              </a:tr>
              <a:tr h="251176">
                <a:tc>
                  <a:txBody>
                    <a:bodyPr/>
                    <a:lstStyle/>
                    <a:p>
                      <a:pPr marL="0" marR="0">
                        <a:lnSpc>
                          <a:spcPct val="150000"/>
                        </a:lnSpc>
                        <a:spcBef>
                          <a:spcPts val="0"/>
                        </a:spcBef>
                        <a:spcAft>
                          <a:spcPts val="0"/>
                        </a:spcAft>
                      </a:pPr>
                      <a:r>
                        <a:rPr lang="en-US" sz="1200" b="1" dirty="0">
                          <a:solidFill>
                            <a:schemeClr val="bg1"/>
                          </a:solidFill>
                          <a:effectLst/>
                        </a:rPr>
                        <a:t>≥ 5</a:t>
                      </a:r>
                      <a:endParaRPr lang="en-US" sz="1200" b="1" dirty="0">
                        <a:solidFill>
                          <a:schemeClr val="bg1"/>
                        </a:solidFill>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28 (50.9)</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a:effectLst/>
                        </a:rPr>
                        <a:t>27 (49.1)</a:t>
                      </a:r>
                      <a:endParaRPr lang="en-US" sz="1200" b="1">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55</a:t>
                      </a:r>
                      <a:endParaRPr lang="en-US" sz="1200" b="1" dirty="0">
                        <a:effectLst/>
                        <a:latin typeface="Calibri"/>
                        <a:ea typeface="Calibri"/>
                        <a:cs typeface="Times New Roman"/>
                      </a:endParaRPr>
                    </a:p>
                  </a:txBody>
                  <a:tcPr marL="67084" marR="67084" marT="0" marB="0"/>
                </a:tc>
                <a:tc>
                  <a:txBody>
                    <a:bodyPr/>
                    <a:lstStyle/>
                    <a:p>
                      <a:pPr marL="0" marR="0" algn="ctr">
                        <a:lnSpc>
                          <a:spcPct val="150000"/>
                        </a:lnSpc>
                        <a:spcBef>
                          <a:spcPts val="0"/>
                        </a:spcBef>
                        <a:spcAft>
                          <a:spcPts val="0"/>
                        </a:spcAft>
                      </a:pPr>
                      <a:r>
                        <a:rPr lang="en-US" sz="1200" b="1" dirty="0">
                          <a:effectLst/>
                        </a:rPr>
                        <a:t> </a:t>
                      </a:r>
                      <a:endParaRPr lang="en-US" sz="1200" b="1" dirty="0">
                        <a:effectLst/>
                        <a:latin typeface="Calibri"/>
                        <a:ea typeface="Calibri"/>
                        <a:cs typeface="Times New Roman"/>
                      </a:endParaRPr>
                    </a:p>
                  </a:txBody>
                  <a:tcPr marL="67084" marR="67084" marT="0" marB="0"/>
                </a:tc>
              </a:tr>
            </a:tbl>
          </a:graphicData>
        </a:graphic>
      </p:graphicFrame>
      <p:sp>
        <p:nvSpPr>
          <p:cNvPr id="2" name="Title 1"/>
          <p:cNvSpPr>
            <a:spLocks noGrp="1"/>
          </p:cNvSpPr>
          <p:nvPr>
            <p:ph type="title"/>
          </p:nvPr>
        </p:nvSpPr>
        <p:spPr>
          <a:xfrm>
            <a:off x="457200" y="152400"/>
            <a:ext cx="8229600" cy="762000"/>
          </a:xfrm>
        </p:spPr>
        <p:txBody>
          <a:bodyPr>
            <a:noAutofit/>
          </a:bodyPr>
          <a:lstStyle/>
          <a:p>
            <a:r>
              <a:rPr lang="en-US" sz="2000" dirty="0">
                <a:latin typeface="Arial" pitchFamily="34" charset="0"/>
                <a:cs typeface="Arial" pitchFamily="34" charset="0"/>
              </a:rPr>
              <a:t>Table 4: Association between s</a:t>
            </a:r>
            <a:r>
              <a:rPr lang="en-US" sz="2000" b="1" dirty="0">
                <a:latin typeface="Arial" pitchFamily="34" charset="0"/>
                <a:cs typeface="Arial" pitchFamily="34" charset="0"/>
              </a:rPr>
              <a:t>exual risk </a:t>
            </a:r>
            <a:r>
              <a:rPr lang="en-US" sz="2000" b="1" dirty="0" smtClean="0">
                <a:latin typeface="Arial" pitchFamily="34" charset="0"/>
                <a:cs typeface="Arial" pitchFamily="34" charset="0"/>
              </a:rPr>
              <a:t>practices </a:t>
            </a:r>
            <a:r>
              <a:rPr lang="en-US" sz="2000" b="1" dirty="0">
                <a:latin typeface="Arial" pitchFamily="34" charset="0"/>
                <a:cs typeface="Arial" pitchFamily="34" charset="0"/>
              </a:rPr>
              <a:t>and socio-demographic variables</a:t>
            </a:r>
            <a:r>
              <a:rPr lang="en-US" sz="2400" dirty="0">
                <a:latin typeface="Arial" pitchFamily="34" charset="0"/>
                <a:cs typeface="Arial" pitchFamily="34" charset="0"/>
              </a:rPr>
              <a:t/>
            </a:r>
            <a:br>
              <a:rPr lang="en-US" sz="2400" dirty="0">
                <a:latin typeface="Arial" pitchFamily="34" charset="0"/>
                <a:cs typeface="Arial" pitchFamily="34" charset="0"/>
              </a:rPr>
            </a:br>
            <a:endParaRPr lang="en-US" sz="2400" dirty="0">
              <a:latin typeface="Arial" pitchFamily="34" charset="0"/>
              <a:cs typeface="Arial" pitchFamily="34" charset="0"/>
            </a:endParaRPr>
          </a:p>
        </p:txBody>
      </p:sp>
      <p:sp>
        <p:nvSpPr>
          <p:cNvPr id="5" name="Rectangle 4"/>
          <p:cNvSpPr/>
          <p:nvPr/>
        </p:nvSpPr>
        <p:spPr>
          <a:xfrm>
            <a:off x="304800" y="6494361"/>
            <a:ext cx="2876108" cy="369332"/>
          </a:xfrm>
          <a:prstGeom prst="rect">
            <a:avLst/>
          </a:prstGeom>
        </p:spPr>
        <p:txBody>
          <a:bodyPr wrap="none">
            <a:spAutoFit/>
          </a:bodyPr>
          <a:lstStyle/>
          <a:p>
            <a:r>
              <a:rPr lang="en-US" dirty="0">
                <a:solidFill>
                  <a:schemeClr val="bg1"/>
                </a:solidFill>
              </a:rPr>
              <a:t>*Statistically significant </a:t>
            </a:r>
          </a:p>
        </p:txBody>
      </p:sp>
    </p:spTree>
    <p:extLst>
      <p:ext uri="{BB962C8B-B14F-4D97-AF65-F5344CB8AC3E}">
        <p14:creationId xmlns:p14="http://schemas.microsoft.com/office/powerpoint/2010/main" val="20503435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432</TotalTime>
  <Words>1590</Words>
  <Application>Microsoft Office PowerPoint</Application>
  <PresentationFormat>On-screen Show (4:3)</PresentationFormat>
  <Paragraphs>286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Determinants of sexual risk practices and HIV transmission among women of childbearing age in semi-urban communities of Rivers State, Nigeria </vt:lpstr>
      <vt:lpstr>Background </vt:lpstr>
      <vt:lpstr>Methods -1</vt:lpstr>
      <vt:lpstr>Methods -2</vt:lpstr>
      <vt:lpstr>Methods-3</vt:lpstr>
      <vt:lpstr>Results</vt:lpstr>
      <vt:lpstr>  Prevalent sexual risk practices  </vt:lpstr>
      <vt:lpstr>Table 1: Association between poor HIV knowledge &amp; sexual risk </vt:lpstr>
      <vt:lpstr>Table 4: Association between sexual risk practices and socio-demographic variables </vt:lpstr>
      <vt:lpstr>  Determinants of Sexual risk behaviors </vt:lpstr>
      <vt:lpstr>Discussion Points-1</vt:lpstr>
      <vt:lpstr>Discussion Points-2</vt:lpstr>
      <vt:lpstr>Discussion Points-3</vt:lpstr>
      <vt:lpstr>Discussion Points-4</vt:lpstr>
      <vt:lpstr>Conclusion </vt:lpstr>
      <vt:lpstr>Recommedations</vt:lpstr>
      <vt:lpstr>Literatures</vt:lpstr>
      <vt:lpstr>Literatures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Tobin-West</dc:creator>
  <cp:lastModifiedBy>Dr. Tobin-West</cp:lastModifiedBy>
  <cp:revision>63</cp:revision>
  <dcterms:created xsi:type="dcterms:W3CDTF">2015-11-22T18:20:48Z</dcterms:created>
  <dcterms:modified xsi:type="dcterms:W3CDTF">2015-11-30T15:40:10Z</dcterms:modified>
</cp:coreProperties>
</file>