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39"/>
  </p:notesMasterIdLst>
  <p:handoutMasterIdLst>
    <p:handoutMasterId r:id="rId40"/>
  </p:handoutMasterIdLst>
  <p:sldIdLst>
    <p:sldId id="734" r:id="rId2"/>
    <p:sldId id="1454" r:id="rId3"/>
    <p:sldId id="1479" r:id="rId4"/>
    <p:sldId id="1537" r:id="rId5"/>
    <p:sldId id="1538" r:id="rId6"/>
    <p:sldId id="1480" r:id="rId7"/>
    <p:sldId id="1566" r:id="rId8"/>
    <p:sldId id="1340" r:id="rId9"/>
    <p:sldId id="1525" r:id="rId10"/>
    <p:sldId id="1539" r:id="rId11"/>
    <p:sldId id="1291" r:id="rId12"/>
    <p:sldId id="1526" r:id="rId13"/>
    <p:sldId id="1557" r:id="rId14"/>
    <p:sldId id="1057" r:id="rId15"/>
    <p:sldId id="1559" r:id="rId16"/>
    <p:sldId id="1326" r:id="rId17"/>
    <p:sldId id="1527" r:id="rId18"/>
    <p:sldId id="1535" r:id="rId19"/>
    <p:sldId id="1553" r:id="rId20"/>
    <p:sldId id="1621" r:id="rId21"/>
    <p:sldId id="1544" r:id="rId22"/>
    <p:sldId id="1534" r:id="rId23"/>
    <p:sldId id="1560" r:id="rId24"/>
    <p:sldId id="1561" r:id="rId25"/>
    <p:sldId id="1562" r:id="rId26"/>
    <p:sldId id="1563" r:id="rId27"/>
    <p:sldId id="1602" r:id="rId28"/>
    <p:sldId id="1568" r:id="rId29"/>
    <p:sldId id="1596" r:id="rId30"/>
    <p:sldId id="1607" r:id="rId31"/>
    <p:sldId id="1569" r:id="rId32"/>
    <p:sldId id="1606" r:id="rId33"/>
    <p:sldId id="1611" r:id="rId34"/>
    <p:sldId id="1618" r:id="rId35"/>
    <p:sldId id="1567" r:id="rId36"/>
    <p:sldId id="1521" r:id="rId37"/>
    <p:sldId id="1453" r:id="rId38"/>
  </p:sldIdLst>
  <p:sldSz cx="9144000" cy="6858000" type="screen4x3"/>
  <p:notesSz cx="7315200" cy="9601200"/>
  <p:custDataLst>
    <p:tags r:id="rId4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bel Ponce de Leon" initials="APL" lastIdx="8" clrIdx="0"/>
  <p:cmAuthor id="1" name="Charles C Muscoplat" initials="CCM" lastIdx="9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FF0000"/>
    <a:srgbClr val="000099"/>
    <a:srgbClr val="FFFF75"/>
    <a:srgbClr val="FF66FF"/>
    <a:srgbClr val="FF3300"/>
    <a:srgbClr val="FF505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3" autoAdjust="0"/>
    <p:restoredTop sz="94660"/>
  </p:normalViewPr>
  <p:slideViewPr>
    <p:cSldViewPr>
      <p:cViewPr varScale="1">
        <p:scale>
          <a:sx n="73" d="100"/>
          <a:sy n="73" d="100"/>
        </p:scale>
        <p:origin x="-14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662"/>
    </p:cViewPr>
  </p:sorterViewPr>
  <p:notesViewPr>
    <p:cSldViewPr>
      <p:cViewPr>
        <p:scale>
          <a:sx n="100" d="100"/>
          <a:sy n="100" d="100"/>
        </p:scale>
        <p:origin x="-870" y="912"/>
      </p:cViewPr>
      <p:guideLst>
        <p:guide orient="horz" pos="3025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3" tIns="48161" rIns="96323" bIns="48161" numCol="1" anchor="t" anchorCtr="0" compatLnSpc="1">
            <a:prstTxWarp prst="textNoShape">
              <a:avLst/>
            </a:prstTxWarp>
          </a:bodyPr>
          <a:lstStyle>
            <a:lvl1pPr defTabSz="96361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3" tIns="48161" rIns="96323" bIns="48161" numCol="1" anchor="t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3" tIns="48161" rIns="96323" bIns="48161" numCol="1" anchor="b" anchorCtr="0" compatLnSpc="1">
            <a:prstTxWarp prst="textNoShape">
              <a:avLst/>
            </a:prstTxWarp>
          </a:bodyPr>
          <a:lstStyle>
            <a:lvl1pPr defTabSz="96361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3" tIns="48161" rIns="96323" bIns="48161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293C95C-3D17-4BC6-9C07-B64F3846F5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48183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3" tIns="48161" rIns="96323" bIns="48161" numCol="1" anchor="t" anchorCtr="0" compatLnSpc="1">
            <a:prstTxWarp prst="textNoShape">
              <a:avLst/>
            </a:prstTxWarp>
          </a:bodyPr>
          <a:lstStyle>
            <a:lvl1pPr defTabSz="96361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3" tIns="48161" rIns="96323" bIns="48161" numCol="1" anchor="t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3" tIns="48161" rIns="96323" bIns="481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3" tIns="48161" rIns="96323" bIns="48161" numCol="1" anchor="b" anchorCtr="0" compatLnSpc="1">
            <a:prstTxWarp prst="textNoShape">
              <a:avLst/>
            </a:prstTxWarp>
          </a:bodyPr>
          <a:lstStyle>
            <a:lvl1pPr defTabSz="96361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3" tIns="48161" rIns="96323" bIns="48161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1CE2EBB-1A65-4E5A-A850-7B14EDF16D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78981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658EA-EA7F-42A8-A947-A5AB7E5A6B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30684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9574-C70C-459D-8396-8B9AFFC6A1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9527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4452A-CD01-4D7E-BF2F-D7D3C1B6D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9985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A20ED-448D-465D-94C8-B45734D58D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23263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0AE22-AB09-4613-9D11-13B3369B7C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21193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2BF85-3475-4C08-988C-CE6F6EE20E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78843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6B926-B03C-4138-A6CB-AD1D779D1A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52937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6D962-9CDA-4BDA-A6BC-A1D70F9793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40254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C0E6A-1CED-425B-820B-217B721444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37408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54BBF-A19B-4A87-B3CF-59DE134478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62204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106AB-7E4D-4CF8-B55B-DE5EDDB80A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47693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C5DBB-E608-4496-8C09-55C52790C8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4403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394B9-A1C7-4A5D-BFF9-B193BEF4FA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43774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5B0A4-E977-413C-9BEF-2A127C5881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8442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ED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71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71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1</a:t>
            </a:r>
          </a:p>
        </p:txBody>
      </p:sp>
      <p:sp>
        <p:nvSpPr>
          <p:cNvPr id="1171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D59E1B6-27CB-4851-B426-606470024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empus Sans ITC" pitchFamily="8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empus Sans ITC" pitchFamily="8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empus Sans ITC" pitchFamily="8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empus Sans ITC" pitchFamily="8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empus Sans ITC" pitchFamily="8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empus Sans ITC" pitchFamily="8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empus Sans ITC" pitchFamily="8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empus Sans ITC" pitchFamily="8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152232" y="3581400"/>
            <a:ext cx="6226513" cy="2862322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empus Sans ITC" panose="04020404030D07020202" pitchFamily="8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Tempus Sans ITC" panose="04020404030D07020202" pitchFamily="8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Tempus Sans ITC" panose="04020404030D07020202" pitchFamily="8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Charles C. Muscoplat, PhD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McKnight Presidential Professor.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of Food Sciences and </a:t>
            </a:r>
            <a:r>
              <a:rPr lang="en-US" alt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of Medicine</a:t>
            </a:r>
            <a:endParaRPr lang="en-US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Dean Emeritus, College of Food, Agricultural and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</a:t>
            </a:r>
            <a:r>
              <a:rPr lang="en-US" alt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Minnesota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Minneapolis, MN, USA</a:t>
            </a:r>
            <a:endParaRPr lang="en-US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292929"/>
              </a:solidFill>
            </a:endParaRPr>
          </a:p>
        </p:txBody>
      </p:sp>
      <p:sp>
        <p:nvSpPr>
          <p:cNvPr id="626696" name="Text Box 8"/>
          <p:cNvSpPr txBox="1">
            <a:spLocks noChangeArrowheads="1"/>
          </p:cNvSpPr>
          <p:nvPr/>
        </p:nvSpPr>
        <p:spPr bwMode="auto">
          <a:xfrm>
            <a:off x="152400" y="1600200"/>
            <a:ext cx="63246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Nutrigenomics</a:t>
            </a:r>
            <a:r>
              <a:rPr lang="en-US" alt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:</a:t>
            </a:r>
          </a:p>
          <a:p>
            <a:pPr algn="ctr">
              <a:defRPr/>
            </a:pPr>
            <a:r>
              <a:rPr lang="en-US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Let food be your medicine</a:t>
            </a:r>
          </a:p>
        </p:txBody>
      </p:sp>
      <p:pic>
        <p:nvPicPr>
          <p:cNvPr id="4100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52600"/>
            <a:ext cx="20097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4"/>
          <p:cNvSpPr>
            <a:spLocks noChangeArrowheads="1"/>
          </p:cNvSpPr>
          <p:nvPr/>
        </p:nvSpPr>
        <p:spPr bwMode="auto">
          <a:xfrm>
            <a:off x="-16168" y="304800"/>
            <a:ext cx="7712368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empus Sans ITC" panose="04020404030D07020202" pitchFamily="8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Tempus Sans ITC" panose="04020404030D07020202" pitchFamily="8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Tempus Sans ITC" panose="04020404030D07020202" pitchFamily="8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“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Nutritional Sciences Keynote Presentation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Valencia, Spain September 23, 2014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7910" y="457200"/>
            <a:ext cx="3952875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81000" y="2133600"/>
            <a:ext cx="3386504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Are these </a:t>
            </a:r>
            <a:r>
              <a:rPr lang="en-US" altLang="en-US" dirty="0" smtClean="0"/>
              <a:t>carrots different</a:t>
            </a:r>
            <a:r>
              <a:rPr lang="en-US" altLang="en-US" dirty="0"/>
              <a:t>?</a:t>
            </a:r>
          </a:p>
          <a:p>
            <a:endParaRPr lang="en-US" altLang="en-US" dirty="0"/>
          </a:p>
          <a:p>
            <a:r>
              <a:rPr lang="en-US" altLang="en-US" dirty="0"/>
              <a:t>Do they have different genes?</a:t>
            </a:r>
          </a:p>
          <a:p>
            <a:endParaRPr lang="en-US" altLang="en-US" dirty="0"/>
          </a:p>
          <a:p>
            <a:r>
              <a:rPr lang="en-US" altLang="en-US" dirty="0"/>
              <a:t>Are different genes expressed</a:t>
            </a:r>
            <a:r>
              <a:rPr lang="en-US" altLang="en-US" dirty="0" smtClean="0"/>
              <a:t>?</a:t>
            </a:r>
          </a:p>
          <a:p>
            <a:endParaRPr lang="en-US" altLang="en-US" dirty="0"/>
          </a:p>
          <a:p>
            <a:r>
              <a:rPr lang="en-US" altLang="en-US" dirty="0" smtClean="0"/>
              <a:t>Are some genes methylated?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Are they equally healthy?</a:t>
            </a:r>
          </a:p>
          <a:p>
            <a:endParaRPr lang="en-US" altLang="en-US" dirty="0"/>
          </a:p>
          <a:p>
            <a:r>
              <a:rPr lang="en-US" altLang="en-US" dirty="0"/>
              <a:t>Do they grow the same</a:t>
            </a:r>
            <a:r>
              <a:rPr lang="en-US" altLang="en-US" dirty="0" smtClean="0"/>
              <a:t>?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To they taste the same</a:t>
            </a:r>
            <a:r>
              <a:rPr lang="en-US" altLang="en-US" dirty="0" smtClean="0"/>
              <a:t>?</a:t>
            </a:r>
          </a:p>
          <a:p>
            <a:endParaRPr lang="en-US" altLang="en-US" dirty="0"/>
          </a:p>
          <a:p>
            <a:r>
              <a:rPr lang="en-US" altLang="en-US" dirty="0" smtClean="0"/>
              <a:t>What is the advantage?</a:t>
            </a:r>
            <a:endParaRPr lang="en-US" altLang="en-US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" y="831850"/>
            <a:ext cx="33924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 b="1">
                <a:solidFill>
                  <a:srgbClr val="FF6600"/>
                </a:solidFill>
              </a:rPr>
              <a:t>Carrots?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524964" y="1179526"/>
            <a:ext cx="1887310" cy="1240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7452712" y="3653683"/>
            <a:ext cx="1962150" cy="12071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24800" y="556260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Potatoes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290726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Legumes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24800" y="4572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Citrus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24944" y="5899275"/>
            <a:ext cx="1333500" cy="89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3228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3952993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14400" y="88900"/>
            <a:ext cx="739817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empus Sans ITC" panose="04020404030D07020202" pitchFamily="8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Tempus Sans ITC" panose="04020404030D07020202" pitchFamily="8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Tempus Sans ITC" panose="04020404030D07020202" pitchFamily="8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Nutrigenomics</a:t>
            </a:r>
            <a:endParaRPr lang="en-US" altLang="en-US" sz="8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267200" y="1828800"/>
            <a:ext cx="48768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empus Sans ITC" panose="04020404030D07020202" pitchFamily="8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Tempus Sans ITC" panose="04020404030D07020202" pitchFamily="8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Tempus Sans ITC" panose="04020404030D07020202" pitchFamily="8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science of </a:t>
            </a:r>
            <a:r>
              <a:rPr lang="en-US" alt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nutrigenomics</a:t>
            </a: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seeks to provide a molecular understanding for how common dietary chemicals (i.e., nutrients) affect health by altering the expression and/or conformational structures of an individual’s genetic makeup</a:t>
            </a:r>
            <a:r>
              <a:rPr lang="en-US" alt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Turning on and off your genes that control diseases</a:t>
            </a:r>
            <a:r>
              <a:rPr lang="en-US" altLang="en-US" sz="2400" b="1" dirty="0" smtClean="0">
                <a:solidFill>
                  <a:srgbClr val="0000CC"/>
                </a:solidFill>
              </a:rPr>
              <a:t>!</a:t>
            </a:r>
            <a:endParaRPr lang="en-US" altLang="en-US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538288"/>
            <a:ext cx="57531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609600"/>
            <a:ext cx="4981044" cy="646331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DNA is not your destiny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610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5575" y="274638"/>
            <a:ext cx="8531225" cy="1143000"/>
          </a:xfrm>
        </p:spPr>
        <p:txBody>
          <a:bodyPr/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 Eat to Regulate Your Genes and also those of your children and grandchildren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an illustration of a blue rimmed plate with silverw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30701"/>
            <a:ext cx="7439298" cy="528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s://encrypted-tbn1.gstatic.com/images?q=tbn:ANd9GcTWz5BOfw7NWhpFyI0aIbKQn1aGNmr0da4J9bRWceggXvYuPOs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3276600"/>
            <a:ext cx="2733873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6276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21" name="Text Box 5"/>
          <p:cNvSpPr txBox="1">
            <a:spLocks noChangeArrowheads="1"/>
          </p:cNvSpPr>
          <p:nvPr/>
        </p:nvSpPr>
        <p:spPr bwMode="auto">
          <a:xfrm>
            <a:off x="609600" y="304800"/>
            <a:ext cx="8077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empus Sans ITC" panose="04020404030D07020202" pitchFamily="8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Tempus Sans ITC" panose="04020404030D07020202" pitchFamily="8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Tempus Sans ITC" panose="04020404030D07020202" pitchFamily="8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two genetically identical mice were born of genetically identical mothers who were fed differently in pregnancy and they will have </a:t>
            </a:r>
            <a:r>
              <a:rPr lang="en-US" alt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 </a:t>
            </a: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lives</a:t>
            </a: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1219200" y="5029200"/>
            <a:ext cx="6324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empus Sans ITC" panose="04020404030D07020202" pitchFamily="8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Tempus Sans ITC" panose="04020404030D07020202" pitchFamily="8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Tempus Sans ITC" panose="04020404030D07020202" pitchFamily="8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identical mothers who were fed different amounts of </a:t>
            </a:r>
            <a:r>
              <a:rPr lang="en-US" alt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acetylating </a:t>
            </a: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nutrients or soy </a:t>
            </a:r>
            <a:r>
              <a:rPr lang="en-US" alt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genistein</a:t>
            </a: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during pregnancy</a:t>
            </a:r>
          </a:p>
        </p:txBody>
      </p:sp>
      <p:pic>
        <p:nvPicPr>
          <p:cNvPr id="108442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9838" y="1524000"/>
            <a:ext cx="592156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38600" y="6488668"/>
            <a:ext cx="506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effectLst/>
                <a:latin typeface="Palatino Linotype" panose="02040502050505030304" pitchFamily="18" charset="0"/>
              </a:rPr>
              <a:t>Randy L. </a:t>
            </a:r>
            <a:r>
              <a:rPr lang="en-US" b="0" i="0" dirty="0" err="1" smtClean="0">
                <a:effectLst/>
                <a:latin typeface="Palatino Linotype" panose="02040502050505030304" pitchFamily="18" charset="0"/>
              </a:rPr>
              <a:t>Jirtle</a:t>
            </a:r>
            <a:r>
              <a:rPr lang="en-US" b="0" i="0" dirty="0" smtClean="0">
                <a:effectLst/>
                <a:latin typeface="Palatino Linotype" panose="02040502050505030304" pitchFamily="18" charset="0"/>
              </a:rPr>
              <a:t>, Ph.D. </a:t>
            </a:r>
            <a:r>
              <a:rPr lang="en-US" dirty="0"/>
              <a:t>2014 Linus Pauling Award</a:t>
            </a:r>
            <a:endParaRPr lang="en-US" b="0" dirty="0">
              <a:solidFill>
                <a:srgbClr val="004569"/>
              </a:solidFill>
              <a:effectLst/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428" y="5657943"/>
            <a:ext cx="6857143" cy="742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958" y="533400"/>
            <a:ext cx="8472242" cy="5497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428" y="6115143"/>
            <a:ext cx="6857143" cy="7428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76200"/>
            <a:ext cx="81836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Example: Change in offspring by supplementing maternal diet with methyl donors</a:t>
            </a:r>
            <a:endParaRPr lang="en-US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380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534400" cy="4960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57200" y="184150"/>
            <a:ext cx="8382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empus Sans ITC" panose="04020404030D07020202" pitchFamily="8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Tempus Sans ITC" panose="04020404030D07020202" pitchFamily="8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Tempus Sans ITC" panose="04020404030D07020202" pitchFamily="8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Pseudo-agouti predicts long-term methylation: Sites methylated at day 21 were likely to remain methylated at day 150 conferring a </a:t>
            </a:r>
            <a:r>
              <a:rPr lang="en-US" altLang="en-US" sz="24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lifelong</a:t>
            </a: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effect. </a:t>
            </a:r>
            <a:r>
              <a:rPr lang="en-US" alt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Methylation in tail tissue correlates with other tissues. T= Tail; L=Liver; B=Brain; K=Kidney. The extent of methylation was endoderm, mesoderm and ectoderm meaning methylation occurred early in gestation</a:t>
            </a:r>
            <a:endParaRPr lang="en-US" altLang="en-US" sz="2400" b="1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Example: Folic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Acid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Prevents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Neural Tube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Defects (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spina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bidida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anencephalus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by providing methyl/acetyl donors in diet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5417" y="1294607"/>
            <a:ext cx="38100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4152108"/>
            <a:ext cx="3669483" cy="2752112"/>
          </a:xfrm>
          <a:prstGeom prst="rect">
            <a:avLst/>
          </a:prstGeom>
        </p:spPr>
      </p:pic>
      <p:pic>
        <p:nvPicPr>
          <p:cNvPr id="73730" name="Picture 2" descr="Neural tube defec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43898"/>
            <a:ext cx="4217217" cy="246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1295400"/>
            <a:ext cx="4236910" cy="2852852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590800" y="3505200"/>
            <a:ext cx="1330790" cy="87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3760" y="3505200"/>
            <a:ext cx="171704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592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6642556"/>
            <a:ext cx="32063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AdvTT94c8263f.I"/>
              </a:rPr>
              <a:t>S. Shankar et al. / Pharmacology &amp; Therapeutics 138 (2013) 1</a:t>
            </a:r>
            <a:r>
              <a:rPr lang="en-US" sz="800" dirty="0">
                <a:latin typeface="AdvTT94c8263f.I+20"/>
              </a:rPr>
              <a:t>–</a:t>
            </a:r>
            <a:r>
              <a:rPr lang="en-US" sz="800" dirty="0">
                <a:latin typeface="AdvTT94c8263f.I"/>
              </a:rPr>
              <a:t>17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28600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Example:  Acetylation- </a:t>
            </a:r>
            <a:r>
              <a:rPr lang="en-US" sz="24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Deacetylation</a:t>
            </a:r>
            <a:r>
              <a:rPr lang="en-US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.  Some dietary components inhibit DNA </a:t>
            </a:r>
            <a:r>
              <a:rPr lang="en-US" sz="20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methyltransferases</a:t>
            </a:r>
            <a:r>
              <a:rPr lang="en-US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and alter acetylation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752600"/>
            <a:ext cx="2209800" cy="480131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Some foods alter acetylation and </a:t>
            </a:r>
            <a:r>
              <a:rPr lang="en-US" u="sng" dirty="0" err="1" smtClean="0"/>
              <a:t>deacetylation</a:t>
            </a:r>
            <a:r>
              <a:rPr lang="en-US" u="sng" dirty="0" smtClean="0"/>
              <a:t>; thus alter gene activation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Green tea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Soybean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Garlic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Tomato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Watercress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Turmeric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Cabbage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Red Grape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Acetylate – activate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Deacetylate</a:t>
            </a:r>
            <a:r>
              <a:rPr lang="en-US" b="1" dirty="0" smtClean="0">
                <a:solidFill>
                  <a:srgbClr val="FF0000"/>
                </a:solidFill>
              </a:rPr>
              <a:t> - repression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068306"/>
            <a:ext cx="6172200" cy="557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525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362200"/>
            <a:ext cx="3124200" cy="3654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771" y="5962546"/>
            <a:ext cx="4942829" cy="819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1143000"/>
            <a:ext cx="5181600" cy="1149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456" y="304800"/>
            <a:ext cx="7715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Example: Correlation of Low Birth Weight and IGT and Type 2 Diabetes at age 50 and obesity</a:t>
            </a:r>
            <a:endParaRPr lang="en-US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2286000"/>
            <a:ext cx="51053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 smtClean="0"/>
              <a:t>FINDINGS</a:t>
            </a:r>
            <a:r>
              <a:rPr lang="en-US" b="1" cap="all" dirty="0"/>
              <a:t>:</a:t>
            </a:r>
          </a:p>
          <a:p>
            <a:pPr algn="just"/>
            <a:r>
              <a:rPr lang="en-US" sz="1600" dirty="0"/>
              <a:t>Exposure to famine during gestation resulted in increases in impaired glucose tolerance, obesity, coronary heart disease, </a:t>
            </a:r>
            <a:r>
              <a:rPr lang="en-US" sz="1600" dirty="0" err="1"/>
              <a:t>atherogenic</a:t>
            </a:r>
            <a:r>
              <a:rPr lang="en-US" sz="1600" dirty="0"/>
              <a:t> lipid profile, hypertension, </a:t>
            </a:r>
            <a:r>
              <a:rPr lang="en-US" sz="1600" dirty="0" err="1"/>
              <a:t>microalbuminuria</a:t>
            </a:r>
            <a:r>
              <a:rPr lang="en-US" sz="1600" dirty="0"/>
              <a:t>, schizophrenia, antisocial personality and affective disorders. Exposure to famine during childhood resulted in changes in reproductive function, earlier menopause, changes in insulin-like growth factor-I and increases in breast cancer.</a:t>
            </a:r>
          </a:p>
          <a:p>
            <a:pPr algn="just"/>
            <a:r>
              <a:rPr lang="en-US" sz="1600" b="1" cap="all" dirty="0"/>
              <a:t>SUMMARY:</a:t>
            </a:r>
          </a:p>
          <a:p>
            <a:pPr algn="just"/>
            <a:r>
              <a:rPr lang="en-US" sz="1600" dirty="0"/>
              <a:t>Exposure to famine during gestation and childhood has life-long effects on health, and these effects vary depending on the timing of exposure as well as evolution of the recovery period.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11430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Dutch famine in 1944 was followed by major illnesses; but delayed by 50 years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96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Educational Goals for Today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nderstand how foods and/or nutrients can affect your health by mechanisms other than as providing simple nutrients, vitamins or energy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 foods or food products can treat and/or prevent major human diseases </a:t>
            </a:r>
            <a:r>
              <a:rPr lang="en-US" altLang="en-US" sz="2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altering gene expression or through existing genetic polymorphisms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griculture and medicine will partner for human health promotion and disease prevention by utilizing Foods as Medicine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foods to alter or complement gene expression in a dose and time dependent manner to prevent, ameliorate or cure serious human diseases.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069" y="152400"/>
            <a:ext cx="6483531" cy="12144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235" y="1371599"/>
            <a:ext cx="4918165" cy="40157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5311516"/>
            <a:ext cx="5703876" cy="15544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381000"/>
            <a:ext cx="4118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Famine in China 1959-1961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1481078"/>
            <a:ext cx="37988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Babies born during famines have double the risk of schizophrenia</a:t>
            </a:r>
            <a:r>
              <a:rPr lang="en-US" dirty="0" smtClean="0"/>
              <a:t>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612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501775"/>
            <a:ext cx="5076825" cy="32988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04800" y="4953000"/>
            <a:ext cx="838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*****</a:t>
            </a:r>
            <a:r>
              <a:rPr lang="en-US" altLang="en-US" sz="2400" dirty="0" smtClean="0">
                <a:solidFill>
                  <a:srgbClr val="080808"/>
                </a:solidFill>
                <a:cs typeface="Arial" panose="020B0604020202020204" pitchFamily="34" charset="0"/>
              </a:rPr>
              <a:t>Malformations </a:t>
            </a:r>
            <a:r>
              <a:rPr lang="en-US" altLang="en-US" sz="2400" dirty="0">
                <a:solidFill>
                  <a:srgbClr val="080808"/>
                </a:solidFill>
                <a:cs typeface="Arial" panose="020B0604020202020204" pitchFamily="34" charset="0"/>
              </a:rPr>
              <a:t>caused by high doses of vitamin A, which was given to mothers on day 8 of pregnancy.   Vitamin A has caused the homeotic HOX genes 1-4 to become expressed in groups of cells that usually do not express these genes.</a:t>
            </a:r>
            <a:r>
              <a:rPr lang="en-US" altLang="en-US" sz="2000" dirty="0">
                <a:solidFill>
                  <a:srgbClr val="080808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dirty="0" smtClean="0">
                <a:cs typeface="Arial" panose="020B0604020202020204" pitchFamily="34" charset="0"/>
              </a:rPr>
              <a:t>Example: Control </a:t>
            </a:r>
            <a:r>
              <a:rPr lang="en-US" altLang="en-US" sz="2000" b="1" dirty="0">
                <a:cs typeface="Arial" panose="020B0604020202020204" pitchFamily="34" charset="0"/>
              </a:rPr>
              <a:t>of Homeotic </a:t>
            </a:r>
            <a:r>
              <a:rPr lang="en-US" altLang="en-US" sz="2000" b="1" dirty="0" err="1">
                <a:cs typeface="Arial" panose="020B0604020202020204" pitchFamily="34" charset="0"/>
              </a:rPr>
              <a:t>Hox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smtClean="0">
                <a:cs typeface="Arial" panose="020B0604020202020204" pitchFamily="34" charset="0"/>
              </a:rPr>
              <a:t>Genes </a:t>
            </a:r>
            <a:r>
              <a:rPr lang="en-US" altLang="en-US" sz="2000" b="1" dirty="0">
                <a:cs typeface="Arial" panose="020B0604020202020204" pitchFamily="34" charset="0"/>
              </a:rPr>
              <a:t>D</a:t>
            </a:r>
            <a:r>
              <a:rPr lang="en-US" altLang="en-US" sz="2000" b="1" dirty="0" smtClean="0">
                <a:cs typeface="Arial" panose="020B0604020202020204" pitchFamily="34" charset="0"/>
              </a:rPr>
              <a:t>uring </a:t>
            </a:r>
          </a:p>
          <a:p>
            <a:pPr algn="ctr"/>
            <a:r>
              <a:rPr lang="en-US" altLang="en-US" sz="2000" b="1" dirty="0">
                <a:cs typeface="Arial" panose="020B0604020202020204" pitchFamily="34" charset="0"/>
              </a:rPr>
              <a:t>E</a:t>
            </a:r>
            <a:r>
              <a:rPr lang="en-US" altLang="en-US" sz="2000" b="1" dirty="0" smtClean="0">
                <a:cs typeface="Arial" panose="020B0604020202020204" pitchFamily="34" charset="0"/>
              </a:rPr>
              <a:t>mbryonic Development. Gene Expression </a:t>
            </a:r>
            <a:r>
              <a:rPr lang="en-US" altLang="en-US" sz="2000" b="1" dirty="0">
                <a:cs typeface="Arial" panose="020B0604020202020204" pitchFamily="34" charset="0"/>
              </a:rPr>
              <a:t>and Birth Defects: Vitamin A </a:t>
            </a:r>
            <a:r>
              <a:rPr lang="en-US" altLang="en-US" sz="2000" b="1" dirty="0" smtClean="0">
                <a:cs typeface="Arial" panose="020B0604020202020204" pitchFamily="34" charset="0"/>
              </a:rPr>
              <a:t>Effect --  Turning on genes normally turned off during gestation</a:t>
            </a:r>
            <a:endParaRPr lang="en-US" altLang="en-US" sz="2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29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4939" y="1447800"/>
            <a:ext cx="6739861" cy="533400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4801" y="1524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cs typeface="Arial" panose="020B0604020202020204" pitchFamily="34" charset="0"/>
              </a:rPr>
              <a:t>Example: Dietary changes in grandmothers, mothers and children has differential impacts depending upon timing.  Intrauterine diets, nutrient deficient diets in utero; schizophrenia and metabolic syndrome</a:t>
            </a:r>
            <a:endParaRPr lang="en-US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14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cmuscop\Google Drive\NUTRIGENOIMCS AND EPIGENETICS\Images\2014-09-08_13-37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17133"/>
            <a:ext cx="8458200" cy="501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Example: Environmental effects on embryogenesis</a:t>
            </a:r>
            <a:endParaRPr lang="en-US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494322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From conception through blastocyst A thru E the pre-implant embryo is vulnerable to nutritional, biochemical, physical environmental and other influences exerted in the oviduct in vivo, which alter epigenetic pathways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6951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cmuscop\Google Drive\NUTRIGENOIMCS AND EPIGENETICS\Images\2014-09-08_13-30-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77365"/>
            <a:ext cx="5771949" cy="537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1" y="152400"/>
            <a:ext cx="8229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Example: Altered diet, inflammation and exposure to toxins.  Maternal nutrition affects </a:t>
            </a:r>
            <a:r>
              <a:rPr lang="en-US" sz="2800" b="1" i="1" dirty="0" smtClean="0">
                <a:solidFill>
                  <a:srgbClr val="002060"/>
                </a:solidFill>
                <a:cs typeface="Arial" panose="020B0604020202020204" pitchFamily="34" charset="0"/>
              </a:rPr>
              <a:t>oocyte</a:t>
            </a:r>
            <a:r>
              <a:rPr lang="en-US" sz="2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provisioning</a:t>
            </a:r>
            <a:endParaRPr lang="en-US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498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cmuscop\Google Drive\NUTRIGENOIMCS AND EPIGENETICS\Images\2014-09-08_13-34-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133" y="2819400"/>
            <a:ext cx="814367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1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cs typeface="Arial" panose="020B0604020202020204" pitchFamily="34" charset="0"/>
              </a:rPr>
              <a:t>Example: Training the fetal palate to enjoy sweet, sour, salty, bitter tastes</a:t>
            </a:r>
            <a:r>
              <a:rPr lang="en-US" b="1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.</a:t>
            </a:r>
            <a:endParaRPr lang="en-US" b="1" dirty="0">
              <a:solidFill>
                <a:srgbClr val="002060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79874" name="Picture 2" descr="C:\Users\cmuscop\Google Drive\NUTRIGENOIMCS AND EPIGENETICS\Images\2014-09-08_13-36-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00614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2754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cmuscop\Google Drive\NUTRIGENOIMCS AND EPIGENETICS\Images\2014-09-08_13-35-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1216" y="767321"/>
            <a:ext cx="3148585" cy="601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1" y="152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cs typeface="Arial" panose="020B0604020202020204" pitchFamily="34" charset="0"/>
              </a:rPr>
              <a:t>Example: Babies enjoy or reject flavors they enjoyed while exposed in utero</a:t>
            </a:r>
            <a:endParaRPr lang="en-US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76803" name="Picture 3" descr="C:\Users\cmuscop\Google Drive\NUTRIGENOIMCS AND EPIGENETICS\Images\Folic aci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1613" y="2133600"/>
            <a:ext cx="28575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6804" name="Picture 4" descr="C:\Users\cmuscop\Google Drive\NUTRIGENOIMCS AND EPIGENETICS\Images\fgene-03-00096-g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43784"/>
            <a:ext cx="2718816" cy="117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4278868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Example: Babies born with caloric deprived mothers have lifetime risks of obesity, cardiovascular disease, and type 2 diabetes</a:t>
            </a: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465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upload.wikimedia.org/wikipedia/commons/d/d7/Polycarbonate_water_bott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3716338"/>
            <a:ext cx="21336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3397" y="1540669"/>
            <a:ext cx="2737955" cy="2705100"/>
          </a:xfrm>
          <a:prstGeom prst="rect">
            <a:avLst/>
          </a:prstGeom>
        </p:spPr>
      </p:pic>
      <p:pic>
        <p:nvPicPr>
          <p:cNvPr id="79876" name="Picture 4" descr="https://encrypted-tbn1.gstatic.com/images?q=tbn:ANd9GcTDvI9-F03fUiw3SydW62n7jqNdBkSxVAtzIZsV7-2WIrsu9eCP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3397" y="4419600"/>
            <a:ext cx="275272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81312" y="1738312"/>
            <a:ext cx="3381375" cy="3381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1800" y="5038724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248" y="1618547"/>
            <a:ext cx="2852738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1" y="1524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Example: BPA or </a:t>
            </a:r>
            <a:r>
              <a:rPr lang="en-US" sz="24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bisphenol</a:t>
            </a:r>
            <a:r>
              <a:rPr lang="en-US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A gene altering plastic alters the </a:t>
            </a:r>
            <a:r>
              <a:rPr lang="en-US" sz="24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epigenome</a:t>
            </a:r>
            <a:r>
              <a:rPr lang="en-US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.  Environmental toxicants alter your genome and the effect is </a:t>
            </a:r>
            <a:r>
              <a:rPr lang="en-US" sz="24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transgenerational</a:t>
            </a:r>
            <a:endParaRPr lang="en-US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663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836759"/>
            <a:ext cx="6209781" cy="4792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434" y="76200"/>
            <a:ext cx="8617131" cy="1454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10476" y="1524000"/>
            <a:ext cx="5609524" cy="35238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1602" y="6019800"/>
            <a:ext cx="143316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81603" y="4160286"/>
            <a:ext cx="1462397" cy="185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2907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024814"/>
            <a:ext cx="2846818" cy="58331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76200"/>
            <a:ext cx="3828571" cy="1057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1306458"/>
            <a:ext cx="3828571" cy="419908"/>
          </a:xfrm>
          <a:prstGeom prst="rect">
            <a:avLst/>
          </a:prstGeom>
        </p:spPr>
      </p:pic>
      <p:pic>
        <p:nvPicPr>
          <p:cNvPr id="80898" name="Picture 2" descr="http://www.ne.jp/asahi/kagaku/pico/research/ehn/2007-0730agout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193" y="1756846"/>
            <a:ext cx="3505200" cy="482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67201" y="762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cs typeface="Arial" panose="020B0604020202020204" pitchFamily="34" charset="0"/>
              </a:rPr>
              <a:t>Environmental toxicants can alter the </a:t>
            </a:r>
            <a:r>
              <a:rPr lang="en-US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epigenome</a:t>
            </a:r>
            <a:r>
              <a:rPr lang="en-US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and cause disease; and can also be reversed by certain foods</a:t>
            </a:r>
          </a:p>
        </p:txBody>
      </p:sp>
    </p:spTree>
    <p:extLst>
      <p:ext uri="{BB962C8B-B14F-4D97-AF65-F5344CB8AC3E}">
        <p14:creationId xmlns:p14="http://schemas.microsoft.com/office/powerpoint/2010/main" xmlns="" val="1789147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357" name="Text Box 5"/>
          <p:cNvSpPr txBox="1">
            <a:spLocks noChangeArrowheads="1"/>
          </p:cNvSpPr>
          <p:nvPr/>
        </p:nvSpPr>
        <p:spPr bwMode="auto">
          <a:xfrm>
            <a:off x="762000" y="303213"/>
            <a:ext cx="7543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Today’s Medicine and Nutrition.  </a:t>
            </a:r>
          </a:p>
          <a:p>
            <a:pPr algn="ctr">
              <a:defRPr/>
            </a:pPr>
            <a:r>
              <a:rPr lang="en-US" alt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One size does not fit all.  Not everyone responds similarly to medications or food:</a:t>
            </a:r>
          </a:p>
          <a:p>
            <a:pPr algn="ctr">
              <a:defRPr/>
            </a:pPr>
            <a:r>
              <a:rPr lang="en-US" alt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Patients are “Different” by Polymorphisms</a:t>
            </a:r>
          </a:p>
        </p:txBody>
      </p:sp>
      <p:pic>
        <p:nvPicPr>
          <p:cNvPr id="6147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05563"/>
            <a:ext cx="16764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85988"/>
            <a:ext cx="8534400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636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8458200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228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7000"/>
            <a:ext cx="222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3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67000"/>
            <a:ext cx="222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3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67000"/>
            <a:ext cx="222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3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67000"/>
            <a:ext cx="222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3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222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4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667000"/>
            <a:ext cx="222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667000"/>
            <a:ext cx="222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4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222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86106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The hypothesis of fetal origins of adult disease posits that early developmental exposures involve epigenetic modifications, such as DNA methylation, that influence adult disease susceptibility. In </a:t>
            </a:r>
            <a:r>
              <a:rPr lang="en-US" sz="2400" dirty="0" smtClean="0">
                <a:solidFill>
                  <a:srgbClr val="002060"/>
                </a:solidFill>
              </a:rPr>
              <a:t>utero </a:t>
            </a:r>
            <a:r>
              <a:rPr lang="en-US" sz="2400" dirty="0">
                <a:solidFill>
                  <a:srgbClr val="002060"/>
                </a:solidFill>
              </a:rPr>
              <a:t>or neonatal exposure to </a:t>
            </a:r>
            <a:r>
              <a:rPr lang="en-US" sz="2400" dirty="0" err="1">
                <a:solidFill>
                  <a:srgbClr val="002060"/>
                </a:solidFill>
              </a:rPr>
              <a:t>bisphenol</a:t>
            </a:r>
            <a:r>
              <a:rPr lang="en-US" sz="2400" dirty="0">
                <a:solidFill>
                  <a:srgbClr val="002060"/>
                </a:solidFill>
              </a:rPr>
              <a:t> A (BPA), a high-production-volume chemical used in the manufacture of polycarbonate plastic, is associated with higher body weight, increased breast and prostate cancer, and altered reproductive function.  </a:t>
            </a:r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1400" dirty="0" smtClean="0"/>
              <a:t>………………………………………………</a:t>
            </a:r>
            <a:r>
              <a:rPr lang="en-US" sz="2000" b="1" dirty="0" smtClean="0">
                <a:solidFill>
                  <a:srgbClr val="FF0000"/>
                </a:solidFill>
              </a:rPr>
              <a:t>Moreover</a:t>
            </a:r>
            <a:r>
              <a:rPr lang="en-US" sz="2000" b="1" dirty="0">
                <a:solidFill>
                  <a:srgbClr val="FF0000"/>
                </a:solidFill>
              </a:rPr>
              <a:t>, maternal dietary supplementation, with either methyl donors like folic acid or the phytoestrogen </a:t>
            </a:r>
            <a:r>
              <a:rPr lang="en-US" sz="2000" b="1" dirty="0" err="1">
                <a:solidFill>
                  <a:srgbClr val="FF0000"/>
                </a:solidFill>
              </a:rPr>
              <a:t>genistein</a:t>
            </a:r>
            <a:r>
              <a:rPr lang="en-US" sz="2000" b="1" dirty="0">
                <a:solidFill>
                  <a:srgbClr val="FF0000"/>
                </a:solidFill>
              </a:rPr>
              <a:t>, negated DNA </a:t>
            </a:r>
            <a:r>
              <a:rPr lang="en-US" sz="2000" b="1" dirty="0" err="1">
                <a:solidFill>
                  <a:srgbClr val="FF0000"/>
                </a:solidFill>
              </a:rPr>
              <a:t>hypomethylating</a:t>
            </a:r>
            <a:r>
              <a:rPr lang="en-US" sz="2000" b="1" dirty="0">
                <a:solidFill>
                  <a:srgbClr val="FF0000"/>
                </a:solidFill>
              </a:rPr>
              <a:t> effect of BPA.  Thus, we present compelling evidence that early developmental exposure to BPA can change offspring phenotype by stably altering the </a:t>
            </a:r>
            <a:r>
              <a:rPr lang="en-US" sz="2000" b="1" dirty="0" err="1">
                <a:solidFill>
                  <a:srgbClr val="FF0000"/>
                </a:solidFill>
              </a:rPr>
              <a:t>epigenome</a:t>
            </a:r>
            <a:r>
              <a:rPr lang="en-US" sz="2000" b="1" dirty="0">
                <a:solidFill>
                  <a:srgbClr val="FF0000"/>
                </a:solidFill>
              </a:rPr>
              <a:t>, an effect that can be counter-acted by maternal dietary supplements</a:t>
            </a:r>
            <a:r>
              <a:rPr lang="en-US" sz="14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0108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787653"/>
            <a:ext cx="8119362" cy="39941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799" y="228600"/>
            <a:ext cx="7524315" cy="11143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781" y="1447800"/>
            <a:ext cx="8852819" cy="3783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836003"/>
            <a:ext cx="8458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Lifestyle factors can perturb sperm during spermatogenesis, </a:t>
            </a:r>
            <a:r>
              <a:rPr lang="en-US" sz="2400" dirty="0" err="1" smtClean="0"/>
              <a:t>epididymal</a:t>
            </a:r>
            <a:r>
              <a:rPr lang="en-US" sz="2400" dirty="0" smtClean="0"/>
              <a:t> transit and impact the development of the embryo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06978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2838450"/>
            <a:ext cx="4514850" cy="2495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18" y="3429000"/>
            <a:ext cx="4339060" cy="31519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28" y="533400"/>
            <a:ext cx="4362450" cy="2343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6974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3733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29834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76200"/>
            <a:ext cx="8545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Glucocorticoid Receptor (GR) Helps Shut Down the Stress Response</a:t>
            </a:r>
          </a:p>
          <a:p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1066800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Licking mothers </a:t>
            </a:r>
            <a:r>
              <a:rPr lang="en-US" sz="2000" b="1" dirty="0" err="1" smtClean="0"/>
              <a:t>demeythlate</a:t>
            </a:r>
            <a:r>
              <a:rPr lang="en-US" sz="2000" b="1" dirty="0" smtClean="0"/>
              <a:t> DNA in pups; abusive mothers methylate DNA and produce anxious pups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258433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687" y="1219200"/>
            <a:ext cx="8810625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81000"/>
            <a:ext cx="8261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Diet during early development can have long-lasting effects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826462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198" y="1121514"/>
            <a:ext cx="5085714" cy="2078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303" y="3787209"/>
            <a:ext cx="5231215" cy="30707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304800"/>
            <a:ext cx="169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Identical Twins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5103" y="674132"/>
            <a:ext cx="4028897" cy="450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2229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2209800"/>
            <a:ext cx="4463085" cy="304799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218" name="Picture 2" descr="http://learn.genetics.utah.edu/content/epigenetics/inheritance/images/DirectExpos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33" y="2209801"/>
            <a:ext cx="4070467" cy="302405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838200"/>
            <a:ext cx="6623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Many epigenetic influencers; many generations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27566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Test Today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oods and/or nutrients can affect our health by mechanisms other than as providing simple nutrients or energy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 foods or food products can treat and/or prevent major human diseases by altering gene expression or through existing genetic polymorphisms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griculture is a full partner in human health promotion and disease prevention by utilizing foods as Medicine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oods to alter or complement gene expression a dose and time dependent manner to prevent, ameliorate or cure serious human diseases.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4"/>
          <p:cNvSpPr txBox="1">
            <a:spLocks noChangeArrowheads="1"/>
          </p:cNvSpPr>
          <p:nvPr/>
        </p:nvSpPr>
        <p:spPr bwMode="auto">
          <a:xfrm>
            <a:off x="1431925" y="2419350"/>
            <a:ext cx="58959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empus Sans ITC" panose="04020404030D07020202" pitchFamily="8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Tempus Sans ITC" panose="04020404030D07020202" pitchFamily="8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Tempus Sans ITC" panose="04020404030D07020202" pitchFamily="8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CC"/>
                </a:solidFill>
              </a:rPr>
              <a:t>Thank you…...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7524" y="14714"/>
            <a:ext cx="9819048" cy="6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6137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47048" y="-76200"/>
            <a:ext cx="9838095" cy="69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8533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Diet and Chronic Diseases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diseases account for 75% of all health care expenditures; </a:t>
            </a:r>
            <a:r>
              <a:rPr lang="en-US" alt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(e.g., coronary heart disease, diabetes, cancer, stroke, mental illness), which may be related to diet and/or lifestyle factors)</a:t>
            </a:r>
            <a:endParaRPr lang="en-US" alt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 for chronic diseases------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$$trillions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alt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are important</a:t>
            </a:r>
            <a:r>
              <a:rPr lang="en-US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Modifiable factors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diet, lifestyle, exercise, alcohol, tobacco, certain foods and chemicals</a:t>
            </a:r>
          </a:p>
          <a:p>
            <a:pPr lvl="2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modifiable factors</a:t>
            </a:r>
            <a:r>
              <a:rPr lang="en-US" alt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age, sex, genotype, family history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chronic diseases can be prevented or treated with modifiable changes in diet and lifestyle: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4191" y="-118619"/>
            <a:ext cx="9352381" cy="7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3111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1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048000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3886200"/>
            <a:ext cx="2590800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empus Sans ITC" panose="04020404030D07020202" pitchFamily="8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Tempus Sans ITC" panose="04020404030D07020202" pitchFamily="8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Tempus Sans ITC" panose="04020404030D07020202" pitchFamily="8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CITRUS</a:t>
            </a:r>
            <a:endParaRPr lang="en-US" altLang="en-US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Oranges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Grapefruits, Mandarin Orange, Lemons, Limes, Citrons, Shaddocks,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Pummelos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Osbecks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Sour Oranges. Do they share common genes or are some genes on or off?  Which alleles are healthful and which are not?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49981" y="350838"/>
            <a:ext cx="87995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empus Sans ITC" panose="04020404030D07020202" pitchFamily="8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Tempus Sans ITC" panose="04020404030D07020202" pitchFamily="8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Tempus Sans ITC" panose="04020404030D07020202" pitchFamily="8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 Variability Exists in our Food:  Alleles, Regulation, Epigenetics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health,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varieties </a:t>
            </a: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choose? Why</a:t>
            </a:r>
            <a:r>
              <a:rPr lang="en-US" altLang="en-US" sz="2400" b="1" dirty="0">
                <a:solidFill>
                  <a:srgbClr val="0000CC"/>
                </a:solidFill>
              </a:rPr>
              <a:t>?</a:t>
            </a:r>
            <a:endParaRPr lang="en-US" altLang="en-US" sz="2000" dirty="0">
              <a:solidFill>
                <a:srgbClr val="0000CC"/>
              </a:solidFill>
            </a:endParaRPr>
          </a:p>
        </p:txBody>
      </p:sp>
      <p:graphicFrame>
        <p:nvGraphicFramePr>
          <p:cNvPr id="1431558" name="Object 6"/>
          <p:cNvGraphicFramePr>
            <a:graphicFrameLocks noChangeAspect="1"/>
          </p:cNvGraphicFramePr>
          <p:nvPr/>
        </p:nvGraphicFramePr>
        <p:xfrm>
          <a:off x="4398963" y="1219200"/>
          <a:ext cx="2459037" cy="2667000"/>
        </p:xfrm>
        <a:graphic>
          <a:graphicData uri="http://schemas.openxmlformats.org/presentationml/2006/ole">
            <p:oleObj spid="_x0000_s8561" name="Image" r:id="rId4" imgW="5714286" imgH="6196825" progId="">
              <p:embed/>
            </p:oleObj>
          </a:graphicData>
        </a:graphic>
      </p:graphicFrame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4724400" y="3962400"/>
            <a:ext cx="19812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empus Sans ITC" panose="04020404030D07020202" pitchFamily="8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Tempus Sans ITC" panose="04020404030D07020202" pitchFamily="8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Tempus Sans ITC" panose="04020404030D07020202" pitchFamily="8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TOMATOES</a:t>
            </a:r>
            <a:endParaRPr lang="en-US" altLang="en-US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Tomatoes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Cherry tomatoes, yellows, heirloom, fried green, Roma, Sun Gold, Big Boy, Plum, Purple.  Is yellow lycopene as healthy as red lycopene? </a:t>
            </a: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31561" name="Object 9"/>
          <p:cNvGraphicFramePr>
            <a:graphicFrameLocks noChangeAspect="1"/>
          </p:cNvGraphicFramePr>
          <p:nvPr/>
        </p:nvGraphicFramePr>
        <p:xfrm>
          <a:off x="6708775" y="1219200"/>
          <a:ext cx="2435225" cy="2667000"/>
        </p:xfrm>
        <a:graphic>
          <a:graphicData uri="http://schemas.openxmlformats.org/presentationml/2006/ole">
            <p:oleObj spid="_x0000_s8562" name="Image" r:id="rId5" imgW="4558730" imgH="3200000" progId="">
              <p:embed/>
            </p:oleObj>
          </a:graphicData>
        </a:graphic>
      </p:graphicFrame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6934200" y="3962400"/>
            <a:ext cx="22098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empus Sans ITC" panose="04020404030D07020202" pitchFamily="8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Tempus Sans ITC" panose="04020404030D07020202" pitchFamily="8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Tempus Sans ITC" panose="04020404030D07020202" pitchFamily="8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BRASSICA</a:t>
            </a:r>
            <a:endParaRPr lang="en-US" altLang="en-US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Broccoli 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and Cauliflower share ancestral genes of origin, including nutrient constituent genes, but are they equally healthful to you?  Which on is more healthful?</a:t>
            </a:r>
          </a:p>
        </p:txBody>
      </p:sp>
      <p:pic>
        <p:nvPicPr>
          <p:cNvPr id="1431563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2875" y="1219200"/>
            <a:ext cx="16986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2727325" y="3863975"/>
            <a:ext cx="1920875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empus Sans ITC" panose="04020404030D07020202" pitchFamily="8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Tempus Sans ITC" panose="04020404030D07020202" pitchFamily="8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Tempus Sans ITC" panose="04020404030D07020202" pitchFamily="8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empus Sans ITC" panose="04020404030D07020202" pitchFamily="8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LEGUMES</a:t>
            </a:r>
            <a:endParaRPr lang="en-US" altLang="en-US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Soybeans 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have several important nutrients but levels vary among varieties.  Ancient varieties have higher levels of cancer preventing compounds than modern varieties</a:t>
            </a: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758825"/>
            <a:ext cx="7924800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52400"/>
            <a:ext cx="8658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Example: These tomatoes do not each have the same health benefits</a:t>
            </a:r>
            <a:r>
              <a:rPr lang="en-US" sz="2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  <a:endParaRPr lang="en-US" sz="2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RIOUSMAGIC_BLACKSTONE_UUID" val="fd45463b-451a-4e83-936b-a74226bce0af"/>
</p:tagLst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Tempus Sans ITC"/>
        <a:ea typeface=""/>
        <a:cs typeface=""/>
      </a:majorFont>
      <a:minorFont>
        <a:latin typeface="Tempus Sans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6844</TotalTime>
  <Words>1425</Words>
  <Application>Microsoft Office PowerPoint</Application>
  <PresentationFormat>On-screen Show (4:3)</PresentationFormat>
  <Paragraphs>120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Default Design</vt:lpstr>
      <vt:lpstr>Image</vt:lpstr>
      <vt:lpstr>Slide 1</vt:lpstr>
      <vt:lpstr>Educational Goals for Today</vt:lpstr>
      <vt:lpstr>Slide 3</vt:lpstr>
      <vt:lpstr>Slide 4</vt:lpstr>
      <vt:lpstr>Slide 5</vt:lpstr>
      <vt:lpstr>Diet and Chronic Diseases</vt:lpstr>
      <vt:lpstr>Slide 7</vt:lpstr>
      <vt:lpstr>Slide 8</vt:lpstr>
      <vt:lpstr>Slide 9</vt:lpstr>
      <vt:lpstr>Slide 10</vt:lpstr>
      <vt:lpstr>Slide 11</vt:lpstr>
      <vt:lpstr>Slide 12</vt:lpstr>
      <vt:lpstr>You Can Eat to Regulate Your Genes and also those of your children and grandchildren</vt:lpstr>
      <vt:lpstr>Slide 14</vt:lpstr>
      <vt:lpstr>Slide 15</vt:lpstr>
      <vt:lpstr>Slide 16</vt:lpstr>
      <vt:lpstr>Example: Folic Acid Prevents Neural Tube Defects (spina bidida &amp; anencephalus) by providing methyl/acetyl donors in diet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Test Today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Charles C. Muscoplat</dc:creator>
  <cp:lastModifiedBy>satyakeerthi-s</cp:lastModifiedBy>
  <cp:revision>1732</cp:revision>
  <cp:lastPrinted>2000-05-10T12:32:17Z</cp:lastPrinted>
  <dcterms:created xsi:type="dcterms:W3CDTF">2000-03-19T19:41:56Z</dcterms:created>
  <dcterms:modified xsi:type="dcterms:W3CDTF">2014-10-15T14:33:15Z</dcterms:modified>
</cp:coreProperties>
</file>