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31" r:id="rId2"/>
    <p:sldId id="332" r:id="rId3"/>
    <p:sldId id="257" r:id="rId4"/>
    <p:sldId id="258" r:id="rId5"/>
    <p:sldId id="295" r:id="rId6"/>
    <p:sldId id="259" r:id="rId7"/>
    <p:sldId id="333" r:id="rId8"/>
    <p:sldId id="297" r:id="rId9"/>
    <p:sldId id="298" r:id="rId10"/>
    <p:sldId id="358" r:id="rId11"/>
    <p:sldId id="360" r:id="rId12"/>
    <p:sldId id="361" r:id="rId13"/>
    <p:sldId id="263" r:id="rId14"/>
    <p:sldId id="303" r:id="rId15"/>
    <p:sldId id="362" r:id="rId16"/>
    <p:sldId id="307" r:id="rId17"/>
    <p:sldId id="328" r:id="rId18"/>
    <p:sldId id="325" r:id="rId19"/>
    <p:sldId id="326" r:id="rId20"/>
    <p:sldId id="329" r:id="rId21"/>
    <p:sldId id="309" r:id="rId22"/>
    <p:sldId id="363" r:id="rId23"/>
    <p:sldId id="353" r:id="rId24"/>
    <p:sldId id="352" r:id="rId25"/>
    <p:sldId id="354" r:id="rId26"/>
    <p:sldId id="355" r:id="rId27"/>
    <p:sldId id="351" r:id="rId28"/>
    <p:sldId id="311" r:id="rId29"/>
    <p:sldId id="317" r:id="rId30"/>
    <p:sldId id="327" r:id="rId31"/>
    <p:sldId id="289" r:id="rId32"/>
    <p:sldId id="356" r:id="rId33"/>
    <p:sldId id="336" r:id="rId3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6" d="100"/>
          <a:sy n="86" d="100"/>
        </p:scale>
        <p:origin x="-90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C8F327-0D31-4312-898F-D4AEA48D4B7F}" type="datetimeFigureOut">
              <a:rPr lang="en-US"/>
              <a:pPr>
                <a:defRPr/>
              </a:pPr>
              <a:t>10/31/2014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4D35BE4-E7DF-4D72-A8F6-31573D37E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8771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DCC940-F1FB-40A8-BDD6-2E500463A6BE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491DE-D8F6-F746-8685-9FE036AE735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A9731-7CD8-4978-A6F5-C3E5702AD319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30877-13A7-46FD-A06C-7048A45E882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0BFB0-3DC0-48A2-9B66-5BEA76A7E597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B5901-9D86-473D-B1A0-6694C1589ED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DE574-5048-439B-BAB4-99DA6D0A3311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F99B4-3140-4CBB-84AC-8E939079E9A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CFD33-D39A-4A27-A151-66E9AFA0DBC4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F477C-495B-4197-966D-BAECB34D46E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64372-9F0F-4B47-8B36-64D97C6A152D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E2B24-C284-4222-AD78-15BC0E8522C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D0B3D-FE47-4B9A-A0AC-BF5FC00F5397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40CBE-4B88-4565-8924-6E3DC13F257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667E-6F37-4295-BAD0-091A0C40D138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213A2-E6A1-45C4-A457-3E6BD25E188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422EC-32BE-4161-A264-1F1876894E82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05501-E854-4F4E-A872-094C2B82ABA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7637D-FA60-4ED6-9B95-44223FC76C08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BB229-2072-4EFE-9B09-F65D961804F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04C1A-6293-4FB9-8868-A4AF63224E1C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32E39-9C06-4432-A280-C5C3F97EBD0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2D846-D077-4771-BD03-9536BFA66B2C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0CD76-84E8-4637-B630-CEA62F0D76F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4CE9CA0-A2FE-4AF8-96BB-F2E4CF94426A}" type="datetimeFigureOut">
              <a:rPr lang="pt-BR"/>
              <a:pPr>
                <a:defRPr/>
              </a:pPr>
              <a:t>31/10/2014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F6298F-B896-4E0D-A654-F650917F2A8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3" descr="sld1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00" y="0"/>
            <a:ext cx="7729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73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NER_WSPID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" y="-30537"/>
            <a:ext cx="54458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3" y="98072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study is being conducted by the municipality of Campos dos</a:t>
            </a:r>
          </a:p>
          <a:p>
            <a:r>
              <a:rPr lang="en-US" dirty="0" err="1" smtClean="0"/>
              <a:t>Goytacazes</a:t>
            </a:r>
            <a:r>
              <a:rPr lang="en-US" dirty="0" smtClean="0"/>
              <a:t> and Pfizer®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55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NER_HEPATITE_A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0"/>
            <a:ext cx="5446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2200" y="764704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Hepatitis A study, the first one in Brazil in a municipality that introduced the vaccine</a:t>
            </a:r>
          </a:p>
          <a:p>
            <a:endParaRPr lang="en-US" dirty="0"/>
          </a:p>
          <a:p>
            <a:r>
              <a:rPr lang="en-US" dirty="0" smtClean="0"/>
              <a:t>Circulation of Hepatitis A vaccine was reduced in 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52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WHAT IS THE BEST CHALLENGE?</a:t>
            </a:r>
          </a:p>
        </p:txBody>
      </p:sp>
      <p:pic>
        <p:nvPicPr>
          <p:cNvPr id="5" name="Picture 4" descr="MAIN-Neymar-Messi-and-Cristiano-Ronal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0728"/>
            <a:ext cx="5952947" cy="3958952"/>
          </a:xfrm>
          <a:prstGeom prst="rect">
            <a:avLst/>
          </a:prstGeom>
        </p:spPr>
      </p:pic>
      <p:pic>
        <p:nvPicPr>
          <p:cNvPr id="6" name="Picture 5" descr="broncos-seahawks-predictions-superbowl-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5" y="2276872"/>
            <a:ext cx="6907839" cy="3745979"/>
          </a:xfrm>
          <a:prstGeom prst="rect">
            <a:avLst/>
          </a:prstGeom>
        </p:spPr>
      </p:pic>
      <p:pic>
        <p:nvPicPr>
          <p:cNvPr id="12" name="Picture 11" descr="100_399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114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191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  <a:latin typeface="Bebas Neue" pitchFamily="34" charset="0"/>
              </a:rPr>
              <a:t>Challenge 1 – The Political Decision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-33338" y="1630363"/>
            <a:ext cx="9177338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main challenge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Experts, researchers and appointed directors have to be able to convince their government representatives to the financial and political returns in vaccination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Without political support, no project can be implemented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Visita do Ministro da saúde Alexandre Padilha-GG- (50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611188" y="407670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The Brazilian Minister of Health visiting Campos dos Goytacazes, when this municipality introduced the Hepatitis A vaccine, in 2011</a:t>
            </a:r>
          </a:p>
        </p:txBody>
      </p:sp>
      <p:pic>
        <p:nvPicPr>
          <p:cNvPr id="2" name="Picture 1" descr="Visita do Ministro da saúde Alexandre Padilha-GG- (59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7966961" cy="518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73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515938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00000"/>
                </a:solidFill>
                <a:latin typeface="Bebas Neue" pitchFamily="34" charset="0"/>
              </a:rPr>
              <a:t>Challenge 2 – Provide Education in Health</a:t>
            </a: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0" y="1927225"/>
            <a:ext cx="9144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Consider the schools the most important place to learn about health</a:t>
            </a:r>
          </a:p>
          <a:p>
            <a:pPr eaLnBrk="1" hangingPunct="1">
              <a:defRPr/>
            </a:pPr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 programs and provide health inside the school. </a:t>
            </a:r>
          </a:p>
          <a:p>
            <a:pPr eaLnBrk="1" hangingPunct="1">
              <a:defRPr/>
            </a:pPr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Provide advertising Campaign, mainly in schools</a:t>
            </a:r>
          </a:p>
          <a:p>
            <a:pPr eaLnBrk="1" hangingPunct="1">
              <a:defRPr/>
            </a:pPr>
            <a:r>
              <a:rPr lang="en-US" alt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“</a:t>
            </a:r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Health in school programs</a:t>
            </a:r>
            <a:r>
              <a:rPr lang="en-US" alt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”</a:t>
            </a:r>
            <a:endParaRPr lang="en-US" altLang="ja-JP" sz="3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4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6407150" cy="424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2051050" y="3429000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Mobile units</a:t>
            </a:r>
          </a:p>
        </p:txBody>
      </p:sp>
      <p:pic>
        <p:nvPicPr>
          <p:cNvPr id="6" name="Picture 5" descr="images-5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2438" y="-1588"/>
            <a:ext cx="6151562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s-6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875" y="2492375"/>
            <a:ext cx="5008563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hotos.php-2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981075"/>
            <a:ext cx="70739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hotos.php-3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736600"/>
            <a:ext cx="72072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hotos.php.jpe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2400" y="115888"/>
            <a:ext cx="74834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8"/>
          <p:cNvSpPr>
            <a:spLocks noChangeArrowheads="1"/>
          </p:cNvSpPr>
          <p:nvPr/>
        </p:nvSpPr>
        <p:spPr bwMode="auto">
          <a:xfrm>
            <a:off x="0" y="333375"/>
            <a:ext cx="9144000" cy="115093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object 9"/>
          <p:cNvSpPr txBox="1">
            <a:spLocks noChangeArrowheads="1"/>
          </p:cNvSpPr>
          <p:nvPr/>
        </p:nvSpPr>
        <p:spPr bwMode="auto">
          <a:xfrm>
            <a:off x="2281238" y="533400"/>
            <a:ext cx="6394450" cy="808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4800" dirty="0" smtClean="0">
                <a:solidFill>
                  <a:schemeClr val="bg1"/>
                </a:solidFill>
                <a:latin typeface="Bebas Neue" pitchFamily="34" charset="0"/>
                <a:ea typeface="+mn-ea"/>
                <a:cs typeface="Arial" charset="0"/>
              </a:rPr>
              <a:t>Advertising Campaign</a:t>
            </a:r>
            <a:endParaRPr lang="pt-BR" altLang="pt-BR" sz="4800" dirty="0">
              <a:solidFill>
                <a:schemeClr val="bg1"/>
              </a:solidFill>
              <a:latin typeface="Bebas Neue" pitchFamily="34" charset="0"/>
              <a:ea typeface="+mn-ea"/>
              <a:cs typeface="Arial" charset="0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628775"/>
            <a:ext cx="36068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24175"/>
            <a:ext cx="4864100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-36513" y="1806575"/>
            <a:ext cx="4968876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pt-BR" alt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Sensitization</a:t>
            </a:r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pt-BR" alt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and</a:t>
            </a:r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pt-BR" alt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mobilization</a:t>
            </a:r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pt-BR" alt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of</a:t>
            </a:r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pt-BR" alt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the</a:t>
            </a:r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pt-BR" alt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importance</a:t>
            </a:r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pt-BR" alt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of</a:t>
            </a:r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pt-BR" alt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the</a:t>
            </a:r>
            <a:r>
              <a:rPr lang="pt-BR" alt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pt-BR" alt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vaccine</a:t>
            </a:r>
            <a:endParaRPr lang="pt-BR" alt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441325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C00000"/>
                </a:solidFill>
                <a:latin typeface="Bebas Neue" pitchFamily="34" charset="0"/>
              </a:rPr>
              <a:t>Challenge 3 – Supply Epidemiological data</a:t>
            </a:r>
          </a:p>
        </p:txBody>
      </p:sp>
      <p:sp>
        <p:nvSpPr>
          <p:cNvPr id="26628" name="Content Placeholder 2"/>
          <p:cNvSpPr>
            <a:spLocks noGrp="1"/>
          </p:cNvSpPr>
          <p:nvPr>
            <p:ph idx="1"/>
          </p:nvPr>
        </p:nvSpPr>
        <p:spPr>
          <a:xfrm>
            <a:off x="33338" y="1566863"/>
            <a:ext cx="9110662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Essential for the introduction of new vaccines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Used to evaluate several questions, like vaccine coverage, reduction on the incidence of a disease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Vaccination records on the Web are being used for us since 2010.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allows calculation of immediate vaccination coverage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-1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535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116013" y="1987550"/>
            <a:ext cx="72009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dirty="0">
                <a:solidFill>
                  <a:srgbClr val="FFFFFF"/>
                </a:solidFill>
                <a:cs typeface="Arial Black"/>
              </a:rPr>
              <a:t>Challenges in Real-Life Implementation of Public Vaccination Programs in Developing Countries and Strategies to Increase Immunization Coverage</a:t>
            </a:r>
            <a:endParaRPr lang="en-US" sz="4000" b="1" dirty="0">
              <a:solidFill>
                <a:srgbClr val="FFFFFF"/>
              </a:solidFill>
              <a:cs typeface="Arial Black"/>
            </a:endParaRPr>
          </a:p>
          <a:p>
            <a:pPr algn="ctr"/>
            <a:endParaRPr lang="pt-BR" sz="4000" dirty="0">
              <a:solidFill>
                <a:srgbClr val="FFFFFF"/>
              </a:solidFill>
              <a:latin typeface="Bebas Neu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5876925"/>
            <a:chOff x="0" y="26988"/>
            <a:chExt cx="9144000" cy="6831012"/>
          </a:xfrm>
        </p:grpSpPr>
        <p:pic>
          <p:nvPicPr>
            <p:cNvPr id="29702" name="Picture 1" descr="cadastro controle de doses - 6.bmp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6988"/>
              <a:ext cx="9144000" cy="683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3" name="TextBox 5"/>
            <p:cNvSpPr txBox="1">
              <a:spLocks noChangeArrowheads="1"/>
            </p:cNvSpPr>
            <p:nvPr/>
          </p:nvSpPr>
          <p:spPr bwMode="auto">
            <a:xfrm>
              <a:off x="3995936" y="1340768"/>
              <a:ext cx="475427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Created by our Municipality in 2010</a:t>
              </a:r>
            </a:p>
          </p:txBody>
        </p:sp>
      </p:grpSp>
      <p:pic>
        <p:nvPicPr>
          <p:cNvPr id="3" name="Picture 2" descr="maxres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593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-395288" y="333375"/>
            <a:ext cx="10007601" cy="1143000"/>
          </a:xfrm>
        </p:spPr>
        <p:txBody>
          <a:bodyPr/>
          <a:lstStyle/>
          <a:p>
            <a:pPr eaLnBrk="1" hangingPunct="1"/>
            <a:r>
              <a:rPr lang="en-US" sz="4300" dirty="0" smtClean="0">
                <a:solidFill>
                  <a:srgbClr val="C00000"/>
                </a:solidFill>
                <a:latin typeface="Bebas Neue" pitchFamily="34" charset="0"/>
              </a:rPr>
              <a:t>Challenge 4 – separate what is myth and reality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>
          <a:xfrm>
            <a:off x="-31750" y="1700213"/>
            <a:ext cx="9175750" cy="18002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Dispel myths such as the HPV vaccine only for virgin girls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Resolve religious issues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366656"/>
            <a:ext cx="4780823" cy="446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55976" y="4077072"/>
            <a:ext cx="4572000" cy="646331"/>
          </a:xfrm>
          <a:prstGeom prst="rect">
            <a:avLst/>
          </a:prstGeom>
          <a:solidFill>
            <a:srgbClr val="FF6600"/>
          </a:solidFill>
        </p:spPr>
        <p:txBody>
          <a:bodyPr>
            <a:spAutoFit/>
          </a:bodyPr>
          <a:lstStyle/>
          <a:p>
            <a:r>
              <a:rPr lang="en-US" dirty="0"/>
              <a:t>Evangelical mothers were boycotting HPV vaccination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6024" y="234693"/>
            <a:ext cx="86044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eaLnBrk="0" hangingPunct="0">
              <a:spcBef>
                <a:spcPct val="25000"/>
              </a:spcBef>
              <a:defRPr sz="2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eaLnBrk="0" hangingPunct="0">
              <a:defRPr sz="2800" b="1">
                <a:solidFill>
                  <a:srgbClr val="522D24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eaLnBrk="0" hangingPunct="0">
              <a:defRPr sz="2800" b="1">
                <a:solidFill>
                  <a:srgbClr val="522D24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eaLnBrk="0" hangingPunct="0">
              <a:defRPr sz="2800" b="1">
                <a:solidFill>
                  <a:srgbClr val="522D24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eaLnBrk="0" hangingPunct="0">
              <a:defRPr sz="2800" b="1">
                <a:solidFill>
                  <a:srgbClr val="522D24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22D24"/>
                </a:solidFill>
                <a:latin typeface="Century Gothic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22D24"/>
                </a:solidFill>
                <a:latin typeface="Century Gothic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22D24"/>
                </a:solidFill>
                <a:latin typeface="Century Gothic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22D24"/>
                </a:solidFill>
                <a:latin typeface="Century Gothic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ln w="10541" cmpd="sng">
                  <a:solidFill>
                    <a:srgbClr val="9C0000">
                      <a:shade val="88000"/>
                      <a:satMod val="110000"/>
                    </a:srgbClr>
                  </a:solidFill>
                  <a:prstDash val="solid"/>
                </a:ln>
              </a:rPr>
              <a:t>Radical </a:t>
            </a:r>
            <a:r>
              <a:rPr lang="en-US" dirty="0">
                <a:ln w="10541" cmpd="sng">
                  <a:solidFill>
                    <a:srgbClr val="9C0000">
                      <a:shade val="88000"/>
                      <a:satMod val="110000"/>
                    </a:srgbClr>
                  </a:solidFill>
                  <a:prstDash val="solid"/>
                </a:ln>
              </a:rPr>
              <a:t>groups against vaccinations</a:t>
            </a:r>
            <a:r>
              <a:rPr lang="en-US" baseline="30000" dirty="0" smtClean="0">
                <a:ln w="10541" cmpd="sng">
                  <a:solidFill>
                    <a:srgbClr val="9C0000">
                      <a:shade val="88000"/>
                      <a:satMod val="110000"/>
                    </a:srgbClr>
                  </a:solidFill>
                  <a:prstDash val="solid"/>
                </a:ln>
              </a:rPr>
              <a:t>1</a:t>
            </a:r>
            <a:r>
              <a:rPr lang="en-US" dirty="0" smtClean="0">
                <a:ln w="10541" cmpd="sng">
                  <a:solidFill>
                    <a:srgbClr val="9C0000">
                      <a:shade val="88000"/>
                      <a:satMod val="110000"/>
                    </a:srgbClr>
                  </a:solidFill>
                  <a:prstDash val="solid"/>
                </a:ln>
              </a:rPr>
              <a:t> </a:t>
            </a:r>
            <a:endParaRPr lang="en-US" dirty="0">
              <a:ln w="10541" cmpd="sng">
                <a:solidFill>
                  <a:srgbClr val="9C0000">
                    <a:shade val="88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65538" name="TextBox 5"/>
          <p:cNvSpPr txBox="1">
            <a:spLocks noChangeArrowheads="1"/>
          </p:cNvSpPr>
          <p:nvPr/>
        </p:nvSpPr>
        <p:spPr bwMode="auto">
          <a:xfrm>
            <a:off x="1797050" y="1271588"/>
            <a:ext cx="6496050" cy="401637"/>
          </a:xfrm>
          <a:prstGeom prst="rect">
            <a:avLst/>
          </a:prstGeom>
          <a:solidFill>
            <a:srgbClr val="A50021"/>
          </a:solidFill>
          <a:ln w="3175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 dirty="0">
                <a:solidFill>
                  <a:srgbClr val="FFFFFF"/>
                </a:solidFill>
                <a:latin typeface="Arial" charset="0"/>
              </a:rPr>
              <a:t>The </a:t>
            </a:r>
            <a:r>
              <a:rPr lang="pt-BR" sz="2000" b="1" dirty="0" err="1">
                <a:solidFill>
                  <a:srgbClr val="FFFFFF"/>
                </a:solidFill>
                <a:latin typeface="Arial" charset="0"/>
              </a:rPr>
              <a:t>best</a:t>
            </a:r>
            <a:r>
              <a:rPr lang="pt-BR" sz="20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pt-BR" sz="2000" b="1" dirty="0" err="1">
                <a:solidFill>
                  <a:srgbClr val="FFFFFF"/>
                </a:solidFill>
                <a:latin typeface="Arial" charset="0"/>
              </a:rPr>
              <a:t>weapon</a:t>
            </a:r>
            <a:r>
              <a:rPr lang="pt-BR" sz="20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pt-BR" sz="2000" b="1" dirty="0" err="1">
                <a:solidFill>
                  <a:srgbClr val="FFFFFF"/>
                </a:solidFill>
                <a:latin typeface="Arial" charset="0"/>
              </a:rPr>
              <a:t>is</a:t>
            </a:r>
            <a:r>
              <a:rPr lang="pt-BR" sz="20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pt-BR" sz="2000" b="1" dirty="0" err="1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pt-BR" sz="2000" b="1" dirty="0">
                <a:solidFill>
                  <a:srgbClr val="FFFFFF"/>
                </a:solidFill>
                <a:latin typeface="Arial" charset="0"/>
              </a:rPr>
              <a:t> INFORMATION</a:t>
            </a:r>
          </a:p>
        </p:txBody>
      </p:sp>
      <p:sp>
        <p:nvSpPr>
          <p:cNvPr id="65539" name="TextBox 6"/>
          <p:cNvSpPr txBox="1">
            <a:spLocks noChangeArrowheads="1"/>
          </p:cNvSpPr>
          <p:nvPr/>
        </p:nvSpPr>
        <p:spPr bwMode="auto">
          <a:xfrm>
            <a:off x="467544" y="2132856"/>
            <a:ext cx="8351837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pt-BR" dirty="0" smtClean="0">
                <a:solidFill>
                  <a:srgbClr val="000000"/>
                </a:solidFill>
              </a:rPr>
              <a:t>“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Generally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,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vaccines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are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among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the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safest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biological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products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for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human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use,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providing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undoubted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benefits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for </a:t>
            </a:r>
            <a:r>
              <a:rPr lang="pt-BR" altLang="ja-JP" b="1" dirty="0" err="1">
                <a:solidFill>
                  <a:srgbClr val="000000"/>
                </a:solidFill>
                <a:latin typeface="Century Gothic" charset="0"/>
              </a:rPr>
              <a:t>public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health</a:t>
            </a:r>
            <a:r>
              <a:rPr lang="pt-BR" altLang="ja-JP" b="1" baseline="30000" dirty="0" smtClean="0">
                <a:solidFill>
                  <a:srgbClr val="000000"/>
                </a:solidFill>
                <a:latin typeface="Century Gothic" charset="0"/>
              </a:rPr>
              <a:t>1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”</a:t>
            </a:r>
            <a:r>
              <a:rPr lang="pt-BR" altLang="ja-JP" b="1" dirty="0">
                <a:solidFill>
                  <a:srgbClr val="000000"/>
                </a:solidFill>
                <a:latin typeface="Century Gothic" charset="0"/>
              </a:rPr>
              <a:t> </a:t>
            </a:r>
          </a:p>
          <a:p>
            <a:pPr algn="just" eaLnBrk="1" hangingPunct="1"/>
            <a:endParaRPr lang="pt-BR" b="1" dirty="0">
              <a:solidFill>
                <a:srgbClr val="000000"/>
              </a:solidFill>
              <a:latin typeface="Century Gothic" charset="0"/>
            </a:endParaRPr>
          </a:p>
          <a:p>
            <a:pPr algn="just" eaLnBrk="1" hangingPunct="1"/>
            <a:endParaRPr lang="pt-BR" b="1" dirty="0">
              <a:solidFill>
                <a:srgbClr val="000000"/>
              </a:solidFill>
              <a:latin typeface="Century Gothic" charset="0"/>
            </a:endParaRPr>
          </a:p>
          <a:p>
            <a:pPr algn="just" eaLnBrk="1" hangingPunct="1"/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“The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public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should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be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properly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informed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about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the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occurrence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of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adverse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events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following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vaccination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,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avoiding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sensationalized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news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and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precipitates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that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can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undermine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confidence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in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the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vaccine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and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provide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disastrous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results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at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the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Century Gothic" charset="0"/>
              </a:rPr>
              <a:t>population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 level</a:t>
            </a:r>
            <a:r>
              <a:rPr lang="pt-BR" b="1" baseline="30000" dirty="0" smtClean="0">
                <a:solidFill>
                  <a:srgbClr val="000000"/>
                </a:solidFill>
                <a:latin typeface="Century Gothic" charset="0"/>
              </a:rPr>
              <a:t>1</a:t>
            </a:r>
            <a:r>
              <a:rPr lang="pt-BR" b="1" dirty="0">
                <a:solidFill>
                  <a:srgbClr val="000000"/>
                </a:solidFill>
                <a:latin typeface="Century Gothic" charset="0"/>
              </a:rPr>
              <a:t>”</a:t>
            </a:r>
          </a:p>
          <a:p>
            <a:pPr algn="just" eaLnBrk="1" hangingPunct="1"/>
            <a:endParaRPr lang="pt-BR" sz="1800" dirty="0">
              <a:solidFill>
                <a:srgbClr val="000000"/>
              </a:solidFill>
              <a:latin typeface="Century Gothic" charset="0"/>
            </a:endParaRPr>
          </a:p>
        </p:txBody>
      </p:sp>
      <p:sp>
        <p:nvSpPr>
          <p:cNvPr id="65540" name="TextBox 7"/>
          <p:cNvSpPr txBox="1">
            <a:spLocks noChangeArrowheads="1"/>
          </p:cNvSpPr>
          <p:nvPr/>
        </p:nvSpPr>
        <p:spPr bwMode="auto">
          <a:xfrm>
            <a:off x="0" y="6237312"/>
            <a:ext cx="8964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800" dirty="0">
                <a:solidFill>
                  <a:srgbClr val="000000"/>
                </a:solidFill>
              </a:rPr>
              <a:t>1. Brasil. Ministério da Saúde. Secretaria de Vigilância em Saúde. Departamento de Vigilância Epidemiológica. Manual de vigilância epidemiológica de eventos adversos pós-vacinação. Brasília: Ministério da Saúde, 2008.</a:t>
            </a:r>
          </a:p>
        </p:txBody>
      </p:sp>
      <p:pic>
        <p:nvPicPr>
          <p:cNvPr id="65541" name="Picture 2" descr="C:\Program Files (x86)\Microsoft Office\MEDIA\CAGCAT10\j0298653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4250"/>
            <a:ext cx="17811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6413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" y="116632"/>
            <a:ext cx="6197536" cy="6093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8184" y="548680"/>
            <a:ext cx="2907534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most popular TV Show of Brazil reported In </a:t>
            </a:r>
            <a:r>
              <a:rPr lang="en-US" dirty="0" err="1" smtClean="0"/>
              <a:t>september</a:t>
            </a:r>
            <a:r>
              <a:rPr lang="en-US" dirty="0" smtClean="0"/>
              <a:t>, 2014 that  </a:t>
            </a:r>
            <a:r>
              <a:rPr lang="en-US" dirty="0"/>
              <a:t>3 </a:t>
            </a:r>
            <a:r>
              <a:rPr lang="en-US" dirty="0" smtClean="0"/>
              <a:t>girls </a:t>
            </a:r>
            <a:r>
              <a:rPr lang="en-US" dirty="0"/>
              <a:t>were admitted to </a:t>
            </a:r>
            <a:r>
              <a:rPr lang="en-US" dirty="0" smtClean="0"/>
              <a:t>a hospital in the </a:t>
            </a:r>
            <a:r>
              <a:rPr lang="en-US" dirty="0" err="1" smtClean="0"/>
              <a:t>munmicipality</a:t>
            </a:r>
            <a:r>
              <a:rPr lang="en-US" dirty="0" smtClean="0"/>
              <a:t> of </a:t>
            </a:r>
            <a:r>
              <a:rPr lang="en-US" dirty="0" err="1" smtClean="0"/>
              <a:t>Bertioga</a:t>
            </a:r>
            <a:r>
              <a:rPr lang="en-US" dirty="0" smtClean="0"/>
              <a:t>, State of Sao Paulo with </a:t>
            </a:r>
            <a:r>
              <a:rPr lang="en-US" dirty="0"/>
              <a:t>flaccid paralysis following vaccination against HPV. Both were from the same school and took the vaccine together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All </a:t>
            </a:r>
            <a:r>
              <a:rPr lang="en-US" dirty="0"/>
              <a:t>examinations ruled out any relationship to the </a:t>
            </a:r>
            <a:r>
              <a:rPr lang="en-US" dirty="0" smtClean="0"/>
              <a:t>vaccine</a:t>
            </a:r>
          </a:p>
          <a:p>
            <a:endParaRPr lang="en-US" dirty="0"/>
          </a:p>
          <a:p>
            <a:r>
              <a:rPr lang="en-US" dirty="0"/>
              <a:t>Authorities said there was a collective </a:t>
            </a:r>
            <a:r>
              <a:rPr lang="en-US" dirty="0" smtClean="0"/>
              <a:t>stress</a:t>
            </a:r>
          </a:p>
          <a:p>
            <a:endParaRPr lang="en-US" dirty="0"/>
          </a:p>
          <a:p>
            <a:r>
              <a:rPr lang="en-US" dirty="0"/>
              <a:t>The girls recovered without any </a:t>
            </a:r>
            <a:r>
              <a:rPr lang="en-US" dirty="0" err="1"/>
              <a:t>sequela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96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media and the sensationalism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995"/>
          <a:stretch/>
        </p:blipFill>
        <p:spPr>
          <a:xfrm>
            <a:off x="107504" y="1417880"/>
            <a:ext cx="3024336" cy="2970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3528" y="4581128"/>
            <a:ext cx="174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196752"/>
            <a:ext cx="3160740" cy="2785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610" y="4221088"/>
            <a:ext cx="4055811" cy="2146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4221088"/>
            <a:ext cx="1715563" cy="24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850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HPV vaccination Coverage before the TV Show (1</a:t>
            </a:r>
            <a:r>
              <a:rPr lang="en-US" baseline="30000" dirty="0" smtClean="0"/>
              <a:t>st</a:t>
            </a:r>
            <a:r>
              <a:rPr lang="en-US" dirty="0" smtClean="0"/>
              <a:t> in March)</a:t>
            </a:r>
            <a:endParaRPr lang="en-US" dirty="0"/>
          </a:p>
        </p:txBody>
      </p:sp>
      <p:pic>
        <p:nvPicPr>
          <p:cNvPr id="4" name="Picture 1" descr="Captura de Tela 2014-10-13 às 02.25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53" t="24006" r="51707" b="14129"/>
          <a:stretch/>
        </p:blipFill>
        <p:spPr bwMode="auto">
          <a:xfrm>
            <a:off x="179511" y="1628800"/>
            <a:ext cx="324137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988840"/>
            <a:ext cx="4115544" cy="4466984"/>
          </a:xfrm>
          <a:prstGeom prst="rect">
            <a:avLst/>
          </a:prstGeom>
        </p:spPr>
      </p:pic>
      <p:pic>
        <p:nvPicPr>
          <p:cNvPr id="5" name="Picture 1" descr="Captura de Tela 2014-10-13 às 01.41.5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5" t="24452" r="50424" b="17442"/>
          <a:stretch/>
        </p:blipFill>
        <p:spPr bwMode="auto">
          <a:xfrm>
            <a:off x="4499992" y="1628800"/>
            <a:ext cx="4496999" cy="427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85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HPV vaccination Coverage after the TV Show (2</a:t>
            </a:r>
            <a:r>
              <a:rPr lang="en-US" baseline="30000" dirty="0" smtClean="0"/>
              <a:t>st</a:t>
            </a:r>
            <a:r>
              <a:rPr lang="en-US" dirty="0" smtClean="0"/>
              <a:t> in </a:t>
            </a:r>
            <a:r>
              <a:rPr lang="en-US" dirty="0" err="1" smtClean="0"/>
              <a:t>september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1" descr="Captura de Tela 2014-10-13 às 01.42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34" t="21526" r="53169" b="20073"/>
          <a:stretch/>
        </p:blipFill>
        <p:spPr bwMode="auto">
          <a:xfrm>
            <a:off x="0" y="1700808"/>
            <a:ext cx="3560309" cy="402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aptura de Tela 2014-10-13 às 01.43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8" t="23593" r="52039" b="14646"/>
          <a:stretch/>
        </p:blipFill>
        <p:spPr bwMode="auto">
          <a:xfrm>
            <a:off x="3131840" y="1772816"/>
            <a:ext cx="3516372" cy="412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6314" y="5949280"/>
            <a:ext cx="6254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coverage is greater than all the national and state averages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89940" y="1916832"/>
            <a:ext cx="2931192" cy="3881484"/>
            <a:chOff x="6189940" y="1916832"/>
            <a:chExt cx="2931192" cy="3881484"/>
          </a:xfrm>
        </p:grpSpPr>
        <p:pic>
          <p:nvPicPr>
            <p:cNvPr id="9" name="Picture 1" descr="Captura de Tela 2014-10-13 às 01.44.2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148" t="24627" r="54946" b="14129"/>
            <a:stretch/>
          </p:blipFill>
          <p:spPr bwMode="auto">
            <a:xfrm>
              <a:off x="6189940" y="1916832"/>
              <a:ext cx="2931192" cy="3881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300192" y="3717032"/>
              <a:ext cx="1008112" cy="1368152"/>
            </a:xfrm>
            <a:prstGeom prst="rect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6839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003_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5288589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Charbel-kury-no-folha-NO-AR-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6306" y="3789040"/>
            <a:ext cx="4597693" cy="3068960"/>
          </a:xfrm>
          <a:prstGeom prst="rect">
            <a:avLst/>
          </a:prstGeom>
        </p:spPr>
      </p:pic>
      <p:pic>
        <p:nvPicPr>
          <p:cNvPr id="3" name="Picture 2" descr="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548680"/>
            <a:ext cx="3168352" cy="2376264"/>
          </a:xfrm>
          <a:prstGeom prst="rect">
            <a:avLst/>
          </a:prstGeom>
        </p:spPr>
      </p:pic>
      <p:pic>
        <p:nvPicPr>
          <p:cNvPr id="6" name="Picture 5" descr="Charbell-Ku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664" y="3552748"/>
            <a:ext cx="4355994" cy="32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29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519113" y="6683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00000"/>
                </a:solidFill>
                <a:latin typeface="Bebas Neue" pitchFamily="34" charset="0"/>
              </a:rPr>
              <a:t>Challenge 5 – cold chain</a:t>
            </a:r>
          </a:p>
        </p:txBody>
      </p:sp>
      <p:sp>
        <p:nvSpPr>
          <p:cNvPr id="29700" name="Content Placeholder 2"/>
          <p:cNvSpPr>
            <a:spLocks noGrp="1"/>
          </p:cNvSpPr>
          <p:nvPr>
            <p:ph idx="1"/>
          </p:nvPr>
        </p:nvSpPr>
        <p:spPr>
          <a:xfrm>
            <a:off x="508000" y="192722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quantity of vaccines require a better cold chain structure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adequate cold chain to maintain the quality of vaccines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 have to supply money to cold chain investments and training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4"/>
          <p:cNvGrpSpPr>
            <a:grpSpLocks/>
          </p:cNvGrpSpPr>
          <p:nvPr/>
        </p:nvGrpSpPr>
        <p:grpSpPr bwMode="auto">
          <a:xfrm>
            <a:off x="144463" y="549275"/>
            <a:ext cx="3779837" cy="5654675"/>
            <a:chOff x="0" y="-24322"/>
            <a:chExt cx="3779912" cy="5654409"/>
          </a:xfrm>
        </p:grpSpPr>
        <p:pic>
          <p:nvPicPr>
            <p:cNvPr id="32773" name="Picture 4" descr="novo 12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24322"/>
              <a:ext cx="3779912" cy="5654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4" name="TextBox 2"/>
            <p:cNvSpPr txBox="1">
              <a:spLocks noChangeArrowheads="1"/>
            </p:cNvSpPr>
            <p:nvPr/>
          </p:nvSpPr>
          <p:spPr bwMode="auto">
            <a:xfrm>
              <a:off x="2123696" y="1199756"/>
              <a:ext cx="1120842" cy="584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C00000"/>
                  </a:solidFill>
                  <a:latin typeface="Bebas Neue" pitchFamily="34" charset="0"/>
                </a:rPr>
                <a:t>Before</a:t>
              </a:r>
            </a:p>
          </p:txBody>
        </p:sp>
      </p:grpSp>
      <p:pic>
        <p:nvPicPr>
          <p:cNvPr id="32771" name="Picture 3" descr="100_08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313" y="1611313"/>
            <a:ext cx="5084762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12"/>
          <p:cNvSpPr txBox="1">
            <a:spLocks noChangeArrowheads="1"/>
          </p:cNvSpPr>
          <p:nvPr/>
        </p:nvSpPr>
        <p:spPr bwMode="auto">
          <a:xfrm>
            <a:off x="5148263" y="1844675"/>
            <a:ext cx="954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Bebas Neue" pitchFamily="34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0"/>
          <p:cNvGraphicFramePr>
            <a:graphicFrameLocks noGrp="1"/>
          </p:cNvGraphicFramePr>
          <p:nvPr>
            <p:ph sz="half" idx="1"/>
          </p:nvPr>
        </p:nvGraphicFramePr>
        <p:xfrm>
          <a:off x="250825" y="3203575"/>
          <a:ext cx="8686800" cy="1882140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1224831"/>
                <a:gridCol w="1008112"/>
                <a:gridCol w="1152128"/>
                <a:gridCol w="936104"/>
                <a:gridCol w="815975"/>
                <a:gridCol w="768201"/>
                <a:gridCol w="792088"/>
                <a:gridCol w="792088"/>
                <a:gridCol w="1197273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Company Name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Honoraria/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Expenses 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Consulting/ Advisory Board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Funded Research 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Royalties/ Patent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Stock Options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Ownership/ Equity Position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Employee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Other </a:t>
                      </a: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(please specify)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   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   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   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   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40052" marR="4005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    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052" marR="40052" marT="0" marB="0" anchor="ctr" horzOverflow="overflow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411413" y="1989138"/>
          <a:ext cx="4176464" cy="579716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414382"/>
                <a:gridCol w="3762082"/>
              </a:tblGrid>
              <a:tr h="289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/>
                        <a:t>X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9442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No, nothing to </a:t>
                      </a:r>
                      <a:r>
                        <a:rPr lang="en-US" sz="1600" b="1" dirty="0" smtClean="0"/>
                        <a:t>display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5" marR="68585" marT="9442" marB="0"/>
                </a:tc>
              </a:tr>
              <a:tr h="289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5" marR="68585" marT="9442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Yes, please specify: 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5" marR="68585" marT="9442" marB="0"/>
                </a:tc>
              </a:tr>
            </a:tbl>
          </a:graphicData>
        </a:graphic>
      </p:graphicFrame>
      <p:sp>
        <p:nvSpPr>
          <p:cNvPr id="5186" name="CaixaDeTexto 7"/>
          <p:cNvSpPr txBox="1">
            <a:spLocks noChangeArrowheads="1"/>
          </p:cNvSpPr>
          <p:nvPr/>
        </p:nvSpPr>
        <p:spPr bwMode="auto">
          <a:xfrm>
            <a:off x="1331640" y="764704"/>
            <a:ext cx="41862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Bebas Neue" pitchFamily="34" charset="0"/>
                <a:cs typeface="Arial" pitchFamily="34" charset="0"/>
              </a:rPr>
              <a:t>CONFLICTS OF INTEREST</a:t>
            </a:r>
            <a:endParaRPr lang="pt-BR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925" y="200025"/>
            <a:ext cx="6324600" cy="4741863"/>
            <a:chOff x="2843808" y="94817"/>
            <a:chExt cx="6323634" cy="4742726"/>
          </a:xfrm>
        </p:grpSpPr>
        <p:pic>
          <p:nvPicPr>
            <p:cNvPr id="33796" name="Picture 4" descr="100_1575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94817"/>
              <a:ext cx="6323634" cy="4742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7" name="TextBox 5"/>
            <p:cNvSpPr txBox="1">
              <a:spLocks noChangeArrowheads="1"/>
            </p:cNvSpPr>
            <p:nvPr/>
          </p:nvSpPr>
          <p:spPr bwMode="auto">
            <a:xfrm>
              <a:off x="4715730" y="948403"/>
              <a:ext cx="2653910" cy="769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C00000"/>
                  </a:solidFill>
                  <a:latin typeface="Bebas Neue" pitchFamily="34" charset="0"/>
                </a:rPr>
                <a:t>Cold Storage</a:t>
              </a:r>
            </a:p>
          </p:txBody>
        </p:sp>
      </p:grpSp>
      <p:pic>
        <p:nvPicPr>
          <p:cNvPr id="7" name="Picture 6" descr="100_1579.JPG"/>
          <p:cNvPicPr>
            <a:picLocks noChangeAspect="1"/>
          </p:cNvPicPr>
          <p:nvPr/>
        </p:nvPicPr>
        <p:blipFill rotWithShape="1">
          <a:blip r:embed="rId3" cstate="print"/>
          <a:srcRect l="21133"/>
          <a:stretch/>
        </p:blipFill>
        <p:spPr bwMode="auto">
          <a:xfrm>
            <a:off x="539552" y="0"/>
            <a:ext cx="823012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 txBox="1">
            <a:spLocks/>
          </p:cNvSpPr>
          <p:nvPr/>
        </p:nvSpPr>
        <p:spPr bwMode="auto">
          <a:xfrm>
            <a:off x="0" y="116632"/>
            <a:ext cx="9123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Bebas Neue" pitchFamily="34" charset="0"/>
              </a:rPr>
              <a:t>What </a:t>
            </a:r>
            <a:r>
              <a:rPr lang="en-US" sz="4000" dirty="0">
                <a:solidFill>
                  <a:srgbClr val="C00000"/>
                </a:solidFill>
                <a:latin typeface="Bebas Neue" pitchFamily="34" charset="0"/>
              </a:rPr>
              <a:t>we </a:t>
            </a:r>
            <a:r>
              <a:rPr lang="en-US" sz="4000" dirty="0" smtClean="0">
                <a:solidFill>
                  <a:srgbClr val="C00000"/>
                </a:solidFill>
                <a:latin typeface="Bebas Neue" pitchFamily="34" charset="0"/>
              </a:rPr>
              <a:t>don’t want anymore</a:t>
            </a:r>
            <a:endParaRPr lang="en-US" sz="4000" dirty="0">
              <a:solidFill>
                <a:srgbClr val="C00000"/>
              </a:solidFill>
              <a:latin typeface="Bebas Neue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25538"/>
            <a:ext cx="9144000" cy="4524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pic>
        <p:nvPicPr>
          <p:cNvPr id="4" name="Picture 3" descr="article-2685283-1F7FDE1D00000578-666_634x6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9179" y="7858"/>
            <a:ext cx="7004822" cy="6850142"/>
          </a:xfrm>
          <a:prstGeom prst="rect">
            <a:avLst/>
          </a:prstGeom>
        </p:spPr>
      </p:pic>
      <p:pic>
        <p:nvPicPr>
          <p:cNvPr id="3" name="Picture 2" descr="2014-FIFA-World-Cup-Brazil-Lost-1-7-to-Germany-Germany-Flag-Eat-Brazil-Fla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157"/>
          <a:stretch/>
        </p:blipFill>
        <p:spPr>
          <a:xfrm>
            <a:off x="1" y="2204864"/>
            <a:ext cx="4090250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 txBox="1">
            <a:spLocks/>
          </p:cNvSpPr>
          <p:nvPr/>
        </p:nvSpPr>
        <p:spPr bwMode="auto">
          <a:xfrm>
            <a:off x="0" y="404664"/>
            <a:ext cx="9123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Bebas Neue" pitchFamily="34" charset="0"/>
              </a:rPr>
              <a:t>Conclusions – What we cannot forget?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25538"/>
            <a:ext cx="9144000" cy="4524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773238"/>
            <a:ext cx="9144000" cy="341632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Vaccination is always in constant changes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Government and the health care workers have to supply information to population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lt1"/>
                </a:solidFill>
                <a:latin typeface="+mn-lt"/>
                <a:ea typeface="+mn-ea"/>
              </a:rPr>
              <a:t>The </a:t>
            </a: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pediatrician are extremely important in the convincement of the importance of </a:t>
            </a:r>
            <a:r>
              <a:rPr lang="en-US" sz="2400" dirty="0" smtClean="0">
                <a:solidFill>
                  <a:schemeClr val="lt1"/>
                </a:solidFill>
                <a:latin typeface="+mn-lt"/>
                <a:ea typeface="+mn-ea"/>
              </a:rPr>
              <a:t>vaccination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health professionals must respond quickly against the sensationalism of the media and internet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We cannot do public health without current epidemiological data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Political support is essential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188938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-08-17 17.40.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404664"/>
            <a:ext cx="6768752" cy="5256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6" y="980728"/>
            <a:ext cx="1927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Thank you!!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6021288"/>
            <a:ext cx="273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charbellkury@hotmail.com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66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-9489" y="1700808"/>
            <a:ext cx="914558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Characterize the health care network in Brazil – The Unified Health System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 </a:t>
            </a: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 in real life implementation of public vaccination programs and the most valuable answers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 a vaccination experience in </a:t>
            </a: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municipality of Campos </a:t>
            </a: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dos </a:t>
            </a:r>
            <a:r>
              <a:rPr lang="en-US" sz="2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Goytacazes</a:t>
            </a: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State of Rio de Janeiro, Brazil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47" name="CaixaDeTexto 4"/>
          <p:cNvSpPr txBox="1">
            <a:spLocks noChangeArrowheads="1"/>
          </p:cNvSpPr>
          <p:nvPr/>
        </p:nvSpPr>
        <p:spPr bwMode="auto">
          <a:xfrm>
            <a:off x="3779838" y="642938"/>
            <a:ext cx="2142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Bebas Neue" pitchFamily="34" charset="0"/>
                <a:cs typeface="Arial" pitchFamily="34" charset="0"/>
              </a:rPr>
              <a:t>A</a:t>
            </a:r>
            <a:r>
              <a:rPr lang="en-US" sz="4400" dirty="0" smtClean="0">
                <a:solidFill>
                  <a:srgbClr val="C00000"/>
                </a:solidFill>
                <a:latin typeface="Bebas Neue" pitchFamily="34" charset="0"/>
                <a:cs typeface="Arial" pitchFamily="34" charset="0"/>
              </a:rPr>
              <a:t>genda</a:t>
            </a:r>
            <a:endParaRPr lang="pt-BR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mapa-de-brasil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108659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88125" y="404813"/>
            <a:ext cx="2232025" cy="6494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Bebas Neue" pitchFamily="34" charset="0"/>
                <a:ea typeface="ＭＳ Ｐゴシック" charset="0"/>
                <a:cs typeface="ＭＳ Ｐゴシック" charset="0"/>
              </a:rPr>
              <a:t>BRAZIL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200.000.000 inhabitants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Great cultural and economic diversity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ＭＳ Ｐゴシック" charset="0"/>
                <a:cs typeface="MS PGothic" charset="0"/>
              </a:rPr>
              <a:t>The Primary health care assistance is based on prevention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ＭＳ Ｐゴシック" charset="0"/>
                <a:cs typeface="MS PGothic" charset="0"/>
              </a:rPr>
              <a:t>Vaccination is the leading strategy of prevention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39750" y="1984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  <a:latin typeface="Bebas Neue" pitchFamily="34" charset="0"/>
              </a:rPr>
              <a:t>Unified Health System (SUS)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-20638" y="1196975"/>
            <a:ext cx="9164638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Implemented In October / 1988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</a:t>
            </a:r>
            <a:r>
              <a:rPr lang="en-US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’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 a health plan totally free of charge in all levels of complexity. 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carries one of the largest immunization programs in the world - 40 years of success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immunization program displays high rates of immunization coverage and elimination of various diseases (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polio, measles)</a:t>
            </a:r>
          </a:p>
        </p:txBody>
      </p:sp>
      <p:pic>
        <p:nvPicPr>
          <p:cNvPr id="8196" name="Picture 1" descr="su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5300663"/>
            <a:ext cx="296862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5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117475"/>
            <a:ext cx="9312276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6-01.png"/>
          <p:cNvPicPr>
            <a:picLocks noChangeAspect="1"/>
          </p:cNvPicPr>
          <p:nvPr/>
        </p:nvPicPr>
        <p:blipFill>
          <a:blip r:embed="rId3" cstate="print"/>
          <a:srcRect t="46851" b="24800"/>
          <a:stretch>
            <a:fillRect/>
          </a:stretch>
        </p:blipFill>
        <p:spPr bwMode="auto">
          <a:xfrm>
            <a:off x="206375" y="3213100"/>
            <a:ext cx="91186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Folder_vacinas_frent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888"/>
            <a:ext cx="9144000" cy="66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3348038" y="404813"/>
            <a:ext cx="2447925" cy="267811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The largest immunization Program in Brazil</a:t>
            </a:r>
          </a:p>
          <a:p>
            <a:pPr algn="ctr"/>
            <a:endParaRPr lang="en-US" sz="2400" b="1">
              <a:solidFill>
                <a:srgbClr val="FFFFFF"/>
              </a:solidFill>
            </a:endParaRPr>
          </a:p>
          <a:p>
            <a:pPr algn="ctr"/>
            <a:r>
              <a:rPr lang="en-US" sz="2400" b="1">
                <a:solidFill>
                  <a:srgbClr val="FFFFFF"/>
                </a:solidFill>
              </a:rPr>
              <a:t>(Use of financial resources of oil royalties)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0" y="1452563"/>
            <a:ext cx="5003800" cy="360045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sz="2200" dirty="0" smtClean="0">
                <a:solidFill>
                  <a:schemeClr val="bg1"/>
                </a:solidFill>
              </a:rPr>
              <a:t>2009 – Pneumococcus conjugated 7-valent vaccine (PCV-7)</a:t>
            </a:r>
          </a:p>
          <a:p>
            <a:pPr eaLnBrk="1" hangingPunct="1"/>
            <a:r>
              <a:rPr lang="en-US" sz="2200" dirty="0" smtClean="0">
                <a:solidFill>
                  <a:schemeClr val="bg1"/>
                </a:solidFill>
              </a:rPr>
              <a:t>2010 – (PCV-13 and </a:t>
            </a:r>
            <a:r>
              <a:rPr lang="en-US" sz="2200" dirty="0" err="1" smtClean="0">
                <a:solidFill>
                  <a:schemeClr val="bg1"/>
                </a:solidFill>
              </a:rPr>
              <a:t>quadrivalent</a:t>
            </a:r>
            <a:r>
              <a:rPr lang="en-US" sz="2200" dirty="0" smtClean="0">
                <a:solidFill>
                  <a:schemeClr val="bg1"/>
                </a:solidFill>
              </a:rPr>
              <a:t> HPV vaccine for girls 11-15 years. </a:t>
            </a:r>
          </a:p>
          <a:p>
            <a:pPr eaLnBrk="1" hangingPunct="1"/>
            <a:r>
              <a:rPr lang="en-US" sz="2200" dirty="0" smtClean="0">
                <a:solidFill>
                  <a:schemeClr val="bg1"/>
                </a:solidFill>
              </a:rPr>
              <a:t>2011 – Hepatitis A vaccine (&lt; 2y)</a:t>
            </a:r>
          </a:p>
          <a:p>
            <a:pPr eaLnBrk="1" hangingPunct="1"/>
            <a:r>
              <a:rPr lang="en-US" sz="2200" dirty="0" smtClean="0">
                <a:solidFill>
                  <a:schemeClr val="bg1"/>
                </a:solidFill>
              </a:rPr>
              <a:t>2012 – Vaccines room for travelers</a:t>
            </a:r>
          </a:p>
          <a:p>
            <a:pPr eaLnBrk="1" hangingPunct="1"/>
            <a:r>
              <a:rPr lang="en-US" sz="2200" dirty="0" smtClean="0">
                <a:solidFill>
                  <a:schemeClr val="bg1"/>
                </a:solidFill>
              </a:rPr>
              <a:t>2012 – Varicella-zoster vaccine (&lt; 3y)</a:t>
            </a:r>
          </a:p>
          <a:p>
            <a:pPr eaLnBrk="1" hangingPunct="1"/>
            <a:r>
              <a:rPr lang="en-US" sz="2200" dirty="0" smtClean="0">
                <a:solidFill>
                  <a:schemeClr val="bg1"/>
                </a:solidFill>
              </a:rPr>
              <a:t>2014 – </a:t>
            </a:r>
            <a:r>
              <a:rPr lang="en-US" sz="2200" dirty="0" err="1" smtClean="0">
                <a:solidFill>
                  <a:schemeClr val="bg1"/>
                </a:solidFill>
              </a:rPr>
              <a:t>quadrivalent</a:t>
            </a:r>
            <a:r>
              <a:rPr lang="en-US" sz="2200" dirty="0" smtClean="0">
                <a:solidFill>
                  <a:schemeClr val="bg1"/>
                </a:solidFill>
              </a:rPr>
              <a:t> HPV vaccine for boys – 11-13 years old. </a:t>
            </a:r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241300" y="260350"/>
            <a:ext cx="4402138" cy="102235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C00000"/>
                </a:solidFill>
                <a:latin typeface="Bebas Neue" pitchFamily="34" charset="0"/>
              </a:rPr>
              <a:t>INCLUSION OF NEW VACCINES </a:t>
            </a:r>
            <a:br>
              <a:rPr lang="en-US" sz="2000" dirty="0" smtClean="0">
                <a:solidFill>
                  <a:srgbClr val="C00000"/>
                </a:solidFill>
                <a:latin typeface="Bebas Neue" pitchFamily="34" charset="0"/>
              </a:rPr>
            </a:br>
            <a:r>
              <a:rPr lang="en-US" sz="2000" dirty="0" smtClean="0">
                <a:solidFill>
                  <a:srgbClr val="C00000"/>
                </a:solidFill>
                <a:latin typeface="Bebas Neue" pitchFamily="34" charset="0"/>
              </a:rPr>
              <a:t>IN CAMPOS DOS GOYTACAZES*</a:t>
            </a:r>
          </a:p>
        </p:txBody>
      </p:sp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5003800" y="1454150"/>
            <a:ext cx="4140200" cy="363176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2010 – Pneumococcus conjugated 10-valent vaccine (PCV-10)</a:t>
            </a:r>
          </a:p>
          <a:p>
            <a:r>
              <a:rPr lang="en-US" sz="2300" dirty="0">
                <a:solidFill>
                  <a:schemeClr val="bg1"/>
                </a:solidFill>
              </a:rPr>
              <a:t>2010 – </a:t>
            </a:r>
            <a:r>
              <a:rPr lang="en-US" sz="2300" dirty="0" err="1">
                <a:solidFill>
                  <a:schemeClr val="bg1"/>
                </a:solidFill>
              </a:rPr>
              <a:t>Meningococcus</a:t>
            </a:r>
            <a:r>
              <a:rPr lang="en-US" sz="2300" dirty="0">
                <a:solidFill>
                  <a:schemeClr val="bg1"/>
                </a:solidFill>
              </a:rPr>
              <a:t> C conjugated vaccine</a:t>
            </a:r>
          </a:p>
          <a:p>
            <a:r>
              <a:rPr lang="en-US" sz="2300" dirty="0">
                <a:solidFill>
                  <a:schemeClr val="bg1"/>
                </a:solidFill>
              </a:rPr>
              <a:t>2013 – varicella zoster-vaccine (15 months)</a:t>
            </a:r>
          </a:p>
          <a:p>
            <a:r>
              <a:rPr lang="en-US" sz="2300" dirty="0">
                <a:solidFill>
                  <a:schemeClr val="bg1"/>
                </a:solidFill>
              </a:rPr>
              <a:t>2014 – HPV </a:t>
            </a:r>
            <a:r>
              <a:rPr lang="en-US" sz="2300" dirty="0" err="1">
                <a:solidFill>
                  <a:schemeClr val="bg1"/>
                </a:solidFill>
              </a:rPr>
              <a:t>quadrivalent</a:t>
            </a:r>
            <a:r>
              <a:rPr lang="en-US" sz="2300" dirty="0">
                <a:solidFill>
                  <a:schemeClr val="bg1"/>
                </a:solidFill>
              </a:rPr>
              <a:t> vaccine in girls 11-13 </a:t>
            </a:r>
            <a:r>
              <a:rPr lang="en-US" sz="2300" dirty="0" smtClean="0">
                <a:solidFill>
                  <a:schemeClr val="bg1"/>
                </a:solidFill>
              </a:rPr>
              <a:t>years</a:t>
            </a:r>
          </a:p>
          <a:p>
            <a:r>
              <a:rPr lang="en-US" sz="2300" dirty="0" smtClean="0">
                <a:solidFill>
                  <a:schemeClr val="bg1"/>
                </a:solidFill>
              </a:rPr>
              <a:t>2014 – Hepatitis A vaccine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2294" name="TextBox 2"/>
          <p:cNvSpPr txBox="1">
            <a:spLocks noChangeArrowheads="1"/>
          </p:cNvSpPr>
          <p:nvPr/>
        </p:nvSpPr>
        <p:spPr bwMode="auto">
          <a:xfrm>
            <a:off x="0" y="5200650"/>
            <a:ext cx="90360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The inclusion of new vaccines in Campos dos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Goytacazes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own resources occurs before the Ministry of health, so when it becomes available in all over the country, we use our own financial resources to buy a new vaccine that was not yet introduced by the ministry of health</a:t>
            </a:r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4822553" y="404664"/>
            <a:ext cx="43214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Bebas Neue" pitchFamily="34" charset="0"/>
              </a:rPr>
              <a:t>INCLUSION OF NEW VACCINES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Bebas Neue" pitchFamily="34" charset="0"/>
              </a:rPr>
              <a:t> BY THE MINISTRY OF 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944</Words>
  <Application>Microsoft Macintosh PowerPoint</Application>
  <PresentationFormat>On-screen Show (4:3)</PresentationFormat>
  <Paragraphs>120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Tema do Office</vt:lpstr>
      <vt:lpstr>Slide 1</vt:lpstr>
      <vt:lpstr>Slide 2</vt:lpstr>
      <vt:lpstr>Slide 3</vt:lpstr>
      <vt:lpstr>Slide 4</vt:lpstr>
      <vt:lpstr>Slide 5</vt:lpstr>
      <vt:lpstr>Unified Health System (SUS)</vt:lpstr>
      <vt:lpstr>Slide 7</vt:lpstr>
      <vt:lpstr>Slide 8</vt:lpstr>
      <vt:lpstr>INCLUSION OF NEW VACCINES  IN CAMPOS DOS GOYTACAZES*</vt:lpstr>
      <vt:lpstr>Slide 10</vt:lpstr>
      <vt:lpstr>Slide 11</vt:lpstr>
      <vt:lpstr>Slide 12</vt:lpstr>
      <vt:lpstr>WHAT IS THE BEST CHALLENGE?</vt:lpstr>
      <vt:lpstr>Challenge 1 – The Political Decision</vt:lpstr>
      <vt:lpstr>Slide 15</vt:lpstr>
      <vt:lpstr>Challenge 2 – Provide Education in Health</vt:lpstr>
      <vt:lpstr>Slide 17</vt:lpstr>
      <vt:lpstr>Slide 18</vt:lpstr>
      <vt:lpstr>Challenge 3 – Supply Epidemiological data</vt:lpstr>
      <vt:lpstr>Slide 20</vt:lpstr>
      <vt:lpstr>Challenge 4 – separate what is myth and reality</vt:lpstr>
      <vt:lpstr>Slide 22</vt:lpstr>
      <vt:lpstr>Slide 23</vt:lpstr>
      <vt:lpstr>The media and the sensationalism</vt:lpstr>
      <vt:lpstr>HPV vaccination Coverage before the TV Show (1st in March)</vt:lpstr>
      <vt:lpstr>HPV vaccination Coverage after the TV Show (2st in september)</vt:lpstr>
      <vt:lpstr>Slide 27</vt:lpstr>
      <vt:lpstr>Challenge 5 – cold chain</vt:lpstr>
      <vt:lpstr>Slide 29</vt:lpstr>
      <vt:lpstr>Slide 30</vt:lpstr>
      <vt:lpstr>Slide 31</vt:lpstr>
      <vt:lpstr>Slide 32</vt:lpstr>
      <vt:lpstr>Slide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Malves</dc:creator>
  <cp:lastModifiedBy>sahoo</cp:lastModifiedBy>
  <cp:revision>126</cp:revision>
  <dcterms:created xsi:type="dcterms:W3CDTF">2014-04-24T17:20:43Z</dcterms:created>
  <dcterms:modified xsi:type="dcterms:W3CDTF">2014-10-31T14:57:16Z</dcterms:modified>
</cp:coreProperties>
</file>