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3.xml" ContentType="application/vnd.openxmlformats-officedocument.presentationml.notesSlide+xml"/>
  <Override PartName="/ppt/embeddings/oleObject8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0" r:id="rId2"/>
    <p:sldId id="421" r:id="rId3"/>
    <p:sldId id="423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20" r:id="rId14"/>
    <p:sldId id="435" r:id="rId15"/>
    <p:sldId id="349" r:id="rId16"/>
    <p:sldId id="436" r:id="rId17"/>
    <p:sldId id="350" r:id="rId18"/>
    <p:sldId id="418" r:id="rId19"/>
    <p:sldId id="312" r:id="rId20"/>
    <p:sldId id="387" r:id="rId21"/>
    <p:sldId id="398" r:id="rId22"/>
    <p:sldId id="401" r:id="rId23"/>
    <p:sldId id="403" r:id="rId24"/>
    <p:sldId id="355" r:id="rId25"/>
    <p:sldId id="439" r:id="rId26"/>
    <p:sldId id="356" r:id="rId27"/>
    <p:sldId id="409" r:id="rId28"/>
    <p:sldId id="404" r:id="rId29"/>
    <p:sldId id="361" r:id="rId30"/>
    <p:sldId id="393" r:id="rId31"/>
    <p:sldId id="359" r:id="rId32"/>
    <p:sldId id="437" r:id="rId33"/>
    <p:sldId id="438" r:id="rId34"/>
    <p:sldId id="396" r:id="rId35"/>
    <p:sldId id="407" r:id="rId36"/>
    <p:sldId id="419" r:id="rId37"/>
    <p:sldId id="389" r:id="rId38"/>
    <p:sldId id="405" r:id="rId3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96633"/>
    <a:srgbClr val="FF00FF"/>
    <a:srgbClr val="00FF00"/>
    <a:srgbClr val="800080"/>
    <a:srgbClr val="0000FF"/>
    <a:srgbClr val="FF8000"/>
    <a:srgbClr val="527688"/>
    <a:srgbClr val="5E889D"/>
    <a:srgbClr val="94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85171" autoAdjust="0"/>
  </p:normalViewPr>
  <p:slideViewPr>
    <p:cSldViewPr>
      <p:cViewPr>
        <p:scale>
          <a:sx n="75" d="100"/>
          <a:sy n="75" d="100"/>
        </p:scale>
        <p:origin x="-784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emf"/><Relationship Id="rId12" Type="http://schemas.openxmlformats.org/officeDocument/2006/relationships/image" Target="../media/image59.emf"/><Relationship Id="rId13" Type="http://schemas.openxmlformats.org/officeDocument/2006/relationships/image" Target="../media/image60.emf"/><Relationship Id="rId14" Type="http://schemas.openxmlformats.org/officeDocument/2006/relationships/image" Target="../media/image61.emf"/><Relationship Id="rId15" Type="http://schemas.openxmlformats.org/officeDocument/2006/relationships/image" Target="../media/image62.emf"/><Relationship Id="rId16" Type="http://schemas.openxmlformats.org/officeDocument/2006/relationships/image" Target="../media/image6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9" Type="http://schemas.openxmlformats.org/officeDocument/2006/relationships/image" Target="../media/image56.emf"/><Relationship Id="rId10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B0A42D-38A9-794E-B078-B207888F0F4D}" type="datetimeFigureOut">
              <a:rPr lang="en-US"/>
              <a:pPr>
                <a:defRPr/>
              </a:pPr>
              <a:t>28/07/2015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0ED86D-F530-DD48-B84C-06078684E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8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5A47492-85D8-864A-B853-7B43146733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72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1F1DF2D-F655-4244-BFE1-69CAAFA0CAE6}" type="slidenum">
              <a:rPr lang="en-US" sz="1200"/>
              <a:pPr>
                <a:defRPr/>
              </a:pPr>
              <a:t>1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5F565AE-C13F-464D-BF0A-08EF78FF96D9}" type="slidenum">
              <a:rPr lang="en-US" sz="1200"/>
              <a:pPr>
                <a:defRPr/>
              </a:pPr>
              <a:t>10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2C23A47-DEF3-DC48-994F-5A33FF16C2B4}" type="slidenum">
              <a:rPr lang="en-US" sz="1200" b="0"/>
              <a:pPr>
                <a:defRPr/>
              </a:pPr>
              <a:t>11</a:t>
            </a:fld>
            <a:endParaRPr lang="en-US" sz="1200" b="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cs typeface="ＭＳ Ｐゴシック" charset="0"/>
              </a:rPr>
              <a:t>9 genes, we work on the main 3 genes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C9DFD-4981-A648-B41B-9D3B125C4B9C}" type="slidenum">
              <a:rPr lang="en-AU"/>
              <a:pPr>
                <a:defRPr/>
              </a:pPr>
              <a:t>15</a:t>
            </a:fld>
            <a:endParaRPr lang="en-AU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72327-4F0F-FA46-83D3-6DEAB75689B9}" type="slidenum">
              <a:rPr lang="en-AU"/>
              <a:pPr>
                <a:defRPr/>
              </a:pPr>
              <a:t>17</a:t>
            </a:fld>
            <a:endParaRPr lang="en-AU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8E9655E-7662-FC4A-B8D3-BEF82BC10129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54991C-C51D-6840-A0E3-42E1BC7ACE34}" type="slidenum">
              <a:rPr lang="en-AU"/>
              <a:pPr>
                <a:defRPr/>
              </a:pPr>
              <a:t>19</a:t>
            </a:fld>
            <a:endParaRPr lang="en-A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8B398A7-CDA6-FC4C-8CA8-8C55A618E97B}" type="slidenum">
              <a:rPr lang="en-US"/>
              <a:pPr eaLnBrk="1" hangingPunct="1"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39C3EF5-5DEA-5242-A450-D4FC40C93185}" type="slidenum">
              <a:rPr lang="en-US"/>
              <a:pPr eaLnBrk="1" hangingPunct="1"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9DA0BC-C7C5-2345-A9D5-A246BCCBDC1F}" type="slidenum">
              <a:rPr lang="en-AU"/>
              <a:pPr>
                <a:defRPr/>
              </a:pPr>
              <a:t>24</a:t>
            </a:fld>
            <a:endParaRPr lang="en-AU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4AAF6C-CD27-DE4F-B9EB-B61823422E8A}" type="slidenum">
              <a:rPr lang="en-AU"/>
              <a:pPr>
                <a:defRPr/>
              </a:pPr>
              <a:t>26</a:t>
            </a:fld>
            <a:endParaRPr lang="en-AU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7F3B9-E835-C847-BBA1-5287B1EB1A1B}" type="slidenum">
              <a:rPr lang="en-AU"/>
              <a:pPr>
                <a:defRPr/>
              </a:pPr>
              <a:t>27</a:t>
            </a:fld>
            <a:endParaRPr lang="en-AU"/>
          </a:p>
        </p:txBody>
      </p:sp>
      <p:sp>
        <p:nvSpPr>
          <p:cNvPr id="165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C437DF-B7A4-AA4C-AF5B-31F3E1E69B7B}" type="slidenum">
              <a:rPr lang="en-AU"/>
              <a:pPr>
                <a:defRPr/>
              </a:pPr>
              <a:t>28</a:t>
            </a:fld>
            <a:endParaRPr lang="en-AU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AC28F-475F-AB43-B24F-C9FD8A985FBE}" type="slidenum">
              <a:rPr lang="en-AU"/>
              <a:pPr>
                <a:defRPr/>
              </a:pPr>
              <a:t>29</a:t>
            </a:fld>
            <a:endParaRPr lang="en-AU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5AD78-D260-B440-B69D-9FF9ABCC5CCD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E1424-64DE-AE4D-9EA9-25354E99BE22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6F143-A4BE-BC42-88F3-A8A65E9AF129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75860-E0F1-2D4F-9D4D-E1A4C71EB6DE}" type="slidenum">
              <a:rPr lang="en-AU"/>
              <a:pPr>
                <a:defRPr/>
              </a:pPr>
              <a:t>37</a:t>
            </a:fld>
            <a:endParaRPr lang="en-A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C8868-3DB1-1543-9A25-95E5771AE5C6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2B30796-491C-9D48-921B-27D250172924}" type="slidenum">
              <a:rPr lang="en-US" sz="1200"/>
              <a:pPr>
                <a:defRPr/>
              </a:pPr>
              <a:t>5</a:t>
            </a:fld>
            <a:endParaRPr lang="en-US" sz="1200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EC6CD32-BE32-FC44-973E-439111E326B9}" type="slidenum">
              <a:rPr lang="en-US" sz="1200"/>
              <a:pPr>
                <a:defRPr/>
              </a:pPr>
              <a:t>6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cs typeface="ＭＳ Ｐゴシック" charset="0"/>
              </a:rPr>
              <a:t>NO mucosal HIV-1 vaccine trial has been conducted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cs typeface="ＭＳ Ｐゴシック" charset="0"/>
              </a:rPr>
              <a:t>NO mucosal HIV-1 vaccine trial has been conducted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5B2B-28CC-4E43-9B1C-D49CC71AA0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421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E297-E98E-AE49-B1C7-25DEFA6C1CC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89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5E14-17C0-A94B-B7A3-3230AE1FA4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8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2CFEE-DF5E-D441-A703-8AA8576B9F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8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76D28-6E8B-2F4D-9BDB-32CC8F7DD6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1DDF-6083-9B4A-80D9-4A352A9127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6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637F3-949F-A74A-9EBF-534C122379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52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4B75-5E88-4046-8111-F68592021E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30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E3C3-4934-2B41-938A-AD152054C1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05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FBFC8-7291-1B4E-A330-08AA85806D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22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9035-ACD3-DF4A-B9A6-EB8EEC6F40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26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1F5CCDBF-7704-A34D-B2FF-DE80378AA4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1511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4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Excel_97_-_2004_Worksheet2.xls"/><Relationship Id="rId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Microsoft_Excel_97_-_2004_Worksheet3.xls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9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32.emf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Microsoft_Excel_97_-_2004_Worksheet5.xls"/><Relationship Id="rId9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_Worksheet6.xls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Relationship Id="rId11" Type="http://schemas.openxmlformats.org/officeDocument/2006/relationships/image" Target="../media/image3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7.bin"/><Relationship Id="rId21" Type="http://schemas.openxmlformats.org/officeDocument/2006/relationships/image" Target="../media/image56.emf"/><Relationship Id="rId22" Type="http://schemas.openxmlformats.org/officeDocument/2006/relationships/oleObject" Target="../embeddings/oleObject18.bin"/><Relationship Id="rId23" Type="http://schemas.openxmlformats.org/officeDocument/2006/relationships/image" Target="../media/image57.emf"/><Relationship Id="rId24" Type="http://schemas.openxmlformats.org/officeDocument/2006/relationships/oleObject" Target="../embeddings/oleObject19.bin"/><Relationship Id="rId25" Type="http://schemas.openxmlformats.org/officeDocument/2006/relationships/image" Target="../media/image58.emf"/><Relationship Id="rId26" Type="http://schemas.openxmlformats.org/officeDocument/2006/relationships/oleObject" Target="../embeddings/oleObject20.bin"/><Relationship Id="rId27" Type="http://schemas.openxmlformats.org/officeDocument/2006/relationships/image" Target="../media/image59.emf"/><Relationship Id="rId28" Type="http://schemas.openxmlformats.org/officeDocument/2006/relationships/oleObject" Target="../embeddings/oleObject21.bin"/><Relationship Id="rId29" Type="http://schemas.openxmlformats.org/officeDocument/2006/relationships/image" Target="../media/image6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8.emf"/><Relationship Id="rId30" Type="http://schemas.openxmlformats.org/officeDocument/2006/relationships/oleObject" Target="../embeddings/oleObject22.bin"/><Relationship Id="rId31" Type="http://schemas.openxmlformats.org/officeDocument/2006/relationships/image" Target="../media/image61.emf"/><Relationship Id="rId32" Type="http://schemas.openxmlformats.org/officeDocument/2006/relationships/oleObject" Target="../embeddings/oleObject23.bin"/><Relationship Id="rId9" Type="http://schemas.openxmlformats.org/officeDocument/2006/relationships/image" Target="../media/image5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11.bin"/><Relationship Id="rId33" Type="http://schemas.openxmlformats.org/officeDocument/2006/relationships/image" Target="../media/image62.emf"/><Relationship Id="rId34" Type="http://schemas.openxmlformats.org/officeDocument/2006/relationships/oleObject" Target="../embeddings/oleObject24.bin"/><Relationship Id="rId35" Type="http://schemas.openxmlformats.org/officeDocument/2006/relationships/oleObject" Target="../embeddings/Microsoft_Excel_97_-_2004_Worksheet7.xls"/><Relationship Id="rId36" Type="http://schemas.openxmlformats.org/officeDocument/2006/relationships/image" Target="../media/image63.e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51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52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53.emf"/><Relationship Id="rId16" Type="http://schemas.openxmlformats.org/officeDocument/2006/relationships/oleObject" Target="../embeddings/oleObject15.bin"/><Relationship Id="rId17" Type="http://schemas.openxmlformats.org/officeDocument/2006/relationships/image" Target="../media/image54.emf"/><Relationship Id="rId18" Type="http://schemas.openxmlformats.org/officeDocument/2006/relationships/oleObject" Target="../embeddings/oleObject16.bin"/><Relationship Id="rId19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6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jpe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16050" y="1104900"/>
            <a:ext cx="6208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</a:rPr>
              <a:t>HIV/AIIDS &amp; Mucosal Vaccines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99592" y="5373216"/>
            <a:ext cx="72850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Charani Ranasinghe</a:t>
            </a:r>
            <a:endParaRPr lang="en-US" sz="2000" dirty="0"/>
          </a:p>
          <a:p>
            <a:pPr algn="ctr">
              <a:defRPr/>
            </a:pPr>
            <a:r>
              <a:rPr lang="en-US" sz="2000" b="1" dirty="0"/>
              <a:t>Molecular Mucosal Vaccine Immunology Group</a:t>
            </a:r>
          </a:p>
          <a:p>
            <a:pPr algn="ctr">
              <a:defRPr/>
            </a:pPr>
            <a:r>
              <a:rPr lang="en-US" sz="2000" b="1" dirty="0" smtClean="0"/>
              <a:t>John </a:t>
            </a:r>
            <a:r>
              <a:rPr lang="en-US" sz="2000" b="1" dirty="0"/>
              <a:t>Curtin School of Medical </a:t>
            </a:r>
            <a:r>
              <a:rPr lang="en-US" sz="2000" b="1" dirty="0" smtClean="0"/>
              <a:t>Research</a:t>
            </a:r>
          </a:p>
          <a:p>
            <a:pPr algn="ctr">
              <a:defRPr/>
            </a:pPr>
            <a:r>
              <a:rPr lang="en-US" sz="2000" b="1" dirty="0" smtClean="0"/>
              <a:t>Australian National University</a:t>
            </a:r>
            <a:endParaRPr lang="en-US" sz="20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1955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4" name="Picture 11" descr="wellb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1949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9"/>
          <p:cNvSpPr txBox="1">
            <a:spLocks noChangeArrowheads="1"/>
          </p:cNvSpPr>
          <p:nvPr/>
        </p:nvSpPr>
        <p:spPr bwMode="auto">
          <a:xfrm>
            <a:off x="0" y="764705"/>
            <a:ext cx="9144000" cy="10801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FF"/>
                </a:solidFill>
              </a:rPr>
              <a:t>Unique IL-4R antagonist and IL-13Ra2 </a:t>
            </a:r>
            <a:r>
              <a:rPr lang="en-US" sz="2800" b="1" dirty="0" err="1">
                <a:solidFill>
                  <a:srgbClr val="0000FF"/>
                </a:solidFill>
              </a:rPr>
              <a:t>adjuvanted</a:t>
            </a:r>
            <a:r>
              <a:rPr lang="en-US" sz="2800" b="1" dirty="0">
                <a:solidFill>
                  <a:srgbClr val="0000FF"/>
                </a:solidFill>
              </a:rPr>
              <a:t> pox viral vector-based HIV vaccines</a:t>
            </a:r>
            <a:r>
              <a:rPr lang="en-AU" sz="2800" b="1" dirty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5366" name="Picture 1" descr="nasal-spray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9527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899592" y="908720"/>
            <a:ext cx="6769100" cy="5761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Why mucosal </a:t>
            </a:r>
            <a:r>
              <a:rPr lang="en-US" altLang="zh-CN" sz="28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vaccine for HIV-1 </a:t>
            </a:r>
            <a:r>
              <a:rPr lang="en-US" altLang="zh-CN" sz="28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?</a:t>
            </a:r>
            <a:endParaRPr lang="en-US" altLang="zh-CN" sz="2800" b="1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755576" y="1916832"/>
            <a:ext cx="75438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B2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76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41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1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29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86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3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0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zh-CN" b="1" dirty="0" smtClean="0">
                <a:ea typeface="宋体" charset="0"/>
                <a:cs typeface="宋体" charset="0"/>
              </a:rPr>
              <a:t>Virus is 1st encountered at mucosae, the </a:t>
            </a:r>
            <a:r>
              <a:rPr lang="en-US" altLang="zh-CN" b="1" dirty="0" err="1" smtClean="0">
                <a:ea typeface="宋体" charset="0"/>
                <a:cs typeface="宋体" charset="0"/>
              </a:rPr>
              <a:t>genito</a:t>
            </a:r>
            <a:r>
              <a:rPr lang="en-US" altLang="zh-CN" b="1" dirty="0" smtClean="0">
                <a:ea typeface="宋体" charset="0"/>
                <a:cs typeface="宋体" charset="0"/>
              </a:rPr>
              <a:t>-rectal tissue</a:t>
            </a:r>
          </a:p>
          <a:p>
            <a:pPr>
              <a:buFontTx/>
              <a:buChar char="•"/>
              <a:defRPr/>
            </a:pPr>
            <a:endParaRPr lang="en-US" altLang="zh-CN" b="1" dirty="0" smtClean="0">
              <a:ea typeface="宋体" charset="0"/>
              <a:cs typeface="宋体" charset="0"/>
            </a:endParaRPr>
          </a:p>
          <a:p>
            <a:pPr>
              <a:buFontTx/>
              <a:buChar char="•"/>
              <a:defRPr/>
            </a:pPr>
            <a:r>
              <a:rPr lang="en-AU" b="1" dirty="0" smtClean="0">
                <a:ea typeface="宋体" charset="0"/>
                <a:cs typeface="宋体" charset="0"/>
              </a:rPr>
              <a:t>Gastro-intestinal tract, is a major site of virus replication and CD4+ T cell depletion</a:t>
            </a:r>
            <a:endParaRPr lang="en-US" altLang="zh-CN" b="1" dirty="0" smtClean="0">
              <a:ea typeface="宋体" charset="0"/>
              <a:cs typeface="宋体" charset="0"/>
            </a:endParaRPr>
          </a:p>
          <a:p>
            <a:pPr>
              <a:buFontTx/>
              <a:buChar char="•"/>
              <a:defRPr/>
            </a:pPr>
            <a:endParaRPr lang="en-US" altLang="zh-CN" b="1" dirty="0" smtClean="0">
              <a:ea typeface="宋体" charset="0"/>
              <a:cs typeface="宋体" charset="0"/>
            </a:endParaRPr>
          </a:p>
          <a:p>
            <a:pPr>
              <a:buFontTx/>
              <a:buChar char="•"/>
              <a:defRPr/>
            </a:pPr>
            <a:r>
              <a:rPr lang="en-US" altLang="zh-CN" b="1" dirty="0" smtClean="0">
                <a:ea typeface="宋体" charset="0"/>
                <a:cs typeface="宋体" charset="0"/>
              </a:rPr>
              <a:t>Immunity at these sites therefore, is crucial to prevent  virus dissemination and offer protection against HIV</a:t>
            </a:r>
            <a:endParaRPr lang="en-AU" b="1" dirty="0" smtClean="0">
              <a:ea typeface="宋体" charset="0"/>
              <a:cs typeface="宋体" charset="0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339975" y="5589588"/>
            <a:ext cx="4176713" cy="522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Mucosal Vaccines</a:t>
            </a:r>
          </a:p>
        </p:txBody>
      </p:sp>
    </p:spTree>
    <p:extLst>
      <p:ext uri="{BB962C8B-B14F-4D97-AF65-F5344CB8AC3E}">
        <p14:creationId xmlns:p14="http://schemas.microsoft.com/office/powerpoint/2010/main" val="1684477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reeform 2"/>
          <p:cNvSpPr>
            <a:spLocks/>
          </p:cNvSpPr>
          <p:nvPr/>
        </p:nvSpPr>
        <p:spPr bwMode="auto">
          <a:xfrm>
            <a:off x="228600" y="533400"/>
            <a:ext cx="2133600" cy="5964238"/>
          </a:xfrm>
          <a:custGeom>
            <a:avLst/>
            <a:gdLst>
              <a:gd name="T0" fmla="*/ 2147483647 w 1427"/>
              <a:gd name="T1" fmla="*/ 2147483647 h 3757"/>
              <a:gd name="T2" fmla="*/ 2147483647 w 1427"/>
              <a:gd name="T3" fmla="*/ 2147483647 h 3757"/>
              <a:gd name="T4" fmla="*/ 2147483647 w 1427"/>
              <a:gd name="T5" fmla="*/ 2147483647 h 3757"/>
              <a:gd name="T6" fmla="*/ 2147483647 w 1427"/>
              <a:gd name="T7" fmla="*/ 2147483647 h 3757"/>
              <a:gd name="T8" fmla="*/ 2147483647 w 1427"/>
              <a:gd name="T9" fmla="*/ 2147483647 h 3757"/>
              <a:gd name="T10" fmla="*/ 2147483647 w 1427"/>
              <a:gd name="T11" fmla="*/ 2147483647 h 3757"/>
              <a:gd name="T12" fmla="*/ 2147483647 w 1427"/>
              <a:gd name="T13" fmla="*/ 2147483647 h 3757"/>
              <a:gd name="T14" fmla="*/ 2147483647 w 1427"/>
              <a:gd name="T15" fmla="*/ 2147483647 h 3757"/>
              <a:gd name="T16" fmla="*/ 2147483647 w 1427"/>
              <a:gd name="T17" fmla="*/ 2147483647 h 3757"/>
              <a:gd name="T18" fmla="*/ 2147483647 w 1427"/>
              <a:gd name="T19" fmla="*/ 2147483647 h 3757"/>
              <a:gd name="T20" fmla="*/ 2147483647 w 1427"/>
              <a:gd name="T21" fmla="*/ 2147483647 h 3757"/>
              <a:gd name="T22" fmla="*/ 2147483647 w 1427"/>
              <a:gd name="T23" fmla="*/ 2147483647 h 3757"/>
              <a:gd name="T24" fmla="*/ 2147483647 w 1427"/>
              <a:gd name="T25" fmla="*/ 2147483647 h 3757"/>
              <a:gd name="T26" fmla="*/ 2147483647 w 1427"/>
              <a:gd name="T27" fmla="*/ 2147483647 h 3757"/>
              <a:gd name="T28" fmla="*/ 2147483647 w 1427"/>
              <a:gd name="T29" fmla="*/ 2147483647 h 3757"/>
              <a:gd name="T30" fmla="*/ 2147483647 w 1427"/>
              <a:gd name="T31" fmla="*/ 2147483647 h 3757"/>
              <a:gd name="T32" fmla="*/ 2147483647 w 1427"/>
              <a:gd name="T33" fmla="*/ 2147483647 h 3757"/>
              <a:gd name="T34" fmla="*/ 2147483647 w 1427"/>
              <a:gd name="T35" fmla="*/ 2147483647 h 3757"/>
              <a:gd name="T36" fmla="*/ 2147483647 w 1427"/>
              <a:gd name="T37" fmla="*/ 2147483647 h 3757"/>
              <a:gd name="T38" fmla="*/ 2147483647 w 1427"/>
              <a:gd name="T39" fmla="*/ 2147483647 h 3757"/>
              <a:gd name="T40" fmla="*/ 2147483647 w 1427"/>
              <a:gd name="T41" fmla="*/ 2147483647 h 3757"/>
              <a:gd name="T42" fmla="*/ 2147483647 w 1427"/>
              <a:gd name="T43" fmla="*/ 2147483647 h 3757"/>
              <a:gd name="T44" fmla="*/ 2147483647 w 1427"/>
              <a:gd name="T45" fmla="*/ 2147483647 h 3757"/>
              <a:gd name="T46" fmla="*/ 2147483647 w 1427"/>
              <a:gd name="T47" fmla="*/ 2147483647 h 3757"/>
              <a:gd name="T48" fmla="*/ 2147483647 w 1427"/>
              <a:gd name="T49" fmla="*/ 2147483647 h 3757"/>
              <a:gd name="T50" fmla="*/ 2147483647 w 1427"/>
              <a:gd name="T51" fmla="*/ 2147483647 h 3757"/>
              <a:gd name="T52" fmla="*/ 2147483647 w 1427"/>
              <a:gd name="T53" fmla="*/ 2147483647 h 3757"/>
              <a:gd name="T54" fmla="*/ 2147483647 w 1427"/>
              <a:gd name="T55" fmla="*/ 2147483647 h 3757"/>
              <a:gd name="T56" fmla="*/ 2147483647 w 1427"/>
              <a:gd name="T57" fmla="*/ 2147483647 h 3757"/>
              <a:gd name="T58" fmla="*/ 2147483647 w 1427"/>
              <a:gd name="T59" fmla="*/ 2147483647 h 3757"/>
              <a:gd name="T60" fmla="*/ 2147483647 w 1427"/>
              <a:gd name="T61" fmla="*/ 2147483647 h 3757"/>
              <a:gd name="T62" fmla="*/ 2147483647 w 1427"/>
              <a:gd name="T63" fmla="*/ 2147483647 h 3757"/>
              <a:gd name="T64" fmla="*/ 2147483647 w 1427"/>
              <a:gd name="T65" fmla="*/ 2147483647 h 3757"/>
              <a:gd name="T66" fmla="*/ 2147483647 w 1427"/>
              <a:gd name="T67" fmla="*/ 2147483647 h 3757"/>
              <a:gd name="T68" fmla="*/ 2147483647 w 1427"/>
              <a:gd name="T69" fmla="*/ 2147483647 h 3757"/>
              <a:gd name="T70" fmla="*/ 2147483647 w 1427"/>
              <a:gd name="T71" fmla="*/ 2147483647 h 3757"/>
              <a:gd name="T72" fmla="*/ 2147483647 w 1427"/>
              <a:gd name="T73" fmla="*/ 2147483647 h 3757"/>
              <a:gd name="T74" fmla="*/ 2147483647 w 1427"/>
              <a:gd name="T75" fmla="*/ 2147483647 h 37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27" h="3757">
                <a:moveTo>
                  <a:pt x="713" y="2147"/>
                </a:moveTo>
                <a:cubicBezTo>
                  <a:pt x="700" y="2186"/>
                  <a:pt x="700" y="2199"/>
                  <a:pt x="665" y="2223"/>
                </a:cubicBezTo>
                <a:cubicBezTo>
                  <a:pt x="641" y="2298"/>
                  <a:pt x="643" y="2374"/>
                  <a:pt x="627" y="2452"/>
                </a:cubicBezTo>
                <a:cubicBezTo>
                  <a:pt x="618" y="2492"/>
                  <a:pt x="599" y="2535"/>
                  <a:pt x="589" y="2576"/>
                </a:cubicBezTo>
                <a:cubicBezTo>
                  <a:pt x="555" y="2861"/>
                  <a:pt x="561" y="3149"/>
                  <a:pt x="523" y="3433"/>
                </a:cubicBezTo>
                <a:cubicBezTo>
                  <a:pt x="519" y="3483"/>
                  <a:pt x="518" y="3534"/>
                  <a:pt x="513" y="3585"/>
                </a:cubicBezTo>
                <a:cubicBezTo>
                  <a:pt x="511" y="3595"/>
                  <a:pt x="511" y="3607"/>
                  <a:pt x="504" y="3614"/>
                </a:cubicBezTo>
                <a:cubicBezTo>
                  <a:pt x="493" y="3622"/>
                  <a:pt x="478" y="3620"/>
                  <a:pt x="465" y="3623"/>
                </a:cubicBezTo>
                <a:cubicBezTo>
                  <a:pt x="429" y="3647"/>
                  <a:pt x="430" y="3667"/>
                  <a:pt x="389" y="3680"/>
                </a:cubicBezTo>
                <a:cubicBezTo>
                  <a:pt x="323" y="3723"/>
                  <a:pt x="353" y="3710"/>
                  <a:pt x="303" y="3728"/>
                </a:cubicBezTo>
                <a:cubicBezTo>
                  <a:pt x="284" y="3724"/>
                  <a:pt x="262" y="3727"/>
                  <a:pt x="246" y="3718"/>
                </a:cubicBezTo>
                <a:cubicBezTo>
                  <a:pt x="203" y="3693"/>
                  <a:pt x="276" y="3625"/>
                  <a:pt x="294" y="3614"/>
                </a:cubicBezTo>
                <a:cubicBezTo>
                  <a:pt x="318" y="3536"/>
                  <a:pt x="281" y="3626"/>
                  <a:pt x="332" y="3576"/>
                </a:cubicBezTo>
                <a:cubicBezTo>
                  <a:pt x="348" y="3559"/>
                  <a:pt x="370" y="3518"/>
                  <a:pt x="370" y="3518"/>
                </a:cubicBezTo>
                <a:cubicBezTo>
                  <a:pt x="359" y="3311"/>
                  <a:pt x="334" y="3105"/>
                  <a:pt x="323" y="2899"/>
                </a:cubicBezTo>
                <a:cubicBezTo>
                  <a:pt x="333" y="2545"/>
                  <a:pt x="297" y="2181"/>
                  <a:pt x="361" y="1833"/>
                </a:cubicBezTo>
                <a:cubicBezTo>
                  <a:pt x="369" y="1788"/>
                  <a:pt x="394" y="1752"/>
                  <a:pt x="408" y="1709"/>
                </a:cubicBezTo>
                <a:cubicBezTo>
                  <a:pt x="405" y="1607"/>
                  <a:pt x="403" y="1505"/>
                  <a:pt x="399" y="1404"/>
                </a:cubicBezTo>
                <a:cubicBezTo>
                  <a:pt x="391" y="1230"/>
                  <a:pt x="439" y="1224"/>
                  <a:pt x="361" y="1252"/>
                </a:cubicBezTo>
                <a:cubicBezTo>
                  <a:pt x="315" y="1379"/>
                  <a:pt x="366" y="1521"/>
                  <a:pt x="303" y="1642"/>
                </a:cubicBezTo>
                <a:cubicBezTo>
                  <a:pt x="288" y="1703"/>
                  <a:pt x="255" y="1763"/>
                  <a:pt x="218" y="1814"/>
                </a:cubicBezTo>
                <a:cubicBezTo>
                  <a:pt x="213" y="1883"/>
                  <a:pt x="222" y="2073"/>
                  <a:pt x="123" y="2109"/>
                </a:cubicBezTo>
                <a:cubicBezTo>
                  <a:pt x="119" y="2118"/>
                  <a:pt x="122" y="2135"/>
                  <a:pt x="113" y="2138"/>
                </a:cubicBezTo>
                <a:cubicBezTo>
                  <a:pt x="56" y="2154"/>
                  <a:pt x="54" y="2124"/>
                  <a:pt x="37" y="2090"/>
                </a:cubicBezTo>
                <a:cubicBezTo>
                  <a:pt x="30" y="2004"/>
                  <a:pt x="0" y="1889"/>
                  <a:pt x="84" y="1833"/>
                </a:cubicBezTo>
                <a:cubicBezTo>
                  <a:pt x="98" y="1791"/>
                  <a:pt x="127" y="1760"/>
                  <a:pt x="142" y="1719"/>
                </a:cubicBezTo>
                <a:cubicBezTo>
                  <a:pt x="149" y="1628"/>
                  <a:pt x="162" y="1563"/>
                  <a:pt x="189" y="1480"/>
                </a:cubicBezTo>
                <a:cubicBezTo>
                  <a:pt x="199" y="1359"/>
                  <a:pt x="215" y="1251"/>
                  <a:pt x="256" y="1138"/>
                </a:cubicBezTo>
                <a:cubicBezTo>
                  <a:pt x="242" y="1047"/>
                  <a:pt x="249" y="961"/>
                  <a:pt x="265" y="871"/>
                </a:cubicBezTo>
                <a:cubicBezTo>
                  <a:pt x="276" y="802"/>
                  <a:pt x="272" y="766"/>
                  <a:pt x="323" y="719"/>
                </a:cubicBezTo>
                <a:cubicBezTo>
                  <a:pt x="353" y="619"/>
                  <a:pt x="508" y="626"/>
                  <a:pt x="589" y="614"/>
                </a:cubicBezTo>
                <a:cubicBezTo>
                  <a:pt x="632" y="527"/>
                  <a:pt x="623" y="522"/>
                  <a:pt x="599" y="395"/>
                </a:cubicBezTo>
                <a:cubicBezTo>
                  <a:pt x="595" y="378"/>
                  <a:pt x="588" y="362"/>
                  <a:pt x="580" y="347"/>
                </a:cubicBezTo>
                <a:cubicBezTo>
                  <a:pt x="569" y="326"/>
                  <a:pt x="542" y="290"/>
                  <a:pt x="542" y="290"/>
                </a:cubicBezTo>
                <a:cubicBezTo>
                  <a:pt x="546" y="236"/>
                  <a:pt x="544" y="124"/>
                  <a:pt x="580" y="71"/>
                </a:cubicBezTo>
                <a:cubicBezTo>
                  <a:pt x="592" y="52"/>
                  <a:pt x="595" y="19"/>
                  <a:pt x="618" y="14"/>
                </a:cubicBezTo>
                <a:cubicBezTo>
                  <a:pt x="630" y="10"/>
                  <a:pt x="643" y="7"/>
                  <a:pt x="656" y="4"/>
                </a:cubicBezTo>
                <a:cubicBezTo>
                  <a:pt x="755" y="10"/>
                  <a:pt x="825" y="0"/>
                  <a:pt x="904" y="52"/>
                </a:cubicBezTo>
                <a:cubicBezTo>
                  <a:pt x="915" y="90"/>
                  <a:pt x="928" y="128"/>
                  <a:pt x="942" y="166"/>
                </a:cubicBezTo>
                <a:cubicBezTo>
                  <a:pt x="931" y="252"/>
                  <a:pt x="953" y="330"/>
                  <a:pt x="884" y="376"/>
                </a:cubicBezTo>
                <a:cubicBezTo>
                  <a:pt x="864" y="404"/>
                  <a:pt x="857" y="429"/>
                  <a:pt x="846" y="461"/>
                </a:cubicBezTo>
                <a:cubicBezTo>
                  <a:pt x="849" y="477"/>
                  <a:pt x="847" y="494"/>
                  <a:pt x="856" y="509"/>
                </a:cubicBezTo>
                <a:cubicBezTo>
                  <a:pt x="861" y="518"/>
                  <a:pt x="876" y="520"/>
                  <a:pt x="884" y="528"/>
                </a:cubicBezTo>
                <a:cubicBezTo>
                  <a:pt x="892" y="536"/>
                  <a:pt x="894" y="549"/>
                  <a:pt x="904" y="557"/>
                </a:cubicBezTo>
                <a:cubicBezTo>
                  <a:pt x="934" y="582"/>
                  <a:pt x="983" y="596"/>
                  <a:pt x="1018" y="614"/>
                </a:cubicBezTo>
                <a:cubicBezTo>
                  <a:pt x="1051" y="630"/>
                  <a:pt x="1067" y="658"/>
                  <a:pt x="1104" y="671"/>
                </a:cubicBezTo>
                <a:cubicBezTo>
                  <a:pt x="1131" y="699"/>
                  <a:pt x="1142" y="724"/>
                  <a:pt x="1180" y="738"/>
                </a:cubicBezTo>
                <a:cubicBezTo>
                  <a:pt x="1202" y="805"/>
                  <a:pt x="1187" y="778"/>
                  <a:pt x="1218" y="823"/>
                </a:cubicBezTo>
                <a:cubicBezTo>
                  <a:pt x="1223" y="1054"/>
                  <a:pt x="1231" y="1218"/>
                  <a:pt x="1265" y="1433"/>
                </a:cubicBezTo>
                <a:cubicBezTo>
                  <a:pt x="1268" y="1490"/>
                  <a:pt x="1267" y="1547"/>
                  <a:pt x="1275" y="1604"/>
                </a:cubicBezTo>
                <a:cubicBezTo>
                  <a:pt x="1290" y="1715"/>
                  <a:pt x="1317" y="1725"/>
                  <a:pt x="1351" y="1823"/>
                </a:cubicBezTo>
                <a:cubicBezTo>
                  <a:pt x="1373" y="1887"/>
                  <a:pt x="1396" y="1942"/>
                  <a:pt x="1427" y="2004"/>
                </a:cubicBezTo>
                <a:cubicBezTo>
                  <a:pt x="1414" y="2073"/>
                  <a:pt x="1425" y="2120"/>
                  <a:pt x="1370" y="2157"/>
                </a:cubicBezTo>
                <a:cubicBezTo>
                  <a:pt x="1328" y="2218"/>
                  <a:pt x="1280" y="2188"/>
                  <a:pt x="1246" y="2138"/>
                </a:cubicBezTo>
                <a:cubicBezTo>
                  <a:pt x="1211" y="2026"/>
                  <a:pt x="1247" y="2149"/>
                  <a:pt x="1218" y="1861"/>
                </a:cubicBezTo>
                <a:cubicBezTo>
                  <a:pt x="1212" y="1804"/>
                  <a:pt x="1185" y="1744"/>
                  <a:pt x="1170" y="1690"/>
                </a:cubicBezTo>
                <a:cubicBezTo>
                  <a:pt x="1145" y="1605"/>
                  <a:pt x="1124" y="1498"/>
                  <a:pt x="1075" y="1423"/>
                </a:cubicBezTo>
                <a:cubicBezTo>
                  <a:pt x="1071" y="1391"/>
                  <a:pt x="1087" y="1350"/>
                  <a:pt x="1065" y="1328"/>
                </a:cubicBezTo>
                <a:cubicBezTo>
                  <a:pt x="1046" y="1309"/>
                  <a:pt x="1056" y="1378"/>
                  <a:pt x="1056" y="1404"/>
                </a:cubicBezTo>
                <a:cubicBezTo>
                  <a:pt x="1056" y="1483"/>
                  <a:pt x="1061" y="1562"/>
                  <a:pt x="1065" y="1642"/>
                </a:cubicBezTo>
                <a:cubicBezTo>
                  <a:pt x="1070" y="1753"/>
                  <a:pt x="1078" y="1876"/>
                  <a:pt x="1113" y="1985"/>
                </a:cubicBezTo>
                <a:cubicBezTo>
                  <a:pt x="1110" y="2109"/>
                  <a:pt x="1109" y="2233"/>
                  <a:pt x="1104" y="2357"/>
                </a:cubicBezTo>
                <a:cubicBezTo>
                  <a:pt x="1103" y="2366"/>
                  <a:pt x="1094" y="2375"/>
                  <a:pt x="1094" y="2385"/>
                </a:cubicBezTo>
                <a:cubicBezTo>
                  <a:pt x="1088" y="2451"/>
                  <a:pt x="1090" y="2518"/>
                  <a:pt x="1085" y="2585"/>
                </a:cubicBezTo>
                <a:cubicBezTo>
                  <a:pt x="1082" y="2618"/>
                  <a:pt x="1056" y="2680"/>
                  <a:pt x="1056" y="2680"/>
                </a:cubicBezTo>
                <a:cubicBezTo>
                  <a:pt x="1053" y="2832"/>
                  <a:pt x="1079" y="3140"/>
                  <a:pt x="1018" y="3338"/>
                </a:cubicBezTo>
                <a:cubicBezTo>
                  <a:pt x="1010" y="3405"/>
                  <a:pt x="995" y="3501"/>
                  <a:pt x="1018" y="3566"/>
                </a:cubicBezTo>
                <a:cubicBezTo>
                  <a:pt x="1026" y="3591"/>
                  <a:pt x="1075" y="3623"/>
                  <a:pt x="1075" y="3623"/>
                </a:cubicBezTo>
                <a:cubicBezTo>
                  <a:pt x="1089" y="3664"/>
                  <a:pt x="1108" y="3657"/>
                  <a:pt x="1123" y="3699"/>
                </a:cubicBezTo>
                <a:cubicBezTo>
                  <a:pt x="1121" y="3703"/>
                  <a:pt x="1114" y="3757"/>
                  <a:pt x="1094" y="3757"/>
                </a:cubicBezTo>
                <a:cubicBezTo>
                  <a:pt x="1037" y="3757"/>
                  <a:pt x="968" y="3720"/>
                  <a:pt x="923" y="3690"/>
                </a:cubicBezTo>
                <a:cubicBezTo>
                  <a:pt x="919" y="3680"/>
                  <a:pt x="917" y="3669"/>
                  <a:pt x="913" y="3661"/>
                </a:cubicBezTo>
                <a:cubicBezTo>
                  <a:pt x="901" y="3641"/>
                  <a:pt x="882" y="3625"/>
                  <a:pt x="875" y="3604"/>
                </a:cubicBezTo>
                <a:cubicBezTo>
                  <a:pt x="864" y="3575"/>
                  <a:pt x="855" y="3546"/>
                  <a:pt x="846" y="3518"/>
                </a:cubicBezTo>
                <a:cubicBezTo>
                  <a:pt x="867" y="3167"/>
                  <a:pt x="847" y="2800"/>
                  <a:pt x="837" y="2452"/>
                </a:cubicBezTo>
                <a:cubicBezTo>
                  <a:pt x="834" y="2382"/>
                  <a:pt x="807" y="2280"/>
                  <a:pt x="780" y="2214"/>
                </a:cubicBezTo>
                <a:cubicBezTo>
                  <a:pt x="768" y="2185"/>
                  <a:pt x="745" y="2147"/>
                  <a:pt x="713" y="214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Freeform 3"/>
          <p:cNvSpPr>
            <a:spLocks/>
          </p:cNvSpPr>
          <p:nvPr/>
        </p:nvSpPr>
        <p:spPr bwMode="auto">
          <a:xfrm>
            <a:off x="914400" y="1219200"/>
            <a:ext cx="685800" cy="2743200"/>
          </a:xfrm>
          <a:custGeom>
            <a:avLst/>
            <a:gdLst>
              <a:gd name="T0" fmla="*/ 2147483647 w 466"/>
              <a:gd name="T1" fmla="*/ 2147483647 h 1576"/>
              <a:gd name="T2" fmla="*/ 2147483647 w 466"/>
              <a:gd name="T3" fmla="*/ 2147483647 h 1576"/>
              <a:gd name="T4" fmla="*/ 2147483647 w 466"/>
              <a:gd name="T5" fmla="*/ 2147483647 h 1576"/>
              <a:gd name="T6" fmla="*/ 2147483647 w 466"/>
              <a:gd name="T7" fmla="*/ 2147483647 h 1576"/>
              <a:gd name="T8" fmla="*/ 2147483647 w 466"/>
              <a:gd name="T9" fmla="*/ 2147483647 h 1576"/>
              <a:gd name="T10" fmla="*/ 2147483647 w 466"/>
              <a:gd name="T11" fmla="*/ 2147483647 h 1576"/>
              <a:gd name="T12" fmla="*/ 2147483647 w 466"/>
              <a:gd name="T13" fmla="*/ 2147483647 h 1576"/>
              <a:gd name="T14" fmla="*/ 2147483647 w 466"/>
              <a:gd name="T15" fmla="*/ 2147483647 h 1576"/>
              <a:gd name="T16" fmla="*/ 2147483647 w 466"/>
              <a:gd name="T17" fmla="*/ 2147483647 h 1576"/>
              <a:gd name="T18" fmla="*/ 2147483647 w 466"/>
              <a:gd name="T19" fmla="*/ 2147483647 h 1576"/>
              <a:gd name="T20" fmla="*/ 2147483647 w 466"/>
              <a:gd name="T21" fmla="*/ 2147483647 h 1576"/>
              <a:gd name="T22" fmla="*/ 2147483647 w 466"/>
              <a:gd name="T23" fmla="*/ 2147483647 h 1576"/>
              <a:gd name="T24" fmla="*/ 2147483647 w 466"/>
              <a:gd name="T25" fmla="*/ 2147483647 h 1576"/>
              <a:gd name="T26" fmla="*/ 2147483647 w 466"/>
              <a:gd name="T27" fmla="*/ 2147483647 h 1576"/>
              <a:gd name="T28" fmla="*/ 2147483647 w 466"/>
              <a:gd name="T29" fmla="*/ 2147483647 h 1576"/>
              <a:gd name="T30" fmla="*/ 2147483647 w 466"/>
              <a:gd name="T31" fmla="*/ 2147483647 h 1576"/>
              <a:gd name="T32" fmla="*/ 2147483647 w 466"/>
              <a:gd name="T33" fmla="*/ 2147483647 h 1576"/>
              <a:gd name="T34" fmla="*/ 2147483647 w 466"/>
              <a:gd name="T35" fmla="*/ 2147483647 h 1576"/>
              <a:gd name="T36" fmla="*/ 2147483647 w 466"/>
              <a:gd name="T37" fmla="*/ 2147483647 h 1576"/>
              <a:gd name="T38" fmla="*/ 2147483647 w 466"/>
              <a:gd name="T39" fmla="*/ 2147483647 h 1576"/>
              <a:gd name="T40" fmla="*/ 2147483647 w 466"/>
              <a:gd name="T41" fmla="*/ 2147483647 h 1576"/>
              <a:gd name="T42" fmla="*/ 2147483647 w 466"/>
              <a:gd name="T43" fmla="*/ 2147483647 h 1576"/>
              <a:gd name="T44" fmla="*/ 2147483647 w 466"/>
              <a:gd name="T45" fmla="*/ 2147483647 h 1576"/>
              <a:gd name="T46" fmla="*/ 2147483647 w 466"/>
              <a:gd name="T47" fmla="*/ 2147483647 h 1576"/>
              <a:gd name="T48" fmla="*/ 2147483647 w 466"/>
              <a:gd name="T49" fmla="*/ 2147483647 h 1576"/>
              <a:gd name="T50" fmla="*/ 2147483647 w 466"/>
              <a:gd name="T51" fmla="*/ 2147483647 h 1576"/>
              <a:gd name="T52" fmla="*/ 2147483647 w 466"/>
              <a:gd name="T53" fmla="*/ 2147483647 h 1576"/>
              <a:gd name="T54" fmla="*/ 2147483647 w 466"/>
              <a:gd name="T55" fmla="*/ 2147483647 h 1576"/>
              <a:gd name="T56" fmla="*/ 2147483647 w 466"/>
              <a:gd name="T57" fmla="*/ 2147483647 h 1576"/>
              <a:gd name="T58" fmla="*/ 2147483647 w 466"/>
              <a:gd name="T59" fmla="*/ 2147483647 h 1576"/>
              <a:gd name="T60" fmla="*/ 2147483647 w 466"/>
              <a:gd name="T61" fmla="*/ 2147483647 h 1576"/>
              <a:gd name="T62" fmla="*/ 2147483647 w 466"/>
              <a:gd name="T63" fmla="*/ 2147483647 h 1576"/>
              <a:gd name="T64" fmla="*/ 2147483647 w 466"/>
              <a:gd name="T65" fmla="*/ 2147483647 h 1576"/>
              <a:gd name="T66" fmla="*/ 2147483647 w 466"/>
              <a:gd name="T67" fmla="*/ 2147483647 h 1576"/>
              <a:gd name="T68" fmla="*/ 2147483647 w 466"/>
              <a:gd name="T69" fmla="*/ 2147483647 h 1576"/>
              <a:gd name="T70" fmla="*/ 2147483647 w 466"/>
              <a:gd name="T71" fmla="*/ 2147483647 h 1576"/>
              <a:gd name="T72" fmla="*/ 2147483647 w 466"/>
              <a:gd name="T73" fmla="*/ 2147483647 h 1576"/>
              <a:gd name="T74" fmla="*/ 2147483647 w 466"/>
              <a:gd name="T75" fmla="*/ 2147483647 h 1576"/>
              <a:gd name="T76" fmla="*/ 2147483647 w 466"/>
              <a:gd name="T77" fmla="*/ 2147483647 h 1576"/>
              <a:gd name="T78" fmla="*/ 2147483647 w 466"/>
              <a:gd name="T79" fmla="*/ 2147483647 h 1576"/>
              <a:gd name="T80" fmla="*/ 2147483647 w 466"/>
              <a:gd name="T81" fmla="*/ 2147483647 h 1576"/>
              <a:gd name="T82" fmla="*/ 2147483647 w 466"/>
              <a:gd name="T83" fmla="*/ 2147483647 h 1576"/>
              <a:gd name="T84" fmla="*/ 2147483647 w 466"/>
              <a:gd name="T85" fmla="*/ 2147483647 h 1576"/>
              <a:gd name="T86" fmla="*/ 2147483647 w 466"/>
              <a:gd name="T87" fmla="*/ 2147483647 h 1576"/>
              <a:gd name="T88" fmla="*/ 2147483647 w 466"/>
              <a:gd name="T89" fmla="*/ 2147483647 h 1576"/>
              <a:gd name="T90" fmla="*/ 2147483647 w 466"/>
              <a:gd name="T91" fmla="*/ 2147483647 h 1576"/>
              <a:gd name="T92" fmla="*/ 2147483647 w 466"/>
              <a:gd name="T93" fmla="*/ 2147483647 h 1576"/>
              <a:gd name="T94" fmla="*/ 2147483647 w 466"/>
              <a:gd name="T95" fmla="*/ 2147483647 h 1576"/>
              <a:gd name="T96" fmla="*/ 2147483647 w 466"/>
              <a:gd name="T97" fmla="*/ 2147483647 h 1576"/>
              <a:gd name="T98" fmla="*/ 2147483647 w 466"/>
              <a:gd name="T99" fmla="*/ 2147483647 h 1576"/>
              <a:gd name="T100" fmla="*/ 2147483647 w 466"/>
              <a:gd name="T101" fmla="*/ 2147483647 h 1576"/>
              <a:gd name="T102" fmla="*/ 2147483647 w 466"/>
              <a:gd name="T103" fmla="*/ 2147483647 h 1576"/>
              <a:gd name="T104" fmla="*/ 2147483647 w 466"/>
              <a:gd name="T105" fmla="*/ 2147483647 h 1576"/>
              <a:gd name="T106" fmla="*/ 2147483647 w 466"/>
              <a:gd name="T107" fmla="*/ 2147483647 h 1576"/>
              <a:gd name="T108" fmla="*/ 2147483647 w 466"/>
              <a:gd name="T109" fmla="*/ 2147483647 h 1576"/>
              <a:gd name="T110" fmla="*/ 2147483647 w 466"/>
              <a:gd name="T111" fmla="*/ 2147483647 h 1576"/>
              <a:gd name="T112" fmla="*/ 2147483647 w 466"/>
              <a:gd name="T113" fmla="*/ 2147483647 h 1576"/>
              <a:gd name="T114" fmla="*/ 2147483647 w 466"/>
              <a:gd name="T115" fmla="*/ 2147483647 h 1576"/>
              <a:gd name="T116" fmla="*/ 2147483647 w 466"/>
              <a:gd name="T117" fmla="*/ 2147483647 h 1576"/>
              <a:gd name="T118" fmla="*/ 2147483647 w 466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66" h="1576">
                <a:moveTo>
                  <a:pt x="300" y="4"/>
                </a:moveTo>
                <a:cubicBezTo>
                  <a:pt x="266" y="111"/>
                  <a:pt x="298" y="0"/>
                  <a:pt x="281" y="271"/>
                </a:cubicBezTo>
                <a:cubicBezTo>
                  <a:pt x="276" y="346"/>
                  <a:pt x="243" y="417"/>
                  <a:pt x="224" y="490"/>
                </a:cubicBezTo>
                <a:cubicBezTo>
                  <a:pt x="227" y="544"/>
                  <a:pt x="228" y="598"/>
                  <a:pt x="234" y="652"/>
                </a:cubicBezTo>
                <a:cubicBezTo>
                  <a:pt x="234" y="661"/>
                  <a:pt x="233" y="683"/>
                  <a:pt x="243" y="680"/>
                </a:cubicBezTo>
                <a:cubicBezTo>
                  <a:pt x="256" y="675"/>
                  <a:pt x="251" y="652"/>
                  <a:pt x="262" y="642"/>
                </a:cubicBezTo>
                <a:cubicBezTo>
                  <a:pt x="278" y="625"/>
                  <a:pt x="319" y="604"/>
                  <a:pt x="319" y="604"/>
                </a:cubicBezTo>
                <a:cubicBezTo>
                  <a:pt x="341" y="607"/>
                  <a:pt x="366" y="601"/>
                  <a:pt x="386" y="614"/>
                </a:cubicBezTo>
                <a:cubicBezTo>
                  <a:pt x="421" y="636"/>
                  <a:pt x="434" y="700"/>
                  <a:pt x="443" y="738"/>
                </a:cubicBezTo>
                <a:cubicBezTo>
                  <a:pt x="440" y="791"/>
                  <a:pt x="466" y="940"/>
                  <a:pt x="386" y="966"/>
                </a:cubicBezTo>
                <a:cubicBezTo>
                  <a:pt x="250" y="954"/>
                  <a:pt x="286" y="962"/>
                  <a:pt x="195" y="899"/>
                </a:cubicBezTo>
                <a:cubicBezTo>
                  <a:pt x="178" y="846"/>
                  <a:pt x="199" y="884"/>
                  <a:pt x="129" y="861"/>
                </a:cubicBezTo>
                <a:cubicBezTo>
                  <a:pt x="118" y="857"/>
                  <a:pt x="109" y="848"/>
                  <a:pt x="100" y="842"/>
                </a:cubicBezTo>
                <a:cubicBezTo>
                  <a:pt x="83" y="894"/>
                  <a:pt x="112" y="918"/>
                  <a:pt x="129" y="966"/>
                </a:cubicBezTo>
                <a:cubicBezTo>
                  <a:pt x="135" y="950"/>
                  <a:pt x="143" y="935"/>
                  <a:pt x="148" y="919"/>
                </a:cubicBezTo>
                <a:cubicBezTo>
                  <a:pt x="153" y="897"/>
                  <a:pt x="144" y="833"/>
                  <a:pt x="157" y="852"/>
                </a:cubicBezTo>
                <a:cubicBezTo>
                  <a:pt x="180" y="886"/>
                  <a:pt x="163" y="936"/>
                  <a:pt x="176" y="976"/>
                </a:cubicBezTo>
                <a:cubicBezTo>
                  <a:pt x="175" y="980"/>
                  <a:pt x="156" y="1046"/>
                  <a:pt x="176" y="1061"/>
                </a:cubicBezTo>
                <a:cubicBezTo>
                  <a:pt x="239" y="1106"/>
                  <a:pt x="281" y="1107"/>
                  <a:pt x="348" y="1128"/>
                </a:cubicBezTo>
                <a:cubicBezTo>
                  <a:pt x="448" y="1116"/>
                  <a:pt x="440" y="1128"/>
                  <a:pt x="424" y="1033"/>
                </a:cubicBezTo>
                <a:cubicBezTo>
                  <a:pt x="212" y="1039"/>
                  <a:pt x="176" y="1020"/>
                  <a:pt x="34" y="1071"/>
                </a:cubicBezTo>
                <a:cubicBezTo>
                  <a:pt x="75" y="1127"/>
                  <a:pt x="127" y="1142"/>
                  <a:pt x="195" y="1157"/>
                </a:cubicBezTo>
                <a:cubicBezTo>
                  <a:pt x="250" y="1147"/>
                  <a:pt x="337" y="1152"/>
                  <a:pt x="357" y="1090"/>
                </a:cubicBezTo>
                <a:cubicBezTo>
                  <a:pt x="321" y="1041"/>
                  <a:pt x="302" y="1025"/>
                  <a:pt x="243" y="1014"/>
                </a:cubicBezTo>
                <a:cubicBezTo>
                  <a:pt x="132" y="1025"/>
                  <a:pt x="178" y="1024"/>
                  <a:pt x="100" y="1052"/>
                </a:cubicBezTo>
                <a:cubicBezTo>
                  <a:pt x="93" y="1061"/>
                  <a:pt x="81" y="1068"/>
                  <a:pt x="81" y="1080"/>
                </a:cubicBezTo>
                <a:cubicBezTo>
                  <a:pt x="81" y="1112"/>
                  <a:pt x="79" y="1150"/>
                  <a:pt x="100" y="1176"/>
                </a:cubicBezTo>
                <a:cubicBezTo>
                  <a:pt x="112" y="1191"/>
                  <a:pt x="209" y="1228"/>
                  <a:pt x="243" y="1242"/>
                </a:cubicBezTo>
                <a:cubicBezTo>
                  <a:pt x="265" y="1239"/>
                  <a:pt x="294" y="1248"/>
                  <a:pt x="310" y="1233"/>
                </a:cubicBezTo>
                <a:cubicBezTo>
                  <a:pt x="321" y="1221"/>
                  <a:pt x="310" y="1197"/>
                  <a:pt x="300" y="1185"/>
                </a:cubicBezTo>
                <a:cubicBezTo>
                  <a:pt x="276" y="1154"/>
                  <a:pt x="246" y="1148"/>
                  <a:pt x="214" y="1138"/>
                </a:cubicBezTo>
                <a:cubicBezTo>
                  <a:pt x="162" y="1102"/>
                  <a:pt x="75" y="1086"/>
                  <a:pt x="53" y="1157"/>
                </a:cubicBezTo>
                <a:cubicBezTo>
                  <a:pt x="110" y="1203"/>
                  <a:pt x="166" y="1228"/>
                  <a:pt x="234" y="1252"/>
                </a:cubicBezTo>
                <a:cubicBezTo>
                  <a:pt x="281" y="1248"/>
                  <a:pt x="329" y="1253"/>
                  <a:pt x="376" y="1242"/>
                </a:cubicBezTo>
                <a:cubicBezTo>
                  <a:pt x="398" y="1236"/>
                  <a:pt x="434" y="1204"/>
                  <a:pt x="434" y="1204"/>
                </a:cubicBezTo>
                <a:cubicBezTo>
                  <a:pt x="405" y="1124"/>
                  <a:pt x="415" y="1152"/>
                  <a:pt x="348" y="1119"/>
                </a:cubicBezTo>
                <a:cubicBezTo>
                  <a:pt x="290" y="1128"/>
                  <a:pt x="258" y="1149"/>
                  <a:pt x="205" y="1166"/>
                </a:cubicBezTo>
                <a:cubicBezTo>
                  <a:pt x="146" y="1158"/>
                  <a:pt x="108" y="1156"/>
                  <a:pt x="53" y="1176"/>
                </a:cubicBezTo>
                <a:cubicBezTo>
                  <a:pt x="12" y="1289"/>
                  <a:pt x="199" y="1331"/>
                  <a:pt x="281" y="1347"/>
                </a:cubicBezTo>
                <a:cubicBezTo>
                  <a:pt x="312" y="1344"/>
                  <a:pt x="345" y="1345"/>
                  <a:pt x="376" y="1338"/>
                </a:cubicBezTo>
                <a:cubicBezTo>
                  <a:pt x="384" y="1335"/>
                  <a:pt x="386" y="1322"/>
                  <a:pt x="395" y="1318"/>
                </a:cubicBezTo>
                <a:cubicBezTo>
                  <a:pt x="406" y="1312"/>
                  <a:pt x="421" y="1312"/>
                  <a:pt x="434" y="1309"/>
                </a:cubicBezTo>
                <a:cubicBezTo>
                  <a:pt x="411" y="1244"/>
                  <a:pt x="425" y="1253"/>
                  <a:pt x="367" y="1214"/>
                </a:cubicBezTo>
                <a:cubicBezTo>
                  <a:pt x="336" y="1193"/>
                  <a:pt x="272" y="1157"/>
                  <a:pt x="272" y="1157"/>
                </a:cubicBezTo>
                <a:cubicBezTo>
                  <a:pt x="189" y="1160"/>
                  <a:pt x="105" y="1153"/>
                  <a:pt x="24" y="1166"/>
                </a:cubicBezTo>
                <a:cubicBezTo>
                  <a:pt x="0" y="1169"/>
                  <a:pt x="20" y="1219"/>
                  <a:pt x="24" y="1223"/>
                </a:cubicBezTo>
                <a:cubicBezTo>
                  <a:pt x="29" y="1230"/>
                  <a:pt x="78" y="1264"/>
                  <a:pt x="91" y="1271"/>
                </a:cubicBezTo>
                <a:cubicBezTo>
                  <a:pt x="115" y="1284"/>
                  <a:pt x="167" y="1309"/>
                  <a:pt x="167" y="1309"/>
                </a:cubicBezTo>
                <a:cubicBezTo>
                  <a:pt x="247" y="1300"/>
                  <a:pt x="269" y="1311"/>
                  <a:pt x="310" y="1252"/>
                </a:cubicBezTo>
                <a:cubicBezTo>
                  <a:pt x="294" y="1206"/>
                  <a:pt x="280" y="1216"/>
                  <a:pt x="234" y="1204"/>
                </a:cubicBezTo>
                <a:cubicBezTo>
                  <a:pt x="150" y="1210"/>
                  <a:pt x="82" y="1206"/>
                  <a:pt x="14" y="1252"/>
                </a:cubicBezTo>
                <a:cubicBezTo>
                  <a:pt x="20" y="1274"/>
                  <a:pt x="22" y="1297"/>
                  <a:pt x="34" y="1318"/>
                </a:cubicBezTo>
                <a:cubicBezTo>
                  <a:pt x="47" y="1342"/>
                  <a:pt x="147" y="1365"/>
                  <a:pt x="176" y="1376"/>
                </a:cubicBezTo>
                <a:cubicBezTo>
                  <a:pt x="234" y="1367"/>
                  <a:pt x="260" y="1374"/>
                  <a:pt x="291" y="1328"/>
                </a:cubicBezTo>
                <a:cubicBezTo>
                  <a:pt x="283" y="1305"/>
                  <a:pt x="279" y="1262"/>
                  <a:pt x="234" y="1309"/>
                </a:cubicBezTo>
                <a:cubicBezTo>
                  <a:pt x="226" y="1316"/>
                  <a:pt x="239" y="1328"/>
                  <a:pt x="243" y="1338"/>
                </a:cubicBezTo>
                <a:cubicBezTo>
                  <a:pt x="255" y="1374"/>
                  <a:pt x="244" y="1363"/>
                  <a:pt x="281" y="1376"/>
                </a:cubicBezTo>
                <a:cubicBezTo>
                  <a:pt x="269" y="1358"/>
                  <a:pt x="257" y="1324"/>
                  <a:pt x="224" y="1338"/>
                </a:cubicBezTo>
                <a:cubicBezTo>
                  <a:pt x="214" y="1341"/>
                  <a:pt x="217" y="1356"/>
                  <a:pt x="214" y="1366"/>
                </a:cubicBezTo>
                <a:cubicBezTo>
                  <a:pt x="222" y="1427"/>
                  <a:pt x="243" y="1509"/>
                  <a:pt x="243" y="157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Freeform 4"/>
          <p:cNvSpPr>
            <a:spLocks/>
          </p:cNvSpPr>
          <p:nvPr/>
        </p:nvSpPr>
        <p:spPr bwMode="auto">
          <a:xfrm>
            <a:off x="2362200" y="533400"/>
            <a:ext cx="2133600" cy="5964238"/>
          </a:xfrm>
          <a:custGeom>
            <a:avLst/>
            <a:gdLst>
              <a:gd name="T0" fmla="*/ 2147483647 w 1427"/>
              <a:gd name="T1" fmla="*/ 2147483647 h 3757"/>
              <a:gd name="T2" fmla="*/ 2147483647 w 1427"/>
              <a:gd name="T3" fmla="*/ 2147483647 h 3757"/>
              <a:gd name="T4" fmla="*/ 2147483647 w 1427"/>
              <a:gd name="T5" fmla="*/ 2147483647 h 3757"/>
              <a:gd name="T6" fmla="*/ 2147483647 w 1427"/>
              <a:gd name="T7" fmla="*/ 2147483647 h 3757"/>
              <a:gd name="T8" fmla="*/ 2147483647 w 1427"/>
              <a:gd name="T9" fmla="*/ 2147483647 h 3757"/>
              <a:gd name="T10" fmla="*/ 2147483647 w 1427"/>
              <a:gd name="T11" fmla="*/ 2147483647 h 3757"/>
              <a:gd name="T12" fmla="*/ 2147483647 w 1427"/>
              <a:gd name="T13" fmla="*/ 2147483647 h 3757"/>
              <a:gd name="T14" fmla="*/ 2147483647 w 1427"/>
              <a:gd name="T15" fmla="*/ 2147483647 h 3757"/>
              <a:gd name="T16" fmla="*/ 2147483647 w 1427"/>
              <a:gd name="T17" fmla="*/ 2147483647 h 3757"/>
              <a:gd name="T18" fmla="*/ 2147483647 w 1427"/>
              <a:gd name="T19" fmla="*/ 2147483647 h 3757"/>
              <a:gd name="T20" fmla="*/ 2147483647 w 1427"/>
              <a:gd name="T21" fmla="*/ 2147483647 h 3757"/>
              <a:gd name="T22" fmla="*/ 2147483647 w 1427"/>
              <a:gd name="T23" fmla="*/ 2147483647 h 3757"/>
              <a:gd name="T24" fmla="*/ 2147483647 w 1427"/>
              <a:gd name="T25" fmla="*/ 2147483647 h 3757"/>
              <a:gd name="T26" fmla="*/ 2147483647 w 1427"/>
              <a:gd name="T27" fmla="*/ 2147483647 h 3757"/>
              <a:gd name="T28" fmla="*/ 2147483647 w 1427"/>
              <a:gd name="T29" fmla="*/ 2147483647 h 3757"/>
              <a:gd name="T30" fmla="*/ 2147483647 w 1427"/>
              <a:gd name="T31" fmla="*/ 2147483647 h 3757"/>
              <a:gd name="T32" fmla="*/ 2147483647 w 1427"/>
              <a:gd name="T33" fmla="*/ 2147483647 h 3757"/>
              <a:gd name="T34" fmla="*/ 2147483647 w 1427"/>
              <a:gd name="T35" fmla="*/ 2147483647 h 3757"/>
              <a:gd name="T36" fmla="*/ 2147483647 w 1427"/>
              <a:gd name="T37" fmla="*/ 2147483647 h 3757"/>
              <a:gd name="T38" fmla="*/ 2147483647 w 1427"/>
              <a:gd name="T39" fmla="*/ 2147483647 h 3757"/>
              <a:gd name="T40" fmla="*/ 2147483647 w 1427"/>
              <a:gd name="T41" fmla="*/ 2147483647 h 3757"/>
              <a:gd name="T42" fmla="*/ 2147483647 w 1427"/>
              <a:gd name="T43" fmla="*/ 2147483647 h 3757"/>
              <a:gd name="T44" fmla="*/ 2147483647 w 1427"/>
              <a:gd name="T45" fmla="*/ 2147483647 h 3757"/>
              <a:gd name="T46" fmla="*/ 2147483647 w 1427"/>
              <a:gd name="T47" fmla="*/ 2147483647 h 3757"/>
              <a:gd name="T48" fmla="*/ 2147483647 w 1427"/>
              <a:gd name="T49" fmla="*/ 2147483647 h 3757"/>
              <a:gd name="T50" fmla="*/ 2147483647 w 1427"/>
              <a:gd name="T51" fmla="*/ 2147483647 h 3757"/>
              <a:gd name="T52" fmla="*/ 2147483647 w 1427"/>
              <a:gd name="T53" fmla="*/ 2147483647 h 3757"/>
              <a:gd name="T54" fmla="*/ 2147483647 w 1427"/>
              <a:gd name="T55" fmla="*/ 2147483647 h 3757"/>
              <a:gd name="T56" fmla="*/ 2147483647 w 1427"/>
              <a:gd name="T57" fmla="*/ 2147483647 h 3757"/>
              <a:gd name="T58" fmla="*/ 2147483647 w 1427"/>
              <a:gd name="T59" fmla="*/ 2147483647 h 3757"/>
              <a:gd name="T60" fmla="*/ 2147483647 w 1427"/>
              <a:gd name="T61" fmla="*/ 2147483647 h 3757"/>
              <a:gd name="T62" fmla="*/ 2147483647 w 1427"/>
              <a:gd name="T63" fmla="*/ 2147483647 h 3757"/>
              <a:gd name="T64" fmla="*/ 2147483647 w 1427"/>
              <a:gd name="T65" fmla="*/ 2147483647 h 3757"/>
              <a:gd name="T66" fmla="*/ 2147483647 w 1427"/>
              <a:gd name="T67" fmla="*/ 2147483647 h 3757"/>
              <a:gd name="T68" fmla="*/ 2147483647 w 1427"/>
              <a:gd name="T69" fmla="*/ 2147483647 h 3757"/>
              <a:gd name="T70" fmla="*/ 2147483647 w 1427"/>
              <a:gd name="T71" fmla="*/ 2147483647 h 3757"/>
              <a:gd name="T72" fmla="*/ 2147483647 w 1427"/>
              <a:gd name="T73" fmla="*/ 2147483647 h 3757"/>
              <a:gd name="T74" fmla="*/ 2147483647 w 1427"/>
              <a:gd name="T75" fmla="*/ 2147483647 h 37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27" h="3757">
                <a:moveTo>
                  <a:pt x="713" y="2147"/>
                </a:moveTo>
                <a:cubicBezTo>
                  <a:pt x="700" y="2186"/>
                  <a:pt x="700" y="2199"/>
                  <a:pt x="665" y="2223"/>
                </a:cubicBezTo>
                <a:cubicBezTo>
                  <a:pt x="641" y="2298"/>
                  <a:pt x="643" y="2374"/>
                  <a:pt x="627" y="2452"/>
                </a:cubicBezTo>
                <a:cubicBezTo>
                  <a:pt x="618" y="2492"/>
                  <a:pt x="599" y="2535"/>
                  <a:pt x="589" y="2576"/>
                </a:cubicBezTo>
                <a:cubicBezTo>
                  <a:pt x="555" y="2861"/>
                  <a:pt x="561" y="3149"/>
                  <a:pt x="523" y="3433"/>
                </a:cubicBezTo>
                <a:cubicBezTo>
                  <a:pt x="519" y="3483"/>
                  <a:pt x="518" y="3534"/>
                  <a:pt x="513" y="3585"/>
                </a:cubicBezTo>
                <a:cubicBezTo>
                  <a:pt x="511" y="3595"/>
                  <a:pt x="511" y="3607"/>
                  <a:pt x="504" y="3614"/>
                </a:cubicBezTo>
                <a:cubicBezTo>
                  <a:pt x="493" y="3622"/>
                  <a:pt x="478" y="3620"/>
                  <a:pt x="465" y="3623"/>
                </a:cubicBezTo>
                <a:cubicBezTo>
                  <a:pt x="429" y="3647"/>
                  <a:pt x="430" y="3667"/>
                  <a:pt x="389" y="3680"/>
                </a:cubicBezTo>
                <a:cubicBezTo>
                  <a:pt x="323" y="3723"/>
                  <a:pt x="353" y="3710"/>
                  <a:pt x="303" y="3728"/>
                </a:cubicBezTo>
                <a:cubicBezTo>
                  <a:pt x="284" y="3724"/>
                  <a:pt x="262" y="3727"/>
                  <a:pt x="246" y="3718"/>
                </a:cubicBezTo>
                <a:cubicBezTo>
                  <a:pt x="203" y="3693"/>
                  <a:pt x="276" y="3625"/>
                  <a:pt x="294" y="3614"/>
                </a:cubicBezTo>
                <a:cubicBezTo>
                  <a:pt x="318" y="3536"/>
                  <a:pt x="281" y="3626"/>
                  <a:pt x="332" y="3576"/>
                </a:cubicBezTo>
                <a:cubicBezTo>
                  <a:pt x="348" y="3559"/>
                  <a:pt x="370" y="3518"/>
                  <a:pt x="370" y="3518"/>
                </a:cubicBezTo>
                <a:cubicBezTo>
                  <a:pt x="359" y="3311"/>
                  <a:pt x="334" y="3105"/>
                  <a:pt x="323" y="2899"/>
                </a:cubicBezTo>
                <a:cubicBezTo>
                  <a:pt x="333" y="2545"/>
                  <a:pt x="297" y="2181"/>
                  <a:pt x="361" y="1833"/>
                </a:cubicBezTo>
                <a:cubicBezTo>
                  <a:pt x="369" y="1788"/>
                  <a:pt x="394" y="1752"/>
                  <a:pt x="408" y="1709"/>
                </a:cubicBezTo>
                <a:cubicBezTo>
                  <a:pt x="405" y="1607"/>
                  <a:pt x="403" y="1505"/>
                  <a:pt x="399" y="1404"/>
                </a:cubicBezTo>
                <a:cubicBezTo>
                  <a:pt x="391" y="1230"/>
                  <a:pt x="439" y="1224"/>
                  <a:pt x="361" y="1252"/>
                </a:cubicBezTo>
                <a:cubicBezTo>
                  <a:pt x="315" y="1379"/>
                  <a:pt x="366" y="1521"/>
                  <a:pt x="303" y="1642"/>
                </a:cubicBezTo>
                <a:cubicBezTo>
                  <a:pt x="288" y="1703"/>
                  <a:pt x="255" y="1763"/>
                  <a:pt x="218" y="1814"/>
                </a:cubicBezTo>
                <a:cubicBezTo>
                  <a:pt x="213" y="1883"/>
                  <a:pt x="222" y="2073"/>
                  <a:pt x="123" y="2109"/>
                </a:cubicBezTo>
                <a:cubicBezTo>
                  <a:pt x="119" y="2118"/>
                  <a:pt x="122" y="2135"/>
                  <a:pt x="113" y="2138"/>
                </a:cubicBezTo>
                <a:cubicBezTo>
                  <a:pt x="56" y="2154"/>
                  <a:pt x="54" y="2124"/>
                  <a:pt x="37" y="2090"/>
                </a:cubicBezTo>
                <a:cubicBezTo>
                  <a:pt x="30" y="2004"/>
                  <a:pt x="0" y="1889"/>
                  <a:pt x="84" y="1833"/>
                </a:cubicBezTo>
                <a:cubicBezTo>
                  <a:pt x="98" y="1791"/>
                  <a:pt x="127" y="1760"/>
                  <a:pt x="142" y="1719"/>
                </a:cubicBezTo>
                <a:cubicBezTo>
                  <a:pt x="149" y="1628"/>
                  <a:pt x="162" y="1563"/>
                  <a:pt x="189" y="1480"/>
                </a:cubicBezTo>
                <a:cubicBezTo>
                  <a:pt x="199" y="1359"/>
                  <a:pt x="215" y="1251"/>
                  <a:pt x="256" y="1138"/>
                </a:cubicBezTo>
                <a:cubicBezTo>
                  <a:pt x="242" y="1047"/>
                  <a:pt x="249" y="961"/>
                  <a:pt x="265" y="871"/>
                </a:cubicBezTo>
                <a:cubicBezTo>
                  <a:pt x="276" y="802"/>
                  <a:pt x="272" y="766"/>
                  <a:pt x="323" y="719"/>
                </a:cubicBezTo>
                <a:cubicBezTo>
                  <a:pt x="353" y="619"/>
                  <a:pt x="508" y="626"/>
                  <a:pt x="589" y="614"/>
                </a:cubicBezTo>
                <a:cubicBezTo>
                  <a:pt x="632" y="527"/>
                  <a:pt x="623" y="522"/>
                  <a:pt x="599" y="395"/>
                </a:cubicBezTo>
                <a:cubicBezTo>
                  <a:pt x="595" y="378"/>
                  <a:pt x="588" y="362"/>
                  <a:pt x="580" y="347"/>
                </a:cubicBezTo>
                <a:cubicBezTo>
                  <a:pt x="569" y="326"/>
                  <a:pt x="542" y="290"/>
                  <a:pt x="542" y="290"/>
                </a:cubicBezTo>
                <a:cubicBezTo>
                  <a:pt x="546" y="236"/>
                  <a:pt x="544" y="124"/>
                  <a:pt x="580" y="71"/>
                </a:cubicBezTo>
                <a:cubicBezTo>
                  <a:pt x="592" y="52"/>
                  <a:pt x="595" y="19"/>
                  <a:pt x="618" y="14"/>
                </a:cubicBezTo>
                <a:cubicBezTo>
                  <a:pt x="630" y="10"/>
                  <a:pt x="643" y="7"/>
                  <a:pt x="656" y="4"/>
                </a:cubicBezTo>
                <a:cubicBezTo>
                  <a:pt x="755" y="10"/>
                  <a:pt x="825" y="0"/>
                  <a:pt x="904" y="52"/>
                </a:cubicBezTo>
                <a:cubicBezTo>
                  <a:pt x="915" y="90"/>
                  <a:pt x="928" y="128"/>
                  <a:pt x="942" y="166"/>
                </a:cubicBezTo>
                <a:cubicBezTo>
                  <a:pt x="931" y="252"/>
                  <a:pt x="953" y="330"/>
                  <a:pt x="884" y="376"/>
                </a:cubicBezTo>
                <a:cubicBezTo>
                  <a:pt x="864" y="404"/>
                  <a:pt x="857" y="429"/>
                  <a:pt x="846" y="461"/>
                </a:cubicBezTo>
                <a:cubicBezTo>
                  <a:pt x="849" y="477"/>
                  <a:pt x="847" y="494"/>
                  <a:pt x="856" y="509"/>
                </a:cubicBezTo>
                <a:cubicBezTo>
                  <a:pt x="861" y="518"/>
                  <a:pt x="876" y="520"/>
                  <a:pt x="884" y="528"/>
                </a:cubicBezTo>
                <a:cubicBezTo>
                  <a:pt x="892" y="536"/>
                  <a:pt x="894" y="549"/>
                  <a:pt x="904" y="557"/>
                </a:cubicBezTo>
                <a:cubicBezTo>
                  <a:pt x="934" y="582"/>
                  <a:pt x="983" y="596"/>
                  <a:pt x="1018" y="614"/>
                </a:cubicBezTo>
                <a:cubicBezTo>
                  <a:pt x="1051" y="630"/>
                  <a:pt x="1067" y="658"/>
                  <a:pt x="1104" y="671"/>
                </a:cubicBezTo>
                <a:cubicBezTo>
                  <a:pt x="1131" y="699"/>
                  <a:pt x="1142" y="724"/>
                  <a:pt x="1180" y="738"/>
                </a:cubicBezTo>
                <a:cubicBezTo>
                  <a:pt x="1202" y="805"/>
                  <a:pt x="1187" y="778"/>
                  <a:pt x="1218" y="823"/>
                </a:cubicBezTo>
                <a:cubicBezTo>
                  <a:pt x="1223" y="1054"/>
                  <a:pt x="1231" y="1218"/>
                  <a:pt x="1265" y="1433"/>
                </a:cubicBezTo>
                <a:cubicBezTo>
                  <a:pt x="1268" y="1490"/>
                  <a:pt x="1267" y="1547"/>
                  <a:pt x="1275" y="1604"/>
                </a:cubicBezTo>
                <a:cubicBezTo>
                  <a:pt x="1290" y="1715"/>
                  <a:pt x="1317" y="1725"/>
                  <a:pt x="1351" y="1823"/>
                </a:cubicBezTo>
                <a:cubicBezTo>
                  <a:pt x="1373" y="1887"/>
                  <a:pt x="1396" y="1942"/>
                  <a:pt x="1427" y="2004"/>
                </a:cubicBezTo>
                <a:cubicBezTo>
                  <a:pt x="1414" y="2073"/>
                  <a:pt x="1425" y="2120"/>
                  <a:pt x="1370" y="2157"/>
                </a:cubicBezTo>
                <a:cubicBezTo>
                  <a:pt x="1328" y="2218"/>
                  <a:pt x="1280" y="2188"/>
                  <a:pt x="1246" y="2138"/>
                </a:cubicBezTo>
                <a:cubicBezTo>
                  <a:pt x="1211" y="2026"/>
                  <a:pt x="1247" y="2149"/>
                  <a:pt x="1218" y="1861"/>
                </a:cubicBezTo>
                <a:cubicBezTo>
                  <a:pt x="1212" y="1804"/>
                  <a:pt x="1185" y="1744"/>
                  <a:pt x="1170" y="1690"/>
                </a:cubicBezTo>
                <a:cubicBezTo>
                  <a:pt x="1145" y="1605"/>
                  <a:pt x="1124" y="1498"/>
                  <a:pt x="1075" y="1423"/>
                </a:cubicBezTo>
                <a:cubicBezTo>
                  <a:pt x="1071" y="1391"/>
                  <a:pt x="1087" y="1350"/>
                  <a:pt x="1065" y="1328"/>
                </a:cubicBezTo>
                <a:cubicBezTo>
                  <a:pt x="1046" y="1309"/>
                  <a:pt x="1056" y="1378"/>
                  <a:pt x="1056" y="1404"/>
                </a:cubicBezTo>
                <a:cubicBezTo>
                  <a:pt x="1056" y="1483"/>
                  <a:pt x="1061" y="1562"/>
                  <a:pt x="1065" y="1642"/>
                </a:cubicBezTo>
                <a:cubicBezTo>
                  <a:pt x="1070" y="1753"/>
                  <a:pt x="1078" y="1876"/>
                  <a:pt x="1113" y="1985"/>
                </a:cubicBezTo>
                <a:cubicBezTo>
                  <a:pt x="1110" y="2109"/>
                  <a:pt x="1109" y="2233"/>
                  <a:pt x="1104" y="2357"/>
                </a:cubicBezTo>
                <a:cubicBezTo>
                  <a:pt x="1103" y="2366"/>
                  <a:pt x="1094" y="2375"/>
                  <a:pt x="1094" y="2385"/>
                </a:cubicBezTo>
                <a:cubicBezTo>
                  <a:pt x="1088" y="2451"/>
                  <a:pt x="1090" y="2518"/>
                  <a:pt x="1085" y="2585"/>
                </a:cubicBezTo>
                <a:cubicBezTo>
                  <a:pt x="1082" y="2618"/>
                  <a:pt x="1056" y="2680"/>
                  <a:pt x="1056" y="2680"/>
                </a:cubicBezTo>
                <a:cubicBezTo>
                  <a:pt x="1053" y="2832"/>
                  <a:pt x="1079" y="3140"/>
                  <a:pt x="1018" y="3338"/>
                </a:cubicBezTo>
                <a:cubicBezTo>
                  <a:pt x="1010" y="3405"/>
                  <a:pt x="995" y="3501"/>
                  <a:pt x="1018" y="3566"/>
                </a:cubicBezTo>
                <a:cubicBezTo>
                  <a:pt x="1026" y="3591"/>
                  <a:pt x="1075" y="3623"/>
                  <a:pt x="1075" y="3623"/>
                </a:cubicBezTo>
                <a:cubicBezTo>
                  <a:pt x="1089" y="3664"/>
                  <a:pt x="1108" y="3657"/>
                  <a:pt x="1123" y="3699"/>
                </a:cubicBezTo>
                <a:cubicBezTo>
                  <a:pt x="1121" y="3703"/>
                  <a:pt x="1114" y="3757"/>
                  <a:pt x="1094" y="3757"/>
                </a:cubicBezTo>
                <a:cubicBezTo>
                  <a:pt x="1037" y="3757"/>
                  <a:pt x="968" y="3720"/>
                  <a:pt x="923" y="3690"/>
                </a:cubicBezTo>
                <a:cubicBezTo>
                  <a:pt x="919" y="3680"/>
                  <a:pt x="917" y="3669"/>
                  <a:pt x="913" y="3661"/>
                </a:cubicBezTo>
                <a:cubicBezTo>
                  <a:pt x="901" y="3641"/>
                  <a:pt x="882" y="3625"/>
                  <a:pt x="875" y="3604"/>
                </a:cubicBezTo>
                <a:cubicBezTo>
                  <a:pt x="864" y="3575"/>
                  <a:pt x="855" y="3546"/>
                  <a:pt x="846" y="3518"/>
                </a:cubicBezTo>
                <a:cubicBezTo>
                  <a:pt x="867" y="3167"/>
                  <a:pt x="847" y="2800"/>
                  <a:pt x="837" y="2452"/>
                </a:cubicBezTo>
                <a:cubicBezTo>
                  <a:pt x="834" y="2382"/>
                  <a:pt x="807" y="2280"/>
                  <a:pt x="780" y="2214"/>
                </a:cubicBezTo>
                <a:cubicBezTo>
                  <a:pt x="768" y="2185"/>
                  <a:pt x="745" y="2147"/>
                  <a:pt x="713" y="214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Freeform 5"/>
          <p:cNvSpPr>
            <a:spLocks/>
          </p:cNvSpPr>
          <p:nvPr/>
        </p:nvSpPr>
        <p:spPr bwMode="auto">
          <a:xfrm>
            <a:off x="4495800" y="609600"/>
            <a:ext cx="2133600" cy="5964238"/>
          </a:xfrm>
          <a:custGeom>
            <a:avLst/>
            <a:gdLst>
              <a:gd name="T0" fmla="*/ 2147483647 w 1427"/>
              <a:gd name="T1" fmla="*/ 2147483647 h 3757"/>
              <a:gd name="T2" fmla="*/ 2147483647 w 1427"/>
              <a:gd name="T3" fmla="*/ 2147483647 h 3757"/>
              <a:gd name="T4" fmla="*/ 2147483647 w 1427"/>
              <a:gd name="T5" fmla="*/ 2147483647 h 3757"/>
              <a:gd name="T6" fmla="*/ 2147483647 w 1427"/>
              <a:gd name="T7" fmla="*/ 2147483647 h 3757"/>
              <a:gd name="T8" fmla="*/ 2147483647 w 1427"/>
              <a:gd name="T9" fmla="*/ 2147483647 h 3757"/>
              <a:gd name="T10" fmla="*/ 2147483647 w 1427"/>
              <a:gd name="T11" fmla="*/ 2147483647 h 3757"/>
              <a:gd name="T12" fmla="*/ 2147483647 w 1427"/>
              <a:gd name="T13" fmla="*/ 2147483647 h 3757"/>
              <a:gd name="T14" fmla="*/ 2147483647 w 1427"/>
              <a:gd name="T15" fmla="*/ 2147483647 h 3757"/>
              <a:gd name="T16" fmla="*/ 2147483647 w 1427"/>
              <a:gd name="T17" fmla="*/ 2147483647 h 3757"/>
              <a:gd name="T18" fmla="*/ 2147483647 w 1427"/>
              <a:gd name="T19" fmla="*/ 2147483647 h 3757"/>
              <a:gd name="T20" fmla="*/ 2147483647 w 1427"/>
              <a:gd name="T21" fmla="*/ 2147483647 h 3757"/>
              <a:gd name="T22" fmla="*/ 2147483647 w 1427"/>
              <a:gd name="T23" fmla="*/ 2147483647 h 3757"/>
              <a:gd name="T24" fmla="*/ 2147483647 w 1427"/>
              <a:gd name="T25" fmla="*/ 2147483647 h 3757"/>
              <a:gd name="T26" fmla="*/ 2147483647 w 1427"/>
              <a:gd name="T27" fmla="*/ 2147483647 h 3757"/>
              <a:gd name="T28" fmla="*/ 2147483647 w 1427"/>
              <a:gd name="T29" fmla="*/ 2147483647 h 3757"/>
              <a:gd name="T30" fmla="*/ 2147483647 w 1427"/>
              <a:gd name="T31" fmla="*/ 2147483647 h 3757"/>
              <a:gd name="T32" fmla="*/ 2147483647 w 1427"/>
              <a:gd name="T33" fmla="*/ 2147483647 h 3757"/>
              <a:gd name="T34" fmla="*/ 2147483647 w 1427"/>
              <a:gd name="T35" fmla="*/ 2147483647 h 3757"/>
              <a:gd name="T36" fmla="*/ 2147483647 w 1427"/>
              <a:gd name="T37" fmla="*/ 2147483647 h 3757"/>
              <a:gd name="T38" fmla="*/ 2147483647 w 1427"/>
              <a:gd name="T39" fmla="*/ 2147483647 h 3757"/>
              <a:gd name="T40" fmla="*/ 2147483647 w 1427"/>
              <a:gd name="T41" fmla="*/ 2147483647 h 3757"/>
              <a:gd name="T42" fmla="*/ 2147483647 w 1427"/>
              <a:gd name="T43" fmla="*/ 2147483647 h 3757"/>
              <a:gd name="T44" fmla="*/ 2147483647 w 1427"/>
              <a:gd name="T45" fmla="*/ 2147483647 h 3757"/>
              <a:gd name="T46" fmla="*/ 2147483647 w 1427"/>
              <a:gd name="T47" fmla="*/ 2147483647 h 3757"/>
              <a:gd name="T48" fmla="*/ 2147483647 w 1427"/>
              <a:gd name="T49" fmla="*/ 2147483647 h 3757"/>
              <a:gd name="T50" fmla="*/ 2147483647 w 1427"/>
              <a:gd name="T51" fmla="*/ 2147483647 h 3757"/>
              <a:gd name="T52" fmla="*/ 2147483647 w 1427"/>
              <a:gd name="T53" fmla="*/ 2147483647 h 3757"/>
              <a:gd name="T54" fmla="*/ 2147483647 w 1427"/>
              <a:gd name="T55" fmla="*/ 2147483647 h 3757"/>
              <a:gd name="T56" fmla="*/ 2147483647 w 1427"/>
              <a:gd name="T57" fmla="*/ 2147483647 h 3757"/>
              <a:gd name="T58" fmla="*/ 2147483647 w 1427"/>
              <a:gd name="T59" fmla="*/ 2147483647 h 3757"/>
              <a:gd name="T60" fmla="*/ 2147483647 w 1427"/>
              <a:gd name="T61" fmla="*/ 2147483647 h 3757"/>
              <a:gd name="T62" fmla="*/ 2147483647 w 1427"/>
              <a:gd name="T63" fmla="*/ 2147483647 h 3757"/>
              <a:gd name="T64" fmla="*/ 2147483647 w 1427"/>
              <a:gd name="T65" fmla="*/ 2147483647 h 3757"/>
              <a:gd name="T66" fmla="*/ 2147483647 w 1427"/>
              <a:gd name="T67" fmla="*/ 2147483647 h 3757"/>
              <a:gd name="T68" fmla="*/ 2147483647 w 1427"/>
              <a:gd name="T69" fmla="*/ 2147483647 h 3757"/>
              <a:gd name="T70" fmla="*/ 2147483647 w 1427"/>
              <a:gd name="T71" fmla="*/ 2147483647 h 3757"/>
              <a:gd name="T72" fmla="*/ 2147483647 w 1427"/>
              <a:gd name="T73" fmla="*/ 2147483647 h 3757"/>
              <a:gd name="T74" fmla="*/ 2147483647 w 1427"/>
              <a:gd name="T75" fmla="*/ 2147483647 h 37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27" h="3757">
                <a:moveTo>
                  <a:pt x="713" y="2147"/>
                </a:moveTo>
                <a:cubicBezTo>
                  <a:pt x="700" y="2186"/>
                  <a:pt x="700" y="2199"/>
                  <a:pt x="665" y="2223"/>
                </a:cubicBezTo>
                <a:cubicBezTo>
                  <a:pt x="641" y="2298"/>
                  <a:pt x="643" y="2374"/>
                  <a:pt x="627" y="2452"/>
                </a:cubicBezTo>
                <a:cubicBezTo>
                  <a:pt x="618" y="2492"/>
                  <a:pt x="599" y="2535"/>
                  <a:pt x="589" y="2576"/>
                </a:cubicBezTo>
                <a:cubicBezTo>
                  <a:pt x="555" y="2861"/>
                  <a:pt x="561" y="3149"/>
                  <a:pt x="523" y="3433"/>
                </a:cubicBezTo>
                <a:cubicBezTo>
                  <a:pt x="519" y="3483"/>
                  <a:pt x="518" y="3534"/>
                  <a:pt x="513" y="3585"/>
                </a:cubicBezTo>
                <a:cubicBezTo>
                  <a:pt x="511" y="3595"/>
                  <a:pt x="511" y="3607"/>
                  <a:pt x="504" y="3614"/>
                </a:cubicBezTo>
                <a:cubicBezTo>
                  <a:pt x="493" y="3622"/>
                  <a:pt x="478" y="3620"/>
                  <a:pt x="465" y="3623"/>
                </a:cubicBezTo>
                <a:cubicBezTo>
                  <a:pt x="429" y="3647"/>
                  <a:pt x="430" y="3667"/>
                  <a:pt x="389" y="3680"/>
                </a:cubicBezTo>
                <a:cubicBezTo>
                  <a:pt x="323" y="3723"/>
                  <a:pt x="353" y="3710"/>
                  <a:pt x="303" y="3728"/>
                </a:cubicBezTo>
                <a:cubicBezTo>
                  <a:pt x="284" y="3724"/>
                  <a:pt x="262" y="3727"/>
                  <a:pt x="246" y="3718"/>
                </a:cubicBezTo>
                <a:cubicBezTo>
                  <a:pt x="203" y="3693"/>
                  <a:pt x="276" y="3625"/>
                  <a:pt x="294" y="3614"/>
                </a:cubicBezTo>
                <a:cubicBezTo>
                  <a:pt x="318" y="3536"/>
                  <a:pt x="281" y="3626"/>
                  <a:pt x="332" y="3576"/>
                </a:cubicBezTo>
                <a:cubicBezTo>
                  <a:pt x="348" y="3559"/>
                  <a:pt x="370" y="3518"/>
                  <a:pt x="370" y="3518"/>
                </a:cubicBezTo>
                <a:cubicBezTo>
                  <a:pt x="359" y="3311"/>
                  <a:pt x="334" y="3105"/>
                  <a:pt x="323" y="2899"/>
                </a:cubicBezTo>
                <a:cubicBezTo>
                  <a:pt x="333" y="2545"/>
                  <a:pt x="297" y="2181"/>
                  <a:pt x="361" y="1833"/>
                </a:cubicBezTo>
                <a:cubicBezTo>
                  <a:pt x="369" y="1788"/>
                  <a:pt x="394" y="1752"/>
                  <a:pt x="408" y="1709"/>
                </a:cubicBezTo>
                <a:cubicBezTo>
                  <a:pt x="405" y="1607"/>
                  <a:pt x="403" y="1505"/>
                  <a:pt x="399" y="1404"/>
                </a:cubicBezTo>
                <a:cubicBezTo>
                  <a:pt x="391" y="1230"/>
                  <a:pt x="439" y="1224"/>
                  <a:pt x="361" y="1252"/>
                </a:cubicBezTo>
                <a:cubicBezTo>
                  <a:pt x="315" y="1379"/>
                  <a:pt x="366" y="1521"/>
                  <a:pt x="303" y="1642"/>
                </a:cubicBezTo>
                <a:cubicBezTo>
                  <a:pt x="288" y="1703"/>
                  <a:pt x="255" y="1763"/>
                  <a:pt x="218" y="1814"/>
                </a:cubicBezTo>
                <a:cubicBezTo>
                  <a:pt x="213" y="1883"/>
                  <a:pt x="222" y="2073"/>
                  <a:pt x="123" y="2109"/>
                </a:cubicBezTo>
                <a:cubicBezTo>
                  <a:pt x="119" y="2118"/>
                  <a:pt x="122" y="2135"/>
                  <a:pt x="113" y="2138"/>
                </a:cubicBezTo>
                <a:cubicBezTo>
                  <a:pt x="56" y="2154"/>
                  <a:pt x="54" y="2124"/>
                  <a:pt x="37" y="2090"/>
                </a:cubicBezTo>
                <a:cubicBezTo>
                  <a:pt x="30" y="2004"/>
                  <a:pt x="0" y="1889"/>
                  <a:pt x="84" y="1833"/>
                </a:cubicBezTo>
                <a:cubicBezTo>
                  <a:pt x="98" y="1791"/>
                  <a:pt x="127" y="1760"/>
                  <a:pt x="142" y="1719"/>
                </a:cubicBezTo>
                <a:cubicBezTo>
                  <a:pt x="149" y="1628"/>
                  <a:pt x="162" y="1563"/>
                  <a:pt x="189" y="1480"/>
                </a:cubicBezTo>
                <a:cubicBezTo>
                  <a:pt x="199" y="1359"/>
                  <a:pt x="215" y="1251"/>
                  <a:pt x="256" y="1138"/>
                </a:cubicBezTo>
                <a:cubicBezTo>
                  <a:pt x="242" y="1047"/>
                  <a:pt x="249" y="961"/>
                  <a:pt x="265" y="871"/>
                </a:cubicBezTo>
                <a:cubicBezTo>
                  <a:pt x="276" y="802"/>
                  <a:pt x="272" y="766"/>
                  <a:pt x="323" y="719"/>
                </a:cubicBezTo>
                <a:cubicBezTo>
                  <a:pt x="353" y="619"/>
                  <a:pt x="508" y="626"/>
                  <a:pt x="589" y="614"/>
                </a:cubicBezTo>
                <a:cubicBezTo>
                  <a:pt x="632" y="527"/>
                  <a:pt x="623" y="522"/>
                  <a:pt x="599" y="395"/>
                </a:cubicBezTo>
                <a:cubicBezTo>
                  <a:pt x="595" y="378"/>
                  <a:pt x="588" y="362"/>
                  <a:pt x="580" y="347"/>
                </a:cubicBezTo>
                <a:cubicBezTo>
                  <a:pt x="569" y="326"/>
                  <a:pt x="542" y="290"/>
                  <a:pt x="542" y="290"/>
                </a:cubicBezTo>
                <a:cubicBezTo>
                  <a:pt x="546" y="236"/>
                  <a:pt x="544" y="124"/>
                  <a:pt x="580" y="71"/>
                </a:cubicBezTo>
                <a:cubicBezTo>
                  <a:pt x="592" y="52"/>
                  <a:pt x="595" y="19"/>
                  <a:pt x="618" y="14"/>
                </a:cubicBezTo>
                <a:cubicBezTo>
                  <a:pt x="630" y="10"/>
                  <a:pt x="643" y="7"/>
                  <a:pt x="656" y="4"/>
                </a:cubicBezTo>
                <a:cubicBezTo>
                  <a:pt x="755" y="10"/>
                  <a:pt x="825" y="0"/>
                  <a:pt x="904" y="52"/>
                </a:cubicBezTo>
                <a:cubicBezTo>
                  <a:pt x="915" y="90"/>
                  <a:pt x="928" y="128"/>
                  <a:pt x="942" y="166"/>
                </a:cubicBezTo>
                <a:cubicBezTo>
                  <a:pt x="931" y="252"/>
                  <a:pt x="953" y="330"/>
                  <a:pt x="884" y="376"/>
                </a:cubicBezTo>
                <a:cubicBezTo>
                  <a:pt x="864" y="404"/>
                  <a:pt x="857" y="429"/>
                  <a:pt x="846" y="461"/>
                </a:cubicBezTo>
                <a:cubicBezTo>
                  <a:pt x="849" y="477"/>
                  <a:pt x="847" y="494"/>
                  <a:pt x="856" y="509"/>
                </a:cubicBezTo>
                <a:cubicBezTo>
                  <a:pt x="861" y="518"/>
                  <a:pt x="876" y="520"/>
                  <a:pt x="884" y="528"/>
                </a:cubicBezTo>
                <a:cubicBezTo>
                  <a:pt x="892" y="536"/>
                  <a:pt x="894" y="549"/>
                  <a:pt x="904" y="557"/>
                </a:cubicBezTo>
                <a:cubicBezTo>
                  <a:pt x="934" y="582"/>
                  <a:pt x="983" y="596"/>
                  <a:pt x="1018" y="614"/>
                </a:cubicBezTo>
                <a:cubicBezTo>
                  <a:pt x="1051" y="630"/>
                  <a:pt x="1067" y="658"/>
                  <a:pt x="1104" y="671"/>
                </a:cubicBezTo>
                <a:cubicBezTo>
                  <a:pt x="1131" y="699"/>
                  <a:pt x="1142" y="724"/>
                  <a:pt x="1180" y="738"/>
                </a:cubicBezTo>
                <a:cubicBezTo>
                  <a:pt x="1202" y="805"/>
                  <a:pt x="1187" y="778"/>
                  <a:pt x="1218" y="823"/>
                </a:cubicBezTo>
                <a:cubicBezTo>
                  <a:pt x="1223" y="1054"/>
                  <a:pt x="1231" y="1218"/>
                  <a:pt x="1265" y="1433"/>
                </a:cubicBezTo>
                <a:cubicBezTo>
                  <a:pt x="1268" y="1490"/>
                  <a:pt x="1267" y="1547"/>
                  <a:pt x="1275" y="1604"/>
                </a:cubicBezTo>
                <a:cubicBezTo>
                  <a:pt x="1290" y="1715"/>
                  <a:pt x="1317" y="1725"/>
                  <a:pt x="1351" y="1823"/>
                </a:cubicBezTo>
                <a:cubicBezTo>
                  <a:pt x="1373" y="1887"/>
                  <a:pt x="1396" y="1942"/>
                  <a:pt x="1427" y="2004"/>
                </a:cubicBezTo>
                <a:cubicBezTo>
                  <a:pt x="1414" y="2073"/>
                  <a:pt x="1425" y="2120"/>
                  <a:pt x="1370" y="2157"/>
                </a:cubicBezTo>
                <a:cubicBezTo>
                  <a:pt x="1328" y="2218"/>
                  <a:pt x="1280" y="2188"/>
                  <a:pt x="1246" y="2138"/>
                </a:cubicBezTo>
                <a:cubicBezTo>
                  <a:pt x="1211" y="2026"/>
                  <a:pt x="1247" y="2149"/>
                  <a:pt x="1218" y="1861"/>
                </a:cubicBezTo>
                <a:cubicBezTo>
                  <a:pt x="1212" y="1804"/>
                  <a:pt x="1185" y="1744"/>
                  <a:pt x="1170" y="1690"/>
                </a:cubicBezTo>
                <a:cubicBezTo>
                  <a:pt x="1145" y="1605"/>
                  <a:pt x="1124" y="1498"/>
                  <a:pt x="1075" y="1423"/>
                </a:cubicBezTo>
                <a:cubicBezTo>
                  <a:pt x="1071" y="1391"/>
                  <a:pt x="1087" y="1350"/>
                  <a:pt x="1065" y="1328"/>
                </a:cubicBezTo>
                <a:cubicBezTo>
                  <a:pt x="1046" y="1309"/>
                  <a:pt x="1056" y="1378"/>
                  <a:pt x="1056" y="1404"/>
                </a:cubicBezTo>
                <a:cubicBezTo>
                  <a:pt x="1056" y="1483"/>
                  <a:pt x="1061" y="1562"/>
                  <a:pt x="1065" y="1642"/>
                </a:cubicBezTo>
                <a:cubicBezTo>
                  <a:pt x="1070" y="1753"/>
                  <a:pt x="1078" y="1876"/>
                  <a:pt x="1113" y="1985"/>
                </a:cubicBezTo>
                <a:cubicBezTo>
                  <a:pt x="1110" y="2109"/>
                  <a:pt x="1109" y="2233"/>
                  <a:pt x="1104" y="2357"/>
                </a:cubicBezTo>
                <a:cubicBezTo>
                  <a:pt x="1103" y="2366"/>
                  <a:pt x="1094" y="2375"/>
                  <a:pt x="1094" y="2385"/>
                </a:cubicBezTo>
                <a:cubicBezTo>
                  <a:pt x="1088" y="2451"/>
                  <a:pt x="1090" y="2518"/>
                  <a:pt x="1085" y="2585"/>
                </a:cubicBezTo>
                <a:cubicBezTo>
                  <a:pt x="1082" y="2618"/>
                  <a:pt x="1056" y="2680"/>
                  <a:pt x="1056" y="2680"/>
                </a:cubicBezTo>
                <a:cubicBezTo>
                  <a:pt x="1053" y="2832"/>
                  <a:pt x="1079" y="3140"/>
                  <a:pt x="1018" y="3338"/>
                </a:cubicBezTo>
                <a:cubicBezTo>
                  <a:pt x="1010" y="3405"/>
                  <a:pt x="995" y="3501"/>
                  <a:pt x="1018" y="3566"/>
                </a:cubicBezTo>
                <a:cubicBezTo>
                  <a:pt x="1026" y="3591"/>
                  <a:pt x="1075" y="3623"/>
                  <a:pt x="1075" y="3623"/>
                </a:cubicBezTo>
                <a:cubicBezTo>
                  <a:pt x="1089" y="3664"/>
                  <a:pt x="1108" y="3657"/>
                  <a:pt x="1123" y="3699"/>
                </a:cubicBezTo>
                <a:cubicBezTo>
                  <a:pt x="1121" y="3703"/>
                  <a:pt x="1114" y="3757"/>
                  <a:pt x="1094" y="3757"/>
                </a:cubicBezTo>
                <a:cubicBezTo>
                  <a:pt x="1037" y="3757"/>
                  <a:pt x="968" y="3720"/>
                  <a:pt x="923" y="3690"/>
                </a:cubicBezTo>
                <a:cubicBezTo>
                  <a:pt x="919" y="3680"/>
                  <a:pt x="917" y="3669"/>
                  <a:pt x="913" y="3661"/>
                </a:cubicBezTo>
                <a:cubicBezTo>
                  <a:pt x="901" y="3641"/>
                  <a:pt x="882" y="3625"/>
                  <a:pt x="875" y="3604"/>
                </a:cubicBezTo>
                <a:cubicBezTo>
                  <a:pt x="864" y="3575"/>
                  <a:pt x="855" y="3546"/>
                  <a:pt x="846" y="3518"/>
                </a:cubicBezTo>
                <a:cubicBezTo>
                  <a:pt x="867" y="3167"/>
                  <a:pt x="847" y="2800"/>
                  <a:pt x="837" y="2452"/>
                </a:cubicBezTo>
                <a:cubicBezTo>
                  <a:pt x="834" y="2382"/>
                  <a:pt x="807" y="2280"/>
                  <a:pt x="780" y="2214"/>
                </a:cubicBezTo>
                <a:cubicBezTo>
                  <a:pt x="768" y="2185"/>
                  <a:pt x="745" y="2147"/>
                  <a:pt x="713" y="214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Freeform 6"/>
          <p:cNvSpPr>
            <a:spLocks/>
          </p:cNvSpPr>
          <p:nvPr/>
        </p:nvSpPr>
        <p:spPr bwMode="auto">
          <a:xfrm>
            <a:off x="6629400" y="533400"/>
            <a:ext cx="2133600" cy="6019800"/>
          </a:xfrm>
          <a:custGeom>
            <a:avLst/>
            <a:gdLst>
              <a:gd name="T0" fmla="*/ 2147483647 w 1427"/>
              <a:gd name="T1" fmla="*/ 2147483647 h 3757"/>
              <a:gd name="T2" fmla="*/ 2147483647 w 1427"/>
              <a:gd name="T3" fmla="*/ 2147483647 h 3757"/>
              <a:gd name="T4" fmla="*/ 2147483647 w 1427"/>
              <a:gd name="T5" fmla="*/ 2147483647 h 3757"/>
              <a:gd name="T6" fmla="*/ 2147483647 w 1427"/>
              <a:gd name="T7" fmla="*/ 2147483647 h 3757"/>
              <a:gd name="T8" fmla="*/ 2147483647 w 1427"/>
              <a:gd name="T9" fmla="*/ 2147483647 h 3757"/>
              <a:gd name="T10" fmla="*/ 2147483647 w 1427"/>
              <a:gd name="T11" fmla="*/ 2147483647 h 3757"/>
              <a:gd name="T12" fmla="*/ 2147483647 w 1427"/>
              <a:gd name="T13" fmla="*/ 2147483647 h 3757"/>
              <a:gd name="T14" fmla="*/ 2147483647 w 1427"/>
              <a:gd name="T15" fmla="*/ 2147483647 h 3757"/>
              <a:gd name="T16" fmla="*/ 2147483647 w 1427"/>
              <a:gd name="T17" fmla="*/ 2147483647 h 3757"/>
              <a:gd name="T18" fmla="*/ 2147483647 w 1427"/>
              <a:gd name="T19" fmla="*/ 2147483647 h 3757"/>
              <a:gd name="T20" fmla="*/ 2147483647 w 1427"/>
              <a:gd name="T21" fmla="*/ 2147483647 h 3757"/>
              <a:gd name="T22" fmla="*/ 2147483647 w 1427"/>
              <a:gd name="T23" fmla="*/ 2147483647 h 3757"/>
              <a:gd name="T24" fmla="*/ 2147483647 w 1427"/>
              <a:gd name="T25" fmla="*/ 2147483647 h 3757"/>
              <a:gd name="T26" fmla="*/ 2147483647 w 1427"/>
              <a:gd name="T27" fmla="*/ 2147483647 h 3757"/>
              <a:gd name="T28" fmla="*/ 2147483647 w 1427"/>
              <a:gd name="T29" fmla="*/ 2147483647 h 3757"/>
              <a:gd name="T30" fmla="*/ 2147483647 w 1427"/>
              <a:gd name="T31" fmla="*/ 2147483647 h 3757"/>
              <a:gd name="T32" fmla="*/ 2147483647 w 1427"/>
              <a:gd name="T33" fmla="*/ 2147483647 h 3757"/>
              <a:gd name="T34" fmla="*/ 2147483647 w 1427"/>
              <a:gd name="T35" fmla="*/ 2147483647 h 3757"/>
              <a:gd name="T36" fmla="*/ 2147483647 w 1427"/>
              <a:gd name="T37" fmla="*/ 2147483647 h 3757"/>
              <a:gd name="T38" fmla="*/ 2147483647 w 1427"/>
              <a:gd name="T39" fmla="*/ 2147483647 h 3757"/>
              <a:gd name="T40" fmla="*/ 2147483647 w 1427"/>
              <a:gd name="T41" fmla="*/ 2147483647 h 3757"/>
              <a:gd name="T42" fmla="*/ 2147483647 w 1427"/>
              <a:gd name="T43" fmla="*/ 2147483647 h 3757"/>
              <a:gd name="T44" fmla="*/ 2147483647 w 1427"/>
              <a:gd name="T45" fmla="*/ 2147483647 h 3757"/>
              <a:gd name="T46" fmla="*/ 2147483647 w 1427"/>
              <a:gd name="T47" fmla="*/ 2147483647 h 3757"/>
              <a:gd name="T48" fmla="*/ 2147483647 w 1427"/>
              <a:gd name="T49" fmla="*/ 2147483647 h 3757"/>
              <a:gd name="T50" fmla="*/ 2147483647 w 1427"/>
              <a:gd name="T51" fmla="*/ 2147483647 h 3757"/>
              <a:gd name="T52" fmla="*/ 2147483647 w 1427"/>
              <a:gd name="T53" fmla="*/ 2147483647 h 3757"/>
              <a:gd name="T54" fmla="*/ 2147483647 w 1427"/>
              <a:gd name="T55" fmla="*/ 2147483647 h 3757"/>
              <a:gd name="T56" fmla="*/ 2147483647 w 1427"/>
              <a:gd name="T57" fmla="*/ 2147483647 h 3757"/>
              <a:gd name="T58" fmla="*/ 2147483647 w 1427"/>
              <a:gd name="T59" fmla="*/ 2147483647 h 3757"/>
              <a:gd name="T60" fmla="*/ 2147483647 w 1427"/>
              <a:gd name="T61" fmla="*/ 2147483647 h 3757"/>
              <a:gd name="T62" fmla="*/ 2147483647 w 1427"/>
              <a:gd name="T63" fmla="*/ 2147483647 h 3757"/>
              <a:gd name="T64" fmla="*/ 2147483647 w 1427"/>
              <a:gd name="T65" fmla="*/ 2147483647 h 3757"/>
              <a:gd name="T66" fmla="*/ 2147483647 w 1427"/>
              <a:gd name="T67" fmla="*/ 2147483647 h 3757"/>
              <a:gd name="T68" fmla="*/ 2147483647 w 1427"/>
              <a:gd name="T69" fmla="*/ 2147483647 h 3757"/>
              <a:gd name="T70" fmla="*/ 2147483647 w 1427"/>
              <a:gd name="T71" fmla="*/ 2147483647 h 3757"/>
              <a:gd name="T72" fmla="*/ 2147483647 w 1427"/>
              <a:gd name="T73" fmla="*/ 2147483647 h 3757"/>
              <a:gd name="T74" fmla="*/ 2147483647 w 1427"/>
              <a:gd name="T75" fmla="*/ 2147483647 h 37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427" h="3757">
                <a:moveTo>
                  <a:pt x="713" y="2147"/>
                </a:moveTo>
                <a:cubicBezTo>
                  <a:pt x="700" y="2186"/>
                  <a:pt x="700" y="2199"/>
                  <a:pt x="665" y="2223"/>
                </a:cubicBezTo>
                <a:cubicBezTo>
                  <a:pt x="641" y="2298"/>
                  <a:pt x="643" y="2374"/>
                  <a:pt x="627" y="2452"/>
                </a:cubicBezTo>
                <a:cubicBezTo>
                  <a:pt x="618" y="2492"/>
                  <a:pt x="599" y="2535"/>
                  <a:pt x="589" y="2576"/>
                </a:cubicBezTo>
                <a:cubicBezTo>
                  <a:pt x="555" y="2861"/>
                  <a:pt x="561" y="3149"/>
                  <a:pt x="523" y="3433"/>
                </a:cubicBezTo>
                <a:cubicBezTo>
                  <a:pt x="519" y="3483"/>
                  <a:pt x="518" y="3534"/>
                  <a:pt x="513" y="3585"/>
                </a:cubicBezTo>
                <a:cubicBezTo>
                  <a:pt x="511" y="3595"/>
                  <a:pt x="511" y="3607"/>
                  <a:pt x="504" y="3614"/>
                </a:cubicBezTo>
                <a:cubicBezTo>
                  <a:pt x="493" y="3622"/>
                  <a:pt x="478" y="3620"/>
                  <a:pt x="465" y="3623"/>
                </a:cubicBezTo>
                <a:cubicBezTo>
                  <a:pt x="429" y="3647"/>
                  <a:pt x="430" y="3667"/>
                  <a:pt x="389" y="3680"/>
                </a:cubicBezTo>
                <a:cubicBezTo>
                  <a:pt x="323" y="3723"/>
                  <a:pt x="353" y="3710"/>
                  <a:pt x="303" y="3728"/>
                </a:cubicBezTo>
                <a:cubicBezTo>
                  <a:pt x="284" y="3724"/>
                  <a:pt x="262" y="3727"/>
                  <a:pt x="246" y="3718"/>
                </a:cubicBezTo>
                <a:cubicBezTo>
                  <a:pt x="203" y="3693"/>
                  <a:pt x="276" y="3625"/>
                  <a:pt x="294" y="3614"/>
                </a:cubicBezTo>
                <a:cubicBezTo>
                  <a:pt x="318" y="3536"/>
                  <a:pt x="281" y="3626"/>
                  <a:pt x="332" y="3576"/>
                </a:cubicBezTo>
                <a:cubicBezTo>
                  <a:pt x="348" y="3559"/>
                  <a:pt x="370" y="3518"/>
                  <a:pt x="370" y="3518"/>
                </a:cubicBezTo>
                <a:cubicBezTo>
                  <a:pt x="359" y="3311"/>
                  <a:pt x="334" y="3105"/>
                  <a:pt x="323" y="2899"/>
                </a:cubicBezTo>
                <a:cubicBezTo>
                  <a:pt x="333" y="2545"/>
                  <a:pt x="297" y="2181"/>
                  <a:pt x="361" y="1833"/>
                </a:cubicBezTo>
                <a:cubicBezTo>
                  <a:pt x="369" y="1788"/>
                  <a:pt x="394" y="1752"/>
                  <a:pt x="408" y="1709"/>
                </a:cubicBezTo>
                <a:cubicBezTo>
                  <a:pt x="405" y="1607"/>
                  <a:pt x="403" y="1505"/>
                  <a:pt x="399" y="1404"/>
                </a:cubicBezTo>
                <a:cubicBezTo>
                  <a:pt x="391" y="1230"/>
                  <a:pt x="439" y="1224"/>
                  <a:pt x="361" y="1252"/>
                </a:cubicBezTo>
                <a:cubicBezTo>
                  <a:pt x="315" y="1379"/>
                  <a:pt x="366" y="1521"/>
                  <a:pt x="303" y="1642"/>
                </a:cubicBezTo>
                <a:cubicBezTo>
                  <a:pt x="288" y="1703"/>
                  <a:pt x="255" y="1763"/>
                  <a:pt x="218" y="1814"/>
                </a:cubicBezTo>
                <a:cubicBezTo>
                  <a:pt x="213" y="1883"/>
                  <a:pt x="222" y="2073"/>
                  <a:pt x="123" y="2109"/>
                </a:cubicBezTo>
                <a:cubicBezTo>
                  <a:pt x="119" y="2118"/>
                  <a:pt x="122" y="2135"/>
                  <a:pt x="113" y="2138"/>
                </a:cubicBezTo>
                <a:cubicBezTo>
                  <a:pt x="56" y="2154"/>
                  <a:pt x="54" y="2124"/>
                  <a:pt x="37" y="2090"/>
                </a:cubicBezTo>
                <a:cubicBezTo>
                  <a:pt x="30" y="2004"/>
                  <a:pt x="0" y="1889"/>
                  <a:pt x="84" y="1833"/>
                </a:cubicBezTo>
                <a:cubicBezTo>
                  <a:pt x="98" y="1791"/>
                  <a:pt x="127" y="1760"/>
                  <a:pt x="142" y="1719"/>
                </a:cubicBezTo>
                <a:cubicBezTo>
                  <a:pt x="149" y="1628"/>
                  <a:pt x="162" y="1563"/>
                  <a:pt x="189" y="1480"/>
                </a:cubicBezTo>
                <a:cubicBezTo>
                  <a:pt x="199" y="1359"/>
                  <a:pt x="215" y="1251"/>
                  <a:pt x="256" y="1138"/>
                </a:cubicBezTo>
                <a:cubicBezTo>
                  <a:pt x="242" y="1047"/>
                  <a:pt x="249" y="961"/>
                  <a:pt x="265" y="871"/>
                </a:cubicBezTo>
                <a:cubicBezTo>
                  <a:pt x="276" y="802"/>
                  <a:pt x="272" y="766"/>
                  <a:pt x="323" y="719"/>
                </a:cubicBezTo>
                <a:cubicBezTo>
                  <a:pt x="353" y="619"/>
                  <a:pt x="508" y="626"/>
                  <a:pt x="589" y="614"/>
                </a:cubicBezTo>
                <a:cubicBezTo>
                  <a:pt x="632" y="527"/>
                  <a:pt x="623" y="522"/>
                  <a:pt x="599" y="395"/>
                </a:cubicBezTo>
                <a:cubicBezTo>
                  <a:pt x="595" y="378"/>
                  <a:pt x="588" y="362"/>
                  <a:pt x="580" y="347"/>
                </a:cubicBezTo>
                <a:cubicBezTo>
                  <a:pt x="569" y="326"/>
                  <a:pt x="542" y="290"/>
                  <a:pt x="542" y="290"/>
                </a:cubicBezTo>
                <a:cubicBezTo>
                  <a:pt x="546" y="236"/>
                  <a:pt x="544" y="124"/>
                  <a:pt x="580" y="71"/>
                </a:cubicBezTo>
                <a:cubicBezTo>
                  <a:pt x="592" y="52"/>
                  <a:pt x="595" y="19"/>
                  <a:pt x="618" y="14"/>
                </a:cubicBezTo>
                <a:cubicBezTo>
                  <a:pt x="630" y="10"/>
                  <a:pt x="643" y="7"/>
                  <a:pt x="656" y="4"/>
                </a:cubicBezTo>
                <a:cubicBezTo>
                  <a:pt x="755" y="10"/>
                  <a:pt x="825" y="0"/>
                  <a:pt x="904" y="52"/>
                </a:cubicBezTo>
                <a:cubicBezTo>
                  <a:pt x="915" y="90"/>
                  <a:pt x="928" y="128"/>
                  <a:pt x="942" y="166"/>
                </a:cubicBezTo>
                <a:cubicBezTo>
                  <a:pt x="931" y="252"/>
                  <a:pt x="953" y="330"/>
                  <a:pt x="884" y="376"/>
                </a:cubicBezTo>
                <a:cubicBezTo>
                  <a:pt x="864" y="404"/>
                  <a:pt x="857" y="429"/>
                  <a:pt x="846" y="461"/>
                </a:cubicBezTo>
                <a:cubicBezTo>
                  <a:pt x="849" y="477"/>
                  <a:pt x="847" y="494"/>
                  <a:pt x="856" y="509"/>
                </a:cubicBezTo>
                <a:cubicBezTo>
                  <a:pt x="861" y="518"/>
                  <a:pt x="876" y="520"/>
                  <a:pt x="884" y="528"/>
                </a:cubicBezTo>
                <a:cubicBezTo>
                  <a:pt x="892" y="536"/>
                  <a:pt x="894" y="549"/>
                  <a:pt x="904" y="557"/>
                </a:cubicBezTo>
                <a:cubicBezTo>
                  <a:pt x="934" y="582"/>
                  <a:pt x="983" y="596"/>
                  <a:pt x="1018" y="614"/>
                </a:cubicBezTo>
                <a:cubicBezTo>
                  <a:pt x="1051" y="630"/>
                  <a:pt x="1067" y="658"/>
                  <a:pt x="1104" y="671"/>
                </a:cubicBezTo>
                <a:cubicBezTo>
                  <a:pt x="1131" y="699"/>
                  <a:pt x="1142" y="724"/>
                  <a:pt x="1180" y="738"/>
                </a:cubicBezTo>
                <a:cubicBezTo>
                  <a:pt x="1202" y="805"/>
                  <a:pt x="1187" y="778"/>
                  <a:pt x="1218" y="823"/>
                </a:cubicBezTo>
                <a:cubicBezTo>
                  <a:pt x="1223" y="1054"/>
                  <a:pt x="1231" y="1218"/>
                  <a:pt x="1265" y="1433"/>
                </a:cubicBezTo>
                <a:cubicBezTo>
                  <a:pt x="1268" y="1490"/>
                  <a:pt x="1267" y="1547"/>
                  <a:pt x="1275" y="1604"/>
                </a:cubicBezTo>
                <a:cubicBezTo>
                  <a:pt x="1290" y="1715"/>
                  <a:pt x="1317" y="1725"/>
                  <a:pt x="1351" y="1823"/>
                </a:cubicBezTo>
                <a:cubicBezTo>
                  <a:pt x="1373" y="1887"/>
                  <a:pt x="1396" y="1942"/>
                  <a:pt x="1427" y="2004"/>
                </a:cubicBezTo>
                <a:cubicBezTo>
                  <a:pt x="1414" y="2073"/>
                  <a:pt x="1425" y="2120"/>
                  <a:pt x="1370" y="2157"/>
                </a:cubicBezTo>
                <a:cubicBezTo>
                  <a:pt x="1328" y="2218"/>
                  <a:pt x="1280" y="2188"/>
                  <a:pt x="1246" y="2138"/>
                </a:cubicBezTo>
                <a:cubicBezTo>
                  <a:pt x="1211" y="2026"/>
                  <a:pt x="1247" y="2149"/>
                  <a:pt x="1218" y="1861"/>
                </a:cubicBezTo>
                <a:cubicBezTo>
                  <a:pt x="1212" y="1804"/>
                  <a:pt x="1185" y="1744"/>
                  <a:pt x="1170" y="1690"/>
                </a:cubicBezTo>
                <a:cubicBezTo>
                  <a:pt x="1145" y="1605"/>
                  <a:pt x="1124" y="1498"/>
                  <a:pt x="1075" y="1423"/>
                </a:cubicBezTo>
                <a:cubicBezTo>
                  <a:pt x="1071" y="1391"/>
                  <a:pt x="1087" y="1350"/>
                  <a:pt x="1065" y="1328"/>
                </a:cubicBezTo>
                <a:cubicBezTo>
                  <a:pt x="1046" y="1309"/>
                  <a:pt x="1056" y="1378"/>
                  <a:pt x="1056" y="1404"/>
                </a:cubicBezTo>
                <a:cubicBezTo>
                  <a:pt x="1056" y="1483"/>
                  <a:pt x="1061" y="1562"/>
                  <a:pt x="1065" y="1642"/>
                </a:cubicBezTo>
                <a:cubicBezTo>
                  <a:pt x="1070" y="1753"/>
                  <a:pt x="1078" y="1876"/>
                  <a:pt x="1113" y="1985"/>
                </a:cubicBezTo>
                <a:cubicBezTo>
                  <a:pt x="1110" y="2109"/>
                  <a:pt x="1109" y="2233"/>
                  <a:pt x="1104" y="2357"/>
                </a:cubicBezTo>
                <a:cubicBezTo>
                  <a:pt x="1103" y="2366"/>
                  <a:pt x="1094" y="2375"/>
                  <a:pt x="1094" y="2385"/>
                </a:cubicBezTo>
                <a:cubicBezTo>
                  <a:pt x="1088" y="2451"/>
                  <a:pt x="1090" y="2518"/>
                  <a:pt x="1085" y="2585"/>
                </a:cubicBezTo>
                <a:cubicBezTo>
                  <a:pt x="1082" y="2618"/>
                  <a:pt x="1056" y="2680"/>
                  <a:pt x="1056" y="2680"/>
                </a:cubicBezTo>
                <a:cubicBezTo>
                  <a:pt x="1053" y="2832"/>
                  <a:pt x="1079" y="3140"/>
                  <a:pt x="1018" y="3338"/>
                </a:cubicBezTo>
                <a:cubicBezTo>
                  <a:pt x="1010" y="3405"/>
                  <a:pt x="995" y="3501"/>
                  <a:pt x="1018" y="3566"/>
                </a:cubicBezTo>
                <a:cubicBezTo>
                  <a:pt x="1026" y="3591"/>
                  <a:pt x="1075" y="3623"/>
                  <a:pt x="1075" y="3623"/>
                </a:cubicBezTo>
                <a:cubicBezTo>
                  <a:pt x="1089" y="3664"/>
                  <a:pt x="1108" y="3657"/>
                  <a:pt x="1123" y="3699"/>
                </a:cubicBezTo>
                <a:cubicBezTo>
                  <a:pt x="1121" y="3703"/>
                  <a:pt x="1114" y="3757"/>
                  <a:pt x="1094" y="3757"/>
                </a:cubicBezTo>
                <a:cubicBezTo>
                  <a:pt x="1037" y="3757"/>
                  <a:pt x="968" y="3720"/>
                  <a:pt x="923" y="3690"/>
                </a:cubicBezTo>
                <a:cubicBezTo>
                  <a:pt x="919" y="3680"/>
                  <a:pt x="917" y="3669"/>
                  <a:pt x="913" y="3661"/>
                </a:cubicBezTo>
                <a:cubicBezTo>
                  <a:pt x="901" y="3641"/>
                  <a:pt x="882" y="3625"/>
                  <a:pt x="875" y="3604"/>
                </a:cubicBezTo>
                <a:cubicBezTo>
                  <a:pt x="864" y="3575"/>
                  <a:pt x="855" y="3546"/>
                  <a:pt x="846" y="3518"/>
                </a:cubicBezTo>
                <a:cubicBezTo>
                  <a:pt x="867" y="3167"/>
                  <a:pt x="847" y="2800"/>
                  <a:pt x="837" y="2452"/>
                </a:cubicBezTo>
                <a:cubicBezTo>
                  <a:pt x="834" y="2382"/>
                  <a:pt x="807" y="2280"/>
                  <a:pt x="780" y="2214"/>
                </a:cubicBezTo>
                <a:cubicBezTo>
                  <a:pt x="768" y="2185"/>
                  <a:pt x="745" y="2147"/>
                  <a:pt x="713" y="214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Freeform 7"/>
          <p:cNvSpPr>
            <a:spLocks/>
          </p:cNvSpPr>
          <p:nvPr/>
        </p:nvSpPr>
        <p:spPr bwMode="auto">
          <a:xfrm>
            <a:off x="5181600" y="1143000"/>
            <a:ext cx="739775" cy="2895600"/>
          </a:xfrm>
          <a:custGeom>
            <a:avLst/>
            <a:gdLst>
              <a:gd name="T0" fmla="*/ 2147483647 w 466"/>
              <a:gd name="T1" fmla="*/ 2147483647 h 1576"/>
              <a:gd name="T2" fmla="*/ 2147483647 w 466"/>
              <a:gd name="T3" fmla="*/ 2147483647 h 1576"/>
              <a:gd name="T4" fmla="*/ 2147483647 w 466"/>
              <a:gd name="T5" fmla="*/ 2147483647 h 1576"/>
              <a:gd name="T6" fmla="*/ 2147483647 w 466"/>
              <a:gd name="T7" fmla="*/ 2147483647 h 1576"/>
              <a:gd name="T8" fmla="*/ 2147483647 w 466"/>
              <a:gd name="T9" fmla="*/ 2147483647 h 1576"/>
              <a:gd name="T10" fmla="*/ 2147483647 w 466"/>
              <a:gd name="T11" fmla="*/ 2147483647 h 1576"/>
              <a:gd name="T12" fmla="*/ 2147483647 w 466"/>
              <a:gd name="T13" fmla="*/ 2147483647 h 1576"/>
              <a:gd name="T14" fmla="*/ 2147483647 w 466"/>
              <a:gd name="T15" fmla="*/ 2147483647 h 1576"/>
              <a:gd name="T16" fmla="*/ 2147483647 w 466"/>
              <a:gd name="T17" fmla="*/ 2147483647 h 1576"/>
              <a:gd name="T18" fmla="*/ 2147483647 w 466"/>
              <a:gd name="T19" fmla="*/ 2147483647 h 1576"/>
              <a:gd name="T20" fmla="*/ 2147483647 w 466"/>
              <a:gd name="T21" fmla="*/ 2147483647 h 1576"/>
              <a:gd name="T22" fmla="*/ 2147483647 w 466"/>
              <a:gd name="T23" fmla="*/ 2147483647 h 1576"/>
              <a:gd name="T24" fmla="*/ 2147483647 w 466"/>
              <a:gd name="T25" fmla="*/ 2147483647 h 1576"/>
              <a:gd name="T26" fmla="*/ 2147483647 w 466"/>
              <a:gd name="T27" fmla="*/ 2147483647 h 1576"/>
              <a:gd name="T28" fmla="*/ 2147483647 w 466"/>
              <a:gd name="T29" fmla="*/ 2147483647 h 1576"/>
              <a:gd name="T30" fmla="*/ 2147483647 w 466"/>
              <a:gd name="T31" fmla="*/ 2147483647 h 1576"/>
              <a:gd name="T32" fmla="*/ 2147483647 w 466"/>
              <a:gd name="T33" fmla="*/ 2147483647 h 1576"/>
              <a:gd name="T34" fmla="*/ 2147483647 w 466"/>
              <a:gd name="T35" fmla="*/ 2147483647 h 1576"/>
              <a:gd name="T36" fmla="*/ 2147483647 w 466"/>
              <a:gd name="T37" fmla="*/ 2147483647 h 1576"/>
              <a:gd name="T38" fmla="*/ 2147483647 w 466"/>
              <a:gd name="T39" fmla="*/ 2147483647 h 1576"/>
              <a:gd name="T40" fmla="*/ 2147483647 w 466"/>
              <a:gd name="T41" fmla="*/ 2147483647 h 1576"/>
              <a:gd name="T42" fmla="*/ 2147483647 w 466"/>
              <a:gd name="T43" fmla="*/ 2147483647 h 1576"/>
              <a:gd name="T44" fmla="*/ 2147483647 w 466"/>
              <a:gd name="T45" fmla="*/ 2147483647 h 1576"/>
              <a:gd name="T46" fmla="*/ 2147483647 w 466"/>
              <a:gd name="T47" fmla="*/ 2147483647 h 1576"/>
              <a:gd name="T48" fmla="*/ 2147483647 w 466"/>
              <a:gd name="T49" fmla="*/ 2147483647 h 1576"/>
              <a:gd name="T50" fmla="*/ 2147483647 w 466"/>
              <a:gd name="T51" fmla="*/ 2147483647 h 1576"/>
              <a:gd name="T52" fmla="*/ 2147483647 w 466"/>
              <a:gd name="T53" fmla="*/ 2147483647 h 1576"/>
              <a:gd name="T54" fmla="*/ 2147483647 w 466"/>
              <a:gd name="T55" fmla="*/ 2147483647 h 1576"/>
              <a:gd name="T56" fmla="*/ 2147483647 w 466"/>
              <a:gd name="T57" fmla="*/ 2147483647 h 1576"/>
              <a:gd name="T58" fmla="*/ 2147483647 w 466"/>
              <a:gd name="T59" fmla="*/ 2147483647 h 1576"/>
              <a:gd name="T60" fmla="*/ 2147483647 w 466"/>
              <a:gd name="T61" fmla="*/ 2147483647 h 1576"/>
              <a:gd name="T62" fmla="*/ 2147483647 w 466"/>
              <a:gd name="T63" fmla="*/ 2147483647 h 1576"/>
              <a:gd name="T64" fmla="*/ 2147483647 w 466"/>
              <a:gd name="T65" fmla="*/ 2147483647 h 1576"/>
              <a:gd name="T66" fmla="*/ 2147483647 w 466"/>
              <a:gd name="T67" fmla="*/ 2147483647 h 1576"/>
              <a:gd name="T68" fmla="*/ 2147483647 w 466"/>
              <a:gd name="T69" fmla="*/ 2147483647 h 1576"/>
              <a:gd name="T70" fmla="*/ 2147483647 w 466"/>
              <a:gd name="T71" fmla="*/ 2147483647 h 1576"/>
              <a:gd name="T72" fmla="*/ 2147483647 w 466"/>
              <a:gd name="T73" fmla="*/ 2147483647 h 1576"/>
              <a:gd name="T74" fmla="*/ 2147483647 w 466"/>
              <a:gd name="T75" fmla="*/ 2147483647 h 1576"/>
              <a:gd name="T76" fmla="*/ 2147483647 w 466"/>
              <a:gd name="T77" fmla="*/ 2147483647 h 1576"/>
              <a:gd name="T78" fmla="*/ 2147483647 w 466"/>
              <a:gd name="T79" fmla="*/ 2147483647 h 1576"/>
              <a:gd name="T80" fmla="*/ 2147483647 w 466"/>
              <a:gd name="T81" fmla="*/ 2147483647 h 1576"/>
              <a:gd name="T82" fmla="*/ 2147483647 w 466"/>
              <a:gd name="T83" fmla="*/ 2147483647 h 1576"/>
              <a:gd name="T84" fmla="*/ 2147483647 w 466"/>
              <a:gd name="T85" fmla="*/ 2147483647 h 1576"/>
              <a:gd name="T86" fmla="*/ 2147483647 w 466"/>
              <a:gd name="T87" fmla="*/ 2147483647 h 1576"/>
              <a:gd name="T88" fmla="*/ 2147483647 w 466"/>
              <a:gd name="T89" fmla="*/ 2147483647 h 1576"/>
              <a:gd name="T90" fmla="*/ 2147483647 w 466"/>
              <a:gd name="T91" fmla="*/ 2147483647 h 1576"/>
              <a:gd name="T92" fmla="*/ 2147483647 w 466"/>
              <a:gd name="T93" fmla="*/ 2147483647 h 1576"/>
              <a:gd name="T94" fmla="*/ 2147483647 w 466"/>
              <a:gd name="T95" fmla="*/ 2147483647 h 1576"/>
              <a:gd name="T96" fmla="*/ 2147483647 w 466"/>
              <a:gd name="T97" fmla="*/ 2147483647 h 1576"/>
              <a:gd name="T98" fmla="*/ 2147483647 w 466"/>
              <a:gd name="T99" fmla="*/ 2147483647 h 1576"/>
              <a:gd name="T100" fmla="*/ 2147483647 w 466"/>
              <a:gd name="T101" fmla="*/ 2147483647 h 1576"/>
              <a:gd name="T102" fmla="*/ 2147483647 w 466"/>
              <a:gd name="T103" fmla="*/ 2147483647 h 1576"/>
              <a:gd name="T104" fmla="*/ 2147483647 w 466"/>
              <a:gd name="T105" fmla="*/ 2147483647 h 1576"/>
              <a:gd name="T106" fmla="*/ 2147483647 w 466"/>
              <a:gd name="T107" fmla="*/ 2147483647 h 1576"/>
              <a:gd name="T108" fmla="*/ 2147483647 w 466"/>
              <a:gd name="T109" fmla="*/ 2147483647 h 1576"/>
              <a:gd name="T110" fmla="*/ 2147483647 w 466"/>
              <a:gd name="T111" fmla="*/ 2147483647 h 1576"/>
              <a:gd name="T112" fmla="*/ 2147483647 w 466"/>
              <a:gd name="T113" fmla="*/ 2147483647 h 1576"/>
              <a:gd name="T114" fmla="*/ 2147483647 w 466"/>
              <a:gd name="T115" fmla="*/ 2147483647 h 1576"/>
              <a:gd name="T116" fmla="*/ 2147483647 w 466"/>
              <a:gd name="T117" fmla="*/ 2147483647 h 1576"/>
              <a:gd name="T118" fmla="*/ 2147483647 w 466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66" h="1576">
                <a:moveTo>
                  <a:pt x="300" y="4"/>
                </a:moveTo>
                <a:cubicBezTo>
                  <a:pt x="266" y="111"/>
                  <a:pt x="298" y="0"/>
                  <a:pt x="281" y="271"/>
                </a:cubicBezTo>
                <a:cubicBezTo>
                  <a:pt x="276" y="346"/>
                  <a:pt x="243" y="417"/>
                  <a:pt x="224" y="490"/>
                </a:cubicBezTo>
                <a:cubicBezTo>
                  <a:pt x="227" y="544"/>
                  <a:pt x="228" y="598"/>
                  <a:pt x="234" y="652"/>
                </a:cubicBezTo>
                <a:cubicBezTo>
                  <a:pt x="234" y="661"/>
                  <a:pt x="233" y="683"/>
                  <a:pt x="243" y="680"/>
                </a:cubicBezTo>
                <a:cubicBezTo>
                  <a:pt x="256" y="675"/>
                  <a:pt x="251" y="652"/>
                  <a:pt x="262" y="642"/>
                </a:cubicBezTo>
                <a:cubicBezTo>
                  <a:pt x="278" y="625"/>
                  <a:pt x="319" y="604"/>
                  <a:pt x="319" y="604"/>
                </a:cubicBezTo>
                <a:cubicBezTo>
                  <a:pt x="341" y="607"/>
                  <a:pt x="366" y="601"/>
                  <a:pt x="386" y="614"/>
                </a:cubicBezTo>
                <a:cubicBezTo>
                  <a:pt x="421" y="636"/>
                  <a:pt x="434" y="700"/>
                  <a:pt x="443" y="738"/>
                </a:cubicBezTo>
                <a:cubicBezTo>
                  <a:pt x="440" y="791"/>
                  <a:pt x="466" y="940"/>
                  <a:pt x="386" y="966"/>
                </a:cubicBezTo>
                <a:cubicBezTo>
                  <a:pt x="250" y="954"/>
                  <a:pt x="286" y="962"/>
                  <a:pt x="195" y="899"/>
                </a:cubicBezTo>
                <a:cubicBezTo>
                  <a:pt x="178" y="846"/>
                  <a:pt x="199" y="884"/>
                  <a:pt x="129" y="861"/>
                </a:cubicBezTo>
                <a:cubicBezTo>
                  <a:pt x="118" y="857"/>
                  <a:pt x="109" y="848"/>
                  <a:pt x="100" y="842"/>
                </a:cubicBezTo>
                <a:cubicBezTo>
                  <a:pt x="83" y="894"/>
                  <a:pt x="112" y="918"/>
                  <a:pt x="129" y="966"/>
                </a:cubicBezTo>
                <a:cubicBezTo>
                  <a:pt x="135" y="950"/>
                  <a:pt x="143" y="935"/>
                  <a:pt x="148" y="919"/>
                </a:cubicBezTo>
                <a:cubicBezTo>
                  <a:pt x="153" y="897"/>
                  <a:pt x="144" y="833"/>
                  <a:pt x="157" y="852"/>
                </a:cubicBezTo>
                <a:cubicBezTo>
                  <a:pt x="180" y="886"/>
                  <a:pt x="163" y="936"/>
                  <a:pt x="176" y="976"/>
                </a:cubicBezTo>
                <a:cubicBezTo>
                  <a:pt x="175" y="980"/>
                  <a:pt x="156" y="1046"/>
                  <a:pt x="176" y="1061"/>
                </a:cubicBezTo>
                <a:cubicBezTo>
                  <a:pt x="239" y="1106"/>
                  <a:pt x="281" y="1107"/>
                  <a:pt x="348" y="1128"/>
                </a:cubicBezTo>
                <a:cubicBezTo>
                  <a:pt x="448" y="1116"/>
                  <a:pt x="440" y="1128"/>
                  <a:pt x="424" y="1033"/>
                </a:cubicBezTo>
                <a:cubicBezTo>
                  <a:pt x="212" y="1039"/>
                  <a:pt x="176" y="1020"/>
                  <a:pt x="34" y="1071"/>
                </a:cubicBezTo>
                <a:cubicBezTo>
                  <a:pt x="75" y="1127"/>
                  <a:pt x="127" y="1142"/>
                  <a:pt x="195" y="1157"/>
                </a:cubicBezTo>
                <a:cubicBezTo>
                  <a:pt x="250" y="1147"/>
                  <a:pt x="337" y="1152"/>
                  <a:pt x="357" y="1090"/>
                </a:cubicBezTo>
                <a:cubicBezTo>
                  <a:pt x="321" y="1041"/>
                  <a:pt x="302" y="1025"/>
                  <a:pt x="243" y="1014"/>
                </a:cubicBezTo>
                <a:cubicBezTo>
                  <a:pt x="132" y="1025"/>
                  <a:pt x="178" y="1024"/>
                  <a:pt x="100" y="1052"/>
                </a:cubicBezTo>
                <a:cubicBezTo>
                  <a:pt x="93" y="1061"/>
                  <a:pt x="81" y="1068"/>
                  <a:pt x="81" y="1080"/>
                </a:cubicBezTo>
                <a:cubicBezTo>
                  <a:pt x="81" y="1112"/>
                  <a:pt x="79" y="1150"/>
                  <a:pt x="100" y="1176"/>
                </a:cubicBezTo>
                <a:cubicBezTo>
                  <a:pt x="112" y="1191"/>
                  <a:pt x="209" y="1228"/>
                  <a:pt x="243" y="1242"/>
                </a:cubicBezTo>
                <a:cubicBezTo>
                  <a:pt x="265" y="1239"/>
                  <a:pt x="294" y="1248"/>
                  <a:pt x="310" y="1233"/>
                </a:cubicBezTo>
                <a:cubicBezTo>
                  <a:pt x="321" y="1221"/>
                  <a:pt x="310" y="1197"/>
                  <a:pt x="300" y="1185"/>
                </a:cubicBezTo>
                <a:cubicBezTo>
                  <a:pt x="276" y="1154"/>
                  <a:pt x="246" y="1148"/>
                  <a:pt x="214" y="1138"/>
                </a:cubicBezTo>
                <a:cubicBezTo>
                  <a:pt x="162" y="1102"/>
                  <a:pt x="75" y="1086"/>
                  <a:pt x="53" y="1157"/>
                </a:cubicBezTo>
                <a:cubicBezTo>
                  <a:pt x="110" y="1203"/>
                  <a:pt x="166" y="1228"/>
                  <a:pt x="234" y="1252"/>
                </a:cubicBezTo>
                <a:cubicBezTo>
                  <a:pt x="281" y="1248"/>
                  <a:pt x="329" y="1253"/>
                  <a:pt x="376" y="1242"/>
                </a:cubicBezTo>
                <a:cubicBezTo>
                  <a:pt x="398" y="1236"/>
                  <a:pt x="434" y="1204"/>
                  <a:pt x="434" y="1204"/>
                </a:cubicBezTo>
                <a:cubicBezTo>
                  <a:pt x="405" y="1124"/>
                  <a:pt x="415" y="1152"/>
                  <a:pt x="348" y="1119"/>
                </a:cubicBezTo>
                <a:cubicBezTo>
                  <a:pt x="290" y="1128"/>
                  <a:pt x="258" y="1149"/>
                  <a:pt x="205" y="1166"/>
                </a:cubicBezTo>
                <a:cubicBezTo>
                  <a:pt x="146" y="1158"/>
                  <a:pt x="108" y="1156"/>
                  <a:pt x="53" y="1176"/>
                </a:cubicBezTo>
                <a:cubicBezTo>
                  <a:pt x="12" y="1289"/>
                  <a:pt x="199" y="1331"/>
                  <a:pt x="281" y="1347"/>
                </a:cubicBezTo>
                <a:cubicBezTo>
                  <a:pt x="312" y="1344"/>
                  <a:pt x="345" y="1345"/>
                  <a:pt x="376" y="1338"/>
                </a:cubicBezTo>
                <a:cubicBezTo>
                  <a:pt x="384" y="1335"/>
                  <a:pt x="386" y="1322"/>
                  <a:pt x="395" y="1318"/>
                </a:cubicBezTo>
                <a:cubicBezTo>
                  <a:pt x="406" y="1312"/>
                  <a:pt x="421" y="1312"/>
                  <a:pt x="434" y="1309"/>
                </a:cubicBezTo>
                <a:cubicBezTo>
                  <a:pt x="411" y="1244"/>
                  <a:pt x="425" y="1253"/>
                  <a:pt x="367" y="1214"/>
                </a:cubicBezTo>
                <a:cubicBezTo>
                  <a:pt x="336" y="1193"/>
                  <a:pt x="272" y="1157"/>
                  <a:pt x="272" y="1157"/>
                </a:cubicBezTo>
                <a:cubicBezTo>
                  <a:pt x="189" y="1160"/>
                  <a:pt x="105" y="1153"/>
                  <a:pt x="24" y="1166"/>
                </a:cubicBezTo>
                <a:cubicBezTo>
                  <a:pt x="0" y="1169"/>
                  <a:pt x="20" y="1219"/>
                  <a:pt x="24" y="1223"/>
                </a:cubicBezTo>
                <a:cubicBezTo>
                  <a:pt x="29" y="1230"/>
                  <a:pt x="78" y="1264"/>
                  <a:pt x="91" y="1271"/>
                </a:cubicBezTo>
                <a:cubicBezTo>
                  <a:pt x="115" y="1284"/>
                  <a:pt x="167" y="1309"/>
                  <a:pt x="167" y="1309"/>
                </a:cubicBezTo>
                <a:cubicBezTo>
                  <a:pt x="247" y="1300"/>
                  <a:pt x="269" y="1311"/>
                  <a:pt x="310" y="1252"/>
                </a:cubicBezTo>
                <a:cubicBezTo>
                  <a:pt x="294" y="1206"/>
                  <a:pt x="280" y="1216"/>
                  <a:pt x="234" y="1204"/>
                </a:cubicBezTo>
                <a:cubicBezTo>
                  <a:pt x="150" y="1210"/>
                  <a:pt x="82" y="1206"/>
                  <a:pt x="14" y="1252"/>
                </a:cubicBezTo>
                <a:cubicBezTo>
                  <a:pt x="20" y="1274"/>
                  <a:pt x="22" y="1297"/>
                  <a:pt x="34" y="1318"/>
                </a:cubicBezTo>
                <a:cubicBezTo>
                  <a:pt x="47" y="1342"/>
                  <a:pt x="147" y="1365"/>
                  <a:pt x="176" y="1376"/>
                </a:cubicBezTo>
                <a:cubicBezTo>
                  <a:pt x="234" y="1367"/>
                  <a:pt x="260" y="1374"/>
                  <a:pt x="291" y="1328"/>
                </a:cubicBezTo>
                <a:cubicBezTo>
                  <a:pt x="283" y="1305"/>
                  <a:pt x="279" y="1262"/>
                  <a:pt x="234" y="1309"/>
                </a:cubicBezTo>
                <a:cubicBezTo>
                  <a:pt x="226" y="1316"/>
                  <a:pt x="239" y="1328"/>
                  <a:pt x="243" y="1338"/>
                </a:cubicBezTo>
                <a:cubicBezTo>
                  <a:pt x="255" y="1374"/>
                  <a:pt x="244" y="1363"/>
                  <a:pt x="281" y="1376"/>
                </a:cubicBezTo>
                <a:cubicBezTo>
                  <a:pt x="269" y="1358"/>
                  <a:pt x="257" y="1324"/>
                  <a:pt x="224" y="1338"/>
                </a:cubicBezTo>
                <a:cubicBezTo>
                  <a:pt x="214" y="1341"/>
                  <a:pt x="217" y="1356"/>
                  <a:pt x="214" y="1366"/>
                </a:cubicBezTo>
                <a:cubicBezTo>
                  <a:pt x="222" y="1427"/>
                  <a:pt x="243" y="1509"/>
                  <a:pt x="243" y="157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5486400" y="1066800"/>
            <a:ext cx="228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5181600" y="2057400"/>
            <a:ext cx="76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0185" name="Freeform 10"/>
          <p:cNvSpPr>
            <a:spLocks/>
          </p:cNvSpPr>
          <p:nvPr/>
        </p:nvSpPr>
        <p:spPr bwMode="auto">
          <a:xfrm>
            <a:off x="3048000" y="1295400"/>
            <a:ext cx="685800" cy="2590800"/>
          </a:xfrm>
          <a:custGeom>
            <a:avLst/>
            <a:gdLst>
              <a:gd name="T0" fmla="*/ 2147483647 w 466"/>
              <a:gd name="T1" fmla="*/ 2147483647 h 1576"/>
              <a:gd name="T2" fmla="*/ 2147483647 w 466"/>
              <a:gd name="T3" fmla="*/ 2147483647 h 1576"/>
              <a:gd name="T4" fmla="*/ 2147483647 w 466"/>
              <a:gd name="T5" fmla="*/ 2147483647 h 1576"/>
              <a:gd name="T6" fmla="*/ 2147483647 w 466"/>
              <a:gd name="T7" fmla="*/ 2147483647 h 1576"/>
              <a:gd name="T8" fmla="*/ 2147483647 w 466"/>
              <a:gd name="T9" fmla="*/ 2147483647 h 1576"/>
              <a:gd name="T10" fmla="*/ 2147483647 w 466"/>
              <a:gd name="T11" fmla="*/ 2147483647 h 1576"/>
              <a:gd name="T12" fmla="*/ 2147483647 w 466"/>
              <a:gd name="T13" fmla="*/ 2147483647 h 1576"/>
              <a:gd name="T14" fmla="*/ 2147483647 w 466"/>
              <a:gd name="T15" fmla="*/ 2147483647 h 1576"/>
              <a:gd name="T16" fmla="*/ 2147483647 w 466"/>
              <a:gd name="T17" fmla="*/ 2147483647 h 1576"/>
              <a:gd name="T18" fmla="*/ 2147483647 w 466"/>
              <a:gd name="T19" fmla="*/ 2147483647 h 1576"/>
              <a:gd name="T20" fmla="*/ 2147483647 w 466"/>
              <a:gd name="T21" fmla="*/ 2147483647 h 1576"/>
              <a:gd name="T22" fmla="*/ 2147483647 w 466"/>
              <a:gd name="T23" fmla="*/ 2147483647 h 1576"/>
              <a:gd name="T24" fmla="*/ 2147483647 w 466"/>
              <a:gd name="T25" fmla="*/ 2147483647 h 1576"/>
              <a:gd name="T26" fmla="*/ 2147483647 w 466"/>
              <a:gd name="T27" fmla="*/ 2147483647 h 1576"/>
              <a:gd name="T28" fmla="*/ 2147483647 w 466"/>
              <a:gd name="T29" fmla="*/ 2147483647 h 1576"/>
              <a:gd name="T30" fmla="*/ 2147483647 w 466"/>
              <a:gd name="T31" fmla="*/ 2147483647 h 1576"/>
              <a:gd name="T32" fmla="*/ 2147483647 w 466"/>
              <a:gd name="T33" fmla="*/ 2147483647 h 1576"/>
              <a:gd name="T34" fmla="*/ 2147483647 w 466"/>
              <a:gd name="T35" fmla="*/ 2147483647 h 1576"/>
              <a:gd name="T36" fmla="*/ 2147483647 w 466"/>
              <a:gd name="T37" fmla="*/ 2147483647 h 1576"/>
              <a:gd name="T38" fmla="*/ 2147483647 w 466"/>
              <a:gd name="T39" fmla="*/ 2147483647 h 1576"/>
              <a:gd name="T40" fmla="*/ 2147483647 w 466"/>
              <a:gd name="T41" fmla="*/ 2147483647 h 1576"/>
              <a:gd name="T42" fmla="*/ 2147483647 w 466"/>
              <a:gd name="T43" fmla="*/ 2147483647 h 1576"/>
              <a:gd name="T44" fmla="*/ 2147483647 w 466"/>
              <a:gd name="T45" fmla="*/ 2147483647 h 1576"/>
              <a:gd name="T46" fmla="*/ 2147483647 w 466"/>
              <a:gd name="T47" fmla="*/ 2147483647 h 1576"/>
              <a:gd name="T48" fmla="*/ 2147483647 w 466"/>
              <a:gd name="T49" fmla="*/ 2147483647 h 1576"/>
              <a:gd name="T50" fmla="*/ 2147483647 w 466"/>
              <a:gd name="T51" fmla="*/ 2147483647 h 1576"/>
              <a:gd name="T52" fmla="*/ 2147483647 w 466"/>
              <a:gd name="T53" fmla="*/ 2147483647 h 1576"/>
              <a:gd name="T54" fmla="*/ 2147483647 w 466"/>
              <a:gd name="T55" fmla="*/ 2147483647 h 1576"/>
              <a:gd name="T56" fmla="*/ 2147483647 w 466"/>
              <a:gd name="T57" fmla="*/ 2147483647 h 1576"/>
              <a:gd name="T58" fmla="*/ 2147483647 w 466"/>
              <a:gd name="T59" fmla="*/ 2147483647 h 1576"/>
              <a:gd name="T60" fmla="*/ 2147483647 w 466"/>
              <a:gd name="T61" fmla="*/ 2147483647 h 1576"/>
              <a:gd name="T62" fmla="*/ 2147483647 w 466"/>
              <a:gd name="T63" fmla="*/ 2147483647 h 1576"/>
              <a:gd name="T64" fmla="*/ 2147483647 w 466"/>
              <a:gd name="T65" fmla="*/ 2147483647 h 1576"/>
              <a:gd name="T66" fmla="*/ 2147483647 w 466"/>
              <a:gd name="T67" fmla="*/ 2147483647 h 1576"/>
              <a:gd name="T68" fmla="*/ 2147483647 w 466"/>
              <a:gd name="T69" fmla="*/ 2147483647 h 1576"/>
              <a:gd name="T70" fmla="*/ 2147483647 w 466"/>
              <a:gd name="T71" fmla="*/ 2147483647 h 1576"/>
              <a:gd name="T72" fmla="*/ 2147483647 w 466"/>
              <a:gd name="T73" fmla="*/ 2147483647 h 1576"/>
              <a:gd name="T74" fmla="*/ 2147483647 w 466"/>
              <a:gd name="T75" fmla="*/ 2147483647 h 1576"/>
              <a:gd name="T76" fmla="*/ 2147483647 w 466"/>
              <a:gd name="T77" fmla="*/ 2147483647 h 1576"/>
              <a:gd name="T78" fmla="*/ 2147483647 w 466"/>
              <a:gd name="T79" fmla="*/ 2147483647 h 1576"/>
              <a:gd name="T80" fmla="*/ 2147483647 w 466"/>
              <a:gd name="T81" fmla="*/ 2147483647 h 1576"/>
              <a:gd name="T82" fmla="*/ 2147483647 w 466"/>
              <a:gd name="T83" fmla="*/ 2147483647 h 1576"/>
              <a:gd name="T84" fmla="*/ 2147483647 w 466"/>
              <a:gd name="T85" fmla="*/ 2147483647 h 1576"/>
              <a:gd name="T86" fmla="*/ 2147483647 w 466"/>
              <a:gd name="T87" fmla="*/ 2147483647 h 1576"/>
              <a:gd name="T88" fmla="*/ 2147483647 w 466"/>
              <a:gd name="T89" fmla="*/ 2147483647 h 1576"/>
              <a:gd name="T90" fmla="*/ 2147483647 w 466"/>
              <a:gd name="T91" fmla="*/ 2147483647 h 1576"/>
              <a:gd name="T92" fmla="*/ 2147483647 w 466"/>
              <a:gd name="T93" fmla="*/ 2147483647 h 1576"/>
              <a:gd name="T94" fmla="*/ 2147483647 w 466"/>
              <a:gd name="T95" fmla="*/ 2147483647 h 1576"/>
              <a:gd name="T96" fmla="*/ 2147483647 w 466"/>
              <a:gd name="T97" fmla="*/ 2147483647 h 1576"/>
              <a:gd name="T98" fmla="*/ 2147483647 w 466"/>
              <a:gd name="T99" fmla="*/ 2147483647 h 1576"/>
              <a:gd name="T100" fmla="*/ 2147483647 w 466"/>
              <a:gd name="T101" fmla="*/ 2147483647 h 1576"/>
              <a:gd name="T102" fmla="*/ 2147483647 w 466"/>
              <a:gd name="T103" fmla="*/ 2147483647 h 1576"/>
              <a:gd name="T104" fmla="*/ 2147483647 w 466"/>
              <a:gd name="T105" fmla="*/ 2147483647 h 1576"/>
              <a:gd name="T106" fmla="*/ 2147483647 w 466"/>
              <a:gd name="T107" fmla="*/ 2147483647 h 1576"/>
              <a:gd name="T108" fmla="*/ 2147483647 w 466"/>
              <a:gd name="T109" fmla="*/ 2147483647 h 1576"/>
              <a:gd name="T110" fmla="*/ 2147483647 w 466"/>
              <a:gd name="T111" fmla="*/ 2147483647 h 1576"/>
              <a:gd name="T112" fmla="*/ 2147483647 w 466"/>
              <a:gd name="T113" fmla="*/ 2147483647 h 1576"/>
              <a:gd name="T114" fmla="*/ 2147483647 w 466"/>
              <a:gd name="T115" fmla="*/ 2147483647 h 1576"/>
              <a:gd name="T116" fmla="*/ 2147483647 w 466"/>
              <a:gd name="T117" fmla="*/ 2147483647 h 1576"/>
              <a:gd name="T118" fmla="*/ 2147483647 w 466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66" h="1576">
                <a:moveTo>
                  <a:pt x="300" y="4"/>
                </a:moveTo>
                <a:cubicBezTo>
                  <a:pt x="266" y="111"/>
                  <a:pt x="298" y="0"/>
                  <a:pt x="281" y="271"/>
                </a:cubicBezTo>
                <a:cubicBezTo>
                  <a:pt x="276" y="346"/>
                  <a:pt x="243" y="417"/>
                  <a:pt x="224" y="490"/>
                </a:cubicBezTo>
                <a:cubicBezTo>
                  <a:pt x="227" y="544"/>
                  <a:pt x="228" y="598"/>
                  <a:pt x="234" y="652"/>
                </a:cubicBezTo>
                <a:cubicBezTo>
                  <a:pt x="234" y="661"/>
                  <a:pt x="233" y="683"/>
                  <a:pt x="243" y="680"/>
                </a:cubicBezTo>
                <a:cubicBezTo>
                  <a:pt x="256" y="675"/>
                  <a:pt x="251" y="652"/>
                  <a:pt x="262" y="642"/>
                </a:cubicBezTo>
                <a:cubicBezTo>
                  <a:pt x="278" y="625"/>
                  <a:pt x="319" y="604"/>
                  <a:pt x="319" y="604"/>
                </a:cubicBezTo>
                <a:cubicBezTo>
                  <a:pt x="341" y="607"/>
                  <a:pt x="366" y="601"/>
                  <a:pt x="386" y="614"/>
                </a:cubicBezTo>
                <a:cubicBezTo>
                  <a:pt x="421" y="636"/>
                  <a:pt x="434" y="700"/>
                  <a:pt x="443" y="738"/>
                </a:cubicBezTo>
                <a:cubicBezTo>
                  <a:pt x="440" y="791"/>
                  <a:pt x="466" y="940"/>
                  <a:pt x="386" y="966"/>
                </a:cubicBezTo>
                <a:cubicBezTo>
                  <a:pt x="250" y="954"/>
                  <a:pt x="286" y="962"/>
                  <a:pt x="195" y="899"/>
                </a:cubicBezTo>
                <a:cubicBezTo>
                  <a:pt x="178" y="846"/>
                  <a:pt x="199" y="884"/>
                  <a:pt x="129" y="861"/>
                </a:cubicBezTo>
                <a:cubicBezTo>
                  <a:pt x="118" y="857"/>
                  <a:pt x="109" y="848"/>
                  <a:pt x="100" y="842"/>
                </a:cubicBezTo>
                <a:cubicBezTo>
                  <a:pt x="83" y="894"/>
                  <a:pt x="112" y="918"/>
                  <a:pt x="129" y="966"/>
                </a:cubicBezTo>
                <a:cubicBezTo>
                  <a:pt x="135" y="950"/>
                  <a:pt x="143" y="935"/>
                  <a:pt x="148" y="919"/>
                </a:cubicBezTo>
                <a:cubicBezTo>
                  <a:pt x="153" y="897"/>
                  <a:pt x="144" y="833"/>
                  <a:pt x="157" y="852"/>
                </a:cubicBezTo>
                <a:cubicBezTo>
                  <a:pt x="180" y="886"/>
                  <a:pt x="163" y="936"/>
                  <a:pt x="176" y="976"/>
                </a:cubicBezTo>
                <a:cubicBezTo>
                  <a:pt x="175" y="980"/>
                  <a:pt x="156" y="1046"/>
                  <a:pt x="176" y="1061"/>
                </a:cubicBezTo>
                <a:cubicBezTo>
                  <a:pt x="239" y="1106"/>
                  <a:pt x="281" y="1107"/>
                  <a:pt x="348" y="1128"/>
                </a:cubicBezTo>
                <a:cubicBezTo>
                  <a:pt x="448" y="1116"/>
                  <a:pt x="440" y="1128"/>
                  <a:pt x="424" y="1033"/>
                </a:cubicBezTo>
                <a:cubicBezTo>
                  <a:pt x="212" y="1039"/>
                  <a:pt x="176" y="1020"/>
                  <a:pt x="34" y="1071"/>
                </a:cubicBezTo>
                <a:cubicBezTo>
                  <a:pt x="75" y="1127"/>
                  <a:pt x="127" y="1142"/>
                  <a:pt x="195" y="1157"/>
                </a:cubicBezTo>
                <a:cubicBezTo>
                  <a:pt x="250" y="1147"/>
                  <a:pt x="337" y="1152"/>
                  <a:pt x="357" y="1090"/>
                </a:cubicBezTo>
                <a:cubicBezTo>
                  <a:pt x="321" y="1041"/>
                  <a:pt x="302" y="1025"/>
                  <a:pt x="243" y="1014"/>
                </a:cubicBezTo>
                <a:cubicBezTo>
                  <a:pt x="132" y="1025"/>
                  <a:pt x="178" y="1024"/>
                  <a:pt x="100" y="1052"/>
                </a:cubicBezTo>
                <a:cubicBezTo>
                  <a:pt x="93" y="1061"/>
                  <a:pt x="81" y="1068"/>
                  <a:pt x="81" y="1080"/>
                </a:cubicBezTo>
                <a:cubicBezTo>
                  <a:pt x="81" y="1112"/>
                  <a:pt x="79" y="1150"/>
                  <a:pt x="100" y="1176"/>
                </a:cubicBezTo>
                <a:cubicBezTo>
                  <a:pt x="112" y="1191"/>
                  <a:pt x="209" y="1228"/>
                  <a:pt x="243" y="1242"/>
                </a:cubicBezTo>
                <a:cubicBezTo>
                  <a:pt x="265" y="1239"/>
                  <a:pt x="294" y="1248"/>
                  <a:pt x="310" y="1233"/>
                </a:cubicBezTo>
                <a:cubicBezTo>
                  <a:pt x="321" y="1221"/>
                  <a:pt x="310" y="1197"/>
                  <a:pt x="300" y="1185"/>
                </a:cubicBezTo>
                <a:cubicBezTo>
                  <a:pt x="276" y="1154"/>
                  <a:pt x="246" y="1148"/>
                  <a:pt x="214" y="1138"/>
                </a:cubicBezTo>
                <a:cubicBezTo>
                  <a:pt x="162" y="1102"/>
                  <a:pt x="75" y="1086"/>
                  <a:pt x="53" y="1157"/>
                </a:cubicBezTo>
                <a:cubicBezTo>
                  <a:pt x="110" y="1203"/>
                  <a:pt x="166" y="1228"/>
                  <a:pt x="234" y="1252"/>
                </a:cubicBezTo>
                <a:cubicBezTo>
                  <a:pt x="281" y="1248"/>
                  <a:pt x="329" y="1253"/>
                  <a:pt x="376" y="1242"/>
                </a:cubicBezTo>
                <a:cubicBezTo>
                  <a:pt x="398" y="1236"/>
                  <a:pt x="434" y="1204"/>
                  <a:pt x="434" y="1204"/>
                </a:cubicBezTo>
                <a:cubicBezTo>
                  <a:pt x="405" y="1124"/>
                  <a:pt x="415" y="1152"/>
                  <a:pt x="348" y="1119"/>
                </a:cubicBezTo>
                <a:cubicBezTo>
                  <a:pt x="290" y="1128"/>
                  <a:pt x="258" y="1149"/>
                  <a:pt x="205" y="1166"/>
                </a:cubicBezTo>
                <a:cubicBezTo>
                  <a:pt x="146" y="1158"/>
                  <a:pt x="108" y="1156"/>
                  <a:pt x="53" y="1176"/>
                </a:cubicBezTo>
                <a:cubicBezTo>
                  <a:pt x="12" y="1289"/>
                  <a:pt x="199" y="1331"/>
                  <a:pt x="281" y="1347"/>
                </a:cubicBezTo>
                <a:cubicBezTo>
                  <a:pt x="312" y="1344"/>
                  <a:pt x="345" y="1345"/>
                  <a:pt x="376" y="1338"/>
                </a:cubicBezTo>
                <a:cubicBezTo>
                  <a:pt x="384" y="1335"/>
                  <a:pt x="386" y="1322"/>
                  <a:pt x="395" y="1318"/>
                </a:cubicBezTo>
                <a:cubicBezTo>
                  <a:pt x="406" y="1312"/>
                  <a:pt x="421" y="1312"/>
                  <a:pt x="434" y="1309"/>
                </a:cubicBezTo>
                <a:cubicBezTo>
                  <a:pt x="411" y="1244"/>
                  <a:pt x="425" y="1253"/>
                  <a:pt x="367" y="1214"/>
                </a:cubicBezTo>
                <a:cubicBezTo>
                  <a:pt x="336" y="1193"/>
                  <a:pt x="272" y="1157"/>
                  <a:pt x="272" y="1157"/>
                </a:cubicBezTo>
                <a:cubicBezTo>
                  <a:pt x="189" y="1160"/>
                  <a:pt x="105" y="1153"/>
                  <a:pt x="24" y="1166"/>
                </a:cubicBezTo>
                <a:cubicBezTo>
                  <a:pt x="0" y="1169"/>
                  <a:pt x="20" y="1219"/>
                  <a:pt x="24" y="1223"/>
                </a:cubicBezTo>
                <a:cubicBezTo>
                  <a:pt x="29" y="1230"/>
                  <a:pt x="78" y="1264"/>
                  <a:pt x="91" y="1271"/>
                </a:cubicBezTo>
                <a:cubicBezTo>
                  <a:pt x="115" y="1284"/>
                  <a:pt x="167" y="1309"/>
                  <a:pt x="167" y="1309"/>
                </a:cubicBezTo>
                <a:cubicBezTo>
                  <a:pt x="247" y="1300"/>
                  <a:pt x="269" y="1311"/>
                  <a:pt x="310" y="1252"/>
                </a:cubicBezTo>
                <a:cubicBezTo>
                  <a:pt x="294" y="1206"/>
                  <a:pt x="280" y="1216"/>
                  <a:pt x="234" y="1204"/>
                </a:cubicBezTo>
                <a:cubicBezTo>
                  <a:pt x="150" y="1210"/>
                  <a:pt x="82" y="1206"/>
                  <a:pt x="14" y="1252"/>
                </a:cubicBezTo>
                <a:cubicBezTo>
                  <a:pt x="20" y="1274"/>
                  <a:pt x="22" y="1297"/>
                  <a:pt x="34" y="1318"/>
                </a:cubicBezTo>
                <a:cubicBezTo>
                  <a:pt x="47" y="1342"/>
                  <a:pt x="147" y="1365"/>
                  <a:pt x="176" y="1376"/>
                </a:cubicBezTo>
                <a:cubicBezTo>
                  <a:pt x="234" y="1367"/>
                  <a:pt x="260" y="1374"/>
                  <a:pt x="291" y="1328"/>
                </a:cubicBezTo>
                <a:cubicBezTo>
                  <a:pt x="283" y="1305"/>
                  <a:pt x="279" y="1262"/>
                  <a:pt x="234" y="1309"/>
                </a:cubicBezTo>
                <a:cubicBezTo>
                  <a:pt x="226" y="1316"/>
                  <a:pt x="239" y="1328"/>
                  <a:pt x="243" y="1338"/>
                </a:cubicBezTo>
                <a:cubicBezTo>
                  <a:pt x="255" y="1374"/>
                  <a:pt x="244" y="1363"/>
                  <a:pt x="281" y="1376"/>
                </a:cubicBezTo>
                <a:cubicBezTo>
                  <a:pt x="269" y="1358"/>
                  <a:pt x="257" y="1324"/>
                  <a:pt x="224" y="1338"/>
                </a:cubicBezTo>
                <a:cubicBezTo>
                  <a:pt x="214" y="1341"/>
                  <a:pt x="217" y="1356"/>
                  <a:pt x="214" y="1366"/>
                </a:cubicBezTo>
                <a:cubicBezTo>
                  <a:pt x="222" y="1427"/>
                  <a:pt x="243" y="1509"/>
                  <a:pt x="243" y="157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3048000" y="3733800"/>
            <a:ext cx="762000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0187" name="Freeform 13"/>
          <p:cNvSpPr>
            <a:spLocks/>
          </p:cNvSpPr>
          <p:nvPr/>
        </p:nvSpPr>
        <p:spPr bwMode="auto">
          <a:xfrm>
            <a:off x="3200400" y="990600"/>
            <a:ext cx="293688" cy="327025"/>
          </a:xfrm>
          <a:custGeom>
            <a:avLst/>
            <a:gdLst>
              <a:gd name="T0" fmla="*/ 2147483647 w 185"/>
              <a:gd name="T1" fmla="*/ 2147483647 h 254"/>
              <a:gd name="T2" fmla="*/ 2147483647 w 185"/>
              <a:gd name="T3" fmla="*/ 2147483647 h 254"/>
              <a:gd name="T4" fmla="*/ 2147483647 w 185"/>
              <a:gd name="T5" fmla="*/ 2147483647 h 254"/>
              <a:gd name="T6" fmla="*/ 0 w 185"/>
              <a:gd name="T7" fmla="*/ 2147483647 h 2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" h="254">
                <a:moveTo>
                  <a:pt x="181" y="254"/>
                </a:moveTo>
                <a:cubicBezTo>
                  <a:pt x="177" y="211"/>
                  <a:pt x="185" y="85"/>
                  <a:pt x="134" y="44"/>
                </a:cubicBezTo>
                <a:cubicBezTo>
                  <a:pt x="118" y="31"/>
                  <a:pt x="94" y="33"/>
                  <a:pt x="76" y="25"/>
                </a:cubicBezTo>
                <a:cubicBezTo>
                  <a:pt x="19" y="0"/>
                  <a:pt x="59" y="6"/>
                  <a:pt x="0" y="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660400" y="177800"/>
            <a:ext cx="139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intranasal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3022600" y="1778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Oral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27600" y="177800"/>
            <a:ext cx="142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intrarectal</a:t>
            </a:r>
          </a:p>
        </p:txBody>
      </p:sp>
      <p:sp>
        <p:nvSpPr>
          <p:cNvPr id="30735" name="Text Box 17"/>
          <p:cNvSpPr txBox="1">
            <a:spLocks noChangeArrowheads="1"/>
          </p:cNvSpPr>
          <p:nvPr/>
        </p:nvSpPr>
        <p:spPr bwMode="auto">
          <a:xfrm>
            <a:off x="6985000" y="177800"/>
            <a:ext cx="1624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intravaginal</a:t>
            </a:r>
          </a:p>
        </p:txBody>
      </p:sp>
      <p:sp>
        <p:nvSpPr>
          <p:cNvPr id="50192" name="Freeform 18"/>
          <p:cNvSpPr>
            <a:spLocks/>
          </p:cNvSpPr>
          <p:nvPr/>
        </p:nvSpPr>
        <p:spPr bwMode="auto">
          <a:xfrm>
            <a:off x="2971800" y="1981200"/>
            <a:ext cx="457200" cy="457200"/>
          </a:xfrm>
          <a:custGeom>
            <a:avLst/>
            <a:gdLst>
              <a:gd name="T0" fmla="*/ 2147483647 w 270"/>
              <a:gd name="T1" fmla="*/ 2147483647 h 169"/>
              <a:gd name="T2" fmla="*/ 2147483647 w 270"/>
              <a:gd name="T3" fmla="*/ 2147483647 h 169"/>
              <a:gd name="T4" fmla="*/ 2147483647 w 270"/>
              <a:gd name="T5" fmla="*/ 2147483647 h 169"/>
              <a:gd name="T6" fmla="*/ 2147483647 w 270"/>
              <a:gd name="T7" fmla="*/ 2147483647 h 169"/>
              <a:gd name="T8" fmla="*/ 2147483647 w 270"/>
              <a:gd name="T9" fmla="*/ 2147483647 h 169"/>
              <a:gd name="T10" fmla="*/ 2147483647 w 270"/>
              <a:gd name="T11" fmla="*/ 2147483647 h 169"/>
              <a:gd name="T12" fmla="*/ 2147483647 w 270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0" h="169">
                <a:moveTo>
                  <a:pt x="13" y="29"/>
                </a:moveTo>
                <a:cubicBezTo>
                  <a:pt x="43" y="113"/>
                  <a:pt x="0" y="5"/>
                  <a:pt x="42" y="77"/>
                </a:cubicBezTo>
                <a:cubicBezTo>
                  <a:pt x="46" y="85"/>
                  <a:pt x="44" y="97"/>
                  <a:pt x="51" y="105"/>
                </a:cubicBezTo>
                <a:cubicBezTo>
                  <a:pt x="63" y="120"/>
                  <a:pt x="90" y="127"/>
                  <a:pt x="108" y="134"/>
                </a:cubicBezTo>
                <a:cubicBezTo>
                  <a:pt x="145" y="169"/>
                  <a:pt x="184" y="149"/>
                  <a:pt x="223" y="124"/>
                </a:cubicBezTo>
                <a:cubicBezTo>
                  <a:pt x="266" y="58"/>
                  <a:pt x="254" y="88"/>
                  <a:pt x="270" y="38"/>
                </a:cubicBezTo>
                <a:cubicBezTo>
                  <a:pt x="258" y="3"/>
                  <a:pt x="269" y="14"/>
                  <a:pt x="242" y="0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Oval 19"/>
          <p:cNvSpPr>
            <a:spLocks noChangeArrowheads="1"/>
          </p:cNvSpPr>
          <p:nvPr/>
        </p:nvSpPr>
        <p:spPr bwMode="auto">
          <a:xfrm flipH="1" flipV="1">
            <a:off x="3733800" y="22860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194" name="Freeform 20"/>
          <p:cNvSpPr>
            <a:spLocks/>
          </p:cNvSpPr>
          <p:nvPr/>
        </p:nvSpPr>
        <p:spPr bwMode="auto">
          <a:xfrm>
            <a:off x="7239000" y="3429000"/>
            <a:ext cx="914400" cy="533400"/>
          </a:xfrm>
          <a:custGeom>
            <a:avLst/>
            <a:gdLst>
              <a:gd name="T0" fmla="*/ 2147483647 w 574"/>
              <a:gd name="T1" fmla="*/ 2147483647 h 322"/>
              <a:gd name="T2" fmla="*/ 2147483647 w 574"/>
              <a:gd name="T3" fmla="*/ 2147483647 h 322"/>
              <a:gd name="T4" fmla="*/ 2147483647 w 574"/>
              <a:gd name="T5" fmla="*/ 2147483647 h 322"/>
              <a:gd name="T6" fmla="*/ 2147483647 w 574"/>
              <a:gd name="T7" fmla="*/ 2147483647 h 322"/>
              <a:gd name="T8" fmla="*/ 2147483647 w 574"/>
              <a:gd name="T9" fmla="*/ 2147483647 h 322"/>
              <a:gd name="T10" fmla="*/ 2147483647 w 574"/>
              <a:gd name="T11" fmla="*/ 2147483647 h 322"/>
              <a:gd name="T12" fmla="*/ 2147483647 w 574"/>
              <a:gd name="T13" fmla="*/ 2147483647 h 322"/>
              <a:gd name="T14" fmla="*/ 2147483647 w 574"/>
              <a:gd name="T15" fmla="*/ 2147483647 h 322"/>
              <a:gd name="T16" fmla="*/ 2147483647 w 574"/>
              <a:gd name="T17" fmla="*/ 2147483647 h 322"/>
              <a:gd name="T18" fmla="*/ 2147483647 w 574"/>
              <a:gd name="T19" fmla="*/ 2147483647 h 322"/>
              <a:gd name="T20" fmla="*/ 2147483647 w 574"/>
              <a:gd name="T21" fmla="*/ 2147483647 h 322"/>
              <a:gd name="T22" fmla="*/ 2147483647 w 574"/>
              <a:gd name="T23" fmla="*/ 2147483647 h 322"/>
              <a:gd name="T24" fmla="*/ 2147483647 w 574"/>
              <a:gd name="T25" fmla="*/ 2147483647 h 322"/>
              <a:gd name="T26" fmla="*/ 2147483647 w 574"/>
              <a:gd name="T27" fmla="*/ 2147483647 h 322"/>
              <a:gd name="T28" fmla="*/ 2147483647 w 574"/>
              <a:gd name="T29" fmla="*/ 2147483647 h 322"/>
              <a:gd name="T30" fmla="*/ 2147483647 w 574"/>
              <a:gd name="T31" fmla="*/ 2147483647 h 3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74" h="322">
                <a:moveTo>
                  <a:pt x="292" y="322"/>
                </a:moveTo>
                <a:cubicBezTo>
                  <a:pt x="281" y="245"/>
                  <a:pt x="283" y="79"/>
                  <a:pt x="187" y="45"/>
                </a:cubicBezTo>
                <a:cubicBezTo>
                  <a:pt x="158" y="54"/>
                  <a:pt x="114" y="46"/>
                  <a:pt x="101" y="74"/>
                </a:cubicBezTo>
                <a:cubicBezTo>
                  <a:pt x="77" y="121"/>
                  <a:pt x="95" y="107"/>
                  <a:pt x="53" y="122"/>
                </a:cubicBezTo>
                <a:cubicBezTo>
                  <a:pt x="43" y="115"/>
                  <a:pt x="27" y="113"/>
                  <a:pt x="25" y="103"/>
                </a:cubicBezTo>
                <a:cubicBezTo>
                  <a:pt x="0" y="3"/>
                  <a:pt x="106" y="40"/>
                  <a:pt x="168" y="36"/>
                </a:cubicBezTo>
                <a:cubicBezTo>
                  <a:pt x="256" y="13"/>
                  <a:pt x="218" y="23"/>
                  <a:pt x="282" y="7"/>
                </a:cubicBezTo>
                <a:cubicBezTo>
                  <a:pt x="410" y="29"/>
                  <a:pt x="286" y="0"/>
                  <a:pt x="368" y="36"/>
                </a:cubicBezTo>
                <a:cubicBezTo>
                  <a:pt x="386" y="44"/>
                  <a:pt x="425" y="55"/>
                  <a:pt x="425" y="55"/>
                </a:cubicBezTo>
                <a:cubicBezTo>
                  <a:pt x="449" y="51"/>
                  <a:pt x="522" y="33"/>
                  <a:pt x="549" y="55"/>
                </a:cubicBezTo>
                <a:cubicBezTo>
                  <a:pt x="574" y="75"/>
                  <a:pt x="526" y="87"/>
                  <a:pt x="511" y="93"/>
                </a:cubicBezTo>
                <a:cubicBezTo>
                  <a:pt x="488" y="89"/>
                  <a:pt x="465" y="89"/>
                  <a:pt x="444" y="83"/>
                </a:cubicBezTo>
                <a:cubicBezTo>
                  <a:pt x="432" y="79"/>
                  <a:pt x="426" y="65"/>
                  <a:pt x="415" y="64"/>
                </a:cubicBezTo>
                <a:cubicBezTo>
                  <a:pt x="408" y="63"/>
                  <a:pt x="358" y="79"/>
                  <a:pt x="349" y="83"/>
                </a:cubicBezTo>
                <a:cubicBezTo>
                  <a:pt x="331" y="133"/>
                  <a:pt x="318" y="185"/>
                  <a:pt x="301" y="236"/>
                </a:cubicBezTo>
                <a:cubicBezTo>
                  <a:pt x="290" y="302"/>
                  <a:pt x="292" y="273"/>
                  <a:pt x="292" y="32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Freeform 21"/>
          <p:cNvSpPr>
            <a:spLocks/>
          </p:cNvSpPr>
          <p:nvPr/>
        </p:nvSpPr>
        <p:spPr bwMode="auto">
          <a:xfrm>
            <a:off x="3505200" y="1981200"/>
            <a:ext cx="428625" cy="457200"/>
          </a:xfrm>
          <a:custGeom>
            <a:avLst/>
            <a:gdLst>
              <a:gd name="T0" fmla="*/ 2147483647 w 270"/>
              <a:gd name="T1" fmla="*/ 2147483647 h 169"/>
              <a:gd name="T2" fmla="*/ 2147483647 w 270"/>
              <a:gd name="T3" fmla="*/ 2147483647 h 169"/>
              <a:gd name="T4" fmla="*/ 2147483647 w 270"/>
              <a:gd name="T5" fmla="*/ 2147483647 h 169"/>
              <a:gd name="T6" fmla="*/ 2147483647 w 270"/>
              <a:gd name="T7" fmla="*/ 2147483647 h 169"/>
              <a:gd name="T8" fmla="*/ 2147483647 w 270"/>
              <a:gd name="T9" fmla="*/ 2147483647 h 169"/>
              <a:gd name="T10" fmla="*/ 2147483647 w 270"/>
              <a:gd name="T11" fmla="*/ 2147483647 h 169"/>
              <a:gd name="T12" fmla="*/ 2147483647 w 270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0" h="169">
                <a:moveTo>
                  <a:pt x="13" y="29"/>
                </a:moveTo>
                <a:cubicBezTo>
                  <a:pt x="43" y="113"/>
                  <a:pt x="0" y="5"/>
                  <a:pt x="42" y="77"/>
                </a:cubicBezTo>
                <a:cubicBezTo>
                  <a:pt x="46" y="85"/>
                  <a:pt x="44" y="97"/>
                  <a:pt x="51" y="105"/>
                </a:cubicBezTo>
                <a:cubicBezTo>
                  <a:pt x="63" y="120"/>
                  <a:pt x="90" y="127"/>
                  <a:pt x="108" y="134"/>
                </a:cubicBezTo>
                <a:cubicBezTo>
                  <a:pt x="145" y="169"/>
                  <a:pt x="184" y="149"/>
                  <a:pt x="223" y="124"/>
                </a:cubicBezTo>
                <a:cubicBezTo>
                  <a:pt x="266" y="58"/>
                  <a:pt x="254" y="88"/>
                  <a:pt x="270" y="38"/>
                </a:cubicBezTo>
                <a:cubicBezTo>
                  <a:pt x="258" y="3"/>
                  <a:pt x="269" y="14"/>
                  <a:pt x="242" y="0"/>
                </a:cubicBezTo>
              </a:path>
            </a:pathLst>
          </a:custGeom>
          <a:noFill/>
          <a:ln w="12700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Oval 22"/>
          <p:cNvSpPr>
            <a:spLocks noChangeArrowheads="1"/>
          </p:cNvSpPr>
          <p:nvPr/>
        </p:nvSpPr>
        <p:spPr bwMode="auto">
          <a:xfrm flipH="1" flipV="1">
            <a:off x="3200400" y="22860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197" name="Freeform 23"/>
          <p:cNvSpPr>
            <a:spLocks/>
          </p:cNvSpPr>
          <p:nvPr/>
        </p:nvSpPr>
        <p:spPr bwMode="auto">
          <a:xfrm>
            <a:off x="838200" y="2235200"/>
            <a:ext cx="101600" cy="279400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0 h 24"/>
              <a:gd name="T4" fmla="*/ 0 w 16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24">
                <a:moveTo>
                  <a:pt x="0" y="24"/>
                </a:moveTo>
                <a:cubicBezTo>
                  <a:pt x="5" y="16"/>
                  <a:pt x="16" y="0"/>
                  <a:pt x="16" y="0"/>
                </a:cubicBezTo>
                <a:cubicBezTo>
                  <a:pt x="16" y="0"/>
                  <a:pt x="5" y="16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Freeform 24"/>
          <p:cNvSpPr>
            <a:spLocks/>
          </p:cNvSpPr>
          <p:nvPr/>
        </p:nvSpPr>
        <p:spPr bwMode="auto">
          <a:xfrm>
            <a:off x="1752600" y="2230438"/>
            <a:ext cx="74613" cy="512762"/>
          </a:xfrm>
          <a:custGeom>
            <a:avLst/>
            <a:gdLst>
              <a:gd name="T0" fmla="*/ 2147483647 w 33"/>
              <a:gd name="T1" fmla="*/ 2147483647 h 275"/>
              <a:gd name="T2" fmla="*/ 2147483647 w 33"/>
              <a:gd name="T3" fmla="*/ 0 h 2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" h="275">
                <a:moveTo>
                  <a:pt x="33" y="232"/>
                </a:moveTo>
                <a:cubicBezTo>
                  <a:pt x="0" y="100"/>
                  <a:pt x="9" y="275"/>
                  <a:pt x="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Freeform 25"/>
          <p:cNvSpPr>
            <a:spLocks/>
          </p:cNvSpPr>
          <p:nvPr/>
        </p:nvSpPr>
        <p:spPr bwMode="auto">
          <a:xfrm>
            <a:off x="3886200" y="2209800"/>
            <a:ext cx="74613" cy="512763"/>
          </a:xfrm>
          <a:custGeom>
            <a:avLst/>
            <a:gdLst>
              <a:gd name="T0" fmla="*/ 2147483647 w 33"/>
              <a:gd name="T1" fmla="*/ 2147483647 h 275"/>
              <a:gd name="T2" fmla="*/ 2147483647 w 33"/>
              <a:gd name="T3" fmla="*/ 0 h 2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" h="275">
                <a:moveTo>
                  <a:pt x="33" y="232"/>
                </a:moveTo>
                <a:cubicBezTo>
                  <a:pt x="0" y="100"/>
                  <a:pt x="9" y="275"/>
                  <a:pt x="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Freeform 26"/>
          <p:cNvSpPr>
            <a:spLocks/>
          </p:cNvSpPr>
          <p:nvPr/>
        </p:nvSpPr>
        <p:spPr bwMode="auto">
          <a:xfrm>
            <a:off x="6019800" y="2286000"/>
            <a:ext cx="74613" cy="512763"/>
          </a:xfrm>
          <a:custGeom>
            <a:avLst/>
            <a:gdLst>
              <a:gd name="T0" fmla="*/ 2147483647 w 33"/>
              <a:gd name="T1" fmla="*/ 2147483647 h 275"/>
              <a:gd name="T2" fmla="*/ 2147483647 w 33"/>
              <a:gd name="T3" fmla="*/ 0 h 2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" h="275">
                <a:moveTo>
                  <a:pt x="33" y="232"/>
                </a:moveTo>
                <a:cubicBezTo>
                  <a:pt x="0" y="100"/>
                  <a:pt x="9" y="275"/>
                  <a:pt x="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Freeform 27"/>
          <p:cNvSpPr>
            <a:spLocks/>
          </p:cNvSpPr>
          <p:nvPr/>
        </p:nvSpPr>
        <p:spPr bwMode="auto">
          <a:xfrm>
            <a:off x="8154988" y="2286000"/>
            <a:ext cx="74612" cy="512763"/>
          </a:xfrm>
          <a:custGeom>
            <a:avLst/>
            <a:gdLst>
              <a:gd name="T0" fmla="*/ 2147483647 w 33"/>
              <a:gd name="T1" fmla="*/ 2147483647 h 275"/>
              <a:gd name="T2" fmla="*/ 2147483647 w 33"/>
              <a:gd name="T3" fmla="*/ 0 h 2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" h="275">
                <a:moveTo>
                  <a:pt x="33" y="232"/>
                </a:moveTo>
                <a:cubicBezTo>
                  <a:pt x="0" y="100"/>
                  <a:pt x="9" y="275"/>
                  <a:pt x="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Freeform 28"/>
          <p:cNvSpPr>
            <a:spLocks/>
          </p:cNvSpPr>
          <p:nvPr/>
        </p:nvSpPr>
        <p:spPr bwMode="auto">
          <a:xfrm>
            <a:off x="2971800" y="2362200"/>
            <a:ext cx="76200" cy="127000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0 h 24"/>
              <a:gd name="T4" fmla="*/ 0 w 16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24">
                <a:moveTo>
                  <a:pt x="0" y="24"/>
                </a:moveTo>
                <a:cubicBezTo>
                  <a:pt x="5" y="16"/>
                  <a:pt x="16" y="0"/>
                  <a:pt x="16" y="0"/>
                </a:cubicBezTo>
                <a:cubicBezTo>
                  <a:pt x="16" y="0"/>
                  <a:pt x="5" y="16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Freeform 29"/>
          <p:cNvSpPr>
            <a:spLocks/>
          </p:cNvSpPr>
          <p:nvPr/>
        </p:nvSpPr>
        <p:spPr bwMode="auto">
          <a:xfrm>
            <a:off x="7239000" y="2209800"/>
            <a:ext cx="152400" cy="304800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0 h 24"/>
              <a:gd name="T4" fmla="*/ 0 w 16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24">
                <a:moveTo>
                  <a:pt x="0" y="24"/>
                </a:moveTo>
                <a:cubicBezTo>
                  <a:pt x="5" y="16"/>
                  <a:pt x="16" y="0"/>
                  <a:pt x="16" y="0"/>
                </a:cubicBezTo>
                <a:cubicBezTo>
                  <a:pt x="16" y="0"/>
                  <a:pt x="5" y="16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Freeform 30"/>
          <p:cNvSpPr>
            <a:spLocks/>
          </p:cNvSpPr>
          <p:nvPr/>
        </p:nvSpPr>
        <p:spPr bwMode="auto">
          <a:xfrm>
            <a:off x="5105400" y="2286000"/>
            <a:ext cx="152400" cy="304800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0 h 24"/>
              <a:gd name="T4" fmla="*/ 0 w 16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24">
                <a:moveTo>
                  <a:pt x="0" y="24"/>
                </a:moveTo>
                <a:cubicBezTo>
                  <a:pt x="5" y="16"/>
                  <a:pt x="16" y="0"/>
                  <a:pt x="16" y="0"/>
                </a:cubicBezTo>
                <a:cubicBezTo>
                  <a:pt x="16" y="0"/>
                  <a:pt x="5" y="16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 flipH="1" flipV="1">
            <a:off x="3505200" y="1066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206" name="Rectangle 32"/>
          <p:cNvSpPr>
            <a:spLocks noChangeArrowheads="1"/>
          </p:cNvSpPr>
          <p:nvPr/>
        </p:nvSpPr>
        <p:spPr bwMode="auto">
          <a:xfrm>
            <a:off x="1219200" y="1143000"/>
            <a:ext cx="228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0207" name="Freeform 33"/>
          <p:cNvSpPr>
            <a:spLocks/>
          </p:cNvSpPr>
          <p:nvPr/>
        </p:nvSpPr>
        <p:spPr bwMode="auto">
          <a:xfrm>
            <a:off x="847725" y="1295400"/>
            <a:ext cx="904875" cy="1031875"/>
          </a:xfrm>
          <a:custGeom>
            <a:avLst/>
            <a:gdLst>
              <a:gd name="T0" fmla="*/ 2147483647 w 600"/>
              <a:gd name="T1" fmla="*/ 2147483647 h 610"/>
              <a:gd name="T2" fmla="*/ 2147483647 w 600"/>
              <a:gd name="T3" fmla="*/ 2147483647 h 610"/>
              <a:gd name="T4" fmla="*/ 2147483647 w 600"/>
              <a:gd name="T5" fmla="*/ 2147483647 h 610"/>
              <a:gd name="T6" fmla="*/ 2147483647 w 600"/>
              <a:gd name="T7" fmla="*/ 2147483647 h 610"/>
              <a:gd name="T8" fmla="*/ 2147483647 w 600"/>
              <a:gd name="T9" fmla="*/ 2147483647 h 610"/>
              <a:gd name="T10" fmla="*/ 2147483647 w 600"/>
              <a:gd name="T11" fmla="*/ 2147483647 h 610"/>
              <a:gd name="T12" fmla="*/ 2147483647 w 600"/>
              <a:gd name="T13" fmla="*/ 2147483647 h 610"/>
              <a:gd name="T14" fmla="*/ 2147483647 w 600"/>
              <a:gd name="T15" fmla="*/ 2147483647 h 610"/>
              <a:gd name="T16" fmla="*/ 2147483647 w 600"/>
              <a:gd name="T17" fmla="*/ 2147483647 h 610"/>
              <a:gd name="T18" fmla="*/ 2147483647 w 600"/>
              <a:gd name="T19" fmla="*/ 2147483647 h 610"/>
              <a:gd name="T20" fmla="*/ 2147483647 w 600"/>
              <a:gd name="T21" fmla="*/ 2147483647 h 610"/>
              <a:gd name="T22" fmla="*/ 2147483647 w 600"/>
              <a:gd name="T23" fmla="*/ 2147483647 h 610"/>
              <a:gd name="T24" fmla="*/ 2147483647 w 600"/>
              <a:gd name="T25" fmla="*/ 2147483647 h 610"/>
              <a:gd name="T26" fmla="*/ 0 w 600"/>
              <a:gd name="T27" fmla="*/ 2147483647 h 610"/>
              <a:gd name="T28" fmla="*/ 2147483647 w 600"/>
              <a:gd name="T29" fmla="*/ 2147483647 h 610"/>
              <a:gd name="T30" fmla="*/ 2147483647 w 600"/>
              <a:gd name="T31" fmla="*/ 2147483647 h 610"/>
              <a:gd name="T32" fmla="*/ 2147483647 w 600"/>
              <a:gd name="T33" fmla="*/ 2147483647 h 610"/>
              <a:gd name="T34" fmla="*/ 2147483647 w 600"/>
              <a:gd name="T35" fmla="*/ 2147483647 h 610"/>
              <a:gd name="T36" fmla="*/ 2147483647 w 600"/>
              <a:gd name="T37" fmla="*/ 0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0" h="610">
                <a:moveTo>
                  <a:pt x="343" y="152"/>
                </a:moveTo>
                <a:cubicBezTo>
                  <a:pt x="402" y="167"/>
                  <a:pt x="370" y="154"/>
                  <a:pt x="438" y="200"/>
                </a:cubicBezTo>
                <a:cubicBezTo>
                  <a:pt x="447" y="206"/>
                  <a:pt x="466" y="219"/>
                  <a:pt x="466" y="219"/>
                </a:cubicBezTo>
                <a:cubicBezTo>
                  <a:pt x="483" y="268"/>
                  <a:pt x="513" y="294"/>
                  <a:pt x="543" y="333"/>
                </a:cubicBezTo>
                <a:cubicBezTo>
                  <a:pt x="557" y="351"/>
                  <a:pt x="581" y="391"/>
                  <a:pt x="581" y="391"/>
                </a:cubicBezTo>
                <a:cubicBezTo>
                  <a:pt x="584" y="400"/>
                  <a:pt x="590" y="409"/>
                  <a:pt x="590" y="419"/>
                </a:cubicBezTo>
                <a:cubicBezTo>
                  <a:pt x="590" y="587"/>
                  <a:pt x="600" y="534"/>
                  <a:pt x="419" y="524"/>
                </a:cubicBezTo>
                <a:cubicBezTo>
                  <a:pt x="335" y="495"/>
                  <a:pt x="349" y="517"/>
                  <a:pt x="362" y="419"/>
                </a:cubicBezTo>
                <a:cubicBezTo>
                  <a:pt x="358" y="366"/>
                  <a:pt x="384" y="216"/>
                  <a:pt x="305" y="191"/>
                </a:cubicBezTo>
                <a:cubicBezTo>
                  <a:pt x="270" y="198"/>
                  <a:pt x="234" y="199"/>
                  <a:pt x="200" y="210"/>
                </a:cubicBezTo>
                <a:cubicBezTo>
                  <a:pt x="179" y="216"/>
                  <a:pt x="163" y="231"/>
                  <a:pt x="143" y="238"/>
                </a:cubicBezTo>
                <a:cubicBezTo>
                  <a:pt x="127" y="283"/>
                  <a:pt x="117" y="263"/>
                  <a:pt x="85" y="295"/>
                </a:cubicBezTo>
                <a:cubicBezTo>
                  <a:pt x="69" y="344"/>
                  <a:pt x="57" y="395"/>
                  <a:pt x="28" y="438"/>
                </a:cubicBezTo>
                <a:cubicBezTo>
                  <a:pt x="20" y="479"/>
                  <a:pt x="12" y="521"/>
                  <a:pt x="0" y="562"/>
                </a:cubicBezTo>
                <a:cubicBezTo>
                  <a:pt x="32" y="578"/>
                  <a:pt x="60" y="598"/>
                  <a:pt x="95" y="610"/>
                </a:cubicBezTo>
                <a:cubicBezTo>
                  <a:pt x="160" y="592"/>
                  <a:pt x="159" y="566"/>
                  <a:pt x="209" y="533"/>
                </a:cubicBezTo>
                <a:cubicBezTo>
                  <a:pt x="197" y="461"/>
                  <a:pt x="180" y="306"/>
                  <a:pt x="238" y="248"/>
                </a:cubicBezTo>
                <a:cubicBezTo>
                  <a:pt x="252" y="232"/>
                  <a:pt x="277" y="230"/>
                  <a:pt x="295" y="219"/>
                </a:cubicBezTo>
                <a:cubicBezTo>
                  <a:pt x="305" y="10"/>
                  <a:pt x="257" y="66"/>
                  <a:pt x="324" y="0"/>
                </a:cubicBez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Freeform 34"/>
          <p:cNvSpPr>
            <a:spLocks/>
          </p:cNvSpPr>
          <p:nvPr/>
        </p:nvSpPr>
        <p:spPr bwMode="auto">
          <a:xfrm>
            <a:off x="1054100" y="819150"/>
            <a:ext cx="295275" cy="514350"/>
          </a:xfrm>
          <a:custGeom>
            <a:avLst/>
            <a:gdLst>
              <a:gd name="T0" fmla="*/ 0 w 186"/>
              <a:gd name="T1" fmla="*/ 2147483647 h 324"/>
              <a:gd name="T2" fmla="*/ 2147483647 w 186"/>
              <a:gd name="T3" fmla="*/ 2147483647 h 324"/>
              <a:gd name="T4" fmla="*/ 2147483647 w 186"/>
              <a:gd name="T5" fmla="*/ 2147483647 h 324"/>
              <a:gd name="T6" fmla="*/ 2147483647 w 186"/>
              <a:gd name="T7" fmla="*/ 2147483647 h 324"/>
              <a:gd name="T8" fmla="*/ 2147483647 w 186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" h="324">
                <a:moveTo>
                  <a:pt x="0" y="12"/>
                </a:moveTo>
                <a:cubicBezTo>
                  <a:pt x="34" y="0"/>
                  <a:pt x="44" y="17"/>
                  <a:pt x="80" y="28"/>
                </a:cubicBezTo>
                <a:cubicBezTo>
                  <a:pt x="96" y="32"/>
                  <a:pt x="112" y="38"/>
                  <a:pt x="128" y="44"/>
                </a:cubicBezTo>
                <a:cubicBezTo>
                  <a:pt x="136" y="46"/>
                  <a:pt x="152" y="52"/>
                  <a:pt x="152" y="52"/>
                </a:cubicBezTo>
                <a:cubicBezTo>
                  <a:pt x="186" y="154"/>
                  <a:pt x="160" y="67"/>
                  <a:pt x="160" y="32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 flipH="1" flipV="1">
            <a:off x="3505200" y="1143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210" name="Freeform 36"/>
          <p:cNvSpPr>
            <a:spLocks/>
          </p:cNvSpPr>
          <p:nvPr/>
        </p:nvSpPr>
        <p:spPr bwMode="auto">
          <a:xfrm>
            <a:off x="838200" y="3429000"/>
            <a:ext cx="914400" cy="533400"/>
          </a:xfrm>
          <a:custGeom>
            <a:avLst/>
            <a:gdLst>
              <a:gd name="T0" fmla="*/ 2147483647 w 574"/>
              <a:gd name="T1" fmla="*/ 2147483647 h 322"/>
              <a:gd name="T2" fmla="*/ 2147483647 w 574"/>
              <a:gd name="T3" fmla="*/ 2147483647 h 322"/>
              <a:gd name="T4" fmla="*/ 2147483647 w 574"/>
              <a:gd name="T5" fmla="*/ 2147483647 h 322"/>
              <a:gd name="T6" fmla="*/ 2147483647 w 574"/>
              <a:gd name="T7" fmla="*/ 2147483647 h 322"/>
              <a:gd name="T8" fmla="*/ 2147483647 w 574"/>
              <a:gd name="T9" fmla="*/ 2147483647 h 322"/>
              <a:gd name="T10" fmla="*/ 2147483647 w 574"/>
              <a:gd name="T11" fmla="*/ 2147483647 h 322"/>
              <a:gd name="T12" fmla="*/ 2147483647 w 574"/>
              <a:gd name="T13" fmla="*/ 2147483647 h 322"/>
              <a:gd name="T14" fmla="*/ 2147483647 w 574"/>
              <a:gd name="T15" fmla="*/ 2147483647 h 322"/>
              <a:gd name="T16" fmla="*/ 2147483647 w 574"/>
              <a:gd name="T17" fmla="*/ 2147483647 h 322"/>
              <a:gd name="T18" fmla="*/ 2147483647 w 574"/>
              <a:gd name="T19" fmla="*/ 2147483647 h 322"/>
              <a:gd name="T20" fmla="*/ 2147483647 w 574"/>
              <a:gd name="T21" fmla="*/ 2147483647 h 322"/>
              <a:gd name="T22" fmla="*/ 2147483647 w 574"/>
              <a:gd name="T23" fmla="*/ 2147483647 h 322"/>
              <a:gd name="T24" fmla="*/ 2147483647 w 574"/>
              <a:gd name="T25" fmla="*/ 2147483647 h 322"/>
              <a:gd name="T26" fmla="*/ 2147483647 w 574"/>
              <a:gd name="T27" fmla="*/ 2147483647 h 322"/>
              <a:gd name="T28" fmla="*/ 2147483647 w 574"/>
              <a:gd name="T29" fmla="*/ 2147483647 h 322"/>
              <a:gd name="T30" fmla="*/ 2147483647 w 574"/>
              <a:gd name="T31" fmla="*/ 2147483647 h 3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74" h="322">
                <a:moveTo>
                  <a:pt x="292" y="322"/>
                </a:moveTo>
                <a:cubicBezTo>
                  <a:pt x="281" y="245"/>
                  <a:pt x="283" y="79"/>
                  <a:pt x="187" y="45"/>
                </a:cubicBezTo>
                <a:cubicBezTo>
                  <a:pt x="158" y="54"/>
                  <a:pt x="114" y="46"/>
                  <a:pt x="101" y="74"/>
                </a:cubicBezTo>
                <a:cubicBezTo>
                  <a:pt x="77" y="121"/>
                  <a:pt x="95" y="107"/>
                  <a:pt x="53" y="122"/>
                </a:cubicBezTo>
                <a:cubicBezTo>
                  <a:pt x="43" y="115"/>
                  <a:pt x="27" y="113"/>
                  <a:pt x="25" y="103"/>
                </a:cubicBezTo>
                <a:cubicBezTo>
                  <a:pt x="0" y="3"/>
                  <a:pt x="106" y="40"/>
                  <a:pt x="168" y="36"/>
                </a:cubicBezTo>
                <a:cubicBezTo>
                  <a:pt x="256" y="13"/>
                  <a:pt x="218" y="23"/>
                  <a:pt x="282" y="7"/>
                </a:cubicBezTo>
                <a:cubicBezTo>
                  <a:pt x="410" y="29"/>
                  <a:pt x="286" y="0"/>
                  <a:pt x="368" y="36"/>
                </a:cubicBezTo>
                <a:cubicBezTo>
                  <a:pt x="386" y="44"/>
                  <a:pt x="425" y="55"/>
                  <a:pt x="425" y="55"/>
                </a:cubicBezTo>
                <a:cubicBezTo>
                  <a:pt x="449" y="51"/>
                  <a:pt x="522" y="33"/>
                  <a:pt x="549" y="55"/>
                </a:cubicBezTo>
                <a:cubicBezTo>
                  <a:pt x="574" y="75"/>
                  <a:pt x="526" y="87"/>
                  <a:pt x="511" y="93"/>
                </a:cubicBezTo>
                <a:cubicBezTo>
                  <a:pt x="488" y="89"/>
                  <a:pt x="465" y="89"/>
                  <a:pt x="444" y="83"/>
                </a:cubicBezTo>
                <a:cubicBezTo>
                  <a:pt x="432" y="79"/>
                  <a:pt x="426" y="65"/>
                  <a:pt x="415" y="64"/>
                </a:cubicBezTo>
                <a:cubicBezTo>
                  <a:pt x="408" y="63"/>
                  <a:pt x="358" y="79"/>
                  <a:pt x="349" y="83"/>
                </a:cubicBezTo>
                <a:cubicBezTo>
                  <a:pt x="331" y="133"/>
                  <a:pt x="318" y="185"/>
                  <a:pt x="301" y="236"/>
                </a:cubicBezTo>
                <a:cubicBezTo>
                  <a:pt x="290" y="302"/>
                  <a:pt x="292" y="273"/>
                  <a:pt x="292" y="32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Freeform 37"/>
          <p:cNvSpPr>
            <a:spLocks/>
          </p:cNvSpPr>
          <p:nvPr/>
        </p:nvSpPr>
        <p:spPr bwMode="auto">
          <a:xfrm>
            <a:off x="914400" y="2209800"/>
            <a:ext cx="762000" cy="762000"/>
          </a:xfrm>
          <a:custGeom>
            <a:avLst/>
            <a:gdLst>
              <a:gd name="T0" fmla="*/ 2147483647 w 448"/>
              <a:gd name="T1" fmla="*/ 0 h 480"/>
              <a:gd name="T2" fmla="*/ 2147483647 w 448"/>
              <a:gd name="T3" fmla="*/ 2147483647 h 480"/>
              <a:gd name="T4" fmla="*/ 2147483647 w 448"/>
              <a:gd name="T5" fmla="*/ 2147483647 h 480"/>
              <a:gd name="T6" fmla="*/ 2147483647 w 448"/>
              <a:gd name="T7" fmla="*/ 2147483647 h 480"/>
              <a:gd name="T8" fmla="*/ 2147483647 w 448"/>
              <a:gd name="T9" fmla="*/ 2147483647 h 480"/>
              <a:gd name="T10" fmla="*/ 2147483647 w 448"/>
              <a:gd name="T11" fmla="*/ 2147483647 h 480"/>
              <a:gd name="T12" fmla="*/ 2147483647 w 448"/>
              <a:gd name="T13" fmla="*/ 2147483647 h 480"/>
              <a:gd name="T14" fmla="*/ 2147483647 w 448"/>
              <a:gd name="T15" fmla="*/ 2147483647 h 480"/>
              <a:gd name="T16" fmla="*/ 2147483647 w 448"/>
              <a:gd name="T17" fmla="*/ 2147483647 h 480"/>
              <a:gd name="T18" fmla="*/ 0 w 448"/>
              <a:gd name="T19" fmla="*/ 2147483647 h 480"/>
              <a:gd name="T20" fmla="*/ 2147483647 w 448"/>
              <a:gd name="T21" fmla="*/ 2147483647 h 480"/>
              <a:gd name="T22" fmla="*/ 2147483647 w 448"/>
              <a:gd name="T23" fmla="*/ 2147483647 h 480"/>
              <a:gd name="T24" fmla="*/ 2147483647 w 448"/>
              <a:gd name="T25" fmla="*/ 2147483647 h 480"/>
              <a:gd name="T26" fmla="*/ 2147483647 w 448"/>
              <a:gd name="T27" fmla="*/ 2147483647 h 480"/>
              <a:gd name="T28" fmla="*/ 2147483647 w 448"/>
              <a:gd name="T29" fmla="*/ 2147483647 h 480"/>
              <a:gd name="T30" fmla="*/ 2147483647 w 448"/>
              <a:gd name="T31" fmla="*/ 2147483647 h 480"/>
              <a:gd name="T32" fmla="*/ 2147483647 w 448"/>
              <a:gd name="T33" fmla="*/ 0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48" h="480">
                <a:moveTo>
                  <a:pt x="208" y="0"/>
                </a:moveTo>
                <a:cubicBezTo>
                  <a:pt x="215" y="0"/>
                  <a:pt x="373" y="14"/>
                  <a:pt x="376" y="16"/>
                </a:cubicBezTo>
                <a:cubicBezTo>
                  <a:pt x="387" y="22"/>
                  <a:pt x="379" y="43"/>
                  <a:pt x="384" y="56"/>
                </a:cubicBezTo>
                <a:cubicBezTo>
                  <a:pt x="387" y="65"/>
                  <a:pt x="395" y="71"/>
                  <a:pt x="400" y="80"/>
                </a:cubicBezTo>
                <a:cubicBezTo>
                  <a:pt x="403" y="87"/>
                  <a:pt x="405" y="96"/>
                  <a:pt x="408" y="104"/>
                </a:cubicBezTo>
                <a:cubicBezTo>
                  <a:pt x="412" y="195"/>
                  <a:pt x="399" y="263"/>
                  <a:pt x="448" y="336"/>
                </a:cubicBezTo>
                <a:cubicBezTo>
                  <a:pt x="445" y="360"/>
                  <a:pt x="447" y="385"/>
                  <a:pt x="440" y="408"/>
                </a:cubicBezTo>
                <a:cubicBezTo>
                  <a:pt x="430" y="435"/>
                  <a:pt x="411" y="430"/>
                  <a:pt x="392" y="440"/>
                </a:cubicBezTo>
                <a:cubicBezTo>
                  <a:pt x="311" y="480"/>
                  <a:pt x="188" y="465"/>
                  <a:pt x="96" y="472"/>
                </a:cubicBezTo>
                <a:cubicBezTo>
                  <a:pt x="40" y="462"/>
                  <a:pt x="18" y="454"/>
                  <a:pt x="0" y="400"/>
                </a:cubicBezTo>
                <a:cubicBezTo>
                  <a:pt x="7" y="363"/>
                  <a:pt x="11" y="342"/>
                  <a:pt x="32" y="312"/>
                </a:cubicBezTo>
                <a:cubicBezTo>
                  <a:pt x="34" y="269"/>
                  <a:pt x="30" y="225"/>
                  <a:pt x="40" y="184"/>
                </a:cubicBezTo>
                <a:cubicBezTo>
                  <a:pt x="42" y="174"/>
                  <a:pt x="57" y="174"/>
                  <a:pt x="64" y="168"/>
                </a:cubicBezTo>
                <a:cubicBezTo>
                  <a:pt x="70" y="161"/>
                  <a:pt x="72" y="150"/>
                  <a:pt x="80" y="144"/>
                </a:cubicBezTo>
                <a:cubicBezTo>
                  <a:pt x="93" y="132"/>
                  <a:pt x="113" y="129"/>
                  <a:pt x="128" y="120"/>
                </a:cubicBezTo>
                <a:cubicBezTo>
                  <a:pt x="146" y="92"/>
                  <a:pt x="151" y="72"/>
                  <a:pt x="176" y="48"/>
                </a:cubicBezTo>
                <a:cubicBezTo>
                  <a:pt x="181" y="31"/>
                  <a:pt x="186" y="0"/>
                  <a:pt x="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Rectangle 40"/>
          <p:cNvSpPr>
            <a:spLocks noChangeArrowheads="1"/>
          </p:cNvSpPr>
          <p:nvPr/>
        </p:nvSpPr>
        <p:spPr bwMode="auto">
          <a:xfrm>
            <a:off x="0" y="6334125"/>
            <a:ext cx="728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i="1">
                <a:solidFill>
                  <a:srgbClr val="660066"/>
                </a:solidFill>
              </a:rPr>
              <a:t>DeRose Kent Ranasinghe 2014 </a:t>
            </a:r>
          </a:p>
          <a:p>
            <a:r>
              <a:rPr lang="en-US" sz="1400" i="1">
                <a:solidFill>
                  <a:srgbClr val="660066"/>
                </a:solidFill>
              </a:rPr>
              <a:t>Novel approaches and strategies for biologics, vaccines and cancer therapies.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188913"/>
            <a:ext cx="2160587" cy="6192837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701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3" grpId="0"/>
      <p:bldP spid="30734" grpId="0"/>
      <p:bldP spid="3073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figure 12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850900"/>
            <a:ext cx="711835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52450" y="2794000"/>
            <a:ext cx="7785100" cy="1257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305800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HIV gag pol </a:t>
            </a:r>
            <a:r>
              <a:rPr lang="en-US" sz="2800" b="1" dirty="0" err="1">
                <a:solidFill>
                  <a:srgbClr val="0000FF"/>
                </a:solidFill>
              </a:rPr>
              <a:t>env</a:t>
            </a:r>
            <a:r>
              <a:rPr lang="en-US" sz="2800" b="1" dirty="0">
                <a:solidFill>
                  <a:srgbClr val="0000FF"/>
                </a:solidFill>
              </a:rPr>
              <a:t> genes are used in our vaccines </a:t>
            </a:r>
          </a:p>
        </p:txBody>
      </p:sp>
    </p:spTree>
    <p:extLst>
      <p:ext uri="{BB962C8B-B14F-4D97-AF65-F5344CB8AC3E}">
        <p14:creationId xmlns:p14="http://schemas.microsoft.com/office/powerpoint/2010/main" val="20713240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17" name="Straight Connector 24"/>
          <p:cNvCxnSpPr>
            <a:cxnSpLocks noChangeShapeType="1"/>
          </p:cNvCxnSpPr>
          <p:nvPr/>
        </p:nvCxnSpPr>
        <p:spPr bwMode="auto">
          <a:xfrm>
            <a:off x="4584700" y="2501900"/>
            <a:ext cx="6731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18" name="Straight Connector 26"/>
          <p:cNvCxnSpPr>
            <a:cxnSpLocks noChangeShapeType="1"/>
          </p:cNvCxnSpPr>
          <p:nvPr/>
        </p:nvCxnSpPr>
        <p:spPr bwMode="auto">
          <a:xfrm rot="10800000" flipV="1">
            <a:off x="5283200" y="2527300"/>
            <a:ext cx="101600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19" name="Straight Connector 28"/>
          <p:cNvCxnSpPr>
            <a:cxnSpLocks noChangeShapeType="1"/>
          </p:cNvCxnSpPr>
          <p:nvPr/>
        </p:nvCxnSpPr>
        <p:spPr bwMode="auto">
          <a:xfrm rot="5400000">
            <a:off x="5588000" y="4356100"/>
            <a:ext cx="4826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0" name="Straight Connector 30"/>
          <p:cNvCxnSpPr>
            <a:cxnSpLocks noChangeShapeType="1"/>
          </p:cNvCxnSpPr>
          <p:nvPr/>
        </p:nvCxnSpPr>
        <p:spPr bwMode="auto">
          <a:xfrm>
            <a:off x="4584700" y="4660900"/>
            <a:ext cx="57150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1" name="TextBox 3"/>
          <p:cNvSpPr txBox="1">
            <a:spLocks noChangeArrowheads="1"/>
          </p:cNvSpPr>
          <p:nvPr/>
        </p:nvSpPr>
        <p:spPr bwMode="auto">
          <a:xfrm>
            <a:off x="323528" y="980728"/>
            <a:ext cx="8667908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Recombinant </a:t>
            </a:r>
            <a:r>
              <a:rPr lang="en-US" sz="2400" b="1" dirty="0" smtClean="0">
                <a:solidFill>
                  <a:srgbClr val="0000FF"/>
                </a:solidFill>
              </a:rPr>
              <a:t>pox viral vector-based vaccine </a:t>
            </a:r>
            <a:r>
              <a:rPr lang="en-US" sz="2400" b="1" dirty="0">
                <a:solidFill>
                  <a:srgbClr val="0000FF"/>
                </a:solidFill>
              </a:rPr>
              <a:t>construction</a:t>
            </a:r>
          </a:p>
        </p:txBody>
      </p:sp>
      <p:cxnSp>
        <p:nvCxnSpPr>
          <p:cNvPr id="60422" name="Straight Connector 6"/>
          <p:cNvCxnSpPr>
            <a:cxnSpLocks noChangeShapeType="1"/>
          </p:cNvCxnSpPr>
          <p:nvPr/>
        </p:nvCxnSpPr>
        <p:spPr bwMode="auto">
          <a:xfrm flipV="1">
            <a:off x="1619250" y="5092700"/>
            <a:ext cx="5930900" cy="11430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3" name="Straight Connector 11"/>
          <p:cNvCxnSpPr>
            <a:cxnSpLocks noChangeShapeType="1"/>
          </p:cNvCxnSpPr>
          <p:nvPr/>
        </p:nvCxnSpPr>
        <p:spPr bwMode="auto">
          <a:xfrm flipV="1">
            <a:off x="4584700" y="2443163"/>
            <a:ext cx="1854200" cy="7937"/>
          </a:xfrm>
          <a:prstGeom prst="line">
            <a:avLst/>
          </a:prstGeom>
          <a:noFill/>
          <a:ln w="1143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4" name="TextBox 32"/>
          <p:cNvSpPr txBox="1">
            <a:spLocks noChangeArrowheads="1"/>
          </p:cNvSpPr>
          <p:nvPr/>
        </p:nvSpPr>
        <p:spPr bwMode="auto">
          <a:xfrm>
            <a:off x="4584700" y="1993900"/>
            <a:ext cx="2108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HIV gag/</a:t>
            </a:r>
            <a:r>
              <a:rPr lang="en-US" sz="2000" b="1" dirty="0" smtClean="0">
                <a:solidFill>
                  <a:srgbClr val="0000FF"/>
                </a:solidFill>
              </a:rPr>
              <a:t>pol/</a:t>
            </a:r>
            <a:r>
              <a:rPr lang="en-US" sz="2000" b="1" dirty="0" err="1" smtClean="0">
                <a:solidFill>
                  <a:srgbClr val="0000FF"/>
                </a:solidFill>
              </a:rPr>
              <a:t>env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0425" name="TextBox 33"/>
          <p:cNvSpPr txBox="1">
            <a:spLocks noChangeArrowheads="1"/>
          </p:cNvSpPr>
          <p:nvPr/>
        </p:nvSpPr>
        <p:spPr bwMode="auto">
          <a:xfrm>
            <a:off x="4584700" y="414020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HIV gag/pol</a:t>
            </a:r>
          </a:p>
        </p:txBody>
      </p:sp>
      <p:sp>
        <p:nvSpPr>
          <p:cNvPr id="60428" name="TextBox 41"/>
          <p:cNvSpPr txBox="1">
            <a:spLocks noChangeArrowheads="1"/>
          </p:cNvSpPr>
          <p:nvPr/>
        </p:nvSpPr>
        <p:spPr bwMode="auto">
          <a:xfrm>
            <a:off x="8153386" y="6309320"/>
            <a:ext cx="9842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0000FF"/>
                </a:solidFill>
              </a:rPr>
              <a:t>Not to scale</a:t>
            </a:r>
          </a:p>
        </p:txBody>
      </p:sp>
      <p:cxnSp>
        <p:nvCxnSpPr>
          <p:cNvPr id="60429" name="Straight Connector 11"/>
          <p:cNvCxnSpPr>
            <a:cxnSpLocks noChangeShapeType="1"/>
          </p:cNvCxnSpPr>
          <p:nvPr/>
        </p:nvCxnSpPr>
        <p:spPr bwMode="auto">
          <a:xfrm>
            <a:off x="4584700" y="4584700"/>
            <a:ext cx="1866900" cy="30163"/>
          </a:xfrm>
          <a:prstGeom prst="line">
            <a:avLst/>
          </a:prstGeom>
          <a:noFill/>
          <a:ln w="1143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Connector 5"/>
          <p:cNvCxnSpPr>
            <a:cxnSpLocks noChangeShapeType="1"/>
          </p:cNvCxnSpPr>
          <p:nvPr/>
        </p:nvCxnSpPr>
        <p:spPr bwMode="auto">
          <a:xfrm flipV="1">
            <a:off x="1593850" y="2959100"/>
            <a:ext cx="6007100" cy="25400"/>
          </a:xfrm>
          <a:prstGeom prst="line">
            <a:avLst/>
          </a:prstGeom>
          <a:noFill/>
          <a:ln w="152400">
            <a:solidFill>
              <a:srgbClr val="A95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259632" y="5301208"/>
            <a:ext cx="7200900" cy="58477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/>
              <a:t>Recombinant </a:t>
            </a:r>
            <a:r>
              <a:rPr lang="en-US" sz="1600" b="1" dirty="0" err="1" smtClean="0"/>
              <a:t>vaccinia</a:t>
            </a:r>
            <a:r>
              <a:rPr lang="en-US" sz="1600" b="1" dirty="0" smtClean="0"/>
              <a:t> virus (</a:t>
            </a:r>
            <a:r>
              <a:rPr lang="en-US" sz="1600" b="1" dirty="0" err="1" smtClean="0"/>
              <a:t>rVV</a:t>
            </a:r>
            <a:r>
              <a:rPr lang="en-US" sz="1600" b="1" dirty="0" smtClean="0"/>
              <a:t>) or Modified </a:t>
            </a:r>
            <a:r>
              <a:rPr lang="en-US" sz="1600" b="1" dirty="0" err="1"/>
              <a:t>V</a:t>
            </a:r>
            <a:r>
              <a:rPr lang="en-US" sz="1600" b="1" dirty="0" err="1" smtClean="0"/>
              <a:t>accinia</a:t>
            </a:r>
            <a:r>
              <a:rPr lang="en-US" sz="1600" b="1" dirty="0" smtClean="0"/>
              <a:t> Ankara (</a:t>
            </a:r>
            <a:r>
              <a:rPr lang="en-US" sz="1600" b="1" dirty="0" err="1" smtClean="0"/>
              <a:t>rMVA</a:t>
            </a:r>
            <a:r>
              <a:rPr lang="en-US" sz="1600" b="1" dirty="0" smtClean="0"/>
              <a:t>) - booster vaccine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31640" y="3212976"/>
            <a:ext cx="53298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600" b="1" dirty="0" smtClean="0">
                <a:solidFill>
                  <a:srgbClr val="996633"/>
                </a:solidFill>
              </a:rPr>
              <a:t>Recombinant </a:t>
            </a:r>
            <a:r>
              <a:rPr lang="en-US" sz="1600" b="1" dirty="0" err="1" smtClean="0">
                <a:solidFill>
                  <a:srgbClr val="996633"/>
                </a:solidFill>
              </a:rPr>
              <a:t>fowlpox</a:t>
            </a:r>
            <a:r>
              <a:rPr lang="en-US" sz="1600" b="1" dirty="0" smtClean="0">
                <a:solidFill>
                  <a:srgbClr val="996633"/>
                </a:solidFill>
              </a:rPr>
              <a:t> virus (</a:t>
            </a:r>
            <a:r>
              <a:rPr lang="en-US" sz="1600" b="1" dirty="0" err="1" smtClean="0">
                <a:solidFill>
                  <a:srgbClr val="996633"/>
                </a:solidFill>
              </a:rPr>
              <a:t>rFPV</a:t>
            </a:r>
            <a:r>
              <a:rPr lang="en-US" sz="1600" b="1" dirty="0" smtClean="0">
                <a:solidFill>
                  <a:srgbClr val="996633"/>
                </a:solidFill>
              </a:rPr>
              <a:t>) - priming vaccine</a:t>
            </a:r>
          </a:p>
        </p:txBody>
      </p:sp>
    </p:spTree>
    <p:extLst>
      <p:ext uri="{BB962C8B-B14F-4D97-AF65-F5344CB8AC3E}">
        <p14:creationId xmlns:p14="http://schemas.microsoft.com/office/powerpoint/2010/main" val="42479206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2"/>
          <p:cNvSpPr txBox="1">
            <a:spLocks noChangeArrowheads="1"/>
          </p:cNvSpPr>
          <p:nvPr/>
        </p:nvSpPr>
        <p:spPr bwMode="auto">
          <a:xfrm>
            <a:off x="684213" y="908050"/>
            <a:ext cx="7775575" cy="5232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FF"/>
                </a:solidFill>
              </a:rPr>
              <a:t>HIV prime-boost </a:t>
            </a:r>
            <a:r>
              <a:rPr lang="en-US" sz="2800" b="1" dirty="0" smtClean="0">
                <a:solidFill>
                  <a:srgbClr val="0000FF"/>
                </a:solidFill>
              </a:rPr>
              <a:t>vaccination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6562" name="Straight Connector 5"/>
          <p:cNvCxnSpPr>
            <a:cxnSpLocks noChangeShapeType="1"/>
          </p:cNvCxnSpPr>
          <p:nvPr/>
        </p:nvCxnSpPr>
        <p:spPr bwMode="auto">
          <a:xfrm>
            <a:off x="1612900" y="2565400"/>
            <a:ext cx="619760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7429501" y="2913062"/>
            <a:ext cx="7239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4" name="TextBox 10"/>
          <p:cNvSpPr txBox="1">
            <a:spLocks noChangeArrowheads="1"/>
          </p:cNvSpPr>
          <p:nvPr/>
        </p:nvSpPr>
        <p:spPr bwMode="auto">
          <a:xfrm>
            <a:off x="2667000" y="2057400"/>
            <a:ext cx="63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2W</a:t>
            </a:r>
          </a:p>
        </p:txBody>
      </p:sp>
      <p:sp>
        <p:nvSpPr>
          <p:cNvPr id="66565" name="TextBox 11"/>
          <p:cNvSpPr txBox="1">
            <a:spLocks noChangeArrowheads="1"/>
          </p:cNvSpPr>
          <p:nvPr/>
        </p:nvSpPr>
        <p:spPr bwMode="auto">
          <a:xfrm>
            <a:off x="4584700" y="2105025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1W – 3 months</a:t>
            </a:r>
            <a:endParaRPr lang="en-US" sz="2800" b="1" i="1"/>
          </a:p>
        </p:txBody>
      </p:sp>
      <p:sp>
        <p:nvSpPr>
          <p:cNvPr id="66566" name="TextBox 14"/>
          <p:cNvSpPr txBox="1">
            <a:spLocks noChangeArrowheads="1"/>
          </p:cNvSpPr>
          <p:nvPr/>
        </p:nvSpPr>
        <p:spPr bwMode="auto">
          <a:xfrm>
            <a:off x="1066800" y="3263900"/>
            <a:ext cx="206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Prime HIV-FPV</a:t>
            </a:r>
          </a:p>
          <a:p>
            <a:pPr eaLnBrk="1" hangingPunct="1"/>
            <a:r>
              <a:rPr lang="en-US" sz="2000" b="1"/>
              <a:t>10^7 pfu</a:t>
            </a:r>
          </a:p>
        </p:txBody>
      </p:sp>
      <p:sp>
        <p:nvSpPr>
          <p:cNvPr id="66567" name="TextBox 15"/>
          <p:cNvSpPr txBox="1">
            <a:spLocks noChangeArrowheads="1"/>
          </p:cNvSpPr>
          <p:nvPr/>
        </p:nvSpPr>
        <p:spPr bwMode="auto">
          <a:xfrm>
            <a:off x="3390900" y="3251200"/>
            <a:ext cx="18240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Boost HIV-VV</a:t>
            </a:r>
            <a:endParaRPr lang="en-US" sz="2200" b="1"/>
          </a:p>
          <a:p>
            <a:pPr eaLnBrk="1" hangingPunct="1"/>
            <a:r>
              <a:rPr lang="en-US" sz="2200" b="1"/>
              <a:t>10^7 pfu</a:t>
            </a:r>
          </a:p>
        </p:txBody>
      </p:sp>
      <p:sp>
        <p:nvSpPr>
          <p:cNvPr id="66568" name="TextBox 16"/>
          <p:cNvSpPr txBox="1">
            <a:spLocks noChangeArrowheads="1"/>
          </p:cNvSpPr>
          <p:nvPr/>
        </p:nvSpPr>
        <p:spPr bwMode="auto">
          <a:xfrm>
            <a:off x="5905500" y="3251200"/>
            <a:ext cx="2547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Evaluate</a:t>
            </a:r>
            <a:r>
              <a:rPr lang="en-US" sz="2200" b="1"/>
              <a:t> immunity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875" y="4076700"/>
            <a:ext cx="617696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ea typeface="宋体" charset="0"/>
                <a:cs typeface="宋体" charset="0"/>
              </a:rPr>
              <a:t>Pure systemic – </a:t>
            </a:r>
            <a:r>
              <a:rPr lang="en-US" sz="2800" b="1" dirty="0" err="1">
                <a:solidFill>
                  <a:srgbClr val="0000FF"/>
                </a:solidFill>
                <a:ea typeface="宋体" charset="0"/>
                <a:cs typeface="宋体" charset="0"/>
              </a:rPr>
              <a:t>i.m</a:t>
            </a:r>
            <a:r>
              <a:rPr lang="en-US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./</a:t>
            </a:r>
            <a:r>
              <a:rPr lang="en-US" sz="2800" b="1" dirty="0" err="1">
                <a:solidFill>
                  <a:srgbClr val="0000FF"/>
                </a:solidFill>
                <a:ea typeface="宋体" charset="0"/>
                <a:cs typeface="宋体" charset="0"/>
              </a:rPr>
              <a:t>i.m</a:t>
            </a:r>
            <a:r>
              <a:rPr lang="en-US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.</a:t>
            </a:r>
          </a:p>
          <a:p>
            <a:pPr eaLnBrk="1" hangingPunct="1"/>
            <a:endParaRPr lang="en-US" altLang="zh-CN" sz="2400" b="1" dirty="0">
              <a:solidFill>
                <a:srgbClr val="64D811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400" b="1" dirty="0">
                <a:solidFill>
                  <a:srgbClr val="64D811"/>
                </a:solidFill>
                <a:ea typeface="宋体" charset="0"/>
                <a:cs typeface="宋体" charset="0"/>
              </a:rPr>
              <a:t>Pure mucosal – </a:t>
            </a:r>
            <a:r>
              <a:rPr lang="en-US" sz="2800" b="1" dirty="0" err="1">
                <a:solidFill>
                  <a:srgbClr val="64D811"/>
                </a:solidFill>
                <a:ea typeface="宋体" charset="0"/>
                <a:cs typeface="宋体" charset="0"/>
              </a:rPr>
              <a:t>i.n</a:t>
            </a:r>
            <a:r>
              <a:rPr lang="en-US" sz="2800" b="1" dirty="0">
                <a:solidFill>
                  <a:srgbClr val="64D811"/>
                </a:solidFill>
                <a:ea typeface="宋体" charset="0"/>
                <a:cs typeface="宋体" charset="0"/>
              </a:rPr>
              <a:t>./</a:t>
            </a:r>
            <a:r>
              <a:rPr lang="en-US" sz="2800" b="1" dirty="0" err="1">
                <a:solidFill>
                  <a:srgbClr val="64D811"/>
                </a:solidFill>
                <a:ea typeface="宋体" charset="0"/>
                <a:cs typeface="宋体" charset="0"/>
              </a:rPr>
              <a:t>i.n</a:t>
            </a:r>
            <a:r>
              <a:rPr lang="en-US" sz="2800" b="1" dirty="0">
                <a:solidFill>
                  <a:srgbClr val="64D811"/>
                </a:solidFill>
                <a:ea typeface="宋体" charset="0"/>
                <a:cs typeface="宋体" charset="0"/>
              </a:rPr>
              <a:t>.</a:t>
            </a:r>
          </a:p>
          <a:p>
            <a:pPr eaLnBrk="1" hangingPunct="1"/>
            <a:endParaRPr lang="en-US" sz="2800" b="1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400" b="1" dirty="0">
                <a:solidFill>
                  <a:srgbClr val="FF8000"/>
                </a:solidFill>
                <a:ea typeface="宋体" charset="0"/>
                <a:cs typeface="宋体" charset="0"/>
              </a:rPr>
              <a:t>Combined mucosal/ systemic - </a:t>
            </a:r>
            <a:r>
              <a:rPr lang="en-US" sz="2800" b="1" dirty="0">
                <a:solidFill>
                  <a:srgbClr val="FF8000"/>
                </a:solidFill>
                <a:ea typeface="宋体" charset="0"/>
                <a:cs typeface="宋体" charset="0"/>
              </a:rPr>
              <a:t> </a:t>
            </a:r>
            <a:r>
              <a:rPr lang="en-US" sz="2800" b="1" dirty="0" err="1">
                <a:solidFill>
                  <a:srgbClr val="FF8000"/>
                </a:solidFill>
                <a:ea typeface="宋体" charset="0"/>
                <a:cs typeface="宋体" charset="0"/>
              </a:rPr>
              <a:t>i.n</a:t>
            </a:r>
            <a:r>
              <a:rPr lang="en-US" sz="2800" b="1" dirty="0">
                <a:solidFill>
                  <a:srgbClr val="FF8000"/>
                </a:solidFill>
                <a:ea typeface="宋体" charset="0"/>
                <a:cs typeface="宋体" charset="0"/>
              </a:rPr>
              <a:t>./</a:t>
            </a:r>
            <a:r>
              <a:rPr lang="en-US" sz="2800" b="1" dirty="0" err="1">
                <a:solidFill>
                  <a:srgbClr val="FF8000"/>
                </a:solidFill>
                <a:ea typeface="宋体" charset="0"/>
                <a:cs typeface="宋体" charset="0"/>
              </a:rPr>
              <a:t>i.m</a:t>
            </a:r>
            <a:r>
              <a:rPr lang="en-US" sz="2800" b="1" dirty="0">
                <a:solidFill>
                  <a:srgbClr val="FF8000"/>
                </a:solidFill>
                <a:ea typeface="宋体" charset="0"/>
                <a:cs typeface="宋体" charset="0"/>
              </a:rPr>
              <a:t>.</a:t>
            </a:r>
            <a:endParaRPr lang="en-US" sz="2800" b="1" dirty="0">
              <a:ea typeface="宋体" charset="0"/>
              <a:cs typeface="宋体" charset="0"/>
            </a:endParaRPr>
          </a:p>
        </p:txBody>
      </p:sp>
      <p:cxnSp>
        <p:nvCxnSpPr>
          <p:cNvPr id="66570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441701" y="2925762"/>
            <a:ext cx="7239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231901" y="2925762"/>
            <a:ext cx="7239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7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12827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6057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3"/>
          <p:cNvGraphicFramePr>
            <a:graphicFrameLocks noChangeAspect="1"/>
          </p:cNvGraphicFramePr>
          <p:nvPr/>
        </p:nvGraphicFramePr>
        <p:xfrm>
          <a:off x="-17463" y="2349500"/>
          <a:ext cx="4289426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Worksheet" r:id="rId5" imgW="5067300" imgH="2057400" progId="Excel.Sheet.8">
                  <p:embed/>
                </p:oleObj>
              </mc:Choice>
              <mc:Fallback>
                <p:oleObj name="Worksheet" r:id="rId5" imgW="5067300" imgH="2057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2349500"/>
                        <a:ext cx="4289426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6594475"/>
            <a:ext cx="2347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Vaccine 2006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4925" y="6237288"/>
            <a:ext cx="9109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i.n. = intranasal,  i.m. = intramuscular, FPV = fowl pox, VV- vaccinia virus (or Modified vaccinia Ankara)</a:t>
            </a: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4787900" y="2060575"/>
          <a:ext cx="4105275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Worksheet" r:id="rId8" imgW="4927600" imgH="4241800" progId="Excel.Sheet.8">
                  <p:embed/>
                </p:oleObj>
              </mc:Choice>
              <mc:Fallback>
                <p:oleObj name="Worksheet" r:id="rId8" imgW="4927600" imgH="42418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060575"/>
                        <a:ext cx="4105275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7885113" y="2890838"/>
            <a:ext cx="3175" cy="197961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40300" y="6608763"/>
            <a:ext cx="2549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</a:t>
            </a:r>
            <a:r>
              <a:rPr lang="en-US" sz="1200" i="1" dirty="0" err="1">
                <a:solidFill>
                  <a:srgbClr val="800080"/>
                </a:solidFill>
                <a:cs typeface="Arial" charset="0"/>
              </a:rPr>
              <a:t>sl</a:t>
            </a: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 J. </a:t>
            </a:r>
            <a:r>
              <a:rPr lang="en-US" sz="1200" i="1" dirty="0" err="1">
                <a:solidFill>
                  <a:srgbClr val="800080"/>
                </a:solidFill>
                <a:cs typeface="Arial" charset="0"/>
              </a:rPr>
              <a:t>Immunol</a:t>
            </a: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 2007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850" y="836613"/>
            <a:ext cx="8569325" cy="4619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rgbClr val="0000FF"/>
                </a:solidFill>
              </a:rPr>
              <a:t>Mucosal vaccination induces high quality CD8 T cells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42988" y="1620838"/>
            <a:ext cx="2952750" cy="584200"/>
          </a:xfrm>
          <a:prstGeom prst="rect">
            <a:avLst/>
          </a:prstGeom>
          <a:noFill/>
          <a:ln w="9525">
            <a:solidFill>
              <a:srgbClr val="5E88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Magnitude evaluated using HIV-specific tetramer staining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859338" y="1620838"/>
            <a:ext cx="2881312" cy="584200"/>
          </a:xfrm>
          <a:prstGeom prst="rect">
            <a:avLst/>
          </a:prstGeom>
          <a:noFill/>
          <a:ln w="9525">
            <a:solidFill>
              <a:srgbClr val="5E88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Quality evaluated using tetramer dissociation  </a:t>
            </a:r>
          </a:p>
        </p:txBody>
      </p:sp>
      <p:sp>
        <p:nvSpPr>
          <p:cNvPr id="19466" name="TextBox 4"/>
          <p:cNvSpPr txBox="1">
            <a:spLocks noChangeArrowheads="1"/>
          </p:cNvSpPr>
          <p:nvPr/>
        </p:nvSpPr>
        <p:spPr bwMode="auto">
          <a:xfrm>
            <a:off x="684213" y="5300663"/>
            <a:ext cx="777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i.n FPV-HIV./i.m. VV-HIV  prime-boost vaccination induces both high magnitude and quality systemic and mucosal CD8 T cells  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57787-3FF7-0548-9A51-5D8A8C208C4A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780415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What is important?</a:t>
            </a:r>
          </a:p>
          <a:p>
            <a:pPr algn="ctr">
              <a:defRPr/>
            </a:pPr>
            <a:endParaRPr lang="en-US" sz="2800" b="1" dirty="0">
              <a:solidFill>
                <a:srgbClr val="660066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Quantity /magnitude</a:t>
            </a: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or </a:t>
            </a:r>
          </a:p>
          <a:p>
            <a:pPr algn="ctr">
              <a:defRPr/>
            </a:pPr>
            <a:endParaRPr lang="en-US" sz="28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</a:rPr>
              <a:t>Quality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971600" y="4653136"/>
            <a:ext cx="7200900" cy="1568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Unfortunately, we believe that looking for the </a:t>
            </a:r>
            <a:r>
              <a:rPr lang="ja-JP" altLang="en-US" sz="2400" b="1" u="sng" dirty="0">
                <a:solidFill>
                  <a:srgbClr val="0000FF"/>
                </a:solidFill>
              </a:rPr>
              <a:t>“</a:t>
            </a:r>
            <a:r>
              <a:rPr lang="en-US" sz="2400" b="1" u="sng" dirty="0">
                <a:solidFill>
                  <a:srgbClr val="0000FF"/>
                </a:solidFill>
              </a:rPr>
              <a:t>QUANTITY</a:t>
            </a:r>
            <a:r>
              <a:rPr lang="ja-JP" altLang="en-US" sz="2400" b="1" dirty="0">
                <a:solidFill>
                  <a:srgbClr val="0000FF"/>
                </a:solidFill>
              </a:rPr>
              <a:t>”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of immune response has been the major cause for the disappointing outcomes of many of the vaccine trials.</a:t>
            </a:r>
          </a:p>
        </p:txBody>
      </p:sp>
    </p:spTree>
    <p:extLst>
      <p:ext uri="{BB962C8B-B14F-4D97-AF65-F5344CB8AC3E}">
        <p14:creationId xmlns:p14="http://schemas.microsoft.com/office/powerpoint/2010/main" val="4474582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8213" y="6642100"/>
            <a:ext cx="585787" cy="215900"/>
          </a:xfrm>
        </p:spPr>
        <p:txBody>
          <a:bodyPr/>
          <a:lstStyle/>
          <a:p>
            <a:pPr>
              <a:defRPr/>
            </a:pPr>
            <a:fld id="{01BD135D-1447-BF4B-A824-DAF5B3F10BB8}" type="slidenum">
              <a:rPr lang="en-AU" sz="1200"/>
              <a:pPr>
                <a:defRPr/>
              </a:pPr>
              <a:t>17</a:t>
            </a:fld>
            <a:endParaRPr lang="en-AU" sz="1200" dirty="0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755650" y="2636838"/>
          <a:ext cx="338455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Worksheet" r:id="rId4" imgW="16675100" imgH="12014200" progId="Excel.Sheet.8">
                  <p:embed/>
                </p:oleObj>
              </mc:Choice>
              <mc:Fallback>
                <p:oleObj name="Worksheet" r:id="rId4" imgW="16675100" imgH="120142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3384550" cy="32400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07950" y="6608763"/>
            <a:ext cx="2882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Euro J </a:t>
            </a:r>
            <a:r>
              <a:rPr lang="en-US" sz="1200" i="1" dirty="0" err="1">
                <a:solidFill>
                  <a:srgbClr val="800080"/>
                </a:solidFill>
                <a:cs typeface="Arial" charset="0"/>
              </a:rPr>
              <a:t>Immunol</a:t>
            </a: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 2009</a:t>
            </a: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8031163" y="2997200"/>
            <a:ext cx="11112" cy="273685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6160764">
            <a:off x="6898481" y="4277519"/>
            <a:ext cx="28876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Helvetica" charset="0"/>
              </a:rPr>
              <a:t>% Dissociation (tetramer loss) </a:t>
            </a:r>
          </a:p>
        </p:txBody>
      </p:sp>
      <p:graphicFrame>
        <p:nvGraphicFramePr>
          <p:cNvPr id="21510" name="Object 20"/>
          <p:cNvGraphicFramePr>
            <a:graphicFrameLocks noChangeAspect="1"/>
          </p:cNvGraphicFramePr>
          <p:nvPr/>
        </p:nvGraphicFramePr>
        <p:xfrm>
          <a:off x="5026025" y="2317750"/>
          <a:ext cx="2714625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Worksheet" r:id="rId6" imgW="11912600" imgH="8674100" progId="Excel.Sheet.8">
                  <p:embed/>
                </p:oleObj>
              </mc:Choice>
              <mc:Fallback>
                <p:oleObj name="Worksheet" r:id="rId6" imgW="11912600" imgH="8674100" progId="Excel.Shee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2317750"/>
                        <a:ext cx="2714625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21"/>
          <p:cNvGraphicFramePr>
            <a:graphicFrameLocks noChangeAspect="1"/>
          </p:cNvGraphicFramePr>
          <p:nvPr/>
        </p:nvGraphicFramePr>
        <p:xfrm>
          <a:off x="5003800" y="4154488"/>
          <a:ext cx="28082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Worksheet" r:id="rId9" imgW="11430000" imgH="8890000" progId="Excel.Sheet.8">
                  <p:embed/>
                </p:oleObj>
              </mc:Choice>
              <mc:Fallback>
                <p:oleObj name="Worksheet" r:id="rId9" imgW="11430000" imgH="8890000" progId="Excel.Shee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154488"/>
                        <a:ext cx="280828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707188" y="3719513"/>
            <a:ext cx="762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>
                <a:latin typeface="Helvetica" charset="0"/>
              </a:rPr>
              <a:t>P = 0.043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688138" y="5775325"/>
            <a:ext cx="762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i="1">
                <a:latin typeface="Helvetica" charset="0"/>
              </a:rPr>
              <a:t>P = 0.045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188" y="6165850"/>
            <a:ext cx="78486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Absence of IL-4/IL-13 induces high avidity HIV-specific CD8 T cells</a:t>
            </a:r>
            <a:endParaRPr lang="en-US" sz="1800" b="1" dirty="0"/>
          </a:p>
        </p:txBody>
      </p:sp>
      <p:sp>
        <p:nvSpPr>
          <p:cNvPr id="21515" name="Rectangle 2"/>
          <p:cNvSpPr>
            <a:spLocks noChangeArrowheads="1"/>
          </p:cNvSpPr>
          <p:nvPr/>
        </p:nvSpPr>
        <p:spPr bwMode="auto">
          <a:xfrm>
            <a:off x="5030788" y="6608763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Statistics were calculated using Student’s T-test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1750" y="836613"/>
            <a:ext cx="8891588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rgbClr val="0000FF"/>
                </a:solidFill>
              </a:rPr>
              <a:t>Induction of high quality HIV-specific CD8 T cells following mucosal vaccination correlates with lower expression of IL-4/IL-13 by CD8 T cells 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3743325" cy="738187"/>
          </a:xfrm>
          <a:prstGeom prst="rect">
            <a:avLst/>
          </a:prstGeom>
          <a:noFill/>
          <a:ln w="9525">
            <a:solidFill>
              <a:srgbClr val="5E88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IL-4/13 expression by HIV-specific T cells measured by single cell analysis and antibody arrays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64050" y="1844675"/>
            <a:ext cx="4679950" cy="523875"/>
          </a:xfrm>
          <a:prstGeom prst="rect">
            <a:avLst/>
          </a:prstGeom>
          <a:noFill/>
          <a:ln w="9525">
            <a:solidFill>
              <a:srgbClr val="5E889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IL-4 &amp; IL-13 KO BALB/c mice induce high quality T cells evaluated using tetramer dissociation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88311" y="2204864"/>
            <a:ext cx="8930700" cy="138499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609600" indent="-609600" algn="ctr">
              <a:defRPr/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Can we design a vaccine that can </a:t>
            </a:r>
            <a:r>
              <a:rPr lang="en-US" sz="2800" b="1" u="sng" dirty="0" smtClean="0">
                <a:solidFill>
                  <a:srgbClr val="0000FF"/>
                </a:solidFill>
              </a:rPr>
              <a:t>transiently</a:t>
            </a:r>
            <a:r>
              <a:rPr lang="en-US" sz="2800" b="1" dirty="0" smtClean="0">
                <a:solidFill>
                  <a:srgbClr val="0000FF"/>
                </a:solidFill>
              </a:rPr>
              <a:t> block </a:t>
            </a:r>
          </a:p>
          <a:p>
            <a:pPr marL="609600" indent="-609600" algn="ctr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IL-4 and /or IL-13?</a:t>
            </a:r>
            <a:endParaRPr lang="en-US" sz="2800" b="1" dirty="0">
              <a:solidFill>
                <a:srgbClr val="0000FF"/>
              </a:solidFill>
            </a:endParaRPr>
          </a:p>
          <a:p>
            <a:pPr marL="609600" indent="-609600" algn="ctr"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6597650"/>
            <a:ext cx="585787" cy="215900"/>
          </a:xfrm>
        </p:spPr>
        <p:txBody>
          <a:bodyPr/>
          <a:lstStyle/>
          <a:p>
            <a:pPr>
              <a:defRPr/>
            </a:pPr>
            <a:fld id="{956E15EA-3F46-594C-B81B-0688E0D9D4DB}" type="slidenum">
              <a:rPr lang="en-AU" sz="1200"/>
              <a:pPr>
                <a:defRPr/>
              </a:pPr>
              <a:t>19</a:t>
            </a:fld>
            <a:endParaRPr lang="en-AU" sz="1200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908050"/>
            <a:ext cx="8820150" cy="1008063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n-lt"/>
                <a:cs typeface="Arial"/>
              </a:rPr>
              <a:t>Construction of novel recombinant pox viral vector-based vaccines that co-express </a:t>
            </a:r>
            <a:r>
              <a:rPr lang="en-AU" sz="2400" b="1" dirty="0">
                <a:solidFill>
                  <a:srgbClr val="0000FF"/>
                </a:solidFill>
              </a:rPr>
              <a:t>IL-13R</a:t>
            </a:r>
            <a:r>
              <a:rPr lang="en-AU" sz="2400" b="1" dirty="0">
                <a:solidFill>
                  <a:srgbClr val="0000FF"/>
                </a:solidFill>
                <a:sym typeface="Symbol" charset="0"/>
              </a:rPr>
              <a:t></a:t>
            </a:r>
            <a:r>
              <a:rPr lang="en-AU" sz="2400" b="1" dirty="0">
                <a:solidFill>
                  <a:srgbClr val="0000FF"/>
                </a:solidFill>
              </a:rPr>
              <a:t>2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  <a:cs typeface="Arial"/>
              </a:rPr>
              <a:t>or IL-4R antagonist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13013"/>
            <a:ext cx="8302625" cy="24479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dirty="0" smtClean="0"/>
              <a:t>.</a:t>
            </a:r>
          </a:p>
        </p:txBody>
      </p:sp>
      <p:cxnSp>
        <p:nvCxnSpPr>
          <p:cNvPr id="26636" name="Straight Connector 5"/>
          <p:cNvCxnSpPr>
            <a:cxnSpLocks noChangeShapeType="1"/>
          </p:cNvCxnSpPr>
          <p:nvPr/>
        </p:nvCxnSpPr>
        <p:spPr bwMode="auto">
          <a:xfrm flipV="1">
            <a:off x="1331913" y="3130550"/>
            <a:ext cx="5900737" cy="30163"/>
          </a:xfrm>
          <a:prstGeom prst="line">
            <a:avLst/>
          </a:prstGeom>
          <a:noFill/>
          <a:ln w="152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Connector 6"/>
          <p:cNvCxnSpPr>
            <a:cxnSpLocks noChangeShapeType="1"/>
          </p:cNvCxnSpPr>
          <p:nvPr/>
        </p:nvCxnSpPr>
        <p:spPr bwMode="auto">
          <a:xfrm>
            <a:off x="1320800" y="4946650"/>
            <a:ext cx="5915025" cy="7938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Connector 11"/>
          <p:cNvCxnSpPr>
            <a:cxnSpLocks noChangeShapeType="1"/>
          </p:cNvCxnSpPr>
          <p:nvPr/>
        </p:nvCxnSpPr>
        <p:spPr bwMode="auto">
          <a:xfrm flipV="1">
            <a:off x="4572000" y="2728913"/>
            <a:ext cx="1854200" cy="7937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7" name="TextBox 31"/>
          <p:cNvSpPr txBox="1">
            <a:spLocks noChangeArrowheads="1"/>
          </p:cNvSpPr>
          <p:nvPr/>
        </p:nvSpPr>
        <p:spPr bwMode="auto">
          <a:xfrm>
            <a:off x="971550" y="2492375"/>
            <a:ext cx="407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8000"/>
                </a:solidFill>
              </a:rPr>
              <a:t>Soluble IL-13R</a:t>
            </a:r>
            <a:r>
              <a:rPr lang="en-AU" sz="1400" b="1" i="1">
                <a:solidFill>
                  <a:srgbClr val="FF8000"/>
                </a:solidFill>
                <a:sym typeface="Symbol" charset="0"/>
              </a:rPr>
              <a:t></a:t>
            </a:r>
            <a:r>
              <a:rPr lang="en-AU" sz="1400" b="1" i="1">
                <a:solidFill>
                  <a:srgbClr val="FF8000"/>
                </a:solidFill>
              </a:rPr>
              <a:t>2</a:t>
            </a:r>
            <a:r>
              <a:rPr lang="en-US" sz="1400" i="1">
                <a:solidFill>
                  <a:srgbClr val="FF8000"/>
                </a:solidFill>
              </a:rPr>
              <a:t> or IL-4R antagonist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7588" y="2420938"/>
            <a:ext cx="1504950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HIV gag/pol/</a:t>
            </a:r>
            <a:r>
              <a:rPr lang="en-US" sz="14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env</a:t>
            </a:r>
            <a:endParaRPr lang="en-US" sz="1400" i="1" dirty="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550" y="5065713"/>
            <a:ext cx="72009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Recombinant </a:t>
            </a:r>
            <a:r>
              <a:rPr lang="en-US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vaccinia</a:t>
            </a:r>
            <a:r>
              <a:rPr lang="en-US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virus (</a:t>
            </a:r>
            <a:r>
              <a:rPr lang="en-US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rVV</a:t>
            </a:r>
            <a:r>
              <a:rPr lang="en-US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 or Modified </a:t>
            </a:r>
            <a:r>
              <a:rPr lang="en-US" sz="14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V</a:t>
            </a:r>
            <a:r>
              <a:rPr lang="en-US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accinia</a:t>
            </a:r>
            <a:r>
              <a:rPr lang="en-US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Ankara (</a:t>
            </a:r>
            <a:r>
              <a:rPr lang="en-US" sz="1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rMVA</a:t>
            </a:r>
            <a:r>
              <a:rPr lang="en-US" sz="1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 - booster vaccine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71550" y="3232150"/>
            <a:ext cx="4359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Recombinant 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fowlpox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virus (</a:t>
            </a:r>
            <a:r>
              <a:rPr lang="en-US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rFPV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 - priming vaccine</a:t>
            </a:r>
          </a:p>
        </p:txBody>
      </p:sp>
      <p:cxnSp>
        <p:nvCxnSpPr>
          <p:cNvPr id="25611" name="Straight Connector 14"/>
          <p:cNvCxnSpPr>
            <a:cxnSpLocks noChangeShapeType="1"/>
          </p:cNvCxnSpPr>
          <p:nvPr/>
        </p:nvCxnSpPr>
        <p:spPr bwMode="auto">
          <a:xfrm>
            <a:off x="1908175" y="2800350"/>
            <a:ext cx="1368425" cy="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4611688" y="4254500"/>
            <a:ext cx="11668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HIV gag/pol</a:t>
            </a:r>
          </a:p>
        </p:txBody>
      </p:sp>
      <p:sp>
        <p:nvSpPr>
          <p:cNvPr id="25613" name="TextBox 31"/>
          <p:cNvSpPr txBox="1">
            <a:spLocks noChangeArrowheads="1"/>
          </p:cNvSpPr>
          <p:nvPr/>
        </p:nvSpPr>
        <p:spPr bwMode="auto">
          <a:xfrm>
            <a:off x="971550" y="4254500"/>
            <a:ext cx="4103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>
                <a:solidFill>
                  <a:srgbClr val="FF8000"/>
                </a:solidFill>
              </a:rPr>
              <a:t>Soluble IL-13R</a:t>
            </a:r>
            <a:r>
              <a:rPr lang="en-AU" sz="1400" b="1" i="1">
                <a:solidFill>
                  <a:srgbClr val="FF8000"/>
                </a:solidFill>
                <a:sym typeface="Symbol" charset="0"/>
              </a:rPr>
              <a:t></a:t>
            </a:r>
            <a:r>
              <a:rPr lang="en-AU" sz="1400" b="1" i="1">
                <a:solidFill>
                  <a:srgbClr val="FF8000"/>
                </a:solidFill>
              </a:rPr>
              <a:t>2</a:t>
            </a:r>
            <a:r>
              <a:rPr lang="en-US" sz="1400" i="1">
                <a:solidFill>
                  <a:srgbClr val="FF8000"/>
                </a:solidFill>
              </a:rPr>
              <a:t>  or IL-4R antagonist</a:t>
            </a:r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539750" y="6608763"/>
            <a:ext cx="5256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2013;  Jackson et al Vaccine 2014</a:t>
            </a:r>
          </a:p>
        </p:txBody>
      </p:sp>
      <p:cxnSp>
        <p:nvCxnSpPr>
          <p:cNvPr id="25615" name="Straight Connector 16"/>
          <p:cNvCxnSpPr>
            <a:cxnSpLocks noChangeShapeType="1"/>
          </p:cNvCxnSpPr>
          <p:nvPr/>
        </p:nvCxnSpPr>
        <p:spPr bwMode="auto">
          <a:xfrm>
            <a:off x="1476375" y="4594225"/>
            <a:ext cx="9350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6" name="Straight Connector 19"/>
          <p:cNvCxnSpPr>
            <a:cxnSpLocks noChangeShapeType="1"/>
          </p:cNvCxnSpPr>
          <p:nvPr/>
        </p:nvCxnSpPr>
        <p:spPr bwMode="auto">
          <a:xfrm flipV="1">
            <a:off x="2195513" y="4562475"/>
            <a:ext cx="72072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7" name="Straight Connector 19"/>
          <p:cNvCxnSpPr>
            <a:cxnSpLocks noChangeShapeType="1"/>
          </p:cNvCxnSpPr>
          <p:nvPr/>
        </p:nvCxnSpPr>
        <p:spPr bwMode="auto">
          <a:xfrm flipV="1">
            <a:off x="5003800" y="4594225"/>
            <a:ext cx="10810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Straight Connector 16"/>
          <p:cNvCxnSpPr>
            <a:cxnSpLocks noChangeShapeType="1"/>
          </p:cNvCxnSpPr>
          <p:nvPr/>
        </p:nvCxnSpPr>
        <p:spPr bwMode="auto">
          <a:xfrm>
            <a:off x="4284663" y="4594225"/>
            <a:ext cx="9350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Connector 19"/>
          <p:cNvCxnSpPr>
            <a:cxnSpLocks noChangeShapeType="1"/>
          </p:cNvCxnSpPr>
          <p:nvPr/>
        </p:nvCxnSpPr>
        <p:spPr bwMode="auto">
          <a:xfrm flipV="1">
            <a:off x="2700338" y="2800350"/>
            <a:ext cx="576262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Straight Connector 19"/>
          <p:cNvCxnSpPr>
            <a:cxnSpLocks noChangeShapeType="1"/>
          </p:cNvCxnSpPr>
          <p:nvPr/>
        </p:nvCxnSpPr>
        <p:spPr bwMode="auto">
          <a:xfrm flipV="1">
            <a:off x="5292725" y="2800350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Connector 16"/>
          <p:cNvCxnSpPr>
            <a:cxnSpLocks noChangeShapeType="1"/>
          </p:cNvCxnSpPr>
          <p:nvPr/>
        </p:nvCxnSpPr>
        <p:spPr bwMode="auto">
          <a:xfrm>
            <a:off x="1908175" y="2800350"/>
            <a:ext cx="792163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Connector 16"/>
          <p:cNvCxnSpPr>
            <a:cxnSpLocks noChangeShapeType="1"/>
          </p:cNvCxnSpPr>
          <p:nvPr/>
        </p:nvCxnSpPr>
        <p:spPr bwMode="auto">
          <a:xfrm>
            <a:off x="4572000" y="2800350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Straight Connector 14"/>
          <p:cNvCxnSpPr>
            <a:cxnSpLocks noChangeShapeType="1"/>
          </p:cNvCxnSpPr>
          <p:nvPr/>
        </p:nvCxnSpPr>
        <p:spPr bwMode="auto">
          <a:xfrm>
            <a:off x="1476375" y="4562475"/>
            <a:ext cx="1439863" cy="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Connector 11"/>
          <p:cNvCxnSpPr>
            <a:cxnSpLocks noChangeShapeType="1"/>
          </p:cNvCxnSpPr>
          <p:nvPr/>
        </p:nvCxnSpPr>
        <p:spPr bwMode="auto">
          <a:xfrm flipV="1">
            <a:off x="4284663" y="4562475"/>
            <a:ext cx="1854200" cy="7938"/>
          </a:xfrm>
          <a:prstGeom prst="line">
            <a:avLst/>
          </a:prstGeom>
          <a:noFill/>
          <a:ln w="1016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ChangeArrowheads="1"/>
          </p:cNvSpPr>
          <p:nvPr/>
        </p:nvSpPr>
        <p:spPr bwMode="auto">
          <a:xfrm>
            <a:off x="1116013" y="836613"/>
            <a:ext cx="6883400" cy="53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800" b="1">
                <a:solidFill>
                  <a:srgbClr val="0000FF"/>
                </a:solidFill>
              </a:rPr>
              <a:t>HIV - Human immunodeficiency virus</a:t>
            </a:r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4076700" y="1714500"/>
            <a:ext cx="46355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buFont typeface="Arial"/>
              <a:buChar char="•"/>
              <a:defRPr/>
            </a:pPr>
            <a:r>
              <a:rPr lang="en-US" altLang="zh-CN" sz="2400" dirty="0">
                <a:solidFill>
                  <a:srgbClr val="F44321"/>
                </a:solidFill>
                <a:ea typeface="宋体" charset="0"/>
                <a:cs typeface="宋体" charset="0"/>
              </a:rPr>
              <a:t>30 years have passed since the discovery of the virus, yet no vaccine is available</a:t>
            </a:r>
          </a:p>
          <a:p>
            <a:pPr marL="381000" indent="-381000">
              <a:buFont typeface="Times" charset="0"/>
              <a:buNone/>
              <a:defRPr/>
            </a:pPr>
            <a:endParaRPr lang="en-US" altLang="zh-CN" sz="2400" dirty="0">
              <a:solidFill>
                <a:srgbClr val="F44321"/>
              </a:solidFill>
              <a:ea typeface="宋体" charset="0"/>
              <a:cs typeface="宋体" charset="0"/>
            </a:endParaRPr>
          </a:p>
          <a:p>
            <a:pPr>
              <a:defRPr/>
            </a:pPr>
            <a:endParaRPr lang="en-US" altLang="zh-CN" sz="2000" dirty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 marL="381000" indent="-381000">
              <a:buFont typeface="Times" charset="0"/>
              <a:buChar char="•"/>
              <a:defRPr/>
            </a:pPr>
            <a:r>
              <a:rPr lang="en-US" altLang="zh-CN" sz="2400" dirty="0">
                <a:solidFill>
                  <a:srgbClr val="0000FF"/>
                </a:solidFill>
                <a:ea typeface="宋体" charset="0"/>
                <a:cs typeface="宋体" charset="0"/>
              </a:rPr>
              <a:t>Single stranded RNA virus</a:t>
            </a:r>
          </a:p>
          <a:p>
            <a:pPr marL="381000" indent="-381000">
              <a:buFont typeface="Times" charset="0"/>
              <a:buChar char="•"/>
              <a:defRPr/>
            </a:pPr>
            <a:endParaRPr lang="en-US" altLang="zh-CN" sz="2400" dirty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 marL="381000" indent="-381000">
              <a:buFont typeface="Times" charset="0"/>
              <a:buChar char="•"/>
              <a:defRPr/>
            </a:pPr>
            <a:r>
              <a:rPr lang="en-US" altLang="zh-CN" sz="2400" dirty="0">
                <a:solidFill>
                  <a:srgbClr val="0000FF"/>
                </a:solidFill>
                <a:ea typeface="宋体" charset="0"/>
                <a:cs typeface="宋体" charset="0"/>
              </a:rPr>
              <a:t>Transmitted as an enveloped virus &amp; this structure makes it difficult to design vaccines</a:t>
            </a:r>
            <a:endParaRPr lang="en-US" altLang="zh-CN" sz="2000" dirty="0">
              <a:solidFill>
                <a:srgbClr val="F44321"/>
              </a:solidFill>
              <a:ea typeface="宋体" charset="0"/>
              <a:cs typeface="宋体" charset="0"/>
            </a:endParaRPr>
          </a:p>
          <a:p>
            <a:pPr marL="381000" indent="-381000">
              <a:buFont typeface="Times" charset="0"/>
              <a:buNone/>
              <a:defRPr/>
            </a:pPr>
            <a:endParaRPr lang="en-US" altLang="zh-CN" sz="2400" dirty="0">
              <a:solidFill>
                <a:srgbClr val="F44321"/>
              </a:solidFill>
              <a:ea typeface="宋体" charset="0"/>
              <a:cs typeface="宋体" charset="0"/>
            </a:endParaRPr>
          </a:p>
        </p:txBody>
      </p:sp>
      <p:pic>
        <p:nvPicPr>
          <p:cNvPr id="304132" name="Picture 4" descr="figure 12-20 part 1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02101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4133" name="Picture 5" descr="figure 12-20 part 2 of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556000"/>
            <a:ext cx="314007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691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051050" y="3201988"/>
            <a:ext cx="4400550" cy="3322637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 rot="21425750">
            <a:off x="2359192" y="2936836"/>
            <a:ext cx="400110" cy="106415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IL-4Rα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5400000">
            <a:off x="3047437" y="3342636"/>
            <a:ext cx="400110" cy="652663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Arial"/>
                <a:ea typeface="+mn-ea"/>
                <a:cs typeface="Arial"/>
              </a:rPr>
              <a:t>γc</a:t>
            </a:r>
            <a:endParaRPr lang="en-US" sz="1400" b="1" dirty="0"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009995" y="2785001"/>
            <a:ext cx="400110" cy="96375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IL-4Rα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496814" y="1632915"/>
            <a:ext cx="400110" cy="224878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IL-13Rα1</a:t>
            </a:r>
          </a:p>
        </p:txBody>
      </p:sp>
      <p:cxnSp>
        <p:nvCxnSpPr>
          <p:cNvPr id="16" name="Elbow Connector 15"/>
          <p:cNvCxnSpPr>
            <a:cxnSpLocks noChangeShapeType="1"/>
          </p:cNvCxnSpPr>
          <p:nvPr/>
        </p:nvCxnSpPr>
        <p:spPr bwMode="auto">
          <a:xfrm rot="5400000">
            <a:off x="3683793" y="4434682"/>
            <a:ext cx="1116013" cy="3873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2592388" y="2695575"/>
            <a:ext cx="179387" cy="14509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 rot="21399307" flipH="1">
            <a:off x="2857500" y="3005138"/>
            <a:ext cx="165100" cy="820737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4E37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9" name="Freeform 18"/>
          <p:cNvSpPr/>
          <p:nvPr/>
        </p:nvSpPr>
        <p:spPr>
          <a:xfrm rot="21399307" flipH="1">
            <a:off x="4470400" y="2598738"/>
            <a:ext cx="185738" cy="1163637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10050" y="2349500"/>
            <a:ext cx="179388" cy="14509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 rot="5400000">
            <a:off x="5816804" y="3431873"/>
            <a:ext cx="615553" cy="163831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IL-13Rα2m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27" name="Regular Pentagon 26"/>
          <p:cNvSpPr/>
          <p:nvPr/>
        </p:nvSpPr>
        <p:spPr>
          <a:xfrm>
            <a:off x="7360560" y="2647466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3979" y="1623941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grpSp>
        <p:nvGrpSpPr>
          <p:cNvPr id="27666" name="Group 71"/>
          <p:cNvGrpSpPr>
            <a:grpSpLocks/>
          </p:cNvGrpSpPr>
          <p:nvPr/>
        </p:nvGrpSpPr>
        <p:grpSpPr bwMode="auto">
          <a:xfrm>
            <a:off x="2973388" y="5083175"/>
            <a:ext cx="2332037" cy="901700"/>
            <a:chOff x="1885236" y="4579007"/>
            <a:chExt cx="1114269" cy="831714"/>
          </a:xfrm>
        </p:grpSpPr>
        <p:sp>
          <p:nvSpPr>
            <p:cNvPr id="30" name="Explosion 1 29"/>
            <p:cNvSpPr/>
            <p:nvPr/>
          </p:nvSpPr>
          <p:spPr>
            <a:xfrm>
              <a:off x="1885236" y="4579007"/>
              <a:ext cx="713011" cy="831714"/>
            </a:xfrm>
            <a:prstGeom prst="irregularSeal1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7727" name="TextBox 48"/>
            <p:cNvSpPr txBox="1">
              <a:spLocks noChangeArrowheads="1"/>
            </p:cNvSpPr>
            <p:nvPr/>
          </p:nvSpPr>
          <p:spPr bwMode="auto">
            <a:xfrm>
              <a:off x="2066547" y="4842646"/>
              <a:ext cx="932958" cy="28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>
                  <a:cs typeface="Arial" charset="0"/>
                </a:rPr>
                <a:t>STAT6</a:t>
              </a:r>
            </a:p>
          </p:txBody>
        </p:sp>
      </p:grpSp>
      <p:sp>
        <p:nvSpPr>
          <p:cNvPr id="43" name="Regular Pentagon 42"/>
          <p:cNvSpPr/>
          <p:nvPr/>
        </p:nvSpPr>
        <p:spPr>
          <a:xfrm>
            <a:off x="6318689" y="2377897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44" name="Regular Pentagon 43"/>
          <p:cNvSpPr/>
          <p:nvPr/>
        </p:nvSpPr>
        <p:spPr>
          <a:xfrm>
            <a:off x="6834876" y="2923758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627784" y="1628800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287445" y="2594682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675840" y="2881583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trike="sngStrike" dirty="0">
              <a:latin typeface="Arial"/>
              <a:cs typeface="Arial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23180" y="2094772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041319" y="1944564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919413" y="4233863"/>
            <a:ext cx="0" cy="912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gular Pentagon 72"/>
          <p:cNvSpPr/>
          <p:nvPr/>
        </p:nvSpPr>
        <p:spPr>
          <a:xfrm>
            <a:off x="7100698" y="1953116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4" name="Regular Pentagon 73"/>
          <p:cNvSpPr/>
          <p:nvPr/>
        </p:nvSpPr>
        <p:spPr>
          <a:xfrm>
            <a:off x="7456261" y="1821396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1822595" y="1647393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93" name="TextBox 48"/>
          <p:cNvSpPr txBox="1">
            <a:spLocks noChangeArrowheads="1"/>
          </p:cNvSpPr>
          <p:nvPr/>
        </p:nvSpPr>
        <p:spPr bwMode="auto">
          <a:xfrm>
            <a:off x="5438775" y="4992688"/>
            <a:ext cx="712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cs typeface="Arial" charset="0"/>
              </a:rPr>
              <a:t>TGF-β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>
            <a:off x="5472112" y="4567238"/>
            <a:ext cx="646113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 bwMode="auto">
          <a:xfrm>
            <a:off x="2409299" y="1824756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trike="sngStrike" dirty="0"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 bwMode="auto">
          <a:xfrm rot="5400000">
            <a:off x="1352953" y="1448827"/>
            <a:ext cx="430887" cy="800206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ea typeface="+mn-ea"/>
                <a:cs typeface="Arial"/>
              </a:rPr>
              <a:t>IL-4</a:t>
            </a:r>
          </a:p>
        </p:txBody>
      </p:sp>
      <p:sp>
        <p:nvSpPr>
          <p:cNvPr id="101" name="TextBox 100"/>
          <p:cNvSpPr txBox="1"/>
          <p:nvPr/>
        </p:nvSpPr>
        <p:spPr bwMode="auto">
          <a:xfrm rot="5400000">
            <a:off x="6236156" y="1558775"/>
            <a:ext cx="430887" cy="800206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ea typeface="+mn-ea"/>
                <a:cs typeface="Arial"/>
              </a:rPr>
              <a:t>IL-13</a:t>
            </a:r>
          </a:p>
        </p:txBody>
      </p:sp>
      <p:sp>
        <p:nvSpPr>
          <p:cNvPr id="102" name="Regular Pentagon 101"/>
          <p:cNvSpPr/>
          <p:nvPr/>
        </p:nvSpPr>
        <p:spPr>
          <a:xfrm>
            <a:off x="6955960" y="2426261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03" name="Regular Pentagon 102"/>
          <p:cNvSpPr/>
          <p:nvPr/>
        </p:nvSpPr>
        <p:spPr>
          <a:xfrm>
            <a:off x="6558457" y="1931998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2268538" y="2205038"/>
            <a:ext cx="642937" cy="615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>
            <a:off x="2843213" y="1916113"/>
            <a:ext cx="1384300" cy="361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 bwMode="auto">
          <a:xfrm rot="19446727" flipH="1">
            <a:off x="7705725" y="1704975"/>
            <a:ext cx="198438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69" name="Freeform 68"/>
          <p:cNvSpPr/>
          <p:nvPr/>
        </p:nvSpPr>
        <p:spPr bwMode="auto">
          <a:xfrm rot="19446727" flipH="1">
            <a:off x="7367588" y="1804988"/>
            <a:ext cx="198437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0" name="Freeform 69"/>
          <p:cNvSpPr/>
          <p:nvPr/>
        </p:nvSpPr>
        <p:spPr bwMode="auto">
          <a:xfrm rot="19446727" flipH="1">
            <a:off x="7218363" y="2289175"/>
            <a:ext cx="198437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1" name="Freeform 70"/>
          <p:cNvSpPr/>
          <p:nvPr/>
        </p:nvSpPr>
        <p:spPr bwMode="auto">
          <a:xfrm rot="19446727" flipH="1">
            <a:off x="7080250" y="2755900"/>
            <a:ext cx="198438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2" name="Freeform 71"/>
          <p:cNvSpPr/>
          <p:nvPr/>
        </p:nvSpPr>
        <p:spPr bwMode="auto">
          <a:xfrm rot="19446727" flipH="1">
            <a:off x="6569075" y="2281238"/>
            <a:ext cx="198438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8" name="Freeform 77"/>
          <p:cNvSpPr/>
          <p:nvPr/>
        </p:nvSpPr>
        <p:spPr bwMode="auto">
          <a:xfrm rot="19446727" flipH="1">
            <a:off x="7597775" y="2568575"/>
            <a:ext cx="198438" cy="9175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9" name="Freeform 78"/>
          <p:cNvSpPr/>
          <p:nvPr/>
        </p:nvSpPr>
        <p:spPr bwMode="auto">
          <a:xfrm rot="21577991" flipH="1">
            <a:off x="5813425" y="3178175"/>
            <a:ext cx="165100" cy="82232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008000"/>
                </a:solidFill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2469728" y="2109263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6597650"/>
            <a:ext cx="585787" cy="215900"/>
          </a:xfrm>
        </p:spPr>
        <p:txBody>
          <a:bodyPr/>
          <a:lstStyle/>
          <a:p>
            <a:pPr>
              <a:defRPr/>
            </a:pPr>
            <a:fld id="{903588FE-3302-114D-BF65-66DC23BA312D}" type="slidenum">
              <a:rPr lang="en-AU" sz="1200"/>
              <a:pPr>
                <a:defRPr/>
              </a:pPr>
              <a:t>20</a:t>
            </a:fld>
            <a:endParaRPr lang="en-AU" sz="1200" dirty="0"/>
          </a:p>
        </p:txBody>
      </p:sp>
      <p:sp>
        <p:nvSpPr>
          <p:cNvPr id="49" name="Rectangle 48"/>
          <p:cNvSpPr/>
          <p:nvPr/>
        </p:nvSpPr>
        <p:spPr>
          <a:xfrm>
            <a:off x="323850" y="836613"/>
            <a:ext cx="8640763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Novel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AU" sz="2000" b="1" dirty="0">
                <a:solidFill>
                  <a:srgbClr val="0000FF"/>
                </a:solidFill>
              </a:rPr>
              <a:t>IL-13R</a:t>
            </a:r>
            <a:r>
              <a:rPr lang="en-AU" sz="2000" b="1" dirty="0">
                <a:solidFill>
                  <a:srgbClr val="0000FF"/>
                </a:solidFill>
                <a:sym typeface="Symbol" charset="0"/>
              </a:rPr>
              <a:t></a:t>
            </a:r>
            <a:r>
              <a:rPr lang="en-AU" sz="2000" b="1" dirty="0">
                <a:solidFill>
                  <a:srgbClr val="0000FF"/>
                </a:solidFill>
              </a:rPr>
              <a:t>2 </a:t>
            </a:r>
            <a:r>
              <a:rPr lang="en-AU" sz="2000" b="1" dirty="0" err="1">
                <a:solidFill>
                  <a:srgbClr val="0000FF"/>
                </a:solidFill>
              </a:rPr>
              <a:t>adjuvanted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vaccine will transiently sequester IL-13 in the cell milieu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725" name="Rectangle 1"/>
          <p:cNvSpPr>
            <a:spLocks noChangeArrowheads="1"/>
          </p:cNvSpPr>
          <p:nvPr/>
        </p:nvSpPr>
        <p:spPr bwMode="auto">
          <a:xfrm>
            <a:off x="0" y="6597650"/>
            <a:ext cx="444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Ranasinghe et al Cytokine and Growth Factor Reviews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979613" y="3419475"/>
            <a:ext cx="4321175" cy="3178175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 rot="21425750">
            <a:off x="2359192" y="3142466"/>
            <a:ext cx="400110" cy="106415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IL-4Rα</a:t>
            </a:r>
          </a:p>
        </p:txBody>
      </p:sp>
      <p:sp>
        <p:nvSpPr>
          <p:cNvPr id="8" name="TextBox 7"/>
          <p:cNvSpPr txBox="1"/>
          <p:nvPr/>
        </p:nvSpPr>
        <p:spPr bwMode="auto">
          <a:xfrm rot="5400000">
            <a:off x="3047437" y="3548266"/>
            <a:ext cx="400110" cy="652663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latin typeface="Arial"/>
                <a:ea typeface="+mn-ea"/>
                <a:cs typeface="Arial"/>
              </a:rPr>
              <a:t>γc</a:t>
            </a:r>
            <a:endParaRPr lang="en-US" sz="1400" b="1" dirty="0"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009995" y="2990631"/>
            <a:ext cx="400110" cy="96375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IL-4Rα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496814" y="1838545"/>
            <a:ext cx="400110" cy="224878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IL-13Rα1</a:t>
            </a:r>
          </a:p>
        </p:txBody>
      </p:sp>
      <p:cxnSp>
        <p:nvCxnSpPr>
          <p:cNvPr id="16" name="Elbow Connector 15"/>
          <p:cNvCxnSpPr>
            <a:cxnSpLocks noChangeShapeType="1"/>
          </p:cNvCxnSpPr>
          <p:nvPr/>
        </p:nvCxnSpPr>
        <p:spPr bwMode="auto">
          <a:xfrm rot="5400000">
            <a:off x="3683793" y="4641057"/>
            <a:ext cx="1116013" cy="3873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2592388" y="2901950"/>
            <a:ext cx="179387" cy="14509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 rot="21399307" flipH="1">
            <a:off x="2857500" y="3211513"/>
            <a:ext cx="165100" cy="820737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4E37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9" name="Freeform 18"/>
          <p:cNvSpPr/>
          <p:nvPr/>
        </p:nvSpPr>
        <p:spPr>
          <a:xfrm rot="21399307" flipH="1">
            <a:off x="4470400" y="2805113"/>
            <a:ext cx="185738" cy="1163637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210050" y="2555875"/>
            <a:ext cx="179388" cy="145097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1" name="Freeform 20"/>
          <p:cNvSpPr/>
          <p:nvPr/>
        </p:nvSpPr>
        <p:spPr bwMode="auto">
          <a:xfrm rot="21577991" flipH="1">
            <a:off x="5813425" y="3384550"/>
            <a:ext cx="165100" cy="822325"/>
          </a:xfrm>
          <a:custGeom>
            <a:avLst/>
            <a:gdLst>
              <a:gd name="connsiteX0" fmla="*/ 38302 w 397127"/>
              <a:gd name="connsiteY0" fmla="*/ 0 h 1245810"/>
              <a:gd name="connsiteX1" fmla="*/ 50397 w 397127"/>
              <a:gd name="connsiteY1" fmla="*/ 435429 h 1245810"/>
              <a:gd name="connsiteX2" fmla="*/ 340683 w 397127"/>
              <a:gd name="connsiteY2" fmla="*/ 495905 h 1245810"/>
              <a:gd name="connsiteX3" fmla="*/ 389064 w 397127"/>
              <a:gd name="connsiteY3" fmla="*/ 1245810 h 124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27" h="1245810">
                <a:moveTo>
                  <a:pt x="38302" y="0"/>
                </a:moveTo>
                <a:cubicBezTo>
                  <a:pt x="19151" y="176389"/>
                  <a:pt x="0" y="352778"/>
                  <a:pt x="50397" y="435429"/>
                </a:cubicBezTo>
                <a:cubicBezTo>
                  <a:pt x="100794" y="518080"/>
                  <a:pt x="284239" y="360842"/>
                  <a:pt x="340683" y="495905"/>
                </a:cubicBezTo>
                <a:cubicBezTo>
                  <a:pt x="397127" y="630968"/>
                  <a:pt x="389064" y="1245810"/>
                  <a:pt x="389064" y="1245810"/>
                </a:cubicBezTo>
              </a:path>
            </a:pathLst>
          </a:custGeom>
          <a:ln w="635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>
                <a:solidFill>
                  <a:srgbClr val="008000"/>
                </a:solidFill>
              </a:ln>
              <a:solidFill>
                <a:srgbClr val="CCFFCC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 rot="5400000">
            <a:off x="5834276" y="3637503"/>
            <a:ext cx="400110" cy="163831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  <a:ea typeface="+mn-ea"/>
                <a:cs typeface="Arial"/>
              </a:rPr>
              <a:t>IL-13Rα2m</a:t>
            </a:r>
          </a:p>
        </p:txBody>
      </p:sp>
      <p:sp>
        <p:nvSpPr>
          <p:cNvPr id="27" name="Regular Pentagon 26"/>
          <p:cNvSpPr/>
          <p:nvPr/>
        </p:nvSpPr>
        <p:spPr>
          <a:xfrm>
            <a:off x="6752761" y="2070461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3979" y="1639938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grpSp>
        <p:nvGrpSpPr>
          <p:cNvPr id="28691" name="Group 71"/>
          <p:cNvGrpSpPr>
            <a:grpSpLocks/>
          </p:cNvGrpSpPr>
          <p:nvPr/>
        </p:nvGrpSpPr>
        <p:grpSpPr bwMode="auto">
          <a:xfrm>
            <a:off x="2973388" y="5289550"/>
            <a:ext cx="2332037" cy="901700"/>
            <a:chOff x="1885236" y="4579007"/>
            <a:chExt cx="1114269" cy="831714"/>
          </a:xfrm>
        </p:grpSpPr>
        <p:sp>
          <p:nvSpPr>
            <p:cNvPr id="30" name="Explosion 1 29"/>
            <p:cNvSpPr/>
            <p:nvPr/>
          </p:nvSpPr>
          <p:spPr>
            <a:xfrm>
              <a:off x="1885236" y="4579007"/>
              <a:ext cx="713011" cy="831714"/>
            </a:xfrm>
            <a:prstGeom prst="irregularSeal1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8760" name="TextBox 48"/>
            <p:cNvSpPr txBox="1">
              <a:spLocks noChangeArrowheads="1"/>
            </p:cNvSpPr>
            <p:nvPr/>
          </p:nvSpPr>
          <p:spPr bwMode="auto">
            <a:xfrm>
              <a:off x="2066547" y="4842646"/>
              <a:ext cx="932958" cy="28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STAT6</a:t>
              </a:r>
            </a:p>
          </p:txBody>
        </p:sp>
      </p:grpSp>
      <p:sp>
        <p:nvSpPr>
          <p:cNvPr id="32" name="Regular Pentagon 31"/>
          <p:cNvSpPr/>
          <p:nvPr/>
        </p:nvSpPr>
        <p:spPr>
          <a:xfrm>
            <a:off x="5717493" y="3381546"/>
            <a:ext cx="264207" cy="221206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2532063" y="4810125"/>
            <a:ext cx="820737" cy="379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H="1">
            <a:off x="2592388" y="4826000"/>
            <a:ext cx="760412" cy="363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41" name="Regular Pentagon 40"/>
          <p:cNvSpPr/>
          <p:nvPr/>
        </p:nvSpPr>
        <p:spPr>
          <a:xfrm>
            <a:off x="6353234" y="1996822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43" name="Regular Pentagon 42"/>
          <p:cNvSpPr/>
          <p:nvPr/>
        </p:nvSpPr>
        <p:spPr>
          <a:xfrm>
            <a:off x="7103262" y="1819175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55776" y="1834430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244719" y="1897019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490039" y="2242885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trike="sngStrike" dirty="0">
              <a:latin typeface="Arial"/>
              <a:cs typeface="Arial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600520" y="1919046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041319" y="1960561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919413" y="4440238"/>
            <a:ext cx="0" cy="912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622800" y="1835150"/>
            <a:ext cx="1749425" cy="4968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916238" y="1978025"/>
            <a:ext cx="1079500" cy="4333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979613" y="2122488"/>
            <a:ext cx="720725" cy="504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gular Pentagon 72"/>
          <p:cNvSpPr/>
          <p:nvPr/>
        </p:nvSpPr>
        <p:spPr>
          <a:xfrm>
            <a:off x="7236173" y="2377313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74" name="Regular Pentagon 73"/>
          <p:cNvSpPr/>
          <p:nvPr/>
        </p:nvSpPr>
        <p:spPr>
          <a:xfrm>
            <a:off x="7456261" y="2024388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4437063" y="2157413"/>
            <a:ext cx="371475" cy="322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497138" y="2516188"/>
            <a:ext cx="422275" cy="1825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808413" y="2339975"/>
            <a:ext cx="422275" cy="180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 bwMode="auto">
          <a:xfrm>
            <a:off x="1822595" y="1663390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trike="sngStrike">
              <a:latin typeface="Arial"/>
              <a:cs typeface="Arial"/>
            </a:endParaRPr>
          </a:p>
        </p:txBody>
      </p:sp>
      <p:sp>
        <p:nvSpPr>
          <p:cNvPr id="28734" name="TextBox 48"/>
          <p:cNvSpPr txBox="1">
            <a:spLocks noChangeArrowheads="1"/>
          </p:cNvSpPr>
          <p:nvPr/>
        </p:nvSpPr>
        <p:spPr bwMode="auto">
          <a:xfrm>
            <a:off x="5305425" y="5387975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TGF-β?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 rot="5400000">
            <a:off x="5395912" y="4979988"/>
            <a:ext cx="646113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 bwMode="auto">
          <a:xfrm>
            <a:off x="1115616" y="2482502"/>
            <a:ext cx="245320" cy="239617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strike="sngStrike" dirty="0"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 bwMode="auto">
          <a:xfrm rot="5400000">
            <a:off x="1156259" y="1361738"/>
            <a:ext cx="430887" cy="800206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ea typeface="+mn-ea"/>
                <a:cs typeface="Arial"/>
              </a:rPr>
              <a:t>IL-4</a:t>
            </a:r>
          </a:p>
        </p:txBody>
      </p:sp>
      <p:sp>
        <p:nvSpPr>
          <p:cNvPr id="101" name="TextBox 100"/>
          <p:cNvSpPr txBox="1"/>
          <p:nvPr/>
        </p:nvSpPr>
        <p:spPr bwMode="auto">
          <a:xfrm rot="5400000">
            <a:off x="6606235" y="1357532"/>
            <a:ext cx="430887" cy="800206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/>
                <a:ea typeface="+mn-ea"/>
                <a:cs typeface="Arial"/>
              </a:rPr>
              <a:t>IL-13</a:t>
            </a:r>
          </a:p>
        </p:txBody>
      </p:sp>
      <p:sp>
        <p:nvSpPr>
          <p:cNvPr id="102" name="Regular Pentagon 101"/>
          <p:cNvSpPr/>
          <p:nvPr/>
        </p:nvSpPr>
        <p:spPr>
          <a:xfrm>
            <a:off x="6955960" y="2629253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03" name="Regular Pentagon 102"/>
          <p:cNvSpPr/>
          <p:nvPr/>
        </p:nvSpPr>
        <p:spPr>
          <a:xfrm>
            <a:off x="6701965" y="2375258"/>
            <a:ext cx="265822" cy="221205"/>
          </a:xfrm>
          <a:prstGeom prst="pentagon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latin typeface="Arial"/>
              <a:cs typeface="Arial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 flipH="1">
            <a:off x="5940425" y="2338388"/>
            <a:ext cx="647700" cy="982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Line 48"/>
          <p:cNvSpPr>
            <a:spLocks noChangeShapeType="1"/>
          </p:cNvSpPr>
          <p:nvPr/>
        </p:nvSpPr>
        <p:spPr bwMode="auto">
          <a:xfrm>
            <a:off x="3870325" y="4471988"/>
            <a:ext cx="820738" cy="377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110" name="Line 49"/>
          <p:cNvSpPr>
            <a:spLocks noChangeShapeType="1"/>
          </p:cNvSpPr>
          <p:nvPr/>
        </p:nvSpPr>
        <p:spPr bwMode="auto">
          <a:xfrm flipH="1">
            <a:off x="3879850" y="4470400"/>
            <a:ext cx="760413" cy="363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auto">
          <a:xfrm>
            <a:off x="3046413" y="2419350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1" name="AutoShape 46"/>
          <p:cNvSpPr>
            <a:spLocks noChangeArrowheads="1"/>
          </p:cNvSpPr>
          <p:nvPr/>
        </p:nvSpPr>
        <p:spPr bwMode="auto">
          <a:xfrm>
            <a:off x="4056063" y="1824038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2" name="AutoShape 46"/>
          <p:cNvSpPr>
            <a:spLocks noChangeArrowheads="1"/>
          </p:cNvSpPr>
          <p:nvPr/>
        </p:nvSpPr>
        <p:spPr bwMode="auto">
          <a:xfrm>
            <a:off x="2041525" y="2570163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4" name="AutoShape 46"/>
          <p:cNvSpPr>
            <a:spLocks noChangeArrowheads="1"/>
          </p:cNvSpPr>
          <p:nvPr/>
        </p:nvSpPr>
        <p:spPr bwMode="auto">
          <a:xfrm>
            <a:off x="3563938" y="1690688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6597650"/>
            <a:ext cx="585787" cy="215900"/>
          </a:xfrm>
        </p:spPr>
        <p:txBody>
          <a:bodyPr/>
          <a:lstStyle/>
          <a:p>
            <a:pPr>
              <a:defRPr/>
            </a:pPr>
            <a:fld id="{D1745D08-5DB9-2E41-A540-B3FD2D5D4E22}" type="slidenum">
              <a:rPr lang="en-AU" sz="1200"/>
              <a:pPr>
                <a:defRPr/>
              </a:pPr>
              <a:t>21</a:t>
            </a:fld>
            <a:endParaRPr lang="en-AU" sz="1200" dirty="0"/>
          </a:p>
        </p:txBody>
      </p:sp>
      <p:sp>
        <p:nvSpPr>
          <p:cNvPr id="58" name="Rectangle 57"/>
          <p:cNvSpPr/>
          <p:nvPr/>
        </p:nvSpPr>
        <p:spPr>
          <a:xfrm>
            <a:off x="323850" y="765175"/>
            <a:ext cx="8569325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Novel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AU" sz="2000" b="1" dirty="0">
                <a:solidFill>
                  <a:srgbClr val="0000FF"/>
                </a:solidFill>
                <a:cs typeface="Arial" charset="0"/>
              </a:rPr>
              <a:t>IL-4R antagonist </a:t>
            </a:r>
            <a:r>
              <a:rPr lang="en-AU" sz="2000" b="1" dirty="0" err="1">
                <a:solidFill>
                  <a:srgbClr val="0000FF"/>
                </a:solidFill>
                <a:cs typeface="Arial" charset="0"/>
              </a:rPr>
              <a:t>adjuvanted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vaccine will bind to IL-4R and transiently block IL-4/IL-13 signaling via the STAT6 pathway</a:t>
            </a:r>
            <a:endParaRPr lang="en-US" sz="2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66" name="AutoShape 46"/>
          <p:cNvSpPr>
            <a:spLocks noChangeArrowheads="1"/>
          </p:cNvSpPr>
          <p:nvPr/>
        </p:nvSpPr>
        <p:spPr bwMode="auto">
          <a:xfrm>
            <a:off x="2606675" y="2770188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7" name="AutoShape 46"/>
          <p:cNvSpPr>
            <a:spLocks noChangeArrowheads="1"/>
          </p:cNvSpPr>
          <p:nvPr/>
        </p:nvSpPr>
        <p:spPr bwMode="auto">
          <a:xfrm>
            <a:off x="4211638" y="2482850"/>
            <a:ext cx="381000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0" y="6581775"/>
            <a:ext cx="43449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Cytokine and Growth Factor Reviews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19137"/>
          </a:xfrm>
          <a:ln>
            <a:solidFill>
              <a:srgbClr val="0000FF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F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ollowing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intranasal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rFPV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immunization peak antigen expression detected at 12h post vaccination </a:t>
            </a:r>
            <a:endParaRPr lang="en-US" sz="2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29698" name="Picture 20" descr="C:\Documents n Other Data\PhD\FPV-GFP images\Expt Y10\14-3-12 unimmunized4x 2nd animal perfusion fixed p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0" y="-11201400"/>
            <a:ext cx="7199312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6hrs with dapi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9810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controla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9810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2"/>
          <p:cNvSpPr txBox="1">
            <a:spLocks noChangeArrowheads="1"/>
          </p:cNvSpPr>
          <p:nvPr/>
        </p:nvSpPr>
        <p:spPr bwMode="auto">
          <a:xfrm>
            <a:off x="2084388" y="3427413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alibri" charset="0"/>
              </a:rPr>
              <a:t>Control</a:t>
            </a: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>
            <a:off x="5292725" y="34274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  <a:latin typeface="Calibri" charset="0"/>
              </a:rPr>
              <a:t>6 hrs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16638" y="3932238"/>
            <a:ext cx="2881312" cy="2889250"/>
            <a:chOff x="6116638" y="3932238"/>
            <a:chExt cx="2881312" cy="2888694"/>
          </a:xfrm>
        </p:grpSpPr>
        <p:pic>
          <p:nvPicPr>
            <p:cNvPr id="29729" name="Picture 8" descr="96 hrs.t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38" y="3932238"/>
              <a:ext cx="2881312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30" name="TextBox 17"/>
            <p:cNvSpPr txBox="1">
              <a:spLocks noChangeArrowheads="1"/>
            </p:cNvSpPr>
            <p:nvPr/>
          </p:nvSpPr>
          <p:spPr bwMode="auto">
            <a:xfrm>
              <a:off x="8244945" y="6451600"/>
              <a:ext cx="724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  <a:latin typeface="Calibri" charset="0"/>
                </a:rPr>
                <a:t>96</a:t>
              </a:r>
              <a:r>
                <a:rPr lang="en-US" sz="1600">
                  <a:solidFill>
                    <a:srgbClr val="FFFF00"/>
                  </a:solidFill>
                  <a:latin typeface="Calibri" charset="0"/>
                </a:rPr>
                <a:t> hrs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4211638" y="3068638"/>
            <a:ext cx="144462" cy="215900"/>
          </a:xfrm>
          <a:prstGeom prst="straightConnector1">
            <a:avLst/>
          </a:prstGeom>
          <a:ln w="127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51275" y="3573463"/>
            <a:ext cx="144463" cy="215900"/>
          </a:xfrm>
          <a:prstGeom prst="straightConnector1">
            <a:avLst/>
          </a:prstGeom>
          <a:ln w="127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19475" y="3068638"/>
            <a:ext cx="144463" cy="215900"/>
          </a:xfrm>
          <a:prstGeom prst="straightConnector1">
            <a:avLst/>
          </a:prstGeom>
          <a:ln w="127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8263" y="3932238"/>
            <a:ext cx="2890837" cy="2881312"/>
            <a:chOff x="68263" y="3932238"/>
            <a:chExt cx="2889841" cy="2880757"/>
          </a:xfrm>
        </p:grpSpPr>
        <p:grpSp>
          <p:nvGrpSpPr>
            <p:cNvPr id="29724" name="Group 17"/>
            <p:cNvGrpSpPr>
              <a:grpSpLocks/>
            </p:cNvGrpSpPr>
            <p:nvPr/>
          </p:nvGrpSpPr>
          <p:grpSpPr bwMode="auto">
            <a:xfrm>
              <a:off x="68263" y="3932238"/>
              <a:ext cx="2889841" cy="2880757"/>
              <a:chOff x="68263" y="3932238"/>
              <a:chExt cx="2889841" cy="2880757"/>
            </a:xfrm>
          </p:grpSpPr>
          <p:pic>
            <p:nvPicPr>
              <p:cNvPr id="29727" name="Picture 6" descr="24 hrs.t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63" y="3932238"/>
                <a:ext cx="2879725" cy="287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8" name="TextBox 15"/>
              <p:cNvSpPr txBox="1">
                <a:spLocks noChangeArrowheads="1"/>
              </p:cNvSpPr>
              <p:nvPr/>
            </p:nvSpPr>
            <p:spPr bwMode="auto">
              <a:xfrm>
                <a:off x="2195230" y="6443663"/>
                <a:ext cx="7628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00"/>
                    </a:solidFill>
                    <a:latin typeface="Calibri" charset="0"/>
                  </a:rPr>
                  <a:t>24 hrs</a:t>
                </a: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899826" y="4868683"/>
              <a:ext cx="142826" cy="215858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834541" y="4365542"/>
              <a:ext cx="144413" cy="215858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48375" y="908050"/>
            <a:ext cx="3060700" cy="2987675"/>
            <a:chOff x="6048375" y="908050"/>
            <a:chExt cx="3059988" cy="2987675"/>
          </a:xfrm>
        </p:grpSpPr>
        <p:grpSp>
          <p:nvGrpSpPr>
            <p:cNvPr id="29716" name="Group 16"/>
            <p:cNvGrpSpPr>
              <a:grpSpLocks/>
            </p:cNvGrpSpPr>
            <p:nvPr/>
          </p:nvGrpSpPr>
          <p:grpSpPr bwMode="auto">
            <a:xfrm>
              <a:off x="6048375" y="908050"/>
              <a:ext cx="3059988" cy="2987675"/>
              <a:chOff x="6048375" y="908050"/>
              <a:chExt cx="3059988" cy="2987675"/>
            </a:xfrm>
          </p:grpSpPr>
          <p:pic>
            <p:nvPicPr>
              <p:cNvPr id="29721" name="Picture 5" descr="12hrs with dapi.t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6638" y="981075"/>
                <a:ext cx="2881312" cy="287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2" name="TextBox 14"/>
              <p:cNvSpPr txBox="1">
                <a:spLocks noChangeArrowheads="1"/>
              </p:cNvSpPr>
              <p:nvPr/>
            </p:nvSpPr>
            <p:spPr bwMode="auto">
              <a:xfrm>
                <a:off x="8243898" y="3427413"/>
                <a:ext cx="7628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00"/>
                    </a:solidFill>
                    <a:latin typeface="Calibri" charset="0"/>
                  </a:rPr>
                  <a:t>12 hrs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48375" y="908050"/>
                <a:ext cx="3059988" cy="2987675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 flipV="1">
              <a:off x="6732429" y="1557338"/>
              <a:ext cx="142842" cy="215900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595828" y="3429000"/>
              <a:ext cx="144428" cy="215900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8027527" y="2781300"/>
              <a:ext cx="144428" cy="215900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948279" y="1844675"/>
              <a:ext cx="144428" cy="215900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132138" y="3957638"/>
            <a:ext cx="2890837" cy="2889250"/>
            <a:chOff x="3092450" y="3932238"/>
            <a:chExt cx="2889977" cy="2888694"/>
          </a:xfrm>
        </p:grpSpPr>
        <p:grpSp>
          <p:nvGrpSpPr>
            <p:cNvPr id="29711" name="Group 18"/>
            <p:cNvGrpSpPr>
              <a:grpSpLocks/>
            </p:cNvGrpSpPr>
            <p:nvPr/>
          </p:nvGrpSpPr>
          <p:grpSpPr bwMode="auto">
            <a:xfrm>
              <a:off x="3092450" y="3932238"/>
              <a:ext cx="2889977" cy="2888694"/>
              <a:chOff x="3092450" y="3932238"/>
              <a:chExt cx="2889977" cy="2888694"/>
            </a:xfrm>
          </p:grpSpPr>
          <p:pic>
            <p:nvPicPr>
              <p:cNvPr id="29714" name="Picture 7" descr="48hrs with dapi.t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450" y="3932238"/>
                <a:ext cx="2879725" cy="287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5" name="TextBox 16"/>
              <p:cNvSpPr txBox="1">
                <a:spLocks noChangeArrowheads="1"/>
              </p:cNvSpPr>
              <p:nvPr/>
            </p:nvSpPr>
            <p:spPr bwMode="auto">
              <a:xfrm>
                <a:off x="5219553" y="6451600"/>
                <a:ext cx="76287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FFFF00"/>
                    </a:solidFill>
                    <a:latin typeface="Calibri" charset="0"/>
                  </a:rPr>
                  <a:t>48 hrs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3563797" y="4797259"/>
              <a:ext cx="144420" cy="215858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244632" y="5157552"/>
              <a:ext cx="111092" cy="261887"/>
            </a:xfrm>
            <a:prstGeom prst="straightConnector1">
              <a:avLst/>
            </a:prstGeom>
            <a:ln w="1270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203575" y="2636838"/>
            <a:ext cx="2195513" cy="122396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1188" y="44450"/>
            <a:ext cx="7850187" cy="720725"/>
          </a:xfrm>
          <a:ln>
            <a:solidFill>
              <a:srgbClr val="0000FF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Arial" charset="0"/>
              </a:rPr>
              <a:t>Nasal administration of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rFPV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vector-based vaccines do not cross the blood-brain barrier -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Safe</a:t>
            </a:r>
            <a:endParaRPr lang="en-US" sz="2400" b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3794" name="Picture 20" descr="C:\Documents n Other Data\PhD\FPV-GFP images\Expt Y10\14-3-12 unimmunized4x 2nd animal perfusion fixed p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0" y="-11201400"/>
            <a:ext cx="7199312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5" name="Group 26"/>
          <p:cNvGrpSpPr>
            <a:grpSpLocks/>
          </p:cNvGrpSpPr>
          <p:nvPr/>
        </p:nvGrpSpPr>
        <p:grpSpPr bwMode="auto">
          <a:xfrm>
            <a:off x="250825" y="908050"/>
            <a:ext cx="4560888" cy="3241675"/>
            <a:chOff x="2708528" y="912544"/>
            <a:chExt cx="6866899" cy="3706049"/>
          </a:xfrm>
        </p:grpSpPr>
        <p:pic>
          <p:nvPicPr>
            <p:cNvPr id="33804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708" y="912544"/>
              <a:ext cx="4533515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127" y="912544"/>
              <a:ext cx="1257300" cy="370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3" name="TextBox 29"/>
            <p:cNvSpPr txBox="1">
              <a:spLocks noChangeArrowheads="1"/>
            </p:cNvSpPr>
            <p:nvPr/>
          </p:nvSpPr>
          <p:spPr bwMode="auto">
            <a:xfrm>
              <a:off x="2708528" y="1653028"/>
              <a:ext cx="1508185" cy="386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AU" sz="1600" b="1" dirty="0" smtClean="0">
                  <a:solidFill>
                    <a:srgbClr val="0000FF"/>
                  </a:solidFill>
                  <a:latin typeface="+mj-lt"/>
                  <a:cs typeface="Times New Roman" charset="0"/>
                </a:rPr>
                <a:t>Lung</a:t>
              </a:r>
            </a:p>
          </p:txBody>
        </p:sp>
        <p:sp>
          <p:nvSpPr>
            <p:cNvPr id="90134" name="TextBox 30"/>
            <p:cNvSpPr txBox="1">
              <a:spLocks noChangeArrowheads="1"/>
            </p:cNvSpPr>
            <p:nvPr/>
          </p:nvSpPr>
          <p:spPr bwMode="auto">
            <a:xfrm>
              <a:off x="2708528" y="3052325"/>
              <a:ext cx="1300241" cy="38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AU" sz="1600" b="1" dirty="0" smtClean="0">
                  <a:solidFill>
                    <a:srgbClr val="0000FF"/>
                  </a:solidFill>
                  <a:latin typeface="+mj-lt"/>
                  <a:cs typeface="Times New Roman" charset="0"/>
                </a:rPr>
                <a:t>Brain</a:t>
              </a:r>
            </a:p>
          </p:txBody>
        </p:sp>
        <p:sp>
          <p:nvSpPr>
            <p:cNvPr id="33808" name="TextBox 31"/>
            <p:cNvSpPr txBox="1">
              <a:spLocks noChangeArrowheads="1"/>
            </p:cNvSpPr>
            <p:nvPr/>
          </p:nvSpPr>
          <p:spPr bwMode="auto">
            <a:xfrm>
              <a:off x="5238537" y="988289"/>
              <a:ext cx="3331027" cy="32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400">
                  <a:solidFill>
                    <a:schemeClr val="bg1"/>
                  </a:solidFill>
                  <a:latin typeface="Times New Roman" charset="0"/>
                  <a:cs typeface="Times New Roman" charset="0"/>
                </a:rPr>
                <a:t>6h          12 h        24 h  p.i </a:t>
              </a:r>
            </a:p>
          </p:txBody>
        </p:sp>
        <p:sp>
          <p:nvSpPr>
            <p:cNvPr id="33809" name="TextBox 34"/>
            <p:cNvSpPr txBox="1">
              <a:spLocks noChangeArrowheads="1"/>
            </p:cNvSpPr>
            <p:nvPr/>
          </p:nvSpPr>
          <p:spPr bwMode="auto">
            <a:xfrm>
              <a:off x="4045893" y="988290"/>
              <a:ext cx="1734756" cy="323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400">
                  <a:solidFill>
                    <a:schemeClr val="bg1"/>
                  </a:solidFill>
                  <a:latin typeface="Times New Roman" charset="0"/>
                  <a:cs typeface="Times New Roman" charset="0"/>
                </a:rPr>
                <a:t>Control</a:t>
              </a:r>
            </a:p>
          </p:txBody>
        </p:sp>
      </p:grpSp>
      <p:grpSp>
        <p:nvGrpSpPr>
          <p:cNvPr id="33796" name="Group 41"/>
          <p:cNvGrpSpPr>
            <a:grpSpLocks/>
          </p:cNvGrpSpPr>
          <p:nvPr/>
        </p:nvGrpSpPr>
        <p:grpSpPr bwMode="auto">
          <a:xfrm>
            <a:off x="4833938" y="981075"/>
            <a:ext cx="3554412" cy="3168650"/>
            <a:chOff x="3785240" y="935171"/>
            <a:chExt cx="5284835" cy="3536520"/>
          </a:xfrm>
        </p:grpSpPr>
        <p:pic>
          <p:nvPicPr>
            <p:cNvPr id="33801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240" y="935171"/>
              <a:ext cx="4621519" cy="353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TextBox 43"/>
            <p:cNvSpPr txBox="1">
              <a:spLocks noChangeArrowheads="1"/>
            </p:cNvSpPr>
            <p:nvPr/>
          </p:nvSpPr>
          <p:spPr bwMode="auto">
            <a:xfrm>
              <a:off x="4074589" y="1007944"/>
              <a:ext cx="4030823" cy="33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AU" sz="1400">
                  <a:solidFill>
                    <a:schemeClr val="bg1"/>
                  </a:solidFill>
                  <a:latin typeface="Times New Roman" charset="0"/>
                  <a:cs typeface="Times New Roman" charset="0"/>
                </a:rPr>
                <a:t>Control       48 h     72 h     96 h  p.i </a:t>
              </a:r>
            </a:p>
          </p:txBody>
        </p:sp>
        <p:pic>
          <p:nvPicPr>
            <p:cNvPr id="33803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363" y="935171"/>
              <a:ext cx="955712" cy="353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2700338" y="4365625"/>
            <a:ext cx="3386137" cy="2492375"/>
            <a:chOff x="5797048" y="2164934"/>
            <a:chExt cx="3228324" cy="2402303"/>
          </a:xfrm>
        </p:grpSpPr>
        <p:pic>
          <p:nvPicPr>
            <p:cNvPr id="33799" name="Picture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048" y="2164934"/>
              <a:ext cx="2628973" cy="2402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5837" y="2176462"/>
              <a:ext cx="419535" cy="239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1"/>
          <p:cNvSpPr>
            <a:spLocks noChangeArrowheads="1"/>
          </p:cNvSpPr>
          <p:nvPr/>
        </p:nvSpPr>
        <p:spPr bwMode="auto">
          <a:xfrm>
            <a:off x="0" y="6581775"/>
            <a:ext cx="1884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Townsend et al (in Prep)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3"/>
          <p:cNvGraphicFramePr>
            <a:graphicFrameLocks noChangeAspect="1"/>
          </p:cNvGraphicFramePr>
          <p:nvPr/>
        </p:nvGraphicFramePr>
        <p:xfrm>
          <a:off x="501650" y="2217738"/>
          <a:ext cx="3024188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Worksheet" r:id="rId5" imgW="3721100" imgH="3924300" progId="Excel.Sheet.8">
                  <p:embed/>
                </p:oleObj>
              </mc:Choice>
              <mc:Fallback>
                <p:oleObj name="Worksheet" r:id="rId5" imgW="3721100" imgH="39243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217738"/>
                        <a:ext cx="3024188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381375" y="2217738"/>
          <a:ext cx="3171825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Worksheet" r:id="rId8" imgW="4559300" imgH="3987800" progId="Excel.Sheet.8">
                  <p:embed/>
                </p:oleObj>
              </mc:Choice>
              <mc:Fallback>
                <p:oleObj name="Worksheet" r:id="rId8" imgW="4559300" imgH="39878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217738"/>
                        <a:ext cx="3171825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644525" y="4449763"/>
            <a:ext cx="5329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1000" b="1" i="1">
                <a:solidFill>
                  <a:srgbClr val="FF3300"/>
                </a:solidFill>
              </a:rPr>
              <a:t>p = 0.0115   </a:t>
            </a:r>
            <a:r>
              <a:rPr lang="en-US" sz="1000" b="1" i="1"/>
              <a:t>** p = 0.0005 			</a:t>
            </a:r>
            <a:r>
              <a:rPr lang="en-US" sz="1000" b="1" i="1">
                <a:solidFill>
                  <a:srgbClr val="800080"/>
                </a:solidFill>
              </a:rPr>
              <a:t>*** p  = 0.0106</a:t>
            </a:r>
          </a:p>
        </p:txBody>
      </p:sp>
      <p:sp>
        <p:nvSpPr>
          <p:cNvPr id="35844" name="Line 7"/>
          <p:cNvSpPr>
            <a:spLocks noChangeShapeType="1"/>
          </p:cNvSpPr>
          <p:nvPr/>
        </p:nvSpPr>
        <p:spPr bwMode="auto">
          <a:xfrm>
            <a:off x="2643188" y="303688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2643188" y="3341688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566988" y="3036888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**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5513388" y="3325813"/>
            <a:ext cx="331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>
                <a:solidFill>
                  <a:srgbClr val="660066"/>
                </a:solidFill>
              </a:rPr>
              <a:t>***</a:t>
            </a:r>
          </a:p>
        </p:txBody>
      </p:sp>
      <p:sp>
        <p:nvSpPr>
          <p:cNvPr id="35848" name="Line 11"/>
          <p:cNvSpPr>
            <a:spLocks noChangeShapeType="1"/>
          </p:cNvSpPr>
          <p:nvPr/>
        </p:nvSpPr>
        <p:spPr bwMode="auto">
          <a:xfrm>
            <a:off x="5588000" y="3276600"/>
            <a:ext cx="0" cy="381000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2"/>
          <p:cNvSpPr>
            <a:spLocks noChangeShapeType="1"/>
          </p:cNvSpPr>
          <p:nvPr/>
        </p:nvSpPr>
        <p:spPr bwMode="auto">
          <a:xfrm>
            <a:off x="6189663" y="2936875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>
            <a:off x="2706688" y="3278188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25" y="1116013"/>
            <a:ext cx="7777163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Novel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AU" sz="2000" b="1" dirty="0">
                <a:solidFill>
                  <a:srgbClr val="0000FF"/>
                </a:solidFill>
              </a:rPr>
              <a:t>IL-13R</a:t>
            </a:r>
            <a:r>
              <a:rPr lang="en-AU" sz="2000" b="1" dirty="0">
                <a:solidFill>
                  <a:srgbClr val="0000FF"/>
                </a:solidFill>
                <a:sym typeface="Symbol" charset="0"/>
              </a:rPr>
              <a:t></a:t>
            </a:r>
            <a:r>
              <a:rPr lang="en-AU" sz="2000" b="1" dirty="0" smtClean="0">
                <a:solidFill>
                  <a:srgbClr val="0000FF"/>
                </a:solidFill>
              </a:rPr>
              <a:t>2 and IL-4R </a:t>
            </a:r>
            <a:r>
              <a:rPr lang="en-AU" sz="2000" b="1" dirty="0" err="1" smtClean="0">
                <a:solidFill>
                  <a:srgbClr val="0000FF"/>
                </a:solidFill>
              </a:rPr>
              <a:t>antagonost</a:t>
            </a:r>
            <a:r>
              <a:rPr lang="en-AU" sz="2000" b="1" dirty="0" smtClean="0">
                <a:solidFill>
                  <a:srgbClr val="0000FF"/>
                </a:solidFill>
              </a:rPr>
              <a:t> </a:t>
            </a:r>
            <a:r>
              <a:rPr lang="en-AU" sz="2000" b="1" dirty="0" err="1">
                <a:solidFill>
                  <a:srgbClr val="0000FF"/>
                </a:solidFill>
              </a:rPr>
              <a:t>adjuvanted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vaccines induce HIV-specific CD8 T cells of high avidity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5852" name="Rectangle 2"/>
          <p:cNvSpPr>
            <a:spLocks noChangeArrowheads="1"/>
          </p:cNvSpPr>
          <p:nvPr/>
        </p:nvSpPr>
        <p:spPr bwMode="auto">
          <a:xfrm>
            <a:off x="827088" y="5229225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cs typeface="Arial" charset="0"/>
              </a:rPr>
              <a:t>Inclusion of the inhibitor in the </a:t>
            </a:r>
            <a:r>
              <a:rPr lang="en-US" sz="2000" b="1" u="sng">
                <a:solidFill>
                  <a:srgbClr val="FF0000"/>
                </a:solidFill>
                <a:cs typeface="Arial" charset="0"/>
              </a:rPr>
              <a:t>priming vaccination 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is crucial to induce high avidity T cells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765925" y="3225800"/>
            <a:ext cx="2160588" cy="647700"/>
          </a:xfrm>
          <a:prstGeom prst="rect">
            <a:avLst/>
          </a:prstGeom>
          <a:ln>
            <a:solidFill>
              <a:srgbClr val="5E889D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5E889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Evaluation of quality/avidity 14 days post booster vaccination 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6765925" y="4233863"/>
            <a:ext cx="2160588" cy="276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5E889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Note: HIVΔ10 = </a:t>
            </a:r>
            <a:r>
              <a:rPr lang="en-US" sz="1200" dirty="0">
                <a:solidFill>
                  <a:srgbClr val="5E889D"/>
                </a:solidFill>
              </a:rPr>
              <a:t>IL-13Rα2</a:t>
            </a:r>
            <a:r>
              <a:rPr lang="en-US" sz="1200" dirty="0">
                <a:solidFill>
                  <a:srgbClr val="5E889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endParaRPr lang="en-US" sz="1200" dirty="0">
              <a:solidFill>
                <a:srgbClr val="5E889D"/>
              </a:solidFill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6597650"/>
            <a:ext cx="585787" cy="215900"/>
          </a:xfrm>
        </p:spPr>
        <p:txBody>
          <a:bodyPr/>
          <a:lstStyle/>
          <a:p>
            <a:pPr>
              <a:defRPr/>
            </a:pPr>
            <a:fld id="{29453262-25B4-2044-8A81-E19199EB7E9A}" type="slidenum">
              <a:rPr lang="en-AU" sz="1200"/>
              <a:pPr>
                <a:defRPr/>
              </a:pPr>
              <a:t>24</a:t>
            </a:fld>
            <a:endParaRPr lang="en-AU" sz="1200" dirty="0"/>
          </a:p>
        </p:txBody>
      </p:sp>
      <p:sp>
        <p:nvSpPr>
          <p:cNvPr id="17" name="Text Box 46"/>
          <p:cNvSpPr txBox="1">
            <a:spLocks noChangeArrowheads="1"/>
          </p:cNvSpPr>
          <p:nvPr/>
        </p:nvSpPr>
        <p:spPr bwMode="auto">
          <a:xfrm>
            <a:off x="23813" y="6553200"/>
            <a:ext cx="5867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62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2"/>
          <p:cNvGraphicFramePr>
            <a:graphicFrameLocks noChangeAspect="1"/>
          </p:cNvGraphicFramePr>
          <p:nvPr/>
        </p:nvGraphicFramePr>
        <p:xfrm>
          <a:off x="2051050" y="3827463"/>
          <a:ext cx="4965700" cy="269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Worksheet" r:id="rId5" imgW="20688300" imgH="12700000" progId="Excel.Sheet.8">
                  <p:embed/>
                </p:oleObj>
              </mc:Choice>
              <mc:Fallback>
                <p:oleObj name="Worksheet" r:id="rId5" imgW="20688300" imgH="12700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827463"/>
                        <a:ext cx="4965700" cy="269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Line 3"/>
          <p:cNvSpPr>
            <a:spLocks noChangeShapeType="1"/>
          </p:cNvSpPr>
          <p:nvPr/>
        </p:nvSpPr>
        <p:spPr bwMode="auto">
          <a:xfrm>
            <a:off x="2146300" y="2552700"/>
            <a:ext cx="0" cy="6096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6642100" y="2552700"/>
            <a:ext cx="0" cy="6096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9431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889500" y="2171700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Helvetica" charset="0"/>
              </a:rPr>
              <a:t>6.1%</a:t>
            </a:r>
          </a:p>
        </p:txBody>
      </p:sp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9431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6489700" y="2171700"/>
            <a:ext cx="723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latin typeface="Helvetica" charset="0"/>
              </a:rPr>
              <a:t>14.7%</a:t>
            </a:r>
          </a:p>
        </p:txBody>
      </p:sp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58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9431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8166100" y="2171700"/>
            <a:ext cx="615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Helvetica" charset="0"/>
              </a:rPr>
              <a:t>14.2%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3136900" y="2171700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Helvetica" charset="0"/>
              </a:rPr>
              <a:t>4.2%</a:t>
            </a:r>
          </a:p>
        </p:txBody>
      </p:sp>
      <p:pic>
        <p:nvPicPr>
          <p:cNvPr id="14030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30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1460500" y="2171700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latin typeface="Helvetica" charset="0"/>
              </a:rPr>
              <a:t>0.1%</a:t>
            </a: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755650" y="1916113"/>
            <a:ext cx="77724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800" dirty="0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>
            <a:off x="5473700" y="2552700"/>
            <a:ext cx="0" cy="5334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3822700" y="2552700"/>
            <a:ext cx="0" cy="5334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306" name="Line 18"/>
          <p:cNvSpPr>
            <a:spLocks noChangeShapeType="1"/>
          </p:cNvSpPr>
          <p:nvPr/>
        </p:nvSpPr>
        <p:spPr bwMode="auto">
          <a:xfrm>
            <a:off x="2184400" y="2552700"/>
            <a:ext cx="0" cy="5334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7061200" y="2603500"/>
            <a:ext cx="0" cy="5334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323850" y="908050"/>
            <a:ext cx="8569325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</a:rPr>
              <a:t>Vaccines that  transiently block IL-4 and/or IL-13 in-vivo can enhance the magnitude of HIV-specific CD8+ T cell immunity</a:t>
            </a:r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7073900" y="1905000"/>
            <a:ext cx="1892300" cy="1854200"/>
          </a:xfrm>
          <a:prstGeom prst="rect">
            <a:avLst/>
          </a:prstGeom>
          <a:noFill/>
          <a:ln w="57150">
            <a:solidFill>
              <a:srgbClr val="F6FF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0310" name="Line 22"/>
          <p:cNvSpPr>
            <a:spLocks noChangeShapeType="1"/>
          </p:cNvSpPr>
          <p:nvPr/>
        </p:nvSpPr>
        <p:spPr bwMode="auto">
          <a:xfrm>
            <a:off x="4787900" y="3644900"/>
            <a:ext cx="12700" cy="8763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23813" y="6553200"/>
            <a:ext cx="5867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</a:t>
            </a:r>
          </a:p>
        </p:txBody>
      </p:sp>
      <p:sp>
        <p:nvSpPr>
          <p:cNvPr id="36887" name="TextBox 2"/>
          <p:cNvSpPr txBox="1">
            <a:spLocks noChangeArrowheads="1"/>
          </p:cNvSpPr>
          <p:nvPr/>
        </p:nvSpPr>
        <p:spPr bwMode="auto">
          <a:xfrm>
            <a:off x="5508625" y="1773238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Booster only</a:t>
            </a:r>
          </a:p>
        </p:txBody>
      </p:sp>
    </p:spTree>
    <p:extLst>
      <p:ext uri="{BB962C8B-B14F-4D97-AF65-F5344CB8AC3E}">
        <p14:creationId xmlns:p14="http://schemas.microsoft.com/office/powerpoint/2010/main" val="22706384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609600" y="1387475"/>
            <a:ext cx="2895600" cy="0"/>
          </a:xfrm>
          <a:prstGeom prst="line">
            <a:avLst/>
          </a:prstGeom>
          <a:noFill/>
          <a:ln w="165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2403" name="Line 3"/>
          <p:cNvSpPr>
            <a:spLocks noChangeShapeType="1"/>
          </p:cNvSpPr>
          <p:nvPr/>
        </p:nvSpPr>
        <p:spPr bwMode="auto">
          <a:xfrm>
            <a:off x="3367088" y="1962150"/>
            <a:ext cx="0" cy="838200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84797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534150" y="3154363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1.2%</a:t>
            </a: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852738"/>
            <a:ext cx="19050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679950" y="311626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0.66%</a:t>
            </a:r>
          </a:p>
        </p:txBody>
      </p:sp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26047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579688" y="159226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19.2%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130300" y="1617663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cs typeface="Arial" charset="0"/>
              </a:rPr>
              <a:t>5.8%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7491413" y="3141663"/>
            <a:ext cx="1676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5E889D"/>
                </a:solidFill>
                <a:cs typeface="Arial" charset="0"/>
              </a:rPr>
              <a:t>iliac nodes –</a:t>
            </a:r>
          </a:p>
          <a:p>
            <a:pPr eaLnBrk="0" hangingPunct="0">
              <a:defRPr/>
            </a:pPr>
            <a:r>
              <a:rPr lang="en-US" sz="1600" dirty="0" err="1">
                <a:solidFill>
                  <a:srgbClr val="5E889D"/>
                </a:solidFill>
                <a:cs typeface="Arial" charset="0"/>
              </a:rPr>
              <a:t>genito</a:t>
            </a:r>
            <a:r>
              <a:rPr lang="en-US" sz="1600" dirty="0">
                <a:solidFill>
                  <a:srgbClr val="5E889D"/>
                </a:solidFill>
                <a:cs typeface="Arial" charset="0"/>
              </a:rPr>
              <a:t>-rectal immunity</a:t>
            </a:r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 flipV="1">
            <a:off x="254000" y="2924175"/>
            <a:ext cx="3200400" cy="0"/>
          </a:xfrm>
          <a:prstGeom prst="line">
            <a:avLst/>
          </a:prstGeom>
          <a:noFill/>
          <a:ln w="317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Arial" charset="0"/>
            </a:endParaRP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79400" y="1412875"/>
            <a:ext cx="3197225" cy="4763"/>
          </a:xfrm>
          <a:prstGeom prst="line">
            <a:avLst/>
          </a:prstGeom>
          <a:noFill/>
          <a:ln w="177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3875088" y="4473575"/>
            <a:ext cx="3327400" cy="12700"/>
          </a:xfrm>
          <a:prstGeom prst="line">
            <a:avLst/>
          </a:prstGeom>
          <a:noFill/>
          <a:ln w="3556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39951" name="Text Box 16"/>
          <p:cNvSpPr txBox="1">
            <a:spLocks noChangeArrowheads="1"/>
          </p:cNvSpPr>
          <p:nvPr/>
        </p:nvSpPr>
        <p:spPr bwMode="auto">
          <a:xfrm>
            <a:off x="395288" y="1196975"/>
            <a:ext cx="1344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/>
              <a:t>     Control</a:t>
            </a:r>
          </a:p>
        </p:txBody>
      </p:sp>
      <p:pic>
        <p:nvPicPr>
          <p:cNvPr id="39952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727575"/>
            <a:ext cx="1308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727575"/>
            <a:ext cx="13081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Rectangle 38"/>
          <p:cNvSpPr>
            <a:spLocks noChangeArrowheads="1"/>
          </p:cNvSpPr>
          <p:nvPr/>
        </p:nvSpPr>
        <p:spPr bwMode="auto">
          <a:xfrm>
            <a:off x="4743450" y="481647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/>
              <a:t>1.0%</a:t>
            </a:r>
          </a:p>
        </p:txBody>
      </p:sp>
      <p:sp>
        <p:nvSpPr>
          <p:cNvPr id="39955" name="Rectangle 38"/>
          <p:cNvSpPr>
            <a:spLocks noChangeArrowheads="1"/>
          </p:cNvSpPr>
          <p:nvPr/>
        </p:nvSpPr>
        <p:spPr bwMode="auto">
          <a:xfrm>
            <a:off x="6496050" y="479107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FF3300"/>
                </a:solidFill>
              </a:rPr>
              <a:t>3.1%</a:t>
            </a: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7486650" y="4797425"/>
            <a:ext cx="1657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 err="1">
                <a:solidFill>
                  <a:srgbClr val="5E889D"/>
                </a:solidFill>
                <a:cs typeface="Arial" charset="0"/>
              </a:rPr>
              <a:t>Peyer’s</a:t>
            </a:r>
            <a:r>
              <a:rPr lang="en-US" sz="1600" dirty="0">
                <a:solidFill>
                  <a:srgbClr val="5E889D"/>
                </a:solidFill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5E889D"/>
                </a:solidFill>
                <a:cs typeface="Arial" charset="0"/>
              </a:rPr>
              <a:t>Patches -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5E889D"/>
                </a:solidFill>
                <a:cs typeface="Arial" charset="0"/>
              </a:rPr>
              <a:t>gut immunity</a:t>
            </a:r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3917950" y="1450975"/>
            <a:ext cx="0" cy="2971800"/>
          </a:xfrm>
          <a:prstGeom prst="line">
            <a:avLst/>
          </a:prstGeom>
          <a:noFill/>
          <a:ln w="3556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>
            <a:off x="255588" y="1412875"/>
            <a:ext cx="38100" cy="1397000"/>
          </a:xfrm>
          <a:prstGeom prst="line">
            <a:avLst/>
          </a:prstGeom>
          <a:noFill/>
          <a:ln w="304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4"/>
          <p:cNvSpPr>
            <a:spLocks noChangeShapeType="1"/>
          </p:cNvSpPr>
          <p:nvPr/>
        </p:nvSpPr>
        <p:spPr bwMode="auto">
          <a:xfrm>
            <a:off x="5734050" y="1704975"/>
            <a:ext cx="0" cy="2971800"/>
          </a:xfrm>
          <a:prstGeom prst="line">
            <a:avLst/>
          </a:prstGeom>
          <a:noFill/>
          <a:ln w="304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Rectangle 25"/>
          <p:cNvSpPr>
            <a:spLocks noChangeArrowheads="1"/>
          </p:cNvSpPr>
          <p:nvPr/>
        </p:nvSpPr>
        <p:spPr bwMode="auto">
          <a:xfrm>
            <a:off x="611188" y="4921250"/>
            <a:ext cx="1516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64D811"/>
                </a:solidFill>
              </a:rPr>
              <a:t>CD8+ FITC</a:t>
            </a:r>
            <a:endParaRPr lang="en-US" sz="1400" b="1">
              <a:solidFill>
                <a:srgbClr val="64D811"/>
              </a:solidFill>
            </a:endParaRPr>
          </a:p>
        </p:txBody>
      </p:sp>
      <p:sp>
        <p:nvSpPr>
          <p:cNvPr id="39961" name="Line 36"/>
          <p:cNvSpPr>
            <a:spLocks noChangeShapeType="1"/>
          </p:cNvSpPr>
          <p:nvPr/>
        </p:nvSpPr>
        <p:spPr bwMode="auto">
          <a:xfrm>
            <a:off x="611188" y="494188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Rectangle 27"/>
          <p:cNvSpPr>
            <a:spLocks noChangeArrowheads="1"/>
          </p:cNvSpPr>
          <p:nvPr/>
        </p:nvSpPr>
        <p:spPr bwMode="auto">
          <a:xfrm>
            <a:off x="4017963" y="2962275"/>
            <a:ext cx="33909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>
            <a:off x="4035425" y="4986338"/>
            <a:ext cx="0" cy="533400"/>
          </a:xfrm>
          <a:prstGeom prst="line">
            <a:avLst/>
          </a:prstGeom>
          <a:noFill/>
          <a:ln w="165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39964" name="Rectangle 34"/>
          <p:cNvSpPr>
            <a:spLocks noChangeArrowheads="1"/>
          </p:cNvSpPr>
          <p:nvPr/>
        </p:nvSpPr>
        <p:spPr bwMode="auto">
          <a:xfrm rot="-5400000">
            <a:off x="-421481" y="3880644"/>
            <a:ext cx="17843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>
                <a:solidFill>
                  <a:schemeClr val="accent2"/>
                </a:solidFill>
              </a:rPr>
              <a:t>HIV tetramer - APC</a:t>
            </a:r>
          </a:p>
        </p:txBody>
      </p:sp>
      <p:sp>
        <p:nvSpPr>
          <p:cNvPr id="39965" name="Rectangle 30"/>
          <p:cNvSpPr>
            <a:spLocks noChangeArrowheads="1"/>
          </p:cNvSpPr>
          <p:nvPr/>
        </p:nvSpPr>
        <p:spPr bwMode="auto">
          <a:xfrm>
            <a:off x="107950" y="12700"/>
            <a:ext cx="903605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Novel </a:t>
            </a:r>
            <a:r>
              <a:rPr lang="en-AU" sz="2000" b="1" dirty="0" err="1" smtClean="0">
                <a:solidFill>
                  <a:srgbClr val="0000FF"/>
                </a:solidFill>
              </a:rPr>
              <a:t>adjuvanted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vaccines delivered  </a:t>
            </a:r>
            <a:r>
              <a:rPr lang="en-US" sz="2000" b="1" dirty="0" err="1">
                <a:solidFill>
                  <a:srgbClr val="0000FF"/>
                </a:solidFill>
                <a:cs typeface="Arial" charset="0"/>
              </a:rPr>
              <a:t>i.n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cs typeface="Arial" charset="0"/>
              </a:rPr>
              <a:t>rFPV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/</a:t>
            </a:r>
            <a:r>
              <a:rPr lang="en-US" sz="2000" b="1" dirty="0" err="1">
                <a:solidFill>
                  <a:srgbClr val="0000FF"/>
                </a:solidFill>
                <a:cs typeface="Arial" charset="0"/>
              </a:rPr>
              <a:t>i.m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cs typeface="Arial" charset="0"/>
              </a:rPr>
              <a:t>rVV</a:t>
            </a:r>
            <a:r>
              <a:rPr lang="en-US" sz="2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increase systemic and mucosal HIV-specific CD8 T cells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702300" y="1268413"/>
            <a:ext cx="1822450" cy="4764087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9967" name="Line 33"/>
          <p:cNvSpPr>
            <a:spLocks noChangeShapeType="1"/>
          </p:cNvSpPr>
          <p:nvPr/>
        </p:nvSpPr>
        <p:spPr bwMode="auto">
          <a:xfrm>
            <a:off x="1919288" y="1425575"/>
            <a:ext cx="0" cy="1384300"/>
          </a:xfrm>
          <a:prstGeom prst="line">
            <a:avLst/>
          </a:prstGeom>
          <a:noFill/>
          <a:ln w="304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68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6525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9" name="Rectangle 38"/>
          <p:cNvSpPr>
            <a:spLocks noChangeArrowheads="1"/>
          </p:cNvSpPr>
          <p:nvPr/>
        </p:nvSpPr>
        <p:spPr bwMode="auto">
          <a:xfrm>
            <a:off x="4549775" y="1700213"/>
            <a:ext cx="68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/>
              <a:t>8.42%</a:t>
            </a:r>
          </a:p>
        </p:txBody>
      </p:sp>
      <p:pic>
        <p:nvPicPr>
          <p:cNvPr id="3997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66528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1" name="Rectangle 38"/>
          <p:cNvSpPr>
            <a:spLocks noChangeArrowheads="1"/>
          </p:cNvSpPr>
          <p:nvPr/>
        </p:nvSpPr>
        <p:spPr bwMode="auto">
          <a:xfrm>
            <a:off x="6264275" y="1717675"/>
            <a:ext cx="78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 b="1">
                <a:solidFill>
                  <a:srgbClr val="FF0000"/>
                </a:solidFill>
              </a:rPr>
              <a:t>20.03%</a:t>
            </a:r>
          </a:p>
        </p:txBody>
      </p:sp>
      <p:sp>
        <p:nvSpPr>
          <p:cNvPr id="102440" name="Text Box 40"/>
          <p:cNvSpPr txBox="1">
            <a:spLocks noChangeArrowheads="1"/>
          </p:cNvSpPr>
          <p:nvPr/>
        </p:nvSpPr>
        <p:spPr bwMode="auto">
          <a:xfrm>
            <a:off x="7527925" y="1912938"/>
            <a:ext cx="5730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5E889D"/>
                </a:solidFill>
                <a:cs typeface="Arial" charset="0"/>
              </a:rPr>
              <a:t>lung</a:t>
            </a:r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3779838" y="825500"/>
            <a:ext cx="0" cy="6032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539750" y="755650"/>
            <a:ext cx="24431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5E889D"/>
                </a:solidFill>
                <a:cs typeface="Arial" charset="0"/>
              </a:rPr>
              <a:t>Systemic compartment</a:t>
            </a:r>
          </a:p>
        </p:txBody>
      </p:sp>
      <p:sp>
        <p:nvSpPr>
          <p:cNvPr id="39975" name="Line 33"/>
          <p:cNvSpPr>
            <a:spLocks noChangeShapeType="1"/>
          </p:cNvSpPr>
          <p:nvPr/>
        </p:nvSpPr>
        <p:spPr bwMode="auto">
          <a:xfrm flipV="1">
            <a:off x="587375" y="3271838"/>
            <a:ext cx="0" cy="167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4500563" y="785813"/>
            <a:ext cx="3384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5E889D"/>
                </a:solidFill>
                <a:cs typeface="Arial" charset="0"/>
              </a:rPr>
              <a:t>Mucosal compartment</a:t>
            </a:r>
          </a:p>
        </p:txBody>
      </p:sp>
      <p:sp>
        <p:nvSpPr>
          <p:cNvPr id="39977" name="Rectangle 1"/>
          <p:cNvSpPr>
            <a:spLocks noChangeArrowheads="1"/>
          </p:cNvSpPr>
          <p:nvPr/>
        </p:nvSpPr>
        <p:spPr bwMode="auto">
          <a:xfrm>
            <a:off x="1331913" y="2852738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5E889D"/>
                </a:solidFill>
                <a:cs typeface="Arial" charset="0"/>
              </a:rPr>
              <a:t>Spleen</a:t>
            </a:r>
            <a:endParaRPr lang="en-US" sz="1600">
              <a:solidFill>
                <a:srgbClr val="5E889D"/>
              </a:solidFill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4067175" y="6027738"/>
            <a:ext cx="4752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Induction of enhanced immunity in the </a:t>
            </a:r>
            <a:r>
              <a:rPr lang="en-US" sz="1600" b="1" dirty="0" err="1">
                <a:solidFill>
                  <a:srgbClr val="FF0000"/>
                </a:solidFill>
                <a:cs typeface="Arial" charset="0"/>
              </a:rPr>
              <a:t>genito</a:t>
            </a:r>
            <a:r>
              <a:rPr lang="en-US" sz="1600" b="1" dirty="0">
                <a:solidFill>
                  <a:srgbClr val="FF0000"/>
                </a:solidFill>
                <a:cs typeface="Arial" charset="0"/>
              </a:rPr>
              <a:t>-rectal and gut mucosae </a:t>
            </a:r>
            <a:r>
              <a:rPr lang="en-US" sz="1600" b="1" dirty="0">
                <a:solidFill>
                  <a:srgbClr val="FF0000"/>
                </a:solidFill>
              </a:rPr>
              <a:t>will provide early protection against HIV infection. </a:t>
            </a:r>
            <a:endParaRPr lang="en-US" sz="1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979" name="Rectangle 1"/>
          <p:cNvSpPr>
            <a:spLocks noChangeArrowheads="1"/>
          </p:cNvSpPr>
          <p:nvPr/>
        </p:nvSpPr>
        <p:spPr bwMode="auto">
          <a:xfrm>
            <a:off x="2051720" y="1196752"/>
            <a:ext cx="1132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1400" b="1" dirty="0" err="1" smtClean="0">
                <a:solidFill>
                  <a:srgbClr val="FF0000"/>
                </a:solidFill>
              </a:rPr>
              <a:t>adjuvanted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980" name="Text Box 16"/>
          <p:cNvSpPr txBox="1">
            <a:spLocks noChangeArrowheads="1"/>
          </p:cNvSpPr>
          <p:nvPr/>
        </p:nvSpPr>
        <p:spPr bwMode="auto">
          <a:xfrm>
            <a:off x="4067175" y="1341438"/>
            <a:ext cx="1344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/>
              <a:t>     Control</a:t>
            </a:r>
          </a:p>
        </p:txBody>
      </p:sp>
      <p:sp>
        <p:nvSpPr>
          <p:cNvPr id="39981" name="Rectangle 48"/>
          <p:cNvSpPr>
            <a:spLocks noChangeArrowheads="1"/>
          </p:cNvSpPr>
          <p:nvPr/>
        </p:nvSpPr>
        <p:spPr bwMode="auto">
          <a:xfrm>
            <a:off x="5940152" y="1268760"/>
            <a:ext cx="11324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 sz="1400" b="1" dirty="0" err="1" smtClean="0">
                <a:solidFill>
                  <a:srgbClr val="FF0000"/>
                </a:solidFill>
              </a:rPr>
              <a:t>adjuvanted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350" y="6524625"/>
            <a:ext cx="585788" cy="215900"/>
          </a:xfrm>
        </p:spPr>
        <p:txBody>
          <a:bodyPr/>
          <a:lstStyle/>
          <a:p>
            <a:pPr>
              <a:defRPr/>
            </a:pPr>
            <a:fld id="{47565B96-9628-0449-8A6B-08F32B4BF2CF}" type="slidenum">
              <a:rPr lang="en-AU" smtClean="0"/>
              <a:pPr>
                <a:defRPr/>
              </a:pPr>
              <a:t>26</a:t>
            </a:fld>
            <a:endParaRPr lang="en-AU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ChangeAspect="1"/>
          </p:cNvGraphicFramePr>
          <p:nvPr/>
        </p:nvGraphicFramePr>
        <p:xfrm>
          <a:off x="0" y="1041400"/>
          <a:ext cx="2646363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9" name="Worksheet" r:id="rId4" imgW="10375900" imgH="6718300" progId="Excel.Sheet.8">
                  <p:embed/>
                </p:oleObj>
              </mc:Choice>
              <mc:Fallback>
                <p:oleObj name="Worksheet" r:id="rId4" imgW="10375900" imgH="6718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400"/>
                        <a:ext cx="2646363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39688" y="3860800"/>
          <a:ext cx="24511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0" name="Worksheet" r:id="rId6" imgW="10210800" imgH="4597400" progId="Excel.Sheet.8">
                  <p:embed/>
                </p:oleObj>
              </mc:Choice>
              <mc:Fallback>
                <p:oleObj name="Worksheet" r:id="rId6" imgW="10210800" imgH="45974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3860800"/>
                        <a:ext cx="24511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39688" y="2794000"/>
          <a:ext cx="24749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1" name="Worksheet" r:id="rId8" imgW="10312400" imgH="4178300" progId="Excel.Sheet.8">
                  <p:embed/>
                </p:oleObj>
              </mc:Choice>
              <mc:Fallback>
                <p:oleObj name="Worksheet" r:id="rId8" imgW="10312400" imgH="41783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2794000"/>
                        <a:ext cx="2474912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2198688" y="1619250"/>
          <a:ext cx="2298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2" name="Worksheet" r:id="rId10" imgW="9575800" imgH="4660900" progId="Excel.Sheet.8">
                  <p:embed/>
                </p:oleObj>
              </mc:Choice>
              <mc:Fallback>
                <p:oleObj name="Worksheet" r:id="rId10" imgW="9575800" imgH="466090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1619250"/>
                        <a:ext cx="22987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/>
        </p:nvGraphicFramePr>
        <p:xfrm>
          <a:off x="2097088" y="2794000"/>
          <a:ext cx="24511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3" name="Worksheet" r:id="rId12" imgW="10160000" imgH="4343400" progId="Excel.Sheet.8">
                  <p:embed/>
                </p:oleObj>
              </mc:Choice>
              <mc:Fallback>
                <p:oleObj name="Worksheet" r:id="rId12" imgW="10160000" imgH="4343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2794000"/>
                        <a:ext cx="24511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7"/>
          <p:cNvGraphicFramePr>
            <a:graphicFrameLocks noChangeAspect="1"/>
          </p:cNvGraphicFramePr>
          <p:nvPr/>
        </p:nvGraphicFramePr>
        <p:xfrm>
          <a:off x="115888" y="4927600"/>
          <a:ext cx="240188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4" name="Worksheet" r:id="rId14" imgW="10007600" imgH="4660900" progId="Excel.Sheet.8">
                  <p:embed/>
                </p:oleObj>
              </mc:Choice>
              <mc:Fallback>
                <p:oleObj name="Worksheet" r:id="rId14" imgW="10007600" imgH="466090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4927600"/>
                        <a:ext cx="240188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AutoShape 8"/>
          <p:cNvSpPr>
            <a:spLocks noChangeArrowheads="1"/>
          </p:cNvSpPr>
          <p:nvPr/>
        </p:nvSpPr>
        <p:spPr bwMode="auto">
          <a:xfrm>
            <a:off x="4357688" y="4891088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aphicFrame>
        <p:nvGraphicFramePr>
          <p:cNvPr id="41992" name="Object 9"/>
          <p:cNvGraphicFramePr>
            <a:graphicFrameLocks noChangeAspect="1"/>
          </p:cNvGraphicFramePr>
          <p:nvPr/>
        </p:nvGraphicFramePr>
        <p:xfrm>
          <a:off x="4383088" y="1651000"/>
          <a:ext cx="249078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5" name="Worksheet" r:id="rId16" imgW="10375900" imgH="4495800" progId="Excel.Sheet.8">
                  <p:embed/>
                </p:oleObj>
              </mc:Choice>
              <mc:Fallback>
                <p:oleObj name="Worksheet" r:id="rId16" imgW="10375900" imgH="44958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651000"/>
                        <a:ext cx="2490787" cy="1077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10"/>
          <p:cNvGraphicFramePr>
            <a:graphicFrameLocks noChangeAspect="1"/>
          </p:cNvGraphicFramePr>
          <p:nvPr/>
        </p:nvGraphicFramePr>
        <p:xfrm>
          <a:off x="6440488" y="1651000"/>
          <a:ext cx="2414587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6" name="Worksheet" r:id="rId18" imgW="10058400" imgH="4864100" progId="Excel.Sheet.8">
                  <p:embed/>
                </p:oleObj>
              </mc:Choice>
              <mc:Fallback>
                <p:oleObj name="Worksheet" r:id="rId18" imgW="10058400" imgH="4864100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1651000"/>
                        <a:ext cx="2414587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11"/>
          <p:cNvGraphicFramePr>
            <a:graphicFrameLocks noChangeAspect="1"/>
          </p:cNvGraphicFramePr>
          <p:nvPr/>
        </p:nvGraphicFramePr>
        <p:xfrm>
          <a:off x="4289425" y="2794000"/>
          <a:ext cx="24733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7" name="Worksheet" r:id="rId20" imgW="10629900" imgH="4495800" progId="Excel.Sheet.8">
                  <p:embed/>
                </p:oleObj>
              </mc:Choice>
              <mc:Fallback>
                <p:oleObj name="Worksheet" r:id="rId20" imgW="10629900" imgH="449580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2794000"/>
                        <a:ext cx="247332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Oval 12"/>
          <p:cNvSpPr>
            <a:spLocks noChangeArrowheads="1"/>
          </p:cNvSpPr>
          <p:nvPr/>
        </p:nvSpPr>
        <p:spPr bwMode="auto">
          <a:xfrm>
            <a:off x="5678488" y="1662113"/>
            <a:ext cx="990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aphicFrame>
        <p:nvGraphicFramePr>
          <p:cNvPr id="41996" name="Object 13"/>
          <p:cNvGraphicFramePr>
            <a:graphicFrameLocks noChangeAspect="1"/>
          </p:cNvGraphicFramePr>
          <p:nvPr/>
        </p:nvGraphicFramePr>
        <p:xfrm>
          <a:off x="6288088" y="2794000"/>
          <a:ext cx="24749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8" name="Worksheet" r:id="rId22" imgW="10312400" imgH="4445000" progId="Excel.Sheet.8">
                  <p:embed/>
                </p:oleObj>
              </mc:Choice>
              <mc:Fallback>
                <p:oleObj name="Worksheet" r:id="rId22" imgW="10312400" imgH="4445000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2794000"/>
                        <a:ext cx="247491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AutoShape 14"/>
          <p:cNvSpPr>
            <a:spLocks noChangeArrowheads="1"/>
          </p:cNvSpPr>
          <p:nvPr/>
        </p:nvSpPr>
        <p:spPr bwMode="auto">
          <a:xfrm>
            <a:off x="6270625" y="27178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1998" name="Oval 15"/>
          <p:cNvSpPr>
            <a:spLocks noChangeArrowheads="1"/>
          </p:cNvSpPr>
          <p:nvPr/>
        </p:nvSpPr>
        <p:spPr bwMode="auto">
          <a:xfrm>
            <a:off x="7812088" y="1738313"/>
            <a:ext cx="838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999" name="AutoShape 16"/>
          <p:cNvSpPr>
            <a:spLocks noChangeArrowheads="1"/>
          </p:cNvSpPr>
          <p:nvPr/>
        </p:nvSpPr>
        <p:spPr bwMode="auto">
          <a:xfrm>
            <a:off x="8404225" y="27178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00" name="AutoShape 17"/>
          <p:cNvSpPr>
            <a:spLocks noChangeArrowheads="1"/>
          </p:cNvSpPr>
          <p:nvPr/>
        </p:nvSpPr>
        <p:spPr bwMode="auto">
          <a:xfrm>
            <a:off x="2173288" y="25654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01" name="Oval 18"/>
          <p:cNvSpPr>
            <a:spLocks noChangeArrowheads="1"/>
          </p:cNvSpPr>
          <p:nvPr/>
        </p:nvSpPr>
        <p:spPr bwMode="auto">
          <a:xfrm>
            <a:off x="1563688" y="16510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002" name="AutoShape 19"/>
          <p:cNvSpPr>
            <a:spLocks noChangeArrowheads="1"/>
          </p:cNvSpPr>
          <p:nvPr/>
        </p:nvSpPr>
        <p:spPr bwMode="auto">
          <a:xfrm>
            <a:off x="4306888" y="26416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03" name="Oval 20"/>
          <p:cNvSpPr>
            <a:spLocks noChangeArrowheads="1"/>
          </p:cNvSpPr>
          <p:nvPr/>
        </p:nvSpPr>
        <p:spPr bwMode="auto">
          <a:xfrm>
            <a:off x="3544888" y="1727200"/>
            <a:ext cx="914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004" name="AutoShape 21"/>
          <p:cNvSpPr>
            <a:spLocks noChangeArrowheads="1"/>
          </p:cNvSpPr>
          <p:nvPr/>
        </p:nvSpPr>
        <p:spPr bwMode="auto">
          <a:xfrm>
            <a:off x="2173288" y="47752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05" name="Oval 22"/>
          <p:cNvSpPr>
            <a:spLocks noChangeArrowheads="1"/>
          </p:cNvSpPr>
          <p:nvPr/>
        </p:nvSpPr>
        <p:spPr bwMode="auto">
          <a:xfrm>
            <a:off x="1563688" y="3860800"/>
            <a:ext cx="838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 rot="-5387297">
            <a:off x="-641349" y="2549525"/>
            <a:ext cx="175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/>
              <a:t>(i) FPV HIV∆10/ VV HIV∆10</a:t>
            </a:r>
            <a:endParaRPr lang="en-US" sz="1000" b="1">
              <a:latin typeface="Helvetica" charset="0"/>
            </a:endParaRPr>
          </a:p>
        </p:txBody>
      </p:sp>
      <p:sp>
        <p:nvSpPr>
          <p:cNvPr id="42007" name="Rectangle 24"/>
          <p:cNvSpPr>
            <a:spLocks noChangeArrowheads="1"/>
          </p:cNvSpPr>
          <p:nvPr/>
        </p:nvSpPr>
        <p:spPr bwMode="auto">
          <a:xfrm rot="-5405461">
            <a:off x="-431006" y="4734719"/>
            <a:ext cx="1284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 b="1"/>
              <a:t>(ii) FPV HIVVV HIV</a:t>
            </a:r>
            <a:endParaRPr lang="en-US" sz="1000" b="1">
              <a:latin typeface="Helvetica" charset="0"/>
            </a:endParaRPr>
          </a:p>
        </p:txBody>
      </p:sp>
      <p:graphicFrame>
        <p:nvGraphicFramePr>
          <p:cNvPr id="42008" name="Object 25"/>
          <p:cNvGraphicFramePr>
            <a:graphicFrameLocks noChangeAspect="1"/>
          </p:cNvGraphicFramePr>
          <p:nvPr/>
        </p:nvGraphicFramePr>
        <p:xfrm>
          <a:off x="1790700" y="4419600"/>
          <a:ext cx="35687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9" name="Worksheet" r:id="rId24" imgW="14236700" imgH="9359900" progId="Excel.Sheet.8">
                  <p:embed/>
                </p:oleObj>
              </mc:Choice>
              <mc:Fallback>
                <p:oleObj name="Worksheet" r:id="rId24" imgW="14236700" imgH="9359900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4419600"/>
                        <a:ext cx="3568700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26"/>
          <p:cNvGraphicFramePr>
            <a:graphicFrameLocks noChangeAspect="1"/>
          </p:cNvGraphicFramePr>
          <p:nvPr/>
        </p:nvGraphicFramePr>
        <p:xfrm>
          <a:off x="1717675" y="3513138"/>
          <a:ext cx="32258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0" name="Worksheet" r:id="rId26" imgW="13436600" imgH="7035800" progId="Excel.Sheet.8">
                  <p:embed/>
                </p:oleObj>
              </mc:Choice>
              <mc:Fallback>
                <p:oleObj name="Worksheet" r:id="rId26" imgW="13436600" imgH="7035800" progId="Excel.Shee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3513138"/>
                        <a:ext cx="32258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0" name="Oval 27"/>
          <p:cNvSpPr>
            <a:spLocks noChangeArrowheads="1"/>
          </p:cNvSpPr>
          <p:nvPr/>
        </p:nvSpPr>
        <p:spPr bwMode="auto">
          <a:xfrm>
            <a:off x="3697288" y="3937000"/>
            <a:ext cx="838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aphicFrame>
        <p:nvGraphicFramePr>
          <p:cNvPr id="42011" name="Object 28"/>
          <p:cNvGraphicFramePr>
            <a:graphicFrameLocks noChangeAspect="1"/>
          </p:cNvGraphicFramePr>
          <p:nvPr/>
        </p:nvGraphicFramePr>
        <p:xfrm>
          <a:off x="5702300" y="3370263"/>
          <a:ext cx="4243388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1" name="Worksheet" r:id="rId28" imgW="17678400" imgH="8470900" progId="Excel.Sheet.8">
                  <p:embed/>
                </p:oleObj>
              </mc:Choice>
              <mc:Fallback>
                <p:oleObj name="Worksheet" r:id="rId28" imgW="17678400" imgH="8470900" progId="Excel.Shee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370263"/>
                        <a:ext cx="4243388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29"/>
          <p:cNvGraphicFramePr>
            <a:graphicFrameLocks noChangeAspect="1"/>
          </p:cNvGraphicFramePr>
          <p:nvPr/>
        </p:nvGraphicFramePr>
        <p:xfrm>
          <a:off x="5588000" y="4559300"/>
          <a:ext cx="4292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2" name="Worksheet" r:id="rId30" imgW="17881600" imgH="8255000" progId="Excel.Sheet.8">
                  <p:embed/>
                </p:oleObj>
              </mc:Choice>
              <mc:Fallback>
                <p:oleObj name="Worksheet" r:id="rId30" imgW="17881600" imgH="8255000" progId="Excel.Shee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4559300"/>
                        <a:ext cx="42926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AutoShape 30"/>
          <p:cNvSpPr>
            <a:spLocks noChangeArrowheads="1"/>
          </p:cNvSpPr>
          <p:nvPr/>
        </p:nvSpPr>
        <p:spPr bwMode="auto">
          <a:xfrm>
            <a:off x="8497888" y="50038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14" name="Oval 31"/>
          <p:cNvSpPr>
            <a:spLocks noChangeArrowheads="1"/>
          </p:cNvSpPr>
          <p:nvPr/>
        </p:nvSpPr>
        <p:spPr bwMode="auto">
          <a:xfrm>
            <a:off x="7964488" y="4013200"/>
            <a:ext cx="838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graphicFrame>
        <p:nvGraphicFramePr>
          <p:cNvPr id="42015" name="Object 32"/>
          <p:cNvGraphicFramePr>
            <a:graphicFrameLocks noChangeAspect="1"/>
          </p:cNvGraphicFramePr>
          <p:nvPr/>
        </p:nvGraphicFramePr>
        <p:xfrm>
          <a:off x="3754438" y="4605338"/>
          <a:ext cx="353060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3" name="Worksheet" r:id="rId32" imgW="14706600" imgH="8039100" progId="Excel.Sheet.8">
                  <p:embed/>
                </p:oleObj>
              </mc:Choice>
              <mc:Fallback>
                <p:oleObj name="Worksheet" r:id="rId32" imgW="14706600" imgH="8039100" progId="Excel.Shee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38" y="4605338"/>
                        <a:ext cx="353060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6" name="Object 33"/>
          <p:cNvGraphicFramePr>
            <a:graphicFrameLocks noChangeAspect="1"/>
          </p:cNvGraphicFramePr>
          <p:nvPr/>
        </p:nvGraphicFramePr>
        <p:xfrm>
          <a:off x="3621088" y="3251200"/>
          <a:ext cx="37592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4" name="Worksheet" r:id="rId35" imgW="15659100" imgH="8839200" progId="Excel.Sheet.8">
                  <p:embed/>
                </p:oleObj>
              </mc:Choice>
              <mc:Fallback>
                <p:oleObj name="Worksheet" r:id="rId35" imgW="15659100" imgH="8839200" progId="Excel.Shee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251200"/>
                        <a:ext cx="37592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7" name="AutoShape 34"/>
          <p:cNvSpPr>
            <a:spLocks noChangeArrowheads="1"/>
          </p:cNvSpPr>
          <p:nvPr/>
        </p:nvSpPr>
        <p:spPr bwMode="auto">
          <a:xfrm>
            <a:off x="6592888" y="4851400"/>
            <a:ext cx="228600" cy="457200"/>
          </a:xfrm>
          <a:prstGeom prst="curvedLeftArrow">
            <a:avLst>
              <a:gd name="adj1" fmla="val 2370"/>
              <a:gd name="adj2" fmla="val 96463"/>
              <a:gd name="adj3" fmla="val 36032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42018" name="Oval 35"/>
          <p:cNvSpPr>
            <a:spLocks noChangeArrowheads="1"/>
          </p:cNvSpPr>
          <p:nvPr/>
        </p:nvSpPr>
        <p:spPr bwMode="auto">
          <a:xfrm>
            <a:off x="5907088" y="3937000"/>
            <a:ext cx="8382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019" name="Line 36"/>
          <p:cNvSpPr>
            <a:spLocks noChangeShapeType="1"/>
          </p:cNvSpPr>
          <p:nvPr/>
        </p:nvSpPr>
        <p:spPr bwMode="auto">
          <a:xfrm>
            <a:off x="115888" y="3860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>
            <a:off x="582613" y="6026150"/>
            <a:ext cx="810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Arial" charset="0"/>
              </a:rPr>
              <a:t>Spleen 		   Iliac nodes		Lung		Lung nodes</a:t>
            </a: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0" y="6553200"/>
            <a:ext cx="330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 Mucosal Immunology 2013</a:t>
            </a:r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FF"/>
                </a:solidFill>
                <a:cs typeface="Arial" charset="0"/>
              </a:rPr>
              <a:t>Novel </a:t>
            </a:r>
            <a:r>
              <a:rPr lang="en-US" altLang="zh-CN" sz="2000" b="1">
                <a:solidFill>
                  <a:srgbClr val="0000FF"/>
                </a:solidFill>
                <a:cs typeface="Arial" charset="0"/>
              </a:rPr>
              <a:t>vaccines can </a:t>
            </a:r>
            <a:r>
              <a:rPr lang="en-US" sz="2000" b="1">
                <a:solidFill>
                  <a:srgbClr val="0000FF"/>
                </a:solidFill>
              </a:rPr>
              <a:t>enhance both systemic &amp; mucosal HIV-specific poly-functional CD8 T cell immunity</a:t>
            </a: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 flipH="1">
            <a:off x="8459788" y="3357563"/>
            <a:ext cx="852487" cy="1111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179388" y="765175"/>
            <a:ext cx="8640762" cy="647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Novel IL-4/ IL-13 inhibitor vaccines induce HIV-specific killer T cells with broader cytokine/chemokine profiles – </a:t>
            </a:r>
            <a:r>
              <a:rPr lang="en-US" sz="2000" b="1">
                <a:solidFill>
                  <a:srgbClr val="FF0000"/>
                </a:solidFill>
              </a:rPr>
              <a:t>high quality</a:t>
            </a:r>
          </a:p>
        </p:txBody>
      </p:sp>
      <p:pic>
        <p:nvPicPr>
          <p:cNvPr id="104453" name="Picture 5" descr="G19 4h STIM for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628775"/>
            <a:ext cx="3095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00" y="1477963"/>
            <a:ext cx="6480175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-3035300" y="1484313"/>
            <a:ext cx="3429000" cy="28813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39750" y="4076700"/>
            <a:ext cx="28082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FF"/>
                </a:solidFill>
                <a:cs typeface="Arial" charset="0"/>
              </a:rPr>
              <a:t>DNA-HIV/FPV-HIV prime-boost vaccine strategy that was tested in previous Sydney  human clinical trial 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804025" y="4797425"/>
            <a:ext cx="2160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FF0000"/>
                </a:solidFill>
                <a:cs typeface="Arial" charset="0"/>
              </a:rPr>
              <a:t>IL-</a:t>
            </a:r>
            <a:r>
              <a:rPr lang="en-AU" sz="1400" dirty="0">
                <a:solidFill>
                  <a:srgbClr val="FF0000"/>
                </a:solidFill>
                <a:cs typeface="Arial" charset="0"/>
              </a:rPr>
              <a:t>13 </a:t>
            </a:r>
            <a:r>
              <a:rPr lang="en-US" sz="1400" dirty="0">
                <a:solidFill>
                  <a:srgbClr val="FF0000"/>
                </a:solidFill>
                <a:cs typeface="Arial" charset="0"/>
              </a:rPr>
              <a:t>inhibitor vaccine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3736975" y="5589588"/>
            <a:ext cx="2628900" cy="457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3762375" y="4794250"/>
            <a:ext cx="2451100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3736975" y="3141663"/>
            <a:ext cx="2616200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3749675" y="2349500"/>
            <a:ext cx="2451100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0" y="6546850"/>
            <a:ext cx="3259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732588" y="2636838"/>
            <a:ext cx="2160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FF"/>
                </a:solidFill>
                <a:cs typeface="Arial" charset="0"/>
              </a:rPr>
              <a:t>Control vaccine strategy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55650" y="1628775"/>
            <a:ext cx="2232025" cy="0"/>
          </a:xfrm>
          <a:prstGeom prst="line">
            <a:avLst/>
          </a:prstGeom>
          <a:solidFill>
            <a:schemeClr val="accent1"/>
          </a:solidFill>
          <a:ln w="177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995738" y="1700213"/>
            <a:ext cx="2232025" cy="0"/>
          </a:xfrm>
          <a:prstGeom prst="line">
            <a:avLst/>
          </a:prstGeom>
          <a:solidFill>
            <a:schemeClr val="accent1"/>
          </a:solidFill>
          <a:ln w="177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995738" y="4149725"/>
            <a:ext cx="2384425" cy="0"/>
          </a:xfrm>
          <a:prstGeom prst="line">
            <a:avLst/>
          </a:prstGeom>
          <a:solidFill>
            <a:schemeClr val="accent1"/>
          </a:solidFill>
          <a:ln w="177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350" y="6635750"/>
            <a:ext cx="585788" cy="215900"/>
          </a:xfrm>
        </p:spPr>
        <p:txBody>
          <a:bodyPr/>
          <a:lstStyle/>
          <a:p>
            <a:pPr>
              <a:defRPr/>
            </a:pPr>
            <a:fld id="{891B390E-DE81-F149-9C7E-40EAF1B2921D}" type="slidenum">
              <a:rPr lang="en-AU"/>
              <a:pPr>
                <a:defRPr/>
              </a:pPr>
              <a:t>28</a:t>
            </a:fld>
            <a:endParaRPr lang="en-AU" dirty="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6948488" y="5589588"/>
            <a:ext cx="1211262" cy="1111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nimBg="1"/>
      <p:bldP spid="104460" grpId="0" animBg="1"/>
      <p:bldP spid="104461" grpId="0" animBg="1"/>
      <p:bldP spid="1044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6597650"/>
            <a:ext cx="585787" cy="215900"/>
          </a:xfrm>
        </p:spPr>
        <p:txBody>
          <a:bodyPr/>
          <a:lstStyle/>
          <a:p>
            <a:pPr>
              <a:defRPr/>
            </a:pPr>
            <a:fld id="{AA1B7F18-7301-5F46-9E7C-42ECA3B5329F}" type="slidenum">
              <a:rPr lang="en-AU" sz="1200"/>
              <a:pPr>
                <a:defRPr/>
              </a:pPr>
              <a:t>29</a:t>
            </a:fld>
            <a:endParaRPr lang="en-AU" sz="1200" dirty="0"/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539750" y="2247900"/>
          <a:ext cx="5943600" cy="3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Worksheet" r:id="rId5" imgW="22961600" imgH="15722600" progId="Excel.Sheet.8">
                  <p:embed/>
                </p:oleObj>
              </mc:Choice>
              <mc:Fallback>
                <p:oleObj name="Worksheet" r:id="rId5" imgW="22961600" imgH="157226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47900"/>
                        <a:ext cx="5943600" cy="377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391275" y="3616325"/>
            <a:ext cx="19669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8000"/>
                </a:solidFill>
                <a:cs typeface="Arial" charset="0"/>
              </a:rPr>
              <a:t>- IL-4R antagonist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 IL-</a:t>
            </a:r>
            <a:r>
              <a:rPr lang="en-AU" sz="1400" dirty="0">
                <a:solidFill>
                  <a:srgbClr val="000000"/>
                </a:solidFill>
              </a:rPr>
              <a:t>13R</a:t>
            </a:r>
            <a:r>
              <a:rPr lang="en-AU" sz="1400" dirty="0">
                <a:solidFill>
                  <a:srgbClr val="000000"/>
                </a:solidFill>
                <a:sym typeface="Symbol" charset="0"/>
              </a:rPr>
              <a:t></a:t>
            </a:r>
            <a:r>
              <a:rPr lang="en-AU" sz="1400" dirty="0">
                <a:solidFill>
                  <a:srgbClr val="000000"/>
                </a:solidFill>
              </a:rPr>
              <a:t>2 </a:t>
            </a:r>
            <a:r>
              <a:rPr lang="en-U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adjuvanted</a:t>
            </a: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sz="1400" dirty="0">
              <a:solidFill>
                <a:srgbClr val="000000"/>
              </a:solidFill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cs typeface="Arial" charset="0"/>
              </a:rPr>
              <a:t> </a:t>
            </a:r>
            <a:r>
              <a:rPr lang="en-US" sz="1400" dirty="0">
                <a:solidFill>
                  <a:schemeClr val="bg2"/>
                </a:solidFill>
                <a:cs typeface="Arial" charset="0"/>
              </a:rPr>
              <a:t>control</a:t>
            </a:r>
            <a:endParaRPr lang="en-US" sz="1400" dirty="0"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520950" y="260826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*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749550" y="260826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2978150" y="260826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5235575" y="6353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46088" name="Rectangle 1"/>
          <p:cNvSpPr>
            <a:spLocks noChangeArrowheads="1"/>
          </p:cNvSpPr>
          <p:nvPr/>
        </p:nvSpPr>
        <p:spPr bwMode="auto">
          <a:xfrm>
            <a:off x="303213" y="908050"/>
            <a:ext cx="8661400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2000" b="1" dirty="0">
                <a:solidFill>
                  <a:srgbClr val="0000FF"/>
                </a:solidFill>
              </a:rPr>
              <a:t>Both IL-13R</a:t>
            </a:r>
            <a:r>
              <a:rPr lang="en-AU" sz="2000" b="1" dirty="0">
                <a:solidFill>
                  <a:srgbClr val="0000FF"/>
                </a:solidFill>
                <a:sym typeface="Symbol" charset="0"/>
              </a:rPr>
              <a:t></a:t>
            </a:r>
            <a:r>
              <a:rPr lang="en-AU" sz="2000" b="1" dirty="0">
                <a:solidFill>
                  <a:srgbClr val="0000FF"/>
                </a:solidFill>
              </a:rPr>
              <a:t>2 and IL-4R antagonist </a:t>
            </a:r>
            <a:r>
              <a:rPr lang="en-AU" sz="2000" b="1" dirty="0" err="1">
                <a:solidFill>
                  <a:srgbClr val="0000FF"/>
                </a:solidFill>
              </a:rPr>
              <a:t>adjuvanted</a:t>
            </a:r>
            <a:r>
              <a:rPr lang="en-AU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HIV vaccines induce excellent CD8 T cell mediated protective immunity</a:t>
            </a:r>
          </a:p>
        </p:txBody>
      </p:sp>
      <p:sp>
        <p:nvSpPr>
          <p:cNvPr id="46089" name="TextBox 11"/>
          <p:cNvSpPr txBox="1">
            <a:spLocks noChangeArrowheads="1"/>
          </p:cNvSpPr>
          <p:nvPr/>
        </p:nvSpPr>
        <p:spPr bwMode="auto">
          <a:xfrm>
            <a:off x="1403350" y="4624388"/>
            <a:ext cx="1655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Both novel vaccines </a:t>
            </a:r>
          </a:p>
          <a:p>
            <a:pPr eaLnBrk="1" hangingPunct="1"/>
            <a:r>
              <a:rPr lang="en-AU" sz="1200">
                <a:cs typeface="Arial" charset="0"/>
              </a:rPr>
              <a:t>P &lt; 0.05 compared to control vaccination </a:t>
            </a:r>
          </a:p>
        </p:txBody>
      </p:sp>
      <p:sp>
        <p:nvSpPr>
          <p:cNvPr id="46090" name="Rectangle 2"/>
          <p:cNvSpPr>
            <a:spLocks noChangeArrowheads="1"/>
          </p:cNvSpPr>
          <p:nvPr/>
        </p:nvSpPr>
        <p:spPr bwMode="auto">
          <a:xfrm>
            <a:off x="3132138" y="6577013"/>
            <a:ext cx="3656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Jackson Worley Trivedi  Ranasinghe Vaccine 2014</a:t>
            </a:r>
            <a:endParaRPr lang="en-US" sz="120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0" y="6580188"/>
            <a:ext cx="3302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figure 12-23 part 1 of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804988"/>
            <a:ext cx="7959725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673100" y="765175"/>
            <a:ext cx="7815263" cy="954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HIV infects CD4+ T cells and integrates into</a:t>
            </a:r>
          </a:p>
          <a:p>
            <a:pPr algn="ctr"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the host DNA </a:t>
            </a:r>
            <a:endParaRPr lang="en-US" sz="2800" b="1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611560" y="5746651"/>
            <a:ext cx="785653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None/>
              <a:defRPr/>
            </a:pPr>
            <a:r>
              <a:rPr lang="en-US" altLang="zh-CN" sz="2400" dirty="0">
                <a:ea typeface="宋体" charset="0"/>
                <a:cs typeface="宋体" charset="0"/>
              </a:rPr>
              <a:t>After entry into cell, the viral RNA is converted to DNA by a virally encoded protein</a:t>
            </a:r>
            <a:endParaRPr lang="en-US" altLang="zh-CN" sz="2000" dirty="0">
              <a:ea typeface="宋体" charset="0"/>
              <a:cs typeface="宋体" charset="0"/>
            </a:endParaRPr>
          </a:p>
          <a:p>
            <a:pPr>
              <a:buFont typeface="Times" charset="0"/>
              <a:buNone/>
              <a:defRPr/>
            </a:pPr>
            <a:endParaRPr lang="en-US" altLang="zh-CN" sz="200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911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AEACA-7FFC-5C42-94AB-957BFAAA6CC6}" type="slidenum">
              <a:rPr lang="en-AU"/>
              <a:pPr>
                <a:defRPr/>
              </a:pPr>
              <a:t>30</a:t>
            </a:fld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4464050"/>
          </a:xfrm>
          <a:ln>
            <a:solidFill>
              <a:srgbClr val="0000FF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What about Gag and </a:t>
            </a:r>
            <a:r>
              <a:rPr lang="en-US" sz="2800" b="1" dirty="0" err="1" smtClean="0">
                <a:solidFill>
                  <a:srgbClr val="0000FF"/>
                </a:solidFill>
                <a:latin typeface="Arial"/>
                <a:cs typeface="Arial"/>
              </a:rPr>
              <a:t>Env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-specific B cell  immunity?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0972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47763"/>
            <a:ext cx="30956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47763"/>
            <a:ext cx="302418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500938" y="1868488"/>
            <a:ext cx="5762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TextBox 11"/>
          <p:cNvSpPr txBox="1">
            <a:spLocks noChangeArrowheads="1"/>
          </p:cNvSpPr>
          <p:nvPr/>
        </p:nvSpPr>
        <p:spPr bwMode="auto">
          <a:xfrm>
            <a:off x="7380288" y="1579563"/>
            <a:ext cx="1344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* 0.0567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179388" y="188913"/>
            <a:ext cx="8820150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Novel </a:t>
            </a:r>
            <a:r>
              <a:rPr lang="en-AU" sz="2400" b="1">
                <a:solidFill>
                  <a:srgbClr val="0000FF"/>
                </a:solidFill>
              </a:rPr>
              <a:t>IL-4R antagonist</a:t>
            </a:r>
            <a:r>
              <a:rPr lang="en-US" sz="2400" b="1">
                <a:solidFill>
                  <a:srgbClr val="0000FF"/>
                </a:solidFill>
              </a:rPr>
              <a:t> vaccines </a:t>
            </a:r>
            <a:r>
              <a:rPr lang="en-AU" sz="2400" b="1">
                <a:solidFill>
                  <a:srgbClr val="0000FF"/>
                </a:solidFill>
              </a:rPr>
              <a:t>induce </a:t>
            </a:r>
            <a:r>
              <a:rPr lang="en-US" altLang="zh-CN" sz="2400" b="1">
                <a:solidFill>
                  <a:srgbClr val="0000FF"/>
                </a:solidFill>
                <a:ea typeface="SimSun" charset="0"/>
                <a:cs typeface="SimSun" charset="0"/>
              </a:rPr>
              <a:t>Gag-specific antibody differentiation</a:t>
            </a:r>
            <a:endParaRPr lang="en-AU" sz="2400" b="1">
              <a:solidFill>
                <a:srgbClr val="0000FF"/>
              </a:solidFill>
            </a:endParaRP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4572000" y="6581775"/>
            <a:ext cx="3922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Statistics were calculated using Mann – Whitney U test </a:t>
            </a:r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81388"/>
            <a:ext cx="32416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81388"/>
            <a:ext cx="324008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46475"/>
            <a:ext cx="316865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5076825" y="4325938"/>
            <a:ext cx="608013" cy="14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TextBox 14"/>
          <p:cNvSpPr txBox="1">
            <a:spLocks noChangeArrowheads="1"/>
          </p:cNvSpPr>
          <p:nvPr/>
        </p:nvSpPr>
        <p:spPr bwMode="auto">
          <a:xfrm>
            <a:off x="5011738" y="4051300"/>
            <a:ext cx="8556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* 0.0256</a:t>
            </a:r>
          </a:p>
        </p:txBody>
      </p:sp>
      <p:sp>
        <p:nvSpPr>
          <p:cNvPr id="50189" name="TextBox 19"/>
          <p:cNvSpPr txBox="1">
            <a:spLocks noChangeArrowheads="1"/>
          </p:cNvSpPr>
          <p:nvPr/>
        </p:nvSpPr>
        <p:spPr bwMode="auto">
          <a:xfrm>
            <a:off x="7740650" y="3906838"/>
            <a:ext cx="881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*** 0.0006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756400" y="4162425"/>
            <a:ext cx="6778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1" name="TextBox 21"/>
          <p:cNvSpPr txBox="1">
            <a:spLocks noChangeArrowheads="1"/>
          </p:cNvSpPr>
          <p:nvPr/>
        </p:nvSpPr>
        <p:spPr bwMode="auto">
          <a:xfrm>
            <a:off x="6713538" y="3917950"/>
            <a:ext cx="882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* 0.0566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971925" y="4325938"/>
            <a:ext cx="528638" cy="14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3" name="TextBox 26"/>
          <p:cNvSpPr txBox="1">
            <a:spLocks noChangeArrowheads="1"/>
          </p:cNvSpPr>
          <p:nvPr/>
        </p:nvSpPr>
        <p:spPr bwMode="auto">
          <a:xfrm>
            <a:off x="3860800" y="4044950"/>
            <a:ext cx="8556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1200">
                <a:cs typeface="Arial" charset="0"/>
              </a:rPr>
              <a:t>* 0.0256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55650" y="3573463"/>
            <a:ext cx="7777163" cy="215900"/>
          </a:xfrm>
          <a:prstGeom prst="line">
            <a:avLst/>
          </a:prstGeom>
          <a:solidFill>
            <a:schemeClr val="accent1"/>
          </a:solidFill>
          <a:ln w="2222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95" name="Rectangle 6"/>
          <p:cNvSpPr>
            <a:spLocks noChangeArrowheads="1"/>
          </p:cNvSpPr>
          <p:nvPr/>
        </p:nvSpPr>
        <p:spPr bwMode="auto">
          <a:xfrm>
            <a:off x="0" y="6577013"/>
            <a:ext cx="3659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Jackson Worley Trivedi  Ranasinghe Vaccine 2014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783513" y="4195763"/>
            <a:ext cx="676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331913" y="1363663"/>
            <a:ext cx="6696075" cy="0"/>
          </a:xfrm>
          <a:prstGeom prst="line">
            <a:avLst/>
          </a:prstGeom>
          <a:solidFill>
            <a:schemeClr val="accent1"/>
          </a:solidFill>
          <a:ln w="2222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198" name="TextBox 11"/>
          <p:cNvSpPr txBox="1">
            <a:spLocks noChangeArrowheads="1"/>
          </p:cNvSpPr>
          <p:nvPr/>
        </p:nvSpPr>
        <p:spPr bwMode="auto">
          <a:xfrm>
            <a:off x="1547813" y="1363663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3 weeks</a:t>
            </a:r>
          </a:p>
        </p:txBody>
      </p:sp>
      <p:sp>
        <p:nvSpPr>
          <p:cNvPr id="50199" name="TextBox 33"/>
          <p:cNvSpPr txBox="1">
            <a:spLocks noChangeArrowheads="1"/>
          </p:cNvSpPr>
          <p:nvPr/>
        </p:nvSpPr>
        <p:spPr bwMode="auto">
          <a:xfrm>
            <a:off x="4284663" y="1344613"/>
            <a:ext cx="863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6 weeks</a:t>
            </a:r>
          </a:p>
        </p:txBody>
      </p:sp>
      <p:sp>
        <p:nvSpPr>
          <p:cNvPr id="50200" name="TextBox 34"/>
          <p:cNvSpPr txBox="1">
            <a:spLocks noChangeArrowheads="1"/>
          </p:cNvSpPr>
          <p:nvPr/>
        </p:nvSpPr>
        <p:spPr bwMode="auto">
          <a:xfrm>
            <a:off x="6659563" y="1344613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12 weeks </a:t>
            </a:r>
          </a:p>
        </p:txBody>
      </p:sp>
      <p:sp>
        <p:nvSpPr>
          <p:cNvPr id="50201" name="TextBox 35"/>
          <p:cNvSpPr txBox="1">
            <a:spLocks noChangeArrowheads="1"/>
          </p:cNvSpPr>
          <p:nvPr/>
        </p:nvSpPr>
        <p:spPr bwMode="auto">
          <a:xfrm>
            <a:off x="971550" y="12906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IgG1</a:t>
            </a:r>
          </a:p>
        </p:txBody>
      </p:sp>
      <p:sp>
        <p:nvSpPr>
          <p:cNvPr id="50202" name="TextBox 36"/>
          <p:cNvSpPr txBox="1">
            <a:spLocks noChangeArrowheads="1"/>
          </p:cNvSpPr>
          <p:nvPr/>
        </p:nvSpPr>
        <p:spPr bwMode="auto">
          <a:xfrm>
            <a:off x="971550" y="37163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IgG2a</a:t>
            </a:r>
          </a:p>
        </p:txBody>
      </p:sp>
      <p:sp>
        <p:nvSpPr>
          <p:cNvPr id="50203" name="Rectangle 23"/>
          <p:cNvSpPr>
            <a:spLocks noChangeArrowheads="1"/>
          </p:cNvSpPr>
          <p:nvPr/>
        </p:nvSpPr>
        <p:spPr bwMode="auto">
          <a:xfrm>
            <a:off x="179388" y="5949950"/>
            <a:ext cx="8964612" cy="5222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AU" sz="1400">
                <a:solidFill>
                  <a:srgbClr val="0000FF"/>
                </a:solidFill>
              </a:rPr>
              <a:t>Note: IL-4R antagonist vaccine strategy induces both IgG1 and IgG2a compared to IL-13R</a:t>
            </a:r>
            <a:r>
              <a:rPr lang="en-AU" sz="1400">
                <a:solidFill>
                  <a:srgbClr val="0000FF"/>
                </a:solidFill>
                <a:sym typeface="Symbol" charset="0"/>
              </a:rPr>
              <a:t></a:t>
            </a:r>
            <a:r>
              <a:rPr lang="en-AU" sz="1400">
                <a:solidFill>
                  <a:srgbClr val="0000FF"/>
                </a:solidFill>
              </a:rPr>
              <a:t>2 adjuvanted vaccine. This</a:t>
            </a:r>
            <a:r>
              <a:rPr lang="en-US" sz="1400">
                <a:solidFill>
                  <a:srgbClr val="0000FF"/>
                </a:solidFill>
              </a:rPr>
              <a:t> suggest that the two vaccines use different pathways to induce B cell immunity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940425" y="1341438"/>
            <a:ext cx="0" cy="3960812"/>
          </a:xfrm>
          <a:prstGeom prst="line">
            <a:avLst/>
          </a:prstGeom>
          <a:solidFill>
            <a:schemeClr val="accent1"/>
          </a:solidFill>
          <a:ln w="203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132138" y="1206500"/>
            <a:ext cx="0" cy="4248150"/>
          </a:xfrm>
          <a:prstGeom prst="line">
            <a:avLst/>
          </a:prstGeom>
          <a:solidFill>
            <a:schemeClr val="accent1"/>
          </a:solidFill>
          <a:ln w="203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8825" y="6597650"/>
            <a:ext cx="585788" cy="215900"/>
          </a:xfrm>
        </p:spPr>
        <p:txBody>
          <a:bodyPr/>
          <a:lstStyle/>
          <a:p>
            <a:pPr>
              <a:defRPr/>
            </a:pPr>
            <a:fld id="{8DD1257F-5EF2-8945-AE92-64F07D8D805C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740650" y="1341438"/>
            <a:ext cx="935038" cy="44640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3573463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36054"/>
          </a:xfrm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AU" sz="2400" b="1" dirty="0" smtClean="0">
                <a:solidFill>
                  <a:srgbClr val="0000FF"/>
                </a:solidFill>
              </a:rPr>
              <a:t>Can we also induce </a:t>
            </a:r>
            <a:r>
              <a:rPr lang="en-AU" sz="2400" b="1" dirty="0" err="1" smtClean="0">
                <a:solidFill>
                  <a:srgbClr val="0000FF"/>
                </a:solidFill>
              </a:rPr>
              <a:t>Env</a:t>
            </a:r>
            <a:r>
              <a:rPr lang="en-AU" sz="2400" b="1" dirty="0" smtClean="0">
                <a:solidFill>
                  <a:srgbClr val="0000FF"/>
                </a:solidFill>
              </a:rPr>
              <a:t>-specific antibodies following an </a:t>
            </a:r>
            <a:r>
              <a:rPr lang="en-AU" sz="2400" b="1" dirty="0" err="1" smtClean="0">
                <a:solidFill>
                  <a:srgbClr val="0000FF"/>
                </a:solidFill>
              </a:rPr>
              <a:t>Env</a:t>
            </a:r>
            <a:r>
              <a:rPr lang="en-AU" sz="2400" b="1" dirty="0" smtClean="0">
                <a:solidFill>
                  <a:srgbClr val="0000FF"/>
                </a:solidFill>
              </a:rPr>
              <a:t> booster immunisation strategy</a:t>
            </a:r>
            <a:endParaRPr lang="en-AU" sz="2400" b="1" dirty="0">
              <a:solidFill>
                <a:srgbClr val="0000FF"/>
              </a:solidFill>
            </a:endParaRPr>
          </a:p>
        </p:txBody>
      </p:sp>
      <p:sp>
        <p:nvSpPr>
          <p:cNvPr id="65" name="Straight Connector 193"/>
          <p:cNvSpPr>
            <a:spLocks noChangeShapeType="1"/>
          </p:cNvSpPr>
          <p:nvPr/>
        </p:nvSpPr>
        <p:spPr bwMode="auto">
          <a:xfrm>
            <a:off x="1692275" y="3429000"/>
            <a:ext cx="5759450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66" name="Text Box 194"/>
          <p:cNvSpPr txBox="1">
            <a:spLocks noChangeArrowheads="1"/>
          </p:cNvSpPr>
          <p:nvPr/>
        </p:nvSpPr>
        <p:spPr bwMode="auto">
          <a:xfrm>
            <a:off x="1908175" y="4221163"/>
            <a:ext cx="1511300" cy="132873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b="1" dirty="0" err="1">
                <a:solidFill>
                  <a:srgbClr val="008000"/>
                </a:solidFill>
                <a:latin typeface="+mn-lt"/>
                <a:cs typeface="Arial" pitchFamily="34" charset="0"/>
              </a:rPr>
              <a:t>i.m</a:t>
            </a:r>
            <a:r>
              <a:rPr lang="en-AU" sz="18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. 1</a:t>
            </a:r>
            <a:r>
              <a:rPr lang="en-AU" sz="1800" b="1" baseline="30000" dirty="0">
                <a:solidFill>
                  <a:srgbClr val="008000"/>
                </a:solidFill>
                <a:latin typeface="+mn-lt"/>
                <a:cs typeface="Arial" pitchFamily="34" charset="0"/>
              </a:rPr>
              <a:t>st</a:t>
            </a:r>
            <a:r>
              <a:rPr lang="en-AU" sz="18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 booster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b="1" dirty="0">
                <a:solidFill>
                  <a:srgbClr val="008000"/>
                </a:solidFill>
                <a:latin typeface="+mn-lt"/>
                <a:cs typeface="Arial" pitchFamily="34" charset="0"/>
              </a:rPr>
              <a:t> VV or MVA gag/pol </a:t>
            </a:r>
            <a:endParaRPr lang="en-US" sz="1800" b="1" dirty="0">
              <a:solidFill>
                <a:srgbClr val="008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1" name="Straight Connector 199"/>
          <p:cNvSpPr>
            <a:spLocks noChangeShapeType="1"/>
          </p:cNvSpPr>
          <p:nvPr/>
        </p:nvSpPr>
        <p:spPr bwMode="auto">
          <a:xfrm flipV="1">
            <a:off x="7440613" y="3452813"/>
            <a:ext cx="0" cy="365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latin typeface="+mn-lt"/>
              <a:cs typeface="Arial" charset="0"/>
            </a:endParaRPr>
          </a:p>
        </p:txBody>
      </p:sp>
      <p:sp>
        <p:nvSpPr>
          <p:cNvPr id="72" name="Straight Connector 200"/>
          <p:cNvSpPr>
            <a:spLocks noChangeShapeType="1"/>
          </p:cNvSpPr>
          <p:nvPr/>
        </p:nvSpPr>
        <p:spPr bwMode="auto">
          <a:xfrm flipV="1">
            <a:off x="1692275" y="3429000"/>
            <a:ext cx="0" cy="504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latin typeface="+mn-lt"/>
              <a:cs typeface="Arial" charset="0"/>
            </a:endParaRPr>
          </a:p>
        </p:txBody>
      </p:sp>
      <p:sp>
        <p:nvSpPr>
          <p:cNvPr id="73" name="Text Box 201"/>
          <p:cNvSpPr txBox="1">
            <a:spLocks noChangeArrowheads="1"/>
          </p:cNvSpPr>
          <p:nvPr/>
        </p:nvSpPr>
        <p:spPr bwMode="auto">
          <a:xfrm>
            <a:off x="179388" y="3933825"/>
            <a:ext cx="1512887" cy="1179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i.n</a:t>
            </a:r>
            <a:r>
              <a:rPr lang="en-AU" sz="1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. prime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rFPV</a:t>
            </a:r>
            <a:endParaRPr lang="en-AU" sz="18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gag/pol </a:t>
            </a:r>
            <a:r>
              <a:rPr lang="en-AU" sz="1800" b="1" dirty="0" err="1">
                <a:solidFill>
                  <a:srgbClr val="0000FF"/>
                </a:solidFill>
                <a:latin typeface="+mn-lt"/>
                <a:cs typeface="Arial" pitchFamily="34" charset="0"/>
              </a:rPr>
              <a:t>env</a:t>
            </a:r>
            <a:endParaRPr lang="en-US" sz="18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75" name="Text Box 206"/>
          <p:cNvSpPr txBox="1">
            <a:spLocks noChangeArrowheads="1"/>
          </p:cNvSpPr>
          <p:nvPr/>
        </p:nvSpPr>
        <p:spPr bwMode="auto">
          <a:xfrm>
            <a:off x="6948488" y="38179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Euthanize animals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76" name="Straight Connector 207"/>
          <p:cNvSpPr>
            <a:spLocks noChangeShapeType="1"/>
          </p:cNvSpPr>
          <p:nvPr/>
        </p:nvSpPr>
        <p:spPr bwMode="auto">
          <a:xfrm flipV="1">
            <a:off x="2700338" y="3429000"/>
            <a:ext cx="20637" cy="7651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latin typeface="+mn-lt"/>
              <a:cs typeface="Arial" charset="0"/>
            </a:endParaRPr>
          </a:p>
        </p:txBody>
      </p:sp>
      <p:sp>
        <p:nvSpPr>
          <p:cNvPr id="77" name="Straight Connector 209"/>
          <p:cNvSpPr>
            <a:spLocks noChangeShapeType="1"/>
          </p:cNvSpPr>
          <p:nvPr/>
        </p:nvSpPr>
        <p:spPr bwMode="auto">
          <a:xfrm>
            <a:off x="1814513" y="3092450"/>
            <a:ext cx="0" cy="3571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79" name="Straight Connector 211"/>
          <p:cNvSpPr>
            <a:spLocks noChangeShapeType="1"/>
          </p:cNvSpPr>
          <p:nvPr/>
        </p:nvSpPr>
        <p:spPr bwMode="auto">
          <a:xfrm>
            <a:off x="4284663" y="3068638"/>
            <a:ext cx="0" cy="3571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114" name="Line 27"/>
          <p:cNvSpPr>
            <a:spLocks noChangeShapeType="1"/>
          </p:cNvSpPr>
          <p:nvPr/>
        </p:nvSpPr>
        <p:spPr bwMode="auto">
          <a:xfrm>
            <a:off x="4945063" y="3098800"/>
            <a:ext cx="0" cy="3571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5648325" y="3092450"/>
            <a:ext cx="0" cy="357188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78" name="Straight Connector 210"/>
          <p:cNvSpPr>
            <a:spLocks noChangeShapeType="1"/>
          </p:cNvSpPr>
          <p:nvPr/>
        </p:nvSpPr>
        <p:spPr bwMode="auto">
          <a:xfrm>
            <a:off x="3635375" y="3068638"/>
            <a:ext cx="0" cy="3571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31" name="Straight Connector 208"/>
          <p:cNvSpPr>
            <a:spLocks noChangeShapeType="1"/>
          </p:cNvSpPr>
          <p:nvPr/>
        </p:nvSpPr>
        <p:spPr bwMode="auto">
          <a:xfrm flipV="1">
            <a:off x="3635375" y="342900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latin typeface="+mn-lt"/>
              <a:cs typeface="Arial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3419475" y="4868863"/>
            <a:ext cx="1439863" cy="1328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i.m</a:t>
            </a:r>
            <a:r>
              <a:rPr lang="en-AU" sz="1800" dirty="0">
                <a:solidFill>
                  <a:srgbClr val="FF0000"/>
                </a:solidFill>
                <a:latin typeface="+mn-lt"/>
                <a:cs typeface="Arial" pitchFamily="34" charset="0"/>
              </a:rPr>
              <a:t>. 2</a:t>
            </a:r>
            <a:r>
              <a:rPr lang="en-AU" sz="1800" baseline="30000" dirty="0">
                <a:solidFill>
                  <a:srgbClr val="FF0000"/>
                </a:solidFill>
                <a:latin typeface="+mn-lt"/>
                <a:cs typeface="Arial" pitchFamily="34" charset="0"/>
              </a:rPr>
              <a:t>nd</a:t>
            </a:r>
            <a:r>
              <a:rPr lang="en-AU" sz="1800" dirty="0">
                <a:solidFill>
                  <a:srgbClr val="FF0000"/>
                </a:solidFill>
                <a:latin typeface="+mn-lt"/>
                <a:cs typeface="Arial" pitchFamily="34" charset="0"/>
              </a:rPr>
              <a:t> booster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AU" sz="18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Env</a:t>
            </a:r>
            <a:r>
              <a:rPr lang="en-AU" sz="1800" dirty="0">
                <a:solidFill>
                  <a:srgbClr val="FF0000"/>
                </a:solidFill>
                <a:latin typeface="+mn-lt"/>
                <a:cs typeface="Arial" pitchFamily="34" charset="0"/>
              </a:rPr>
              <a:t> gp140 Protein</a:t>
            </a:r>
            <a:endParaRPr lang="en-US" sz="18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6362700" y="3100388"/>
            <a:ext cx="0" cy="3571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7451725" y="3097213"/>
            <a:ext cx="0" cy="357187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 type="stealth" w="med" len="med"/>
            <a:tailEnd/>
          </a:ln>
        </p:spPr>
        <p:txBody>
          <a:bodyPr/>
          <a:lstStyle/>
          <a:p>
            <a:pPr>
              <a:defRPr/>
            </a:pPr>
            <a:endParaRPr lang="en-AU" sz="1800">
              <a:solidFill>
                <a:srgbClr val="660066"/>
              </a:solidFill>
              <a:latin typeface="+mn-lt"/>
              <a:cs typeface="Arial" charset="0"/>
            </a:endParaRPr>
          </a:p>
        </p:txBody>
      </p:sp>
      <p:sp>
        <p:nvSpPr>
          <p:cNvPr id="32786" name="TextBox 2"/>
          <p:cNvSpPr txBox="1">
            <a:spLocks noChangeArrowheads="1"/>
          </p:cNvSpPr>
          <p:nvPr/>
        </p:nvSpPr>
        <p:spPr bwMode="auto">
          <a:xfrm>
            <a:off x="4067175" y="2420938"/>
            <a:ext cx="4249738" cy="6461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3w       6w      9w      12w        20w   blood collection post gp140 booster </a:t>
            </a:r>
          </a:p>
        </p:txBody>
      </p:sp>
      <p:sp>
        <p:nvSpPr>
          <p:cNvPr id="51219" name="Rectangle 2"/>
          <p:cNvSpPr>
            <a:spLocks noChangeArrowheads="1"/>
          </p:cNvSpPr>
          <p:nvPr/>
        </p:nvSpPr>
        <p:spPr bwMode="auto">
          <a:xfrm>
            <a:off x="2051050" y="3141663"/>
            <a:ext cx="447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2w </a:t>
            </a:r>
            <a:endParaRPr lang="en-US" sz="1600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2973388" y="3162300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2w </a:t>
            </a:r>
            <a:endParaRPr lang="en-US" sz="1600"/>
          </a:p>
        </p:txBody>
      </p:sp>
      <p:sp>
        <p:nvSpPr>
          <p:cNvPr id="51221" name="Rectangle 6"/>
          <p:cNvSpPr>
            <a:spLocks noChangeArrowheads="1"/>
          </p:cNvSpPr>
          <p:nvPr/>
        </p:nvSpPr>
        <p:spPr bwMode="auto">
          <a:xfrm>
            <a:off x="179388" y="6581775"/>
            <a:ext cx="103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Worley et al</a:t>
            </a:r>
          </a:p>
        </p:txBody>
      </p:sp>
    </p:spTree>
    <p:extLst>
      <p:ext uri="{BB962C8B-B14F-4D97-AF65-F5344CB8AC3E}">
        <p14:creationId xmlns:p14="http://schemas.microsoft.com/office/powerpoint/2010/main" val="155796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E36C2-33FF-874F-8290-73D69D7FFA6C}" type="slidenum">
              <a:rPr lang="en-AU" smtClean="0"/>
              <a:pPr>
                <a:defRPr/>
              </a:pPr>
              <a:t>33</a:t>
            </a:fld>
            <a:endParaRPr lang="en-AU"/>
          </a:p>
        </p:txBody>
      </p:sp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6263"/>
            <a:ext cx="28813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6263"/>
            <a:ext cx="28082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17925"/>
            <a:ext cx="28813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7925"/>
            <a:ext cx="30241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250825" y="836613"/>
            <a:ext cx="8588375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AU" sz="2400" b="1">
                <a:solidFill>
                  <a:srgbClr val="0000FF"/>
                </a:solidFill>
              </a:rPr>
              <a:t>Both IL-13Ra2 and IL-4R antagonist adjuvanted vaccines </a:t>
            </a:r>
            <a:r>
              <a:rPr lang="en-US" sz="2400" b="1">
                <a:solidFill>
                  <a:srgbClr val="0000FF"/>
                </a:solidFill>
              </a:rPr>
              <a:t>can </a:t>
            </a:r>
            <a:r>
              <a:rPr lang="en-AU" sz="2400" b="1">
                <a:solidFill>
                  <a:srgbClr val="0000FF"/>
                </a:solidFill>
              </a:rPr>
              <a:t>induce </a:t>
            </a:r>
            <a:r>
              <a:rPr lang="en-US" altLang="zh-CN" sz="2400" b="1">
                <a:solidFill>
                  <a:srgbClr val="0000FF"/>
                </a:solidFill>
                <a:ea typeface="SimSun" charset="0"/>
                <a:cs typeface="SimSun" charset="0"/>
              </a:rPr>
              <a:t>good Env-specific IgG1 antibody immunity</a:t>
            </a:r>
            <a:endParaRPr lang="en-AU" sz="2400" b="1">
              <a:solidFill>
                <a:srgbClr val="0000FF"/>
              </a:solidFill>
            </a:endParaRP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2124075" y="2349500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cs typeface="Arial" charset="0"/>
              </a:rPr>
              <a:t>3 weeks</a:t>
            </a:r>
          </a:p>
        </p:txBody>
      </p:sp>
      <p:sp>
        <p:nvSpPr>
          <p:cNvPr id="52232" name="Rectangle 10"/>
          <p:cNvSpPr>
            <a:spLocks noChangeArrowheads="1"/>
          </p:cNvSpPr>
          <p:nvPr/>
        </p:nvSpPr>
        <p:spPr bwMode="auto">
          <a:xfrm>
            <a:off x="5508625" y="2205038"/>
            <a:ext cx="78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cs typeface="Arial" charset="0"/>
              </a:rPr>
              <a:t>6 weeks</a:t>
            </a:r>
          </a:p>
        </p:txBody>
      </p:sp>
      <p:sp>
        <p:nvSpPr>
          <p:cNvPr id="52233" name="Rectangle 11"/>
          <p:cNvSpPr>
            <a:spLocks noChangeArrowheads="1"/>
          </p:cNvSpPr>
          <p:nvPr/>
        </p:nvSpPr>
        <p:spPr bwMode="auto">
          <a:xfrm>
            <a:off x="2051050" y="3933825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cs typeface="Arial" charset="0"/>
              </a:rPr>
              <a:t>9 weeks</a:t>
            </a:r>
          </a:p>
        </p:txBody>
      </p:sp>
      <p:sp>
        <p:nvSpPr>
          <p:cNvPr id="52234" name="Rectangle 12"/>
          <p:cNvSpPr>
            <a:spLocks noChangeArrowheads="1"/>
          </p:cNvSpPr>
          <p:nvPr/>
        </p:nvSpPr>
        <p:spPr bwMode="auto">
          <a:xfrm>
            <a:off x="5580063" y="3933825"/>
            <a:ext cx="86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cs typeface="Arial" charset="0"/>
              </a:rPr>
              <a:t>12 weeks</a:t>
            </a:r>
          </a:p>
        </p:txBody>
      </p:sp>
      <p:sp>
        <p:nvSpPr>
          <p:cNvPr id="52235" name="TextBox 2"/>
          <p:cNvSpPr txBox="1">
            <a:spLocks noChangeArrowheads="1"/>
          </p:cNvSpPr>
          <p:nvPr/>
        </p:nvSpPr>
        <p:spPr bwMode="auto">
          <a:xfrm>
            <a:off x="0" y="6237288"/>
            <a:ext cx="3816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Control = unadjuvanted vaccine</a:t>
            </a:r>
          </a:p>
        </p:txBody>
      </p:sp>
      <p:sp>
        <p:nvSpPr>
          <p:cNvPr id="52236" name="Rectangle 6"/>
          <p:cNvSpPr>
            <a:spLocks noChangeArrowheads="1"/>
          </p:cNvSpPr>
          <p:nvPr/>
        </p:nvSpPr>
        <p:spPr bwMode="auto">
          <a:xfrm>
            <a:off x="179388" y="6581775"/>
            <a:ext cx="103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Worley et al</a:t>
            </a:r>
          </a:p>
        </p:txBody>
      </p:sp>
    </p:spTree>
    <p:extLst>
      <p:ext uri="{BB962C8B-B14F-4D97-AF65-F5344CB8AC3E}">
        <p14:creationId xmlns:p14="http://schemas.microsoft.com/office/powerpoint/2010/main" val="117763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1013" y="6642100"/>
            <a:ext cx="585787" cy="215900"/>
          </a:xfrm>
        </p:spPr>
        <p:txBody>
          <a:bodyPr/>
          <a:lstStyle/>
          <a:p>
            <a:pPr>
              <a:defRPr/>
            </a:pPr>
            <a:fld id="{31353AC4-14F6-8442-AB87-0916D6195476}" type="slidenum">
              <a:rPr lang="en-AU" smtClean="0"/>
              <a:pPr>
                <a:defRPr/>
              </a:pPr>
              <a:t>34</a:t>
            </a:fld>
            <a:endParaRPr lang="en-AU"/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50825" y="836613"/>
            <a:ext cx="8785225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2000" b="1" dirty="0">
                <a:solidFill>
                  <a:srgbClr val="0000FF"/>
                </a:solidFill>
              </a:rPr>
              <a:t>V</a:t>
            </a:r>
            <a:r>
              <a:rPr lang="en-AU" sz="2000" b="1" dirty="0" smtClean="0">
                <a:solidFill>
                  <a:srgbClr val="0000FF"/>
                </a:solidFill>
              </a:rPr>
              <a:t>accines </a:t>
            </a:r>
            <a:r>
              <a:rPr lang="en-AU" sz="2000" b="1" dirty="0">
                <a:solidFill>
                  <a:srgbClr val="0000FF"/>
                </a:solidFill>
              </a:rPr>
              <a:t>induced </a:t>
            </a:r>
            <a:r>
              <a:rPr lang="en-US" altLang="zh-CN" sz="2000" b="1" dirty="0" err="1">
                <a:solidFill>
                  <a:srgbClr val="0000FF"/>
                </a:solidFill>
                <a:ea typeface="SimSun" charset="0"/>
                <a:cs typeface="SimSun" charset="0"/>
              </a:rPr>
              <a:t>Env</a:t>
            </a:r>
            <a:r>
              <a:rPr lang="en-US" altLang="zh-CN" sz="2000" b="1" dirty="0">
                <a:solidFill>
                  <a:srgbClr val="0000FF"/>
                </a:solidFill>
                <a:ea typeface="SimSun" charset="0"/>
                <a:cs typeface="SimSun" charset="0"/>
              </a:rPr>
              <a:t>-specific IgG1</a:t>
            </a:r>
            <a:r>
              <a:rPr lang="en-AU" sz="2000" b="1" dirty="0">
                <a:solidFill>
                  <a:srgbClr val="0000FF"/>
                </a:solidFill>
              </a:rPr>
              <a:t> responses of high avidity at 20 weeks post protein booster vaccination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0" y="6237288"/>
            <a:ext cx="3816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Control = unadjuvanted vaccine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204864"/>
            <a:ext cx="4803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204864"/>
            <a:ext cx="51625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4"/>
          <p:cNvSpPr>
            <a:spLocks noChangeArrowheads="1"/>
          </p:cNvSpPr>
          <p:nvPr/>
        </p:nvSpPr>
        <p:spPr bwMode="auto">
          <a:xfrm>
            <a:off x="1476375" y="2277889"/>
            <a:ext cx="2159000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5" name="Rectangle 18"/>
          <p:cNvSpPr>
            <a:spLocks noChangeArrowheads="1"/>
          </p:cNvSpPr>
          <p:nvPr/>
        </p:nvSpPr>
        <p:spPr bwMode="auto">
          <a:xfrm>
            <a:off x="5148263" y="2349327"/>
            <a:ext cx="2160587" cy="287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2051050" y="2277889"/>
            <a:ext cx="86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6 weeks</a:t>
            </a:r>
          </a:p>
        </p:txBody>
      </p:sp>
      <p:sp>
        <p:nvSpPr>
          <p:cNvPr id="53257" name="TextBox 11"/>
          <p:cNvSpPr txBox="1">
            <a:spLocks noChangeArrowheads="1"/>
          </p:cNvSpPr>
          <p:nvPr/>
        </p:nvSpPr>
        <p:spPr bwMode="auto">
          <a:xfrm>
            <a:off x="5795963" y="2349327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20 weeks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484438" y="3212927"/>
            <a:ext cx="935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259" name="TextBox 11"/>
          <p:cNvSpPr txBox="1">
            <a:spLocks noChangeArrowheads="1"/>
          </p:cNvSpPr>
          <p:nvPr/>
        </p:nvSpPr>
        <p:spPr bwMode="auto">
          <a:xfrm>
            <a:off x="2843213" y="2925589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*</a:t>
            </a:r>
          </a:p>
        </p:txBody>
      </p:sp>
      <p:sp>
        <p:nvSpPr>
          <p:cNvPr id="53260" name="Rectangle 6"/>
          <p:cNvSpPr>
            <a:spLocks noChangeArrowheads="1"/>
          </p:cNvSpPr>
          <p:nvPr/>
        </p:nvSpPr>
        <p:spPr bwMode="auto">
          <a:xfrm>
            <a:off x="0" y="6577013"/>
            <a:ext cx="1922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800080"/>
                </a:solidFill>
                <a:cs typeface="Arial" charset="0"/>
              </a:rPr>
              <a:t>Worley, Ng et al (in prep)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00" y="6642100"/>
            <a:ext cx="585788" cy="215900"/>
          </a:xfrm>
        </p:spPr>
        <p:txBody>
          <a:bodyPr/>
          <a:lstStyle/>
          <a:p>
            <a:pPr>
              <a:defRPr/>
            </a:pPr>
            <a:fld id="{25E5C29A-222E-8F47-A1A4-CCD6450033E5}" type="slidenum">
              <a:rPr lang="en-AU"/>
              <a:pPr>
                <a:defRPr/>
              </a:pPr>
              <a:t>35</a:t>
            </a:fld>
            <a:endParaRPr lang="en-AU" dirty="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07950" y="6597650"/>
            <a:ext cx="624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 ; </a:t>
            </a:r>
            <a:r>
              <a:rPr lang="en-US" sz="1200" i="1" dirty="0" err="1">
                <a:solidFill>
                  <a:srgbClr val="800080"/>
                </a:solidFill>
                <a:cs typeface="Arial" charset="0"/>
              </a:rPr>
              <a:t>Trivedi</a:t>
            </a: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 Jackson Ranasinghe Virology 2014</a:t>
            </a:r>
          </a:p>
          <a:p>
            <a:pPr>
              <a:defRPr/>
            </a:pPr>
            <a:endParaRPr lang="en-US" sz="1200" i="1" dirty="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77825" y="2708275"/>
            <a:ext cx="8766175" cy="6143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AU" sz="2800" b="1">
                <a:solidFill>
                  <a:srgbClr val="0000FF"/>
                </a:solidFill>
              </a:rPr>
              <a:t>How do these vaccines work, “the mechanisms”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00" y="6642100"/>
            <a:ext cx="585788" cy="215900"/>
          </a:xfrm>
        </p:spPr>
        <p:txBody>
          <a:bodyPr/>
          <a:lstStyle/>
          <a:p>
            <a:pPr>
              <a:defRPr/>
            </a:pPr>
            <a:fld id="{FC1BCA2A-99EC-6246-B6F9-968D27736F28}" type="slidenum">
              <a:rPr lang="en-AU"/>
              <a:pPr>
                <a:defRPr/>
              </a:pPr>
              <a:t>36</a:t>
            </a:fld>
            <a:endParaRPr lang="en-AU" dirty="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07950" y="6597650"/>
            <a:ext cx="6291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Ranasinghe et al Mucosal Immunology 2013 ; </a:t>
            </a:r>
            <a:r>
              <a:rPr lang="en-US" sz="1200" i="1" dirty="0" err="1">
                <a:solidFill>
                  <a:srgbClr val="800080"/>
                </a:solidFill>
                <a:cs typeface="Arial" charset="0"/>
              </a:rPr>
              <a:t>Trivedi</a:t>
            </a:r>
            <a:r>
              <a:rPr lang="en-US" sz="1200" i="1" dirty="0">
                <a:solidFill>
                  <a:srgbClr val="800080"/>
                </a:solidFill>
                <a:cs typeface="Arial" charset="0"/>
              </a:rPr>
              <a:t> Jackson Ranasinghe Virology 2014</a:t>
            </a:r>
          </a:p>
          <a:p>
            <a:pPr>
              <a:defRPr/>
            </a:pPr>
            <a:endParaRPr lang="en-US" sz="1200" i="1" dirty="0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56323" name="Group 132"/>
          <p:cNvGrpSpPr>
            <a:grpSpLocks/>
          </p:cNvGrpSpPr>
          <p:nvPr/>
        </p:nvGrpSpPr>
        <p:grpSpPr bwMode="auto">
          <a:xfrm>
            <a:off x="684213" y="1484313"/>
            <a:ext cx="7726362" cy="2376487"/>
            <a:chOff x="654678" y="1785218"/>
            <a:chExt cx="8187737" cy="2363623"/>
          </a:xfrm>
        </p:grpSpPr>
        <p:grpSp>
          <p:nvGrpSpPr>
            <p:cNvPr id="56330" name="Group 102"/>
            <p:cNvGrpSpPr>
              <a:grpSpLocks/>
            </p:cNvGrpSpPr>
            <p:nvPr/>
          </p:nvGrpSpPr>
          <p:grpSpPr bwMode="auto">
            <a:xfrm>
              <a:off x="654678" y="1785218"/>
              <a:ext cx="8187737" cy="2363623"/>
              <a:chOff x="1118548" y="726970"/>
              <a:chExt cx="7165482" cy="2101955"/>
            </a:xfrm>
          </p:grpSpPr>
          <p:pic>
            <p:nvPicPr>
              <p:cNvPr id="56336" name="Picture 10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4111" y="918256"/>
                <a:ext cx="1904871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7" name="Picture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4867" y="915988"/>
                <a:ext cx="1904871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8" name="Picture 5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9217" y="923925"/>
                <a:ext cx="1904871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39" name="Picture 5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6426" y="915988"/>
                <a:ext cx="1904871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Rectangle 61"/>
              <p:cNvSpPr/>
              <p:nvPr/>
            </p:nvSpPr>
            <p:spPr bwMode="auto">
              <a:xfrm rot="16200000">
                <a:off x="4592805" y="-1951338"/>
                <a:ext cx="140411" cy="61260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 rot="16200000">
                <a:off x="4592102" y="-410325"/>
                <a:ext cx="141816" cy="61260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 rot="5400000" flipH="1" flipV="1">
                <a:off x="1112132" y="2287640"/>
                <a:ext cx="554624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 bwMode="auto">
              <a:xfrm flipV="1">
                <a:off x="1380610" y="2557932"/>
                <a:ext cx="557986" cy="0"/>
              </a:xfrm>
              <a:prstGeom prst="straightConnector1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44" name="TextBox 35"/>
              <p:cNvSpPr txBox="1">
                <a:spLocks noChangeArrowheads="1"/>
              </p:cNvSpPr>
              <p:nvPr/>
            </p:nvSpPr>
            <p:spPr bwMode="auto">
              <a:xfrm rot="-5400000">
                <a:off x="920962" y="2173451"/>
                <a:ext cx="709170" cy="31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CD11b</a:t>
                </a:r>
              </a:p>
            </p:txBody>
          </p:sp>
          <p:sp>
            <p:nvSpPr>
              <p:cNvPr id="56345" name="TextBox 36"/>
              <p:cNvSpPr txBox="1">
                <a:spLocks noChangeArrowheads="1"/>
              </p:cNvSpPr>
              <p:nvPr/>
            </p:nvSpPr>
            <p:spPr bwMode="auto">
              <a:xfrm rot="10800000" flipV="1">
                <a:off x="1186603" y="2490226"/>
                <a:ext cx="763639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CD103</a:t>
                </a:r>
              </a:p>
            </p:txBody>
          </p:sp>
          <p:sp>
            <p:nvSpPr>
              <p:cNvPr id="56346" name="TextBox 45"/>
              <p:cNvSpPr txBox="1">
                <a:spLocks noChangeArrowheads="1"/>
              </p:cNvSpPr>
              <p:nvPr/>
            </p:nvSpPr>
            <p:spPr bwMode="auto">
              <a:xfrm rot="10800000" flipV="1">
                <a:off x="1605545" y="843492"/>
                <a:ext cx="932476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FPV-HIV</a:t>
                </a:r>
              </a:p>
            </p:txBody>
          </p:sp>
          <p:sp>
            <p:nvSpPr>
              <p:cNvPr id="56347" name="TextBox 46"/>
              <p:cNvSpPr txBox="1">
                <a:spLocks noChangeArrowheads="1"/>
              </p:cNvSpPr>
              <p:nvPr/>
            </p:nvSpPr>
            <p:spPr bwMode="auto">
              <a:xfrm rot="10800000" flipV="1">
                <a:off x="2740887" y="843492"/>
                <a:ext cx="1693959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FPV-HIV IL-13KO</a:t>
                </a:r>
              </a:p>
            </p:txBody>
          </p:sp>
          <p:sp>
            <p:nvSpPr>
              <p:cNvPr id="56348" name="TextBox 47"/>
              <p:cNvSpPr txBox="1">
                <a:spLocks noChangeArrowheads="1"/>
              </p:cNvSpPr>
              <p:nvPr/>
            </p:nvSpPr>
            <p:spPr bwMode="auto">
              <a:xfrm rot="10800000" flipV="1">
                <a:off x="4511724" y="843492"/>
                <a:ext cx="1768761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FPV-HIV IL-13Rα2</a:t>
                </a:r>
              </a:p>
            </p:txBody>
          </p:sp>
          <p:sp>
            <p:nvSpPr>
              <p:cNvPr id="56349" name="TextBox 48"/>
              <p:cNvSpPr txBox="1">
                <a:spLocks noChangeArrowheads="1"/>
              </p:cNvSpPr>
              <p:nvPr/>
            </p:nvSpPr>
            <p:spPr bwMode="auto">
              <a:xfrm rot="10800000" flipV="1">
                <a:off x="6399491" y="726970"/>
                <a:ext cx="1884539" cy="50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FPV-HIV IL-4RC118 </a:t>
                </a:r>
              </a:p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(IL-4R antagonist)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672117" y="1358820"/>
                <a:ext cx="254700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498054" y="2150739"/>
                <a:ext cx="256173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3332825" y="1358820"/>
                <a:ext cx="194338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157290" y="2150739"/>
                <a:ext cx="194338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4928753" y="1388306"/>
                <a:ext cx="194338" cy="127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5782663" y="2150739"/>
                <a:ext cx="194338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6602711" y="1358820"/>
                <a:ext cx="195811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7437482" y="2150739"/>
                <a:ext cx="194338" cy="127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56358" name="TextBox 63"/>
              <p:cNvSpPr txBox="1">
                <a:spLocks noChangeArrowheads="1"/>
              </p:cNvSpPr>
              <p:nvPr/>
            </p:nvSpPr>
            <p:spPr bwMode="auto">
              <a:xfrm>
                <a:off x="3224070" y="1276351"/>
                <a:ext cx="881589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61.4%</a:t>
                </a:r>
              </a:p>
            </p:txBody>
          </p:sp>
          <p:sp>
            <p:nvSpPr>
              <p:cNvPr id="56359" name="TextBox 64"/>
              <p:cNvSpPr txBox="1">
                <a:spLocks noChangeArrowheads="1"/>
              </p:cNvSpPr>
              <p:nvPr/>
            </p:nvSpPr>
            <p:spPr bwMode="auto">
              <a:xfrm>
                <a:off x="4846387" y="1285875"/>
                <a:ext cx="719088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58.4%</a:t>
                </a:r>
              </a:p>
            </p:txBody>
          </p:sp>
          <p:sp>
            <p:nvSpPr>
              <p:cNvPr id="56360" name="TextBox 65"/>
              <p:cNvSpPr txBox="1">
                <a:spLocks noChangeArrowheads="1"/>
              </p:cNvSpPr>
              <p:nvPr/>
            </p:nvSpPr>
            <p:spPr bwMode="auto">
              <a:xfrm>
                <a:off x="6495685" y="1285875"/>
                <a:ext cx="729027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73.5%</a:t>
                </a:r>
              </a:p>
            </p:txBody>
          </p:sp>
          <p:sp>
            <p:nvSpPr>
              <p:cNvPr id="56361" name="TextBox 66"/>
              <p:cNvSpPr txBox="1">
                <a:spLocks noChangeArrowheads="1"/>
              </p:cNvSpPr>
              <p:nvPr/>
            </p:nvSpPr>
            <p:spPr bwMode="auto">
              <a:xfrm>
                <a:off x="3806508" y="1966920"/>
                <a:ext cx="871431" cy="291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2.25%</a:t>
                </a:r>
              </a:p>
            </p:txBody>
          </p:sp>
          <p:sp>
            <p:nvSpPr>
              <p:cNvPr id="56362" name="TextBox 67"/>
              <p:cNvSpPr txBox="1">
                <a:spLocks noChangeArrowheads="1"/>
              </p:cNvSpPr>
              <p:nvPr/>
            </p:nvSpPr>
            <p:spPr bwMode="auto">
              <a:xfrm>
                <a:off x="5407782" y="1966920"/>
                <a:ext cx="720574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1.14%</a:t>
                </a:r>
              </a:p>
            </p:txBody>
          </p:sp>
          <p:sp>
            <p:nvSpPr>
              <p:cNvPr id="56363" name="TextBox 68"/>
              <p:cNvSpPr txBox="1">
                <a:spLocks noChangeArrowheads="1"/>
              </p:cNvSpPr>
              <p:nvPr/>
            </p:nvSpPr>
            <p:spPr bwMode="auto">
              <a:xfrm>
                <a:off x="7130509" y="1966920"/>
                <a:ext cx="815058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1.03%</a:t>
                </a:r>
              </a:p>
            </p:txBody>
          </p:sp>
          <p:sp>
            <p:nvSpPr>
              <p:cNvPr id="56364" name="TextBox 73"/>
              <p:cNvSpPr txBox="1">
                <a:spLocks noChangeArrowheads="1"/>
              </p:cNvSpPr>
              <p:nvPr/>
            </p:nvSpPr>
            <p:spPr bwMode="auto">
              <a:xfrm>
                <a:off x="1617630" y="1276351"/>
                <a:ext cx="719088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45.1%</a:t>
                </a:r>
              </a:p>
            </p:txBody>
          </p:sp>
          <p:sp>
            <p:nvSpPr>
              <p:cNvPr id="56365" name="TextBox 77"/>
              <p:cNvSpPr txBox="1">
                <a:spLocks noChangeArrowheads="1"/>
              </p:cNvSpPr>
              <p:nvPr/>
            </p:nvSpPr>
            <p:spPr bwMode="auto">
              <a:xfrm>
                <a:off x="2205233" y="1966920"/>
                <a:ext cx="738566" cy="29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>
                    <a:solidFill>
                      <a:srgbClr val="FF0000"/>
                    </a:solidFill>
                  </a:rPr>
                  <a:t>1.92%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 bwMode="auto">
            <a:xfrm>
              <a:off x="989454" y="2153103"/>
              <a:ext cx="198511" cy="1634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698668" y="2203628"/>
              <a:ext cx="254027" cy="1632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574429" y="2203628"/>
              <a:ext cx="250662" cy="1632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445143" y="2203628"/>
              <a:ext cx="287672" cy="1632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90943" y="2287310"/>
              <a:ext cx="296084" cy="925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88" y="836613"/>
            <a:ext cx="8929687" cy="70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</a:rPr>
              <a:t>i.n. delivery of the novel vaccines recruit unique antigen presenting cell subsets to the the lung mucosae within the </a:t>
            </a:r>
            <a:r>
              <a:rPr lang="en-US" sz="2000" b="1" u="sng">
                <a:solidFill>
                  <a:srgbClr val="0000FF"/>
                </a:solidFill>
              </a:rPr>
              <a:t>first 24h of vacciantion</a:t>
            </a:r>
            <a:endParaRPr lang="en-AU" sz="2000" b="1" u="sng">
              <a:solidFill>
                <a:srgbClr val="0000FF"/>
              </a:solidFill>
            </a:endParaRPr>
          </a:p>
        </p:txBody>
      </p:sp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899592" y="3717032"/>
            <a:ext cx="795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MHCII</a:t>
            </a:r>
            <a:r>
              <a:rPr lang="en-US" sz="1800" baseline="30000" dirty="0">
                <a:solidFill>
                  <a:srgbClr val="0000FF"/>
                </a:solidFill>
              </a:rPr>
              <a:t>+ </a:t>
            </a:r>
            <a:r>
              <a:rPr lang="en-US" sz="1800" dirty="0">
                <a:solidFill>
                  <a:srgbClr val="0000FF"/>
                </a:solidFill>
              </a:rPr>
              <a:t>CD11c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CD11b</a:t>
            </a:r>
            <a:r>
              <a:rPr lang="en-US" sz="1800" baseline="30000" dirty="0">
                <a:solidFill>
                  <a:srgbClr val="0000FF"/>
                </a:solidFill>
              </a:rPr>
              <a:t>+ </a:t>
            </a:r>
            <a:r>
              <a:rPr lang="en-US" sz="1800" dirty="0">
                <a:solidFill>
                  <a:srgbClr val="0000FF"/>
                </a:solidFill>
              </a:rPr>
              <a:t>CD103</a:t>
            </a:r>
            <a:r>
              <a:rPr lang="en-US" sz="1800" baseline="30000" dirty="0">
                <a:solidFill>
                  <a:srgbClr val="0000FF"/>
                </a:solidFill>
              </a:rPr>
              <a:t>- </a:t>
            </a:r>
            <a:r>
              <a:rPr lang="en-US" sz="1800" dirty="0">
                <a:solidFill>
                  <a:srgbClr val="0000FF"/>
                </a:solidFill>
              </a:rPr>
              <a:t>induce high avidity T cell repertoire</a:t>
            </a: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 flipH="1">
            <a:off x="7596188" y="2700338"/>
            <a:ext cx="995362" cy="11112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56327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75612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Line 22"/>
          <p:cNvSpPr>
            <a:spLocks noChangeShapeType="1"/>
          </p:cNvSpPr>
          <p:nvPr/>
        </p:nvSpPr>
        <p:spPr bwMode="auto">
          <a:xfrm flipH="1">
            <a:off x="7956550" y="5732463"/>
            <a:ext cx="995363" cy="127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971550" y="6165850"/>
            <a:ext cx="8424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MHCII</a:t>
            </a:r>
            <a:r>
              <a:rPr lang="en-US" sz="1800" baseline="30000" dirty="0">
                <a:solidFill>
                  <a:srgbClr val="0000FF"/>
                </a:solidFill>
              </a:rPr>
              <a:t>+ </a:t>
            </a:r>
            <a:r>
              <a:rPr lang="en-US" sz="1800" dirty="0">
                <a:solidFill>
                  <a:srgbClr val="0000FF"/>
                </a:solidFill>
              </a:rPr>
              <a:t>CD11c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CD11b</a:t>
            </a:r>
            <a:r>
              <a:rPr lang="en-US" sz="1800" baseline="30000" dirty="0">
                <a:solidFill>
                  <a:srgbClr val="0000FF"/>
                </a:solidFill>
              </a:rPr>
              <a:t>- </a:t>
            </a:r>
            <a:r>
              <a:rPr lang="en-US" sz="1800" dirty="0">
                <a:solidFill>
                  <a:srgbClr val="0000FF"/>
                </a:solidFill>
              </a:rPr>
              <a:t>B220</a:t>
            </a:r>
            <a:r>
              <a:rPr lang="en-US" sz="1800" baseline="30000" dirty="0">
                <a:solidFill>
                  <a:srgbClr val="0000FF"/>
                </a:solidFill>
              </a:rPr>
              <a:t>+</a:t>
            </a:r>
            <a:r>
              <a:rPr lang="en-US" sz="1800" dirty="0">
                <a:solidFill>
                  <a:srgbClr val="0000FF"/>
                </a:solidFill>
              </a:rPr>
              <a:t> differentially regulated between the two vaccines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350" y="6621463"/>
            <a:ext cx="585788" cy="215900"/>
          </a:xfrm>
        </p:spPr>
        <p:txBody>
          <a:bodyPr/>
          <a:lstStyle/>
          <a:p>
            <a:pPr>
              <a:defRPr/>
            </a:pPr>
            <a:fld id="{3A882818-E8A9-6343-8D05-8F7B088CF2D1}" type="slidenum">
              <a:rPr lang="en-AU"/>
              <a:pPr>
                <a:defRPr/>
              </a:pPr>
              <a:t>37</a:t>
            </a:fld>
            <a:endParaRPr lang="en-AU" dirty="0"/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323528" y="836712"/>
            <a:ext cx="8351838" cy="7921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CN" sz="2000" b="1">
                <a:solidFill>
                  <a:srgbClr val="0000FF"/>
                </a:solidFill>
                <a:ea typeface="宋体" charset="0"/>
                <a:cs typeface="宋体" charset="0"/>
              </a:rPr>
              <a:t>Unique features of our novel i.n./i.m. combined mucosal/systemic HIV IL-4R antagonist adjuvanted vaccine strategy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24863" cy="3694113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10287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6764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23241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971800" indent="-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34290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886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4343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800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541338" indent="-457200" eaLnBrk="0" hangingPunct="0">
              <a:buFont typeface="Wingdings" charset="2"/>
              <a:buChar char="Ø"/>
              <a:defRPr/>
            </a:pPr>
            <a:r>
              <a:rPr lang="en-US" altLang="zh-CN" sz="2000" b="1" dirty="0" smtClean="0">
                <a:ea typeface="宋体" charset="0"/>
                <a:cs typeface="宋体" charset="0"/>
              </a:rPr>
              <a:t>Enhanced high </a:t>
            </a:r>
            <a:r>
              <a:rPr lang="en-US" altLang="zh-CN" sz="2000" b="1" i="1" dirty="0" smtClean="0">
                <a:ea typeface="宋体" charset="0"/>
                <a:cs typeface="宋体" charset="0"/>
              </a:rPr>
              <a:t>quality/avidity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 mucosal &amp; systemic HIV Gag-specific CD8 T cell immunity</a:t>
            </a: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*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  </a:t>
            </a:r>
          </a:p>
          <a:p>
            <a:pPr marL="541338" lvl="1" eaLnBrk="0" hangingPunct="0">
              <a:buFont typeface="Wingdings" charset="2"/>
              <a:buChar char="Ø"/>
              <a:defRPr/>
            </a:pPr>
            <a:r>
              <a:rPr lang="en-US" altLang="zh-CN" sz="2000" b="1" dirty="0" smtClean="0">
                <a:ea typeface="宋体" charset="0"/>
                <a:cs typeface="宋体" charset="0"/>
              </a:rPr>
              <a:t>HIV Gag-</a:t>
            </a:r>
            <a:r>
              <a:rPr lang="en-US" altLang="zh-CN" sz="2000" b="1" dirty="0">
                <a:ea typeface="宋体" charset="0"/>
                <a:cs typeface="宋体" charset="0"/>
              </a:rPr>
              <a:t>specific antibody 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differentiation (IgG1 and IgG2a</a:t>
            </a: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*</a:t>
            </a:r>
          </a:p>
          <a:p>
            <a:pPr marL="541338" lvl="1" eaLnBrk="0" hangingPunct="0">
              <a:buFont typeface="Wingdings" charset="2"/>
              <a:buChar char="Ø"/>
              <a:defRPr/>
            </a:pPr>
            <a:r>
              <a:rPr lang="en-US" altLang="zh-CN" sz="2000" b="1" dirty="0" smtClean="0">
                <a:ea typeface="宋体" charset="0"/>
                <a:cs typeface="宋体" charset="0"/>
              </a:rPr>
              <a:t>HIV </a:t>
            </a:r>
            <a:r>
              <a:rPr lang="en-US" altLang="zh-CN" sz="2000" b="1" dirty="0" err="1" smtClean="0">
                <a:ea typeface="宋体" charset="0"/>
                <a:cs typeface="宋体" charset="0"/>
              </a:rPr>
              <a:t>Env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-specific IgG1 following a second </a:t>
            </a:r>
            <a:r>
              <a:rPr lang="en-US" altLang="zh-CN" sz="2000" b="1" dirty="0" err="1" smtClean="0">
                <a:ea typeface="宋体" charset="0"/>
                <a:cs typeface="宋体" charset="0"/>
              </a:rPr>
              <a:t>i.m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. </a:t>
            </a:r>
            <a:r>
              <a:rPr lang="en-US" altLang="zh-CN" sz="2000" b="1" dirty="0" err="1" smtClean="0">
                <a:ea typeface="宋体" charset="0"/>
                <a:cs typeface="宋体" charset="0"/>
              </a:rPr>
              <a:t>Env</a:t>
            </a:r>
            <a:r>
              <a:rPr lang="en-US" altLang="zh-CN" sz="2000" b="1" dirty="0" smtClean="0">
                <a:ea typeface="宋体" charset="0"/>
                <a:cs typeface="宋体" charset="0"/>
              </a:rPr>
              <a:t> protein booster</a:t>
            </a:r>
            <a:r>
              <a:rPr lang="en-US" altLang="zh-CN" sz="20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**</a:t>
            </a:r>
          </a:p>
          <a:p>
            <a:pPr eaLnBrk="0" hangingPunct="0">
              <a:defRPr/>
            </a:pPr>
            <a:endParaRPr lang="en-US" altLang="zh-CN" sz="2000" dirty="0" smtClean="0">
              <a:ea typeface="宋体" charset="0"/>
              <a:cs typeface="宋体" charset="0"/>
            </a:endParaRPr>
          </a:p>
          <a:p>
            <a:pPr algn="ctr" eaLnBrk="0" hangingPunct="0"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Induction of this triple action immunity clearly differentiates our vaccines from any HIV vaccine that has entered clinical trials</a:t>
            </a:r>
            <a:endParaRPr lang="en-US" altLang="zh-CN" sz="2000" dirty="0">
              <a:solidFill>
                <a:srgbClr val="5E889D"/>
              </a:solidFill>
              <a:ea typeface="宋体" charset="0"/>
              <a:cs typeface="宋体" charset="0"/>
            </a:endParaRPr>
          </a:p>
          <a:p>
            <a:pPr eaLnBrk="0" hangingPunct="0">
              <a:defRPr/>
            </a:pPr>
            <a:endParaRPr lang="en-US" altLang="zh-CN" sz="1600" dirty="0" smtClean="0">
              <a:solidFill>
                <a:srgbClr val="5E889D"/>
              </a:solidFill>
              <a:ea typeface="宋体" charset="0"/>
              <a:cs typeface="宋体" charset="0"/>
            </a:endParaRPr>
          </a:p>
          <a:p>
            <a:pPr eaLnBrk="0" hangingPunct="0">
              <a:defRPr/>
            </a:pPr>
            <a:endParaRPr lang="en-US" altLang="zh-CN" sz="1600" dirty="0" smtClean="0">
              <a:solidFill>
                <a:srgbClr val="5E889D"/>
              </a:solidFill>
              <a:ea typeface="宋体" charset="0"/>
              <a:cs typeface="宋体" charset="0"/>
            </a:endParaRPr>
          </a:p>
          <a:p>
            <a:pPr eaLnBrk="0" hangingPunct="0">
              <a:defRPr/>
            </a:pPr>
            <a:r>
              <a:rPr lang="en-US" altLang="zh-CN" sz="1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The immune responses induced by our vaccines are consistent </a:t>
            </a:r>
            <a:r>
              <a:rPr lang="en-US" altLang="zh-CN" sz="1400" dirty="0">
                <a:solidFill>
                  <a:srgbClr val="0000FF"/>
                </a:solidFill>
                <a:ea typeface="宋体" charset="0"/>
                <a:cs typeface="宋体" charset="0"/>
              </a:rPr>
              <a:t>with </a:t>
            </a:r>
            <a:endParaRPr lang="en-US" altLang="zh-CN" sz="1400" dirty="0" smtClean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 marL="622300" lvl="1" indent="-266700" eaLnBrk="0" hangingPunct="0">
              <a:buFont typeface="Arial"/>
              <a:buChar char="•"/>
              <a:defRPr/>
            </a:pPr>
            <a:r>
              <a:rPr lang="en-US" altLang="zh-CN" sz="1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HIV controllers* </a:t>
            </a:r>
            <a:r>
              <a:rPr lang="en-US" altLang="zh-CN" sz="1400" dirty="0">
                <a:solidFill>
                  <a:srgbClr val="0000FF"/>
                </a:solidFill>
                <a:ea typeface="宋体" charset="0"/>
                <a:cs typeface="宋体" charset="0"/>
              </a:rPr>
              <a:t>and </a:t>
            </a:r>
            <a:endParaRPr lang="en-US" altLang="zh-CN" sz="1400" dirty="0" smtClean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 marL="622300" lvl="1" indent="-266700" eaLnBrk="0" hangingPunct="0">
              <a:buFont typeface="Arial"/>
              <a:buChar char="•"/>
              <a:defRPr/>
            </a:pPr>
            <a:r>
              <a:rPr lang="en-US" altLang="zh-CN" sz="1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Antibodies providing partial protective efficacy in the </a:t>
            </a:r>
            <a:r>
              <a:rPr lang="en-US" altLang="zh-CN" sz="1400" dirty="0">
                <a:solidFill>
                  <a:srgbClr val="0000FF"/>
                </a:solidFill>
                <a:ea typeface="宋体" charset="0"/>
                <a:cs typeface="宋体" charset="0"/>
              </a:rPr>
              <a:t>RV144 </a:t>
            </a:r>
            <a:r>
              <a:rPr lang="en-US" altLang="zh-CN" sz="1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trial**</a:t>
            </a:r>
            <a:endParaRPr lang="en-US" altLang="zh-CN" sz="1400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7950" y="5661025"/>
            <a:ext cx="9036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660066"/>
                </a:solidFill>
              </a:rPr>
              <a:t>The two novel vaccine strategies have high potential to contribute not only to a future HIV-1 vaccine but also other chronic mucosal infections where high avidity CD8 T and B cells are required for protective efficacy - Platform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02138-2311-AC4D-953E-C95CFBAFA143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836613"/>
            <a:ext cx="4249738" cy="504825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FF"/>
                </a:solidFill>
              </a:rPr>
              <a:t>Acknowledgements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92150" y="611188"/>
            <a:ext cx="74533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cs typeface="Arial" charset="0"/>
              </a:rPr>
              <a:t/>
            </a:r>
            <a:br>
              <a:rPr lang="en-US" sz="2800" b="1">
                <a:cs typeface="Arial" charset="0"/>
              </a:rPr>
            </a:br>
            <a:endParaRPr lang="en-US" sz="2000" b="1">
              <a:solidFill>
                <a:srgbClr val="FFFB2D"/>
              </a:solidFill>
              <a:cs typeface="Arial" charset="0"/>
            </a:endParaRPr>
          </a:p>
        </p:txBody>
      </p:sp>
      <p:pic>
        <p:nvPicPr>
          <p:cNvPr id="6451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58417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635375" y="1556792"/>
            <a:ext cx="5508625" cy="2903537"/>
          </a:xfrm>
          <a:prstGeom prst="rect">
            <a:avLst/>
          </a:prstGeom>
          <a:noFill/>
          <a:ln w="9525">
            <a:solidFill>
              <a:srgbClr val="5276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cs typeface="Arial" charset="0"/>
              </a:rPr>
              <a:t>Molecular Mucosal Vaccine Immunology Group:</a:t>
            </a:r>
            <a:endParaRPr lang="en-US" sz="1400" dirty="0">
              <a:cs typeface="Arial" charset="0"/>
            </a:endParaRPr>
          </a:p>
          <a:p>
            <a:pPr eaLnBrk="0" hangingPunct="0">
              <a:defRPr/>
            </a:pPr>
            <a:r>
              <a:rPr lang="en-US" sz="1400" dirty="0" smtClean="0">
                <a:cs typeface="Arial" charset="0"/>
              </a:rPr>
              <a:t>Dr. Ronald </a:t>
            </a:r>
            <a:r>
              <a:rPr lang="en-US" sz="1400" dirty="0">
                <a:cs typeface="Arial" charset="0"/>
              </a:rPr>
              <a:t>Jackson</a:t>
            </a:r>
          </a:p>
          <a:p>
            <a:pPr eaLnBrk="0" hangingPunct="0">
              <a:defRPr/>
            </a:pPr>
            <a:r>
              <a:rPr lang="en-US" sz="1400" dirty="0">
                <a:cs typeface="Arial" charset="0"/>
              </a:rPr>
              <a:t>Annette Buchanan, Donna </a:t>
            </a:r>
            <a:r>
              <a:rPr lang="en-US" sz="1400" dirty="0" err="1">
                <a:cs typeface="Arial" charset="0"/>
              </a:rPr>
              <a:t>Woltering</a:t>
            </a:r>
            <a:r>
              <a:rPr lang="en-US" sz="1400" dirty="0">
                <a:cs typeface="Arial" charset="0"/>
              </a:rPr>
              <a:t>, Craig </a:t>
            </a:r>
            <a:r>
              <a:rPr lang="en-US" sz="1400" dirty="0" err="1">
                <a:cs typeface="Arial" charset="0"/>
              </a:rPr>
              <a:t>McArther</a:t>
            </a:r>
            <a:r>
              <a:rPr lang="en-US" sz="1400" dirty="0">
                <a:cs typeface="Arial" charset="0"/>
              </a:rPr>
              <a:t>,</a:t>
            </a:r>
            <a:r>
              <a:rPr lang="en-US" sz="1400" dirty="0"/>
              <a:t> Sherry </a:t>
            </a:r>
            <a:r>
              <a:rPr lang="en-US" sz="1400" dirty="0" err="1"/>
              <a:t>Tu</a:t>
            </a:r>
            <a:endParaRPr lang="en-US" sz="1400" dirty="0"/>
          </a:p>
          <a:p>
            <a:pPr eaLnBrk="0" hangingPunct="0">
              <a:defRPr/>
            </a:pPr>
            <a:r>
              <a:rPr lang="en-US" sz="1400" dirty="0">
                <a:cs typeface="Arial" charset="0"/>
              </a:rPr>
              <a:t> Lisa </a:t>
            </a:r>
            <a:r>
              <a:rPr lang="en-US" sz="1400" dirty="0" err="1"/>
              <a:t>Pavlinovic</a:t>
            </a:r>
            <a:r>
              <a:rPr lang="en-US" sz="1400" dirty="0">
                <a:cs typeface="Arial" charset="0"/>
              </a:rPr>
              <a:t>, Megan </a:t>
            </a:r>
            <a:r>
              <a:rPr lang="en-US" sz="1400" dirty="0" err="1">
                <a:cs typeface="Arial" charset="0"/>
              </a:rPr>
              <a:t>Glidde</a:t>
            </a:r>
            <a:r>
              <a:rPr lang="en-US" sz="1400" dirty="0">
                <a:cs typeface="Arial" charset="0"/>
              </a:rPr>
              <a:t>, </a:t>
            </a:r>
            <a:endParaRPr lang="en-US" sz="1400" b="1" dirty="0">
              <a:cs typeface="Arial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b="1" dirty="0">
                <a:cs typeface="Arial" charset="0"/>
              </a:rPr>
              <a:t>Students: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Danushka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Wijsundara</a:t>
            </a:r>
            <a:r>
              <a:rPr lang="en-US" sz="1400" dirty="0">
                <a:cs typeface="Arial" charset="0"/>
              </a:rPr>
              <a:t>, </a:t>
            </a:r>
            <a:r>
              <a:rPr lang="en-US" sz="1400" dirty="0" err="1">
                <a:cs typeface="Arial" charset="0"/>
              </a:rPr>
              <a:t>Shubhanshi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Trivedi</a:t>
            </a:r>
            <a:r>
              <a:rPr lang="en-US" sz="1400" dirty="0">
                <a:cs typeface="Arial" charset="0"/>
              </a:rPr>
              <a:t>, Jay </a:t>
            </a:r>
            <a:r>
              <a:rPr lang="en-US" sz="1400" dirty="0" err="1">
                <a:cs typeface="Arial" charset="0"/>
              </a:rPr>
              <a:t>Ravichandran</a:t>
            </a:r>
            <a:r>
              <a:rPr lang="en-US" sz="1400" dirty="0">
                <a:cs typeface="Arial" charset="0"/>
              </a:rPr>
              <a:t>, </a:t>
            </a:r>
            <a:r>
              <a:rPr lang="en-US" sz="1400" dirty="0" err="1">
                <a:cs typeface="Arial" charset="0"/>
              </a:rPr>
              <a:t>Zehyi</a:t>
            </a:r>
            <a:r>
              <a:rPr lang="en-US" sz="1400" dirty="0">
                <a:cs typeface="Arial" charset="0"/>
              </a:rPr>
              <a:t> Li, Matthew Worley, </a:t>
            </a:r>
            <a:r>
              <a:rPr lang="en-US" sz="1400" dirty="0" err="1">
                <a:cs typeface="Arial" charset="0"/>
              </a:rPr>
              <a:t>Megat</a:t>
            </a:r>
            <a:r>
              <a:rPr lang="en-US" sz="1400" dirty="0">
                <a:cs typeface="Arial" charset="0"/>
              </a:rPr>
              <a:t> Hamid, Alice Ng, David </a:t>
            </a:r>
            <a:r>
              <a:rPr lang="en-US" sz="1400" dirty="0" err="1">
                <a:cs typeface="Arial" charset="0"/>
              </a:rPr>
              <a:t>Townsand</a:t>
            </a:r>
            <a:r>
              <a:rPr lang="en-US" sz="1400" dirty="0">
                <a:cs typeface="Arial" charset="0"/>
              </a:rPr>
              <a:t>. 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sz="1400" b="1" dirty="0">
              <a:cs typeface="Arial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b="1" dirty="0">
                <a:cs typeface="Arial" charset="0"/>
              </a:rPr>
              <a:t>JCSMR/BRF: </a:t>
            </a:r>
            <a:r>
              <a:rPr lang="en-US" sz="1400" dirty="0" err="1">
                <a:cs typeface="Times New Roman" charset="0"/>
              </a:rPr>
              <a:t>Kerong</a:t>
            </a:r>
            <a:r>
              <a:rPr lang="en-US" sz="1400" dirty="0">
                <a:cs typeface="Times New Roman" charset="0"/>
              </a:rPr>
              <a:t> Zhang, Kerry </a:t>
            </a:r>
            <a:r>
              <a:rPr lang="en-US" sz="1400" dirty="0" err="1">
                <a:cs typeface="Times New Roman" charset="0"/>
              </a:rPr>
              <a:t>McAndrew</a:t>
            </a:r>
            <a:endParaRPr lang="en-US" sz="1400" dirty="0">
              <a:ea typeface="Times New Roman" charset="0"/>
              <a:cs typeface="Times New Roman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b="1" dirty="0">
                <a:ea typeface="Times New Roman" charset="0"/>
                <a:cs typeface="Times New Roman" charset="0"/>
              </a:rPr>
              <a:t>JCSMR/MCRF:</a:t>
            </a:r>
            <a:r>
              <a:rPr lang="en-US" sz="1400" dirty="0">
                <a:ea typeface="Times New Roman" charset="0"/>
                <a:cs typeface="Times New Roman" charset="0"/>
              </a:rPr>
              <a:t> </a:t>
            </a:r>
            <a:r>
              <a:rPr lang="en-US" sz="1400" dirty="0" err="1">
                <a:cs typeface="Times New Roman" charset="0"/>
              </a:rPr>
              <a:t>Harpreet</a:t>
            </a:r>
            <a:r>
              <a:rPr lang="en-US" sz="1400" dirty="0">
                <a:cs typeface="Times New Roman" charset="0"/>
              </a:rPr>
              <a:t> </a:t>
            </a:r>
            <a:r>
              <a:rPr lang="en-US" sz="1400" dirty="0" err="1">
                <a:cs typeface="Times New Roman" charset="0"/>
              </a:rPr>
              <a:t>Vohra</a:t>
            </a:r>
            <a:r>
              <a:rPr lang="en-US" sz="1400" dirty="0">
                <a:cs typeface="Times New Roman" charset="0"/>
              </a:rPr>
              <a:t>, Mick </a:t>
            </a:r>
            <a:r>
              <a:rPr lang="en-US" sz="1400" dirty="0" err="1">
                <a:cs typeface="Times New Roman" charset="0"/>
              </a:rPr>
              <a:t>Devoy</a:t>
            </a:r>
            <a:r>
              <a:rPr lang="en-US" sz="1400" dirty="0">
                <a:cs typeface="Times New Roman" charset="0"/>
              </a:rPr>
              <a:t>, Catherine Gillespie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b="1" dirty="0">
                <a:ea typeface="Times New Roman" charset="0"/>
                <a:cs typeface="Times New Roman" charset="0"/>
              </a:rPr>
              <a:t>ANU Animal services staff;  </a:t>
            </a:r>
            <a:r>
              <a:rPr lang="en-US" sz="1400" b="1" dirty="0">
                <a:cs typeface="Arial" charset="0"/>
              </a:rPr>
              <a:t>ANU TTO</a:t>
            </a:r>
            <a:endParaRPr lang="en-US" sz="1400" dirty="0">
              <a:cs typeface="Arial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4149080"/>
            <a:ext cx="9144000" cy="14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1400" b="1" dirty="0">
                <a:cs typeface="Arial" charset="0"/>
              </a:rPr>
              <a:t>Collaborators: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dirty="0" smtClean="0">
                <a:cs typeface="Arial" charset="0"/>
              </a:rPr>
              <a:t>Dr. Robert </a:t>
            </a:r>
            <a:r>
              <a:rPr lang="en-US" sz="1400" dirty="0">
                <a:cs typeface="Arial" charset="0"/>
              </a:rPr>
              <a:t>Center - Burnet </a:t>
            </a:r>
            <a:r>
              <a:rPr lang="en-US" sz="1400" dirty="0" smtClean="0">
                <a:cs typeface="Arial" charset="0"/>
              </a:rPr>
              <a:t>Institute;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dirty="0" smtClean="0">
                <a:cs typeface="Arial" charset="0"/>
              </a:rPr>
              <a:t>Dr. David </a:t>
            </a:r>
            <a:r>
              <a:rPr lang="en-US" sz="1400" dirty="0">
                <a:cs typeface="Arial" charset="0"/>
              </a:rPr>
              <a:t>Boyle - CSIRO AAHL; Dr. John </a:t>
            </a:r>
            <a:r>
              <a:rPr lang="en-US" sz="1400" dirty="0" err="1">
                <a:cs typeface="Arial" charset="0"/>
              </a:rPr>
              <a:t>Stambas</a:t>
            </a:r>
            <a:r>
              <a:rPr lang="en-US" sz="1400" dirty="0">
                <a:cs typeface="Arial" charset="0"/>
              </a:rPr>
              <a:t> - </a:t>
            </a:r>
            <a:r>
              <a:rPr lang="en-US" sz="1400" dirty="0" err="1">
                <a:cs typeface="Arial" charset="0"/>
              </a:rPr>
              <a:t>Deakin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dirty="0" err="1">
                <a:cs typeface="Arial" charset="0"/>
              </a:rPr>
              <a:t>Uni</a:t>
            </a:r>
            <a:r>
              <a:rPr lang="en-US" sz="1400" dirty="0">
                <a:cs typeface="Arial" charset="0"/>
              </a:rPr>
              <a:t>/ CSIRO </a:t>
            </a:r>
            <a:r>
              <a:rPr lang="en-US" sz="1400" dirty="0" smtClean="0">
                <a:cs typeface="Arial" charset="0"/>
              </a:rPr>
              <a:t>AAHL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dirty="0" smtClean="0">
                <a:cs typeface="Arial" charset="0"/>
              </a:rPr>
              <a:t>Prof</a:t>
            </a:r>
            <a:r>
              <a:rPr lang="en-US" sz="1400" dirty="0">
                <a:cs typeface="Arial" charset="0"/>
              </a:rPr>
              <a:t>. Alistair Ramsay - Louisiana Vaccine Centre, USA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sz="1400" dirty="0">
                <a:cs typeface="Arial" charset="0"/>
              </a:rPr>
              <a:t>Collaborators at the Melbourne University</a:t>
            </a:r>
          </a:p>
        </p:txBody>
      </p:sp>
      <p:pic>
        <p:nvPicPr>
          <p:cNvPr id="6451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1439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49280"/>
            <a:ext cx="1800201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1" descr="Charani Group Photo-20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28775"/>
            <a:ext cx="3529013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ANU_LOGO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037" y="5661248"/>
            <a:ext cx="1907704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724128" y="5805264"/>
            <a:ext cx="1728192" cy="690984"/>
          </a:xfrm>
          <a:prstGeom prst="rect">
            <a:avLst/>
          </a:prstGeom>
          <a:noFill/>
          <a:ln>
            <a:solidFill>
              <a:srgbClr val="5276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i="1" dirty="0"/>
              <a:t>The Gordon and Gretel </a:t>
            </a:r>
            <a:r>
              <a:rPr lang="en-US" sz="1400" b="1" i="1" dirty="0" err="1"/>
              <a:t>Bootes</a:t>
            </a:r>
            <a:r>
              <a:rPr lang="en-US" sz="1400" b="1" i="1" dirty="0"/>
              <a:t> Foundation</a:t>
            </a:r>
            <a:endParaRPr lang="en-US" sz="1400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 descr="figure 12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825625"/>
            <a:ext cx="85312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755650" y="188913"/>
            <a:ext cx="8158163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宋体" charset="0"/>
                <a:cs typeface="宋体" charset="0"/>
              </a:rPr>
              <a:t>When CD4+ T cell numbers decline below a critical level, cell-mediated immunity is lost, and slowly the body becomes more susceptible to other infections</a:t>
            </a:r>
            <a:endParaRPr lang="en-US" sz="2400" b="1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1181100" y="4152900"/>
            <a:ext cx="1270000" cy="711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 flipH="1">
            <a:off x="8267700" y="4381500"/>
            <a:ext cx="876300" cy="3810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38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89138"/>
            <a:ext cx="84201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7939" name="Oval 3"/>
          <p:cNvSpPr>
            <a:spLocks noChangeArrowheads="1"/>
          </p:cNvSpPr>
          <p:nvPr/>
        </p:nvSpPr>
        <p:spPr bwMode="auto">
          <a:xfrm>
            <a:off x="3200400" y="3041650"/>
            <a:ext cx="2362200" cy="3124200"/>
          </a:xfrm>
          <a:prstGeom prst="ellipse">
            <a:avLst/>
          </a:prstGeom>
          <a:noFill/>
          <a:ln w="635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539750" y="1719263"/>
            <a:ext cx="784860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Today, 35.3 million people are living with HIV/AIDS</a:t>
            </a: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2.4 million are children &amp;  there are about 17 million orphans</a:t>
            </a: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Since 1981, 36 million people have died</a:t>
            </a: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endParaRPr lang="en-US" altLang="zh-CN" sz="2000" dirty="0">
              <a:ea typeface="宋体" charset="0"/>
              <a:cs typeface="宋体" charset="0"/>
            </a:endParaRP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2012 ~ 1.6 million HIV/AIDS deaths</a:t>
            </a: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2012 ~ 2.7 million new infections</a:t>
            </a:r>
          </a:p>
          <a:p>
            <a:pPr>
              <a:tabLst>
                <a:tab pos="381000" algn="l"/>
              </a:tabLst>
              <a:defRPr/>
            </a:pPr>
            <a:endParaRPr lang="en-US" altLang="zh-CN" sz="2000" dirty="0">
              <a:ea typeface="宋体" charset="0"/>
              <a:cs typeface="宋体" charset="0"/>
            </a:endParaRP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10 infections every minute</a:t>
            </a:r>
          </a:p>
          <a:p>
            <a:pPr marL="381000" indent="-381000">
              <a:buFont typeface="Times" charset="0"/>
              <a:buChar char="•"/>
              <a:tabLst>
                <a:tab pos="381000" algn="l"/>
              </a:tabLst>
              <a:defRPr/>
            </a:pPr>
            <a:r>
              <a:rPr lang="en-US" altLang="zh-CN" sz="2000" dirty="0">
                <a:ea typeface="宋体" charset="0"/>
                <a:cs typeface="宋体" charset="0"/>
              </a:rPr>
              <a:t>95% of new infections in developing countries</a:t>
            </a:r>
            <a:endParaRPr lang="en-US" sz="2000" dirty="0">
              <a:ea typeface="宋体" charset="0"/>
              <a:cs typeface="宋体" charset="0"/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187450" y="836613"/>
            <a:ext cx="5938838" cy="5286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Times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Global HIV/AIDS estimates</a:t>
            </a:r>
            <a:endParaRPr lang="en-US" sz="3200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75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nimBg="1"/>
      <p:bldP spid="1679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619250" y="908050"/>
            <a:ext cx="5964238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FF5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</a:rPr>
              <a:t>HIV-1 subtypes A to K distribution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971550" y="5876925"/>
            <a:ext cx="72945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Due to the existence of different subtypes developing a universal vaccine is a very difficult task</a:t>
            </a:r>
          </a:p>
        </p:txBody>
      </p:sp>
      <p:pic>
        <p:nvPicPr>
          <p:cNvPr id="39939" name="Picture 1" descr="HIV clade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564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443663" y="3573463"/>
            <a:ext cx="1223962" cy="93503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527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6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5219700" y="18224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800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01846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31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AU" sz="2400" dirty="0" smtClean="0"/>
              <a:t>The only treatment method currently available is LIFE LONG anti-retroviral drug treatment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33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            World needs an HIV/AIDS vaccine</a:t>
            </a:r>
            <a:endParaRPr lang="en-US" sz="2800" b="1" dirty="0" smtClean="0">
              <a:solidFill>
                <a:srgbClr val="C61B4C"/>
              </a:solidFill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2411413" y="908050"/>
            <a:ext cx="3024187" cy="523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Times" charset="0"/>
              <a:buNone/>
              <a:defRPr/>
            </a:pPr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0%  cure for HIV</a:t>
            </a:r>
            <a:endParaRPr lang="en-US" sz="2800" b="1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pic>
        <p:nvPicPr>
          <p:cNvPr id="33796" name="Picture 1" descr="truva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32400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7785100" y="6550025"/>
            <a:ext cx="1358900" cy="307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17809574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1043608" y="836712"/>
            <a:ext cx="7128197" cy="96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/>
            </a:r>
            <a:b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</a:br>
            <a:r>
              <a:rPr lang="en-US" altLang="zh-CN" sz="28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Pitfalls</a:t>
            </a:r>
          </a:p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HIV </a:t>
            </a:r>
            <a:r>
              <a:rPr lang="en-US" altLang="zh-CN" sz="2800" b="1" dirty="0">
                <a:solidFill>
                  <a:srgbClr val="0000FF"/>
                </a:solidFill>
                <a:ea typeface="宋体" charset="0"/>
                <a:cs typeface="宋体" charset="0"/>
              </a:rPr>
              <a:t>vaccines current status  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755576" y="1916832"/>
            <a:ext cx="76454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87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764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41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18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290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86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3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0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2400" dirty="0" smtClean="0">
                <a:ea typeface="宋体" charset="0"/>
                <a:cs typeface="宋体" charset="0"/>
              </a:rPr>
              <a:t>Even though very promising results have been observed in animal models,  most of the 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systemic HIV vaccine trials</a:t>
            </a:r>
            <a:r>
              <a:rPr lang="en-US" altLang="zh-CN" sz="2400" dirty="0" smtClean="0">
                <a:ea typeface="宋体" charset="0"/>
                <a:cs typeface="宋体" charset="0"/>
              </a:rPr>
              <a:t> (vaccines delivered to the blood compartment/ intra muscular vaccination) have elicited poor immune out comes in humans.</a:t>
            </a:r>
          </a:p>
          <a:p>
            <a:pPr>
              <a:defRPr/>
            </a:pPr>
            <a:r>
              <a:rPr lang="en-US" altLang="zh-CN" sz="2400" dirty="0" smtClean="0">
                <a:ea typeface="宋体" charset="0"/>
                <a:cs typeface="宋体" charset="0"/>
              </a:rPr>
              <a:t> </a:t>
            </a:r>
          </a:p>
          <a:p>
            <a:pPr lvl="1">
              <a:buFontTx/>
              <a:buChar char="•"/>
              <a:defRPr/>
            </a:pPr>
            <a:r>
              <a:rPr lang="en-US" altLang="zh-CN" sz="2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Many </a:t>
            </a:r>
            <a:r>
              <a:rPr lang="en-US" altLang="zh-CN" sz="2400" dirty="0" err="1" smtClean="0">
                <a:solidFill>
                  <a:srgbClr val="0000FF"/>
                </a:solidFill>
                <a:ea typeface="宋体" charset="0"/>
                <a:cs typeface="宋体" charset="0"/>
              </a:rPr>
              <a:t>rDNA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 prime boost trials including Sydney </a:t>
            </a:r>
            <a:r>
              <a:rPr lang="en-US" altLang="zh-CN" sz="2400" dirty="0" err="1" smtClean="0">
                <a:solidFill>
                  <a:srgbClr val="0000FF"/>
                </a:solidFill>
                <a:ea typeface="宋体" charset="0"/>
                <a:cs typeface="宋体" charset="0"/>
              </a:rPr>
              <a:t>rDNA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/</a:t>
            </a:r>
            <a:r>
              <a:rPr lang="en-US" altLang="zh-CN" sz="2400" dirty="0" err="1" smtClean="0">
                <a:solidFill>
                  <a:srgbClr val="0000FF"/>
                </a:solidFill>
                <a:ea typeface="宋体" charset="0"/>
                <a:cs typeface="宋体" charset="0"/>
              </a:rPr>
              <a:t>rFVP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  trial 2003</a:t>
            </a:r>
          </a:p>
          <a:p>
            <a:pPr lvl="1">
              <a:buFontTx/>
              <a:buChar char="•"/>
              <a:defRPr/>
            </a:pPr>
            <a:r>
              <a:rPr lang="en-US" sz="2400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Merck STEP Ad vaccine trial 2007</a:t>
            </a:r>
          </a:p>
          <a:p>
            <a:pPr lvl="1">
              <a:buFontTx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Thai RV144 trail - 31% success </a:t>
            </a:r>
          </a:p>
          <a:p>
            <a:pPr>
              <a:defRPr/>
            </a:pPr>
            <a:endParaRPr lang="en-US" altLang="zh-CN" sz="2400" dirty="0" smtClean="0">
              <a:ea typeface="宋体" charset="0"/>
              <a:cs typeface="宋体" charset="0"/>
            </a:endParaRP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ea typeface="宋体" charset="0"/>
              <a:cs typeface="宋体" charset="0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1043608" y="5301208"/>
            <a:ext cx="6121400" cy="457200"/>
          </a:xfrm>
          <a:prstGeom prst="rect">
            <a:avLst/>
          </a:prstGeom>
          <a:noFill/>
          <a:ln w="28575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rgbClr val="FF8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34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1547664" y="908720"/>
            <a:ext cx="5616575" cy="609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  <a:ea typeface="宋体" charset="0"/>
                <a:cs typeface="宋体" charset="0"/>
              </a:rPr>
              <a:t>Why &amp; How?  </a:t>
            </a:r>
            <a:endParaRPr lang="en-US" altLang="zh-CN" sz="2800" b="1" dirty="0">
              <a:solidFill>
                <a:srgbClr val="0000FF"/>
              </a:solidFill>
              <a:ea typeface="宋体" charset="0"/>
              <a:cs typeface="宋体" charset="0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876300" y="1866900"/>
            <a:ext cx="764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287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764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41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18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290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862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34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0600" indent="-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altLang="zh-CN" sz="24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609600" y="3886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ea typeface="宋体" charset="0"/>
              <a:cs typeface="宋体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919163" y="5699125"/>
            <a:ext cx="752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altLang="zh-CN" sz="2400">
              <a:solidFill>
                <a:srgbClr val="FF8000"/>
              </a:solidFill>
              <a:ea typeface="宋体" charset="0"/>
              <a:cs typeface="宋体" charset="0"/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508000" y="1803400"/>
            <a:ext cx="78327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23900" indent="-342900">
              <a:buFont typeface="Wingdings" charset="2"/>
              <a:buChar char="Ø"/>
              <a:defRPr/>
            </a:pPr>
            <a:endParaRPr lang="en-US" altLang="zh-CN" sz="2400" b="1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marL="1143000" lvl="1" indent="-381000">
              <a:buFont typeface="Wingdings" charset="2"/>
              <a:buChar char="Ø"/>
              <a:defRPr/>
            </a:pP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Understand </a:t>
            </a:r>
            <a:r>
              <a:rPr lang="en-US" altLang="zh-CN" sz="2400" b="1" dirty="0">
                <a:solidFill>
                  <a:srgbClr val="FF0000"/>
                </a:solidFill>
                <a:ea typeface="宋体" charset="0"/>
                <a:cs typeface="宋体" charset="0"/>
              </a:rPr>
              <a:t>“why” </a:t>
            </a: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are these vaccines </a:t>
            </a:r>
            <a:r>
              <a:rPr lang="en-US" altLang="zh-CN" sz="2400" b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failing</a:t>
            </a:r>
          </a:p>
          <a:p>
            <a:pPr marL="1143000" lvl="1" indent="-381000">
              <a:buFont typeface="Wingdings" charset="2"/>
              <a:buChar char="Ø"/>
              <a:defRPr/>
            </a:pPr>
            <a:endParaRPr lang="en-US" altLang="zh-CN" sz="2400" b="1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marL="1143000" lvl="1" indent="-381000">
              <a:buFont typeface="Wingdings" charset="2"/>
              <a:buChar char="Ø"/>
              <a:defRPr/>
            </a:pP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What are the </a:t>
            </a:r>
            <a:r>
              <a:rPr lang="en-US" altLang="zh-CN" sz="2400" b="1" dirty="0">
                <a:solidFill>
                  <a:srgbClr val="FF0000"/>
                </a:solidFill>
                <a:ea typeface="宋体" charset="0"/>
                <a:cs typeface="宋体" charset="0"/>
              </a:rPr>
              <a:t>correlates of protective </a:t>
            </a: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immunity in </a:t>
            </a:r>
            <a:r>
              <a:rPr lang="en-US" altLang="zh-CN" sz="2400" b="1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humans</a:t>
            </a:r>
          </a:p>
          <a:p>
            <a:pPr marL="1143000" lvl="1" indent="-381000">
              <a:buFont typeface="Wingdings" charset="2"/>
              <a:buChar char="Ø"/>
              <a:defRPr/>
            </a:pPr>
            <a:endParaRPr lang="en-US" altLang="zh-CN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1143000" lvl="1" indent="-381000">
              <a:buFont typeface="Wingdings" charset="2"/>
              <a:buChar char="Ø"/>
              <a:defRPr/>
            </a:pP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Develop better vaccine strategies to enhance both systemic &amp; </a:t>
            </a:r>
            <a:r>
              <a:rPr lang="en-US" altLang="zh-CN" sz="2400" b="1" u="sng" dirty="0">
                <a:solidFill>
                  <a:srgbClr val="FF0000"/>
                </a:solidFill>
                <a:ea typeface="宋体" charset="0"/>
                <a:cs typeface="宋体" charset="0"/>
              </a:rPr>
              <a:t>mucosal </a:t>
            </a:r>
            <a:r>
              <a:rPr lang="en-US" altLang="zh-CN" sz="2400" b="1" u="sng" dirty="0" smtClean="0">
                <a:solidFill>
                  <a:srgbClr val="FF0000"/>
                </a:solidFill>
                <a:ea typeface="宋体" charset="0"/>
                <a:cs typeface="宋体" charset="0"/>
              </a:rPr>
              <a:t>immunity</a:t>
            </a:r>
          </a:p>
          <a:p>
            <a:pPr marL="1143000" lvl="1" indent="-381000">
              <a:buFont typeface="Wingdings" charset="2"/>
              <a:buChar char="Ø"/>
              <a:defRPr/>
            </a:pPr>
            <a:endParaRPr lang="en-US" altLang="zh-CN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1143000" lvl="1" indent="-381000">
              <a:buFont typeface="Wingdings" charset="2"/>
              <a:buChar char="Ø"/>
              <a:defRPr/>
            </a:pPr>
            <a:r>
              <a:rPr lang="en-US" altLang="zh-CN" sz="2400" b="1" dirty="0">
                <a:solidFill>
                  <a:srgbClr val="527688"/>
                </a:solidFill>
                <a:ea typeface="宋体" charset="0"/>
                <a:cs typeface="宋体" charset="0"/>
              </a:rPr>
              <a:t>“How” do these new vaccines work?</a:t>
            </a:r>
            <a:r>
              <a:rPr lang="en-US" altLang="zh-CN" sz="2400" b="1" dirty="0">
                <a:solidFill>
                  <a:srgbClr val="5276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 </a:t>
            </a:r>
            <a:endParaRPr lang="en-US" sz="2400" b="1" dirty="0">
              <a:solidFill>
                <a:srgbClr val="527688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7785100" y="6551613"/>
            <a:ext cx="1358900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CR Oct 2013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7785100" y="6550025"/>
            <a:ext cx="1358900" cy="307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8056371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/>
      <p:bldP spid="219142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|44.3|15.6"/>
</p:tagLst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5132</TotalTime>
  <Words>2161</Words>
  <Application>Microsoft Macintosh PowerPoint</Application>
  <PresentationFormat>On-screen Show (4:3)</PresentationFormat>
  <Paragraphs>360</Paragraphs>
  <Slides>38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ANUPowerpointTemplate2010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 of novel recombinant pox viral vector-based vaccines that co-express IL-13R2 or IL-4R antagonist</vt:lpstr>
      <vt:lpstr>PowerPoint Presentation</vt:lpstr>
      <vt:lpstr>PowerPoint Presentation</vt:lpstr>
      <vt:lpstr>Following intranasal rFPV immunization peak antigen expression detected at 12h post vaccination </vt:lpstr>
      <vt:lpstr>Nasal administration of rFPV vector-based vaccines do not cross the blood-brain barrier - Safe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Gag and Env-specific B cell  immunity?</vt:lpstr>
      <vt:lpstr>PowerPoint Presentation</vt:lpstr>
      <vt:lpstr>Can we also induce Env-specific antibodies following an Env booster immunisation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The Australian 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Charani Ranasinghe</cp:lastModifiedBy>
  <cp:revision>422</cp:revision>
  <cp:lastPrinted>2014-03-20T22:04:22Z</cp:lastPrinted>
  <dcterms:created xsi:type="dcterms:W3CDTF">2010-10-19T05:25:31Z</dcterms:created>
  <dcterms:modified xsi:type="dcterms:W3CDTF">2015-07-27T21:59:36Z</dcterms:modified>
</cp:coreProperties>
</file>