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1.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257" r:id="rId3"/>
    <p:sldId id="292" r:id="rId4"/>
    <p:sldId id="260" r:id="rId5"/>
    <p:sldId id="261" r:id="rId6"/>
    <p:sldId id="262" r:id="rId7"/>
    <p:sldId id="265" r:id="rId8"/>
    <p:sldId id="266" r:id="rId9"/>
    <p:sldId id="293" r:id="rId10"/>
    <p:sldId id="297" r:id="rId11"/>
    <p:sldId id="296" r:id="rId12"/>
    <p:sldId id="294" r:id="rId13"/>
    <p:sldId id="269" r:id="rId14"/>
    <p:sldId id="298" r:id="rId15"/>
    <p:sldId id="291" r:id="rId16"/>
    <p:sldId id="29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6" autoAdjust="0"/>
  </p:normalViewPr>
  <p:slideViewPr>
    <p:cSldViewPr snapToGrid="0" snapToObjects="1">
      <p:cViewPr>
        <p:scale>
          <a:sx n="77" d="100"/>
          <a:sy n="77" d="100"/>
        </p:scale>
        <p:origin x="-1080" y="216"/>
      </p:cViewPr>
      <p:guideLst>
        <p:guide orient="horz" pos="2160"/>
        <p:guide pos="2880"/>
      </p:guideLst>
    </p:cSldViewPr>
  </p:slideViewPr>
  <p:notesTextViewPr>
    <p:cViewPr>
      <p:scale>
        <a:sx n="100" d="100"/>
        <a:sy n="100" d="100"/>
      </p:scale>
      <p:origin x="0" y="0"/>
    </p:cViewPr>
  </p:notesTextViewPr>
  <p:sorterViewPr>
    <p:cViewPr>
      <p:scale>
        <a:sx n="82" d="100"/>
        <a:sy n="82" d="100"/>
      </p:scale>
      <p:origin x="0" y="0"/>
    </p:cViewPr>
  </p:sorterViewPr>
  <p:notesViewPr>
    <p:cSldViewPr snapToGrid="0" snapToObjects="1">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orkbook2"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windows.uwyo.edu\student\storage\yjin2\Desktop\Presentation%20figure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windows.uwyo.edu\student\storage\yjin2\Desktop\Presentation%20figur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27702957933899"/>
          <c:y val="7.4074074074074098E-2"/>
          <c:w val="0.74989911931159003"/>
          <c:h val="0.67523480176278705"/>
        </c:manualLayout>
      </c:layout>
      <c:lineChart>
        <c:grouping val="standard"/>
        <c:varyColors val="0"/>
        <c:ser>
          <c:idx val="0"/>
          <c:order val="0"/>
          <c:tx>
            <c:v>Herd prevalence</c:v>
          </c:tx>
          <c:spPr>
            <a:ln>
              <a:solidFill>
                <a:srgbClr val="7030A0"/>
              </a:solidFill>
            </a:ln>
          </c:spPr>
          <c:marker>
            <c:symbol val="square"/>
            <c:size val="7"/>
            <c:spPr>
              <a:solidFill>
                <a:srgbClr val="7030A0"/>
              </a:solidFill>
              <a:ln>
                <a:solidFill>
                  <a:srgbClr val="7030A0"/>
                </a:solidFill>
              </a:ln>
            </c:spPr>
          </c:marker>
          <c:cat>
            <c:numRef>
              <c:f>Sheet1!$A$2:$A$5</c:f>
              <c:numCache>
                <c:formatCode>General</c:formatCode>
                <c:ptCount val="4"/>
                <c:pt idx="0">
                  <c:v>2007</c:v>
                </c:pt>
                <c:pt idx="1">
                  <c:v>2008</c:v>
                </c:pt>
                <c:pt idx="2">
                  <c:v>2009</c:v>
                </c:pt>
                <c:pt idx="3">
                  <c:v>2010</c:v>
                </c:pt>
              </c:numCache>
            </c:numRef>
          </c:cat>
          <c:val>
            <c:numRef>
              <c:f>Sheet1!$D$2:$D$5</c:f>
              <c:numCache>
                <c:formatCode>0.00</c:formatCode>
                <c:ptCount val="4"/>
                <c:pt idx="0">
                  <c:v>2.5531914893617018</c:v>
                </c:pt>
                <c:pt idx="1">
                  <c:v>3.2078103207810318</c:v>
                </c:pt>
                <c:pt idx="2">
                  <c:v>2.1573604060913709</c:v>
                </c:pt>
                <c:pt idx="3">
                  <c:v>0.759219088937093</c:v>
                </c:pt>
              </c:numCache>
            </c:numRef>
          </c:val>
          <c:smooth val="0"/>
        </c:ser>
        <c:dLbls>
          <c:showLegendKey val="0"/>
          <c:showVal val="0"/>
          <c:showCatName val="0"/>
          <c:showSerName val="0"/>
          <c:showPercent val="0"/>
          <c:showBubbleSize val="0"/>
        </c:dLbls>
        <c:marker val="1"/>
        <c:smooth val="0"/>
        <c:axId val="84600320"/>
        <c:axId val="84602240"/>
      </c:lineChart>
      <c:dateAx>
        <c:axId val="84600320"/>
        <c:scaling>
          <c:orientation val="minMax"/>
        </c:scaling>
        <c:delete val="0"/>
        <c:axPos val="b"/>
        <c:numFmt formatCode="General" sourceLinked="1"/>
        <c:majorTickMark val="none"/>
        <c:minorTickMark val="none"/>
        <c:tickLblPos val="nextTo"/>
        <c:txPr>
          <a:bodyPr/>
          <a:lstStyle/>
          <a:p>
            <a:pPr>
              <a:defRPr sz="1400"/>
            </a:pPr>
            <a:endParaRPr lang="en-US"/>
          </a:p>
        </c:txPr>
        <c:crossAx val="84602240"/>
        <c:crosses val="autoZero"/>
        <c:auto val="0"/>
        <c:lblOffset val="100"/>
        <c:baseTimeUnit val="days"/>
      </c:dateAx>
      <c:valAx>
        <c:axId val="84602240"/>
        <c:scaling>
          <c:orientation val="minMax"/>
        </c:scaling>
        <c:delete val="0"/>
        <c:axPos val="l"/>
        <c:majorGridlines>
          <c:spPr>
            <a:ln>
              <a:noFill/>
            </a:ln>
          </c:spPr>
        </c:majorGridlines>
        <c:title>
          <c:tx>
            <c:rich>
              <a:bodyPr/>
              <a:lstStyle/>
              <a:p>
                <a:pPr>
                  <a:defRPr sz="1400"/>
                </a:pPr>
                <a:r>
                  <a:rPr lang="en-US" sz="1400"/>
                  <a:t>Herd prevalence (%)</a:t>
                </a:r>
              </a:p>
            </c:rich>
          </c:tx>
          <c:layout>
            <c:manualLayout>
              <c:xMode val="edge"/>
              <c:yMode val="edge"/>
              <c:x val="1.2849680983028401E-3"/>
              <c:y val="0.168356486813423"/>
            </c:manualLayout>
          </c:layout>
          <c:overlay val="0"/>
        </c:title>
        <c:numFmt formatCode="0.00" sourceLinked="1"/>
        <c:majorTickMark val="none"/>
        <c:minorTickMark val="none"/>
        <c:tickLblPos val="nextTo"/>
        <c:txPr>
          <a:bodyPr/>
          <a:lstStyle/>
          <a:p>
            <a:pPr>
              <a:defRPr sz="1400"/>
            </a:pPr>
            <a:endParaRPr lang="en-US"/>
          </a:p>
        </c:txPr>
        <c:crossAx val="846003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18099300087499"/>
          <c:y val="0.13093214571782599"/>
          <c:w val="0.61472965879265096"/>
          <c:h val="0.60128412817111199"/>
        </c:manualLayout>
      </c:layout>
      <c:barChart>
        <c:barDir val="col"/>
        <c:grouping val="clustered"/>
        <c:varyColors val="0"/>
        <c:ser>
          <c:idx val="0"/>
          <c:order val="0"/>
          <c:tx>
            <c:v>Bull age at purchase</c:v>
          </c:tx>
          <c:invertIfNegative val="0"/>
          <c:dLbls>
            <c:dLbl>
              <c:idx val="0"/>
              <c:layout/>
              <c:tx>
                <c:rich>
                  <a:bodyPr/>
                  <a:lstStyle/>
                  <a:p>
                    <a:r>
                      <a:rPr lang="en-US"/>
                      <a:t>85.9%</a:t>
                    </a:r>
                  </a:p>
                </c:rich>
              </c:tx>
              <c:showLegendKey val="0"/>
              <c:showVal val="1"/>
              <c:showCatName val="0"/>
              <c:showSerName val="0"/>
              <c:showPercent val="0"/>
              <c:showBubbleSize val="0"/>
            </c:dLbl>
            <c:dLbl>
              <c:idx val="1"/>
              <c:layout/>
              <c:tx>
                <c:rich>
                  <a:bodyPr/>
                  <a:lstStyle/>
                  <a:p>
                    <a:r>
                      <a:rPr lang="en-US"/>
                      <a:t>1.3</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2"/>
              <c:layout/>
              <c:tx>
                <c:rich>
                  <a:bodyPr/>
                  <a:lstStyle/>
                  <a:p>
                    <a:r>
                      <a:rPr lang="en-US"/>
                      <a:t>.1</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3"/>
              <c:layout/>
              <c:tx>
                <c:rich>
                  <a:bodyPr/>
                  <a:lstStyle/>
                  <a:p>
                    <a:r>
                      <a:rPr lang="en-US"/>
                      <a:t>.2</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4"/>
              <c:layout>
                <c:manualLayout>
                  <c:x val="0"/>
                  <c:y val="-1.7569546120058701E-2"/>
                </c:manualLayout>
              </c:layout>
              <c:tx>
                <c:rich>
                  <a:bodyPr/>
                  <a:lstStyle/>
                  <a:p>
                    <a:r>
                      <a:rPr lang="en-US"/>
                      <a:t>1.3</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Sheet1!$B$1:$B$5</c:f>
              <c:strCache>
                <c:ptCount val="5"/>
                <c:pt idx="0">
                  <c:v>&lt;3 years</c:v>
                </c:pt>
                <c:pt idx="1">
                  <c:v>over 3 but less than 5 years</c:v>
                </c:pt>
                <c:pt idx="2">
                  <c:v>over 5 but less than 7 years</c:v>
                </c:pt>
                <c:pt idx="3">
                  <c:v>7 years</c:v>
                </c:pt>
                <c:pt idx="4">
                  <c:v>Not known</c:v>
                </c:pt>
              </c:strCache>
            </c:strRef>
          </c:cat>
          <c:val>
            <c:numRef>
              <c:f>Sheet1!$A$1:$A$5</c:f>
              <c:numCache>
                <c:formatCode>####.0</c:formatCode>
                <c:ptCount val="5"/>
                <c:pt idx="0">
                  <c:v>85.863267670915405</c:v>
                </c:pt>
                <c:pt idx="1">
                  <c:v>1.274623406720742</c:v>
                </c:pt>
                <c:pt idx="2">
                  <c:v>0.11587485515643101</c:v>
                </c:pt>
                <c:pt idx="3">
                  <c:v>0.23174971031286201</c:v>
                </c:pt>
                <c:pt idx="4">
                  <c:v>1.274623406720742</c:v>
                </c:pt>
              </c:numCache>
            </c:numRef>
          </c:val>
        </c:ser>
        <c:ser>
          <c:idx val="1"/>
          <c:order val="1"/>
          <c:tx>
            <c:v>Bull average age</c:v>
          </c:tx>
          <c:invertIfNegative val="0"/>
          <c:dLbls>
            <c:dLbl>
              <c:idx val="0"/>
              <c:layout/>
              <c:tx>
                <c:rich>
                  <a:bodyPr/>
                  <a:lstStyle/>
                  <a:p>
                    <a:r>
                      <a:rPr lang="en-US"/>
                      <a:t>41.3</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1"/>
              <c:layout/>
              <c:tx>
                <c:rich>
                  <a:bodyPr/>
                  <a:lstStyle/>
                  <a:p>
                    <a:r>
                      <a:rPr lang="en-US"/>
                      <a:t>46.0</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2"/>
              <c:layout/>
              <c:tx>
                <c:rich>
                  <a:bodyPr/>
                  <a:lstStyle/>
                  <a:p>
                    <a:r>
                      <a:rPr lang="en-US"/>
                      <a:t>4.1</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3"/>
              <c:layout>
                <c:manualLayout>
                  <c:x val="0"/>
                  <c:y val="-2.0497803806735E-2"/>
                </c:manualLayout>
              </c:layout>
              <c:tx>
                <c:rich>
                  <a:bodyPr/>
                  <a:lstStyle/>
                  <a:p>
                    <a:r>
                      <a:rPr lang="en-US"/>
                      <a:t>1.1</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dLbl>
              <c:idx val="4"/>
              <c:layout>
                <c:manualLayout>
                  <c:x val="0"/>
                  <c:y val="2.04978038067349E-2"/>
                </c:manualLayout>
              </c:layout>
              <c:tx>
                <c:rich>
                  <a:bodyPr/>
                  <a:lstStyle/>
                  <a:p>
                    <a:r>
                      <a:rPr lang="en-US"/>
                      <a:t>1.2</a:t>
                    </a:r>
                    <a:r>
                      <a:rPr lang="en-US" sz="1400" b="0" i="0" u="none" strike="noStrike" baseline="0">
                        <a:effectLst/>
                      </a:rPr>
                      <a:t>%</a:t>
                    </a:r>
                    <a:r>
                      <a:rPr lang="en-US" sz="1400" b="0" i="0" u="none" strike="noStrike" baseline="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Sheet1!$B$1:$B$5</c:f>
              <c:strCache>
                <c:ptCount val="5"/>
                <c:pt idx="0">
                  <c:v>&lt;3 years</c:v>
                </c:pt>
                <c:pt idx="1">
                  <c:v>over 3 but less than 5 years</c:v>
                </c:pt>
                <c:pt idx="2">
                  <c:v>over 5 but less than 7 years</c:v>
                </c:pt>
                <c:pt idx="3">
                  <c:v>7 years</c:v>
                </c:pt>
                <c:pt idx="4">
                  <c:v>Not known</c:v>
                </c:pt>
              </c:strCache>
            </c:strRef>
          </c:cat>
          <c:val>
            <c:numRef>
              <c:f>Sheet1!$C$1:$C$5</c:f>
              <c:numCache>
                <c:formatCode>0.0</c:formatCode>
                <c:ptCount val="5"/>
                <c:pt idx="0">
                  <c:v>41.347972190034767</c:v>
                </c:pt>
                <c:pt idx="1">
                  <c:v>46.040903823870217</c:v>
                </c:pt>
                <c:pt idx="2">
                  <c:v>4.0556199304750846</c:v>
                </c:pt>
                <c:pt idx="3">
                  <c:v>1.139397450753187</c:v>
                </c:pt>
                <c:pt idx="4">
                  <c:v>1.158748551564311</c:v>
                </c:pt>
              </c:numCache>
            </c:numRef>
          </c:val>
        </c:ser>
        <c:dLbls>
          <c:showLegendKey val="0"/>
          <c:showVal val="0"/>
          <c:showCatName val="0"/>
          <c:showSerName val="0"/>
          <c:showPercent val="0"/>
          <c:showBubbleSize val="0"/>
        </c:dLbls>
        <c:gapWidth val="150"/>
        <c:axId val="86559744"/>
        <c:axId val="86561536"/>
      </c:barChart>
      <c:catAx>
        <c:axId val="86559744"/>
        <c:scaling>
          <c:orientation val="minMax"/>
        </c:scaling>
        <c:delete val="1"/>
        <c:axPos val="b"/>
        <c:majorTickMark val="none"/>
        <c:minorTickMark val="none"/>
        <c:tickLblPos val="nextTo"/>
        <c:crossAx val="86561536"/>
        <c:crosses val="autoZero"/>
        <c:auto val="1"/>
        <c:lblAlgn val="ctr"/>
        <c:lblOffset val="100"/>
        <c:noMultiLvlLbl val="0"/>
      </c:catAx>
      <c:valAx>
        <c:axId val="86561536"/>
        <c:scaling>
          <c:orientation val="minMax"/>
        </c:scaling>
        <c:delete val="0"/>
        <c:axPos val="l"/>
        <c:title>
          <c:tx>
            <c:rich>
              <a:bodyPr rot="-5400000" vert="horz"/>
              <a:lstStyle/>
              <a:p>
                <a:pPr>
                  <a:defRPr/>
                </a:pPr>
                <a:r>
                  <a:rPr lang="en-US"/>
                  <a:t>Percentage (%)</a:t>
                </a:r>
              </a:p>
            </c:rich>
          </c:tx>
          <c:layout/>
          <c:overlay val="0"/>
        </c:title>
        <c:numFmt formatCode="####.0" sourceLinked="1"/>
        <c:majorTickMark val="none"/>
        <c:minorTickMark val="none"/>
        <c:tickLblPos val="nextTo"/>
        <c:crossAx val="86559744"/>
        <c:crosses val="autoZero"/>
        <c:crossBetween val="between"/>
        <c:majorUnit val="20"/>
      </c:valAx>
    </c:plotArea>
    <c:legend>
      <c:legendPos val="r"/>
      <c:layout>
        <c:manualLayout>
          <c:xMode val="edge"/>
          <c:yMode val="edge"/>
          <c:x val="0.72712718722659697"/>
          <c:y val="0.36766338187256697"/>
          <c:w val="0.270671456815614"/>
          <c:h val="0.14774768150586301"/>
        </c:manualLayout>
      </c:layout>
      <c:overlay val="0"/>
    </c:legend>
    <c:plotVisOnly val="1"/>
    <c:dispBlanksAs val="gap"/>
    <c:showDLblsOverMax val="0"/>
  </c:chart>
  <c:txPr>
    <a:bodyPr/>
    <a:lstStyle/>
    <a:p>
      <a:pPr>
        <a:defRPr sz="1400" b="1" i="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Breeding method</a:t>
            </a:r>
            <a:endParaRPr lang="en-US" dirty="0"/>
          </a:p>
        </c:rich>
      </c:tx>
      <c:layout/>
      <c:overlay val="0"/>
    </c:title>
    <c:autoTitleDeleted val="0"/>
    <c:plotArea>
      <c:layout/>
      <c:barChart>
        <c:barDir val="bar"/>
        <c:grouping val="stacked"/>
        <c:varyColors val="0"/>
        <c:ser>
          <c:idx val="0"/>
          <c:order val="0"/>
          <c:tx>
            <c:strRef>
              <c:f>Sheet1!$K$72</c:f>
              <c:strCache>
                <c:ptCount val="1"/>
                <c:pt idx="0">
                  <c:v>Artificial insemination</c:v>
                </c:pt>
              </c:strCache>
            </c:strRef>
          </c:tx>
          <c:invertIfNegative val="0"/>
          <c:dLbls>
            <c:dLbl>
              <c:idx val="0"/>
              <c:layout/>
              <c:tx>
                <c:rich>
                  <a:bodyPr/>
                  <a:lstStyle/>
                  <a:p>
                    <a:r>
                      <a:rPr lang="en-US" sz="1400" baseline="0" smtClean="0"/>
                      <a:t>2.1</a:t>
                    </a:r>
                    <a:r>
                      <a:rPr lang="en-US" sz="1400" b="1" i="0" u="none" strike="noStrike" baseline="0" smtClean="0">
                        <a:effectLst/>
                      </a:rPr>
                      <a:t>%</a:t>
                    </a:r>
                    <a:endParaRPr lang="en-US"/>
                  </a:p>
                </c:rich>
              </c:tx>
              <c:dLblPos val="ctr"/>
              <c:showLegendKey val="0"/>
              <c:showVal val="1"/>
              <c:showCatName val="0"/>
              <c:showSerName val="0"/>
              <c:showPercent val="0"/>
              <c:showBubbleSize val="0"/>
            </c:dLbl>
            <c:txPr>
              <a:bodyPr/>
              <a:lstStyle/>
              <a:p>
                <a:pPr>
                  <a:defRPr sz="1400" b="1" i="0" baseline="0"/>
                </a:pPr>
                <a:endParaRPr lang="en-US"/>
              </a:p>
            </c:txPr>
            <c:dLblPos val="ctr"/>
            <c:showLegendKey val="0"/>
            <c:showVal val="1"/>
            <c:showCatName val="0"/>
            <c:showSerName val="0"/>
            <c:showPercent val="0"/>
            <c:showBubbleSize val="0"/>
            <c:showLeaderLines val="0"/>
          </c:dLbls>
          <c:cat>
            <c:strRef>
              <c:f>Sheet1!$E$67</c:f>
              <c:strCache>
                <c:ptCount val="1"/>
                <c:pt idx="0">
                  <c:v>Current source of breeding</c:v>
                </c:pt>
              </c:strCache>
            </c:strRef>
          </c:cat>
          <c:val>
            <c:numRef>
              <c:f>Sheet1!$I$72</c:f>
              <c:numCache>
                <c:formatCode>####.0</c:formatCode>
                <c:ptCount val="1"/>
                <c:pt idx="0">
                  <c:v>2.1479713603818622</c:v>
                </c:pt>
              </c:numCache>
            </c:numRef>
          </c:val>
        </c:ser>
        <c:ser>
          <c:idx val="1"/>
          <c:order val="1"/>
          <c:tx>
            <c:strRef>
              <c:f>Sheet1!$K$73</c:f>
              <c:strCache>
                <c:ptCount val="1"/>
                <c:pt idx="0">
                  <c:v>Live cover</c:v>
                </c:pt>
              </c:strCache>
            </c:strRef>
          </c:tx>
          <c:invertIfNegative val="0"/>
          <c:dLbls>
            <c:dLbl>
              <c:idx val="0"/>
              <c:layout/>
              <c:tx>
                <c:rich>
                  <a:bodyPr/>
                  <a:lstStyle/>
                  <a:p>
                    <a:r>
                      <a:rPr lang="en-US" sz="1400" baseline="0" smtClean="0"/>
                      <a:t>83.2</a:t>
                    </a:r>
                    <a:r>
                      <a:rPr lang="en-US" sz="1400" b="1" i="0" u="none" strike="noStrike" baseline="0" smtClean="0">
                        <a:effectLst/>
                      </a:rPr>
                      <a:t>%</a:t>
                    </a:r>
                    <a:endParaRPr lang="en-US"/>
                  </a:p>
                </c:rich>
              </c:tx>
              <c:dLblPos val="ctr"/>
              <c:showLegendKey val="0"/>
              <c:showVal val="1"/>
              <c:showCatName val="0"/>
              <c:showSerName val="0"/>
              <c:showPercent val="0"/>
              <c:showBubbleSize val="0"/>
            </c:dLbl>
            <c:txPr>
              <a:bodyPr/>
              <a:lstStyle/>
              <a:p>
                <a:pPr>
                  <a:defRPr sz="1400" b="1" i="0" baseline="0"/>
                </a:pPr>
                <a:endParaRPr lang="en-US"/>
              </a:p>
            </c:txPr>
            <c:dLblPos val="ctr"/>
            <c:showLegendKey val="0"/>
            <c:showVal val="1"/>
            <c:showCatName val="0"/>
            <c:showSerName val="0"/>
            <c:showPercent val="0"/>
            <c:showBubbleSize val="0"/>
            <c:showLeaderLines val="0"/>
          </c:dLbls>
          <c:val>
            <c:numRef>
              <c:f>Sheet1!$I$73</c:f>
              <c:numCache>
                <c:formatCode>####.0</c:formatCode>
                <c:ptCount val="1"/>
                <c:pt idx="0">
                  <c:v>83.174224343675434</c:v>
                </c:pt>
              </c:numCache>
            </c:numRef>
          </c:val>
        </c:ser>
        <c:ser>
          <c:idx val="2"/>
          <c:order val="2"/>
          <c:tx>
            <c:strRef>
              <c:f>Sheet1!$K$74</c:f>
              <c:strCache>
                <c:ptCount val="1"/>
                <c:pt idx="0">
                  <c:v>Both</c:v>
                </c:pt>
              </c:strCache>
            </c:strRef>
          </c:tx>
          <c:invertIfNegative val="0"/>
          <c:dLbls>
            <c:dLbl>
              <c:idx val="0"/>
              <c:layout/>
              <c:tx>
                <c:rich>
                  <a:bodyPr/>
                  <a:lstStyle/>
                  <a:p>
                    <a:r>
                      <a:rPr lang="en-US" sz="1400" baseline="0" smtClean="0"/>
                      <a:t>14.7</a:t>
                    </a:r>
                    <a:r>
                      <a:rPr lang="en-US" sz="1400" b="1" i="0" u="none" strike="noStrike" baseline="0" smtClean="0">
                        <a:effectLst/>
                      </a:rPr>
                      <a:t>%</a:t>
                    </a:r>
                    <a:endParaRPr lang="en-US"/>
                  </a:p>
                </c:rich>
              </c:tx>
              <c:dLblPos val="ctr"/>
              <c:showLegendKey val="0"/>
              <c:showVal val="1"/>
              <c:showCatName val="0"/>
              <c:showSerName val="0"/>
              <c:showPercent val="0"/>
              <c:showBubbleSize val="0"/>
            </c:dLbl>
            <c:txPr>
              <a:bodyPr/>
              <a:lstStyle/>
              <a:p>
                <a:pPr>
                  <a:defRPr sz="1400" b="1" i="0" baseline="0"/>
                </a:pPr>
                <a:endParaRPr lang="en-US"/>
              </a:p>
            </c:txPr>
            <c:dLblPos val="ctr"/>
            <c:showLegendKey val="0"/>
            <c:showVal val="1"/>
            <c:showCatName val="0"/>
            <c:showSerName val="0"/>
            <c:showPercent val="0"/>
            <c:showBubbleSize val="0"/>
            <c:showLeaderLines val="0"/>
          </c:dLbls>
          <c:val>
            <c:numRef>
              <c:f>Sheet1!$I$74</c:f>
              <c:numCache>
                <c:formatCode>####.0</c:formatCode>
                <c:ptCount val="1"/>
                <c:pt idx="0">
                  <c:v>14.677804295942719</c:v>
                </c:pt>
              </c:numCache>
            </c:numRef>
          </c:val>
        </c:ser>
        <c:dLbls>
          <c:dLblPos val="ctr"/>
          <c:showLegendKey val="0"/>
          <c:showVal val="1"/>
          <c:showCatName val="0"/>
          <c:showSerName val="0"/>
          <c:showPercent val="0"/>
          <c:showBubbleSize val="0"/>
        </c:dLbls>
        <c:gapWidth val="150"/>
        <c:overlap val="100"/>
        <c:axId val="88107648"/>
        <c:axId val="88109440"/>
      </c:barChart>
      <c:catAx>
        <c:axId val="88107648"/>
        <c:scaling>
          <c:orientation val="minMax"/>
        </c:scaling>
        <c:delete val="0"/>
        <c:axPos val="l"/>
        <c:majorTickMark val="none"/>
        <c:minorTickMark val="none"/>
        <c:tickLblPos val="none"/>
        <c:crossAx val="88109440"/>
        <c:crosses val="autoZero"/>
        <c:auto val="1"/>
        <c:lblAlgn val="ctr"/>
        <c:lblOffset val="100"/>
        <c:noMultiLvlLbl val="0"/>
      </c:catAx>
      <c:valAx>
        <c:axId val="88109440"/>
        <c:scaling>
          <c:orientation val="minMax"/>
          <c:max val="100"/>
        </c:scaling>
        <c:delete val="0"/>
        <c:axPos val="b"/>
        <c:title>
          <c:tx>
            <c:rich>
              <a:bodyPr/>
              <a:lstStyle/>
              <a:p>
                <a:pPr>
                  <a:defRPr/>
                </a:pPr>
                <a:r>
                  <a:rPr lang="en-US" sz="1400" dirty="0" smtClean="0"/>
                  <a:t>Percentage (%)</a:t>
                </a:r>
                <a:endParaRPr lang="en-US" sz="1400" dirty="0"/>
              </a:p>
            </c:rich>
          </c:tx>
          <c:layout/>
          <c:overlay val="0"/>
        </c:title>
        <c:numFmt formatCode="####.0" sourceLinked="1"/>
        <c:majorTickMark val="none"/>
        <c:minorTickMark val="none"/>
        <c:tickLblPos val="nextTo"/>
        <c:txPr>
          <a:bodyPr/>
          <a:lstStyle/>
          <a:p>
            <a:pPr>
              <a:defRPr sz="1400" b="1" i="0"/>
            </a:pPr>
            <a:endParaRPr lang="en-US"/>
          </a:p>
        </c:txPr>
        <c:crossAx val="88107648"/>
        <c:crosses val="autoZero"/>
        <c:crossBetween val="between"/>
      </c:valAx>
    </c:plotArea>
    <c:legend>
      <c:legendPos val="r"/>
      <c:layout/>
      <c:overlay val="0"/>
      <c:txPr>
        <a:bodyPr/>
        <a:lstStyle/>
        <a:p>
          <a:pPr>
            <a:defRPr sz="1400" b="1" i="0" baseline="0"/>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Consideration of AI</a:t>
            </a:r>
            <a:endParaRPr lang="en-US" dirty="0"/>
          </a:p>
        </c:rich>
      </c:tx>
      <c:layout/>
      <c:overlay val="0"/>
    </c:title>
    <c:autoTitleDeleted val="0"/>
    <c:view3D>
      <c:rotX val="30"/>
      <c:rotY val="0"/>
      <c:rAngAx val="0"/>
      <c:perspective val="20"/>
    </c:view3D>
    <c:floor>
      <c:thickness val="0"/>
    </c:floor>
    <c:sideWall>
      <c:thickness val="0"/>
    </c:sideWall>
    <c:backWall>
      <c:thickness val="0"/>
    </c:backWall>
    <c:plotArea>
      <c:layout/>
      <c:pie3DChart>
        <c:varyColors val="1"/>
        <c:ser>
          <c:idx val="0"/>
          <c:order val="0"/>
          <c:tx>
            <c:strRef>
              <c:f>Sheet1!$E$87</c:f>
              <c:strCache>
                <c:ptCount val="1"/>
                <c:pt idx="0">
                  <c:v>Are you willing to consider AI in your herd?</c:v>
                </c:pt>
              </c:strCache>
            </c:strRef>
          </c:tx>
          <c:explosion val="8"/>
          <c:dPt>
            <c:idx val="1"/>
            <c:bubble3D val="0"/>
            <c:explosion val="14"/>
          </c:dPt>
          <c:dLbls>
            <c:dLbl>
              <c:idx val="0"/>
              <c:layout/>
              <c:tx>
                <c:rich>
                  <a:bodyPr/>
                  <a:lstStyle/>
                  <a:p>
                    <a:r>
                      <a:rPr lang="en-US" smtClean="0"/>
                      <a:t>60.4</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1"/>
              <c:layout/>
              <c:tx>
                <c:rich>
                  <a:bodyPr/>
                  <a:lstStyle/>
                  <a:p>
                    <a:r>
                      <a:rPr lang="en-US" smtClean="0"/>
                      <a:t>39.6</a:t>
                    </a:r>
                    <a:r>
                      <a:rPr lang="en-US" sz="1400" b="1" i="0" u="none" strike="noStrike" baseline="0" smtClean="0">
                        <a:effectLst/>
                      </a:rPr>
                      <a:t>%</a:t>
                    </a:r>
                    <a:endParaRPr lang="en-US"/>
                  </a:p>
                </c:rich>
              </c:tx>
              <c:dLblPos val="bestFit"/>
              <c:showLegendKey val="0"/>
              <c:showVal val="1"/>
              <c:showCatName val="0"/>
              <c:showSerName val="0"/>
              <c:showPercent val="0"/>
              <c:showBubbleSize val="0"/>
            </c:dLbl>
            <c:txPr>
              <a:bodyPr/>
              <a:lstStyle/>
              <a:p>
                <a:pPr>
                  <a:defRPr sz="1400" b="1" i="0" baseline="0"/>
                </a:pPr>
                <a:endParaRPr lang="en-US"/>
              </a:p>
            </c:txPr>
            <c:dLblPos val="bestFit"/>
            <c:showLegendKey val="0"/>
            <c:showVal val="1"/>
            <c:showCatName val="0"/>
            <c:showSerName val="0"/>
            <c:showPercent val="0"/>
            <c:showBubbleSize val="0"/>
            <c:showLeaderLines val="1"/>
          </c:dLbls>
          <c:cat>
            <c:strRef>
              <c:f>Sheet1!$F$89:$F$90</c:f>
              <c:strCache>
                <c:ptCount val="2"/>
                <c:pt idx="0">
                  <c:v>No</c:v>
                </c:pt>
                <c:pt idx="1">
                  <c:v>Yes</c:v>
                </c:pt>
              </c:strCache>
            </c:strRef>
          </c:cat>
          <c:val>
            <c:numRef>
              <c:f>Sheet1!$I$89:$I$90</c:f>
              <c:numCache>
                <c:formatCode>####.0</c:formatCode>
                <c:ptCount val="2"/>
                <c:pt idx="0">
                  <c:v>60.424469413233261</c:v>
                </c:pt>
                <c:pt idx="1">
                  <c:v>39.575530586766547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8252493438320203"/>
          <c:y val="0.48405548264800202"/>
          <c:w val="0.11469728783902"/>
          <c:h val="0.21221274424030301"/>
        </c:manualLayout>
      </c:layout>
      <c:overlay val="0"/>
      <c:txPr>
        <a:bodyPr/>
        <a:lstStyle/>
        <a:p>
          <a:pPr rtl="0">
            <a:defRPr sz="1400" b="1" i="0" baseline="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Sheet1!$E$104</c:f>
              <c:strCache>
                <c:ptCount val="1"/>
                <c:pt idx="0">
                  <c:v>Allotment type</c:v>
                </c:pt>
              </c:strCache>
            </c:strRef>
          </c:tx>
          <c:explosion val="16"/>
          <c:dLbls>
            <c:dLbl>
              <c:idx val="0"/>
              <c:layout/>
              <c:tx>
                <c:rich>
                  <a:bodyPr/>
                  <a:lstStyle/>
                  <a:p>
                    <a:r>
                      <a:rPr lang="en-US" smtClean="0"/>
                      <a:t>57.9</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1"/>
              <c:layout/>
              <c:tx>
                <c:rich>
                  <a:bodyPr/>
                  <a:lstStyle/>
                  <a:p>
                    <a:r>
                      <a:rPr lang="en-US" smtClean="0"/>
                      <a:t>24.3</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2"/>
              <c:layout/>
              <c:tx>
                <c:rich>
                  <a:bodyPr/>
                  <a:lstStyle/>
                  <a:p>
                    <a:r>
                      <a:rPr lang="en-US" smtClean="0"/>
                      <a:t>11.4</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3"/>
              <c:layout/>
              <c:tx>
                <c:rich>
                  <a:bodyPr/>
                  <a:lstStyle/>
                  <a:p>
                    <a:r>
                      <a:rPr lang="en-US" smtClean="0"/>
                      <a:t>6.5</a:t>
                    </a:r>
                    <a:r>
                      <a:rPr lang="en-US" sz="1400" b="1" i="0" u="none" strike="noStrike" baseline="0" smtClean="0">
                        <a:effectLst/>
                      </a:rPr>
                      <a:t>%</a:t>
                    </a:r>
                    <a:endParaRPr lang="en-US"/>
                  </a:p>
                </c:rich>
              </c:tx>
              <c:dLblPos val="bestFit"/>
              <c:showLegendKey val="0"/>
              <c:showVal val="1"/>
              <c:showCatName val="0"/>
              <c:showSerName val="0"/>
              <c:showPercent val="0"/>
              <c:showBubbleSize val="0"/>
            </c:dLbl>
            <c:txPr>
              <a:bodyPr/>
              <a:lstStyle/>
              <a:p>
                <a:pPr>
                  <a:defRPr sz="1400" b="1" i="0" baseline="0"/>
                </a:pPr>
                <a:endParaRPr lang="en-US"/>
              </a:p>
            </c:txPr>
            <c:dLblPos val="bestFit"/>
            <c:showLegendKey val="0"/>
            <c:showVal val="1"/>
            <c:showCatName val="0"/>
            <c:showSerName val="0"/>
            <c:showPercent val="0"/>
            <c:showBubbleSize val="0"/>
            <c:showLeaderLines val="1"/>
          </c:dLbls>
          <c:cat>
            <c:strRef>
              <c:f>Sheet1!$K$106:$K$109</c:f>
              <c:strCache>
                <c:ptCount val="4"/>
                <c:pt idx="0">
                  <c:v>Family owned</c:v>
                </c:pt>
                <c:pt idx="1">
                  <c:v>Rented privately owned</c:v>
                </c:pt>
                <c:pt idx="2">
                  <c:v>Open/public</c:v>
                </c:pt>
                <c:pt idx="3">
                  <c:v>Others</c:v>
                </c:pt>
              </c:strCache>
            </c:strRef>
          </c:cat>
          <c:val>
            <c:numRef>
              <c:f>Sheet1!$I$106:$I$109</c:f>
              <c:numCache>
                <c:formatCode>####.0</c:formatCode>
                <c:ptCount val="4"/>
                <c:pt idx="0">
                  <c:v>57.863983911881803</c:v>
                </c:pt>
                <c:pt idx="1">
                  <c:v>24.25949900350388</c:v>
                </c:pt>
                <c:pt idx="2">
                  <c:v>11.36837865751122</c:v>
                </c:pt>
                <c:pt idx="3">
                  <c:v>6.5081384271030904</c:v>
                </c:pt>
              </c:numCache>
            </c:numRef>
          </c:val>
        </c:ser>
        <c:dLbls>
          <c:dLblPos val="bestFit"/>
          <c:showLegendKey val="0"/>
          <c:showVal val="1"/>
          <c:showCatName val="0"/>
          <c:showSerName val="0"/>
          <c:showPercent val="0"/>
          <c:showBubbleSize val="0"/>
          <c:showLeaderLines val="1"/>
        </c:dLbls>
      </c:pie3DChart>
    </c:plotArea>
    <c:legend>
      <c:legendPos val="r"/>
      <c:layout>
        <c:manualLayout>
          <c:xMode val="edge"/>
          <c:yMode val="edge"/>
          <c:x val="0.68670699087069897"/>
          <c:y val="0.35697081842314698"/>
          <c:w val="0.31085931838438002"/>
          <c:h val="0.30610246778295003"/>
        </c:manualLayout>
      </c:layout>
      <c:overlay val="0"/>
      <c:txPr>
        <a:bodyPr/>
        <a:lstStyle/>
        <a:p>
          <a:pPr rtl="0">
            <a:defRPr sz="1400" b="1" i="0" baseline="0"/>
          </a:pPr>
          <a:endParaRPr lang="en-US"/>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01166311882884"/>
          <c:y val="0"/>
        </c:manualLayout>
      </c:layout>
      <c:overlay val="0"/>
    </c:title>
    <c:autoTitleDeleted val="0"/>
    <c:view3D>
      <c:rotX val="30"/>
      <c:rotY val="150"/>
      <c:rAngAx val="0"/>
      <c:perspective val="30"/>
    </c:view3D>
    <c:floor>
      <c:thickness val="0"/>
    </c:floor>
    <c:sideWall>
      <c:thickness val="0"/>
    </c:sideWall>
    <c:backWall>
      <c:thickness val="0"/>
    </c:backWall>
    <c:plotArea>
      <c:layout/>
      <c:pie3DChart>
        <c:varyColors val="1"/>
        <c:ser>
          <c:idx val="0"/>
          <c:order val="0"/>
          <c:tx>
            <c:strRef>
              <c:f>Sheet1!$E$162</c:f>
              <c:strCache>
                <c:ptCount val="1"/>
                <c:pt idx="0">
                  <c:v>Time for get broken fences fixed</c:v>
                </c:pt>
              </c:strCache>
            </c:strRef>
          </c:tx>
          <c:explosion val="25"/>
          <c:dLbls>
            <c:dLbl>
              <c:idx val="0"/>
              <c:layout/>
              <c:tx>
                <c:rich>
                  <a:bodyPr/>
                  <a:lstStyle/>
                  <a:p>
                    <a:r>
                      <a:rPr lang="en-US" smtClean="0"/>
                      <a:t>82.7</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1"/>
              <c:layout>
                <c:manualLayout>
                  <c:x val="-9.5541758578878894E-2"/>
                  <c:y val="-9.5068343729761098E-2"/>
                </c:manualLayout>
              </c:layout>
              <c:tx>
                <c:rich>
                  <a:bodyPr/>
                  <a:lstStyle/>
                  <a:p>
                    <a:r>
                      <a:rPr lang="en-US" smtClean="0"/>
                      <a:t>9.4</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2"/>
              <c:layout/>
              <c:tx>
                <c:rich>
                  <a:bodyPr/>
                  <a:lstStyle/>
                  <a:p>
                    <a:r>
                      <a:rPr lang="en-US" smtClean="0"/>
                      <a:t>1.3</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3"/>
              <c:layout/>
              <c:tx>
                <c:rich>
                  <a:bodyPr/>
                  <a:lstStyle/>
                  <a:p>
                    <a:r>
                      <a:rPr lang="en-US" smtClean="0"/>
                      <a:t>2.2</a:t>
                    </a:r>
                    <a:r>
                      <a:rPr lang="en-US" sz="1400" b="1" i="0" u="none" strike="noStrike" baseline="0" smtClean="0">
                        <a:effectLst/>
                      </a:rPr>
                      <a:t>%</a:t>
                    </a:r>
                    <a:endParaRPr lang="en-US"/>
                  </a:p>
                </c:rich>
              </c:tx>
              <c:dLblPos val="bestFit"/>
              <c:showLegendKey val="0"/>
              <c:showVal val="1"/>
              <c:showCatName val="0"/>
              <c:showSerName val="0"/>
              <c:showPercent val="0"/>
              <c:showBubbleSize val="0"/>
            </c:dLbl>
            <c:dLbl>
              <c:idx val="4"/>
              <c:layout/>
              <c:tx>
                <c:rich>
                  <a:bodyPr/>
                  <a:lstStyle/>
                  <a:p>
                    <a:r>
                      <a:rPr lang="en-US" smtClean="0"/>
                      <a:t>4.4</a:t>
                    </a:r>
                    <a:r>
                      <a:rPr lang="en-US" sz="1400" b="1" i="0" u="none" strike="noStrike" baseline="0" smtClean="0">
                        <a:effectLst/>
                      </a:rPr>
                      <a:t>%</a:t>
                    </a:r>
                    <a:endParaRPr lang="en-US"/>
                  </a:p>
                </c:rich>
              </c:tx>
              <c:dLblPos val="bestFit"/>
              <c:showLegendKey val="0"/>
              <c:showVal val="1"/>
              <c:showCatName val="0"/>
              <c:showSerName val="0"/>
              <c:showPercent val="0"/>
              <c:showBubbleSize val="0"/>
            </c:dLbl>
            <c:txPr>
              <a:bodyPr/>
              <a:lstStyle/>
              <a:p>
                <a:pPr>
                  <a:defRPr sz="1400" b="1" i="0" baseline="0"/>
                </a:pPr>
                <a:endParaRPr lang="en-US"/>
              </a:p>
            </c:txPr>
            <c:dLblPos val="bestFit"/>
            <c:showLegendKey val="0"/>
            <c:showVal val="1"/>
            <c:showCatName val="0"/>
            <c:showSerName val="0"/>
            <c:showPercent val="0"/>
            <c:showBubbleSize val="0"/>
            <c:showLeaderLines val="1"/>
          </c:dLbls>
          <c:cat>
            <c:strRef>
              <c:f>Sheet1!$K$164:$K$168</c:f>
              <c:strCache>
                <c:ptCount val="5"/>
                <c:pt idx="0">
                  <c:v>Within a week</c:v>
                </c:pt>
                <c:pt idx="1">
                  <c:v>Within a month</c:v>
                </c:pt>
                <c:pt idx="2">
                  <c:v>Within three months</c:v>
                </c:pt>
                <c:pt idx="3">
                  <c:v>Within one breeding season</c:v>
                </c:pt>
                <c:pt idx="4">
                  <c:v>Others, specify</c:v>
                </c:pt>
              </c:strCache>
            </c:strRef>
          </c:cat>
          <c:val>
            <c:numRef>
              <c:f>Sheet1!$I$164:$I$168</c:f>
              <c:numCache>
                <c:formatCode>####.0</c:formatCode>
                <c:ptCount val="5"/>
                <c:pt idx="0">
                  <c:v>82.723279648609093</c:v>
                </c:pt>
                <c:pt idx="1">
                  <c:v>9.3704245973645701</c:v>
                </c:pt>
                <c:pt idx="2">
                  <c:v>1.3177159590043921</c:v>
                </c:pt>
                <c:pt idx="3">
                  <c:v>2.196193265007321</c:v>
                </c:pt>
                <c:pt idx="4">
                  <c:v>4.3923865300146376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7495283868737199"/>
          <c:y val="0.27043187783345302"/>
          <c:w val="0.30525742723718002"/>
          <c:h val="0.56292395268773199"/>
        </c:manualLayout>
      </c:layout>
      <c:overlay val="0"/>
      <c:txPr>
        <a:bodyPr/>
        <a:lstStyle/>
        <a:p>
          <a:pPr rtl="0">
            <a:defRPr sz="1200" b="1" i="0" baseline="0"/>
          </a:pPr>
          <a:endParaRPr lang="en-US"/>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Sheet1!$E$134</c:f>
              <c:strCache>
                <c:ptCount val="1"/>
                <c:pt idx="0">
                  <c:v>Broken fences</c:v>
                </c:pt>
              </c:strCache>
            </c:strRef>
          </c:tx>
          <c:dPt>
            <c:idx val="0"/>
            <c:bubble3D val="0"/>
            <c:explosion val="12"/>
          </c:dPt>
          <c:dLbls>
            <c:dLbl>
              <c:idx val="0"/>
              <c:layout/>
              <c:tx>
                <c:rich>
                  <a:bodyPr/>
                  <a:lstStyle/>
                  <a:p>
                    <a:r>
                      <a:rPr lang="en-US" dirty="0" smtClean="0"/>
                      <a:t>46.7%</a:t>
                    </a:r>
                    <a:endParaRPr lang="en-US" dirty="0"/>
                  </a:p>
                </c:rich>
              </c:tx>
              <c:dLblPos val="bestFit"/>
              <c:showLegendKey val="0"/>
              <c:showVal val="1"/>
              <c:showCatName val="0"/>
              <c:showSerName val="0"/>
              <c:showPercent val="0"/>
              <c:showBubbleSize val="0"/>
            </c:dLbl>
            <c:dLbl>
              <c:idx val="1"/>
              <c:layout/>
              <c:tx>
                <c:rich>
                  <a:bodyPr/>
                  <a:lstStyle/>
                  <a:p>
                    <a:r>
                      <a:rPr lang="en-US" dirty="0" smtClean="0"/>
                      <a:t>53.3%</a:t>
                    </a:r>
                    <a:endParaRPr lang="en-US" dirty="0"/>
                  </a:p>
                </c:rich>
              </c:tx>
              <c:dLblPos val="bestFit"/>
              <c:showLegendKey val="0"/>
              <c:showVal val="1"/>
              <c:showCatName val="0"/>
              <c:showSerName val="0"/>
              <c:showPercent val="0"/>
              <c:showBubbleSize val="0"/>
            </c:dLbl>
            <c:txPr>
              <a:bodyPr/>
              <a:lstStyle/>
              <a:p>
                <a:pPr>
                  <a:defRPr sz="1400" b="1" i="0" baseline="0"/>
                </a:pPr>
                <a:endParaRPr lang="en-US"/>
              </a:p>
            </c:txPr>
            <c:showLegendKey val="0"/>
            <c:showVal val="0"/>
            <c:showCatName val="0"/>
            <c:showSerName val="0"/>
            <c:showPercent val="0"/>
            <c:showBubbleSize val="0"/>
          </c:dLbls>
          <c:cat>
            <c:strRef>
              <c:f>Sheet1!$F$136:$F$137</c:f>
              <c:strCache>
                <c:ptCount val="2"/>
                <c:pt idx="0">
                  <c:v>No</c:v>
                </c:pt>
                <c:pt idx="1">
                  <c:v>Yes</c:v>
                </c:pt>
              </c:strCache>
            </c:strRef>
          </c:cat>
          <c:val>
            <c:numRef>
              <c:f>Sheet1!$I$136:$I$137</c:f>
              <c:numCache>
                <c:formatCode>####.0</c:formatCode>
                <c:ptCount val="2"/>
                <c:pt idx="0">
                  <c:v>46.736292428198432</c:v>
                </c:pt>
                <c:pt idx="1">
                  <c:v>53.263707571801547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0752493438320205"/>
          <c:y val="0.42392825896762898"/>
          <c:w val="0.11469728783902"/>
          <c:h val="0.22381229629600499"/>
        </c:manualLayout>
      </c:layout>
      <c:overlay val="0"/>
      <c:txPr>
        <a:bodyPr/>
        <a:lstStyle/>
        <a:p>
          <a:pPr rtl="0">
            <a:defRPr sz="1200" b="1" i="0" baseline="0"/>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83910596172001"/>
          <c:y val="5.2798663324979102E-2"/>
          <c:w val="0.71696461002079903"/>
          <c:h val="0.70451693538307703"/>
        </c:manualLayout>
      </c:layout>
      <c:lineChart>
        <c:grouping val="standard"/>
        <c:varyColors val="0"/>
        <c:ser>
          <c:idx val="0"/>
          <c:order val="0"/>
          <c:tx>
            <c:v>Bull number</c:v>
          </c:tx>
          <c:cat>
            <c:strRef>
              <c:f>Sheet1!$B$38:$E$38</c:f>
              <c:strCache>
                <c:ptCount val="4"/>
                <c:pt idx="0">
                  <c:v>&lt;5</c:v>
                </c:pt>
                <c:pt idx="1">
                  <c:v>5-19</c:v>
                </c:pt>
                <c:pt idx="2">
                  <c:v>20-49</c:v>
                </c:pt>
                <c:pt idx="3">
                  <c:v>≥50</c:v>
                </c:pt>
              </c:strCache>
            </c:strRef>
          </c:cat>
          <c:val>
            <c:numRef>
              <c:f>Sheet1!$B$42:$E$42</c:f>
              <c:numCache>
                <c:formatCode>General</c:formatCode>
                <c:ptCount val="4"/>
                <c:pt idx="0">
                  <c:v>1.5</c:v>
                </c:pt>
                <c:pt idx="1">
                  <c:v>2.5</c:v>
                </c:pt>
                <c:pt idx="2">
                  <c:v>4.3</c:v>
                </c:pt>
                <c:pt idx="3">
                  <c:v>8.3000000000000007</c:v>
                </c:pt>
              </c:numCache>
            </c:numRef>
          </c:val>
          <c:smooth val="0"/>
        </c:ser>
        <c:dLbls>
          <c:showLegendKey val="0"/>
          <c:showVal val="0"/>
          <c:showCatName val="0"/>
          <c:showSerName val="0"/>
          <c:showPercent val="0"/>
          <c:showBubbleSize val="0"/>
        </c:dLbls>
        <c:marker val="1"/>
        <c:smooth val="0"/>
        <c:axId val="84954496"/>
        <c:axId val="84989440"/>
      </c:lineChart>
      <c:catAx>
        <c:axId val="84954496"/>
        <c:scaling>
          <c:orientation val="minMax"/>
        </c:scaling>
        <c:delete val="0"/>
        <c:axPos val="b"/>
        <c:title>
          <c:tx>
            <c:rich>
              <a:bodyPr/>
              <a:lstStyle/>
              <a:p>
                <a:pPr>
                  <a:defRPr/>
                </a:pPr>
                <a:r>
                  <a:rPr lang="en-US"/>
                  <a:t>Bull number per herd</a:t>
                </a:r>
              </a:p>
            </c:rich>
          </c:tx>
          <c:layout>
            <c:manualLayout>
              <c:xMode val="edge"/>
              <c:yMode val="edge"/>
              <c:x val="0.33015886970463199"/>
              <c:y val="0.91779448621553905"/>
            </c:manualLayout>
          </c:layout>
          <c:overlay val="0"/>
        </c:title>
        <c:majorTickMark val="none"/>
        <c:minorTickMark val="none"/>
        <c:tickLblPos val="nextTo"/>
        <c:crossAx val="84989440"/>
        <c:crosses val="autoZero"/>
        <c:auto val="1"/>
        <c:lblAlgn val="ctr"/>
        <c:lblOffset val="100"/>
        <c:noMultiLvlLbl val="0"/>
      </c:catAx>
      <c:valAx>
        <c:axId val="84989440"/>
        <c:scaling>
          <c:orientation val="minMax"/>
        </c:scaling>
        <c:delete val="0"/>
        <c:axPos val="l"/>
        <c:title>
          <c:tx>
            <c:rich>
              <a:bodyPr rot="-5400000" vert="horz"/>
              <a:lstStyle/>
              <a:p>
                <a:pPr>
                  <a:defRPr/>
                </a:pPr>
                <a:r>
                  <a:rPr lang="en-US"/>
                  <a:t>Prevalence (%)</a:t>
                </a:r>
              </a:p>
            </c:rich>
          </c:tx>
          <c:layout>
            <c:manualLayout>
              <c:xMode val="edge"/>
              <c:yMode val="edge"/>
              <c:x val="9.0586038807054393E-3"/>
              <c:y val="0.22463323663489401"/>
            </c:manualLayout>
          </c:layout>
          <c:overlay val="0"/>
        </c:title>
        <c:numFmt formatCode="#,##0.00" sourceLinked="0"/>
        <c:majorTickMark val="none"/>
        <c:minorTickMark val="none"/>
        <c:tickLblPos val="nextTo"/>
        <c:crossAx val="84954496"/>
        <c:crosses val="autoZero"/>
        <c:crossBetween val="between"/>
        <c:majorUnit val="2"/>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Cow number and herd prevalence</c:v>
          </c:tx>
          <c:cat>
            <c:strRef>
              <c:f>Sheet1!$B$44:$E$44</c:f>
              <c:strCache>
                <c:ptCount val="4"/>
                <c:pt idx="0">
                  <c:v>1-49</c:v>
                </c:pt>
                <c:pt idx="1">
                  <c:v>50-99</c:v>
                </c:pt>
                <c:pt idx="2">
                  <c:v>100-499</c:v>
                </c:pt>
                <c:pt idx="3">
                  <c:v>≥500</c:v>
                </c:pt>
              </c:strCache>
            </c:strRef>
          </c:cat>
          <c:val>
            <c:numRef>
              <c:f>Sheet1!$B$48:$E$48</c:f>
              <c:numCache>
                <c:formatCode>General</c:formatCode>
                <c:ptCount val="4"/>
                <c:pt idx="0">
                  <c:v>1.1000000000000001</c:v>
                </c:pt>
                <c:pt idx="1">
                  <c:v>2</c:v>
                </c:pt>
                <c:pt idx="2">
                  <c:v>2.8</c:v>
                </c:pt>
                <c:pt idx="3">
                  <c:v>6.5</c:v>
                </c:pt>
              </c:numCache>
            </c:numRef>
          </c:val>
          <c:smooth val="0"/>
        </c:ser>
        <c:dLbls>
          <c:showLegendKey val="0"/>
          <c:showVal val="0"/>
          <c:showCatName val="0"/>
          <c:showSerName val="0"/>
          <c:showPercent val="0"/>
          <c:showBubbleSize val="0"/>
        </c:dLbls>
        <c:marker val="1"/>
        <c:smooth val="0"/>
        <c:axId val="89867392"/>
        <c:axId val="89869312"/>
      </c:lineChart>
      <c:catAx>
        <c:axId val="89867392"/>
        <c:scaling>
          <c:orientation val="minMax"/>
        </c:scaling>
        <c:delete val="0"/>
        <c:axPos val="b"/>
        <c:title>
          <c:tx>
            <c:rich>
              <a:bodyPr/>
              <a:lstStyle/>
              <a:p>
                <a:pPr>
                  <a:defRPr/>
                </a:pPr>
                <a:r>
                  <a:rPr lang="en-US"/>
                  <a:t>Cow number per herd</a:t>
                </a:r>
              </a:p>
            </c:rich>
          </c:tx>
          <c:layout>
            <c:manualLayout>
              <c:xMode val="edge"/>
              <c:yMode val="edge"/>
              <c:x val="0.37525563541845403"/>
              <c:y val="0.94123656282095103"/>
            </c:manualLayout>
          </c:layout>
          <c:overlay val="0"/>
        </c:title>
        <c:majorTickMark val="none"/>
        <c:minorTickMark val="none"/>
        <c:tickLblPos val="nextTo"/>
        <c:crossAx val="89869312"/>
        <c:crosses val="autoZero"/>
        <c:auto val="1"/>
        <c:lblAlgn val="ctr"/>
        <c:lblOffset val="100"/>
        <c:noMultiLvlLbl val="0"/>
      </c:catAx>
      <c:valAx>
        <c:axId val="89869312"/>
        <c:scaling>
          <c:orientation val="minMax"/>
          <c:max val="10"/>
        </c:scaling>
        <c:delete val="0"/>
        <c:axPos val="l"/>
        <c:title>
          <c:tx>
            <c:rich>
              <a:bodyPr rot="-5400000" vert="horz"/>
              <a:lstStyle/>
              <a:p>
                <a:pPr>
                  <a:defRPr/>
                </a:pPr>
                <a:r>
                  <a:rPr lang="en-US"/>
                  <a:t>Prevalence (%)</a:t>
                </a:r>
              </a:p>
            </c:rich>
          </c:tx>
          <c:layout>
            <c:manualLayout>
              <c:xMode val="edge"/>
              <c:yMode val="edge"/>
              <c:x val="8.3333315106449007E-3"/>
              <c:y val="0.233993750016317"/>
            </c:manualLayout>
          </c:layout>
          <c:overlay val="0"/>
        </c:title>
        <c:numFmt formatCode="#,##0.00" sourceLinked="0"/>
        <c:majorTickMark val="none"/>
        <c:minorTickMark val="none"/>
        <c:tickLblPos val="nextTo"/>
        <c:crossAx val="89867392"/>
        <c:crosses val="autoZero"/>
        <c:crossBetween val="between"/>
        <c:majorUnit val="2"/>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400" b="1" i="0" baseline="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40"/>
      <c:rAngAx val="0"/>
      <c:perspective val="30"/>
    </c:view3D>
    <c:floor>
      <c:thickness val="0"/>
    </c:floor>
    <c:sideWall>
      <c:thickness val="0"/>
    </c:sideWall>
    <c:backWall>
      <c:thickness val="0"/>
    </c:backWall>
    <c:plotArea>
      <c:layout/>
      <c:pie3DChart>
        <c:varyColors val="1"/>
        <c:ser>
          <c:idx val="0"/>
          <c:order val="0"/>
          <c:tx>
            <c:v>Feedback rate</c:v>
          </c:tx>
          <c:spPr>
            <a:solidFill>
              <a:schemeClr val="accent1"/>
            </a:solidFill>
          </c:spPr>
          <c:explosion val="25"/>
          <c:dPt>
            <c:idx val="0"/>
            <c:bubble3D val="0"/>
            <c:spPr>
              <a:solidFill>
                <a:schemeClr val="accent2"/>
              </a:solidFill>
            </c:spPr>
          </c:dPt>
          <c:dPt>
            <c:idx val="1"/>
            <c:bubble3D val="0"/>
            <c:spPr>
              <a:solidFill>
                <a:schemeClr val="accent3"/>
              </a:solidFill>
            </c:spPr>
          </c:dPt>
          <c:dLbls>
            <c:txPr>
              <a:bodyPr/>
              <a:lstStyle/>
              <a:p>
                <a:pPr>
                  <a:defRPr sz="1400" b="1" i="0" baseline="0"/>
                </a:pPr>
                <a:endParaRPr lang="en-US"/>
              </a:p>
            </c:txPr>
            <c:showLegendKey val="0"/>
            <c:showVal val="1"/>
            <c:showCatName val="0"/>
            <c:showSerName val="0"/>
            <c:showPercent val="1"/>
            <c:showBubbleSize val="0"/>
            <c:separator>; </c:separator>
            <c:showLeaderLines val="1"/>
          </c:dLbls>
          <c:cat>
            <c:strRef>
              <c:f>Sheet1!$B$173:$B$175</c:f>
              <c:strCache>
                <c:ptCount val="3"/>
                <c:pt idx="0">
                  <c:v>Respond by mail</c:v>
                </c:pt>
                <c:pt idx="1">
                  <c:v>Respond by phone call</c:v>
                </c:pt>
                <c:pt idx="2">
                  <c:v>No respond</c:v>
                </c:pt>
              </c:strCache>
            </c:strRef>
          </c:cat>
          <c:val>
            <c:numRef>
              <c:f>Sheet1!$A$173:$A$175</c:f>
              <c:numCache>
                <c:formatCode>General</c:formatCode>
                <c:ptCount val="3"/>
                <c:pt idx="0" formatCode="#,##0">
                  <c:v>1243</c:v>
                </c:pt>
                <c:pt idx="1">
                  <c:v>45</c:v>
                </c:pt>
                <c:pt idx="2" formatCode="#,##0">
                  <c:v>4210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sz="1400" b="1" i="0" baseline="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Feedback by herd size</a:t>
            </a:r>
          </a:p>
        </c:rich>
      </c:tx>
      <c:layout/>
      <c:overlay val="0"/>
    </c:title>
    <c:autoTitleDeleted val="0"/>
    <c:plotArea>
      <c:layout/>
      <c:barChart>
        <c:barDir val="col"/>
        <c:grouping val="clustered"/>
        <c:varyColors val="0"/>
        <c:ser>
          <c:idx val="0"/>
          <c:order val="0"/>
          <c:tx>
            <c:strRef>
              <c:f>Sheet1!$A$2</c:f>
              <c:strCache>
                <c:ptCount val="1"/>
                <c:pt idx="0">
                  <c:v>Census</c:v>
                </c:pt>
              </c:strCache>
            </c:strRef>
          </c:tx>
          <c:invertIfNegative val="0"/>
          <c:cat>
            <c:strRef>
              <c:f>Sheet1!$C$1:$F$1</c:f>
              <c:strCache>
                <c:ptCount val="4"/>
                <c:pt idx="0">
                  <c:v>0-49</c:v>
                </c:pt>
                <c:pt idx="1">
                  <c:v>50-99</c:v>
                </c:pt>
                <c:pt idx="2">
                  <c:v>100-499</c:v>
                </c:pt>
                <c:pt idx="3">
                  <c:v>≥500</c:v>
                </c:pt>
              </c:strCache>
            </c:strRef>
          </c:cat>
          <c:val>
            <c:numRef>
              <c:f>Sheet1!$C$3:$F$3</c:f>
              <c:numCache>
                <c:formatCode>General</c:formatCode>
                <c:ptCount val="4"/>
                <c:pt idx="0">
                  <c:v>48</c:v>
                </c:pt>
                <c:pt idx="1">
                  <c:v>13.9</c:v>
                </c:pt>
                <c:pt idx="2">
                  <c:v>31.3</c:v>
                </c:pt>
                <c:pt idx="3">
                  <c:v>6.8</c:v>
                </c:pt>
              </c:numCache>
            </c:numRef>
          </c:val>
        </c:ser>
        <c:ser>
          <c:idx val="1"/>
          <c:order val="1"/>
          <c:tx>
            <c:strRef>
              <c:f>Sheet1!$A$4</c:f>
              <c:strCache>
                <c:ptCount val="1"/>
                <c:pt idx="0">
                  <c:v>Survey</c:v>
                </c:pt>
              </c:strCache>
            </c:strRef>
          </c:tx>
          <c:invertIfNegative val="0"/>
          <c:val>
            <c:numRef>
              <c:f>Sheet1!$C$5:$F$5</c:f>
              <c:numCache>
                <c:formatCode>General</c:formatCode>
                <c:ptCount val="4"/>
                <c:pt idx="0">
                  <c:v>34.1</c:v>
                </c:pt>
                <c:pt idx="1">
                  <c:v>15.6</c:v>
                </c:pt>
                <c:pt idx="2">
                  <c:v>41.3</c:v>
                </c:pt>
                <c:pt idx="3">
                  <c:v>8.5</c:v>
                </c:pt>
              </c:numCache>
            </c:numRef>
          </c:val>
        </c:ser>
        <c:dLbls>
          <c:showLegendKey val="0"/>
          <c:showVal val="0"/>
          <c:showCatName val="0"/>
          <c:showSerName val="0"/>
          <c:showPercent val="0"/>
          <c:showBubbleSize val="0"/>
        </c:dLbls>
        <c:gapWidth val="150"/>
        <c:axId val="85555840"/>
        <c:axId val="85566208"/>
      </c:barChart>
      <c:catAx>
        <c:axId val="85555840"/>
        <c:scaling>
          <c:orientation val="minMax"/>
        </c:scaling>
        <c:delete val="0"/>
        <c:axPos val="b"/>
        <c:title>
          <c:tx>
            <c:rich>
              <a:bodyPr/>
              <a:lstStyle/>
              <a:p>
                <a:pPr>
                  <a:defRPr sz="1400"/>
                </a:pPr>
                <a:r>
                  <a:rPr lang="en-US" sz="1400"/>
                  <a:t>Beef cow number per</a:t>
                </a:r>
                <a:r>
                  <a:rPr lang="en-US" sz="1400" baseline="0"/>
                  <a:t> </a:t>
                </a:r>
                <a:r>
                  <a:rPr lang="en-US" sz="1400"/>
                  <a:t>herd</a:t>
                </a:r>
              </a:p>
            </c:rich>
          </c:tx>
          <c:layout>
            <c:manualLayout>
              <c:xMode val="edge"/>
              <c:yMode val="edge"/>
              <c:x val="0.238896659316958"/>
              <c:y val="0.89319961791039104"/>
            </c:manualLayout>
          </c:layout>
          <c:overlay val="0"/>
        </c:title>
        <c:majorTickMark val="none"/>
        <c:minorTickMark val="none"/>
        <c:tickLblPos val="nextTo"/>
        <c:txPr>
          <a:bodyPr/>
          <a:lstStyle/>
          <a:p>
            <a:pPr>
              <a:defRPr sz="1400"/>
            </a:pPr>
            <a:endParaRPr lang="en-US"/>
          </a:p>
        </c:txPr>
        <c:crossAx val="85566208"/>
        <c:crosses val="autoZero"/>
        <c:auto val="1"/>
        <c:lblAlgn val="ctr"/>
        <c:lblOffset val="100"/>
        <c:noMultiLvlLbl val="0"/>
      </c:catAx>
      <c:valAx>
        <c:axId val="85566208"/>
        <c:scaling>
          <c:orientation val="minMax"/>
        </c:scaling>
        <c:delete val="0"/>
        <c:axPos val="l"/>
        <c:title>
          <c:tx>
            <c:rich>
              <a:bodyPr/>
              <a:lstStyle/>
              <a:p>
                <a:pPr>
                  <a:defRPr sz="1400"/>
                </a:pPr>
                <a:r>
                  <a:rPr lang="en-US" sz="1400"/>
                  <a:t>Percentage (%)</a:t>
                </a:r>
              </a:p>
            </c:rich>
          </c:tx>
          <c:layout/>
          <c:overlay val="0"/>
        </c:title>
        <c:numFmt formatCode="General" sourceLinked="1"/>
        <c:majorTickMark val="none"/>
        <c:minorTickMark val="none"/>
        <c:tickLblPos val="nextTo"/>
        <c:txPr>
          <a:bodyPr/>
          <a:lstStyle/>
          <a:p>
            <a:pPr>
              <a:defRPr sz="1400"/>
            </a:pPr>
            <a:endParaRPr lang="en-US"/>
          </a:p>
        </c:txPr>
        <c:crossAx val="85555840"/>
        <c:crosses val="autoZero"/>
        <c:crossBetween val="between"/>
      </c:valAx>
    </c:plotArea>
    <c:legend>
      <c:legendPos val="r"/>
      <c:layout>
        <c:manualLayout>
          <c:xMode val="edge"/>
          <c:yMode val="edge"/>
          <c:x val="0.73973101439718603"/>
          <c:y val="0.35489411837843798"/>
          <c:w val="0.18969134181384201"/>
          <c:h val="0.24396878202538999"/>
        </c:manualLayout>
      </c:layout>
      <c:overlay val="0"/>
      <c:txPr>
        <a:bodyPr/>
        <a:lstStyle/>
        <a:p>
          <a:pPr>
            <a:defRPr sz="1400" b="1" i="0" baseline="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96907416919901"/>
          <c:y val="0.24535378414688799"/>
          <c:w val="0.64197161758201005"/>
          <c:h val="0.51617968072240905"/>
        </c:manualLayout>
      </c:layout>
      <c:barChart>
        <c:barDir val="col"/>
        <c:grouping val="clustered"/>
        <c:varyColors val="0"/>
        <c:ser>
          <c:idx val="0"/>
          <c:order val="0"/>
          <c:tx>
            <c:strRef>
              <c:f>Sheet1!$A$25</c:f>
              <c:strCache>
                <c:ptCount val="1"/>
                <c:pt idx="0">
                  <c:v>Census</c:v>
                </c:pt>
              </c:strCache>
            </c:strRef>
          </c:tx>
          <c:invertIfNegative val="0"/>
          <c:cat>
            <c:strRef>
              <c:f>Sheet1!$C$24:$G$24</c:f>
              <c:strCache>
                <c:ptCount val="5"/>
                <c:pt idx="0">
                  <c:v>Southeast</c:v>
                </c:pt>
                <c:pt idx="1">
                  <c:v>Northeast</c:v>
                </c:pt>
                <c:pt idx="2">
                  <c:v>Central</c:v>
                </c:pt>
                <c:pt idx="3">
                  <c:v>Southwest</c:v>
                </c:pt>
                <c:pt idx="4">
                  <c:v>Northwest</c:v>
                </c:pt>
              </c:strCache>
            </c:strRef>
          </c:cat>
          <c:val>
            <c:numRef>
              <c:f>Sheet1!$C$26:$G$26</c:f>
              <c:numCache>
                <c:formatCode>General</c:formatCode>
                <c:ptCount val="5"/>
                <c:pt idx="0">
                  <c:v>24.3</c:v>
                </c:pt>
                <c:pt idx="1">
                  <c:v>23.7</c:v>
                </c:pt>
                <c:pt idx="2">
                  <c:v>11</c:v>
                </c:pt>
                <c:pt idx="3">
                  <c:v>13.9</c:v>
                </c:pt>
                <c:pt idx="4">
                  <c:v>27.2</c:v>
                </c:pt>
              </c:numCache>
            </c:numRef>
          </c:val>
        </c:ser>
        <c:ser>
          <c:idx val="1"/>
          <c:order val="1"/>
          <c:tx>
            <c:strRef>
              <c:f>Sheet1!$A$27</c:f>
              <c:strCache>
                <c:ptCount val="1"/>
                <c:pt idx="0">
                  <c:v>Survey</c:v>
                </c:pt>
              </c:strCache>
            </c:strRef>
          </c:tx>
          <c:invertIfNegative val="0"/>
          <c:cat>
            <c:strRef>
              <c:f>Sheet1!$C$24:$G$24</c:f>
              <c:strCache>
                <c:ptCount val="5"/>
                <c:pt idx="0">
                  <c:v>Southeast</c:v>
                </c:pt>
                <c:pt idx="1">
                  <c:v>Northeast</c:v>
                </c:pt>
                <c:pt idx="2">
                  <c:v>Central</c:v>
                </c:pt>
                <c:pt idx="3">
                  <c:v>Southwest</c:v>
                </c:pt>
                <c:pt idx="4">
                  <c:v>Northwest</c:v>
                </c:pt>
              </c:strCache>
            </c:strRef>
          </c:cat>
          <c:val>
            <c:numRef>
              <c:f>Sheet1!$C$28:$G$28</c:f>
              <c:numCache>
                <c:formatCode>General</c:formatCode>
                <c:ptCount val="5"/>
                <c:pt idx="0">
                  <c:v>26</c:v>
                </c:pt>
                <c:pt idx="1">
                  <c:v>25</c:v>
                </c:pt>
                <c:pt idx="2">
                  <c:v>10.199999999999999</c:v>
                </c:pt>
                <c:pt idx="3">
                  <c:v>13.8</c:v>
                </c:pt>
                <c:pt idx="4">
                  <c:v>24.1</c:v>
                </c:pt>
              </c:numCache>
            </c:numRef>
          </c:val>
        </c:ser>
        <c:dLbls>
          <c:showLegendKey val="0"/>
          <c:showVal val="0"/>
          <c:showCatName val="0"/>
          <c:showSerName val="0"/>
          <c:showPercent val="0"/>
          <c:showBubbleSize val="0"/>
        </c:dLbls>
        <c:gapWidth val="150"/>
        <c:axId val="85665664"/>
        <c:axId val="85667200"/>
      </c:barChart>
      <c:catAx>
        <c:axId val="85665664"/>
        <c:scaling>
          <c:orientation val="minMax"/>
        </c:scaling>
        <c:delete val="0"/>
        <c:axPos val="b"/>
        <c:majorTickMark val="none"/>
        <c:minorTickMark val="none"/>
        <c:tickLblPos val="nextTo"/>
        <c:crossAx val="85667200"/>
        <c:crosses val="autoZero"/>
        <c:auto val="1"/>
        <c:lblAlgn val="ctr"/>
        <c:lblOffset val="100"/>
        <c:noMultiLvlLbl val="0"/>
      </c:catAx>
      <c:valAx>
        <c:axId val="85667200"/>
        <c:scaling>
          <c:orientation val="minMax"/>
          <c:max val="60"/>
        </c:scaling>
        <c:delete val="0"/>
        <c:axPos val="l"/>
        <c:title>
          <c:tx>
            <c:rich>
              <a:bodyPr rot="-5400000" vert="horz"/>
              <a:lstStyle/>
              <a:p>
                <a:pPr>
                  <a:defRPr/>
                </a:pPr>
                <a:r>
                  <a:rPr lang="en-US"/>
                  <a:t>Percentage (%)</a:t>
                </a:r>
              </a:p>
            </c:rich>
          </c:tx>
          <c:layout>
            <c:manualLayout>
              <c:xMode val="edge"/>
              <c:yMode val="edge"/>
              <c:x val="4.8134890058930097E-2"/>
              <c:y val="0.34642419050215101"/>
            </c:manualLayout>
          </c:layout>
          <c:overlay val="0"/>
        </c:title>
        <c:numFmt formatCode="General" sourceLinked="1"/>
        <c:majorTickMark val="none"/>
        <c:minorTickMark val="none"/>
        <c:tickLblPos val="nextTo"/>
        <c:crossAx val="85665664"/>
        <c:crosses val="autoZero"/>
        <c:crossBetween val="between"/>
        <c:majorUnit val="10"/>
      </c:valAx>
    </c:plotArea>
    <c:legend>
      <c:legendPos val="r"/>
      <c:layout>
        <c:manualLayout>
          <c:xMode val="edge"/>
          <c:yMode val="edge"/>
          <c:x val="0.83402068796997797"/>
          <c:y val="0.384013891322737"/>
          <c:w val="0.16314784790890799"/>
          <c:h val="0.237937308402076"/>
        </c:manualLayout>
      </c:layout>
      <c:overlay val="0"/>
      <c:txPr>
        <a:bodyPr/>
        <a:lstStyle/>
        <a:p>
          <a:pPr>
            <a:defRPr b="1" i="0"/>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endParaRPr lang="en-US" dirty="0"/>
          </a:p>
        </c:rich>
      </c:tx>
      <c:layout/>
      <c:overlay val="0"/>
    </c:title>
    <c:autoTitleDeleted val="0"/>
    <c:plotArea>
      <c:layout/>
      <c:barChart>
        <c:barDir val="col"/>
        <c:grouping val="clustered"/>
        <c:varyColors val="0"/>
        <c:ser>
          <c:idx val="0"/>
          <c:order val="0"/>
          <c:tx>
            <c:strRef>
              <c:f>Sheet1!$A$28</c:f>
              <c:strCache>
                <c:ptCount val="1"/>
                <c:pt idx="0">
                  <c:v>Knowledge on trich</c:v>
                </c:pt>
              </c:strCache>
            </c:strRef>
          </c:tx>
          <c:invertIfNegative val="0"/>
          <c:dLbls>
            <c:dLbl>
              <c:idx val="0"/>
              <c:layout/>
              <c:tx>
                <c:rich>
                  <a:bodyPr/>
                  <a:lstStyle/>
                  <a:p>
                    <a:r>
                      <a:rPr lang="en-US" smtClean="0"/>
                      <a:t>12.7</a:t>
                    </a:r>
                    <a:r>
                      <a:rPr lang="en-US" sz="1400" b="1" i="0" u="none" strike="noStrike" baseline="0" smtClean="0">
                        <a:effectLst/>
                      </a:rPr>
                      <a:t>%</a:t>
                    </a:r>
                    <a:endParaRPr lang="en-US"/>
                  </a:p>
                </c:rich>
              </c:tx>
              <c:showLegendKey val="0"/>
              <c:showVal val="1"/>
              <c:showCatName val="0"/>
              <c:showSerName val="0"/>
              <c:showPercent val="0"/>
              <c:showBubbleSize val="0"/>
            </c:dLbl>
            <c:dLbl>
              <c:idx val="1"/>
              <c:layout/>
              <c:tx>
                <c:rich>
                  <a:bodyPr/>
                  <a:lstStyle/>
                  <a:p>
                    <a:r>
                      <a:rPr lang="en-US" smtClean="0"/>
                      <a:t>52.4</a:t>
                    </a:r>
                    <a:r>
                      <a:rPr lang="en-US" sz="1400" b="1" i="0" u="none" strike="noStrike" baseline="0" smtClean="0">
                        <a:effectLst/>
                      </a:rPr>
                      <a:t>%</a:t>
                    </a:r>
                    <a:endParaRPr lang="en-US"/>
                  </a:p>
                </c:rich>
              </c:tx>
              <c:showLegendKey val="0"/>
              <c:showVal val="1"/>
              <c:showCatName val="0"/>
              <c:showSerName val="0"/>
              <c:showPercent val="0"/>
              <c:showBubbleSize val="0"/>
            </c:dLbl>
            <c:dLbl>
              <c:idx val="2"/>
              <c:layout/>
              <c:tx>
                <c:rich>
                  <a:bodyPr/>
                  <a:lstStyle/>
                  <a:p>
                    <a:r>
                      <a:rPr lang="en-US" smtClean="0"/>
                      <a:t>24.2</a:t>
                    </a:r>
                    <a:r>
                      <a:rPr lang="en-US" sz="1400" b="1" i="0" u="none" strike="noStrike" baseline="0" smtClean="0">
                        <a:effectLst/>
                      </a:rPr>
                      <a:t>%</a:t>
                    </a:r>
                    <a:endParaRPr lang="en-US"/>
                  </a:p>
                </c:rich>
              </c:tx>
              <c:showLegendKey val="0"/>
              <c:showVal val="1"/>
              <c:showCatName val="0"/>
              <c:showSerName val="0"/>
              <c:showPercent val="0"/>
              <c:showBubbleSize val="0"/>
            </c:dLbl>
            <c:dLbl>
              <c:idx val="3"/>
              <c:layout/>
              <c:tx>
                <c:rich>
                  <a:bodyPr/>
                  <a:lstStyle/>
                  <a:p>
                    <a:r>
                      <a:rPr lang="en-US" smtClean="0"/>
                      <a:t>7.6</a:t>
                    </a:r>
                    <a:r>
                      <a:rPr lang="en-US" sz="1400" b="1" i="0" u="none" strike="noStrike" baseline="0" smtClean="0">
                        <a:effectLst/>
                      </a:rPr>
                      <a:t>%</a:t>
                    </a:r>
                    <a:endParaRPr lang="en-US"/>
                  </a:p>
                </c:rich>
              </c:tx>
              <c:showLegendKey val="0"/>
              <c:showVal val="1"/>
              <c:showCatName val="0"/>
              <c:showSerName val="0"/>
              <c:showPercent val="0"/>
              <c:showBubbleSize val="0"/>
            </c:dLbl>
            <c:txPr>
              <a:bodyPr/>
              <a:lstStyle/>
              <a:p>
                <a:pPr>
                  <a:defRPr sz="1400" b="1" i="0" baseline="0"/>
                </a:pPr>
                <a:endParaRPr lang="en-US"/>
              </a:p>
            </c:txPr>
            <c:showLegendKey val="0"/>
            <c:showVal val="1"/>
            <c:showCatName val="0"/>
            <c:showSerName val="0"/>
            <c:showPercent val="0"/>
            <c:showBubbleSize val="0"/>
            <c:showLeaderLines val="0"/>
          </c:dLbls>
          <c:cat>
            <c:strRef>
              <c:f>Sheet1!$B$28:$E$28</c:f>
              <c:strCache>
                <c:ptCount val="4"/>
                <c:pt idx="0">
                  <c:v>Much knowledge</c:v>
                </c:pt>
                <c:pt idx="1">
                  <c:v>Moderate </c:v>
                </c:pt>
                <c:pt idx="2">
                  <c:v>Slightly familiar</c:v>
                </c:pt>
                <c:pt idx="3">
                  <c:v>No knowledge</c:v>
                </c:pt>
              </c:strCache>
            </c:strRef>
          </c:cat>
          <c:val>
            <c:numRef>
              <c:f>Sheet1!$B$29:$E$29</c:f>
              <c:numCache>
                <c:formatCode>General</c:formatCode>
                <c:ptCount val="4"/>
                <c:pt idx="0">
                  <c:v>12.7</c:v>
                </c:pt>
                <c:pt idx="1">
                  <c:v>52.4</c:v>
                </c:pt>
                <c:pt idx="2">
                  <c:v>24.2</c:v>
                </c:pt>
                <c:pt idx="3">
                  <c:v>7.6</c:v>
                </c:pt>
              </c:numCache>
            </c:numRef>
          </c:val>
        </c:ser>
        <c:dLbls>
          <c:showLegendKey val="0"/>
          <c:showVal val="0"/>
          <c:showCatName val="0"/>
          <c:showSerName val="0"/>
          <c:showPercent val="0"/>
          <c:showBubbleSize val="0"/>
        </c:dLbls>
        <c:gapWidth val="150"/>
        <c:axId val="85639552"/>
        <c:axId val="85641088"/>
      </c:barChart>
      <c:catAx>
        <c:axId val="85639552"/>
        <c:scaling>
          <c:orientation val="minMax"/>
        </c:scaling>
        <c:delete val="0"/>
        <c:axPos val="b"/>
        <c:majorTickMark val="none"/>
        <c:minorTickMark val="none"/>
        <c:tickLblPos val="nextTo"/>
        <c:txPr>
          <a:bodyPr/>
          <a:lstStyle/>
          <a:p>
            <a:pPr>
              <a:defRPr sz="1400" b="1" i="0"/>
            </a:pPr>
            <a:endParaRPr lang="en-US"/>
          </a:p>
        </c:txPr>
        <c:crossAx val="85641088"/>
        <c:crosses val="autoZero"/>
        <c:auto val="1"/>
        <c:lblAlgn val="ctr"/>
        <c:lblOffset val="100"/>
        <c:noMultiLvlLbl val="0"/>
      </c:catAx>
      <c:valAx>
        <c:axId val="85641088"/>
        <c:scaling>
          <c:orientation val="minMax"/>
        </c:scaling>
        <c:delete val="0"/>
        <c:axPos val="l"/>
        <c:title>
          <c:tx>
            <c:rich>
              <a:bodyPr rot="-5400000" vert="horz"/>
              <a:lstStyle/>
              <a:p>
                <a:pPr>
                  <a:defRPr sz="1400"/>
                </a:pPr>
                <a:r>
                  <a:rPr lang="en-US" sz="1400"/>
                  <a:t>Percentage (%)</a:t>
                </a:r>
              </a:p>
            </c:rich>
          </c:tx>
          <c:layout/>
          <c:overlay val="0"/>
        </c:title>
        <c:numFmt formatCode="General" sourceLinked="1"/>
        <c:majorTickMark val="none"/>
        <c:minorTickMark val="none"/>
        <c:tickLblPos val="nextTo"/>
        <c:txPr>
          <a:bodyPr/>
          <a:lstStyle/>
          <a:p>
            <a:pPr>
              <a:defRPr sz="1400" b="1" i="0"/>
            </a:pPr>
            <a:endParaRPr lang="en-US"/>
          </a:p>
        </c:txPr>
        <c:crossAx val="8563955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aseline="0"/>
            </a:pPr>
            <a:r>
              <a:rPr lang="en-US" baseline="0" dirty="0" err="1"/>
              <a:t>Trichomoniasis</a:t>
            </a:r>
            <a:r>
              <a:rPr lang="en-US" baseline="0" dirty="0"/>
              <a:t> </a:t>
            </a:r>
            <a:r>
              <a:rPr lang="en-US" baseline="0" dirty="0" smtClean="0"/>
              <a:t>test</a:t>
            </a:r>
            <a:endParaRPr lang="en-US" baseline="0" dirty="0"/>
          </a:p>
        </c:rich>
      </c:tx>
      <c:layout/>
      <c:overlay val="0"/>
    </c:title>
    <c:autoTitleDeleted val="0"/>
    <c:view3D>
      <c:rotX val="30"/>
      <c:rotY val="310"/>
      <c:rAngAx val="0"/>
      <c:perspective val="30"/>
    </c:view3D>
    <c:floor>
      <c:thickness val="0"/>
    </c:floor>
    <c:sideWall>
      <c:thickness val="0"/>
    </c:sideWall>
    <c:backWall>
      <c:thickness val="0"/>
    </c:backWall>
    <c:plotArea>
      <c:layout>
        <c:manualLayout>
          <c:layoutTarget val="inner"/>
          <c:xMode val="edge"/>
          <c:yMode val="edge"/>
          <c:x val="9.2494796985437694E-2"/>
          <c:y val="0.26526206221415699"/>
          <c:w val="0.685732512263031"/>
          <c:h val="0.643669505329309"/>
        </c:manualLayout>
      </c:layout>
      <c:pie3DChart>
        <c:varyColors val="1"/>
        <c:ser>
          <c:idx val="5"/>
          <c:order val="0"/>
          <c:tx>
            <c:strRef>
              <c:f>Sheet1!$A$23</c:f>
              <c:strCache>
                <c:ptCount val="1"/>
                <c:pt idx="0">
                  <c:v>Trichomoniasis test</c:v>
                </c:pt>
              </c:strCache>
            </c:strRef>
          </c:tx>
          <c:explosion val="25"/>
          <c:dLbls>
            <c:dLbl>
              <c:idx val="0"/>
              <c:layout/>
              <c:tx>
                <c:rich>
                  <a:bodyPr/>
                  <a:lstStyle/>
                  <a:p>
                    <a:r>
                      <a:rPr lang="en-US" smtClean="0"/>
                      <a:t>72.4%</a:t>
                    </a:r>
                    <a:endParaRPr lang="en-US"/>
                  </a:p>
                </c:rich>
              </c:tx>
              <c:dLblPos val="outEnd"/>
              <c:showLegendKey val="0"/>
              <c:showVal val="1"/>
              <c:showCatName val="0"/>
              <c:showSerName val="0"/>
              <c:showPercent val="0"/>
              <c:showBubbleSize val="0"/>
            </c:dLbl>
            <c:dLbl>
              <c:idx val="1"/>
              <c:layout/>
              <c:tx>
                <c:rich>
                  <a:bodyPr/>
                  <a:lstStyle/>
                  <a:p>
                    <a:r>
                      <a:rPr lang="en-US" smtClean="0"/>
                      <a:t>25.1%</a:t>
                    </a:r>
                    <a:endParaRPr lang="en-US"/>
                  </a:p>
                </c:rich>
              </c:tx>
              <c:dLblPos val="outEnd"/>
              <c:showLegendKey val="0"/>
              <c:showVal val="1"/>
              <c:showCatName val="0"/>
              <c:showSerName val="0"/>
              <c:showPercent val="0"/>
              <c:showBubbleSize val="0"/>
            </c:dLbl>
            <c:dLbl>
              <c:idx val="2"/>
              <c:layout/>
              <c:tx>
                <c:rich>
                  <a:bodyPr/>
                  <a:lstStyle/>
                  <a:p>
                    <a:r>
                      <a:rPr lang="en-US" smtClean="0"/>
                      <a:t>2.4%</a:t>
                    </a:r>
                    <a:endParaRPr lang="en-US"/>
                  </a:p>
                </c:rich>
              </c:tx>
              <c:dLblPos val="outEnd"/>
              <c:showLegendKey val="0"/>
              <c:showVal val="1"/>
              <c:showCatName val="0"/>
              <c:showSerName val="0"/>
              <c:showPercent val="0"/>
              <c:showBubbleSize val="0"/>
            </c:dLbl>
            <c:txPr>
              <a:bodyPr/>
              <a:lstStyle/>
              <a:p>
                <a:pPr>
                  <a:defRPr sz="1400" b="1" i="0" baseline="0"/>
                </a:pPr>
                <a:endParaRPr lang="en-US"/>
              </a:p>
            </c:txPr>
            <c:dLblPos val="outEnd"/>
            <c:showLegendKey val="0"/>
            <c:showVal val="1"/>
            <c:showCatName val="0"/>
            <c:showSerName val="0"/>
            <c:showPercent val="0"/>
            <c:showBubbleSize val="0"/>
            <c:showLeaderLines val="1"/>
          </c:dLbls>
          <c:cat>
            <c:strRef>
              <c:f>(Sheet1!$B$25:$B$26,Sheet1!$B$28)</c:f>
              <c:strCache>
                <c:ptCount val="3"/>
                <c:pt idx="0">
                  <c:v>No</c:v>
                </c:pt>
                <c:pt idx="1">
                  <c:v>Yes</c:v>
                </c:pt>
                <c:pt idx="2">
                  <c:v>NA</c:v>
                </c:pt>
              </c:strCache>
            </c:strRef>
          </c:cat>
          <c:val>
            <c:numRef>
              <c:f>(Sheet1!$D$25:$D$26,Sheet1!$D$28)</c:f>
              <c:numCache>
                <c:formatCode>####.0</c:formatCode>
                <c:ptCount val="3"/>
                <c:pt idx="0">
                  <c:v>72.421784472769289</c:v>
                </c:pt>
                <c:pt idx="1">
                  <c:v>25.144843568945539</c:v>
                </c:pt>
                <c:pt idx="2">
                  <c:v>2.4333719582850528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7669460967456203"/>
          <c:y val="0.40158018928292"/>
          <c:w val="0.123305390325438"/>
          <c:h val="0.323921739120758"/>
        </c:manualLayout>
      </c:layout>
      <c:overlay val="0"/>
      <c:txPr>
        <a:bodyPr/>
        <a:lstStyle/>
        <a:p>
          <a:pPr rtl="0">
            <a:defRPr sz="1400" b="1" i="0" baseline="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4427077865266799"/>
          <c:y val="8.7962962962963007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v>Reasons for trichomoniasis testing</c:v>
          </c:tx>
          <c:explosion val="25"/>
          <c:dLbls>
            <c:txPr>
              <a:bodyPr/>
              <a:lstStyle/>
              <a:p>
                <a:pPr>
                  <a:defRPr sz="1400" b="1" i="0" baseline="0"/>
                </a:pPr>
                <a:endParaRPr lang="en-US"/>
              </a:p>
            </c:txPr>
            <c:showLegendKey val="0"/>
            <c:showVal val="1"/>
            <c:showCatName val="0"/>
            <c:showSerName val="0"/>
            <c:showPercent val="0"/>
            <c:showBubbleSize val="0"/>
            <c:showLeaderLines val="1"/>
          </c:dLbls>
          <c:cat>
            <c:strRef>
              <c:f>Sheet1!$A$2:$A$6</c:f>
              <c:strCache>
                <c:ptCount val="5"/>
                <c:pt idx="0">
                  <c:v> Using open or public allotments</c:v>
                </c:pt>
                <c:pt idx="1">
                  <c:v>Private transcation for reproductive purpose</c:v>
                </c:pt>
                <c:pt idx="2">
                  <c:v>Concerns of neighbor positive or untested herds</c:v>
                </c:pt>
                <c:pt idx="3">
                  <c:v>Management strategy</c:v>
                </c:pt>
                <c:pt idx="4">
                  <c:v> Others, unknown</c:v>
                </c:pt>
              </c:strCache>
            </c:strRef>
          </c:cat>
          <c:val>
            <c:numRef>
              <c:f>Sheet1!$B$2:$B$6</c:f>
              <c:numCache>
                <c:formatCode>0.0%</c:formatCode>
                <c:ptCount val="5"/>
                <c:pt idx="0">
                  <c:v>0.34100000000000003</c:v>
                </c:pt>
                <c:pt idx="1">
                  <c:v>0.22800000000000001</c:v>
                </c:pt>
                <c:pt idx="2">
                  <c:v>6.4000000000000001E-2</c:v>
                </c:pt>
                <c:pt idx="3">
                  <c:v>9.6000000000000002E-2</c:v>
                </c:pt>
                <c:pt idx="4">
                  <c:v>0.27100000000000002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v>Vaccination</c:v>
          </c:tx>
          <c:explosion val="25"/>
          <c:dLbls>
            <c:dLbl>
              <c:idx val="0"/>
              <c:layout/>
              <c:tx>
                <c:rich>
                  <a:bodyPr/>
                  <a:lstStyle/>
                  <a:p>
                    <a:r>
                      <a:rPr lang="en-US"/>
                      <a:t>71.3%</a:t>
                    </a:r>
                  </a:p>
                </c:rich>
              </c:tx>
              <c:dLblPos val="bestFit"/>
              <c:showLegendKey val="0"/>
              <c:showVal val="1"/>
              <c:showCatName val="0"/>
              <c:showSerName val="0"/>
              <c:showPercent val="0"/>
              <c:showBubbleSize val="0"/>
            </c:dLbl>
            <c:dLbl>
              <c:idx val="1"/>
              <c:layout/>
              <c:tx>
                <c:rich>
                  <a:bodyPr/>
                  <a:lstStyle/>
                  <a:p>
                    <a:r>
                      <a:rPr lang="en-US"/>
                      <a:t>11.1%</a:t>
                    </a:r>
                  </a:p>
                </c:rich>
              </c:tx>
              <c:dLblPos val="bestFit"/>
              <c:showLegendKey val="0"/>
              <c:showVal val="1"/>
              <c:showCatName val="0"/>
              <c:showSerName val="0"/>
              <c:showPercent val="0"/>
              <c:showBubbleSize val="0"/>
            </c:dLbl>
            <c:dLbl>
              <c:idx val="2"/>
              <c:layout/>
              <c:tx>
                <c:rich>
                  <a:bodyPr/>
                  <a:lstStyle/>
                  <a:p>
                    <a:r>
                      <a:rPr lang="en-US"/>
                      <a:t>17.6%</a:t>
                    </a:r>
                  </a:p>
                </c:rich>
              </c:tx>
              <c:dLblPos val="bestFit"/>
              <c:showLegendKey val="0"/>
              <c:showVal val="1"/>
              <c:showCatName val="0"/>
              <c:showSerName val="0"/>
              <c:showPercent val="0"/>
              <c:showBubbleSize val="0"/>
            </c:dLbl>
            <c:dLblPos val="bestFit"/>
            <c:showLegendKey val="0"/>
            <c:showVal val="1"/>
            <c:showCatName val="0"/>
            <c:showSerName val="0"/>
            <c:showPercent val="0"/>
            <c:showBubbleSize val="0"/>
            <c:showLeaderLines val="1"/>
          </c:dLbls>
          <c:cat>
            <c:strRef>
              <c:f>Sheet1!$B$33:$B$35</c:f>
              <c:strCache>
                <c:ptCount val="3"/>
                <c:pt idx="0">
                  <c:v>No</c:v>
                </c:pt>
                <c:pt idx="1">
                  <c:v>Yes</c:v>
                </c:pt>
                <c:pt idx="2">
                  <c:v>NA</c:v>
                </c:pt>
              </c:strCache>
            </c:strRef>
          </c:cat>
          <c:val>
            <c:numRef>
              <c:f>Sheet1!$A$33:$A$35</c:f>
              <c:numCache>
                <c:formatCode>0.0</c:formatCode>
                <c:ptCount val="3"/>
                <c:pt idx="0">
                  <c:v>71.263035921205102</c:v>
                </c:pt>
                <c:pt idx="1">
                  <c:v>11.123986095017379</c:v>
                </c:pt>
                <c:pt idx="2">
                  <c:v>17.612977983777519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2599369849558202"/>
          <c:y val="0.37798570766203798"/>
          <c:w val="9.6889280979926801E-2"/>
          <c:h val="0.30112433590049797"/>
        </c:manualLayout>
      </c:layout>
      <c:overlay val="0"/>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E19F2-C141-489A-B26B-28BC01F8BB73}" type="doc">
      <dgm:prSet loTypeId="urn:microsoft.com/office/officeart/2005/8/layout/radial4" loCatId="relationship" qsTypeId="urn:microsoft.com/office/officeart/2005/8/quickstyle/simple1" qsCatId="simple" csTypeId="urn:microsoft.com/office/officeart/2005/8/colors/accent2_5" csCatId="accent2" phldr="1"/>
      <dgm:spPr/>
      <dgm:t>
        <a:bodyPr/>
        <a:lstStyle/>
        <a:p>
          <a:endParaRPr lang="en-US"/>
        </a:p>
      </dgm:t>
    </dgm:pt>
    <dgm:pt modelId="{512DC600-6A01-4CFC-B96C-41B56555925C}">
      <dgm:prSet phldrT="[Text]"/>
      <dgm:spPr>
        <a:solidFill>
          <a:schemeClr val="accent1"/>
        </a:solidFill>
      </dgm:spPr>
      <dgm:t>
        <a:bodyPr/>
        <a:lstStyle/>
        <a:p>
          <a:r>
            <a:rPr lang="en-US" b="1" dirty="0" smtClean="0">
              <a:solidFill>
                <a:schemeClr val="tx1"/>
              </a:solidFill>
            </a:rPr>
            <a:t>Control</a:t>
          </a:r>
          <a:endParaRPr lang="en-US" b="1" dirty="0">
            <a:solidFill>
              <a:schemeClr val="tx1"/>
            </a:solidFill>
          </a:endParaRPr>
        </a:p>
      </dgm:t>
    </dgm:pt>
    <dgm:pt modelId="{95CE5CB0-5EA7-4AF5-8414-CF6ECF230A5E}" type="parTrans" cxnId="{45E995D9-951A-44AF-ACD2-4DB6C655EDE7}">
      <dgm:prSet/>
      <dgm:spPr/>
      <dgm:t>
        <a:bodyPr/>
        <a:lstStyle/>
        <a:p>
          <a:endParaRPr lang="en-US"/>
        </a:p>
      </dgm:t>
    </dgm:pt>
    <dgm:pt modelId="{08CD25CF-10E7-4705-8207-299EEC6641D7}" type="sibTrans" cxnId="{45E995D9-951A-44AF-ACD2-4DB6C655EDE7}">
      <dgm:prSet/>
      <dgm:spPr/>
      <dgm:t>
        <a:bodyPr/>
        <a:lstStyle/>
        <a:p>
          <a:endParaRPr lang="en-US"/>
        </a:p>
      </dgm:t>
    </dgm:pt>
    <dgm:pt modelId="{3A88AA2E-F5B4-4474-82AC-598F9938BECA}">
      <dgm:prSet phldrT="[Text]"/>
      <dgm:spPr/>
      <dgm:t>
        <a:bodyPr/>
        <a:lstStyle/>
        <a:p>
          <a:pPr defTabSz="1066800">
            <a:lnSpc>
              <a:spcPct val="90000"/>
            </a:lnSpc>
            <a:spcBef>
              <a:spcPct val="0"/>
            </a:spcBef>
            <a:spcAft>
              <a:spcPct val="35000"/>
            </a:spcAft>
          </a:pPr>
          <a:r>
            <a:rPr lang="en-US" b="1" dirty="0" smtClean="0">
              <a:solidFill>
                <a:schemeClr val="tx1"/>
              </a:solidFill>
            </a:rPr>
            <a:t>Testing</a:t>
          </a:r>
        </a:p>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(Regulation) </a:t>
          </a:r>
          <a:endParaRPr lang="en-US" b="1" dirty="0">
            <a:solidFill>
              <a:schemeClr val="tx1"/>
            </a:solidFill>
          </a:endParaRPr>
        </a:p>
      </dgm:t>
    </dgm:pt>
    <dgm:pt modelId="{7CFF20AF-94E2-4D9B-BC59-B64472203628}" type="parTrans" cxnId="{4AC9D3FC-5A53-4074-B5B9-D01935EE2B14}">
      <dgm:prSet/>
      <dgm:spPr/>
      <dgm:t>
        <a:bodyPr/>
        <a:lstStyle/>
        <a:p>
          <a:endParaRPr lang="en-US"/>
        </a:p>
      </dgm:t>
    </dgm:pt>
    <dgm:pt modelId="{EACCB893-A214-492C-A36C-48135771583C}" type="sibTrans" cxnId="{4AC9D3FC-5A53-4074-B5B9-D01935EE2B14}">
      <dgm:prSet/>
      <dgm:spPr/>
      <dgm:t>
        <a:bodyPr/>
        <a:lstStyle/>
        <a:p>
          <a:endParaRPr lang="en-US"/>
        </a:p>
      </dgm:t>
    </dgm:pt>
    <dgm:pt modelId="{FF93E16B-5553-400D-9AE2-0EBDA7CC8DEC}">
      <dgm:prSet phldrT="[Text]"/>
      <dgm:spPr/>
      <dgm:t>
        <a:bodyPr/>
        <a:lstStyle/>
        <a:p>
          <a:pPr defTabSz="1066800">
            <a:lnSpc>
              <a:spcPct val="90000"/>
            </a:lnSpc>
            <a:spcBef>
              <a:spcPct val="0"/>
            </a:spcBef>
            <a:spcAft>
              <a:spcPct val="35000"/>
            </a:spcAft>
          </a:pPr>
          <a:r>
            <a:rPr lang="en-US" b="1" dirty="0" smtClean="0">
              <a:solidFill>
                <a:schemeClr val="tx1"/>
              </a:solidFill>
            </a:rPr>
            <a:t>Animal selection</a:t>
          </a:r>
        </a:p>
      </dgm:t>
    </dgm:pt>
    <dgm:pt modelId="{CBBF1AB8-96CF-415B-8195-37DA492A62B0}" type="parTrans" cxnId="{A30615DE-9285-4DF1-BB4A-271F23D621E8}">
      <dgm:prSet/>
      <dgm:spPr/>
      <dgm:t>
        <a:bodyPr/>
        <a:lstStyle/>
        <a:p>
          <a:endParaRPr lang="en-US"/>
        </a:p>
      </dgm:t>
    </dgm:pt>
    <dgm:pt modelId="{5E21A0D2-42BC-4BBD-BF6A-479301B1C941}" type="sibTrans" cxnId="{A30615DE-9285-4DF1-BB4A-271F23D621E8}">
      <dgm:prSet/>
      <dgm:spPr/>
      <dgm:t>
        <a:bodyPr/>
        <a:lstStyle/>
        <a:p>
          <a:endParaRPr lang="en-US"/>
        </a:p>
      </dgm:t>
    </dgm:pt>
    <dgm:pt modelId="{384464DB-0803-ED4C-93D2-F1398B40B8B5}">
      <dgm:prSet/>
      <dgm:spPr/>
      <dgm:t>
        <a:bodyPr/>
        <a:lstStyle/>
        <a:p>
          <a:r>
            <a:rPr lang="en-US" b="1" smtClean="0">
              <a:solidFill>
                <a:schemeClr val="tx1"/>
              </a:solidFill>
            </a:rPr>
            <a:t>Vaccination</a:t>
          </a:r>
          <a:endParaRPr lang="en-US"/>
        </a:p>
      </dgm:t>
    </dgm:pt>
    <dgm:pt modelId="{323DDD7D-4747-2543-BC1A-0CDE29B720D5}" type="parTrans" cxnId="{467F88D7-9DB9-3D45-B2DA-98F582CC6CDF}">
      <dgm:prSet/>
      <dgm:spPr/>
      <dgm:t>
        <a:bodyPr/>
        <a:lstStyle/>
        <a:p>
          <a:endParaRPr lang="en-US"/>
        </a:p>
      </dgm:t>
    </dgm:pt>
    <dgm:pt modelId="{0180BF80-77CB-2A49-B70D-5F60863A27B9}" type="sibTrans" cxnId="{467F88D7-9DB9-3D45-B2DA-98F582CC6CDF}">
      <dgm:prSet/>
      <dgm:spPr/>
      <dgm:t>
        <a:bodyPr/>
        <a:lstStyle/>
        <a:p>
          <a:endParaRPr lang="en-US"/>
        </a:p>
      </dgm:t>
    </dgm:pt>
    <dgm:pt modelId="{9FB008B5-24C7-4F61-87FA-CAD01332DEFA}" type="pres">
      <dgm:prSet presAssocID="{C4EE19F2-C141-489A-B26B-28BC01F8BB73}" presName="cycle" presStyleCnt="0">
        <dgm:presLayoutVars>
          <dgm:chMax val="1"/>
          <dgm:dir/>
          <dgm:animLvl val="ctr"/>
          <dgm:resizeHandles val="exact"/>
        </dgm:presLayoutVars>
      </dgm:prSet>
      <dgm:spPr/>
      <dgm:t>
        <a:bodyPr/>
        <a:lstStyle/>
        <a:p>
          <a:endParaRPr lang="en-US"/>
        </a:p>
      </dgm:t>
    </dgm:pt>
    <dgm:pt modelId="{F8AA19BB-2FBB-4E9A-88AE-4CAFB93E41F8}" type="pres">
      <dgm:prSet presAssocID="{512DC600-6A01-4CFC-B96C-41B56555925C}" presName="centerShape" presStyleLbl="node0" presStyleIdx="0" presStyleCnt="1"/>
      <dgm:spPr/>
      <dgm:t>
        <a:bodyPr/>
        <a:lstStyle/>
        <a:p>
          <a:endParaRPr lang="en-US"/>
        </a:p>
      </dgm:t>
    </dgm:pt>
    <dgm:pt modelId="{C20FCC1A-A9AA-4DD4-98DD-5E63BF9556BA}" type="pres">
      <dgm:prSet presAssocID="{7CFF20AF-94E2-4D9B-BC59-B64472203628}" presName="parTrans" presStyleLbl="bgSibTrans2D1" presStyleIdx="0" presStyleCnt="3"/>
      <dgm:spPr/>
      <dgm:t>
        <a:bodyPr/>
        <a:lstStyle/>
        <a:p>
          <a:endParaRPr lang="en-US"/>
        </a:p>
      </dgm:t>
    </dgm:pt>
    <dgm:pt modelId="{33F73D4C-344F-46D5-86CF-4D529EFF1505}" type="pres">
      <dgm:prSet presAssocID="{3A88AA2E-F5B4-4474-82AC-598F9938BECA}" presName="node" presStyleLbl="node1" presStyleIdx="0" presStyleCnt="3">
        <dgm:presLayoutVars>
          <dgm:bulletEnabled val="1"/>
        </dgm:presLayoutVars>
      </dgm:prSet>
      <dgm:spPr/>
      <dgm:t>
        <a:bodyPr/>
        <a:lstStyle/>
        <a:p>
          <a:endParaRPr lang="en-US"/>
        </a:p>
      </dgm:t>
    </dgm:pt>
    <dgm:pt modelId="{8721560E-7174-418C-B439-E422AD2595D4}" type="pres">
      <dgm:prSet presAssocID="{CBBF1AB8-96CF-415B-8195-37DA492A62B0}" presName="parTrans" presStyleLbl="bgSibTrans2D1" presStyleIdx="1" presStyleCnt="3"/>
      <dgm:spPr/>
      <dgm:t>
        <a:bodyPr/>
        <a:lstStyle/>
        <a:p>
          <a:endParaRPr lang="en-US"/>
        </a:p>
      </dgm:t>
    </dgm:pt>
    <dgm:pt modelId="{1BD7A0FA-8994-4FF3-BA85-C4E73EFD5DEC}" type="pres">
      <dgm:prSet presAssocID="{FF93E16B-5553-400D-9AE2-0EBDA7CC8DEC}" presName="node" presStyleLbl="node1" presStyleIdx="1" presStyleCnt="3">
        <dgm:presLayoutVars>
          <dgm:bulletEnabled val="1"/>
        </dgm:presLayoutVars>
      </dgm:prSet>
      <dgm:spPr/>
      <dgm:t>
        <a:bodyPr/>
        <a:lstStyle/>
        <a:p>
          <a:endParaRPr lang="en-US"/>
        </a:p>
      </dgm:t>
    </dgm:pt>
    <dgm:pt modelId="{1D7A728F-492E-5545-ABFA-680FEEB9563F}" type="pres">
      <dgm:prSet presAssocID="{323DDD7D-4747-2543-BC1A-0CDE29B720D5}" presName="parTrans" presStyleLbl="bgSibTrans2D1" presStyleIdx="2" presStyleCnt="3"/>
      <dgm:spPr/>
      <dgm:t>
        <a:bodyPr/>
        <a:lstStyle/>
        <a:p>
          <a:endParaRPr lang="en-US"/>
        </a:p>
      </dgm:t>
    </dgm:pt>
    <dgm:pt modelId="{AEE4DF03-6ED4-7A49-8F3E-2AD86ED0465A}" type="pres">
      <dgm:prSet presAssocID="{384464DB-0803-ED4C-93D2-F1398B40B8B5}" presName="node" presStyleLbl="node1" presStyleIdx="2" presStyleCnt="3">
        <dgm:presLayoutVars>
          <dgm:bulletEnabled val="1"/>
        </dgm:presLayoutVars>
      </dgm:prSet>
      <dgm:spPr/>
      <dgm:t>
        <a:bodyPr/>
        <a:lstStyle/>
        <a:p>
          <a:endParaRPr lang="en-US"/>
        </a:p>
      </dgm:t>
    </dgm:pt>
  </dgm:ptLst>
  <dgm:cxnLst>
    <dgm:cxn modelId="{BA8E747F-5D29-4258-A189-87121C1BCB8F}" type="presOf" srcId="{3A88AA2E-F5B4-4474-82AC-598F9938BECA}" destId="{33F73D4C-344F-46D5-86CF-4D529EFF1505}" srcOrd="0" destOrd="0" presId="urn:microsoft.com/office/officeart/2005/8/layout/radial4"/>
    <dgm:cxn modelId="{A30615DE-9285-4DF1-BB4A-271F23D621E8}" srcId="{512DC600-6A01-4CFC-B96C-41B56555925C}" destId="{FF93E16B-5553-400D-9AE2-0EBDA7CC8DEC}" srcOrd="1" destOrd="0" parTransId="{CBBF1AB8-96CF-415B-8195-37DA492A62B0}" sibTransId="{5E21A0D2-42BC-4BBD-BF6A-479301B1C941}"/>
    <dgm:cxn modelId="{21A01116-2F84-4B1C-95F9-F5E3EC7F2B3F}" type="presOf" srcId="{384464DB-0803-ED4C-93D2-F1398B40B8B5}" destId="{AEE4DF03-6ED4-7A49-8F3E-2AD86ED0465A}" srcOrd="0" destOrd="0" presId="urn:microsoft.com/office/officeart/2005/8/layout/radial4"/>
    <dgm:cxn modelId="{F490BFBB-F9E8-4C27-AF4A-8A934E932437}" type="presOf" srcId="{512DC600-6A01-4CFC-B96C-41B56555925C}" destId="{F8AA19BB-2FBB-4E9A-88AE-4CAFB93E41F8}" srcOrd="0" destOrd="0" presId="urn:microsoft.com/office/officeart/2005/8/layout/radial4"/>
    <dgm:cxn modelId="{E0C9DBC7-1CE7-4D08-BFBD-24C2D53D9F13}" type="presOf" srcId="{CBBF1AB8-96CF-415B-8195-37DA492A62B0}" destId="{8721560E-7174-418C-B439-E422AD2595D4}" srcOrd="0" destOrd="0" presId="urn:microsoft.com/office/officeart/2005/8/layout/radial4"/>
    <dgm:cxn modelId="{467F88D7-9DB9-3D45-B2DA-98F582CC6CDF}" srcId="{512DC600-6A01-4CFC-B96C-41B56555925C}" destId="{384464DB-0803-ED4C-93D2-F1398B40B8B5}" srcOrd="2" destOrd="0" parTransId="{323DDD7D-4747-2543-BC1A-0CDE29B720D5}" sibTransId="{0180BF80-77CB-2A49-B70D-5F60863A27B9}"/>
    <dgm:cxn modelId="{2F588183-E367-4ED2-9340-4882924B0F00}" type="presOf" srcId="{7CFF20AF-94E2-4D9B-BC59-B64472203628}" destId="{C20FCC1A-A9AA-4DD4-98DD-5E63BF9556BA}" srcOrd="0" destOrd="0" presId="urn:microsoft.com/office/officeart/2005/8/layout/radial4"/>
    <dgm:cxn modelId="{57EE8EDF-DC37-408A-A718-01C4F3679639}" type="presOf" srcId="{C4EE19F2-C141-489A-B26B-28BC01F8BB73}" destId="{9FB008B5-24C7-4F61-87FA-CAD01332DEFA}" srcOrd="0" destOrd="0" presId="urn:microsoft.com/office/officeart/2005/8/layout/radial4"/>
    <dgm:cxn modelId="{87A1C47F-0937-4CC6-88FF-81409B270532}" type="presOf" srcId="{FF93E16B-5553-400D-9AE2-0EBDA7CC8DEC}" destId="{1BD7A0FA-8994-4FF3-BA85-C4E73EFD5DEC}" srcOrd="0" destOrd="0" presId="urn:microsoft.com/office/officeart/2005/8/layout/radial4"/>
    <dgm:cxn modelId="{DF032E61-055E-42A6-9CED-C25D86B80D04}" type="presOf" srcId="{323DDD7D-4747-2543-BC1A-0CDE29B720D5}" destId="{1D7A728F-492E-5545-ABFA-680FEEB9563F}" srcOrd="0" destOrd="0" presId="urn:microsoft.com/office/officeart/2005/8/layout/radial4"/>
    <dgm:cxn modelId="{45E995D9-951A-44AF-ACD2-4DB6C655EDE7}" srcId="{C4EE19F2-C141-489A-B26B-28BC01F8BB73}" destId="{512DC600-6A01-4CFC-B96C-41B56555925C}" srcOrd="0" destOrd="0" parTransId="{95CE5CB0-5EA7-4AF5-8414-CF6ECF230A5E}" sibTransId="{08CD25CF-10E7-4705-8207-299EEC6641D7}"/>
    <dgm:cxn modelId="{4AC9D3FC-5A53-4074-B5B9-D01935EE2B14}" srcId="{512DC600-6A01-4CFC-B96C-41B56555925C}" destId="{3A88AA2E-F5B4-4474-82AC-598F9938BECA}" srcOrd="0" destOrd="0" parTransId="{7CFF20AF-94E2-4D9B-BC59-B64472203628}" sibTransId="{EACCB893-A214-492C-A36C-48135771583C}"/>
    <dgm:cxn modelId="{96550FD7-D266-440C-95FB-D011E8D9E75B}" type="presParOf" srcId="{9FB008B5-24C7-4F61-87FA-CAD01332DEFA}" destId="{F8AA19BB-2FBB-4E9A-88AE-4CAFB93E41F8}" srcOrd="0" destOrd="0" presId="urn:microsoft.com/office/officeart/2005/8/layout/radial4"/>
    <dgm:cxn modelId="{CD403636-B3D3-4D5D-9F4E-541DB930673B}" type="presParOf" srcId="{9FB008B5-24C7-4F61-87FA-CAD01332DEFA}" destId="{C20FCC1A-A9AA-4DD4-98DD-5E63BF9556BA}" srcOrd="1" destOrd="0" presId="urn:microsoft.com/office/officeart/2005/8/layout/radial4"/>
    <dgm:cxn modelId="{0DC9B54D-2F94-49DE-8CCC-A1D8B9E0871F}" type="presParOf" srcId="{9FB008B5-24C7-4F61-87FA-CAD01332DEFA}" destId="{33F73D4C-344F-46D5-86CF-4D529EFF1505}" srcOrd="2" destOrd="0" presId="urn:microsoft.com/office/officeart/2005/8/layout/radial4"/>
    <dgm:cxn modelId="{C0CC3411-8659-4568-87DA-660AB010F6C7}" type="presParOf" srcId="{9FB008B5-24C7-4F61-87FA-CAD01332DEFA}" destId="{8721560E-7174-418C-B439-E422AD2595D4}" srcOrd="3" destOrd="0" presId="urn:microsoft.com/office/officeart/2005/8/layout/radial4"/>
    <dgm:cxn modelId="{7B0BD915-9E30-452F-A154-D8B593EC150F}" type="presParOf" srcId="{9FB008B5-24C7-4F61-87FA-CAD01332DEFA}" destId="{1BD7A0FA-8994-4FF3-BA85-C4E73EFD5DEC}" srcOrd="4" destOrd="0" presId="urn:microsoft.com/office/officeart/2005/8/layout/radial4"/>
    <dgm:cxn modelId="{796AF70A-0524-43D3-8ED3-8B780245DFD5}" type="presParOf" srcId="{9FB008B5-24C7-4F61-87FA-CAD01332DEFA}" destId="{1D7A728F-492E-5545-ABFA-680FEEB9563F}" srcOrd="5" destOrd="0" presId="urn:microsoft.com/office/officeart/2005/8/layout/radial4"/>
    <dgm:cxn modelId="{D30551A0-2A9D-4BAF-B0FB-67DC29753C92}" type="presParOf" srcId="{9FB008B5-24C7-4F61-87FA-CAD01332DEFA}" destId="{AEE4DF03-6ED4-7A49-8F3E-2AD86ED0465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1D817-792D-4BF4-B4EA-EA5459CE1C8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440C4AC-3DA7-416C-AF26-82234712080A}">
      <dgm:prSet phldrT="[Text]"/>
      <dgm:spPr/>
      <dgm:t>
        <a:bodyPr/>
        <a:lstStyle/>
        <a:p>
          <a:r>
            <a:rPr lang="en-US" b="1" dirty="0" smtClean="0"/>
            <a:t>Producer</a:t>
          </a:r>
          <a:endParaRPr lang="en-US" b="1" dirty="0"/>
        </a:p>
      </dgm:t>
    </dgm:pt>
    <dgm:pt modelId="{B39B5432-EDAF-4916-AB59-E46E0E68F1F4}" type="parTrans" cxnId="{AE4DADF0-6E68-4323-93B9-E52E0D79997D}">
      <dgm:prSet/>
      <dgm:spPr/>
      <dgm:t>
        <a:bodyPr/>
        <a:lstStyle/>
        <a:p>
          <a:endParaRPr lang="en-US"/>
        </a:p>
      </dgm:t>
    </dgm:pt>
    <dgm:pt modelId="{E1FC57C1-DED7-4CCD-847E-36F0F385C8D7}" type="sibTrans" cxnId="{AE4DADF0-6E68-4323-93B9-E52E0D79997D}">
      <dgm:prSet/>
      <dgm:spPr/>
      <dgm:t>
        <a:bodyPr/>
        <a:lstStyle/>
        <a:p>
          <a:endParaRPr lang="en-US"/>
        </a:p>
      </dgm:t>
    </dgm:pt>
    <dgm:pt modelId="{63078BF4-82F8-4CEB-959D-51A1715720FE}">
      <dgm:prSet phldrT="[Text]"/>
      <dgm:spPr/>
      <dgm:t>
        <a:bodyPr/>
        <a:lstStyle/>
        <a:p>
          <a:r>
            <a:rPr lang="en-US" dirty="0" smtClean="0"/>
            <a:t>Education, income, </a:t>
          </a:r>
          <a:r>
            <a:rPr lang="en-US" dirty="0" err="1" smtClean="0"/>
            <a:t>trich</a:t>
          </a:r>
          <a:r>
            <a:rPr lang="en-US" dirty="0" smtClean="0"/>
            <a:t> knowledge etc.</a:t>
          </a:r>
          <a:endParaRPr lang="en-US" dirty="0"/>
        </a:p>
      </dgm:t>
    </dgm:pt>
    <dgm:pt modelId="{357CAD74-F4DB-4AF6-AEA4-1647DDF82026}" type="parTrans" cxnId="{B0AD92AE-287E-4551-9BF1-098953651C02}">
      <dgm:prSet/>
      <dgm:spPr/>
      <dgm:t>
        <a:bodyPr/>
        <a:lstStyle/>
        <a:p>
          <a:endParaRPr lang="en-US"/>
        </a:p>
      </dgm:t>
    </dgm:pt>
    <dgm:pt modelId="{3BB42C4E-88F6-456A-A0A4-49473BD54961}" type="sibTrans" cxnId="{B0AD92AE-287E-4551-9BF1-098953651C02}">
      <dgm:prSet/>
      <dgm:spPr/>
      <dgm:t>
        <a:bodyPr/>
        <a:lstStyle/>
        <a:p>
          <a:endParaRPr lang="en-US"/>
        </a:p>
      </dgm:t>
    </dgm:pt>
    <dgm:pt modelId="{FAA2C0EF-06AD-4234-9EC6-D34B3840C45B}">
      <dgm:prSet phldrT="[Text]"/>
      <dgm:spPr/>
      <dgm:t>
        <a:bodyPr/>
        <a:lstStyle/>
        <a:p>
          <a:r>
            <a:rPr lang="en-US" b="1" dirty="0" smtClean="0"/>
            <a:t>Herd</a:t>
          </a:r>
          <a:endParaRPr lang="en-US" b="1" dirty="0"/>
        </a:p>
      </dgm:t>
    </dgm:pt>
    <dgm:pt modelId="{7286A748-B34A-48B1-97E5-7284C2F2DA84}" type="parTrans" cxnId="{49196C9B-6178-45C5-AE17-7DDD7B4CD08C}">
      <dgm:prSet/>
      <dgm:spPr/>
      <dgm:t>
        <a:bodyPr/>
        <a:lstStyle/>
        <a:p>
          <a:endParaRPr lang="en-US"/>
        </a:p>
      </dgm:t>
    </dgm:pt>
    <dgm:pt modelId="{C1FFD4E9-3321-40B1-8003-285998F09A50}" type="sibTrans" cxnId="{49196C9B-6178-45C5-AE17-7DDD7B4CD08C}">
      <dgm:prSet/>
      <dgm:spPr/>
      <dgm:t>
        <a:bodyPr/>
        <a:lstStyle/>
        <a:p>
          <a:endParaRPr lang="en-US"/>
        </a:p>
      </dgm:t>
    </dgm:pt>
    <dgm:pt modelId="{0069E0DC-139E-4501-9F0E-7FD5C49F8689}">
      <dgm:prSet phldrT="[Text]"/>
      <dgm:spPr/>
      <dgm:t>
        <a:bodyPr/>
        <a:lstStyle/>
        <a:p>
          <a:r>
            <a:rPr lang="en-US" dirty="0" smtClean="0"/>
            <a:t>Size, bull age, breeding source, method, vaccination, testing etc.</a:t>
          </a:r>
          <a:endParaRPr lang="en-US" dirty="0"/>
        </a:p>
      </dgm:t>
    </dgm:pt>
    <dgm:pt modelId="{727CAD17-A874-401C-8422-7E56F766DD80}" type="parTrans" cxnId="{71242AD7-9DF7-4603-957F-8FC404572C2F}">
      <dgm:prSet/>
      <dgm:spPr/>
      <dgm:t>
        <a:bodyPr/>
        <a:lstStyle/>
        <a:p>
          <a:endParaRPr lang="en-US"/>
        </a:p>
      </dgm:t>
    </dgm:pt>
    <dgm:pt modelId="{764BD34E-8A4D-4BD3-AEF2-E8651A1F8C58}" type="sibTrans" cxnId="{71242AD7-9DF7-4603-957F-8FC404572C2F}">
      <dgm:prSet/>
      <dgm:spPr/>
      <dgm:t>
        <a:bodyPr/>
        <a:lstStyle/>
        <a:p>
          <a:endParaRPr lang="en-US"/>
        </a:p>
      </dgm:t>
    </dgm:pt>
    <dgm:pt modelId="{40F6BE50-027B-4F59-96B4-F769AB1B3611}">
      <dgm:prSet phldrT="[Text]"/>
      <dgm:spPr/>
      <dgm:t>
        <a:bodyPr/>
        <a:lstStyle/>
        <a:p>
          <a:r>
            <a:rPr lang="en-US" b="1" smtClean="0"/>
            <a:t>Allotment</a:t>
          </a:r>
          <a:endParaRPr lang="en-US" b="1" dirty="0"/>
        </a:p>
      </dgm:t>
    </dgm:pt>
    <dgm:pt modelId="{7ACDF35E-5F0F-494B-A06B-64534B9C273E}" type="parTrans" cxnId="{05723F4B-0C4B-4B11-98BC-BC0D99112730}">
      <dgm:prSet/>
      <dgm:spPr/>
      <dgm:t>
        <a:bodyPr/>
        <a:lstStyle/>
        <a:p>
          <a:endParaRPr lang="en-US"/>
        </a:p>
      </dgm:t>
    </dgm:pt>
    <dgm:pt modelId="{61946D1A-60EB-44E4-8C59-3AD887D8CED0}" type="sibTrans" cxnId="{05723F4B-0C4B-4B11-98BC-BC0D99112730}">
      <dgm:prSet/>
      <dgm:spPr/>
      <dgm:t>
        <a:bodyPr/>
        <a:lstStyle/>
        <a:p>
          <a:endParaRPr lang="en-US"/>
        </a:p>
      </dgm:t>
    </dgm:pt>
    <dgm:pt modelId="{94D29A33-E681-47EC-B3D8-308FE14FE07B}">
      <dgm:prSet phldrT="[Text]"/>
      <dgm:spPr/>
      <dgm:t>
        <a:bodyPr/>
        <a:lstStyle/>
        <a:p>
          <a:r>
            <a:rPr lang="en-US" dirty="0" smtClean="0"/>
            <a:t>Type, neighboring herds, fencing status etc.</a:t>
          </a:r>
          <a:endParaRPr lang="en-US" dirty="0"/>
        </a:p>
      </dgm:t>
    </dgm:pt>
    <dgm:pt modelId="{BA76A7A8-257B-40E2-A543-6FF1B8EF0B38}" type="parTrans" cxnId="{046B549F-2EA1-4CB6-B907-B1C59F06B740}">
      <dgm:prSet/>
      <dgm:spPr/>
      <dgm:t>
        <a:bodyPr/>
        <a:lstStyle/>
        <a:p>
          <a:endParaRPr lang="en-US"/>
        </a:p>
      </dgm:t>
    </dgm:pt>
    <dgm:pt modelId="{5FBBFD90-45C3-444D-9D87-EFA253A5C4E0}" type="sibTrans" cxnId="{046B549F-2EA1-4CB6-B907-B1C59F06B740}">
      <dgm:prSet/>
      <dgm:spPr/>
      <dgm:t>
        <a:bodyPr/>
        <a:lstStyle/>
        <a:p>
          <a:endParaRPr lang="en-US"/>
        </a:p>
      </dgm:t>
    </dgm:pt>
    <dgm:pt modelId="{6A15F071-6B75-46DB-9F23-575F585D490E}" type="pres">
      <dgm:prSet presAssocID="{A931D817-792D-4BF4-B4EA-EA5459CE1C87}" presName="Name0" presStyleCnt="0">
        <dgm:presLayoutVars>
          <dgm:dir/>
          <dgm:animLvl val="lvl"/>
          <dgm:resizeHandles val="exact"/>
        </dgm:presLayoutVars>
      </dgm:prSet>
      <dgm:spPr/>
      <dgm:t>
        <a:bodyPr/>
        <a:lstStyle/>
        <a:p>
          <a:endParaRPr lang="en-US"/>
        </a:p>
      </dgm:t>
    </dgm:pt>
    <dgm:pt modelId="{523BF2DD-EDE7-49D2-A1C0-57AE3D23A81C}" type="pres">
      <dgm:prSet presAssocID="{4440C4AC-3DA7-416C-AF26-82234712080A}" presName="linNode" presStyleCnt="0"/>
      <dgm:spPr/>
      <dgm:t>
        <a:bodyPr/>
        <a:lstStyle/>
        <a:p>
          <a:endParaRPr lang="en-US"/>
        </a:p>
      </dgm:t>
    </dgm:pt>
    <dgm:pt modelId="{72F7C812-3767-4999-B5F9-92B6313E962B}" type="pres">
      <dgm:prSet presAssocID="{4440C4AC-3DA7-416C-AF26-82234712080A}" presName="parentText" presStyleLbl="node1" presStyleIdx="0" presStyleCnt="3">
        <dgm:presLayoutVars>
          <dgm:chMax val="1"/>
          <dgm:bulletEnabled val="1"/>
        </dgm:presLayoutVars>
      </dgm:prSet>
      <dgm:spPr/>
      <dgm:t>
        <a:bodyPr/>
        <a:lstStyle/>
        <a:p>
          <a:endParaRPr lang="en-US"/>
        </a:p>
      </dgm:t>
    </dgm:pt>
    <dgm:pt modelId="{DADAAB21-1D54-42BD-B9D7-DCAF747334C1}" type="pres">
      <dgm:prSet presAssocID="{4440C4AC-3DA7-416C-AF26-82234712080A}" presName="descendantText" presStyleLbl="alignAccFollowNode1" presStyleIdx="0" presStyleCnt="3">
        <dgm:presLayoutVars>
          <dgm:bulletEnabled val="1"/>
        </dgm:presLayoutVars>
      </dgm:prSet>
      <dgm:spPr/>
      <dgm:t>
        <a:bodyPr/>
        <a:lstStyle/>
        <a:p>
          <a:endParaRPr lang="en-US"/>
        </a:p>
      </dgm:t>
    </dgm:pt>
    <dgm:pt modelId="{6362FE0E-789E-4112-8090-0BF171DF4C7C}" type="pres">
      <dgm:prSet presAssocID="{E1FC57C1-DED7-4CCD-847E-36F0F385C8D7}" presName="sp" presStyleCnt="0"/>
      <dgm:spPr/>
      <dgm:t>
        <a:bodyPr/>
        <a:lstStyle/>
        <a:p>
          <a:endParaRPr lang="en-US"/>
        </a:p>
      </dgm:t>
    </dgm:pt>
    <dgm:pt modelId="{4BCF7F35-C196-4F8F-B325-D14CBFB98A9E}" type="pres">
      <dgm:prSet presAssocID="{FAA2C0EF-06AD-4234-9EC6-D34B3840C45B}" presName="linNode" presStyleCnt="0"/>
      <dgm:spPr/>
      <dgm:t>
        <a:bodyPr/>
        <a:lstStyle/>
        <a:p>
          <a:endParaRPr lang="en-US"/>
        </a:p>
      </dgm:t>
    </dgm:pt>
    <dgm:pt modelId="{AE6BEE89-F402-48D4-9938-6479714D538B}" type="pres">
      <dgm:prSet presAssocID="{FAA2C0EF-06AD-4234-9EC6-D34B3840C45B}" presName="parentText" presStyleLbl="node1" presStyleIdx="1" presStyleCnt="3">
        <dgm:presLayoutVars>
          <dgm:chMax val="1"/>
          <dgm:bulletEnabled val="1"/>
        </dgm:presLayoutVars>
      </dgm:prSet>
      <dgm:spPr/>
      <dgm:t>
        <a:bodyPr/>
        <a:lstStyle/>
        <a:p>
          <a:endParaRPr lang="en-US"/>
        </a:p>
      </dgm:t>
    </dgm:pt>
    <dgm:pt modelId="{1C249F92-5AE8-42C6-9939-42205B18C9B9}" type="pres">
      <dgm:prSet presAssocID="{FAA2C0EF-06AD-4234-9EC6-D34B3840C45B}" presName="descendantText" presStyleLbl="alignAccFollowNode1" presStyleIdx="1" presStyleCnt="3">
        <dgm:presLayoutVars>
          <dgm:bulletEnabled val="1"/>
        </dgm:presLayoutVars>
      </dgm:prSet>
      <dgm:spPr/>
      <dgm:t>
        <a:bodyPr/>
        <a:lstStyle/>
        <a:p>
          <a:endParaRPr lang="en-US"/>
        </a:p>
      </dgm:t>
    </dgm:pt>
    <dgm:pt modelId="{653F5CC6-2296-44EE-8A90-493C0E2E652F}" type="pres">
      <dgm:prSet presAssocID="{C1FFD4E9-3321-40B1-8003-285998F09A50}" presName="sp" presStyleCnt="0"/>
      <dgm:spPr/>
      <dgm:t>
        <a:bodyPr/>
        <a:lstStyle/>
        <a:p>
          <a:endParaRPr lang="en-US"/>
        </a:p>
      </dgm:t>
    </dgm:pt>
    <dgm:pt modelId="{A04A7E7F-636C-4A1D-98AD-A26CC30CB557}" type="pres">
      <dgm:prSet presAssocID="{40F6BE50-027B-4F59-96B4-F769AB1B3611}" presName="linNode" presStyleCnt="0"/>
      <dgm:spPr/>
      <dgm:t>
        <a:bodyPr/>
        <a:lstStyle/>
        <a:p>
          <a:endParaRPr lang="en-US"/>
        </a:p>
      </dgm:t>
    </dgm:pt>
    <dgm:pt modelId="{936BBA44-E5C3-4586-AE83-A935E4DB1909}" type="pres">
      <dgm:prSet presAssocID="{40F6BE50-027B-4F59-96B4-F769AB1B3611}" presName="parentText" presStyleLbl="node1" presStyleIdx="2" presStyleCnt="3">
        <dgm:presLayoutVars>
          <dgm:chMax val="1"/>
          <dgm:bulletEnabled val="1"/>
        </dgm:presLayoutVars>
      </dgm:prSet>
      <dgm:spPr/>
      <dgm:t>
        <a:bodyPr/>
        <a:lstStyle/>
        <a:p>
          <a:endParaRPr lang="en-US"/>
        </a:p>
      </dgm:t>
    </dgm:pt>
    <dgm:pt modelId="{225C5711-7613-4B96-B094-7F0F03437FA5}" type="pres">
      <dgm:prSet presAssocID="{40F6BE50-027B-4F59-96B4-F769AB1B3611}" presName="descendantText" presStyleLbl="alignAccFollowNode1" presStyleIdx="2" presStyleCnt="3">
        <dgm:presLayoutVars>
          <dgm:bulletEnabled val="1"/>
        </dgm:presLayoutVars>
      </dgm:prSet>
      <dgm:spPr/>
      <dgm:t>
        <a:bodyPr/>
        <a:lstStyle/>
        <a:p>
          <a:endParaRPr lang="en-US"/>
        </a:p>
      </dgm:t>
    </dgm:pt>
  </dgm:ptLst>
  <dgm:cxnLst>
    <dgm:cxn modelId="{046B549F-2EA1-4CB6-B907-B1C59F06B740}" srcId="{40F6BE50-027B-4F59-96B4-F769AB1B3611}" destId="{94D29A33-E681-47EC-B3D8-308FE14FE07B}" srcOrd="0" destOrd="0" parTransId="{BA76A7A8-257B-40E2-A543-6FF1B8EF0B38}" sibTransId="{5FBBFD90-45C3-444D-9D87-EFA253A5C4E0}"/>
    <dgm:cxn modelId="{97B068F3-7CA9-4DD8-8672-69B166A88E19}" type="presOf" srcId="{40F6BE50-027B-4F59-96B4-F769AB1B3611}" destId="{936BBA44-E5C3-4586-AE83-A935E4DB1909}" srcOrd="0" destOrd="0" presId="urn:microsoft.com/office/officeart/2005/8/layout/vList5"/>
    <dgm:cxn modelId="{DDEC1003-EF87-42D5-9F66-E67980CE0B8A}" type="presOf" srcId="{FAA2C0EF-06AD-4234-9EC6-D34B3840C45B}" destId="{AE6BEE89-F402-48D4-9938-6479714D538B}" srcOrd="0" destOrd="0" presId="urn:microsoft.com/office/officeart/2005/8/layout/vList5"/>
    <dgm:cxn modelId="{5833D824-42ED-4EA4-AA1D-5AB56C410EDC}" type="presOf" srcId="{94D29A33-E681-47EC-B3D8-308FE14FE07B}" destId="{225C5711-7613-4B96-B094-7F0F03437FA5}" srcOrd="0" destOrd="0" presId="urn:microsoft.com/office/officeart/2005/8/layout/vList5"/>
    <dgm:cxn modelId="{49196C9B-6178-45C5-AE17-7DDD7B4CD08C}" srcId="{A931D817-792D-4BF4-B4EA-EA5459CE1C87}" destId="{FAA2C0EF-06AD-4234-9EC6-D34B3840C45B}" srcOrd="1" destOrd="0" parTransId="{7286A748-B34A-48B1-97E5-7284C2F2DA84}" sibTransId="{C1FFD4E9-3321-40B1-8003-285998F09A50}"/>
    <dgm:cxn modelId="{AE4DADF0-6E68-4323-93B9-E52E0D79997D}" srcId="{A931D817-792D-4BF4-B4EA-EA5459CE1C87}" destId="{4440C4AC-3DA7-416C-AF26-82234712080A}" srcOrd="0" destOrd="0" parTransId="{B39B5432-EDAF-4916-AB59-E46E0E68F1F4}" sibTransId="{E1FC57C1-DED7-4CCD-847E-36F0F385C8D7}"/>
    <dgm:cxn modelId="{0B4F4307-7CAD-4345-835B-1F8B12B4628E}" type="presOf" srcId="{0069E0DC-139E-4501-9F0E-7FD5C49F8689}" destId="{1C249F92-5AE8-42C6-9939-42205B18C9B9}" srcOrd="0" destOrd="0" presId="urn:microsoft.com/office/officeart/2005/8/layout/vList5"/>
    <dgm:cxn modelId="{71242AD7-9DF7-4603-957F-8FC404572C2F}" srcId="{FAA2C0EF-06AD-4234-9EC6-D34B3840C45B}" destId="{0069E0DC-139E-4501-9F0E-7FD5C49F8689}" srcOrd="0" destOrd="0" parTransId="{727CAD17-A874-401C-8422-7E56F766DD80}" sibTransId="{764BD34E-8A4D-4BD3-AEF2-E8651A1F8C58}"/>
    <dgm:cxn modelId="{05723F4B-0C4B-4B11-98BC-BC0D99112730}" srcId="{A931D817-792D-4BF4-B4EA-EA5459CE1C87}" destId="{40F6BE50-027B-4F59-96B4-F769AB1B3611}" srcOrd="2" destOrd="0" parTransId="{7ACDF35E-5F0F-494B-A06B-64534B9C273E}" sibTransId="{61946D1A-60EB-44E4-8C59-3AD887D8CED0}"/>
    <dgm:cxn modelId="{9D8BE18C-0C99-4383-B311-ECD4410D6ECF}" type="presOf" srcId="{4440C4AC-3DA7-416C-AF26-82234712080A}" destId="{72F7C812-3767-4999-B5F9-92B6313E962B}" srcOrd="0" destOrd="0" presId="urn:microsoft.com/office/officeart/2005/8/layout/vList5"/>
    <dgm:cxn modelId="{B0AD92AE-287E-4551-9BF1-098953651C02}" srcId="{4440C4AC-3DA7-416C-AF26-82234712080A}" destId="{63078BF4-82F8-4CEB-959D-51A1715720FE}" srcOrd="0" destOrd="0" parTransId="{357CAD74-F4DB-4AF6-AEA4-1647DDF82026}" sibTransId="{3BB42C4E-88F6-456A-A0A4-49473BD54961}"/>
    <dgm:cxn modelId="{03FAF794-5D7D-477E-85AA-57C763255FFF}" type="presOf" srcId="{A931D817-792D-4BF4-B4EA-EA5459CE1C87}" destId="{6A15F071-6B75-46DB-9F23-575F585D490E}" srcOrd="0" destOrd="0" presId="urn:microsoft.com/office/officeart/2005/8/layout/vList5"/>
    <dgm:cxn modelId="{5DF70516-3AE4-4145-B529-F828C9304BCB}" type="presOf" srcId="{63078BF4-82F8-4CEB-959D-51A1715720FE}" destId="{DADAAB21-1D54-42BD-B9D7-DCAF747334C1}" srcOrd="0" destOrd="0" presId="urn:microsoft.com/office/officeart/2005/8/layout/vList5"/>
    <dgm:cxn modelId="{C581662E-885D-4DA5-94E5-61B446F0DC60}" type="presParOf" srcId="{6A15F071-6B75-46DB-9F23-575F585D490E}" destId="{523BF2DD-EDE7-49D2-A1C0-57AE3D23A81C}" srcOrd="0" destOrd="0" presId="urn:microsoft.com/office/officeart/2005/8/layout/vList5"/>
    <dgm:cxn modelId="{B5A7868E-CABA-497E-A2EE-65434D6A3F16}" type="presParOf" srcId="{523BF2DD-EDE7-49D2-A1C0-57AE3D23A81C}" destId="{72F7C812-3767-4999-B5F9-92B6313E962B}" srcOrd="0" destOrd="0" presId="urn:microsoft.com/office/officeart/2005/8/layout/vList5"/>
    <dgm:cxn modelId="{5DF58496-7CC0-4080-BB46-9FA1395082A4}" type="presParOf" srcId="{523BF2DD-EDE7-49D2-A1C0-57AE3D23A81C}" destId="{DADAAB21-1D54-42BD-B9D7-DCAF747334C1}" srcOrd="1" destOrd="0" presId="urn:microsoft.com/office/officeart/2005/8/layout/vList5"/>
    <dgm:cxn modelId="{5E547D20-1DEB-48EE-940E-EA957C68DD2C}" type="presParOf" srcId="{6A15F071-6B75-46DB-9F23-575F585D490E}" destId="{6362FE0E-789E-4112-8090-0BF171DF4C7C}" srcOrd="1" destOrd="0" presId="urn:microsoft.com/office/officeart/2005/8/layout/vList5"/>
    <dgm:cxn modelId="{8D37E335-A539-48AB-8A12-F37A1DF0D5AA}" type="presParOf" srcId="{6A15F071-6B75-46DB-9F23-575F585D490E}" destId="{4BCF7F35-C196-4F8F-B325-D14CBFB98A9E}" srcOrd="2" destOrd="0" presId="urn:microsoft.com/office/officeart/2005/8/layout/vList5"/>
    <dgm:cxn modelId="{6CE8C2FE-D719-4305-AD9C-252801FA13A7}" type="presParOf" srcId="{4BCF7F35-C196-4F8F-B325-D14CBFB98A9E}" destId="{AE6BEE89-F402-48D4-9938-6479714D538B}" srcOrd="0" destOrd="0" presId="urn:microsoft.com/office/officeart/2005/8/layout/vList5"/>
    <dgm:cxn modelId="{5EA9E65E-39A4-4543-A07E-B1ACFD2D0DAC}" type="presParOf" srcId="{4BCF7F35-C196-4F8F-B325-D14CBFB98A9E}" destId="{1C249F92-5AE8-42C6-9939-42205B18C9B9}" srcOrd="1" destOrd="0" presId="urn:microsoft.com/office/officeart/2005/8/layout/vList5"/>
    <dgm:cxn modelId="{3F004880-3933-4F5C-8588-2E6C6912DD61}" type="presParOf" srcId="{6A15F071-6B75-46DB-9F23-575F585D490E}" destId="{653F5CC6-2296-44EE-8A90-493C0E2E652F}" srcOrd="3" destOrd="0" presId="urn:microsoft.com/office/officeart/2005/8/layout/vList5"/>
    <dgm:cxn modelId="{401CBC75-1076-41BF-BCBA-F233003D4FF6}" type="presParOf" srcId="{6A15F071-6B75-46DB-9F23-575F585D490E}" destId="{A04A7E7F-636C-4A1D-98AD-A26CC30CB557}" srcOrd="4" destOrd="0" presId="urn:microsoft.com/office/officeart/2005/8/layout/vList5"/>
    <dgm:cxn modelId="{99DE6561-9D8A-4124-B4A1-D3F687F972DB}" type="presParOf" srcId="{A04A7E7F-636C-4A1D-98AD-A26CC30CB557}" destId="{936BBA44-E5C3-4586-AE83-A935E4DB1909}" srcOrd="0" destOrd="0" presId="urn:microsoft.com/office/officeart/2005/8/layout/vList5"/>
    <dgm:cxn modelId="{0C79035C-14B5-4ED1-B78E-8BBFD9B7EA1C}" type="presParOf" srcId="{A04A7E7F-636C-4A1D-98AD-A26CC30CB557}" destId="{225C5711-7613-4B96-B094-7F0F03437F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068886-029F-4657-A176-E05A4FA46208}"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D377114F-4A1D-4D3D-9B1C-C08B439342D7}">
      <dgm:prSet phldrT="[Text]"/>
      <dgm:spPr/>
      <dgm:t>
        <a:bodyPr/>
        <a:lstStyle/>
        <a:p>
          <a:r>
            <a:rPr lang="en-US" b="1" smtClean="0"/>
            <a:t>Software</a:t>
          </a:r>
          <a:endParaRPr lang="en-US" b="1" dirty="0"/>
        </a:p>
      </dgm:t>
    </dgm:pt>
    <dgm:pt modelId="{5668BAA0-940A-4EB5-8062-EB1070C2BEA0}" type="parTrans" cxnId="{6E0DAC95-11B9-4652-AB66-A817E7B3C27F}">
      <dgm:prSet/>
      <dgm:spPr/>
      <dgm:t>
        <a:bodyPr/>
        <a:lstStyle/>
        <a:p>
          <a:endParaRPr lang="en-US"/>
        </a:p>
      </dgm:t>
    </dgm:pt>
    <dgm:pt modelId="{AAFB14DE-3B0B-4A31-9AC0-40940B0DD905}" type="sibTrans" cxnId="{6E0DAC95-11B9-4652-AB66-A817E7B3C27F}">
      <dgm:prSet/>
      <dgm:spPr/>
      <dgm:t>
        <a:bodyPr/>
        <a:lstStyle/>
        <a:p>
          <a:endParaRPr lang="en-US"/>
        </a:p>
      </dgm:t>
    </dgm:pt>
    <dgm:pt modelId="{2829A882-4B50-4D4A-BA8D-3F4D35B2518C}">
      <dgm:prSet phldrT="[Text]"/>
      <dgm:spPr/>
      <dgm:t>
        <a:bodyPr/>
        <a:lstStyle/>
        <a:p>
          <a:r>
            <a:rPr lang="en-US" dirty="0" smtClean="0"/>
            <a:t>Microsoft office Excel</a:t>
          </a:r>
          <a:endParaRPr lang="en-US" dirty="0"/>
        </a:p>
      </dgm:t>
    </dgm:pt>
    <dgm:pt modelId="{4BC90AEE-083F-4F0C-8D7E-F32034E4BD54}" type="parTrans" cxnId="{69BC3261-1A73-4EDF-B1BF-A08233CFBEEF}">
      <dgm:prSet/>
      <dgm:spPr/>
      <dgm:t>
        <a:bodyPr/>
        <a:lstStyle/>
        <a:p>
          <a:endParaRPr lang="en-US"/>
        </a:p>
      </dgm:t>
    </dgm:pt>
    <dgm:pt modelId="{7A99B2A2-E169-448C-8C10-E3B35630493F}" type="sibTrans" cxnId="{69BC3261-1A73-4EDF-B1BF-A08233CFBEEF}">
      <dgm:prSet/>
      <dgm:spPr/>
      <dgm:t>
        <a:bodyPr/>
        <a:lstStyle/>
        <a:p>
          <a:endParaRPr lang="en-US"/>
        </a:p>
      </dgm:t>
    </dgm:pt>
    <dgm:pt modelId="{FD901A24-7098-4B26-821D-8560E5595BB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smtClean="0"/>
            <a:t>Quality control</a:t>
          </a:r>
          <a:endParaRPr lang="en-US" b="1" dirty="0" smtClean="0"/>
        </a:p>
      </dgm:t>
    </dgm:pt>
    <dgm:pt modelId="{F023BA27-0B46-4D0A-9FD6-1AB7104233B5}" type="parTrans" cxnId="{BB991138-549B-4C16-91F8-EEAB0B4C8D2E}">
      <dgm:prSet/>
      <dgm:spPr/>
      <dgm:t>
        <a:bodyPr/>
        <a:lstStyle/>
        <a:p>
          <a:endParaRPr lang="en-US"/>
        </a:p>
      </dgm:t>
    </dgm:pt>
    <dgm:pt modelId="{6FC04A08-9F88-4DC9-AA9E-2BC6303D28FC}" type="sibTrans" cxnId="{BB991138-549B-4C16-91F8-EEAB0B4C8D2E}">
      <dgm:prSet/>
      <dgm:spPr/>
      <dgm:t>
        <a:bodyPr/>
        <a:lstStyle/>
        <a:p>
          <a:endParaRPr lang="en-US"/>
        </a:p>
      </dgm:t>
    </dgm:pt>
    <dgm:pt modelId="{7F685395-3584-48E2-A4E5-C7D7F94AF01A}">
      <dgm:prSet phldrT="[Text]"/>
      <dgm:spPr/>
      <dgm:t>
        <a:bodyPr/>
        <a:lstStyle/>
        <a:p>
          <a:r>
            <a:rPr lang="en-US" dirty="0" smtClean="0"/>
            <a:t>Data confirmation</a:t>
          </a:r>
          <a:endParaRPr lang="en-US" dirty="0"/>
        </a:p>
      </dgm:t>
    </dgm:pt>
    <dgm:pt modelId="{5D02A718-C645-4B35-8F1B-CDFD74C7092D}" type="parTrans" cxnId="{E42CFB91-4958-4E17-8703-D7FCAFE4C4A6}">
      <dgm:prSet/>
      <dgm:spPr/>
      <dgm:t>
        <a:bodyPr/>
        <a:lstStyle/>
        <a:p>
          <a:endParaRPr lang="en-US"/>
        </a:p>
      </dgm:t>
    </dgm:pt>
    <dgm:pt modelId="{89EB1450-B52D-42F3-809C-AFDC44443D07}" type="sibTrans" cxnId="{E42CFB91-4958-4E17-8703-D7FCAFE4C4A6}">
      <dgm:prSet/>
      <dgm:spPr/>
      <dgm:t>
        <a:bodyPr/>
        <a:lstStyle/>
        <a:p>
          <a:endParaRPr lang="en-US"/>
        </a:p>
      </dgm:t>
    </dgm:pt>
    <dgm:pt modelId="{F1842CAC-EEC4-4C0E-9D83-A114512CCD11}">
      <dgm:prSet phldrT="[Text]"/>
      <dgm:spPr/>
      <dgm:t>
        <a:bodyPr/>
        <a:lstStyle/>
        <a:p>
          <a:r>
            <a:rPr lang="en-US" dirty="0" smtClean="0"/>
            <a:t>Exclusion of unqualified data</a:t>
          </a:r>
          <a:endParaRPr lang="en-US" dirty="0"/>
        </a:p>
      </dgm:t>
    </dgm:pt>
    <dgm:pt modelId="{B462D588-11AC-46C8-91E5-6D6291FFF95A}" type="parTrans" cxnId="{945E6742-EEBA-4B38-B185-2BEA2984CBC4}">
      <dgm:prSet/>
      <dgm:spPr/>
      <dgm:t>
        <a:bodyPr/>
        <a:lstStyle/>
        <a:p>
          <a:endParaRPr lang="en-US"/>
        </a:p>
      </dgm:t>
    </dgm:pt>
    <dgm:pt modelId="{9A1CF38E-E020-4330-B958-20013BA38D70}" type="sibTrans" cxnId="{945E6742-EEBA-4B38-B185-2BEA2984CBC4}">
      <dgm:prSet/>
      <dgm:spPr/>
      <dgm:t>
        <a:bodyPr/>
        <a:lstStyle/>
        <a:p>
          <a:endParaRPr lang="en-US"/>
        </a:p>
      </dgm:t>
    </dgm:pt>
    <dgm:pt modelId="{19F87F67-DCD7-4F99-BAE7-EE8C3592542F}">
      <dgm:prSet phldrT="[Text]"/>
      <dgm:spPr/>
      <dgm:t>
        <a:bodyPr/>
        <a:lstStyle/>
        <a:p>
          <a:r>
            <a:rPr lang="en-US" b="1" smtClean="0"/>
            <a:t>Statistical method</a:t>
          </a:r>
          <a:endParaRPr lang="en-US" b="1" dirty="0"/>
        </a:p>
      </dgm:t>
    </dgm:pt>
    <dgm:pt modelId="{199E84FE-16A2-4345-A343-B167BE0EC4F1}" type="parTrans" cxnId="{50BA4E8F-ECA4-4FB7-B8F6-9039304A5CE1}">
      <dgm:prSet/>
      <dgm:spPr/>
      <dgm:t>
        <a:bodyPr/>
        <a:lstStyle/>
        <a:p>
          <a:endParaRPr lang="en-US"/>
        </a:p>
      </dgm:t>
    </dgm:pt>
    <dgm:pt modelId="{C4DA2E6C-9F3D-418F-B927-08B06EF5D3C6}" type="sibTrans" cxnId="{50BA4E8F-ECA4-4FB7-B8F6-9039304A5CE1}">
      <dgm:prSet/>
      <dgm:spPr/>
      <dgm:t>
        <a:bodyPr/>
        <a:lstStyle/>
        <a:p>
          <a:endParaRPr lang="en-US"/>
        </a:p>
      </dgm:t>
    </dgm:pt>
    <dgm:pt modelId="{07D65BEC-53CB-4822-A130-6261A2CDBAB3}">
      <dgm:prSet phldrT="[Text]"/>
      <dgm:spPr/>
      <dgm:t>
        <a:bodyPr/>
        <a:lstStyle/>
        <a:p>
          <a:r>
            <a:rPr lang="en-US" dirty="0" smtClean="0"/>
            <a:t>Frequency analysis</a:t>
          </a:r>
          <a:endParaRPr lang="en-US" dirty="0"/>
        </a:p>
      </dgm:t>
    </dgm:pt>
    <dgm:pt modelId="{C13C7A88-2918-48A2-80D1-668A8757D86C}" type="parTrans" cxnId="{894515F3-A8CE-4D87-A59E-904E48309004}">
      <dgm:prSet/>
      <dgm:spPr/>
      <dgm:t>
        <a:bodyPr/>
        <a:lstStyle/>
        <a:p>
          <a:endParaRPr lang="en-US"/>
        </a:p>
      </dgm:t>
    </dgm:pt>
    <dgm:pt modelId="{DA14167D-B939-4D4A-AACB-9136D9430FE6}" type="sibTrans" cxnId="{894515F3-A8CE-4D87-A59E-904E48309004}">
      <dgm:prSet/>
      <dgm:spPr/>
      <dgm:t>
        <a:bodyPr/>
        <a:lstStyle/>
        <a:p>
          <a:endParaRPr lang="en-US"/>
        </a:p>
      </dgm:t>
    </dgm:pt>
    <dgm:pt modelId="{50A1195F-0215-415A-B0F7-0B78164E7BE8}">
      <dgm:prSet phldrT="[Text]"/>
      <dgm:spPr/>
      <dgm:t>
        <a:bodyPr/>
        <a:lstStyle/>
        <a:p>
          <a:r>
            <a:rPr lang="en-US" dirty="0" smtClean="0"/>
            <a:t>IBM SPSS19</a:t>
          </a:r>
          <a:endParaRPr lang="en-US" dirty="0"/>
        </a:p>
      </dgm:t>
    </dgm:pt>
    <dgm:pt modelId="{ED8E6747-04FA-41FE-B88F-30C57E6DFF02}" type="parTrans" cxnId="{6FD0E351-9EA9-4E32-B251-BDAF63CE46BC}">
      <dgm:prSet/>
      <dgm:spPr/>
      <dgm:t>
        <a:bodyPr/>
        <a:lstStyle/>
        <a:p>
          <a:endParaRPr lang="en-US"/>
        </a:p>
      </dgm:t>
    </dgm:pt>
    <dgm:pt modelId="{E64EBBE2-15EF-4B36-8F17-5C4889C62D6C}" type="sibTrans" cxnId="{6FD0E351-9EA9-4E32-B251-BDAF63CE46BC}">
      <dgm:prSet/>
      <dgm:spPr/>
      <dgm:t>
        <a:bodyPr/>
        <a:lstStyle/>
        <a:p>
          <a:endParaRPr lang="en-US"/>
        </a:p>
      </dgm:t>
    </dgm:pt>
    <dgm:pt modelId="{97E19F09-C89A-497B-A5EE-59544A0F8572}">
      <dgm:prSet phldrT="[Text]"/>
      <dgm:spPr/>
      <dgm:t>
        <a:bodyPr/>
        <a:lstStyle/>
        <a:p>
          <a:r>
            <a:rPr lang="en-US" dirty="0" smtClean="0"/>
            <a:t>SISA (online tool)</a:t>
          </a:r>
          <a:endParaRPr lang="en-US" dirty="0"/>
        </a:p>
      </dgm:t>
    </dgm:pt>
    <dgm:pt modelId="{0AEBFF51-DB31-46B4-BA64-46F676536E33}" type="parTrans" cxnId="{73B71DCF-AD4D-40DF-976E-7A03546EAFAC}">
      <dgm:prSet/>
      <dgm:spPr/>
      <dgm:t>
        <a:bodyPr/>
        <a:lstStyle/>
        <a:p>
          <a:endParaRPr lang="en-US"/>
        </a:p>
      </dgm:t>
    </dgm:pt>
    <dgm:pt modelId="{3328908F-68CF-4B2A-86F7-29BF34178B98}" type="sibTrans" cxnId="{73B71DCF-AD4D-40DF-976E-7A03546EAFAC}">
      <dgm:prSet/>
      <dgm:spPr/>
      <dgm:t>
        <a:bodyPr/>
        <a:lstStyle/>
        <a:p>
          <a:endParaRPr lang="en-US"/>
        </a:p>
      </dgm:t>
    </dgm:pt>
    <dgm:pt modelId="{B8DD1BD1-D1BC-45F8-99BD-8C5FC765B94D}">
      <dgm:prSet phldrT="[Text]"/>
      <dgm:spPr/>
      <dgm:t>
        <a:bodyPr/>
        <a:lstStyle/>
        <a:p>
          <a:r>
            <a:rPr lang="en-US" dirty="0" smtClean="0"/>
            <a:t>Refinement</a:t>
          </a:r>
          <a:endParaRPr lang="en-US" dirty="0"/>
        </a:p>
      </dgm:t>
    </dgm:pt>
    <dgm:pt modelId="{1E952CB6-CD0F-4F81-AF7E-CCFC5411748C}" type="parTrans" cxnId="{8EFA26A8-E53F-4ED0-90B6-7C21EA5075DA}">
      <dgm:prSet/>
      <dgm:spPr/>
      <dgm:t>
        <a:bodyPr/>
        <a:lstStyle/>
        <a:p>
          <a:endParaRPr lang="en-US"/>
        </a:p>
      </dgm:t>
    </dgm:pt>
    <dgm:pt modelId="{16EA0401-9D89-4BB1-A2B5-74389161977F}" type="sibTrans" cxnId="{8EFA26A8-E53F-4ED0-90B6-7C21EA5075DA}">
      <dgm:prSet/>
      <dgm:spPr/>
      <dgm:t>
        <a:bodyPr/>
        <a:lstStyle/>
        <a:p>
          <a:endParaRPr lang="en-US"/>
        </a:p>
      </dgm:t>
    </dgm:pt>
    <dgm:pt modelId="{B6CB29C6-A12A-45EE-A884-9AA430CF9FE9}">
      <dgm:prSet phldrT="[Text]"/>
      <dgm:spPr/>
      <dgm:t>
        <a:bodyPr/>
        <a:lstStyle/>
        <a:p>
          <a:r>
            <a:rPr lang="en-US" dirty="0" smtClean="0"/>
            <a:t>Pearson’s chi-square</a:t>
          </a:r>
          <a:endParaRPr lang="en-US" dirty="0"/>
        </a:p>
      </dgm:t>
    </dgm:pt>
    <dgm:pt modelId="{3ABD70DC-CF64-4BFA-8E3B-4570B8E9C1DF}" type="parTrans" cxnId="{97733CB6-FD75-4484-A5FA-441CD63108FB}">
      <dgm:prSet/>
      <dgm:spPr/>
      <dgm:t>
        <a:bodyPr/>
        <a:lstStyle/>
        <a:p>
          <a:endParaRPr lang="en-US"/>
        </a:p>
      </dgm:t>
    </dgm:pt>
    <dgm:pt modelId="{56A7EED6-8DDD-4DF1-9303-349F8F384378}" type="sibTrans" cxnId="{97733CB6-FD75-4484-A5FA-441CD63108FB}">
      <dgm:prSet/>
      <dgm:spPr/>
      <dgm:t>
        <a:bodyPr/>
        <a:lstStyle/>
        <a:p>
          <a:endParaRPr lang="en-US"/>
        </a:p>
      </dgm:t>
    </dgm:pt>
    <dgm:pt modelId="{C69701EC-FFB2-4EFE-B3DF-31C30F1F90A8}">
      <dgm:prSet phldrT="[Text]"/>
      <dgm:spPr/>
      <dgm:t>
        <a:bodyPr/>
        <a:lstStyle/>
        <a:p>
          <a:r>
            <a:rPr lang="en-US" dirty="0" smtClean="0"/>
            <a:t>Fisher’s exact test</a:t>
          </a:r>
          <a:endParaRPr lang="en-US" dirty="0"/>
        </a:p>
      </dgm:t>
    </dgm:pt>
    <dgm:pt modelId="{F7DEF250-DD36-4A93-937E-DD182AAB9BA0}" type="parTrans" cxnId="{ACDF1DC8-8E37-45FE-9DDE-988FB49767FE}">
      <dgm:prSet/>
      <dgm:spPr/>
      <dgm:t>
        <a:bodyPr/>
        <a:lstStyle/>
        <a:p>
          <a:endParaRPr lang="en-US"/>
        </a:p>
      </dgm:t>
    </dgm:pt>
    <dgm:pt modelId="{50C42203-1B4D-4889-BD9F-408C111F003A}" type="sibTrans" cxnId="{ACDF1DC8-8E37-45FE-9DDE-988FB49767FE}">
      <dgm:prSet/>
      <dgm:spPr/>
      <dgm:t>
        <a:bodyPr/>
        <a:lstStyle/>
        <a:p>
          <a:endParaRPr lang="en-US"/>
        </a:p>
      </dgm:t>
    </dgm:pt>
    <dgm:pt modelId="{9CFF73B8-6707-4DDA-919B-9A723898AC15}" type="pres">
      <dgm:prSet presAssocID="{5A068886-029F-4657-A176-E05A4FA46208}" presName="Name0" presStyleCnt="0">
        <dgm:presLayoutVars>
          <dgm:dir/>
          <dgm:animLvl val="lvl"/>
          <dgm:resizeHandles val="exact"/>
        </dgm:presLayoutVars>
      </dgm:prSet>
      <dgm:spPr/>
      <dgm:t>
        <a:bodyPr/>
        <a:lstStyle/>
        <a:p>
          <a:endParaRPr lang="en-US"/>
        </a:p>
      </dgm:t>
    </dgm:pt>
    <dgm:pt modelId="{3D1BE0A9-8402-4B05-BCDB-F60A2C98F5B0}" type="pres">
      <dgm:prSet presAssocID="{D377114F-4A1D-4D3D-9B1C-C08B439342D7}" presName="linNode" presStyleCnt="0"/>
      <dgm:spPr/>
      <dgm:t>
        <a:bodyPr/>
        <a:lstStyle/>
        <a:p>
          <a:endParaRPr lang="en-US"/>
        </a:p>
      </dgm:t>
    </dgm:pt>
    <dgm:pt modelId="{166C2F51-D454-419A-B242-F1DA3FFBF7DD}" type="pres">
      <dgm:prSet presAssocID="{D377114F-4A1D-4D3D-9B1C-C08B439342D7}" presName="parentText" presStyleLbl="node1" presStyleIdx="0" presStyleCnt="3">
        <dgm:presLayoutVars>
          <dgm:chMax val="1"/>
          <dgm:bulletEnabled val="1"/>
        </dgm:presLayoutVars>
      </dgm:prSet>
      <dgm:spPr/>
      <dgm:t>
        <a:bodyPr/>
        <a:lstStyle/>
        <a:p>
          <a:endParaRPr lang="en-US"/>
        </a:p>
      </dgm:t>
    </dgm:pt>
    <dgm:pt modelId="{CCBAF8E2-F35D-4C57-BA15-102A53C2B805}" type="pres">
      <dgm:prSet presAssocID="{D377114F-4A1D-4D3D-9B1C-C08B439342D7}" presName="descendantText" presStyleLbl="alignAccFollowNode1" presStyleIdx="0" presStyleCnt="3">
        <dgm:presLayoutVars>
          <dgm:bulletEnabled val="1"/>
        </dgm:presLayoutVars>
      </dgm:prSet>
      <dgm:spPr/>
      <dgm:t>
        <a:bodyPr/>
        <a:lstStyle/>
        <a:p>
          <a:endParaRPr lang="en-US"/>
        </a:p>
      </dgm:t>
    </dgm:pt>
    <dgm:pt modelId="{3742F435-5A58-4DEC-A34F-583F8705CA5C}" type="pres">
      <dgm:prSet presAssocID="{AAFB14DE-3B0B-4A31-9AC0-40940B0DD905}" presName="sp" presStyleCnt="0"/>
      <dgm:spPr/>
      <dgm:t>
        <a:bodyPr/>
        <a:lstStyle/>
        <a:p>
          <a:endParaRPr lang="en-US"/>
        </a:p>
      </dgm:t>
    </dgm:pt>
    <dgm:pt modelId="{B0C19755-5FFE-4348-B722-65BE61C49000}" type="pres">
      <dgm:prSet presAssocID="{FD901A24-7098-4B26-821D-8560E5595BB4}" presName="linNode" presStyleCnt="0"/>
      <dgm:spPr/>
      <dgm:t>
        <a:bodyPr/>
        <a:lstStyle/>
        <a:p>
          <a:endParaRPr lang="en-US"/>
        </a:p>
      </dgm:t>
    </dgm:pt>
    <dgm:pt modelId="{BEE3A0E1-AAA5-4C78-BAE1-D03784308E93}" type="pres">
      <dgm:prSet presAssocID="{FD901A24-7098-4B26-821D-8560E5595BB4}" presName="parentText" presStyleLbl="node1" presStyleIdx="1" presStyleCnt="3">
        <dgm:presLayoutVars>
          <dgm:chMax val="1"/>
          <dgm:bulletEnabled val="1"/>
        </dgm:presLayoutVars>
      </dgm:prSet>
      <dgm:spPr/>
      <dgm:t>
        <a:bodyPr/>
        <a:lstStyle/>
        <a:p>
          <a:endParaRPr lang="en-US"/>
        </a:p>
      </dgm:t>
    </dgm:pt>
    <dgm:pt modelId="{D38E7B66-BBC5-4095-AEFB-2E53C4364351}" type="pres">
      <dgm:prSet presAssocID="{FD901A24-7098-4B26-821D-8560E5595BB4}" presName="descendantText" presStyleLbl="alignAccFollowNode1" presStyleIdx="1" presStyleCnt="3">
        <dgm:presLayoutVars>
          <dgm:bulletEnabled val="1"/>
        </dgm:presLayoutVars>
      </dgm:prSet>
      <dgm:spPr/>
      <dgm:t>
        <a:bodyPr/>
        <a:lstStyle/>
        <a:p>
          <a:endParaRPr lang="en-US"/>
        </a:p>
      </dgm:t>
    </dgm:pt>
    <dgm:pt modelId="{54F0DD99-6C10-4ADC-AA29-E02ED84CBB2D}" type="pres">
      <dgm:prSet presAssocID="{6FC04A08-9F88-4DC9-AA9E-2BC6303D28FC}" presName="sp" presStyleCnt="0"/>
      <dgm:spPr/>
      <dgm:t>
        <a:bodyPr/>
        <a:lstStyle/>
        <a:p>
          <a:endParaRPr lang="en-US"/>
        </a:p>
      </dgm:t>
    </dgm:pt>
    <dgm:pt modelId="{489C4E14-4A27-4FF0-A2E3-3D0D7AF70EDB}" type="pres">
      <dgm:prSet presAssocID="{19F87F67-DCD7-4F99-BAE7-EE8C3592542F}" presName="linNode" presStyleCnt="0"/>
      <dgm:spPr/>
      <dgm:t>
        <a:bodyPr/>
        <a:lstStyle/>
        <a:p>
          <a:endParaRPr lang="en-US"/>
        </a:p>
      </dgm:t>
    </dgm:pt>
    <dgm:pt modelId="{7F4A308C-B6B2-471D-88B1-18E0101D5EF5}" type="pres">
      <dgm:prSet presAssocID="{19F87F67-DCD7-4F99-BAE7-EE8C3592542F}" presName="parentText" presStyleLbl="node1" presStyleIdx="2" presStyleCnt="3">
        <dgm:presLayoutVars>
          <dgm:chMax val="1"/>
          <dgm:bulletEnabled val="1"/>
        </dgm:presLayoutVars>
      </dgm:prSet>
      <dgm:spPr/>
      <dgm:t>
        <a:bodyPr/>
        <a:lstStyle/>
        <a:p>
          <a:endParaRPr lang="en-US"/>
        </a:p>
      </dgm:t>
    </dgm:pt>
    <dgm:pt modelId="{05B249E5-C8F5-4CF2-BEA3-BD9FCD67CEEA}" type="pres">
      <dgm:prSet presAssocID="{19F87F67-DCD7-4F99-BAE7-EE8C3592542F}" presName="descendantText" presStyleLbl="alignAccFollowNode1" presStyleIdx="2" presStyleCnt="3">
        <dgm:presLayoutVars>
          <dgm:bulletEnabled val="1"/>
        </dgm:presLayoutVars>
      </dgm:prSet>
      <dgm:spPr/>
      <dgm:t>
        <a:bodyPr/>
        <a:lstStyle/>
        <a:p>
          <a:endParaRPr lang="en-US"/>
        </a:p>
      </dgm:t>
    </dgm:pt>
  </dgm:ptLst>
  <dgm:cxnLst>
    <dgm:cxn modelId="{6FD0E351-9EA9-4E32-B251-BDAF63CE46BC}" srcId="{D377114F-4A1D-4D3D-9B1C-C08B439342D7}" destId="{50A1195F-0215-415A-B0F7-0B78164E7BE8}" srcOrd="1" destOrd="0" parTransId="{ED8E6747-04FA-41FE-B88F-30C57E6DFF02}" sibTransId="{E64EBBE2-15EF-4B36-8F17-5C4889C62D6C}"/>
    <dgm:cxn modelId="{97733CB6-FD75-4484-A5FA-441CD63108FB}" srcId="{19F87F67-DCD7-4F99-BAE7-EE8C3592542F}" destId="{B6CB29C6-A12A-45EE-A884-9AA430CF9FE9}" srcOrd="1" destOrd="0" parTransId="{3ABD70DC-CF64-4BFA-8E3B-4570B8E9C1DF}" sibTransId="{56A7EED6-8DDD-4DF1-9303-349F8F384378}"/>
    <dgm:cxn modelId="{ACDF1DC8-8E37-45FE-9DDE-988FB49767FE}" srcId="{19F87F67-DCD7-4F99-BAE7-EE8C3592542F}" destId="{C69701EC-FFB2-4EFE-B3DF-31C30F1F90A8}" srcOrd="2" destOrd="0" parTransId="{F7DEF250-DD36-4A93-937E-DD182AAB9BA0}" sibTransId="{50C42203-1B4D-4889-BD9F-408C111F003A}"/>
    <dgm:cxn modelId="{73B71DCF-AD4D-40DF-976E-7A03546EAFAC}" srcId="{D377114F-4A1D-4D3D-9B1C-C08B439342D7}" destId="{97E19F09-C89A-497B-A5EE-59544A0F8572}" srcOrd="2" destOrd="0" parTransId="{0AEBFF51-DB31-46B4-BA64-46F676536E33}" sibTransId="{3328908F-68CF-4B2A-86F7-29BF34178B98}"/>
    <dgm:cxn modelId="{50BA4E8F-ECA4-4FB7-B8F6-9039304A5CE1}" srcId="{5A068886-029F-4657-A176-E05A4FA46208}" destId="{19F87F67-DCD7-4F99-BAE7-EE8C3592542F}" srcOrd="2" destOrd="0" parTransId="{199E84FE-16A2-4345-A343-B167BE0EC4F1}" sibTransId="{C4DA2E6C-9F3D-418F-B927-08B06EF5D3C6}"/>
    <dgm:cxn modelId="{5B7C6DF1-FB91-4E44-9387-72AAE6BE9129}" type="presOf" srcId="{5A068886-029F-4657-A176-E05A4FA46208}" destId="{9CFF73B8-6707-4DDA-919B-9A723898AC15}" srcOrd="0" destOrd="0" presId="urn:microsoft.com/office/officeart/2005/8/layout/vList5"/>
    <dgm:cxn modelId="{4093B578-0A66-4DB5-8BC7-CA303391BC7D}" type="presOf" srcId="{97E19F09-C89A-497B-A5EE-59544A0F8572}" destId="{CCBAF8E2-F35D-4C57-BA15-102A53C2B805}" srcOrd="0" destOrd="2" presId="urn:microsoft.com/office/officeart/2005/8/layout/vList5"/>
    <dgm:cxn modelId="{9F910440-65E5-427F-97C6-A9CCF20B4D53}" type="presOf" srcId="{07D65BEC-53CB-4822-A130-6261A2CDBAB3}" destId="{05B249E5-C8F5-4CF2-BEA3-BD9FCD67CEEA}" srcOrd="0" destOrd="0" presId="urn:microsoft.com/office/officeart/2005/8/layout/vList5"/>
    <dgm:cxn modelId="{6E0DAC95-11B9-4652-AB66-A817E7B3C27F}" srcId="{5A068886-029F-4657-A176-E05A4FA46208}" destId="{D377114F-4A1D-4D3D-9B1C-C08B439342D7}" srcOrd="0" destOrd="0" parTransId="{5668BAA0-940A-4EB5-8062-EB1070C2BEA0}" sibTransId="{AAFB14DE-3B0B-4A31-9AC0-40940B0DD905}"/>
    <dgm:cxn modelId="{F8E4C2B5-9BD7-4451-8A82-BD6BDCB6BAC9}" type="presOf" srcId="{F1842CAC-EEC4-4C0E-9D83-A114512CCD11}" destId="{D38E7B66-BBC5-4095-AEFB-2E53C4364351}" srcOrd="0" destOrd="2" presId="urn:microsoft.com/office/officeart/2005/8/layout/vList5"/>
    <dgm:cxn modelId="{78E4176A-B4AA-4282-B781-46C240DA4956}" type="presOf" srcId="{FD901A24-7098-4B26-821D-8560E5595BB4}" destId="{BEE3A0E1-AAA5-4C78-BAE1-D03784308E93}" srcOrd="0" destOrd="0" presId="urn:microsoft.com/office/officeart/2005/8/layout/vList5"/>
    <dgm:cxn modelId="{E3735C89-2876-4AA5-8181-2702CA58EE52}" type="presOf" srcId="{B8DD1BD1-D1BC-45F8-99BD-8C5FC765B94D}" destId="{D38E7B66-BBC5-4095-AEFB-2E53C4364351}" srcOrd="0" destOrd="1" presId="urn:microsoft.com/office/officeart/2005/8/layout/vList5"/>
    <dgm:cxn modelId="{E42CFB91-4958-4E17-8703-D7FCAFE4C4A6}" srcId="{FD901A24-7098-4B26-821D-8560E5595BB4}" destId="{7F685395-3584-48E2-A4E5-C7D7F94AF01A}" srcOrd="0" destOrd="0" parTransId="{5D02A718-C645-4B35-8F1B-CDFD74C7092D}" sibTransId="{89EB1450-B52D-42F3-809C-AFDC44443D07}"/>
    <dgm:cxn modelId="{17C909C3-0E07-4A18-AD14-988EC10094F3}" type="presOf" srcId="{19F87F67-DCD7-4F99-BAE7-EE8C3592542F}" destId="{7F4A308C-B6B2-471D-88B1-18E0101D5EF5}" srcOrd="0" destOrd="0" presId="urn:microsoft.com/office/officeart/2005/8/layout/vList5"/>
    <dgm:cxn modelId="{894515F3-A8CE-4D87-A59E-904E48309004}" srcId="{19F87F67-DCD7-4F99-BAE7-EE8C3592542F}" destId="{07D65BEC-53CB-4822-A130-6261A2CDBAB3}" srcOrd="0" destOrd="0" parTransId="{C13C7A88-2918-48A2-80D1-668A8757D86C}" sibTransId="{DA14167D-B939-4D4A-AACB-9136D9430FE6}"/>
    <dgm:cxn modelId="{6CACCE3C-B606-4CCA-AACF-6C2D1516E9D6}" type="presOf" srcId="{7F685395-3584-48E2-A4E5-C7D7F94AF01A}" destId="{D38E7B66-BBC5-4095-AEFB-2E53C4364351}" srcOrd="0" destOrd="0" presId="urn:microsoft.com/office/officeart/2005/8/layout/vList5"/>
    <dgm:cxn modelId="{E22C959D-8C64-4263-8724-9E5A46B670A4}" type="presOf" srcId="{D377114F-4A1D-4D3D-9B1C-C08B439342D7}" destId="{166C2F51-D454-419A-B242-F1DA3FFBF7DD}" srcOrd="0" destOrd="0" presId="urn:microsoft.com/office/officeart/2005/8/layout/vList5"/>
    <dgm:cxn modelId="{DD4BCA64-ABF0-4359-AD4A-4599688CB5AB}" type="presOf" srcId="{50A1195F-0215-415A-B0F7-0B78164E7BE8}" destId="{CCBAF8E2-F35D-4C57-BA15-102A53C2B805}" srcOrd="0" destOrd="1" presId="urn:microsoft.com/office/officeart/2005/8/layout/vList5"/>
    <dgm:cxn modelId="{69BC3261-1A73-4EDF-B1BF-A08233CFBEEF}" srcId="{D377114F-4A1D-4D3D-9B1C-C08B439342D7}" destId="{2829A882-4B50-4D4A-BA8D-3F4D35B2518C}" srcOrd="0" destOrd="0" parTransId="{4BC90AEE-083F-4F0C-8D7E-F32034E4BD54}" sibTransId="{7A99B2A2-E169-448C-8C10-E3B35630493F}"/>
    <dgm:cxn modelId="{D7DFC186-E05A-4765-BF93-7F5807CE867A}" type="presOf" srcId="{C69701EC-FFB2-4EFE-B3DF-31C30F1F90A8}" destId="{05B249E5-C8F5-4CF2-BEA3-BD9FCD67CEEA}" srcOrd="0" destOrd="2" presId="urn:microsoft.com/office/officeart/2005/8/layout/vList5"/>
    <dgm:cxn modelId="{029C0A0A-4B92-48F2-BAF0-56F1CCAF872C}" type="presOf" srcId="{B6CB29C6-A12A-45EE-A884-9AA430CF9FE9}" destId="{05B249E5-C8F5-4CF2-BEA3-BD9FCD67CEEA}" srcOrd="0" destOrd="1" presId="urn:microsoft.com/office/officeart/2005/8/layout/vList5"/>
    <dgm:cxn modelId="{945E6742-EEBA-4B38-B185-2BEA2984CBC4}" srcId="{FD901A24-7098-4B26-821D-8560E5595BB4}" destId="{F1842CAC-EEC4-4C0E-9D83-A114512CCD11}" srcOrd="2" destOrd="0" parTransId="{B462D588-11AC-46C8-91E5-6D6291FFF95A}" sibTransId="{9A1CF38E-E020-4330-B958-20013BA38D70}"/>
    <dgm:cxn modelId="{BB991138-549B-4C16-91F8-EEAB0B4C8D2E}" srcId="{5A068886-029F-4657-A176-E05A4FA46208}" destId="{FD901A24-7098-4B26-821D-8560E5595BB4}" srcOrd="1" destOrd="0" parTransId="{F023BA27-0B46-4D0A-9FD6-1AB7104233B5}" sibTransId="{6FC04A08-9F88-4DC9-AA9E-2BC6303D28FC}"/>
    <dgm:cxn modelId="{8EFA26A8-E53F-4ED0-90B6-7C21EA5075DA}" srcId="{FD901A24-7098-4B26-821D-8560E5595BB4}" destId="{B8DD1BD1-D1BC-45F8-99BD-8C5FC765B94D}" srcOrd="1" destOrd="0" parTransId="{1E952CB6-CD0F-4F81-AF7E-CCFC5411748C}" sibTransId="{16EA0401-9D89-4BB1-A2B5-74389161977F}"/>
    <dgm:cxn modelId="{BC52B041-04DA-4DEB-9AC1-02B05F5A971F}" type="presOf" srcId="{2829A882-4B50-4D4A-BA8D-3F4D35B2518C}" destId="{CCBAF8E2-F35D-4C57-BA15-102A53C2B805}" srcOrd="0" destOrd="0" presId="urn:microsoft.com/office/officeart/2005/8/layout/vList5"/>
    <dgm:cxn modelId="{37F430C2-93B1-4530-824F-A00A49A5DF1A}" type="presParOf" srcId="{9CFF73B8-6707-4DDA-919B-9A723898AC15}" destId="{3D1BE0A9-8402-4B05-BCDB-F60A2C98F5B0}" srcOrd="0" destOrd="0" presId="urn:microsoft.com/office/officeart/2005/8/layout/vList5"/>
    <dgm:cxn modelId="{6F7667D5-F961-4DB2-A907-A126EC20C88F}" type="presParOf" srcId="{3D1BE0A9-8402-4B05-BCDB-F60A2C98F5B0}" destId="{166C2F51-D454-419A-B242-F1DA3FFBF7DD}" srcOrd="0" destOrd="0" presId="urn:microsoft.com/office/officeart/2005/8/layout/vList5"/>
    <dgm:cxn modelId="{3EE1F4BC-D710-4197-9FF8-E8751C64D265}" type="presParOf" srcId="{3D1BE0A9-8402-4B05-BCDB-F60A2C98F5B0}" destId="{CCBAF8E2-F35D-4C57-BA15-102A53C2B805}" srcOrd="1" destOrd="0" presId="urn:microsoft.com/office/officeart/2005/8/layout/vList5"/>
    <dgm:cxn modelId="{EFB65CE0-8432-4068-8C75-02628CF81D6C}" type="presParOf" srcId="{9CFF73B8-6707-4DDA-919B-9A723898AC15}" destId="{3742F435-5A58-4DEC-A34F-583F8705CA5C}" srcOrd="1" destOrd="0" presId="urn:microsoft.com/office/officeart/2005/8/layout/vList5"/>
    <dgm:cxn modelId="{87D8390B-4091-4A8B-9EF2-83FB19F6A5D5}" type="presParOf" srcId="{9CFF73B8-6707-4DDA-919B-9A723898AC15}" destId="{B0C19755-5FFE-4348-B722-65BE61C49000}" srcOrd="2" destOrd="0" presId="urn:microsoft.com/office/officeart/2005/8/layout/vList5"/>
    <dgm:cxn modelId="{3BAE205E-CB1A-4630-9963-DFC8DFFEF336}" type="presParOf" srcId="{B0C19755-5FFE-4348-B722-65BE61C49000}" destId="{BEE3A0E1-AAA5-4C78-BAE1-D03784308E93}" srcOrd="0" destOrd="0" presId="urn:microsoft.com/office/officeart/2005/8/layout/vList5"/>
    <dgm:cxn modelId="{48352776-BB56-4215-8680-4B0D850B91E7}" type="presParOf" srcId="{B0C19755-5FFE-4348-B722-65BE61C49000}" destId="{D38E7B66-BBC5-4095-AEFB-2E53C4364351}" srcOrd="1" destOrd="0" presId="urn:microsoft.com/office/officeart/2005/8/layout/vList5"/>
    <dgm:cxn modelId="{654672B7-2454-41BF-8B03-355F2D3600C9}" type="presParOf" srcId="{9CFF73B8-6707-4DDA-919B-9A723898AC15}" destId="{54F0DD99-6C10-4ADC-AA29-E02ED84CBB2D}" srcOrd="3" destOrd="0" presId="urn:microsoft.com/office/officeart/2005/8/layout/vList5"/>
    <dgm:cxn modelId="{57468423-4152-4326-AA2F-EC0845D849FB}" type="presParOf" srcId="{9CFF73B8-6707-4DDA-919B-9A723898AC15}" destId="{489C4E14-4A27-4FF0-A2E3-3D0D7AF70EDB}" srcOrd="4" destOrd="0" presId="urn:microsoft.com/office/officeart/2005/8/layout/vList5"/>
    <dgm:cxn modelId="{BE3D5F73-6FC7-4F8A-8A1A-96B183A0BD98}" type="presParOf" srcId="{489C4E14-4A27-4FF0-A2E3-3D0D7AF70EDB}" destId="{7F4A308C-B6B2-471D-88B1-18E0101D5EF5}" srcOrd="0" destOrd="0" presId="urn:microsoft.com/office/officeart/2005/8/layout/vList5"/>
    <dgm:cxn modelId="{CFD7F6BE-D225-4637-B434-3ADBBB37BF08}" type="presParOf" srcId="{489C4E14-4A27-4FF0-A2E3-3D0D7AF70EDB}" destId="{05B249E5-C8F5-4CF2-BEA3-BD9FCD67CE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7AB2AB-CD4E-0B4F-8711-4C1EC15D60A3}" type="doc">
      <dgm:prSet loTypeId="urn:microsoft.com/office/officeart/2005/8/layout/vList5" loCatId="" qsTypeId="urn:microsoft.com/office/officeart/2005/8/quickstyle/simple4" qsCatId="simple" csTypeId="urn:microsoft.com/office/officeart/2005/8/colors/accent2_5" csCatId="accent2" phldr="1"/>
      <dgm:spPr/>
      <dgm:t>
        <a:bodyPr/>
        <a:lstStyle/>
        <a:p>
          <a:endParaRPr lang="en-US"/>
        </a:p>
      </dgm:t>
    </dgm:pt>
    <dgm:pt modelId="{31CDBF4A-00D2-4F4E-A899-99EFBB293A2E}">
      <dgm:prSet phldrT="[Text]"/>
      <dgm:spPr/>
      <dgm:t>
        <a:bodyPr/>
        <a:lstStyle/>
        <a:p>
          <a:r>
            <a:rPr lang="en-US" b="1" dirty="0" smtClean="0">
              <a:solidFill>
                <a:schemeClr val="tx1"/>
              </a:solidFill>
            </a:rPr>
            <a:t>Neighboring a positive herd(s)</a:t>
          </a:r>
          <a:endParaRPr lang="en-US" b="1" dirty="0">
            <a:solidFill>
              <a:schemeClr val="tx1"/>
            </a:solidFill>
          </a:endParaRPr>
        </a:p>
      </dgm:t>
    </dgm:pt>
    <dgm:pt modelId="{1C964DF0-2539-B94A-B319-7697B5155D4A}" type="parTrans" cxnId="{1FF5E062-73CF-2E42-9D32-92EFA1E3E3BA}">
      <dgm:prSet/>
      <dgm:spPr/>
      <dgm:t>
        <a:bodyPr/>
        <a:lstStyle/>
        <a:p>
          <a:endParaRPr lang="en-US"/>
        </a:p>
      </dgm:t>
    </dgm:pt>
    <dgm:pt modelId="{ADB80B55-0BDF-E34E-A048-B48065A20E8B}" type="sibTrans" cxnId="{1FF5E062-73CF-2E42-9D32-92EFA1E3E3BA}">
      <dgm:prSet/>
      <dgm:spPr/>
      <dgm:t>
        <a:bodyPr/>
        <a:lstStyle/>
        <a:p>
          <a:endParaRPr lang="en-US"/>
        </a:p>
      </dgm:t>
    </dgm:pt>
    <dgm:pt modelId="{1A6020CE-24BF-F94A-BD41-23B447CE0B90}">
      <dgm:prSet phldrT="[Text]"/>
      <dgm:spPr/>
      <dgm:t>
        <a:bodyPr/>
        <a:lstStyle/>
        <a:p>
          <a:r>
            <a:rPr lang="en-US" b="1" i="1" dirty="0" smtClean="0"/>
            <a:t>p</a:t>
          </a:r>
          <a:r>
            <a:rPr lang="en-US" b="1" dirty="0" smtClean="0"/>
            <a:t>=0.0003</a:t>
          </a:r>
          <a:endParaRPr lang="en-US" b="1" dirty="0"/>
        </a:p>
      </dgm:t>
    </dgm:pt>
    <dgm:pt modelId="{DCAA744B-44A0-CC4A-97ED-74B1D52AE302}" type="parTrans" cxnId="{B00150C8-B67A-2249-9941-D7EB7AEE7674}">
      <dgm:prSet/>
      <dgm:spPr/>
      <dgm:t>
        <a:bodyPr/>
        <a:lstStyle/>
        <a:p>
          <a:endParaRPr lang="en-US"/>
        </a:p>
      </dgm:t>
    </dgm:pt>
    <dgm:pt modelId="{A22999B1-917E-194B-8755-FCA35698C8E1}" type="sibTrans" cxnId="{B00150C8-B67A-2249-9941-D7EB7AEE7674}">
      <dgm:prSet/>
      <dgm:spPr/>
      <dgm:t>
        <a:bodyPr/>
        <a:lstStyle/>
        <a:p>
          <a:endParaRPr lang="en-US"/>
        </a:p>
      </dgm:t>
    </dgm:pt>
    <dgm:pt modelId="{DCC60564-6426-C340-A9A7-AEED2EA30E4B}">
      <dgm:prSet phldrT="[Text]"/>
      <dgm:spPr/>
      <dgm:t>
        <a:bodyPr/>
        <a:lstStyle/>
        <a:p>
          <a:r>
            <a:rPr lang="en-US" b="1" dirty="0" smtClean="0"/>
            <a:t>OR=18.3 (4.1-81.1)</a:t>
          </a:r>
          <a:endParaRPr lang="en-US" b="1" dirty="0"/>
        </a:p>
      </dgm:t>
    </dgm:pt>
    <dgm:pt modelId="{40F0C4F2-96FE-754C-9416-8C983001EAFE}" type="parTrans" cxnId="{1058A15C-4BCD-0F41-8F6F-8D35A4043B03}">
      <dgm:prSet/>
      <dgm:spPr/>
      <dgm:t>
        <a:bodyPr/>
        <a:lstStyle/>
        <a:p>
          <a:endParaRPr lang="en-US"/>
        </a:p>
      </dgm:t>
    </dgm:pt>
    <dgm:pt modelId="{5E9E2C8F-7022-A545-BB88-75D81CF2C9B6}" type="sibTrans" cxnId="{1058A15C-4BCD-0F41-8F6F-8D35A4043B03}">
      <dgm:prSet/>
      <dgm:spPr/>
      <dgm:t>
        <a:bodyPr/>
        <a:lstStyle/>
        <a:p>
          <a:endParaRPr lang="en-US"/>
        </a:p>
      </dgm:t>
    </dgm:pt>
    <dgm:pt modelId="{F024A095-D82A-CD47-B9AA-3EEC993041E1}">
      <dgm:prSet phldrT="[Text]"/>
      <dgm:spPr/>
      <dgm:t>
        <a:bodyPr/>
        <a:lstStyle/>
        <a:p>
          <a:r>
            <a:rPr lang="en-US" b="1" dirty="0" smtClean="0">
              <a:solidFill>
                <a:srgbClr val="000000"/>
              </a:solidFill>
            </a:rPr>
            <a:t>Using public allotment</a:t>
          </a:r>
          <a:endParaRPr lang="en-US" b="1" dirty="0">
            <a:solidFill>
              <a:srgbClr val="000000"/>
            </a:solidFill>
          </a:endParaRPr>
        </a:p>
      </dgm:t>
    </dgm:pt>
    <dgm:pt modelId="{17927D56-BD7C-4640-A33A-4936E3221BB2}" type="parTrans" cxnId="{0D032E2F-9159-A64F-908C-BFE337CCB982}">
      <dgm:prSet/>
      <dgm:spPr/>
      <dgm:t>
        <a:bodyPr/>
        <a:lstStyle/>
        <a:p>
          <a:endParaRPr lang="en-US"/>
        </a:p>
      </dgm:t>
    </dgm:pt>
    <dgm:pt modelId="{A9033297-2519-AF4D-B288-ADB6F45C1DE5}" type="sibTrans" cxnId="{0D032E2F-9159-A64F-908C-BFE337CCB982}">
      <dgm:prSet/>
      <dgm:spPr/>
      <dgm:t>
        <a:bodyPr/>
        <a:lstStyle/>
        <a:p>
          <a:endParaRPr lang="en-US"/>
        </a:p>
      </dgm:t>
    </dgm:pt>
    <dgm:pt modelId="{E53AC832-E2ED-4945-8A4C-D74676F13001}">
      <dgm:prSet phldrT="[Text]"/>
      <dgm:spPr/>
      <dgm:t>
        <a:bodyPr/>
        <a:lstStyle/>
        <a:p>
          <a:r>
            <a:rPr lang="en-US" b="1" i="1" dirty="0" smtClean="0"/>
            <a:t>p</a:t>
          </a:r>
          <a:r>
            <a:rPr lang="en-US" b="1" dirty="0" smtClean="0"/>
            <a:t>=0.003</a:t>
          </a:r>
          <a:endParaRPr lang="en-US" b="1" dirty="0"/>
        </a:p>
      </dgm:t>
    </dgm:pt>
    <dgm:pt modelId="{8ADADE08-F12C-BC48-B3B0-9BA610264CF2}" type="parTrans" cxnId="{4D91E4A1-A466-0A43-A9DC-039AE695E629}">
      <dgm:prSet/>
      <dgm:spPr/>
      <dgm:t>
        <a:bodyPr/>
        <a:lstStyle/>
        <a:p>
          <a:endParaRPr lang="en-US"/>
        </a:p>
      </dgm:t>
    </dgm:pt>
    <dgm:pt modelId="{95932BF4-4444-CE4D-820D-CF3C9054721F}" type="sibTrans" cxnId="{4D91E4A1-A466-0A43-A9DC-039AE695E629}">
      <dgm:prSet/>
      <dgm:spPr/>
      <dgm:t>
        <a:bodyPr/>
        <a:lstStyle/>
        <a:p>
          <a:endParaRPr lang="en-US"/>
        </a:p>
      </dgm:t>
    </dgm:pt>
    <dgm:pt modelId="{3F0C81B5-A400-974A-A0A4-BC8AEAC1EF85}">
      <dgm:prSet phldrT="[Text]"/>
      <dgm:spPr/>
      <dgm:t>
        <a:bodyPr/>
        <a:lstStyle/>
        <a:p>
          <a:r>
            <a:rPr lang="en-US" b="1" dirty="0" smtClean="0"/>
            <a:t>OR=2.9 (0.7-12.1)</a:t>
          </a:r>
          <a:endParaRPr lang="en-US" b="1" dirty="0"/>
        </a:p>
      </dgm:t>
    </dgm:pt>
    <dgm:pt modelId="{36D9C743-E742-3548-BB19-5370688A2976}" type="parTrans" cxnId="{CDABA521-975B-3A4D-BAC2-DB3529E43824}">
      <dgm:prSet/>
      <dgm:spPr/>
      <dgm:t>
        <a:bodyPr/>
        <a:lstStyle/>
        <a:p>
          <a:endParaRPr lang="en-US"/>
        </a:p>
      </dgm:t>
    </dgm:pt>
    <dgm:pt modelId="{FA35126F-7639-A148-8E3F-B4EB16787ADF}" type="sibTrans" cxnId="{CDABA521-975B-3A4D-BAC2-DB3529E43824}">
      <dgm:prSet/>
      <dgm:spPr/>
      <dgm:t>
        <a:bodyPr/>
        <a:lstStyle/>
        <a:p>
          <a:endParaRPr lang="en-US"/>
        </a:p>
      </dgm:t>
    </dgm:pt>
    <dgm:pt modelId="{0BB250C6-ACF7-9444-B332-5020EEC76CDC}">
      <dgm:prSet phldrT="[Text]"/>
      <dgm:spPr/>
      <dgm:t>
        <a:bodyPr/>
        <a:lstStyle/>
        <a:p>
          <a:r>
            <a:rPr lang="en-US" b="1" dirty="0" smtClean="0">
              <a:solidFill>
                <a:srgbClr val="000000"/>
              </a:solidFill>
            </a:rPr>
            <a:t>Comingling with neighbor herd(s)</a:t>
          </a:r>
          <a:endParaRPr lang="en-US" b="1" dirty="0">
            <a:solidFill>
              <a:srgbClr val="000000"/>
            </a:solidFill>
          </a:endParaRPr>
        </a:p>
      </dgm:t>
    </dgm:pt>
    <dgm:pt modelId="{0D6CA810-A454-0145-B978-FA209AA93A40}" type="parTrans" cxnId="{3C9D6752-4C30-A541-A5C8-CD539BE294D1}">
      <dgm:prSet/>
      <dgm:spPr/>
      <dgm:t>
        <a:bodyPr/>
        <a:lstStyle/>
        <a:p>
          <a:endParaRPr lang="en-US"/>
        </a:p>
      </dgm:t>
    </dgm:pt>
    <dgm:pt modelId="{3D74CC1F-A0E7-DC43-9C24-699864871D76}" type="sibTrans" cxnId="{3C9D6752-4C30-A541-A5C8-CD539BE294D1}">
      <dgm:prSet/>
      <dgm:spPr/>
      <dgm:t>
        <a:bodyPr/>
        <a:lstStyle/>
        <a:p>
          <a:endParaRPr lang="en-US"/>
        </a:p>
      </dgm:t>
    </dgm:pt>
    <dgm:pt modelId="{2F957669-CB66-1E46-927D-425DC4CAA09D}">
      <dgm:prSet phldrT="[Text]"/>
      <dgm:spPr/>
      <dgm:t>
        <a:bodyPr/>
        <a:lstStyle/>
        <a:p>
          <a:r>
            <a:rPr lang="en-US" b="1" i="1" dirty="0" smtClean="0"/>
            <a:t>p</a:t>
          </a:r>
          <a:r>
            <a:rPr lang="en-US" b="1" dirty="0" smtClean="0"/>
            <a:t>=0.026</a:t>
          </a:r>
          <a:endParaRPr lang="en-US" b="1" dirty="0"/>
        </a:p>
      </dgm:t>
    </dgm:pt>
    <dgm:pt modelId="{47CA6E73-BDB5-0A4F-BB2A-1BB6805A0D75}" type="parTrans" cxnId="{45A90703-A001-9D4A-968B-6AAC708631FD}">
      <dgm:prSet/>
      <dgm:spPr/>
      <dgm:t>
        <a:bodyPr/>
        <a:lstStyle/>
        <a:p>
          <a:endParaRPr lang="en-US"/>
        </a:p>
      </dgm:t>
    </dgm:pt>
    <dgm:pt modelId="{D8501A2B-7903-6C42-AF6B-BBB2DBCD9EFA}" type="sibTrans" cxnId="{45A90703-A001-9D4A-968B-6AAC708631FD}">
      <dgm:prSet/>
      <dgm:spPr/>
      <dgm:t>
        <a:bodyPr/>
        <a:lstStyle/>
        <a:p>
          <a:endParaRPr lang="en-US"/>
        </a:p>
      </dgm:t>
    </dgm:pt>
    <dgm:pt modelId="{AD5F4330-DF8F-2947-BC62-DD4514612530}">
      <dgm:prSet phldrT="[Text]"/>
      <dgm:spPr/>
      <dgm:t>
        <a:bodyPr/>
        <a:lstStyle/>
        <a:p>
          <a:r>
            <a:rPr lang="en-US" b="1" dirty="0" smtClean="0"/>
            <a:t>OR&gt;999.99</a:t>
          </a:r>
          <a:endParaRPr lang="en-US" b="1" dirty="0"/>
        </a:p>
      </dgm:t>
    </dgm:pt>
    <dgm:pt modelId="{B3224AE5-BD4B-0C47-8A09-68AF4927A4FD}" type="parTrans" cxnId="{78968AEA-7DFA-7347-94E3-F3CE1297FDB0}">
      <dgm:prSet/>
      <dgm:spPr/>
      <dgm:t>
        <a:bodyPr/>
        <a:lstStyle/>
        <a:p>
          <a:endParaRPr lang="en-US"/>
        </a:p>
      </dgm:t>
    </dgm:pt>
    <dgm:pt modelId="{6D3A6B09-E9E0-7D4B-90B1-7607B87F7813}" type="sibTrans" cxnId="{78968AEA-7DFA-7347-94E3-F3CE1297FDB0}">
      <dgm:prSet/>
      <dgm:spPr/>
      <dgm:t>
        <a:bodyPr/>
        <a:lstStyle/>
        <a:p>
          <a:endParaRPr lang="en-US"/>
        </a:p>
      </dgm:t>
    </dgm:pt>
    <dgm:pt modelId="{DDC72A6F-14CA-C347-8000-2C9F57443E74}">
      <dgm:prSet/>
      <dgm:spPr/>
      <dgm:t>
        <a:bodyPr/>
        <a:lstStyle/>
        <a:p>
          <a:r>
            <a:rPr lang="en-US" dirty="0" smtClean="0">
              <a:solidFill>
                <a:schemeClr val="tx1"/>
              </a:solidFill>
            </a:rPr>
            <a:t>Elapsed time to fix broken fence(s)</a:t>
          </a:r>
          <a:endParaRPr lang="en-US" dirty="0">
            <a:solidFill>
              <a:schemeClr val="tx1"/>
            </a:solidFill>
          </a:endParaRPr>
        </a:p>
      </dgm:t>
    </dgm:pt>
    <dgm:pt modelId="{9DB87FE4-87D8-134C-9FE0-069F78D490B6}" type="parTrans" cxnId="{D7CB6525-4349-4D4C-8BAD-C7C95B6E9850}">
      <dgm:prSet/>
      <dgm:spPr/>
      <dgm:t>
        <a:bodyPr/>
        <a:lstStyle/>
        <a:p>
          <a:endParaRPr lang="en-US"/>
        </a:p>
      </dgm:t>
    </dgm:pt>
    <dgm:pt modelId="{47FDC61E-9E83-E142-A62C-EB8F8EA38E08}" type="sibTrans" cxnId="{D7CB6525-4349-4D4C-8BAD-C7C95B6E9850}">
      <dgm:prSet/>
      <dgm:spPr/>
      <dgm:t>
        <a:bodyPr/>
        <a:lstStyle/>
        <a:p>
          <a:endParaRPr lang="en-US"/>
        </a:p>
      </dgm:t>
    </dgm:pt>
    <dgm:pt modelId="{28CC67AF-C4BE-B940-9FBF-0681A6971373}">
      <dgm:prSet/>
      <dgm:spPr/>
      <dgm:t>
        <a:bodyPr/>
        <a:lstStyle/>
        <a:p>
          <a:r>
            <a:rPr lang="en-US" i="1" dirty="0" smtClean="0">
              <a:solidFill>
                <a:srgbClr val="000000"/>
              </a:solidFill>
            </a:rPr>
            <a:t>p</a:t>
          </a:r>
          <a:r>
            <a:rPr lang="en-US" dirty="0" smtClean="0">
              <a:solidFill>
                <a:srgbClr val="000000"/>
              </a:solidFill>
            </a:rPr>
            <a:t>=0.078</a:t>
          </a:r>
          <a:endParaRPr lang="en-US" dirty="0">
            <a:solidFill>
              <a:srgbClr val="000000"/>
            </a:solidFill>
          </a:endParaRPr>
        </a:p>
      </dgm:t>
    </dgm:pt>
    <dgm:pt modelId="{5F095F97-18F2-2340-9AF6-F47A88720AD8}" type="parTrans" cxnId="{00C4A2E8-6C39-3B4E-A2C3-1A79C106E434}">
      <dgm:prSet/>
      <dgm:spPr/>
      <dgm:t>
        <a:bodyPr/>
        <a:lstStyle/>
        <a:p>
          <a:endParaRPr lang="en-US"/>
        </a:p>
      </dgm:t>
    </dgm:pt>
    <dgm:pt modelId="{6C3C88CF-29DD-BD49-89E6-04F7B3AB4CAE}" type="sibTrans" cxnId="{00C4A2E8-6C39-3B4E-A2C3-1A79C106E434}">
      <dgm:prSet/>
      <dgm:spPr/>
      <dgm:t>
        <a:bodyPr/>
        <a:lstStyle/>
        <a:p>
          <a:endParaRPr lang="en-US"/>
        </a:p>
      </dgm:t>
    </dgm:pt>
    <dgm:pt modelId="{AF9446F5-1278-6042-8183-C924E725E913}">
      <dgm:prSet/>
      <dgm:spPr/>
      <dgm:t>
        <a:bodyPr/>
        <a:lstStyle/>
        <a:p>
          <a:r>
            <a:rPr lang="en-US" dirty="0" smtClean="0">
              <a:solidFill>
                <a:srgbClr val="000000"/>
              </a:solidFill>
            </a:rPr>
            <a:t>OR=4.3 (0.9-20.2)</a:t>
          </a:r>
          <a:endParaRPr lang="en-US" dirty="0">
            <a:solidFill>
              <a:srgbClr val="000000"/>
            </a:solidFill>
          </a:endParaRPr>
        </a:p>
      </dgm:t>
    </dgm:pt>
    <dgm:pt modelId="{39C70156-6FD2-7C44-AC78-5EBEEE0ACDF1}" type="parTrans" cxnId="{1C7D8215-ED39-0B48-9B53-2BB78E8C1D6B}">
      <dgm:prSet/>
      <dgm:spPr/>
      <dgm:t>
        <a:bodyPr/>
        <a:lstStyle/>
        <a:p>
          <a:endParaRPr lang="en-US"/>
        </a:p>
      </dgm:t>
    </dgm:pt>
    <dgm:pt modelId="{CEB9D485-3E07-5D41-B770-C48A032464FC}" type="sibTrans" cxnId="{1C7D8215-ED39-0B48-9B53-2BB78E8C1D6B}">
      <dgm:prSet/>
      <dgm:spPr/>
      <dgm:t>
        <a:bodyPr/>
        <a:lstStyle/>
        <a:p>
          <a:endParaRPr lang="en-US"/>
        </a:p>
      </dgm:t>
    </dgm:pt>
    <dgm:pt modelId="{2AFA49DE-DC75-F744-AC0B-3AF1988A4713}" type="pres">
      <dgm:prSet presAssocID="{597AB2AB-CD4E-0B4F-8711-4C1EC15D60A3}" presName="Name0" presStyleCnt="0">
        <dgm:presLayoutVars>
          <dgm:dir/>
          <dgm:animLvl val="lvl"/>
          <dgm:resizeHandles val="exact"/>
        </dgm:presLayoutVars>
      </dgm:prSet>
      <dgm:spPr/>
      <dgm:t>
        <a:bodyPr/>
        <a:lstStyle/>
        <a:p>
          <a:endParaRPr lang="en-US"/>
        </a:p>
      </dgm:t>
    </dgm:pt>
    <dgm:pt modelId="{32D9FB88-A4D8-CD4D-93B1-0403C4714534}" type="pres">
      <dgm:prSet presAssocID="{31CDBF4A-00D2-4F4E-A899-99EFBB293A2E}" presName="linNode" presStyleCnt="0"/>
      <dgm:spPr/>
    </dgm:pt>
    <dgm:pt modelId="{426DF72E-B3A4-EB40-AC6E-2C5C2A3A5D85}" type="pres">
      <dgm:prSet presAssocID="{31CDBF4A-00D2-4F4E-A899-99EFBB293A2E}" presName="parentText" presStyleLbl="node1" presStyleIdx="0" presStyleCnt="4" custScaleX="245246">
        <dgm:presLayoutVars>
          <dgm:chMax val="1"/>
          <dgm:bulletEnabled val="1"/>
        </dgm:presLayoutVars>
      </dgm:prSet>
      <dgm:spPr/>
      <dgm:t>
        <a:bodyPr/>
        <a:lstStyle/>
        <a:p>
          <a:endParaRPr lang="en-US"/>
        </a:p>
      </dgm:t>
    </dgm:pt>
    <dgm:pt modelId="{37FEF4D2-934D-584C-B7E5-A90305C7A491}" type="pres">
      <dgm:prSet presAssocID="{31CDBF4A-00D2-4F4E-A899-99EFBB293A2E}" presName="descendantText" presStyleLbl="alignAccFollowNode1" presStyleIdx="0" presStyleCnt="4">
        <dgm:presLayoutVars>
          <dgm:bulletEnabled val="1"/>
        </dgm:presLayoutVars>
      </dgm:prSet>
      <dgm:spPr/>
      <dgm:t>
        <a:bodyPr/>
        <a:lstStyle/>
        <a:p>
          <a:endParaRPr lang="en-US"/>
        </a:p>
      </dgm:t>
    </dgm:pt>
    <dgm:pt modelId="{0D053936-B301-D444-92D4-F0AFC4AE4595}" type="pres">
      <dgm:prSet presAssocID="{ADB80B55-0BDF-E34E-A048-B48065A20E8B}" presName="sp" presStyleCnt="0"/>
      <dgm:spPr/>
    </dgm:pt>
    <dgm:pt modelId="{56C232EF-ECD0-AE48-B142-337D999AD153}" type="pres">
      <dgm:prSet presAssocID="{F024A095-D82A-CD47-B9AA-3EEC993041E1}" presName="linNode" presStyleCnt="0"/>
      <dgm:spPr/>
    </dgm:pt>
    <dgm:pt modelId="{A1C51633-F76B-B64F-84F2-D8F6C13F7CA9}" type="pres">
      <dgm:prSet presAssocID="{F024A095-D82A-CD47-B9AA-3EEC993041E1}" presName="parentText" presStyleLbl="node1" presStyleIdx="1" presStyleCnt="4" custScaleX="249074">
        <dgm:presLayoutVars>
          <dgm:chMax val="1"/>
          <dgm:bulletEnabled val="1"/>
        </dgm:presLayoutVars>
      </dgm:prSet>
      <dgm:spPr/>
      <dgm:t>
        <a:bodyPr/>
        <a:lstStyle/>
        <a:p>
          <a:endParaRPr lang="en-US"/>
        </a:p>
      </dgm:t>
    </dgm:pt>
    <dgm:pt modelId="{53DA2F99-A17B-B14B-A672-1FD8EFE6D866}" type="pres">
      <dgm:prSet presAssocID="{F024A095-D82A-CD47-B9AA-3EEC993041E1}" presName="descendantText" presStyleLbl="alignAccFollowNode1" presStyleIdx="1" presStyleCnt="4">
        <dgm:presLayoutVars>
          <dgm:bulletEnabled val="1"/>
        </dgm:presLayoutVars>
      </dgm:prSet>
      <dgm:spPr/>
      <dgm:t>
        <a:bodyPr/>
        <a:lstStyle/>
        <a:p>
          <a:endParaRPr lang="en-US"/>
        </a:p>
      </dgm:t>
    </dgm:pt>
    <dgm:pt modelId="{776C24ED-2A70-6043-88E3-5D6812C5F795}" type="pres">
      <dgm:prSet presAssocID="{A9033297-2519-AF4D-B288-ADB6F45C1DE5}" presName="sp" presStyleCnt="0"/>
      <dgm:spPr/>
    </dgm:pt>
    <dgm:pt modelId="{B2A8B560-88BA-2948-9D25-7B8E2FC53481}" type="pres">
      <dgm:prSet presAssocID="{0BB250C6-ACF7-9444-B332-5020EEC76CDC}" presName="linNode" presStyleCnt="0"/>
      <dgm:spPr/>
    </dgm:pt>
    <dgm:pt modelId="{F1092F1F-B16F-D440-99CF-E3930753DB54}" type="pres">
      <dgm:prSet presAssocID="{0BB250C6-ACF7-9444-B332-5020EEC76CDC}" presName="parentText" presStyleLbl="node1" presStyleIdx="2" presStyleCnt="4" custScaleX="252970">
        <dgm:presLayoutVars>
          <dgm:chMax val="1"/>
          <dgm:bulletEnabled val="1"/>
        </dgm:presLayoutVars>
      </dgm:prSet>
      <dgm:spPr/>
      <dgm:t>
        <a:bodyPr/>
        <a:lstStyle/>
        <a:p>
          <a:endParaRPr lang="en-US"/>
        </a:p>
      </dgm:t>
    </dgm:pt>
    <dgm:pt modelId="{70C14FC1-FAFF-8A4A-81E5-27C26230A6AF}" type="pres">
      <dgm:prSet presAssocID="{0BB250C6-ACF7-9444-B332-5020EEC76CDC}" presName="descendantText" presStyleLbl="alignAccFollowNode1" presStyleIdx="2" presStyleCnt="4">
        <dgm:presLayoutVars>
          <dgm:bulletEnabled val="1"/>
        </dgm:presLayoutVars>
      </dgm:prSet>
      <dgm:spPr/>
      <dgm:t>
        <a:bodyPr/>
        <a:lstStyle/>
        <a:p>
          <a:endParaRPr lang="en-US"/>
        </a:p>
      </dgm:t>
    </dgm:pt>
    <dgm:pt modelId="{9F97F2E4-55D2-1F40-92D5-D80D6FDB4C2D}" type="pres">
      <dgm:prSet presAssocID="{3D74CC1F-A0E7-DC43-9C24-699864871D76}" presName="sp" presStyleCnt="0"/>
      <dgm:spPr/>
    </dgm:pt>
    <dgm:pt modelId="{169A124C-53AC-004F-B1BF-148A01D1A7D9}" type="pres">
      <dgm:prSet presAssocID="{DDC72A6F-14CA-C347-8000-2C9F57443E74}" presName="linNode" presStyleCnt="0"/>
      <dgm:spPr/>
    </dgm:pt>
    <dgm:pt modelId="{386BD1E8-E3C9-BB46-8903-4892BC88891E}" type="pres">
      <dgm:prSet presAssocID="{DDC72A6F-14CA-C347-8000-2C9F57443E74}" presName="parentText" presStyleLbl="node1" presStyleIdx="3" presStyleCnt="4" custScaleX="163952">
        <dgm:presLayoutVars>
          <dgm:chMax val="1"/>
          <dgm:bulletEnabled val="1"/>
        </dgm:presLayoutVars>
      </dgm:prSet>
      <dgm:spPr/>
      <dgm:t>
        <a:bodyPr/>
        <a:lstStyle/>
        <a:p>
          <a:endParaRPr lang="en-US"/>
        </a:p>
      </dgm:t>
    </dgm:pt>
    <dgm:pt modelId="{463201C0-9883-DC4D-80F2-67E9E0FE7BC9}" type="pres">
      <dgm:prSet presAssocID="{DDC72A6F-14CA-C347-8000-2C9F57443E74}" presName="descendantText" presStyleLbl="alignAccFollowNode1" presStyleIdx="3" presStyleCnt="4" custScaleX="62295">
        <dgm:presLayoutVars>
          <dgm:bulletEnabled val="1"/>
        </dgm:presLayoutVars>
      </dgm:prSet>
      <dgm:spPr/>
      <dgm:t>
        <a:bodyPr/>
        <a:lstStyle/>
        <a:p>
          <a:endParaRPr lang="en-US"/>
        </a:p>
      </dgm:t>
    </dgm:pt>
  </dgm:ptLst>
  <dgm:cxnLst>
    <dgm:cxn modelId="{D7CB6525-4349-4D4C-8BAD-C7C95B6E9850}" srcId="{597AB2AB-CD4E-0B4F-8711-4C1EC15D60A3}" destId="{DDC72A6F-14CA-C347-8000-2C9F57443E74}" srcOrd="3" destOrd="0" parTransId="{9DB87FE4-87D8-134C-9FE0-069F78D490B6}" sibTransId="{47FDC61E-9E83-E142-A62C-EB8F8EA38E08}"/>
    <dgm:cxn modelId="{00C4A2E8-6C39-3B4E-A2C3-1A79C106E434}" srcId="{DDC72A6F-14CA-C347-8000-2C9F57443E74}" destId="{28CC67AF-C4BE-B940-9FBF-0681A6971373}" srcOrd="0" destOrd="0" parTransId="{5F095F97-18F2-2340-9AF6-F47A88720AD8}" sibTransId="{6C3C88CF-29DD-BD49-89E6-04F7B3AB4CAE}"/>
    <dgm:cxn modelId="{7B51BA33-FC41-4521-883A-712BBBA40BE7}" type="presOf" srcId="{2F957669-CB66-1E46-927D-425DC4CAA09D}" destId="{70C14FC1-FAFF-8A4A-81E5-27C26230A6AF}" srcOrd="0" destOrd="0" presId="urn:microsoft.com/office/officeart/2005/8/layout/vList5"/>
    <dgm:cxn modelId="{B00150C8-B67A-2249-9941-D7EB7AEE7674}" srcId="{31CDBF4A-00D2-4F4E-A899-99EFBB293A2E}" destId="{1A6020CE-24BF-F94A-BD41-23B447CE0B90}" srcOrd="0" destOrd="0" parTransId="{DCAA744B-44A0-CC4A-97ED-74B1D52AE302}" sibTransId="{A22999B1-917E-194B-8755-FCA35698C8E1}"/>
    <dgm:cxn modelId="{4D91E4A1-A466-0A43-A9DC-039AE695E629}" srcId="{F024A095-D82A-CD47-B9AA-3EEC993041E1}" destId="{E53AC832-E2ED-4945-8A4C-D74676F13001}" srcOrd="0" destOrd="0" parTransId="{8ADADE08-F12C-BC48-B3B0-9BA610264CF2}" sibTransId="{95932BF4-4444-CE4D-820D-CF3C9054721F}"/>
    <dgm:cxn modelId="{E24B3FBC-590E-4123-990A-AB93C9BB966A}" type="presOf" srcId="{AF9446F5-1278-6042-8183-C924E725E913}" destId="{463201C0-9883-DC4D-80F2-67E9E0FE7BC9}" srcOrd="0" destOrd="1" presId="urn:microsoft.com/office/officeart/2005/8/layout/vList5"/>
    <dgm:cxn modelId="{6690BD77-B936-4430-A0C4-A2DE344EF342}" type="presOf" srcId="{DCC60564-6426-C340-A9A7-AEED2EA30E4B}" destId="{37FEF4D2-934D-584C-B7E5-A90305C7A491}" srcOrd="0" destOrd="1" presId="urn:microsoft.com/office/officeart/2005/8/layout/vList5"/>
    <dgm:cxn modelId="{8A484445-FFFC-40F7-8DA7-A695CB030583}" type="presOf" srcId="{E53AC832-E2ED-4945-8A4C-D74676F13001}" destId="{53DA2F99-A17B-B14B-A672-1FD8EFE6D866}" srcOrd="0" destOrd="0" presId="urn:microsoft.com/office/officeart/2005/8/layout/vList5"/>
    <dgm:cxn modelId="{5029D5EC-9C52-4AA1-BF00-15D8E5902587}" type="presOf" srcId="{28CC67AF-C4BE-B940-9FBF-0681A6971373}" destId="{463201C0-9883-DC4D-80F2-67E9E0FE7BC9}" srcOrd="0" destOrd="0" presId="urn:microsoft.com/office/officeart/2005/8/layout/vList5"/>
    <dgm:cxn modelId="{3C9D6752-4C30-A541-A5C8-CD539BE294D1}" srcId="{597AB2AB-CD4E-0B4F-8711-4C1EC15D60A3}" destId="{0BB250C6-ACF7-9444-B332-5020EEC76CDC}" srcOrd="2" destOrd="0" parTransId="{0D6CA810-A454-0145-B978-FA209AA93A40}" sibTransId="{3D74CC1F-A0E7-DC43-9C24-699864871D76}"/>
    <dgm:cxn modelId="{0315F397-2DD9-4464-9B1F-76B347ADC9C0}" type="presOf" srcId="{F024A095-D82A-CD47-B9AA-3EEC993041E1}" destId="{A1C51633-F76B-B64F-84F2-D8F6C13F7CA9}" srcOrd="0" destOrd="0" presId="urn:microsoft.com/office/officeart/2005/8/layout/vList5"/>
    <dgm:cxn modelId="{45A90703-A001-9D4A-968B-6AAC708631FD}" srcId="{0BB250C6-ACF7-9444-B332-5020EEC76CDC}" destId="{2F957669-CB66-1E46-927D-425DC4CAA09D}" srcOrd="0" destOrd="0" parTransId="{47CA6E73-BDB5-0A4F-BB2A-1BB6805A0D75}" sibTransId="{D8501A2B-7903-6C42-AF6B-BBB2DBCD9EFA}"/>
    <dgm:cxn modelId="{78968AEA-7DFA-7347-94E3-F3CE1297FDB0}" srcId="{0BB250C6-ACF7-9444-B332-5020EEC76CDC}" destId="{AD5F4330-DF8F-2947-BC62-DD4514612530}" srcOrd="1" destOrd="0" parTransId="{B3224AE5-BD4B-0C47-8A09-68AF4927A4FD}" sibTransId="{6D3A6B09-E9E0-7D4B-90B1-7607B87F7813}"/>
    <dgm:cxn modelId="{965C5E11-691F-4023-A547-4B7DFBB5163B}" type="presOf" srcId="{AD5F4330-DF8F-2947-BC62-DD4514612530}" destId="{70C14FC1-FAFF-8A4A-81E5-27C26230A6AF}" srcOrd="0" destOrd="1" presId="urn:microsoft.com/office/officeart/2005/8/layout/vList5"/>
    <dgm:cxn modelId="{F6C42B60-D64E-4C51-8D38-5BFC5C577B73}" type="presOf" srcId="{597AB2AB-CD4E-0B4F-8711-4C1EC15D60A3}" destId="{2AFA49DE-DC75-F744-AC0B-3AF1988A4713}" srcOrd="0" destOrd="0" presId="urn:microsoft.com/office/officeart/2005/8/layout/vList5"/>
    <dgm:cxn modelId="{29AC6A3B-FDE3-49B1-83B9-A05CB507C515}" type="presOf" srcId="{0BB250C6-ACF7-9444-B332-5020EEC76CDC}" destId="{F1092F1F-B16F-D440-99CF-E3930753DB54}" srcOrd="0" destOrd="0" presId="urn:microsoft.com/office/officeart/2005/8/layout/vList5"/>
    <dgm:cxn modelId="{0D032E2F-9159-A64F-908C-BFE337CCB982}" srcId="{597AB2AB-CD4E-0B4F-8711-4C1EC15D60A3}" destId="{F024A095-D82A-CD47-B9AA-3EEC993041E1}" srcOrd="1" destOrd="0" parTransId="{17927D56-BD7C-4640-A33A-4936E3221BB2}" sibTransId="{A9033297-2519-AF4D-B288-ADB6F45C1DE5}"/>
    <dgm:cxn modelId="{1C7D8215-ED39-0B48-9B53-2BB78E8C1D6B}" srcId="{DDC72A6F-14CA-C347-8000-2C9F57443E74}" destId="{AF9446F5-1278-6042-8183-C924E725E913}" srcOrd="1" destOrd="0" parTransId="{39C70156-6FD2-7C44-AC78-5EBEEE0ACDF1}" sibTransId="{CEB9D485-3E07-5D41-B770-C48A032464FC}"/>
    <dgm:cxn modelId="{1058A15C-4BCD-0F41-8F6F-8D35A4043B03}" srcId="{31CDBF4A-00D2-4F4E-A899-99EFBB293A2E}" destId="{DCC60564-6426-C340-A9A7-AEED2EA30E4B}" srcOrd="1" destOrd="0" parTransId="{40F0C4F2-96FE-754C-9416-8C983001EAFE}" sibTransId="{5E9E2C8F-7022-A545-BB88-75D81CF2C9B6}"/>
    <dgm:cxn modelId="{CDABA521-975B-3A4D-BAC2-DB3529E43824}" srcId="{F024A095-D82A-CD47-B9AA-3EEC993041E1}" destId="{3F0C81B5-A400-974A-A0A4-BC8AEAC1EF85}" srcOrd="1" destOrd="0" parTransId="{36D9C743-E742-3548-BB19-5370688A2976}" sibTransId="{FA35126F-7639-A148-8E3F-B4EB16787ADF}"/>
    <dgm:cxn modelId="{1FF5E062-73CF-2E42-9D32-92EFA1E3E3BA}" srcId="{597AB2AB-CD4E-0B4F-8711-4C1EC15D60A3}" destId="{31CDBF4A-00D2-4F4E-A899-99EFBB293A2E}" srcOrd="0" destOrd="0" parTransId="{1C964DF0-2539-B94A-B319-7697B5155D4A}" sibTransId="{ADB80B55-0BDF-E34E-A048-B48065A20E8B}"/>
    <dgm:cxn modelId="{FB0A1D00-B25A-4E92-8851-2ECB67007659}" type="presOf" srcId="{3F0C81B5-A400-974A-A0A4-BC8AEAC1EF85}" destId="{53DA2F99-A17B-B14B-A672-1FD8EFE6D866}" srcOrd="0" destOrd="1" presId="urn:microsoft.com/office/officeart/2005/8/layout/vList5"/>
    <dgm:cxn modelId="{4E0BA90B-C2C8-4291-9A6D-74592D344589}" type="presOf" srcId="{1A6020CE-24BF-F94A-BD41-23B447CE0B90}" destId="{37FEF4D2-934D-584C-B7E5-A90305C7A491}" srcOrd="0" destOrd="0" presId="urn:microsoft.com/office/officeart/2005/8/layout/vList5"/>
    <dgm:cxn modelId="{1B288032-B002-4235-BE91-9E66EA47E190}" type="presOf" srcId="{DDC72A6F-14CA-C347-8000-2C9F57443E74}" destId="{386BD1E8-E3C9-BB46-8903-4892BC88891E}" srcOrd="0" destOrd="0" presId="urn:microsoft.com/office/officeart/2005/8/layout/vList5"/>
    <dgm:cxn modelId="{EEFD9D2A-2175-4C47-BDCC-E0E8FE404518}" type="presOf" srcId="{31CDBF4A-00D2-4F4E-A899-99EFBB293A2E}" destId="{426DF72E-B3A4-EB40-AC6E-2C5C2A3A5D85}" srcOrd="0" destOrd="0" presId="urn:microsoft.com/office/officeart/2005/8/layout/vList5"/>
    <dgm:cxn modelId="{E1F8DF5C-E031-4DC9-9BF3-004CE3FC93DF}" type="presParOf" srcId="{2AFA49DE-DC75-F744-AC0B-3AF1988A4713}" destId="{32D9FB88-A4D8-CD4D-93B1-0403C4714534}" srcOrd="0" destOrd="0" presId="urn:microsoft.com/office/officeart/2005/8/layout/vList5"/>
    <dgm:cxn modelId="{91D77358-C8F1-46F4-83CE-7BA3AB95D52C}" type="presParOf" srcId="{32D9FB88-A4D8-CD4D-93B1-0403C4714534}" destId="{426DF72E-B3A4-EB40-AC6E-2C5C2A3A5D85}" srcOrd="0" destOrd="0" presId="urn:microsoft.com/office/officeart/2005/8/layout/vList5"/>
    <dgm:cxn modelId="{B8BCF72A-9F13-489C-A5A0-8CE8C0551D79}" type="presParOf" srcId="{32D9FB88-A4D8-CD4D-93B1-0403C4714534}" destId="{37FEF4D2-934D-584C-B7E5-A90305C7A491}" srcOrd="1" destOrd="0" presId="urn:microsoft.com/office/officeart/2005/8/layout/vList5"/>
    <dgm:cxn modelId="{3CAC6F20-03B7-4F47-A2F9-43690B0599D0}" type="presParOf" srcId="{2AFA49DE-DC75-F744-AC0B-3AF1988A4713}" destId="{0D053936-B301-D444-92D4-F0AFC4AE4595}" srcOrd="1" destOrd="0" presId="urn:microsoft.com/office/officeart/2005/8/layout/vList5"/>
    <dgm:cxn modelId="{89875EAB-28FC-4C53-9763-1C95DF124AF9}" type="presParOf" srcId="{2AFA49DE-DC75-F744-AC0B-3AF1988A4713}" destId="{56C232EF-ECD0-AE48-B142-337D999AD153}" srcOrd="2" destOrd="0" presId="urn:microsoft.com/office/officeart/2005/8/layout/vList5"/>
    <dgm:cxn modelId="{183681E8-D5D7-40D6-A208-385D893C4D84}" type="presParOf" srcId="{56C232EF-ECD0-AE48-B142-337D999AD153}" destId="{A1C51633-F76B-B64F-84F2-D8F6C13F7CA9}" srcOrd="0" destOrd="0" presId="urn:microsoft.com/office/officeart/2005/8/layout/vList5"/>
    <dgm:cxn modelId="{D9F25EFB-CD0F-4998-851D-725B9C1B90A5}" type="presParOf" srcId="{56C232EF-ECD0-AE48-B142-337D999AD153}" destId="{53DA2F99-A17B-B14B-A672-1FD8EFE6D866}" srcOrd="1" destOrd="0" presId="urn:microsoft.com/office/officeart/2005/8/layout/vList5"/>
    <dgm:cxn modelId="{6F39367A-A490-4ADC-8349-3E21EB8EE3EE}" type="presParOf" srcId="{2AFA49DE-DC75-F744-AC0B-3AF1988A4713}" destId="{776C24ED-2A70-6043-88E3-5D6812C5F795}" srcOrd="3" destOrd="0" presId="urn:microsoft.com/office/officeart/2005/8/layout/vList5"/>
    <dgm:cxn modelId="{4BA5F8DE-5A48-4B11-AE93-24ABEC2ADBD4}" type="presParOf" srcId="{2AFA49DE-DC75-F744-AC0B-3AF1988A4713}" destId="{B2A8B560-88BA-2948-9D25-7B8E2FC53481}" srcOrd="4" destOrd="0" presId="urn:microsoft.com/office/officeart/2005/8/layout/vList5"/>
    <dgm:cxn modelId="{CF26730F-9923-4DBF-B93B-9B1D02E7613E}" type="presParOf" srcId="{B2A8B560-88BA-2948-9D25-7B8E2FC53481}" destId="{F1092F1F-B16F-D440-99CF-E3930753DB54}" srcOrd="0" destOrd="0" presId="urn:microsoft.com/office/officeart/2005/8/layout/vList5"/>
    <dgm:cxn modelId="{1AED6141-3655-4E52-8104-E6BBEFF1B7C7}" type="presParOf" srcId="{B2A8B560-88BA-2948-9D25-7B8E2FC53481}" destId="{70C14FC1-FAFF-8A4A-81E5-27C26230A6AF}" srcOrd="1" destOrd="0" presId="urn:microsoft.com/office/officeart/2005/8/layout/vList5"/>
    <dgm:cxn modelId="{2DD546F9-6FC3-4805-850F-76C702E5DFEC}" type="presParOf" srcId="{2AFA49DE-DC75-F744-AC0B-3AF1988A4713}" destId="{9F97F2E4-55D2-1F40-92D5-D80D6FDB4C2D}" srcOrd="5" destOrd="0" presId="urn:microsoft.com/office/officeart/2005/8/layout/vList5"/>
    <dgm:cxn modelId="{95F2AF36-D86B-4260-B46B-B6EEC43D4BDA}" type="presParOf" srcId="{2AFA49DE-DC75-F744-AC0B-3AF1988A4713}" destId="{169A124C-53AC-004F-B1BF-148A01D1A7D9}" srcOrd="6" destOrd="0" presId="urn:microsoft.com/office/officeart/2005/8/layout/vList5"/>
    <dgm:cxn modelId="{A78EF44E-A72C-45FF-A295-6653006D5818}" type="presParOf" srcId="{169A124C-53AC-004F-B1BF-148A01D1A7D9}" destId="{386BD1E8-E3C9-BB46-8903-4892BC88891E}" srcOrd="0" destOrd="0" presId="urn:microsoft.com/office/officeart/2005/8/layout/vList5"/>
    <dgm:cxn modelId="{CDF59AAA-0528-43C8-A6AB-86D971AE65BC}" type="presParOf" srcId="{169A124C-53AC-004F-B1BF-148A01D1A7D9}" destId="{463201C0-9883-DC4D-80F2-67E9E0FE7B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751BDC-E728-164C-97CE-D2F57EE309C9}" type="doc">
      <dgm:prSet loTypeId="urn:microsoft.com/office/officeart/2005/8/layout/matrix1" loCatId="relationship" qsTypeId="urn:microsoft.com/office/officeart/2005/8/quickstyle/simple1" qsCatId="simple" csTypeId="urn:microsoft.com/office/officeart/2005/8/colors/accent2_5" csCatId="accent2" phldr="1"/>
      <dgm:spPr/>
      <dgm:t>
        <a:bodyPr/>
        <a:lstStyle/>
        <a:p>
          <a:endParaRPr lang="en-US"/>
        </a:p>
      </dgm:t>
    </dgm:pt>
    <dgm:pt modelId="{0A8C5389-0997-C544-8EA3-AC4D3F1F0B22}">
      <dgm:prSet phldrT="[Text]"/>
      <dgm:spPr/>
      <dgm:t>
        <a:bodyPr/>
        <a:lstStyle/>
        <a:p>
          <a:r>
            <a:rPr lang="en-US" b="1" dirty="0" smtClean="0"/>
            <a:t>Allotment management</a:t>
          </a:r>
          <a:endParaRPr lang="en-US" b="1" dirty="0"/>
        </a:p>
      </dgm:t>
    </dgm:pt>
    <dgm:pt modelId="{B71F909E-DE56-5E4E-9750-F7A89C9F4242}" type="parTrans" cxnId="{1A5A90F1-9576-A542-A4A4-1A38B25F4F82}">
      <dgm:prSet/>
      <dgm:spPr/>
      <dgm:t>
        <a:bodyPr/>
        <a:lstStyle/>
        <a:p>
          <a:endParaRPr lang="en-US"/>
        </a:p>
      </dgm:t>
    </dgm:pt>
    <dgm:pt modelId="{B65CB17D-FAE6-8F46-9271-3BAD7C1F4FBF}" type="sibTrans" cxnId="{1A5A90F1-9576-A542-A4A4-1A38B25F4F82}">
      <dgm:prSet/>
      <dgm:spPr/>
      <dgm:t>
        <a:bodyPr/>
        <a:lstStyle/>
        <a:p>
          <a:endParaRPr lang="en-US"/>
        </a:p>
      </dgm:t>
    </dgm:pt>
    <dgm:pt modelId="{E2C5244C-B1F1-0A48-BBAB-4476E2C45447}">
      <dgm:prSet phldrT="[Text]" custT="1"/>
      <dgm:spPr/>
      <dgm:t>
        <a:bodyPr/>
        <a:lstStyle/>
        <a:p>
          <a:r>
            <a:rPr lang="en-US" sz="2800" b="1" dirty="0" smtClean="0">
              <a:solidFill>
                <a:srgbClr val="000000"/>
              </a:solidFill>
            </a:rPr>
            <a:t>Build good fences</a:t>
          </a:r>
          <a:endParaRPr lang="en-US" sz="2800" b="1" dirty="0">
            <a:solidFill>
              <a:srgbClr val="000000"/>
            </a:solidFill>
          </a:endParaRPr>
        </a:p>
      </dgm:t>
    </dgm:pt>
    <dgm:pt modelId="{DB3C8532-9877-E242-9925-A3CBF7B60CF5}" type="parTrans" cxnId="{A111BF32-C494-754C-8D2C-6661DFF26D74}">
      <dgm:prSet/>
      <dgm:spPr/>
      <dgm:t>
        <a:bodyPr/>
        <a:lstStyle/>
        <a:p>
          <a:endParaRPr lang="en-US"/>
        </a:p>
      </dgm:t>
    </dgm:pt>
    <dgm:pt modelId="{17CCFCD9-2632-F44A-B91F-6C83B0AB7456}" type="sibTrans" cxnId="{A111BF32-C494-754C-8D2C-6661DFF26D74}">
      <dgm:prSet/>
      <dgm:spPr/>
      <dgm:t>
        <a:bodyPr/>
        <a:lstStyle/>
        <a:p>
          <a:endParaRPr lang="en-US"/>
        </a:p>
      </dgm:t>
    </dgm:pt>
    <dgm:pt modelId="{9F92D934-9164-0D4D-894C-78853441804B}">
      <dgm:prSet phldrT="[Text]" custT="1"/>
      <dgm:spPr/>
      <dgm:t>
        <a:bodyPr/>
        <a:lstStyle/>
        <a:p>
          <a:r>
            <a:rPr lang="en-US" sz="2800" b="1" dirty="0" smtClean="0">
              <a:solidFill>
                <a:srgbClr val="000000"/>
              </a:solidFill>
            </a:rPr>
            <a:t>Check and fix fences regularly</a:t>
          </a:r>
          <a:endParaRPr lang="en-US" sz="2800" b="1" dirty="0">
            <a:solidFill>
              <a:srgbClr val="000000"/>
            </a:solidFill>
          </a:endParaRPr>
        </a:p>
      </dgm:t>
    </dgm:pt>
    <dgm:pt modelId="{EDBEDD58-0806-CD4B-B58A-09AF4E32F371}" type="parTrans" cxnId="{00F9960B-AB91-A644-A20B-45B7813C64EE}">
      <dgm:prSet/>
      <dgm:spPr/>
      <dgm:t>
        <a:bodyPr/>
        <a:lstStyle/>
        <a:p>
          <a:endParaRPr lang="en-US"/>
        </a:p>
      </dgm:t>
    </dgm:pt>
    <dgm:pt modelId="{7AE6809E-F37E-BF41-B00A-B78CCC680EA5}" type="sibTrans" cxnId="{00F9960B-AB91-A644-A20B-45B7813C64EE}">
      <dgm:prSet/>
      <dgm:spPr/>
      <dgm:t>
        <a:bodyPr/>
        <a:lstStyle/>
        <a:p>
          <a:endParaRPr lang="en-US"/>
        </a:p>
      </dgm:t>
    </dgm:pt>
    <dgm:pt modelId="{46629293-2F1D-3748-8A1A-DEFD5DE6936C}">
      <dgm:prSet phldrT="[Text]" custT="1"/>
      <dgm:spPr/>
      <dgm:t>
        <a:bodyPr/>
        <a:lstStyle/>
        <a:p>
          <a:r>
            <a:rPr lang="en-US" sz="2800" b="1" dirty="0" smtClean="0">
              <a:solidFill>
                <a:srgbClr val="000000"/>
              </a:solidFill>
            </a:rPr>
            <a:t>Prevent comingling with other herds</a:t>
          </a:r>
          <a:endParaRPr lang="en-US" sz="2800" b="1" dirty="0">
            <a:solidFill>
              <a:srgbClr val="000000"/>
            </a:solidFill>
          </a:endParaRPr>
        </a:p>
      </dgm:t>
    </dgm:pt>
    <dgm:pt modelId="{27BDC963-1D1E-5249-8E8F-F926CB1FF2C7}" type="parTrans" cxnId="{73B105B2-9924-7A43-9A46-FBDF784FD6CA}">
      <dgm:prSet/>
      <dgm:spPr/>
      <dgm:t>
        <a:bodyPr/>
        <a:lstStyle/>
        <a:p>
          <a:endParaRPr lang="en-US"/>
        </a:p>
      </dgm:t>
    </dgm:pt>
    <dgm:pt modelId="{36D7A410-C0E5-1146-BF9B-70685583F792}" type="sibTrans" cxnId="{73B105B2-9924-7A43-9A46-FBDF784FD6CA}">
      <dgm:prSet/>
      <dgm:spPr/>
      <dgm:t>
        <a:bodyPr/>
        <a:lstStyle/>
        <a:p>
          <a:endParaRPr lang="en-US"/>
        </a:p>
      </dgm:t>
    </dgm:pt>
    <dgm:pt modelId="{274DE6EF-4846-8949-8B6B-7A76CF00A1AE}">
      <dgm:prSet phldrT="[Text]" custT="1"/>
      <dgm:spPr/>
      <dgm:t>
        <a:bodyPr/>
        <a:lstStyle/>
        <a:p>
          <a:r>
            <a:rPr lang="en-US" sz="2800" b="1" dirty="0" smtClean="0">
              <a:solidFill>
                <a:srgbClr val="000000"/>
              </a:solidFill>
            </a:rPr>
            <a:t>Use private allotments</a:t>
          </a:r>
          <a:endParaRPr lang="en-US" sz="2800" b="1" dirty="0">
            <a:solidFill>
              <a:srgbClr val="000000"/>
            </a:solidFill>
          </a:endParaRPr>
        </a:p>
      </dgm:t>
    </dgm:pt>
    <dgm:pt modelId="{2F527982-084E-A34C-8ACA-A965845BBE74}" type="parTrans" cxnId="{689AAC3C-CA03-E647-AE4B-6263B4691455}">
      <dgm:prSet/>
      <dgm:spPr/>
      <dgm:t>
        <a:bodyPr/>
        <a:lstStyle/>
        <a:p>
          <a:endParaRPr lang="en-US"/>
        </a:p>
      </dgm:t>
    </dgm:pt>
    <dgm:pt modelId="{46F5321B-5C9A-6E4E-9FF1-ED2773B5A38A}" type="sibTrans" cxnId="{689AAC3C-CA03-E647-AE4B-6263B4691455}">
      <dgm:prSet/>
      <dgm:spPr/>
      <dgm:t>
        <a:bodyPr/>
        <a:lstStyle/>
        <a:p>
          <a:endParaRPr lang="en-US"/>
        </a:p>
      </dgm:t>
    </dgm:pt>
    <dgm:pt modelId="{5EBA0135-9024-2245-A3A5-5716E3E63E6A}" type="pres">
      <dgm:prSet presAssocID="{67751BDC-E728-164C-97CE-D2F57EE309C9}" presName="diagram" presStyleCnt="0">
        <dgm:presLayoutVars>
          <dgm:chMax val="1"/>
          <dgm:dir/>
          <dgm:animLvl val="ctr"/>
          <dgm:resizeHandles val="exact"/>
        </dgm:presLayoutVars>
      </dgm:prSet>
      <dgm:spPr/>
      <dgm:t>
        <a:bodyPr/>
        <a:lstStyle/>
        <a:p>
          <a:endParaRPr lang="en-US"/>
        </a:p>
      </dgm:t>
    </dgm:pt>
    <dgm:pt modelId="{AF7E938C-140C-0447-BBB6-55A43B85EAEF}" type="pres">
      <dgm:prSet presAssocID="{67751BDC-E728-164C-97CE-D2F57EE309C9}" presName="matrix" presStyleCnt="0"/>
      <dgm:spPr/>
    </dgm:pt>
    <dgm:pt modelId="{A11CB182-7D8B-A442-8D30-AB0D1116D847}" type="pres">
      <dgm:prSet presAssocID="{67751BDC-E728-164C-97CE-D2F57EE309C9}" presName="tile1" presStyleLbl="node1" presStyleIdx="0" presStyleCnt="4"/>
      <dgm:spPr/>
      <dgm:t>
        <a:bodyPr/>
        <a:lstStyle/>
        <a:p>
          <a:endParaRPr lang="en-US"/>
        </a:p>
      </dgm:t>
    </dgm:pt>
    <dgm:pt modelId="{1C1CBB7E-BE1B-4A49-82AC-5F8FA598E903}" type="pres">
      <dgm:prSet presAssocID="{67751BDC-E728-164C-97CE-D2F57EE309C9}" presName="tile1text" presStyleLbl="node1" presStyleIdx="0" presStyleCnt="4">
        <dgm:presLayoutVars>
          <dgm:chMax val="0"/>
          <dgm:chPref val="0"/>
          <dgm:bulletEnabled val="1"/>
        </dgm:presLayoutVars>
      </dgm:prSet>
      <dgm:spPr/>
      <dgm:t>
        <a:bodyPr/>
        <a:lstStyle/>
        <a:p>
          <a:endParaRPr lang="en-US"/>
        </a:p>
      </dgm:t>
    </dgm:pt>
    <dgm:pt modelId="{26D1BA64-7A6B-C649-B182-D94CC54EA6DF}" type="pres">
      <dgm:prSet presAssocID="{67751BDC-E728-164C-97CE-D2F57EE309C9}" presName="tile2" presStyleLbl="node1" presStyleIdx="1" presStyleCnt="4"/>
      <dgm:spPr/>
      <dgm:t>
        <a:bodyPr/>
        <a:lstStyle/>
        <a:p>
          <a:endParaRPr lang="en-US"/>
        </a:p>
      </dgm:t>
    </dgm:pt>
    <dgm:pt modelId="{CF9E21A8-4A2F-2B46-91D9-F8FA6388CB07}" type="pres">
      <dgm:prSet presAssocID="{67751BDC-E728-164C-97CE-D2F57EE309C9}" presName="tile2text" presStyleLbl="node1" presStyleIdx="1" presStyleCnt="4">
        <dgm:presLayoutVars>
          <dgm:chMax val="0"/>
          <dgm:chPref val="0"/>
          <dgm:bulletEnabled val="1"/>
        </dgm:presLayoutVars>
      </dgm:prSet>
      <dgm:spPr/>
      <dgm:t>
        <a:bodyPr/>
        <a:lstStyle/>
        <a:p>
          <a:endParaRPr lang="en-US"/>
        </a:p>
      </dgm:t>
    </dgm:pt>
    <dgm:pt modelId="{C66ECA62-67ED-BC4D-A5B3-7262BF81D217}" type="pres">
      <dgm:prSet presAssocID="{67751BDC-E728-164C-97CE-D2F57EE309C9}" presName="tile3" presStyleLbl="node1" presStyleIdx="2" presStyleCnt="4"/>
      <dgm:spPr/>
      <dgm:t>
        <a:bodyPr/>
        <a:lstStyle/>
        <a:p>
          <a:endParaRPr lang="en-US"/>
        </a:p>
      </dgm:t>
    </dgm:pt>
    <dgm:pt modelId="{AB6FED89-3FC8-374F-8298-4EFD8F5FDD70}" type="pres">
      <dgm:prSet presAssocID="{67751BDC-E728-164C-97CE-D2F57EE309C9}" presName="tile3text" presStyleLbl="node1" presStyleIdx="2" presStyleCnt="4">
        <dgm:presLayoutVars>
          <dgm:chMax val="0"/>
          <dgm:chPref val="0"/>
          <dgm:bulletEnabled val="1"/>
        </dgm:presLayoutVars>
      </dgm:prSet>
      <dgm:spPr/>
      <dgm:t>
        <a:bodyPr/>
        <a:lstStyle/>
        <a:p>
          <a:endParaRPr lang="en-US"/>
        </a:p>
      </dgm:t>
    </dgm:pt>
    <dgm:pt modelId="{5BF2F171-0CBB-914A-88AB-63E069882EB5}" type="pres">
      <dgm:prSet presAssocID="{67751BDC-E728-164C-97CE-D2F57EE309C9}" presName="tile4" presStyleLbl="node1" presStyleIdx="3" presStyleCnt="4"/>
      <dgm:spPr/>
      <dgm:t>
        <a:bodyPr/>
        <a:lstStyle/>
        <a:p>
          <a:endParaRPr lang="en-US"/>
        </a:p>
      </dgm:t>
    </dgm:pt>
    <dgm:pt modelId="{FCDD3A52-7F14-C14E-8A60-C0730E65EAF8}" type="pres">
      <dgm:prSet presAssocID="{67751BDC-E728-164C-97CE-D2F57EE309C9}" presName="tile4text" presStyleLbl="node1" presStyleIdx="3" presStyleCnt="4">
        <dgm:presLayoutVars>
          <dgm:chMax val="0"/>
          <dgm:chPref val="0"/>
          <dgm:bulletEnabled val="1"/>
        </dgm:presLayoutVars>
      </dgm:prSet>
      <dgm:spPr/>
      <dgm:t>
        <a:bodyPr/>
        <a:lstStyle/>
        <a:p>
          <a:endParaRPr lang="en-US"/>
        </a:p>
      </dgm:t>
    </dgm:pt>
    <dgm:pt modelId="{21C22BA9-4F7C-0B41-81D2-D6A67A8762F3}" type="pres">
      <dgm:prSet presAssocID="{67751BDC-E728-164C-97CE-D2F57EE309C9}" presName="centerTile" presStyleLbl="fgShp" presStyleIdx="0" presStyleCnt="1">
        <dgm:presLayoutVars>
          <dgm:chMax val="0"/>
          <dgm:chPref val="0"/>
        </dgm:presLayoutVars>
      </dgm:prSet>
      <dgm:spPr/>
      <dgm:t>
        <a:bodyPr/>
        <a:lstStyle/>
        <a:p>
          <a:endParaRPr lang="en-US"/>
        </a:p>
      </dgm:t>
    </dgm:pt>
  </dgm:ptLst>
  <dgm:cxnLst>
    <dgm:cxn modelId="{40D8D77A-5921-42C1-B98C-384A5914695E}" type="presOf" srcId="{E2C5244C-B1F1-0A48-BBAB-4476E2C45447}" destId="{1C1CBB7E-BE1B-4A49-82AC-5F8FA598E903}" srcOrd="1" destOrd="0" presId="urn:microsoft.com/office/officeart/2005/8/layout/matrix1"/>
    <dgm:cxn modelId="{23255354-C6B5-410E-95BE-FBC2AE9239B4}" type="presOf" srcId="{46629293-2F1D-3748-8A1A-DEFD5DE6936C}" destId="{C66ECA62-67ED-BC4D-A5B3-7262BF81D217}" srcOrd="0" destOrd="0" presId="urn:microsoft.com/office/officeart/2005/8/layout/matrix1"/>
    <dgm:cxn modelId="{C4625439-416A-471F-896E-D3670A754E74}" type="presOf" srcId="{46629293-2F1D-3748-8A1A-DEFD5DE6936C}" destId="{AB6FED89-3FC8-374F-8298-4EFD8F5FDD70}" srcOrd="1" destOrd="0" presId="urn:microsoft.com/office/officeart/2005/8/layout/matrix1"/>
    <dgm:cxn modelId="{689AAC3C-CA03-E647-AE4B-6263B4691455}" srcId="{0A8C5389-0997-C544-8EA3-AC4D3F1F0B22}" destId="{274DE6EF-4846-8949-8B6B-7A76CF00A1AE}" srcOrd="3" destOrd="0" parTransId="{2F527982-084E-A34C-8ACA-A965845BBE74}" sibTransId="{46F5321B-5C9A-6E4E-9FF1-ED2773B5A38A}"/>
    <dgm:cxn modelId="{69E57FEE-CB0C-4087-B028-22ACA8D3977B}" type="presOf" srcId="{0A8C5389-0997-C544-8EA3-AC4D3F1F0B22}" destId="{21C22BA9-4F7C-0B41-81D2-D6A67A8762F3}" srcOrd="0" destOrd="0" presId="urn:microsoft.com/office/officeart/2005/8/layout/matrix1"/>
    <dgm:cxn modelId="{1A5A90F1-9576-A542-A4A4-1A38B25F4F82}" srcId="{67751BDC-E728-164C-97CE-D2F57EE309C9}" destId="{0A8C5389-0997-C544-8EA3-AC4D3F1F0B22}" srcOrd="0" destOrd="0" parTransId="{B71F909E-DE56-5E4E-9750-F7A89C9F4242}" sibTransId="{B65CB17D-FAE6-8F46-9271-3BAD7C1F4FBF}"/>
    <dgm:cxn modelId="{00F9960B-AB91-A644-A20B-45B7813C64EE}" srcId="{0A8C5389-0997-C544-8EA3-AC4D3F1F0B22}" destId="{9F92D934-9164-0D4D-894C-78853441804B}" srcOrd="1" destOrd="0" parTransId="{EDBEDD58-0806-CD4B-B58A-09AF4E32F371}" sibTransId="{7AE6809E-F37E-BF41-B00A-B78CCC680EA5}"/>
    <dgm:cxn modelId="{860D010C-F8AC-42D1-A247-5BA126E1C256}" type="presOf" srcId="{E2C5244C-B1F1-0A48-BBAB-4476E2C45447}" destId="{A11CB182-7D8B-A442-8D30-AB0D1116D847}" srcOrd="0" destOrd="0" presId="urn:microsoft.com/office/officeart/2005/8/layout/matrix1"/>
    <dgm:cxn modelId="{85688855-8066-4A4C-94EC-F11E47581CE5}" type="presOf" srcId="{274DE6EF-4846-8949-8B6B-7A76CF00A1AE}" destId="{FCDD3A52-7F14-C14E-8A60-C0730E65EAF8}" srcOrd="1" destOrd="0" presId="urn:microsoft.com/office/officeart/2005/8/layout/matrix1"/>
    <dgm:cxn modelId="{D17E3895-17D5-4AB4-B504-9783CE70FF7B}" type="presOf" srcId="{9F92D934-9164-0D4D-894C-78853441804B}" destId="{CF9E21A8-4A2F-2B46-91D9-F8FA6388CB07}" srcOrd="1" destOrd="0" presId="urn:microsoft.com/office/officeart/2005/8/layout/matrix1"/>
    <dgm:cxn modelId="{8CCE1924-9041-48F0-B356-4DD68C57380E}" type="presOf" srcId="{67751BDC-E728-164C-97CE-D2F57EE309C9}" destId="{5EBA0135-9024-2245-A3A5-5716E3E63E6A}" srcOrd="0" destOrd="0" presId="urn:microsoft.com/office/officeart/2005/8/layout/matrix1"/>
    <dgm:cxn modelId="{A111BF32-C494-754C-8D2C-6661DFF26D74}" srcId="{0A8C5389-0997-C544-8EA3-AC4D3F1F0B22}" destId="{E2C5244C-B1F1-0A48-BBAB-4476E2C45447}" srcOrd="0" destOrd="0" parTransId="{DB3C8532-9877-E242-9925-A3CBF7B60CF5}" sibTransId="{17CCFCD9-2632-F44A-B91F-6C83B0AB7456}"/>
    <dgm:cxn modelId="{AD90F07C-FD35-4FCB-B80D-0C280E3B38DB}" type="presOf" srcId="{9F92D934-9164-0D4D-894C-78853441804B}" destId="{26D1BA64-7A6B-C649-B182-D94CC54EA6DF}" srcOrd="0" destOrd="0" presId="urn:microsoft.com/office/officeart/2005/8/layout/matrix1"/>
    <dgm:cxn modelId="{C61180B3-04A3-478A-93CB-60244EECE372}" type="presOf" srcId="{274DE6EF-4846-8949-8B6B-7A76CF00A1AE}" destId="{5BF2F171-0CBB-914A-88AB-63E069882EB5}" srcOrd="0" destOrd="0" presId="urn:microsoft.com/office/officeart/2005/8/layout/matrix1"/>
    <dgm:cxn modelId="{73B105B2-9924-7A43-9A46-FBDF784FD6CA}" srcId="{0A8C5389-0997-C544-8EA3-AC4D3F1F0B22}" destId="{46629293-2F1D-3748-8A1A-DEFD5DE6936C}" srcOrd="2" destOrd="0" parTransId="{27BDC963-1D1E-5249-8E8F-F926CB1FF2C7}" sibTransId="{36D7A410-C0E5-1146-BF9B-70685583F792}"/>
    <dgm:cxn modelId="{59860C14-AB15-4F0E-840A-DE7D1A8647D5}" type="presParOf" srcId="{5EBA0135-9024-2245-A3A5-5716E3E63E6A}" destId="{AF7E938C-140C-0447-BBB6-55A43B85EAEF}" srcOrd="0" destOrd="0" presId="urn:microsoft.com/office/officeart/2005/8/layout/matrix1"/>
    <dgm:cxn modelId="{6240753F-733B-4102-B871-944525E1CA23}" type="presParOf" srcId="{AF7E938C-140C-0447-BBB6-55A43B85EAEF}" destId="{A11CB182-7D8B-A442-8D30-AB0D1116D847}" srcOrd="0" destOrd="0" presId="urn:microsoft.com/office/officeart/2005/8/layout/matrix1"/>
    <dgm:cxn modelId="{0E535580-0208-4935-AF17-8E0C25CD67B0}" type="presParOf" srcId="{AF7E938C-140C-0447-BBB6-55A43B85EAEF}" destId="{1C1CBB7E-BE1B-4A49-82AC-5F8FA598E903}" srcOrd="1" destOrd="0" presId="urn:microsoft.com/office/officeart/2005/8/layout/matrix1"/>
    <dgm:cxn modelId="{7BFD0A4B-5043-41EB-80AB-BA66D7EDC1D2}" type="presParOf" srcId="{AF7E938C-140C-0447-BBB6-55A43B85EAEF}" destId="{26D1BA64-7A6B-C649-B182-D94CC54EA6DF}" srcOrd="2" destOrd="0" presId="urn:microsoft.com/office/officeart/2005/8/layout/matrix1"/>
    <dgm:cxn modelId="{1CAFBCD8-0AB2-4E35-B93E-71F2055B7099}" type="presParOf" srcId="{AF7E938C-140C-0447-BBB6-55A43B85EAEF}" destId="{CF9E21A8-4A2F-2B46-91D9-F8FA6388CB07}" srcOrd="3" destOrd="0" presId="urn:microsoft.com/office/officeart/2005/8/layout/matrix1"/>
    <dgm:cxn modelId="{4EF6D612-209A-48C2-A017-29826EC03B7F}" type="presParOf" srcId="{AF7E938C-140C-0447-BBB6-55A43B85EAEF}" destId="{C66ECA62-67ED-BC4D-A5B3-7262BF81D217}" srcOrd="4" destOrd="0" presId="urn:microsoft.com/office/officeart/2005/8/layout/matrix1"/>
    <dgm:cxn modelId="{460E6D44-9F54-468F-9173-E0ADA9320167}" type="presParOf" srcId="{AF7E938C-140C-0447-BBB6-55A43B85EAEF}" destId="{AB6FED89-3FC8-374F-8298-4EFD8F5FDD70}" srcOrd="5" destOrd="0" presId="urn:microsoft.com/office/officeart/2005/8/layout/matrix1"/>
    <dgm:cxn modelId="{1A70370E-0F29-4E4E-A309-CA47DE16EDC7}" type="presParOf" srcId="{AF7E938C-140C-0447-BBB6-55A43B85EAEF}" destId="{5BF2F171-0CBB-914A-88AB-63E069882EB5}" srcOrd="6" destOrd="0" presId="urn:microsoft.com/office/officeart/2005/8/layout/matrix1"/>
    <dgm:cxn modelId="{BC410AB2-0518-4492-86F0-1A70A46EF596}" type="presParOf" srcId="{AF7E938C-140C-0447-BBB6-55A43B85EAEF}" destId="{FCDD3A52-7F14-C14E-8A60-C0730E65EAF8}" srcOrd="7" destOrd="0" presId="urn:microsoft.com/office/officeart/2005/8/layout/matrix1"/>
    <dgm:cxn modelId="{F1013052-1CB8-4815-AB0F-C521787F983A}" type="presParOf" srcId="{5EBA0135-9024-2245-A3A5-5716E3E63E6A}" destId="{21C22BA9-4F7C-0B41-81D2-D6A67A8762F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A19BB-2FBB-4E9A-88AE-4CAFB93E41F8}">
      <dsp:nvSpPr>
        <dsp:cNvPr id="0" name=""/>
        <dsp:cNvSpPr/>
      </dsp:nvSpPr>
      <dsp:spPr>
        <a:xfrm>
          <a:off x="2155507" y="2277603"/>
          <a:ext cx="1784985" cy="178498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Control</a:t>
          </a:r>
          <a:endParaRPr lang="en-US" sz="3100" b="1" kern="1200" dirty="0">
            <a:solidFill>
              <a:schemeClr val="tx1"/>
            </a:solidFill>
          </a:endParaRPr>
        </a:p>
      </dsp:txBody>
      <dsp:txXfrm>
        <a:off x="2416912" y="2539008"/>
        <a:ext cx="1262175" cy="1262175"/>
      </dsp:txXfrm>
    </dsp:sp>
    <dsp:sp modelId="{C20FCC1A-A9AA-4DD4-98DD-5E63BF9556BA}">
      <dsp:nvSpPr>
        <dsp:cNvPr id="0" name=""/>
        <dsp:cNvSpPr/>
      </dsp:nvSpPr>
      <dsp:spPr>
        <a:xfrm rot="12900000">
          <a:off x="871449" y="1920360"/>
          <a:ext cx="1510013" cy="508720"/>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F73D4C-344F-46D5-86CF-4D529EFF1505}">
      <dsp:nvSpPr>
        <dsp:cNvPr id="0" name=""/>
        <dsp:cNvSpPr/>
      </dsp:nvSpPr>
      <dsp:spPr>
        <a:xfrm>
          <a:off x="160123" y="1063372"/>
          <a:ext cx="1695735" cy="1356588"/>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66800">
            <a:lnSpc>
              <a:spcPct val="90000"/>
            </a:lnSpc>
            <a:spcBef>
              <a:spcPct val="0"/>
            </a:spcBef>
            <a:spcAft>
              <a:spcPct val="35000"/>
            </a:spcAft>
          </a:pPr>
          <a:r>
            <a:rPr lang="en-US" sz="2300" b="1" kern="1200" dirty="0" smtClean="0">
              <a:solidFill>
                <a:schemeClr val="tx1"/>
              </a:solidFill>
            </a:rPr>
            <a:t>Testing</a:t>
          </a:r>
        </a:p>
        <a:p>
          <a:pPr marL="0" marR="0" lvl="0" indent="0" algn="ctr" defTabSz="914400" eaLnBrk="1" fontAlgn="auto" latinLnBrk="0" hangingPunct="1">
            <a:lnSpc>
              <a:spcPct val="100000"/>
            </a:lnSpc>
            <a:spcBef>
              <a:spcPct val="0"/>
            </a:spcBef>
            <a:spcAft>
              <a:spcPts val="0"/>
            </a:spcAft>
            <a:buClrTx/>
            <a:buSzTx/>
            <a:buFontTx/>
            <a:buNone/>
            <a:tabLst/>
            <a:defRPr/>
          </a:pPr>
          <a:r>
            <a:rPr lang="en-US" sz="2300" b="1" kern="1200" dirty="0" smtClean="0">
              <a:solidFill>
                <a:schemeClr val="tx1"/>
              </a:solidFill>
            </a:rPr>
            <a:t>(Regulation) </a:t>
          </a:r>
          <a:endParaRPr lang="en-US" sz="2300" b="1" kern="1200" dirty="0">
            <a:solidFill>
              <a:schemeClr val="tx1"/>
            </a:solidFill>
          </a:endParaRPr>
        </a:p>
      </dsp:txBody>
      <dsp:txXfrm>
        <a:off x="199856" y="1103105"/>
        <a:ext cx="1616269" cy="1277122"/>
      </dsp:txXfrm>
    </dsp:sp>
    <dsp:sp modelId="{8721560E-7174-418C-B439-E422AD2595D4}">
      <dsp:nvSpPr>
        <dsp:cNvPr id="0" name=""/>
        <dsp:cNvSpPr/>
      </dsp:nvSpPr>
      <dsp:spPr>
        <a:xfrm rot="16200000">
          <a:off x="2292993" y="1180352"/>
          <a:ext cx="1510013" cy="508720"/>
        </a:xfrm>
        <a:prstGeom prst="leftArrow">
          <a:avLst>
            <a:gd name="adj1" fmla="val 60000"/>
            <a:gd name="adj2" fmla="val 50000"/>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D7A0FA-8994-4FF3-BA85-C4E73EFD5DEC}">
      <dsp:nvSpPr>
        <dsp:cNvPr id="0" name=""/>
        <dsp:cNvSpPr/>
      </dsp:nvSpPr>
      <dsp:spPr>
        <a:xfrm>
          <a:off x="2200132" y="1411"/>
          <a:ext cx="1695735" cy="1356588"/>
        </a:xfrm>
        <a:prstGeom prst="roundRect">
          <a:avLst>
            <a:gd name="adj" fmla="val 1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66800">
            <a:lnSpc>
              <a:spcPct val="90000"/>
            </a:lnSpc>
            <a:spcBef>
              <a:spcPct val="0"/>
            </a:spcBef>
            <a:spcAft>
              <a:spcPct val="35000"/>
            </a:spcAft>
          </a:pPr>
          <a:r>
            <a:rPr lang="en-US" sz="2300" b="1" kern="1200" dirty="0" smtClean="0">
              <a:solidFill>
                <a:schemeClr val="tx1"/>
              </a:solidFill>
            </a:rPr>
            <a:t>Animal selection</a:t>
          </a:r>
        </a:p>
      </dsp:txBody>
      <dsp:txXfrm>
        <a:off x="2239865" y="41144"/>
        <a:ext cx="1616269" cy="1277122"/>
      </dsp:txXfrm>
    </dsp:sp>
    <dsp:sp modelId="{1D7A728F-492E-5545-ABFA-680FEEB9563F}">
      <dsp:nvSpPr>
        <dsp:cNvPr id="0" name=""/>
        <dsp:cNvSpPr/>
      </dsp:nvSpPr>
      <dsp:spPr>
        <a:xfrm rot="19500000">
          <a:off x="3714536" y="1920360"/>
          <a:ext cx="1510013" cy="508720"/>
        </a:xfrm>
        <a:prstGeom prst="leftArrow">
          <a:avLst>
            <a:gd name="adj1" fmla="val 60000"/>
            <a:gd name="adj2" fmla="val 50000"/>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E4DF03-6ED4-7A49-8F3E-2AD86ED0465A}">
      <dsp:nvSpPr>
        <dsp:cNvPr id="0" name=""/>
        <dsp:cNvSpPr/>
      </dsp:nvSpPr>
      <dsp:spPr>
        <a:xfrm>
          <a:off x="4240140" y="1063372"/>
          <a:ext cx="1695735" cy="1356588"/>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Vaccination</a:t>
          </a:r>
          <a:endParaRPr lang="en-US" sz="2300" kern="1200"/>
        </a:p>
      </dsp:txBody>
      <dsp:txXfrm>
        <a:off x="4279873"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AAB21-1D54-42BD-B9D7-DCAF747334C1}">
      <dsp:nvSpPr>
        <dsp:cNvPr id="0" name=""/>
        <dsp:cNvSpPr/>
      </dsp:nvSpPr>
      <dsp:spPr>
        <a:xfrm rot="5400000">
          <a:off x="2686086" y="-899179"/>
          <a:ext cx="931719" cy="296653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Education, income, </a:t>
          </a:r>
          <a:r>
            <a:rPr lang="en-US" sz="1800" kern="1200" dirty="0" err="1" smtClean="0"/>
            <a:t>trich</a:t>
          </a:r>
          <a:r>
            <a:rPr lang="en-US" sz="1800" kern="1200" dirty="0" smtClean="0"/>
            <a:t> knowledge etc.</a:t>
          </a:r>
          <a:endParaRPr lang="en-US" sz="1800" kern="1200" dirty="0"/>
        </a:p>
      </dsp:txBody>
      <dsp:txXfrm rot="-5400000">
        <a:off x="1668677" y="163713"/>
        <a:ext cx="2921055" cy="840753"/>
      </dsp:txXfrm>
    </dsp:sp>
    <dsp:sp modelId="{72F7C812-3767-4999-B5F9-92B6313E962B}">
      <dsp:nvSpPr>
        <dsp:cNvPr id="0" name=""/>
        <dsp:cNvSpPr/>
      </dsp:nvSpPr>
      <dsp:spPr>
        <a:xfrm>
          <a:off x="0" y="1764"/>
          <a:ext cx="1668677" cy="11646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Producer</a:t>
          </a:r>
          <a:endParaRPr lang="en-US" sz="2400" b="1" kern="1200" dirty="0"/>
        </a:p>
      </dsp:txBody>
      <dsp:txXfrm>
        <a:off x="56853" y="58617"/>
        <a:ext cx="1554971" cy="1050943"/>
      </dsp:txXfrm>
    </dsp:sp>
    <dsp:sp modelId="{1C249F92-5AE8-42C6-9939-42205B18C9B9}">
      <dsp:nvSpPr>
        <dsp:cNvPr id="0" name=""/>
        <dsp:cNvSpPr/>
      </dsp:nvSpPr>
      <dsp:spPr>
        <a:xfrm rot="5400000">
          <a:off x="2686086" y="323702"/>
          <a:ext cx="931719" cy="296653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Size, bull age, breeding source, method, vaccination, testing etc.</a:t>
          </a:r>
          <a:endParaRPr lang="en-US" sz="1800" kern="1200" dirty="0"/>
        </a:p>
      </dsp:txBody>
      <dsp:txXfrm rot="-5400000">
        <a:off x="1668677" y="1386595"/>
        <a:ext cx="2921055" cy="840753"/>
      </dsp:txXfrm>
    </dsp:sp>
    <dsp:sp modelId="{AE6BEE89-F402-48D4-9938-6479714D538B}">
      <dsp:nvSpPr>
        <dsp:cNvPr id="0" name=""/>
        <dsp:cNvSpPr/>
      </dsp:nvSpPr>
      <dsp:spPr>
        <a:xfrm>
          <a:off x="0" y="1224647"/>
          <a:ext cx="1668677" cy="11646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Herd</a:t>
          </a:r>
          <a:endParaRPr lang="en-US" sz="2400" b="1" kern="1200" dirty="0"/>
        </a:p>
      </dsp:txBody>
      <dsp:txXfrm>
        <a:off x="56853" y="1281500"/>
        <a:ext cx="1554971" cy="1050943"/>
      </dsp:txXfrm>
    </dsp:sp>
    <dsp:sp modelId="{225C5711-7613-4B96-B094-7F0F03437FA5}">
      <dsp:nvSpPr>
        <dsp:cNvPr id="0" name=""/>
        <dsp:cNvSpPr/>
      </dsp:nvSpPr>
      <dsp:spPr>
        <a:xfrm rot="5400000">
          <a:off x="2686086" y="1546585"/>
          <a:ext cx="931719" cy="296653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Type, neighboring herds, fencing status etc.</a:t>
          </a:r>
          <a:endParaRPr lang="en-US" sz="1800" kern="1200" dirty="0"/>
        </a:p>
      </dsp:txBody>
      <dsp:txXfrm rot="-5400000">
        <a:off x="1668677" y="2609478"/>
        <a:ext cx="2921055" cy="840753"/>
      </dsp:txXfrm>
    </dsp:sp>
    <dsp:sp modelId="{936BBA44-E5C3-4586-AE83-A935E4DB1909}">
      <dsp:nvSpPr>
        <dsp:cNvPr id="0" name=""/>
        <dsp:cNvSpPr/>
      </dsp:nvSpPr>
      <dsp:spPr>
        <a:xfrm>
          <a:off x="0" y="2447529"/>
          <a:ext cx="1668677" cy="11646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t>Allotment</a:t>
          </a:r>
          <a:endParaRPr lang="en-US" sz="2400" b="1" kern="1200" dirty="0"/>
        </a:p>
      </dsp:txBody>
      <dsp:txXfrm>
        <a:off x="56853" y="2504382"/>
        <a:ext cx="1554971" cy="105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AF8E2-F35D-4C57-BA15-102A53C2B805}">
      <dsp:nvSpPr>
        <dsp:cNvPr id="0" name=""/>
        <dsp:cNvSpPr/>
      </dsp:nvSpPr>
      <dsp:spPr>
        <a:xfrm rot="5400000">
          <a:off x="3621404" y="-1293891"/>
          <a:ext cx="1047750"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Microsoft office Excel</a:t>
          </a:r>
          <a:endParaRPr lang="en-US" sz="1800" kern="1200" dirty="0"/>
        </a:p>
        <a:p>
          <a:pPr marL="171450" lvl="1" indent="-171450" algn="l" defTabSz="800100">
            <a:lnSpc>
              <a:spcPct val="90000"/>
            </a:lnSpc>
            <a:spcBef>
              <a:spcPct val="0"/>
            </a:spcBef>
            <a:spcAft>
              <a:spcPct val="15000"/>
            </a:spcAft>
            <a:buChar char="••"/>
          </a:pPr>
          <a:r>
            <a:rPr lang="en-US" sz="1800" kern="1200" dirty="0" smtClean="0"/>
            <a:t>IBM SPSS19</a:t>
          </a:r>
          <a:endParaRPr lang="en-US" sz="1800" kern="1200" dirty="0"/>
        </a:p>
        <a:p>
          <a:pPr marL="171450" lvl="1" indent="-171450" algn="l" defTabSz="800100">
            <a:lnSpc>
              <a:spcPct val="90000"/>
            </a:lnSpc>
            <a:spcBef>
              <a:spcPct val="0"/>
            </a:spcBef>
            <a:spcAft>
              <a:spcPct val="15000"/>
            </a:spcAft>
            <a:buChar char="••"/>
          </a:pPr>
          <a:r>
            <a:rPr lang="en-US" sz="1800" kern="1200" dirty="0" smtClean="0"/>
            <a:t>SISA (online tool)</a:t>
          </a:r>
          <a:endParaRPr lang="en-US" sz="1800" kern="1200" dirty="0"/>
        </a:p>
      </dsp:txBody>
      <dsp:txXfrm rot="-5400000">
        <a:off x="2194560" y="184101"/>
        <a:ext cx="3850293" cy="945456"/>
      </dsp:txXfrm>
    </dsp:sp>
    <dsp:sp modelId="{166C2F51-D454-419A-B242-F1DA3FFBF7DD}">
      <dsp:nvSpPr>
        <dsp:cNvPr id="0" name=""/>
        <dsp:cNvSpPr/>
      </dsp:nvSpPr>
      <dsp:spPr>
        <a:xfrm>
          <a:off x="0" y="1984"/>
          <a:ext cx="2194560"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smtClean="0"/>
            <a:t>Software</a:t>
          </a:r>
          <a:endParaRPr lang="en-US" sz="3300" b="1" kern="1200" dirty="0"/>
        </a:p>
      </dsp:txBody>
      <dsp:txXfrm>
        <a:off x="63934" y="65918"/>
        <a:ext cx="2066692" cy="1181819"/>
      </dsp:txXfrm>
    </dsp:sp>
    <dsp:sp modelId="{D38E7B66-BBC5-4095-AEFB-2E53C4364351}">
      <dsp:nvSpPr>
        <dsp:cNvPr id="0" name=""/>
        <dsp:cNvSpPr/>
      </dsp:nvSpPr>
      <dsp:spPr>
        <a:xfrm rot="5400000">
          <a:off x="3621405" y="81279"/>
          <a:ext cx="1047750"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Data confirmation</a:t>
          </a:r>
          <a:endParaRPr lang="en-US" sz="1800" kern="1200" dirty="0"/>
        </a:p>
        <a:p>
          <a:pPr marL="171450" lvl="1" indent="-171450" algn="l" defTabSz="800100">
            <a:lnSpc>
              <a:spcPct val="90000"/>
            </a:lnSpc>
            <a:spcBef>
              <a:spcPct val="0"/>
            </a:spcBef>
            <a:spcAft>
              <a:spcPct val="15000"/>
            </a:spcAft>
            <a:buChar char="••"/>
          </a:pPr>
          <a:r>
            <a:rPr lang="en-US" sz="1800" kern="1200" dirty="0" smtClean="0"/>
            <a:t>Refinement</a:t>
          </a:r>
          <a:endParaRPr lang="en-US" sz="1800" kern="1200" dirty="0"/>
        </a:p>
        <a:p>
          <a:pPr marL="171450" lvl="1" indent="-171450" algn="l" defTabSz="800100">
            <a:lnSpc>
              <a:spcPct val="90000"/>
            </a:lnSpc>
            <a:spcBef>
              <a:spcPct val="0"/>
            </a:spcBef>
            <a:spcAft>
              <a:spcPct val="15000"/>
            </a:spcAft>
            <a:buChar char="••"/>
          </a:pPr>
          <a:r>
            <a:rPr lang="en-US" sz="1800" kern="1200" dirty="0" smtClean="0"/>
            <a:t>Exclusion of unqualified data</a:t>
          </a:r>
          <a:endParaRPr lang="en-US" sz="1800" kern="1200" dirty="0"/>
        </a:p>
      </dsp:txBody>
      <dsp:txXfrm rot="-5400000">
        <a:off x="2194561" y="1559271"/>
        <a:ext cx="3850293" cy="945456"/>
      </dsp:txXfrm>
    </dsp:sp>
    <dsp:sp modelId="{BEE3A0E1-AAA5-4C78-BAE1-D03784308E93}">
      <dsp:nvSpPr>
        <dsp:cNvPr id="0" name=""/>
        <dsp:cNvSpPr/>
      </dsp:nvSpPr>
      <dsp:spPr>
        <a:xfrm>
          <a:off x="0" y="1377156"/>
          <a:ext cx="2194560"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300" b="1" kern="1200" smtClean="0"/>
            <a:t>Quality control</a:t>
          </a:r>
          <a:endParaRPr lang="en-US" sz="3300" b="1" kern="1200" dirty="0" smtClean="0"/>
        </a:p>
      </dsp:txBody>
      <dsp:txXfrm>
        <a:off x="63934" y="1441090"/>
        <a:ext cx="2066692" cy="1181819"/>
      </dsp:txXfrm>
    </dsp:sp>
    <dsp:sp modelId="{05B249E5-C8F5-4CF2-BEA3-BD9FCD67CEEA}">
      <dsp:nvSpPr>
        <dsp:cNvPr id="0" name=""/>
        <dsp:cNvSpPr/>
      </dsp:nvSpPr>
      <dsp:spPr>
        <a:xfrm rot="5400000">
          <a:off x="3621405" y="1456451"/>
          <a:ext cx="1047750"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Frequency analysis</a:t>
          </a:r>
          <a:endParaRPr lang="en-US" sz="1800" kern="1200" dirty="0"/>
        </a:p>
        <a:p>
          <a:pPr marL="171450" lvl="1" indent="-171450" algn="l" defTabSz="800100">
            <a:lnSpc>
              <a:spcPct val="90000"/>
            </a:lnSpc>
            <a:spcBef>
              <a:spcPct val="0"/>
            </a:spcBef>
            <a:spcAft>
              <a:spcPct val="15000"/>
            </a:spcAft>
            <a:buChar char="••"/>
          </a:pPr>
          <a:r>
            <a:rPr lang="en-US" sz="1800" kern="1200" dirty="0" smtClean="0"/>
            <a:t>Pearson’s chi-square</a:t>
          </a:r>
          <a:endParaRPr lang="en-US" sz="1800" kern="1200" dirty="0"/>
        </a:p>
        <a:p>
          <a:pPr marL="171450" lvl="1" indent="-171450" algn="l" defTabSz="800100">
            <a:lnSpc>
              <a:spcPct val="90000"/>
            </a:lnSpc>
            <a:spcBef>
              <a:spcPct val="0"/>
            </a:spcBef>
            <a:spcAft>
              <a:spcPct val="15000"/>
            </a:spcAft>
            <a:buChar char="••"/>
          </a:pPr>
          <a:r>
            <a:rPr lang="en-US" sz="1800" kern="1200" dirty="0" smtClean="0"/>
            <a:t>Fisher’s exact test</a:t>
          </a:r>
          <a:endParaRPr lang="en-US" sz="1800" kern="1200" dirty="0"/>
        </a:p>
      </dsp:txBody>
      <dsp:txXfrm rot="-5400000">
        <a:off x="2194561" y="2934443"/>
        <a:ext cx="3850293" cy="945456"/>
      </dsp:txXfrm>
    </dsp:sp>
    <dsp:sp modelId="{7F4A308C-B6B2-471D-88B1-18E0101D5EF5}">
      <dsp:nvSpPr>
        <dsp:cNvPr id="0" name=""/>
        <dsp:cNvSpPr/>
      </dsp:nvSpPr>
      <dsp:spPr>
        <a:xfrm>
          <a:off x="0" y="2752328"/>
          <a:ext cx="2194560"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smtClean="0"/>
            <a:t>Statistical method</a:t>
          </a:r>
          <a:endParaRPr lang="en-US" sz="3300" b="1" kern="1200" dirty="0"/>
        </a:p>
      </dsp:txBody>
      <dsp:txXfrm>
        <a:off x="63934" y="2816262"/>
        <a:ext cx="2066692"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EF4D2-934D-584C-B7E5-A90305C7A491}">
      <dsp:nvSpPr>
        <dsp:cNvPr id="0" name=""/>
        <dsp:cNvSpPr/>
      </dsp:nvSpPr>
      <dsp:spPr>
        <a:xfrm rot="5400000">
          <a:off x="4422442" y="-788977"/>
          <a:ext cx="782637" cy="256032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i="1" kern="1200" dirty="0" smtClean="0"/>
            <a:t>p</a:t>
          </a:r>
          <a:r>
            <a:rPr lang="en-US" sz="2000" b="1" kern="1200" dirty="0" smtClean="0"/>
            <a:t>=0.0003</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OR=18.3 (4.1-81.1)</a:t>
          </a:r>
          <a:endParaRPr lang="en-US" sz="2000" b="1" kern="1200" dirty="0"/>
        </a:p>
      </dsp:txBody>
      <dsp:txXfrm rot="-5400000">
        <a:off x="3533601" y="138069"/>
        <a:ext cx="2522115" cy="706227"/>
      </dsp:txXfrm>
    </dsp:sp>
    <dsp:sp modelId="{426DF72E-B3A4-EB40-AC6E-2C5C2A3A5D85}">
      <dsp:nvSpPr>
        <dsp:cNvPr id="0" name=""/>
        <dsp:cNvSpPr/>
      </dsp:nvSpPr>
      <dsp:spPr>
        <a:xfrm>
          <a:off x="1617" y="2033"/>
          <a:ext cx="3531983" cy="978296"/>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Neighboring a positive herd(s)</a:t>
          </a:r>
          <a:endParaRPr lang="en-US" sz="2600" b="1" kern="1200" dirty="0">
            <a:solidFill>
              <a:schemeClr val="tx1"/>
            </a:solidFill>
          </a:endParaRPr>
        </a:p>
      </dsp:txBody>
      <dsp:txXfrm>
        <a:off x="49373" y="49789"/>
        <a:ext cx="3436471" cy="882784"/>
      </dsp:txXfrm>
    </dsp:sp>
    <dsp:sp modelId="{53DA2F99-A17B-B14B-A672-1FD8EFE6D866}">
      <dsp:nvSpPr>
        <dsp:cNvPr id="0" name=""/>
        <dsp:cNvSpPr/>
      </dsp:nvSpPr>
      <dsp:spPr>
        <a:xfrm rot="5400000">
          <a:off x="4434114" y="249664"/>
          <a:ext cx="782637" cy="253746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i="1" kern="1200" dirty="0" smtClean="0"/>
            <a:t>p</a:t>
          </a:r>
          <a:r>
            <a:rPr lang="en-US" sz="2000" b="1" kern="1200" dirty="0" smtClean="0"/>
            <a:t>=0.003</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OR=2.9 (0.7-12.1)</a:t>
          </a:r>
          <a:endParaRPr lang="en-US" sz="2000" b="1" kern="1200" dirty="0"/>
        </a:p>
      </dsp:txBody>
      <dsp:txXfrm rot="-5400000">
        <a:off x="3556703" y="1165281"/>
        <a:ext cx="2499255" cy="706227"/>
      </dsp:txXfrm>
    </dsp:sp>
    <dsp:sp modelId="{A1C51633-F76B-B64F-84F2-D8F6C13F7CA9}">
      <dsp:nvSpPr>
        <dsp:cNvPr id="0" name=""/>
        <dsp:cNvSpPr/>
      </dsp:nvSpPr>
      <dsp:spPr>
        <a:xfrm>
          <a:off x="1617" y="1029245"/>
          <a:ext cx="3555086" cy="978296"/>
        </a:xfrm>
        <a:prstGeom prst="roundRect">
          <a:avLst/>
        </a:prstGeom>
        <a:gradFill rotWithShape="0">
          <a:gsLst>
            <a:gs pos="0">
              <a:schemeClr val="accent2">
                <a:alpha val="90000"/>
                <a:hueOff val="0"/>
                <a:satOff val="0"/>
                <a:lumOff val="0"/>
                <a:alphaOff val="-13333"/>
                <a:tint val="100000"/>
                <a:shade val="100000"/>
                <a:satMod val="130000"/>
              </a:schemeClr>
            </a:gs>
            <a:gs pos="100000">
              <a:schemeClr val="accent2">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0000"/>
              </a:solidFill>
            </a:rPr>
            <a:t>Using public allotment</a:t>
          </a:r>
          <a:endParaRPr lang="en-US" sz="2600" b="1" kern="1200" dirty="0">
            <a:solidFill>
              <a:srgbClr val="000000"/>
            </a:solidFill>
          </a:endParaRPr>
        </a:p>
      </dsp:txBody>
      <dsp:txXfrm>
        <a:off x="49373" y="1077001"/>
        <a:ext cx="3459574" cy="882784"/>
      </dsp:txXfrm>
    </dsp:sp>
    <dsp:sp modelId="{70C14FC1-FAFF-8A4A-81E5-27C26230A6AF}">
      <dsp:nvSpPr>
        <dsp:cNvPr id="0" name=""/>
        <dsp:cNvSpPr/>
      </dsp:nvSpPr>
      <dsp:spPr>
        <a:xfrm rot="5400000">
          <a:off x="4445764" y="1288305"/>
          <a:ext cx="782637" cy="251460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i="1" kern="1200" dirty="0" smtClean="0"/>
            <a:t>p</a:t>
          </a:r>
          <a:r>
            <a:rPr lang="en-US" sz="2000" b="1" kern="1200" dirty="0" smtClean="0"/>
            <a:t>=0.026</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OR&gt;999.99</a:t>
          </a:r>
          <a:endParaRPr lang="en-US" sz="2000" b="1" kern="1200" dirty="0"/>
        </a:p>
      </dsp:txBody>
      <dsp:txXfrm rot="-5400000">
        <a:off x="3579783" y="2192492"/>
        <a:ext cx="2476395" cy="706227"/>
      </dsp:txXfrm>
    </dsp:sp>
    <dsp:sp modelId="{F1092F1F-B16F-D440-99CF-E3930753DB54}">
      <dsp:nvSpPr>
        <dsp:cNvPr id="0" name=""/>
        <dsp:cNvSpPr/>
      </dsp:nvSpPr>
      <dsp:spPr>
        <a:xfrm>
          <a:off x="1617" y="2056457"/>
          <a:ext cx="3578165" cy="978296"/>
        </a:xfrm>
        <a:prstGeom prst="roundRect">
          <a:avLst/>
        </a:prstGeom>
        <a:gradFill rotWithShape="0">
          <a:gsLst>
            <a:gs pos="0">
              <a:schemeClr val="accent2">
                <a:alpha val="90000"/>
                <a:hueOff val="0"/>
                <a:satOff val="0"/>
                <a:lumOff val="0"/>
                <a:alphaOff val="-26667"/>
                <a:tint val="100000"/>
                <a:shade val="100000"/>
                <a:satMod val="130000"/>
              </a:schemeClr>
            </a:gs>
            <a:gs pos="100000">
              <a:schemeClr val="accent2">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0000"/>
              </a:solidFill>
            </a:rPr>
            <a:t>Comingling with neighbor herd(s)</a:t>
          </a:r>
          <a:endParaRPr lang="en-US" sz="2600" b="1" kern="1200" dirty="0">
            <a:solidFill>
              <a:srgbClr val="000000"/>
            </a:solidFill>
          </a:endParaRPr>
        </a:p>
      </dsp:txBody>
      <dsp:txXfrm>
        <a:off x="49373" y="2104213"/>
        <a:ext cx="3482653" cy="882784"/>
      </dsp:txXfrm>
    </dsp:sp>
    <dsp:sp modelId="{463201C0-9883-DC4D-80F2-67E9E0FE7BC9}">
      <dsp:nvSpPr>
        <dsp:cNvPr id="0" name=""/>
        <dsp:cNvSpPr/>
      </dsp:nvSpPr>
      <dsp:spPr>
        <a:xfrm rot="5400000">
          <a:off x="4423524" y="2357616"/>
          <a:ext cx="782637" cy="243040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smtClean="0">
              <a:solidFill>
                <a:srgbClr val="000000"/>
              </a:solidFill>
            </a:rPr>
            <a:t>p</a:t>
          </a:r>
          <a:r>
            <a:rPr lang="en-US" sz="2000" kern="1200" dirty="0" smtClean="0">
              <a:solidFill>
                <a:srgbClr val="000000"/>
              </a:solidFill>
            </a:rPr>
            <a:t>=0.078</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OR=4.3 (0.9-20.2)</a:t>
          </a:r>
          <a:endParaRPr lang="en-US" sz="2000" kern="1200" dirty="0">
            <a:solidFill>
              <a:srgbClr val="000000"/>
            </a:solidFill>
          </a:endParaRPr>
        </a:p>
      </dsp:txBody>
      <dsp:txXfrm rot="-5400000">
        <a:off x="3599642" y="3219704"/>
        <a:ext cx="2392197" cy="706227"/>
      </dsp:txXfrm>
    </dsp:sp>
    <dsp:sp modelId="{386BD1E8-E3C9-BB46-8903-4892BC88891E}">
      <dsp:nvSpPr>
        <dsp:cNvPr id="0" name=""/>
        <dsp:cNvSpPr/>
      </dsp:nvSpPr>
      <dsp:spPr>
        <a:xfrm>
          <a:off x="1617" y="3083669"/>
          <a:ext cx="3598025" cy="978296"/>
        </a:xfrm>
        <a:prstGeom prst="roundRect">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Elapsed time to fix broken fence(s)</a:t>
          </a:r>
          <a:endParaRPr lang="en-US" sz="2600" kern="1200" dirty="0">
            <a:solidFill>
              <a:schemeClr val="tx1"/>
            </a:solidFill>
          </a:endParaRPr>
        </a:p>
      </dsp:txBody>
      <dsp:txXfrm>
        <a:off x="49373" y="3131425"/>
        <a:ext cx="3502513" cy="882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CB182-7D8B-A442-8D30-AB0D1116D847}">
      <dsp:nvSpPr>
        <dsp:cNvPr id="0" name=""/>
        <dsp:cNvSpPr/>
      </dsp:nvSpPr>
      <dsp:spPr>
        <a:xfrm rot="16200000">
          <a:off x="508000" y="-508000"/>
          <a:ext cx="2031999" cy="3048000"/>
        </a:xfrm>
        <a:prstGeom prst="round1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0000"/>
              </a:solidFill>
            </a:rPr>
            <a:t>Build good fences</a:t>
          </a:r>
          <a:endParaRPr lang="en-US" sz="2800" b="1" kern="1200" dirty="0">
            <a:solidFill>
              <a:srgbClr val="000000"/>
            </a:solidFill>
          </a:endParaRPr>
        </a:p>
      </dsp:txBody>
      <dsp:txXfrm rot="5400000">
        <a:off x="0" y="0"/>
        <a:ext cx="3048000" cy="1524000"/>
      </dsp:txXfrm>
    </dsp:sp>
    <dsp:sp modelId="{26D1BA64-7A6B-C649-B182-D94CC54EA6DF}">
      <dsp:nvSpPr>
        <dsp:cNvPr id="0" name=""/>
        <dsp:cNvSpPr/>
      </dsp:nvSpPr>
      <dsp:spPr>
        <a:xfrm>
          <a:off x="3048000" y="0"/>
          <a:ext cx="3048000" cy="2031999"/>
        </a:xfrm>
        <a:prstGeom prst="round1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0000"/>
              </a:solidFill>
            </a:rPr>
            <a:t>Check and fix fences regularly</a:t>
          </a:r>
          <a:endParaRPr lang="en-US" sz="2800" b="1" kern="1200" dirty="0">
            <a:solidFill>
              <a:srgbClr val="000000"/>
            </a:solidFill>
          </a:endParaRPr>
        </a:p>
      </dsp:txBody>
      <dsp:txXfrm>
        <a:off x="3048000" y="0"/>
        <a:ext cx="3048000" cy="1524000"/>
      </dsp:txXfrm>
    </dsp:sp>
    <dsp:sp modelId="{C66ECA62-67ED-BC4D-A5B3-7262BF81D217}">
      <dsp:nvSpPr>
        <dsp:cNvPr id="0" name=""/>
        <dsp:cNvSpPr/>
      </dsp:nvSpPr>
      <dsp:spPr>
        <a:xfrm rot="10800000">
          <a:off x="0" y="2031999"/>
          <a:ext cx="3048000" cy="2031999"/>
        </a:xfrm>
        <a:prstGeom prst="round1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0000"/>
              </a:solidFill>
            </a:rPr>
            <a:t>Prevent comingling with other herds</a:t>
          </a:r>
          <a:endParaRPr lang="en-US" sz="2800" b="1" kern="1200" dirty="0">
            <a:solidFill>
              <a:srgbClr val="000000"/>
            </a:solidFill>
          </a:endParaRPr>
        </a:p>
      </dsp:txBody>
      <dsp:txXfrm rot="10800000">
        <a:off x="0" y="2539999"/>
        <a:ext cx="3048000" cy="1524000"/>
      </dsp:txXfrm>
    </dsp:sp>
    <dsp:sp modelId="{5BF2F171-0CBB-914A-88AB-63E069882EB5}">
      <dsp:nvSpPr>
        <dsp:cNvPr id="0" name=""/>
        <dsp:cNvSpPr/>
      </dsp:nvSpPr>
      <dsp:spPr>
        <a:xfrm rot="5400000">
          <a:off x="3556000" y="1523999"/>
          <a:ext cx="2031999" cy="3048000"/>
        </a:xfrm>
        <a:prstGeom prst="round1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0000"/>
              </a:solidFill>
            </a:rPr>
            <a:t>Use private allotments</a:t>
          </a:r>
          <a:endParaRPr lang="en-US" sz="2800" b="1" kern="1200" dirty="0">
            <a:solidFill>
              <a:srgbClr val="000000"/>
            </a:solidFill>
          </a:endParaRPr>
        </a:p>
      </dsp:txBody>
      <dsp:txXfrm rot="-5400000">
        <a:off x="3048000" y="2539999"/>
        <a:ext cx="3048000" cy="1524000"/>
      </dsp:txXfrm>
    </dsp:sp>
    <dsp:sp modelId="{21C22BA9-4F7C-0B41-81D2-D6A67A8762F3}">
      <dsp:nvSpPr>
        <dsp:cNvPr id="0" name=""/>
        <dsp:cNvSpPr/>
      </dsp:nvSpPr>
      <dsp:spPr>
        <a:xfrm>
          <a:off x="2133599" y="1523999"/>
          <a:ext cx="1828800" cy="1015999"/>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Allotment management</a:t>
          </a:r>
          <a:endParaRPr lang="en-US" sz="2200" b="1" kern="1200" dirty="0"/>
        </a:p>
      </dsp:txBody>
      <dsp:txXfrm>
        <a:off x="2183196" y="1573596"/>
        <a:ext cx="1729606" cy="9168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0.00556</cdr:x>
      <cdr:y>0.94583</cdr:y>
    </cdr:from>
    <cdr:to>
      <cdr:x>0.25636</cdr:x>
      <cdr:y>1</cdr:y>
    </cdr:to>
    <cdr:sp macro="" textlink="">
      <cdr:nvSpPr>
        <cdr:cNvPr id="2" name="TextBox 1"/>
        <cdr:cNvSpPr txBox="1"/>
      </cdr:nvSpPr>
      <cdr:spPr>
        <a:xfrm xmlns:a="http://schemas.openxmlformats.org/drawingml/2006/main">
          <a:off x="50800" y="6602156"/>
          <a:ext cx="2293385"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xmlns:a="http://schemas.openxmlformats.org/drawingml/2006/main">
          <a:r>
            <a:rPr lang="en-US" sz="1200" dirty="0" err="1" smtClean="0"/>
            <a:t>Jin</a:t>
          </a:r>
          <a:r>
            <a:rPr lang="en-US" sz="1200" dirty="0" smtClean="0"/>
            <a:t> Y et al., 2014 JMM 63:896-902</a:t>
          </a:r>
          <a:endParaRPr lang="en-US" sz="1200" dirty="0"/>
        </a:p>
      </cdr:txBody>
    </cdr:sp>
  </cdr:relSizeAnchor>
  <cdr:relSizeAnchor xmlns:cdr="http://schemas.openxmlformats.org/drawingml/2006/chartDrawing">
    <cdr:from>
      <cdr:x>0.13649</cdr:x>
      <cdr:y>0.73098</cdr:y>
    </cdr:from>
    <cdr:to>
      <cdr:x>0.78243</cdr:x>
      <cdr:y>0.73582</cdr:y>
    </cdr:to>
    <cdr:cxnSp macro="">
      <cdr:nvCxnSpPr>
        <cdr:cNvPr id="4" name="Straight Connector 3"/>
        <cdr:cNvCxnSpPr/>
      </cdr:nvCxnSpPr>
      <cdr:spPr>
        <a:xfrm xmlns:a="http://schemas.openxmlformats.org/drawingml/2006/main" flipV="1">
          <a:off x="1248031" y="3738011"/>
          <a:ext cx="5906530" cy="24713"/>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0.17568</cdr:x>
      <cdr:y>0.75032</cdr:y>
    </cdr:from>
    <cdr:to>
      <cdr:x>0.3</cdr:x>
      <cdr:y>0.9533</cdr:y>
    </cdr:to>
    <cdr:sp macro="" textlink="">
      <cdr:nvSpPr>
        <cdr:cNvPr id="5" name="TextBox 4"/>
        <cdr:cNvSpPr txBox="1"/>
      </cdr:nvSpPr>
      <cdr:spPr>
        <a:xfrm xmlns:a="http://schemas.openxmlformats.org/drawingml/2006/main">
          <a:off x="1606379" y="3836863"/>
          <a:ext cx="1136821" cy="10379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Symbol" pitchFamily="18" charset="2"/>
            <a:buChar char="£"/>
          </a:pPr>
          <a:r>
            <a:rPr lang="en-US" sz="1400" b="1" dirty="0" smtClean="0">
              <a:sym typeface="Symbol"/>
            </a:rPr>
            <a:t>3	     3	          5	              7                   unknown</a:t>
          </a:r>
        </a:p>
        <a:p xmlns:a="http://schemas.openxmlformats.org/drawingml/2006/main">
          <a:r>
            <a:rPr lang="en-US" sz="1400" b="1" dirty="0" smtClean="0"/>
            <a:t>		   Bulls age	</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F35506A-11A6-4E38-A450-DEC0010C22F2}" type="datetime1">
              <a:rPr lang="en-US" altLang="en-US"/>
              <a:pPr/>
              <a:t>9/23/2014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E179EC-3F47-45D4-A43F-498733303D7F}" type="slidenum">
              <a:rPr lang="en-US" altLang="en-US"/>
              <a:pPr/>
              <a:t>‹#›</a:t>
            </a:fld>
            <a:endParaRPr lang="en-US" altLang="en-US"/>
          </a:p>
        </p:txBody>
      </p:sp>
    </p:spTree>
    <p:extLst>
      <p:ext uri="{BB962C8B-B14F-4D97-AF65-F5344CB8AC3E}">
        <p14:creationId xmlns:p14="http://schemas.microsoft.com/office/powerpoint/2010/main" val="1978022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FF2942B-57C5-4490-AA2A-12DCADE748BA}" type="datetime1">
              <a:rPr lang="en-US" altLang="en-US"/>
              <a:pPr/>
              <a:t>9/23/2014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2239B1-AC14-4F97-9088-B29862E0EDFF}" type="slidenum">
              <a:rPr lang="en-US" altLang="en-US"/>
              <a:pPr/>
              <a:t>‹#›</a:t>
            </a:fld>
            <a:endParaRPr lang="en-US" altLang="en-US"/>
          </a:p>
        </p:txBody>
      </p:sp>
    </p:spTree>
    <p:extLst>
      <p:ext uri="{BB962C8B-B14F-4D97-AF65-F5344CB8AC3E}">
        <p14:creationId xmlns:p14="http://schemas.microsoft.com/office/powerpoint/2010/main" val="7019903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70951E2-78C7-4026-9215-36E6BDA9525B}"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smtClean="0"/>
              <a:t>To rich the goal, Our target population is all the beef cattle herds in Wyoming, which is approximately 5000 based on NASS agricultural census data. The number is manageable thus we do not need a random selection process. We sought detailed information on producer themselves, their herds, as well as the allotments they were using. </a:t>
            </a:r>
          </a:p>
          <a:p>
            <a:pPr defTabSz="455613"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F6D66C5-F3E2-4FD6-AE60-6F1900456188}" type="slidenum">
              <a:rPr lang="en-US" altLang="en-US"/>
              <a:pPr eaLnBrk="1" hangingPunct="1"/>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Survey conduction was processed through USDA NASS. Designed questionnaires were sent to USDA NASS. Based on the producer information saved in USDA NASS, they send out the questionnaires to all the Wyoming cattle herd owners. After the completion of the questionnaires, producers could send them back to WSVL with the prepaid return postages and envelopes.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1847185-E91C-4DAA-8623-95194202272E}" type="slidenum">
              <a:rPr lang="en-US" altLang="en-US"/>
              <a:pPr eaLnBrk="1" hangingPunct="1"/>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After sending out 5,498 questionnaires in total, we consequently received response either by phone call or  returned questionnaire. We had 1,243 questionnaires sent back, and 45 phone call respond, together, they led to a response rate of 23.4%. However, some of them were not eligible for our study purposes. The invalid responses include  unanswered form, producers who possessed steers only, and forms from responders with no cattle at all. Only valid responses were included in the further analysis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E58B79C-D1EE-424E-87D7-8B135D29A579}" type="slidenum">
              <a:rPr lang="en-US" altLang="en-US"/>
              <a:pPr eaLnBrk="1" hangingPunct="1"/>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Microsoft office excel was used for data input and refining. For the statistical analysis, SPSS software and an online tool SISA were used. To ensure the quality of our data, we confirmed data input by multiple random checking. Besides the basic frequency analysis, Person’s chi-square and fisher’s exact test were performed to find associations between various factors and the T. foetus infection status.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A900674-76D6-4789-BAC3-B3E8A8517AAC}" type="slidenum">
              <a:rPr lang="en-US" altLang="en-US"/>
              <a:pPr eaLnBrk="1" hangingPunct="1"/>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analyzed the feedback by herd size and geographic regions to test if the responses are representative of the true population. The blue bars represents the true percentages of each categories based on the USDA census data. Red bars represent the percentages of each categories based on our survey data. On the left figure, the sizes of herds were estimated by number of cows per herd. And Census population and our survey population were compared by the herd sizes. We found that there was a big difference between herd size compositions in the true population and the survey population. On the right figure, when we look at the two populations by their geographic distributions. We didn’t find any statistically significant difference between two populations regarding the geographic regions. Therefore when explaining the survey result, one should keep in mind that the results are more representative of bigger sized herds.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AF77B07-D171-4CA4-959D-7D310EFDA67B}" type="slidenum">
              <a:rPr lang="en-US" altLang="en-US"/>
              <a:pPr eaLnBrk="1" hangingPunct="1"/>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asked the producer’s knowledge on bovine trichomoniasis prior to this survey. More than half of the producers had moderate knowledge of bovine trichomoniasis, and about 12 percent of producers were very familiar with this disease, and their herds highly likely to be exposed to the infection before. However, more tan 30 percent of the producers only has slight knowledge about the disease or no knowledge at all. This part of population may be potential concerns because they probably possess the untested herds.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C9C8A7C-5785-4D99-983C-34908E802BFD}" type="slidenum">
              <a:rPr lang="en-US" altLang="en-US"/>
              <a:pPr eaLnBrk="1" hangingPunct="1"/>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Among the 863 valid respondants, 312 actually tested their bulls. 304 producers reported that their bulls were tested as negative, and 8 producers reported their bulls were tested as positive during the past three years, which is 2.56% of the total tested herds. Two in northeast, two in northwest, two in southwest, and one in southeast. We should keep in mind that untested and non-respondents were not included here. When we were identifying the risk factors associated with the infection, these 312 tested herds were included in the analysis.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8F6379D-2F42-4711-9535-0B1C4B704F62}" type="slidenum">
              <a:rPr lang="en-US" altLang="en-US"/>
              <a:pPr eaLnBrk="1" hangingPunct="1"/>
              <a:t>23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usage of vaccines against T. foetus is relatively low, only 14.2% producers had their animals vaccinated at least yearly. Though not statistically significant, vaccination is adversely associated with the T. foetus infection. Herds with T. foetus infection are more likely being vaccinated. It can be explained by a temporal bias, where the herds are tested positive of T. foetus first, and the owners adjust their management polocies to get herds vaccinated to prevent further infection.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FB599E8-4DF8-4CF4-BC98-C37959F01429}" type="slidenum">
              <a:rPr lang="en-US" altLang="en-US"/>
              <a:pPr eaLnBrk="1" hangingPunct="1"/>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Many studies have already shown the correlation between bull age and T. foetus infection. Bulls older than 3 years old has higher risks to get the infection. So we were interested in bull usage status in beef cattle herds. Bulls younger than 3 years old were mostly selected at purchase. However, the average age maintained were over 3  years old and less than 5 years old in the more than half of the herds.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B33F2D3-5756-4AA5-8D46-D9F8177220E5}" type="slidenum">
              <a:rPr lang="en-US" altLang="en-US"/>
              <a:pPr eaLnBrk="1" hangingPunct="1"/>
              <a:t>25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let’s look at the breeding method used in Wyoming beef cattle. It has been proven by many European countries that  artificial insemination is the most effective way to ultimately eliminate the disease. Currently, live cover is the major breeding method in the US. And over 80% Wyoming producers use natural breeding versus only 2.1% use artificial insemination. 60% producers responded that they would consider AI in the future, while the rest wouldn’t. It won’t be easy to change the major breeding type among the US beef cattle ranches based on current study.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4A3B42C-ACF6-4B56-A84D-78BEEFE230C6}" type="slidenum">
              <a:rPr lang="en-US" altLang="en-US"/>
              <a:pPr eaLnBrk="1" hangingPunct="1"/>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dirty="0" smtClean="0"/>
              <a:t>There are several reproductive diseases in cattle. Major economic threatening diseases include: Brucellosis, Leptospirosis, </a:t>
            </a:r>
            <a:r>
              <a:rPr lang="en-US" altLang="en-US" dirty="0" err="1" smtClean="0"/>
              <a:t>Trichomoniasis</a:t>
            </a:r>
            <a:r>
              <a:rPr lang="en-US" altLang="en-US" dirty="0" smtClean="0"/>
              <a:t>, and </a:t>
            </a:r>
            <a:r>
              <a:rPr lang="en-US" altLang="en-US" dirty="0" err="1" smtClean="0"/>
              <a:t>Vibriosis</a:t>
            </a:r>
            <a:r>
              <a:rPr lang="en-US" altLang="en-US" dirty="0" smtClean="0"/>
              <a:t>. </a:t>
            </a:r>
            <a:r>
              <a:rPr lang="en-US" altLang="en-US" dirty="0" err="1" smtClean="0"/>
              <a:t>Trichomoniasis</a:t>
            </a:r>
            <a:r>
              <a:rPr lang="en-US" altLang="en-US" dirty="0" smtClean="0"/>
              <a:t> is the only one that caused by a protozoan parasite, while others are all caused by bacteria. We estimate the total yearly cost of female infertility, abortions/stillbirths, dystocia, retained placentas, and </a:t>
            </a:r>
            <a:r>
              <a:rPr lang="en-US" altLang="en-US" dirty="0" err="1" smtClean="0"/>
              <a:t>metritis</a:t>
            </a:r>
            <a:r>
              <a:rPr lang="en-US" altLang="en-US" dirty="0" smtClean="0"/>
              <a:t>/</a:t>
            </a:r>
            <a:r>
              <a:rPr lang="en-US" altLang="en-US" dirty="0" err="1" smtClean="0"/>
              <a:t>pyometra</a:t>
            </a:r>
            <a:r>
              <a:rPr lang="en-US" altLang="en-US" dirty="0" smtClean="0"/>
              <a:t> to be $441 to $502 million for beef producers and $473 to $484 million for dairy producers with an aggregate national total of approximately $1 billion annually. This loss is over six times more costly than that resulting from respiratory diseases. Three-fourths of the cost for reproductive diseases and conditions can be attributed to female infertility and dystocia and the failure to produce a healthy calf that will survive the first 24h of life. Aggregate national costs are roughly evenly divided between beef and dairy; per cow costs are more than three times greater for dairy cows ($52.60) than for beef cows ($14.00). Our interests are mainly focused on bovine </a:t>
            </a:r>
            <a:r>
              <a:rPr lang="en-US" altLang="en-US" dirty="0" err="1" smtClean="0"/>
              <a:t>trichomoniasis</a:t>
            </a:r>
            <a:r>
              <a:rPr lang="en-US" altLang="en-US" dirty="0" smtClean="0"/>
              <a:t>.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EA87762-B31C-4031-AEF4-FE0CDC627ACF}" type="slidenum">
              <a:rPr lang="en-US" altLang="en-US"/>
              <a:pPr eaLnBrk="1" hangingPunct="1"/>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Using a privately owned allotment or an opened public have different chances to be exposed to T. foetus. Generally speaking, opened public allotments may contaminated with infected bulls or cows although the state laws enforce the testing before entering a public allotment. Based on the survey, almost 60% of the herds were using family owned allotments, and 11.4% herds were using open or public allotments. The association between the allotment type and t. foetus infection will be discussed later.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0997949-B026-4FD6-9069-D1F4F5F8C471}" type="slidenum">
              <a:rPr lang="en-US" altLang="en-US"/>
              <a:pPr eaLnBrk="1" hangingPunct="1"/>
              <a:t>27</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smtClean="0"/>
              <a:t>Majority of the allotments were fenced, where on ly 3.7% did not do so. And broken fences seem to occur frequently, more than half of the fences were broken during the past 3 years. Allotments with broken fences are also considered as a potential risk factor since it may increase the chance of comingling with unknown source cattle.</a:t>
            </a:r>
          </a:p>
          <a:p>
            <a:pPr defTabSz="455613" eaLnBrk="1" hangingPunct="1">
              <a:spcBef>
                <a:spcPct val="0"/>
              </a:spcBef>
            </a:pPr>
            <a:r>
              <a:rPr lang="en-US" altLang="en-US" smtClean="0"/>
              <a:t>Since there are more than half of chance that a allotment fence will be broken. Checking fences and getting broken fences fixed on time are also important to maintain a safe allotment than just hat the allotments fenced. Most of producers were able to check their fence at least monthly, followed by seasonally and yearly basis checking.  Over 80% of owners could be able to fix the broken fences within a week after finding.</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A2E61F1-692E-4009-A941-C0510F950311}" type="slidenum">
              <a:rPr lang="en-US" altLang="en-US"/>
              <a:pPr eaLnBrk="1" hangingPunct="1"/>
              <a:t>28</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Based on chi-square and fisher’s exact test, we identified three most significant factors that are associated with T. foetus infection. Sharing fences with T. foetus positive neighbors led to 18 times higher odds to be infected. Using public allotment rather than privately owned ones had almost 3 times higher odds of getting the infection Comingling with neighbor herds found to be another risk factor, where all the 8 positive herds had histories of comingling with neighbor herds, resulting in an infinite odds ratio. When the cut-off line was adjusted to 0.1, elapsed time to fix broken fences was associated with the infection with a p value of 0.078. Those who delayed the fixing more than one week had 4.3 times higher odds of getting the infection.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AFFD842-4516-486B-BD8C-228D992110F2}" type="slidenum">
              <a:rPr lang="en-US" altLang="en-US"/>
              <a:pPr eaLnBrk="1" hangingPunct="1"/>
              <a:t>29</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Although not identified as statistically significant risk factors, it’s still worthwhile to mention the relationship between the herd size and prevalence. On the left figure, it shows the herd prevalence increases as the number of bulls per herd increases. Similarly, on the right figure, it shows that the herd prevalence increases as the number of cows per herd increases. The p-value of the association is 0.18 and 0.3 respectively. Herds with bulls more than 20 or herds with cows more than 100 were more likely to have infection.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89657A4-E8D8-476D-BA88-A257AF00864E}" type="slidenum">
              <a:rPr lang="en-US" altLang="en-US"/>
              <a:pPr eaLnBrk="1" hangingPunct="1"/>
              <a:t>30</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Putting together, from this survey, we identified that allotment management was the major component that associated with T. foetus infection in Wyoming beef cattle ranches. We didn’t find any significant correlations between T. foetus infection and vaccines or animal selections. All the risk factors we identified indicated a good maintenance of the allotments might be the management strategy to be improved by Wyoming beef producers.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8B89179-F37E-4806-9DE6-742518D9FD02}" type="slidenum">
              <a:rPr lang="en-US" altLang="en-US"/>
              <a:pPr eaLnBrk="1" hangingPunct="1"/>
              <a:t>31</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Here is a proposed comprehensive approach to control and eradicate bovine </a:t>
            </a:r>
            <a:r>
              <a:rPr lang="en-US" altLang="en-US" dirty="0" err="1" smtClean="0"/>
              <a:t>trichomoniasis</a:t>
            </a:r>
            <a:r>
              <a:rPr lang="en-US" altLang="en-US" dirty="0" smtClean="0"/>
              <a:t>. Current control polices are mainly focused on testing bulls and use infection free bulls only for reproductive purpose. Any bulls that tested positive are required to be culled. Young bulls should always be used when possible. As explained previously, bulls younger than 3 years old have been shown to be less susceptible and also less likely to become carriers. It should be pointed out that the use of young bulls on infected cows probably will not have much effect on prevalence long-term, and will certainly increase costs. To minimize infection of bulls, open cows in positive herds should be regularly tested or be impregnated by artificial insemination. A more progressive approach is to cull open cows/heifers. This will minimize the bull’s risk of infection, although it will come at a price that some ranchers may be not willing to pay. In the case of the 64 % conception rate mentioned above, ranchers would be culling one-third of their herd, an unacceptable rate. In the context of management, a closed herd and fencing are suggested, which is based on findings that commingling on public lands contributes significantly to bovine </a:t>
            </a:r>
            <a:r>
              <a:rPr lang="en-US" altLang="en-US" dirty="0" err="1" smtClean="0"/>
              <a:t>trichomoniasis</a:t>
            </a:r>
            <a:r>
              <a:rPr lang="en-US" altLang="en-US" dirty="0" smtClean="0"/>
              <a:t> in a herd. A closed herd further indicates no introduction of cattle of unknown </a:t>
            </a:r>
            <a:r>
              <a:rPr lang="en-US" altLang="en-US" i="1" dirty="0" smtClean="0"/>
              <a:t>T. </a:t>
            </a:r>
            <a:r>
              <a:rPr lang="en-US" altLang="en-US" i="1" dirty="0" err="1" smtClean="0"/>
              <a:t>foetus</a:t>
            </a:r>
            <a:r>
              <a:rPr lang="en-US" altLang="en-US" dirty="0" smtClean="0"/>
              <a:t> status into a herd. Maintaining a good fence probably will not only prevent comingling but also minimize losses due to runaway cattle, yet this effective method is often overlooked by ranchers.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D3BDDA2-4781-4C27-9D62-6232D70C6F88}" type="slidenum">
              <a:rPr lang="en-US" altLang="en-US"/>
              <a:pPr eaLnBrk="1" hangingPunct="1"/>
              <a:t>32</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9080967-3314-48DD-AC52-33C7B5F58925}" type="slidenum">
              <a:rPr lang="en-US" altLang="en-US"/>
              <a:pPr eaLnBrk="1" hangingPunct="1"/>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smtClean="0"/>
              <a:t>The causative agent of bovine trichomoniasis is a protozoan parasite names Tritrichomonas foetus. Morphologically, it has a pear-shaped body with three anterior flagella near the single large nucleus and one posterior free flagellu. A tubular axostyle extends from the anterior end of the body.  Internally it serves as an ianteroposterior spindle. Externally, axostyle resents as a posterior spine. T. foetus has an undulating membrane which waves as the organism moves. Besides cattle, the organism also can be found from cats and pigs. It causes chronic large bowel diarrhea especially in young cats and shows no clinical signs in infected pigs.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0A9B3E7-BA60-4C5F-A0CA-2C500832C498}" type="slidenum">
              <a:rPr lang="en-US" altLang="en-US"/>
              <a:pP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Unlike most parasites, T. </a:t>
            </a:r>
            <a:r>
              <a:rPr lang="en-US" altLang="en-US" dirty="0" err="1" smtClean="0"/>
              <a:t>foetus</a:t>
            </a:r>
            <a:r>
              <a:rPr lang="en-US" altLang="en-US" dirty="0" smtClean="0"/>
              <a:t> represents relatively simple lifecycle. It resides in the host as the </a:t>
            </a:r>
            <a:r>
              <a:rPr lang="en-US" altLang="en-US" dirty="0" err="1" smtClean="0"/>
              <a:t>trophozoite</a:t>
            </a:r>
            <a:r>
              <a:rPr lang="en-US" altLang="en-US" dirty="0" smtClean="0"/>
              <a:t> form which is the normal pear shaped form as shown previously. However, scientists found that the organism also has a </a:t>
            </a:r>
            <a:r>
              <a:rPr lang="en-US" altLang="en-US" dirty="0" err="1" smtClean="0"/>
              <a:t>pseudocyst</a:t>
            </a:r>
            <a:r>
              <a:rPr lang="en-US" altLang="en-US" dirty="0" smtClean="0"/>
              <a:t> form which is more resistant to adverse environment. It is not a true cyst form since T. </a:t>
            </a:r>
            <a:r>
              <a:rPr lang="en-US" altLang="en-US" dirty="0" err="1" smtClean="0"/>
              <a:t>foetus</a:t>
            </a:r>
            <a:r>
              <a:rPr lang="en-US" altLang="en-US" dirty="0" smtClean="0"/>
              <a:t> </a:t>
            </a:r>
            <a:r>
              <a:rPr lang="en-US" altLang="en-US" dirty="0" err="1" smtClean="0"/>
              <a:t>pseudocysts</a:t>
            </a:r>
            <a:r>
              <a:rPr lang="en-US" altLang="en-US" dirty="0" smtClean="0"/>
              <a:t> does not have the true cyst wall. T. </a:t>
            </a:r>
            <a:r>
              <a:rPr lang="en-US" altLang="en-US" dirty="0" err="1" smtClean="0"/>
              <a:t>foetus</a:t>
            </a:r>
            <a:r>
              <a:rPr lang="en-US" altLang="en-US" dirty="0" smtClean="0"/>
              <a:t> reproduces by the binary fission and is sexually transmitted between female and male cattle. Sometimes it can be transmitted indirectly by using contaminated artificial insemination tools or </a:t>
            </a:r>
            <a:r>
              <a:rPr lang="en-US" altLang="en-US" dirty="0" err="1" smtClean="0"/>
              <a:t>semegma</a:t>
            </a:r>
            <a:r>
              <a:rPr lang="en-US" altLang="en-US" dirty="0" smtClean="0"/>
              <a:t>. Transmission through direct contact may result in up to 95% transmission rate. Infected males are highly likely to be long term carriers, however, they do not show significant symptoms. Rather, infected males are the asymptomatic carriers serve as reservoirs in a herd. Females suffer the consequences of T. </a:t>
            </a:r>
            <a:r>
              <a:rPr lang="en-US" altLang="en-US" dirty="0" err="1" smtClean="0"/>
              <a:t>foetus</a:t>
            </a:r>
            <a:r>
              <a:rPr lang="en-US" altLang="en-US" dirty="0" smtClean="0"/>
              <a:t> infection. Unlike the males, females can clean up the infection within few months with a short-lived immunity.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F6A3D3F-2EBA-41A0-A7DC-FD858B098C79}" type="slidenum">
              <a:rPr lang="en-US" altLang="en-US"/>
              <a:pP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Bovine trichomoniasis was first reported in France in 1888, and 12 years later in  1900, it had been found in Italy. Until that time, bovine trichomoniasis was not given enough attention due to the Bang’s disease which was believed to be the exclusive reason for cattle infertility. However since 1925, the disease had been identified in almost 30 countries all over the world. In most European countries, the disease has been eliminated through artificial insemination, except some extensive cattle raising area such as northern Spain. And it is still endemic in North and South america, Australia, and several countries in Asia and Africa.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CE38F6A-A64B-4E6E-8C3E-72C864884A74}" type="slidenum">
              <a:rPr lang="en-US" altLang="en-US"/>
              <a:pP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Current control policies in many trichomoniasis endemic areas are mainly focused on  testing bulls that are used for importation, grazing in public allotments. Positive bulls are required to be culled and replaced. Vaccines are available for cows not for bulls.  It does not prevent the infection, however, the vaccines does improve the calving rate. It is suggested to use bulls younger bulls  for reproductive purpose and maintain the average age of bulls in a herd less than 3 years old. Currently no drugs are approved by FDA for bovine trichomoniasis treatment. One main reason is that the clinically effective drugs are not allowed to use in animals for food.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B89F39E-6AA6-4401-92F0-7DC6B3079709}" type="slidenum">
              <a:rPr lang="en-US" altLang="en-US"/>
              <a:pPr eaLnBrk="1" hangingPunct="1"/>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2239B1-AC14-4F97-9088-B29862E0EDFF}" type="slidenum">
              <a:rPr lang="en-US" altLang="en-US" smtClean="0"/>
              <a:pPr/>
              <a:t>10</a:t>
            </a:fld>
            <a:endParaRPr lang="en-US" altLang="en-US"/>
          </a:p>
        </p:txBody>
      </p:sp>
    </p:spTree>
    <p:extLst>
      <p:ext uri="{BB962C8B-B14F-4D97-AF65-F5344CB8AC3E}">
        <p14:creationId xmlns:p14="http://schemas.microsoft.com/office/powerpoint/2010/main" val="258931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Geographical distribution</a:t>
            </a:r>
          </a:p>
          <a:p>
            <a:pPr eaLnBrk="1" hangingPunct="1">
              <a:spcBef>
                <a:spcPct val="0"/>
              </a:spcBef>
            </a:pPr>
            <a:r>
              <a:rPr lang="en-US" altLang="en-US" dirty="0" smtClean="0"/>
              <a:t>is a good indicator of whether or not an infectious disease is under</a:t>
            </a:r>
          </a:p>
          <a:p>
            <a:pPr eaLnBrk="1" hangingPunct="1">
              <a:spcBef>
                <a:spcPct val="0"/>
              </a:spcBef>
            </a:pPr>
            <a:r>
              <a:rPr lang="en-US" altLang="en-US" dirty="0" smtClean="0"/>
              <a:t>control. A reduction in distribution often signals control whereas</a:t>
            </a:r>
          </a:p>
          <a:p>
            <a:pPr eaLnBrk="1" hangingPunct="1">
              <a:spcBef>
                <a:spcPct val="0"/>
              </a:spcBef>
            </a:pPr>
            <a:r>
              <a:rPr lang="en-US" altLang="en-US" dirty="0" smtClean="0"/>
              <a:t>expansion indicates the spread of a disease. Between 2007 and 2010,</a:t>
            </a:r>
          </a:p>
          <a:p>
            <a:pPr eaLnBrk="1" hangingPunct="1">
              <a:spcBef>
                <a:spcPct val="0"/>
              </a:spcBef>
            </a:pPr>
            <a:r>
              <a:rPr lang="en-US" altLang="en-US" dirty="0" smtClean="0"/>
              <a:t>both Uinta and Lincoln counties, in southwest Wyoming, had positive</a:t>
            </a:r>
          </a:p>
          <a:p>
            <a:pPr eaLnBrk="1" hangingPunct="1">
              <a:spcBef>
                <a:spcPct val="0"/>
              </a:spcBef>
            </a:pPr>
            <a:r>
              <a:rPr lang="en-US" altLang="en-US" dirty="0" smtClean="0"/>
              <a:t>herds identified in consecutive years; Sweetwater, Fremont, and Hot</a:t>
            </a:r>
          </a:p>
          <a:p>
            <a:pPr eaLnBrk="1" hangingPunct="1">
              <a:spcBef>
                <a:spcPct val="0"/>
              </a:spcBef>
            </a:pPr>
            <a:r>
              <a:rPr lang="en-US" altLang="en-US" dirty="0" smtClean="0"/>
              <a:t>Springs had positive herds in three years; Big Horn and Washakie in</a:t>
            </a:r>
          </a:p>
          <a:p>
            <a:pPr eaLnBrk="1" hangingPunct="1">
              <a:spcBef>
                <a:spcPct val="0"/>
              </a:spcBef>
            </a:pPr>
            <a:r>
              <a:rPr lang="en-US" altLang="en-US" dirty="0" smtClean="0"/>
              <a:t>two years; Sublette, Sheridan, Carbon, Albany, Laramie, Niobrara,</a:t>
            </a:r>
          </a:p>
          <a:p>
            <a:pPr eaLnBrk="1" hangingPunct="1">
              <a:spcBef>
                <a:spcPct val="0"/>
              </a:spcBef>
            </a:pPr>
            <a:r>
              <a:rPr lang="en-US" altLang="en-US" dirty="0" smtClean="0"/>
              <a:t>Weston and Crook in one year. A total of 15 of 23 Wyoming counties</a:t>
            </a:r>
          </a:p>
          <a:p>
            <a:pPr eaLnBrk="1" hangingPunct="1">
              <a:spcBef>
                <a:spcPct val="0"/>
              </a:spcBef>
            </a:pPr>
            <a:r>
              <a:rPr lang="en-US" altLang="en-US" dirty="0" smtClean="0"/>
              <a:t>had positive herds in the last four years (Figure 3). Furthermore, three</a:t>
            </a:r>
          </a:p>
          <a:p>
            <a:pPr eaLnBrk="1" hangingPunct="1">
              <a:spcBef>
                <a:spcPct val="0"/>
              </a:spcBef>
            </a:pPr>
            <a:r>
              <a:rPr lang="en-US" altLang="en-US" dirty="0" smtClean="0"/>
              <a:t>(Sublette, Albany and Weston) and one county (Crook) were found</a:t>
            </a:r>
          </a:p>
          <a:p>
            <a:pPr eaLnBrk="1" hangingPunct="1">
              <a:spcBef>
                <a:spcPct val="0"/>
              </a:spcBef>
            </a:pPr>
            <a:r>
              <a:rPr lang="en-US" altLang="en-US" dirty="0" smtClean="0"/>
              <a:t>positive in 2009 and 2010, respectively, suggesting the disease was</a:t>
            </a:r>
          </a:p>
          <a:p>
            <a:pPr eaLnBrk="1" hangingPunct="1">
              <a:spcBef>
                <a:spcPct val="0"/>
              </a:spcBef>
            </a:pPr>
            <a:r>
              <a:rPr lang="en-US" altLang="en-US" dirty="0" smtClean="0"/>
              <a:t>spreading out, even though individual prevalence was decreasing. The</a:t>
            </a:r>
          </a:p>
          <a:p>
            <a:pPr eaLnBrk="1" hangingPunct="1">
              <a:spcBef>
                <a:spcPct val="0"/>
              </a:spcBef>
            </a:pPr>
            <a:r>
              <a:rPr lang="en-US" altLang="en-US" dirty="0" smtClean="0"/>
              <a:t>data affirm the above conclusion that eradication of the disease in the</a:t>
            </a:r>
          </a:p>
          <a:p>
            <a:pPr eaLnBrk="1" hangingPunct="1">
              <a:spcBef>
                <a:spcPct val="0"/>
              </a:spcBef>
            </a:pPr>
            <a:r>
              <a:rPr lang="en-US" altLang="en-US" dirty="0" smtClean="0"/>
              <a:t>state in 2013 is very unlikely</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982CF3B-7FB1-4004-82F7-13A1A6680E15}" type="slidenum">
              <a:rPr lang="en-US" altLang="en-US"/>
              <a:pPr eaLnBrk="1" hangingPunct="1"/>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again, presenting project aimed at identifying risk factors that associated with T. foetus infection in Wyoming beef cattle, so that we can provide the beef cattle producers with valuable information and useful suggestions on how to reduce the risks of T. foetus infection and better control the bovine trichomoniasis, a disease that silently reduce the economic income from the beef cattle industry.</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0D9E449-27E8-475F-A9A0-EC0D5F50C0C9}" type="slidenum">
              <a:rPr lang="en-US" altLang="en-US"/>
              <a:pPr eaLnBrk="1" hangingPunct="1"/>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DFA1B6F-7F1B-4A21-837B-B1E4AF595C17}" type="datetime1">
              <a:rPr lang="en-US" altLang="en-US" smtClean="0"/>
              <a:t>9/23/2014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3657C5-B5C6-469C-9629-D7C79BC41890}" type="slidenum">
              <a:rPr lang="en-US" altLang="en-US"/>
              <a:pPr/>
              <a:t>‹#›</a:t>
            </a:fld>
            <a:endParaRPr lang="en-US" altLang="en-US"/>
          </a:p>
        </p:txBody>
      </p:sp>
    </p:spTree>
    <p:extLst>
      <p:ext uri="{BB962C8B-B14F-4D97-AF65-F5344CB8AC3E}">
        <p14:creationId xmlns:p14="http://schemas.microsoft.com/office/powerpoint/2010/main" val="167622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2D1F6D-43F7-4EA0-B708-F476BDBE2246}" type="datetime1">
              <a:rPr lang="en-US" altLang="en-US" smtClean="0"/>
              <a:t>9/23/2014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1F17DE-DD2C-48E1-9842-A23278F14270}" type="slidenum">
              <a:rPr lang="en-US" altLang="en-US"/>
              <a:pPr/>
              <a:t>‹#›</a:t>
            </a:fld>
            <a:endParaRPr lang="en-US" altLang="en-US"/>
          </a:p>
        </p:txBody>
      </p:sp>
    </p:spTree>
    <p:extLst>
      <p:ext uri="{BB962C8B-B14F-4D97-AF65-F5344CB8AC3E}">
        <p14:creationId xmlns:p14="http://schemas.microsoft.com/office/powerpoint/2010/main" val="8584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287A58-DA41-42F1-9556-3CFD5F201552}" type="datetime1">
              <a:rPr lang="en-US" altLang="en-US" smtClean="0"/>
              <a:t>9/23/2014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3D8A99-A836-4C42-B7A3-FFFA34E7C4CF}" type="slidenum">
              <a:rPr lang="en-US" altLang="en-US"/>
              <a:pPr/>
              <a:t>‹#›</a:t>
            </a:fld>
            <a:endParaRPr lang="en-US" altLang="en-US"/>
          </a:p>
        </p:txBody>
      </p:sp>
    </p:spTree>
    <p:extLst>
      <p:ext uri="{BB962C8B-B14F-4D97-AF65-F5344CB8AC3E}">
        <p14:creationId xmlns:p14="http://schemas.microsoft.com/office/powerpoint/2010/main" val="257499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053B72C-48A9-40E7-A068-06E478361EF8}" type="datetime1">
              <a:rPr lang="en-US" altLang="en-US" smtClean="0">
                <a:solidFill>
                  <a:srgbClr val="000000"/>
                </a:solidFill>
              </a:rPr>
              <a:t>9/23/2014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BF4A32-891A-4C28-8533-D0BE7D274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27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A4328D-C436-43A1-BF60-B884400FC5D5}" type="datetime1">
              <a:rPr lang="en-US" altLang="en-US" smtClean="0">
                <a:solidFill>
                  <a:srgbClr val="000000"/>
                </a:solidFill>
              </a:rPr>
              <a:t>9/23/2014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B26B89-A3B3-4D5D-BE32-55DC0D0E27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89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E044CA-F39C-4A16-8F2A-D4C1413921FF}" type="datetime1">
              <a:rPr lang="en-US" altLang="en-US" smtClean="0">
                <a:solidFill>
                  <a:srgbClr val="000000"/>
                </a:solidFill>
              </a:rPr>
              <a:t>9/23/2014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E7B527-38F9-418E-8D1D-54D508B1E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445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E6BA0C9-1C3D-4393-A03D-999D19161F38}" type="datetime1">
              <a:rPr lang="en-US" altLang="en-US" smtClean="0">
                <a:solidFill>
                  <a:srgbClr val="000000"/>
                </a:solidFill>
              </a:rPr>
              <a:t>9/23/2014</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D9A5A2-8E0D-4370-AB2C-253971EB7D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11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5EC6CBE-3809-44FE-92F7-11CEA5E5B51F}" type="datetime1">
              <a:rPr lang="en-US" altLang="en-US" smtClean="0">
                <a:solidFill>
                  <a:srgbClr val="000000"/>
                </a:solidFill>
              </a:rPr>
              <a:t>9/23/2014</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1CF0105-3322-4284-A53D-B5D61A731C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70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DA95D19-47A4-4AF9-B33B-CA9FD457F599}" type="datetime1">
              <a:rPr lang="en-US" altLang="en-US" smtClean="0">
                <a:solidFill>
                  <a:srgbClr val="000000"/>
                </a:solidFill>
              </a:rPr>
              <a:t>9/23/2014</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42E012-7AC4-4D74-A126-CA0AD6EFD9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204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BEF3316-03CD-49AA-87B2-C3BF26FA62FD}" type="datetime1">
              <a:rPr lang="en-US" altLang="en-US" smtClean="0">
                <a:solidFill>
                  <a:srgbClr val="000000"/>
                </a:solidFill>
              </a:rPr>
              <a:t>9/23/2014</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42B69F-38AE-4A3F-83E5-B994C23AA7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105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E8AAC0-8AAF-4899-A85E-E17B48CD0B2D}" type="datetime1">
              <a:rPr lang="en-US" altLang="en-US" smtClean="0">
                <a:solidFill>
                  <a:srgbClr val="000000"/>
                </a:solidFill>
              </a:rPr>
              <a:t>9/23/2014</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5D022E-7255-4311-8D44-534C6CB508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10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E42574-4068-49B7-8F04-2F5DE4B916A6}" type="datetime1">
              <a:rPr lang="en-US" altLang="en-US" smtClean="0"/>
              <a:t>9/23/2014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C40F84-3668-4AD9-B269-3B29CD1807EA}" type="slidenum">
              <a:rPr lang="en-US" altLang="en-US"/>
              <a:pPr/>
              <a:t>‹#›</a:t>
            </a:fld>
            <a:endParaRPr lang="en-US" altLang="en-US"/>
          </a:p>
        </p:txBody>
      </p:sp>
    </p:spTree>
    <p:extLst>
      <p:ext uri="{BB962C8B-B14F-4D97-AF65-F5344CB8AC3E}">
        <p14:creationId xmlns:p14="http://schemas.microsoft.com/office/powerpoint/2010/main" val="175465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473F2C-A54B-4B85-837E-FEDA988FACB3}" type="datetime1">
              <a:rPr lang="en-US" altLang="en-US" smtClean="0">
                <a:solidFill>
                  <a:srgbClr val="000000"/>
                </a:solidFill>
              </a:rPr>
              <a:t>9/23/2014</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D215B6-85A6-4C3E-801C-0CD42F3D91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74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EFDED4-74D2-4914-9E37-6ACE32F2BA54}" type="datetime1">
              <a:rPr lang="en-US" altLang="en-US" smtClean="0">
                <a:solidFill>
                  <a:srgbClr val="000000"/>
                </a:solidFill>
              </a:rPr>
              <a:t>9/23/2014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2EF241-B336-40B6-AC95-E93858E3D9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4334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80AB12-AD16-4C1B-9B6D-04CDEA8F3776}" type="datetime1">
              <a:rPr lang="en-US" altLang="en-US" smtClean="0">
                <a:solidFill>
                  <a:srgbClr val="000000"/>
                </a:solidFill>
              </a:rPr>
              <a:t>9/23/2014</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1E5308-DAA4-481C-9689-6A840985BD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838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7819331-FF60-4199-BDDA-A663BBB0C9B8}" type="datetime1">
              <a:rPr lang="en-US" altLang="en-US" smtClean="0"/>
              <a:t>9/23/2014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BF81B5-33B2-427D-83FA-71082F83B60A}" type="slidenum">
              <a:rPr lang="en-US" altLang="en-US"/>
              <a:pPr/>
              <a:t>‹#›</a:t>
            </a:fld>
            <a:endParaRPr lang="en-US" altLang="en-US"/>
          </a:p>
        </p:txBody>
      </p:sp>
    </p:spTree>
    <p:extLst>
      <p:ext uri="{BB962C8B-B14F-4D97-AF65-F5344CB8AC3E}">
        <p14:creationId xmlns:p14="http://schemas.microsoft.com/office/powerpoint/2010/main" val="158054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1358A97-99C8-49DA-A169-1F260B5F6BC3}" type="datetime1">
              <a:rPr lang="en-US" altLang="en-US" smtClean="0"/>
              <a:t>9/23/2014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55C4F7E-A72B-4F66-830B-7322156E41DB}" type="slidenum">
              <a:rPr lang="en-US" altLang="en-US"/>
              <a:pPr/>
              <a:t>‹#›</a:t>
            </a:fld>
            <a:endParaRPr lang="en-US" altLang="en-US"/>
          </a:p>
        </p:txBody>
      </p:sp>
    </p:spTree>
    <p:extLst>
      <p:ext uri="{BB962C8B-B14F-4D97-AF65-F5344CB8AC3E}">
        <p14:creationId xmlns:p14="http://schemas.microsoft.com/office/powerpoint/2010/main" val="14112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70A0FE9-FB06-4BF7-9516-9AF32B3B8C26}" type="datetime1">
              <a:rPr lang="en-US" altLang="en-US" smtClean="0"/>
              <a:t>9/23/2014</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67C9564F-378B-402E-9937-B80D7B3C271E}" type="slidenum">
              <a:rPr lang="en-US" altLang="en-US"/>
              <a:pPr/>
              <a:t>‹#›</a:t>
            </a:fld>
            <a:endParaRPr lang="en-US" altLang="en-US"/>
          </a:p>
        </p:txBody>
      </p:sp>
    </p:spTree>
    <p:extLst>
      <p:ext uri="{BB962C8B-B14F-4D97-AF65-F5344CB8AC3E}">
        <p14:creationId xmlns:p14="http://schemas.microsoft.com/office/powerpoint/2010/main" val="173429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7A6E338-6DC0-47C9-95D4-48B2BE98BC79}" type="datetime1">
              <a:rPr lang="en-US" altLang="en-US" smtClean="0"/>
              <a:t>9/23/2014</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81671DDA-FC7A-48DB-BA5C-D5C391BA1B13}" type="slidenum">
              <a:rPr lang="en-US" altLang="en-US"/>
              <a:pPr/>
              <a:t>‹#›</a:t>
            </a:fld>
            <a:endParaRPr lang="en-US" altLang="en-US"/>
          </a:p>
        </p:txBody>
      </p:sp>
    </p:spTree>
    <p:extLst>
      <p:ext uri="{BB962C8B-B14F-4D97-AF65-F5344CB8AC3E}">
        <p14:creationId xmlns:p14="http://schemas.microsoft.com/office/powerpoint/2010/main" val="223886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0BDEF90-9514-4183-ABFD-FE6FC228BC76}" type="datetime1">
              <a:rPr lang="en-US" altLang="en-US" smtClean="0"/>
              <a:t>9/23/2014</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C1F98DD2-85B9-4E32-9DD6-83B8F0F60066}" type="slidenum">
              <a:rPr lang="en-US" altLang="en-US"/>
              <a:pPr/>
              <a:t>‹#›</a:t>
            </a:fld>
            <a:endParaRPr lang="en-US" altLang="en-US"/>
          </a:p>
        </p:txBody>
      </p:sp>
    </p:spTree>
    <p:extLst>
      <p:ext uri="{BB962C8B-B14F-4D97-AF65-F5344CB8AC3E}">
        <p14:creationId xmlns:p14="http://schemas.microsoft.com/office/powerpoint/2010/main" val="320333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35DD2AE-1823-44CB-8E3D-97F04E4D7F0B}" type="datetime1">
              <a:rPr lang="en-US" altLang="en-US" smtClean="0"/>
              <a:t>9/23/2014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EE7F023-8C8A-43E8-8363-3C671257A9D4}" type="slidenum">
              <a:rPr lang="en-US" altLang="en-US"/>
              <a:pPr/>
              <a:t>‹#›</a:t>
            </a:fld>
            <a:endParaRPr lang="en-US" altLang="en-US"/>
          </a:p>
        </p:txBody>
      </p:sp>
    </p:spTree>
    <p:extLst>
      <p:ext uri="{BB962C8B-B14F-4D97-AF65-F5344CB8AC3E}">
        <p14:creationId xmlns:p14="http://schemas.microsoft.com/office/powerpoint/2010/main" val="64928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C7B65C-D791-4EC0-A28F-3990E4F818A1}" type="datetime1">
              <a:rPr lang="en-US" altLang="en-US" smtClean="0"/>
              <a:t>9/23/2014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4E0D4AD-65C7-4B65-8954-40EC888EF939}" type="slidenum">
              <a:rPr lang="en-US" altLang="en-US"/>
              <a:pPr/>
              <a:t>‹#›</a:t>
            </a:fld>
            <a:endParaRPr lang="en-US" altLang="en-US"/>
          </a:p>
        </p:txBody>
      </p:sp>
    </p:spTree>
    <p:extLst>
      <p:ext uri="{BB962C8B-B14F-4D97-AF65-F5344CB8AC3E}">
        <p14:creationId xmlns:p14="http://schemas.microsoft.com/office/powerpoint/2010/main" val="25756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BE06E3A-05F5-448A-8B73-8F48B62D7BC7}" type="datetime1">
              <a:rPr lang="en-US" altLang="en-US" smtClean="0"/>
              <a:t>9/23/2014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3792EE9-12E7-45F2-A0BC-1A8D7C2B77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fld id="{67C5BDBA-A9E0-4855-AA1B-6C6FC6D5AB47}" type="datetime1">
              <a:rPr lang="en-US" altLang="en-US" smtClean="0">
                <a:solidFill>
                  <a:srgbClr val="000000"/>
                </a:solidFill>
                <a:latin typeface="Arial" charset="0"/>
                <a:ea typeface="+mn-ea"/>
              </a:rPr>
              <a:t>9/23/2014</a:t>
            </a:fld>
            <a:endParaRPr lang="en-US" altLang="en-US" smtClean="0">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altLang="en-US" smtClean="0">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5B591379-B45C-404F-9606-396E842E51DC}" type="slidenum">
              <a:rPr lang="en-US" altLang="en-US" smtClean="0">
                <a:solidFill>
                  <a:srgbClr val="000000"/>
                </a:solidFill>
                <a:latin typeface="Arial" charset="0"/>
                <a:ea typeface="+mn-ea"/>
              </a:rPr>
              <a:pPr defTabSz="914400"/>
              <a:t>‹#›</a:t>
            </a:fld>
            <a:endParaRPr lang="en-US" altLang="en-US" smtClean="0">
              <a:solidFill>
                <a:srgbClr val="000000"/>
              </a:solidFill>
              <a:latin typeface="Arial" charset="0"/>
              <a:ea typeface="+mn-ea"/>
            </a:endParaRPr>
          </a:p>
        </p:txBody>
      </p:sp>
    </p:spTree>
    <p:extLst>
      <p:ext uri="{BB962C8B-B14F-4D97-AF65-F5344CB8AC3E}">
        <p14:creationId xmlns:p14="http://schemas.microsoft.com/office/powerpoint/2010/main" val="975407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chart" Target="../charts/chart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Microsoft_Excel_97-2003_Worksheet1.xls"/><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H-1W9zlsQ0YyMM&amp;tbnid=HN5CCUFCiwqVnM:&amp;ved=&amp;url=http://www.arkanimalcare.com/services/livestock/cattle&amp;ei=j2lsUZaCD4qxygHM5IGYDQ&amp;bvm=bv.45175338,d.aWc&amp;psig=AFQjCNHUjGn25qya29Ub-SLnV9aey5znCg&amp;ust=1366145807539289" TargetMode="External"/><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YKCvQx8xPvDvIM&amp;tbnid=35CstuzM9kdorM:&amp;ved=&amp;url=http://fermat.unh.edu/~cdm38/pages/pigs.html&amp;ei=k2lsUeWLKsqhyAHh7oGADg&amp;bvm=bv.45175338,d.aWc&amp;psig=AFQjCNEnQy9gTZ_FJ34mtTosrI5_1Ts7YQ&amp;ust=1366145811936227" TargetMode="External"/><Relationship Id="rId5" Type="http://schemas.openxmlformats.org/officeDocument/2006/relationships/image" Target="../media/image6.jpeg"/><Relationship Id="rId4" Type="http://schemas.openxmlformats.org/officeDocument/2006/relationships/hyperlink" Target="http://www.google.com/url?sa=i&amp;rct=j&amp;q=&amp;esrc=s&amp;frm=1&amp;source=images&amp;cd=&amp;cad=rja&amp;docid=jooo1ZpVz5bynM&amp;tbnid=ZTy2_fHMgNej2M:&amp;ved=&amp;url=http://www.ourhenhouse.org/2013/01/beautiful-kitten-lily/&amp;ei=4WhsUdj9OKaHywHi0oDwCw&amp;bvm=bv.45175338,d.aWc&amp;psig=AFQjCNFkn275J6f29dXDR8vpLDQ5RN45Sg&amp;ust=1366145634229786"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68717"/>
            <a:ext cx="7772400" cy="2398712"/>
          </a:xfrm>
        </p:spPr>
        <p:txBody>
          <a:bodyPr/>
          <a:lstStyle/>
          <a:p>
            <a:pPr eaLnBrk="1" hangingPunct="1"/>
            <a:r>
              <a:rPr lang="en-US" altLang="en-US" sz="3600" b="1" dirty="0" smtClean="0"/>
              <a:t>Bovine </a:t>
            </a:r>
            <a:r>
              <a:rPr lang="en-US" altLang="en-US" sz="3600" b="1" dirty="0" err="1" smtClean="0"/>
              <a:t>trichomoniasis</a:t>
            </a:r>
            <a:r>
              <a:rPr lang="en-US" altLang="en-US" sz="3600" b="1" dirty="0" smtClean="0"/>
              <a:t> in beef cattle in Wyoming, USA</a:t>
            </a:r>
          </a:p>
        </p:txBody>
      </p:sp>
      <p:sp>
        <p:nvSpPr>
          <p:cNvPr id="2051" name="Subtitle 2"/>
          <p:cNvSpPr>
            <a:spLocks noGrp="1"/>
          </p:cNvSpPr>
          <p:nvPr>
            <p:ph type="subTitle" idx="1"/>
          </p:nvPr>
        </p:nvSpPr>
        <p:spPr>
          <a:xfrm>
            <a:off x="345989" y="2505755"/>
            <a:ext cx="8439665" cy="3370263"/>
          </a:xfrm>
        </p:spPr>
        <p:txBody>
          <a:bodyPr/>
          <a:lstStyle/>
          <a:p>
            <a:pPr eaLnBrk="1" hangingPunct="1"/>
            <a:r>
              <a:rPr lang="en-US" altLang="en-US" sz="2800" b="1" dirty="0" err="1" smtClean="0">
                <a:solidFill>
                  <a:schemeClr val="tx1"/>
                </a:solidFill>
              </a:rPr>
              <a:t>Chaoqun</a:t>
            </a:r>
            <a:r>
              <a:rPr lang="en-US" altLang="en-US" sz="2800" b="1" dirty="0" smtClean="0">
                <a:solidFill>
                  <a:schemeClr val="tx1"/>
                </a:solidFill>
              </a:rPr>
              <a:t> Yao</a:t>
            </a:r>
          </a:p>
          <a:p>
            <a:pPr eaLnBrk="1" hangingPunct="1"/>
            <a:endParaRPr lang="en-US" altLang="en-US" sz="2800" dirty="0" smtClean="0">
              <a:solidFill>
                <a:schemeClr val="tx1"/>
              </a:solidFill>
            </a:endParaRPr>
          </a:p>
          <a:p>
            <a:pPr eaLnBrk="1" hangingPunct="1"/>
            <a:r>
              <a:rPr lang="en-US" altLang="en-US" sz="2800" b="1" dirty="0" smtClean="0">
                <a:solidFill>
                  <a:schemeClr val="tx1"/>
                </a:solidFill>
              </a:rPr>
              <a:t>Department </a:t>
            </a:r>
            <a:r>
              <a:rPr lang="en-US" altLang="en-US" sz="2800" b="1" dirty="0">
                <a:solidFill>
                  <a:schemeClr val="tx1"/>
                </a:solidFill>
              </a:rPr>
              <a:t>of Biomedical Sciences and One Health Center for </a:t>
            </a:r>
            <a:r>
              <a:rPr lang="en-US" altLang="en-US" sz="2800" b="1" dirty="0" err="1">
                <a:solidFill>
                  <a:schemeClr val="tx1"/>
                </a:solidFill>
              </a:rPr>
              <a:t>Zoonoses</a:t>
            </a:r>
            <a:r>
              <a:rPr lang="en-US" altLang="en-US" sz="2800" b="1" dirty="0">
                <a:solidFill>
                  <a:schemeClr val="tx1"/>
                </a:solidFill>
              </a:rPr>
              <a:t> and Tropical Veterinary </a:t>
            </a:r>
            <a:r>
              <a:rPr lang="en-US" altLang="en-US" sz="2800" b="1" dirty="0" smtClean="0">
                <a:solidFill>
                  <a:schemeClr val="tx1"/>
                </a:solidFill>
              </a:rPr>
              <a:t>Medicine </a:t>
            </a:r>
          </a:p>
          <a:p>
            <a:pPr eaLnBrk="1" hangingPunct="1"/>
            <a:r>
              <a:rPr lang="en-US" altLang="en-US" sz="2800" b="1" dirty="0" smtClean="0">
                <a:solidFill>
                  <a:schemeClr val="tx1"/>
                </a:solidFill>
              </a:rPr>
              <a:t>Ross </a:t>
            </a:r>
            <a:r>
              <a:rPr lang="en-US" altLang="en-US" sz="2800" b="1" dirty="0">
                <a:solidFill>
                  <a:schemeClr val="tx1"/>
                </a:solidFill>
              </a:rPr>
              <a:t>University School of Veterinary </a:t>
            </a:r>
            <a:r>
              <a:rPr lang="en-US" altLang="en-US" sz="2800" b="1" dirty="0" smtClean="0">
                <a:solidFill>
                  <a:schemeClr val="tx1"/>
                </a:solidFill>
              </a:rPr>
              <a:t>Medicine </a:t>
            </a:r>
          </a:p>
          <a:p>
            <a:pPr eaLnBrk="1" hangingPunct="1"/>
            <a:r>
              <a:rPr lang="en-US" altLang="en-US" sz="2800" b="1" dirty="0" smtClean="0">
                <a:solidFill>
                  <a:schemeClr val="tx1"/>
                </a:solidFill>
              </a:rPr>
              <a:t>Basseterre</a:t>
            </a:r>
            <a:r>
              <a:rPr lang="en-US" altLang="en-US" sz="2800" b="1" dirty="0">
                <a:solidFill>
                  <a:schemeClr val="tx1"/>
                </a:solidFill>
              </a:rPr>
              <a:t>, St. Kitts, West </a:t>
            </a:r>
            <a:r>
              <a:rPr lang="en-US" altLang="en-US" sz="2800" b="1" dirty="0" smtClean="0">
                <a:solidFill>
                  <a:schemeClr val="tx1"/>
                </a:solidFill>
              </a:rPr>
              <a:t>Indies</a:t>
            </a:r>
          </a:p>
          <a:p>
            <a:pPr eaLnBrk="1" hangingPunct="1"/>
            <a:r>
              <a:rPr lang="en-US" altLang="en-US" sz="2000" b="1" dirty="0" smtClean="0">
                <a:solidFill>
                  <a:schemeClr val="tx1"/>
                </a:solidFill>
              </a:rPr>
              <a:t>09/24/2014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89" y="484245"/>
            <a:ext cx="8513806" cy="606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2"/>
          <p:cNvSpPr txBox="1">
            <a:spLocks noChangeArrowheads="1"/>
          </p:cNvSpPr>
          <p:nvPr/>
        </p:nvSpPr>
        <p:spPr bwMode="auto">
          <a:xfrm>
            <a:off x="7181078" y="6550969"/>
            <a:ext cx="18033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200" dirty="0"/>
              <a:t>Yao et al., </a:t>
            </a:r>
            <a:r>
              <a:rPr lang="en-US" altLang="en-US" sz="1200" dirty="0" smtClean="0"/>
              <a:t>2011 JBP 2:117</a:t>
            </a:r>
            <a:endParaRPr lang="en-US" altLang="en-US" sz="1200" dirty="0"/>
          </a:p>
        </p:txBody>
      </p:sp>
      <p:sp>
        <p:nvSpPr>
          <p:cNvPr id="2" name="TextBox 1"/>
          <p:cNvSpPr txBox="1"/>
          <p:nvPr/>
        </p:nvSpPr>
        <p:spPr>
          <a:xfrm>
            <a:off x="1436706" y="22596"/>
            <a:ext cx="6332375" cy="523220"/>
          </a:xfrm>
          <a:prstGeom prst="rect">
            <a:avLst/>
          </a:prstGeom>
          <a:noFill/>
        </p:spPr>
        <p:txBody>
          <a:bodyPr wrap="none" rtlCol="0">
            <a:spAutoFit/>
          </a:bodyPr>
          <a:lstStyle/>
          <a:p>
            <a:pPr algn="ctr"/>
            <a:r>
              <a:rPr lang="en-US" sz="2800" b="1" dirty="0" smtClean="0"/>
              <a:t>Prevalence in Wyoming beef cattle – bull</a:t>
            </a:r>
            <a:endParaRPr lang="en-US" sz="2800" b="1" dirty="0"/>
          </a:p>
        </p:txBody>
      </p:sp>
    </p:spTree>
    <p:extLst>
      <p:ext uri="{BB962C8B-B14F-4D97-AF65-F5344CB8AC3E}">
        <p14:creationId xmlns:p14="http://schemas.microsoft.com/office/powerpoint/2010/main" val="234467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8" t="6191" r="4667" b="21909"/>
          <a:stretch/>
        </p:blipFill>
        <p:spPr bwMode="auto">
          <a:xfrm>
            <a:off x="222421" y="1223367"/>
            <a:ext cx="7574693" cy="549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hart 3"/>
          <p:cNvGraphicFramePr>
            <a:graphicFrameLocks/>
          </p:cNvGraphicFramePr>
          <p:nvPr>
            <p:extLst>
              <p:ext uri="{D42A27DB-BD31-4B8C-83A1-F6EECF244321}">
                <p14:modId xmlns:p14="http://schemas.microsoft.com/office/powerpoint/2010/main" val="3608365873"/>
              </p:ext>
            </p:extLst>
          </p:nvPr>
        </p:nvGraphicFramePr>
        <p:xfrm>
          <a:off x="4428628" y="620130"/>
          <a:ext cx="4492951" cy="32777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8"/>
          <p:cNvSpPr txBox="1">
            <a:spLocks noChangeArrowheads="1"/>
          </p:cNvSpPr>
          <p:nvPr/>
        </p:nvSpPr>
        <p:spPr bwMode="auto">
          <a:xfrm>
            <a:off x="5315087" y="170814"/>
            <a:ext cx="3421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dirty="0"/>
              <a:t>Herd prevalence (2007-2010)</a:t>
            </a:r>
          </a:p>
        </p:txBody>
      </p:sp>
      <p:sp>
        <p:nvSpPr>
          <p:cNvPr id="6" name="TextBox 2"/>
          <p:cNvSpPr txBox="1">
            <a:spLocks noChangeArrowheads="1"/>
          </p:cNvSpPr>
          <p:nvPr/>
        </p:nvSpPr>
        <p:spPr bwMode="auto">
          <a:xfrm>
            <a:off x="7181078" y="6550969"/>
            <a:ext cx="18033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200" dirty="0"/>
              <a:t>Yao et al., </a:t>
            </a:r>
            <a:r>
              <a:rPr lang="en-US" altLang="en-US" sz="1200" dirty="0" smtClean="0"/>
              <a:t>2011 JBP 2:117</a:t>
            </a:r>
            <a:endParaRPr lang="en-US" altLang="en-US" sz="1200" dirty="0"/>
          </a:p>
        </p:txBody>
      </p:sp>
    </p:spTree>
    <p:extLst>
      <p:ext uri="{BB962C8B-B14F-4D97-AF65-F5344CB8AC3E}">
        <p14:creationId xmlns:p14="http://schemas.microsoft.com/office/powerpoint/2010/main" val="225598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Expansion of geographic distribution</a:t>
            </a:r>
            <a:endParaRPr lang="en-US" dirty="0">
              <a:ea typeface="+mj-ea"/>
              <a:cs typeface="+mj-cs"/>
            </a:endParaRP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622425"/>
            <a:ext cx="72167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1660525" y="5913438"/>
            <a:ext cx="177800" cy="179387"/>
          </a:xfrm>
          <a:prstGeom prst="star5">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1709738" y="5205413"/>
            <a:ext cx="179387" cy="177800"/>
          </a:xfrm>
          <a:prstGeom prst="star5">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4849813" y="2922588"/>
            <a:ext cx="177800" cy="177800"/>
          </a:xfrm>
          <a:prstGeom prst="star5">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3578225" y="5614988"/>
            <a:ext cx="179388" cy="179387"/>
          </a:xfrm>
          <a:prstGeom prst="star5">
            <a:avLst/>
          </a:prstGeom>
          <a:pattFill prst="wdUpDiag">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p:nvSpPr>
        <p:spPr>
          <a:xfrm>
            <a:off x="4068763" y="3941763"/>
            <a:ext cx="177800" cy="179387"/>
          </a:xfrm>
          <a:prstGeom prst="star5">
            <a:avLst/>
          </a:prstGeom>
          <a:pattFill prst="wdUpDiag">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10"/>
          <p:cNvSpPr/>
          <p:nvPr/>
        </p:nvSpPr>
        <p:spPr>
          <a:xfrm>
            <a:off x="3843338" y="3081338"/>
            <a:ext cx="179387" cy="179387"/>
          </a:xfrm>
          <a:prstGeom prst="star5">
            <a:avLst/>
          </a:prstGeom>
          <a:pattFill prst="wdUpDiag">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11"/>
          <p:cNvSpPr/>
          <p:nvPr/>
        </p:nvSpPr>
        <p:spPr>
          <a:xfrm>
            <a:off x="4422775" y="2127250"/>
            <a:ext cx="179388" cy="179388"/>
          </a:xfrm>
          <a:prstGeom prst="star5">
            <a:avLst/>
          </a:prstGeom>
          <a:pattFill prst="narHorz">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12"/>
          <p:cNvSpPr/>
          <p:nvPr/>
        </p:nvSpPr>
        <p:spPr>
          <a:xfrm>
            <a:off x="5568950" y="5499100"/>
            <a:ext cx="179388" cy="179388"/>
          </a:xfrm>
          <a:prstGeom prst="star5">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13"/>
          <p:cNvSpPr/>
          <p:nvPr/>
        </p:nvSpPr>
        <p:spPr>
          <a:xfrm>
            <a:off x="7848600" y="6003925"/>
            <a:ext cx="179388" cy="177800"/>
          </a:xfrm>
          <a:prstGeom prst="star5">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14"/>
          <p:cNvSpPr/>
          <p:nvPr/>
        </p:nvSpPr>
        <p:spPr>
          <a:xfrm>
            <a:off x="5681663" y="1993900"/>
            <a:ext cx="179387" cy="179388"/>
          </a:xfrm>
          <a:prstGeom prst="star5">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15"/>
          <p:cNvSpPr/>
          <p:nvPr/>
        </p:nvSpPr>
        <p:spPr>
          <a:xfrm>
            <a:off x="7281863" y="1993900"/>
            <a:ext cx="177800" cy="179388"/>
          </a:xfrm>
          <a:prstGeom prst="star5">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16"/>
          <p:cNvSpPr/>
          <p:nvPr/>
        </p:nvSpPr>
        <p:spPr>
          <a:xfrm>
            <a:off x="7867650" y="2743200"/>
            <a:ext cx="179388" cy="179388"/>
          </a:xfrm>
          <a:prstGeom prst="star5">
            <a:avLst/>
          </a:prstGeom>
          <a:pattFill prst="wdUpDiag">
            <a:fgClr>
              <a:srgbClr val="FFFF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17"/>
          <p:cNvSpPr/>
          <p:nvPr/>
        </p:nvSpPr>
        <p:spPr>
          <a:xfrm>
            <a:off x="2486025" y="4475163"/>
            <a:ext cx="177800" cy="179387"/>
          </a:xfrm>
          <a:prstGeom prst="star5">
            <a:avLst/>
          </a:prstGeom>
          <a:pattFill prst="wdUpDiag">
            <a:fgClr>
              <a:srgbClr val="FFFF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18"/>
          <p:cNvSpPr/>
          <p:nvPr/>
        </p:nvSpPr>
        <p:spPr>
          <a:xfrm>
            <a:off x="6659563" y="5618163"/>
            <a:ext cx="177800" cy="179387"/>
          </a:xfrm>
          <a:prstGeom prst="star5">
            <a:avLst/>
          </a:prstGeom>
          <a:pattFill prst="wdUpDiag">
            <a:fgClr>
              <a:srgbClr val="FFFF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19"/>
          <p:cNvSpPr/>
          <p:nvPr/>
        </p:nvSpPr>
        <p:spPr>
          <a:xfrm>
            <a:off x="7342188" y="3906838"/>
            <a:ext cx="177800" cy="177800"/>
          </a:xfrm>
          <a:prstGeom prst="star5">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a:spLocks noChangeArrowheads="1"/>
          </p:cNvSpPr>
          <p:nvPr/>
        </p:nvSpPr>
        <p:spPr bwMode="auto">
          <a:xfrm>
            <a:off x="6042025" y="5518150"/>
            <a:ext cx="1000125" cy="474663"/>
          </a:xfrm>
          <a:prstGeom prst="ellipse">
            <a:avLst/>
          </a:prstGeom>
          <a:noFill/>
          <a:ln w="28575">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22" name="Oval 21"/>
          <p:cNvSpPr>
            <a:spLocks noChangeArrowheads="1"/>
          </p:cNvSpPr>
          <p:nvPr/>
        </p:nvSpPr>
        <p:spPr bwMode="auto">
          <a:xfrm>
            <a:off x="1838325" y="4398963"/>
            <a:ext cx="1000125" cy="474662"/>
          </a:xfrm>
          <a:prstGeom prst="ellipse">
            <a:avLst/>
          </a:prstGeom>
          <a:noFill/>
          <a:ln w="28575">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23" name="Oval 22"/>
          <p:cNvSpPr>
            <a:spLocks noChangeArrowheads="1"/>
          </p:cNvSpPr>
          <p:nvPr/>
        </p:nvSpPr>
        <p:spPr bwMode="auto">
          <a:xfrm>
            <a:off x="7185025" y="2630488"/>
            <a:ext cx="998538" cy="474662"/>
          </a:xfrm>
          <a:prstGeom prst="ellipse">
            <a:avLst/>
          </a:prstGeom>
          <a:noFill/>
          <a:ln w="28575">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24" name="Oval 23"/>
          <p:cNvSpPr>
            <a:spLocks noChangeArrowheads="1"/>
          </p:cNvSpPr>
          <p:nvPr/>
        </p:nvSpPr>
        <p:spPr bwMode="auto">
          <a:xfrm>
            <a:off x="7153275" y="1890713"/>
            <a:ext cx="998538" cy="473075"/>
          </a:xfrm>
          <a:prstGeom prst="ellipse">
            <a:avLst/>
          </a:prstGeom>
          <a:noFill/>
          <a:ln w="28575">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14359" name="TextBox 2"/>
          <p:cNvSpPr txBox="1">
            <a:spLocks noChangeArrowheads="1"/>
          </p:cNvSpPr>
          <p:nvPr/>
        </p:nvSpPr>
        <p:spPr bwMode="auto">
          <a:xfrm>
            <a:off x="7181078" y="6550969"/>
            <a:ext cx="18033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200" dirty="0"/>
              <a:t>Yao et al., </a:t>
            </a:r>
            <a:r>
              <a:rPr lang="en-US" altLang="en-US" sz="1200" dirty="0" smtClean="0"/>
              <a:t>2011 JBP 2:117</a:t>
            </a:r>
            <a:endParaRPr lang="en-US"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307" y="269958"/>
            <a:ext cx="6698117" cy="646331"/>
          </a:xfrm>
          <a:prstGeom prst="rect">
            <a:avLst/>
          </a:prstGeom>
          <a:noFill/>
        </p:spPr>
        <p:txBody>
          <a:bodyPr wrap="none" rtlCol="0">
            <a:spAutoFit/>
          </a:bodyPr>
          <a:lstStyle/>
          <a:p>
            <a:pPr algn="ctr"/>
            <a:r>
              <a:rPr lang="en-US" sz="3600" b="1" dirty="0"/>
              <a:t>Infection in females with abortion</a:t>
            </a:r>
          </a:p>
        </p:txBody>
      </p:sp>
      <p:sp>
        <p:nvSpPr>
          <p:cNvPr id="3" name="TextBox 2"/>
          <p:cNvSpPr txBox="1"/>
          <p:nvPr/>
        </p:nvSpPr>
        <p:spPr>
          <a:xfrm>
            <a:off x="568413" y="1581665"/>
            <a:ext cx="7957749" cy="3046988"/>
          </a:xfrm>
          <a:prstGeom prst="rect">
            <a:avLst/>
          </a:prstGeom>
          <a:noFill/>
        </p:spPr>
        <p:txBody>
          <a:bodyPr wrap="square" rtlCol="0">
            <a:spAutoFit/>
          </a:bodyPr>
          <a:lstStyle/>
          <a:p>
            <a:r>
              <a:rPr lang="en-US" sz="2400" b="1" dirty="0" smtClean="0"/>
              <a:t>Data – Wyoming State Veterinary Laboratory (WSVL) between January 1, </a:t>
            </a:r>
            <a:r>
              <a:rPr lang="en-US" sz="2400" b="1" dirty="0" smtClean="0"/>
              <a:t>2000 </a:t>
            </a:r>
            <a:r>
              <a:rPr lang="en-US" sz="2400" b="1" dirty="0" smtClean="0"/>
              <a:t>and December 31, 2010</a:t>
            </a:r>
          </a:p>
          <a:p>
            <a:endParaRPr lang="en-US" sz="2400" b="1" dirty="0"/>
          </a:p>
          <a:p>
            <a:pPr lvl="0"/>
            <a:r>
              <a:rPr lang="en-US" sz="2400" b="1" dirty="0" smtClean="0"/>
              <a:t>Testing for </a:t>
            </a:r>
            <a:r>
              <a:rPr lang="en-US" sz="2400" b="1" i="1" dirty="0" smtClean="0"/>
              <a:t>T. </a:t>
            </a:r>
            <a:r>
              <a:rPr lang="en-US" sz="2400" b="1" i="1" dirty="0" err="1" smtClean="0"/>
              <a:t>foetus</a:t>
            </a:r>
            <a:r>
              <a:rPr lang="en-US" sz="2400" b="1" i="1" dirty="0" smtClean="0"/>
              <a:t> </a:t>
            </a:r>
            <a:r>
              <a:rPr lang="en-US" sz="2400" b="1" dirty="0" smtClean="0"/>
              <a:t>– culture in Diamond’s medium &amp; PCR to amplify a 347bp fragment of 5.8S ribosomal RNA and the internal transcribed spacer region using primer pairs TFR3 and TFR4 </a:t>
            </a:r>
            <a:r>
              <a:rPr lang="en-US" sz="1600" b="1" dirty="0">
                <a:solidFill>
                  <a:srgbClr val="000000"/>
                </a:solidFill>
              </a:rPr>
              <a:t>(</a:t>
            </a:r>
            <a:r>
              <a:rPr lang="en-US" sz="1600" b="1" dirty="0" err="1">
                <a:solidFill>
                  <a:srgbClr val="000000"/>
                </a:solidFill>
              </a:rPr>
              <a:t>Felleisen</a:t>
            </a:r>
            <a:r>
              <a:rPr lang="en-US" sz="1600" b="1" dirty="0">
                <a:solidFill>
                  <a:srgbClr val="000000"/>
                </a:solidFill>
              </a:rPr>
              <a:t> RS et al., 1998. J </a:t>
            </a:r>
            <a:r>
              <a:rPr lang="en-US" sz="1600" b="1" dirty="0" err="1">
                <a:solidFill>
                  <a:srgbClr val="000000"/>
                </a:solidFill>
              </a:rPr>
              <a:t>Clin</a:t>
            </a:r>
            <a:r>
              <a:rPr lang="en-US" sz="1600" b="1" dirty="0">
                <a:solidFill>
                  <a:srgbClr val="000000"/>
                </a:solidFill>
              </a:rPr>
              <a:t> </a:t>
            </a:r>
            <a:r>
              <a:rPr lang="en-US" sz="1600" b="1" dirty="0" err="1">
                <a:solidFill>
                  <a:srgbClr val="000000"/>
                </a:solidFill>
              </a:rPr>
              <a:t>Microbiol</a:t>
            </a:r>
            <a:r>
              <a:rPr lang="en-US" sz="1600" b="1" dirty="0">
                <a:solidFill>
                  <a:srgbClr val="000000"/>
                </a:solidFill>
              </a:rPr>
              <a:t> 36: 513)</a:t>
            </a:r>
          </a:p>
          <a:p>
            <a:endParaRPr lang="en-US" sz="2400" b="1" dirty="0"/>
          </a:p>
        </p:txBody>
      </p:sp>
    </p:spTree>
    <p:extLst>
      <p:ext uri="{BB962C8B-B14F-4D97-AF65-F5344CB8AC3E}">
        <p14:creationId xmlns:p14="http://schemas.microsoft.com/office/powerpoint/2010/main" val="324632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05808500"/>
              </p:ext>
            </p:extLst>
          </p:nvPr>
        </p:nvGraphicFramePr>
        <p:xfrm>
          <a:off x="170000" y="926761"/>
          <a:ext cx="8760942" cy="5291158"/>
        </p:xfrm>
        <a:graphic>
          <a:graphicData uri="http://schemas.openxmlformats.org/drawingml/2006/table">
            <a:tbl>
              <a:tblPr firstRow="1" firstCol="1" bandRow="1">
                <a:tableStyleId>{5C22544A-7EE6-4342-B048-85BDC9FD1C3A}</a:tableStyleId>
              </a:tblPr>
              <a:tblGrid>
                <a:gridCol w="645546"/>
                <a:gridCol w="902043"/>
                <a:gridCol w="1037968"/>
                <a:gridCol w="1594021"/>
                <a:gridCol w="1618736"/>
                <a:gridCol w="1235675"/>
                <a:gridCol w="1726953"/>
              </a:tblGrid>
              <a:tr h="902038">
                <a:tc>
                  <a:txBody>
                    <a:bodyPr/>
                    <a:lstStyle/>
                    <a:p>
                      <a:pPr marL="0" marR="0" algn="ctr">
                        <a:lnSpc>
                          <a:spcPct val="200000"/>
                        </a:lnSpc>
                        <a:spcBef>
                          <a:spcPts val="0"/>
                        </a:spcBef>
                        <a:spcAft>
                          <a:spcPts val="0"/>
                        </a:spcAft>
                      </a:pPr>
                      <a:r>
                        <a:rPr lang="en-US" sz="1400" b="1" dirty="0">
                          <a:effectLst/>
                        </a:rPr>
                        <a:t>Year</a:t>
                      </a:r>
                      <a:endParaRPr lang="en-US" sz="14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400" b="1" dirty="0" err="1">
                          <a:effectLst/>
                        </a:rPr>
                        <a:t>Ntot</a:t>
                      </a:r>
                      <a:r>
                        <a:rPr lang="en-US" sz="1400" b="1" dirty="0">
                          <a:effectLst/>
                        </a:rPr>
                        <a:t> of accessions</a:t>
                      </a:r>
                      <a:endParaRPr lang="en-US" sz="14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400" b="1" dirty="0" err="1">
                          <a:effectLst/>
                        </a:rPr>
                        <a:t>Ntot</a:t>
                      </a:r>
                      <a:r>
                        <a:rPr lang="en-US" sz="1400" b="1" dirty="0">
                          <a:effectLst/>
                        </a:rPr>
                        <a:t> of </a:t>
                      </a:r>
                      <a:r>
                        <a:rPr lang="en-US" sz="1400" b="1" dirty="0" smtClean="0">
                          <a:effectLst/>
                        </a:rPr>
                        <a:t>bull</a:t>
                      </a:r>
                      <a:r>
                        <a:rPr lang="en-US" sz="1400" b="1" baseline="0" dirty="0" smtClean="0">
                          <a:effectLst/>
                        </a:rPr>
                        <a:t> </a:t>
                      </a:r>
                      <a:r>
                        <a:rPr lang="en-US" sz="1400" b="1" dirty="0" smtClean="0">
                          <a:effectLst/>
                        </a:rPr>
                        <a:t>samples</a:t>
                      </a:r>
                      <a:endParaRPr lang="en-US" sz="14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400" b="1" dirty="0">
                          <a:effectLst/>
                        </a:rPr>
                        <a:t>PCR </a:t>
                      </a:r>
                      <a:r>
                        <a:rPr lang="en-US" sz="1400" b="1" dirty="0" err="1">
                          <a:effectLst/>
                        </a:rPr>
                        <a:t>Ntot</a:t>
                      </a:r>
                      <a:r>
                        <a:rPr lang="en-US" sz="1400" b="1" dirty="0">
                          <a:effectLst/>
                        </a:rPr>
                        <a:t> of cows/heifers (</a:t>
                      </a:r>
                      <a:r>
                        <a:rPr lang="en-US" sz="1400" b="1" dirty="0" err="1">
                          <a:effectLst/>
                        </a:rPr>
                        <a:t>Npos</a:t>
                      </a:r>
                      <a:r>
                        <a:rPr lang="en-US" sz="1400" b="1" dirty="0">
                          <a:effectLst/>
                        </a:rPr>
                        <a:t>)</a:t>
                      </a:r>
                      <a:endParaRPr lang="en-US" sz="14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400" b="1" dirty="0">
                          <a:effectLst/>
                        </a:rPr>
                        <a:t>Culture </a:t>
                      </a:r>
                      <a:r>
                        <a:rPr lang="en-US" sz="1400" b="1" dirty="0" err="1">
                          <a:effectLst/>
                        </a:rPr>
                        <a:t>Ntot</a:t>
                      </a:r>
                      <a:r>
                        <a:rPr lang="en-US" sz="1400" b="1" dirty="0">
                          <a:effectLst/>
                        </a:rPr>
                        <a:t> of cows/heifers (</a:t>
                      </a:r>
                      <a:r>
                        <a:rPr lang="en-US" sz="1400" b="1" dirty="0" err="1">
                          <a:effectLst/>
                        </a:rPr>
                        <a:t>Npos</a:t>
                      </a:r>
                      <a:r>
                        <a:rPr lang="en-US" sz="1400" b="1" dirty="0">
                          <a:effectLst/>
                        </a:rPr>
                        <a:t>)</a:t>
                      </a:r>
                      <a:endParaRPr lang="en-US" sz="14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400" b="1" dirty="0">
                          <a:effectLst/>
                        </a:rPr>
                        <a:t>PCR </a:t>
                      </a:r>
                      <a:r>
                        <a:rPr lang="en-US" sz="1400" b="1" dirty="0" err="1">
                          <a:effectLst/>
                        </a:rPr>
                        <a:t>Ntot</a:t>
                      </a:r>
                      <a:r>
                        <a:rPr lang="en-US" sz="1400" b="1" dirty="0">
                          <a:effectLst/>
                        </a:rPr>
                        <a:t> of fetus (</a:t>
                      </a:r>
                      <a:r>
                        <a:rPr lang="en-US" sz="1400" b="1" dirty="0" err="1">
                          <a:effectLst/>
                        </a:rPr>
                        <a:t>Npos</a:t>
                      </a:r>
                      <a:r>
                        <a:rPr lang="en-US" sz="1400" b="1" dirty="0">
                          <a:effectLst/>
                        </a:rPr>
                        <a:t>)</a:t>
                      </a:r>
                      <a:endParaRPr lang="en-US" sz="14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400" b="1" dirty="0">
                          <a:effectLst/>
                        </a:rPr>
                        <a:t>Culture </a:t>
                      </a:r>
                      <a:r>
                        <a:rPr lang="en-US" sz="1400" b="1" dirty="0" err="1">
                          <a:effectLst/>
                        </a:rPr>
                        <a:t>Ntot</a:t>
                      </a:r>
                      <a:r>
                        <a:rPr lang="en-US" sz="1400" b="1" dirty="0">
                          <a:effectLst/>
                        </a:rPr>
                        <a:t> of fetus (</a:t>
                      </a:r>
                      <a:r>
                        <a:rPr lang="en-US" sz="1400" b="1" dirty="0" err="1">
                          <a:effectLst/>
                        </a:rPr>
                        <a:t>Npos</a:t>
                      </a:r>
                      <a:r>
                        <a:rPr lang="en-US" sz="1400" b="1" dirty="0">
                          <a:effectLst/>
                        </a:rPr>
                        <a:t>)</a:t>
                      </a:r>
                      <a:endParaRPr lang="en-US" sz="1400" b="1" dirty="0">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193</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1530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2001</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707</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6337</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2002</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693</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6750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12 (2)</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2003</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624</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5587</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14 (7)</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 (0)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2004</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720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6246</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9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 (0)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2005</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771</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8226</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9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 (0)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2006</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834</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8336</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2 (0)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2007</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777</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7657</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4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7 (0)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2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2 (0)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2008</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755</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8627</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2 (0)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3 (0)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 (1)#</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2009</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802</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8454</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4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2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2 (0)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2 (0)‡</a:t>
                      </a:r>
                      <a:endParaRPr lang="en-US" sz="1200" b="1">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2010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943</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10059</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17 (0) ¥</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14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3 (0)</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4 (0)</a:t>
                      </a:r>
                      <a:endParaRPr lang="en-US" sz="1200" b="1" dirty="0">
                        <a:effectLst/>
                        <a:latin typeface="Calibri"/>
                        <a:ea typeface="Calibri"/>
                        <a:cs typeface="Times New Roman"/>
                      </a:endParaRPr>
                    </a:p>
                  </a:txBody>
                  <a:tcPr marL="53039" marR="53039" marT="0" marB="0"/>
                </a:tc>
              </a:tr>
              <a:tr h="364524">
                <a:tc>
                  <a:txBody>
                    <a:bodyPr/>
                    <a:lstStyle/>
                    <a:p>
                      <a:pPr marL="0" marR="0" algn="ctr">
                        <a:lnSpc>
                          <a:spcPct val="200000"/>
                        </a:lnSpc>
                        <a:spcBef>
                          <a:spcPts val="0"/>
                        </a:spcBef>
                        <a:spcAft>
                          <a:spcPts val="0"/>
                        </a:spcAft>
                      </a:pPr>
                      <a:r>
                        <a:rPr lang="en-US" sz="1200" b="1" dirty="0">
                          <a:effectLst/>
                        </a:rPr>
                        <a:t>Total</a:t>
                      </a:r>
                      <a:endParaRPr lang="en-US" sz="1200" b="1" dirty="0">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7819</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77809</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26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79 (9)</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a:effectLst/>
                        </a:rPr>
                        <a:t>10 (0)</a:t>
                      </a:r>
                      <a:endParaRPr lang="en-US" sz="1200" b="1">
                        <a:effectLst/>
                        <a:latin typeface="Calibri"/>
                        <a:ea typeface="Calibri"/>
                        <a:cs typeface="Times New Roman"/>
                      </a:endParaRPr>
                    </a:p>
                  </a:txBody>
                  <a:tcPr marL="53039" marR="53039" marT="0" marB="0"/>
                </a:tc>
                <a:tc>
                  <a:txBody>
                    <a:bodyPr/>
                    <a:lstStyle/>
                    <a:p>
                      <a:pPr marL="0" marR="0" algn="ctr">
                        <a:lnSpc>
                          <a:spcPct val="200000"/>
                        </a:lnSpc>
                        <a:spcBef>
                          <a:spcPts val="0"/>
                        </a:spcBef>
                        <a:spcAft>
                          <a:spcPts val="0"/>
                        </a:spcAft>
                      </a:pPr>
                      <a:r>
                        <a:rPr lang="en-US" sz="1200" b="1" dirty="0">
                          <a:effectLst/>
                        </a:rPr>
                        <a:t>12 (1)</a:t>
                      </a:r>
                      <a:endParaRPr lang="en-US" sz="1200" b="1" dirty="0">
                        <a:effectLst/>
                        <a:latin typeface="Calibri"/>
                        <a:ea typeface="Calibri"/>
                        <a:cs typeface="Times New Roman"/>
                      </a:endParaRPr>
                    </a:p>
                  </a:txBody>
                  <a:tcPr marL="53039" marR="53039" marT="0" marB="0"/>
                </a:tc>
              </a:tr>
            </a:tbl>
          </a:graphicData>
        </a:graphic>
      </p:graphicFrame>
      <p:sp>
        <p:nvSpPr>
          <p:cNvPr id="4" name="TextBox 3"/>
          <p:cNvSpPr txBox="1"/>
          <p:nvPr/>
        </p:nvSpPr>
        <p:spPr>
          <a:xfrm>
            <a:off x="345987" y="160643"/>
            <a:ext cx="8408969" cy="523220"/>
          </a:xfrm>
          <a:prstGeom prst="rect">
            <a:avLst/>
          </a:prstGeom>
          <a:noFill/>
        </p:spPr>
        <p:txBody>
          <a:bodyPr wrap="none" rtlCol="0">
            <a:spAutoFit/>
          </a:bodyPr>
          <a:lstStyle/>
          <a:p>
            <a:r>
              <a:rPr lang="en-US" sz="2800" b="1" dirty="0" smtClean="0"/>
              <a:t>Testing </a:t>
            </a:r>
            <a:r>
              <a:rPr lang="en-US" sz="2800" b="1" dirty="0"/>
              <a:t>in </a:t>
            </a:r>
            <a:r>
              <a:rPr lang="en-US" sz="2800" b="1" dirty="0" smtClean="0"/>
              <a:t>beef cows/heifers </a:t>
            </a:r>
            <a:r>
              <a:rPr lang="en-US" sz="2800" b="1" dirty="0"/>
              <a:t>in Wyoming with abortion </a:t>
            </a:r>
          </a:p>
        </p:txBody>
      </p:sp>
    </p:spTree>
    <p:extLst>
      <p:ext uri="{BB962C8B-B14F-4D97-AF65-F5344CB8AC3E}">
        <p14:creationId xmlns:p14="http://schemas.microsoft.com/office/powerpoint/2010/main" val="1248060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53259928"/>
              </p:ext>
            </p:extLst>
          </p:nvPr>
        </p:nvGraphicFramePr>
        <p:xfrm>
          <a:off x="803188" y="1371599"/>
          <a:ext cx="7673546" cy="4984750"/>
        </p:xfrm>
        <a:graphic>
          <a:graphicData uri="http://schemas.openxmlformats.org/drawingml/2006/table">
            <a:tbl>
              <a:tblPr firstRow="1" firstCol="1" bandRow="1">
                <a:tableStyleId>{5C22544A-7EE6-4342-B048-85BDC9FD1C3A}</a:tableStyleId>
              </a:tblPr>
              <a:tblGrid>
                <a:gridCol w="2109159"/>
                <a:gridCol w="1854473"/>
                <a:gridCol w="1854473"/>
                <a:gridCol w="1855441"/>
              </a:tblGrid>
              <a:tr h="498475">
                <a:tc>
                  <a:txBody>
                    <a:bodyPr/>
                    <a:lstStyle/>
                    <a:p>
                      <a:pPr marL="0" marR="0" algn="ctr">
                        <a:lnSpc>
                          <a:spcPct val="200000"/>
                        </a:lnSpc>
                        <a:spcBef>
                          <a:spcPts val="0"/>
                        </a:spcBef>
                        <a:spcAft>
                          <a:spcPts val="0"/>
                        </a:spcAft>
                      </a:pPr>
                      <a:r>
                        <a:rPr lang="en-US" sz="1600" dirty="0">
                          <a:effectLst/>
                        </a:rPr>
                        <a:t>Sample</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dirty="0" err="1">
                          <a:effectLst/>
                        </a:rPr>
                        <a:t>Npos</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Ntot</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%pos</a:t>
                      </a:r>
                      <a:endParaRPr lang="en-US" sz="1600">
                        <a:effectLst/>
                        <a:latin typeface="Calibri"/>
                        <a:ea typeface="Calibri"/>
                        <a:cs typeface="Times New Roman"/>
                      </a:endParaRPr>
                    </a:p>
                  </a:txBody>
                  <a:tcPr marL="68580" marR="68580" marT="0" marB="0"/>
                </a:tc>
              </a:tr>
              <a:tr h="498475">
                <a:tc>
                  <a:txBody>
                    <a:bodyPr/>
                    <a:lstStyle/>
                    <a:p>
                      <a:pPr marL="0" marR="0" algn="ctr">
                        <a:lnSpc>
                          <a:spcPct val="200000"/>
                        </a:lnSpc>
                        <a:spcBef>
                          <a:spcPts val="0"/>
                        </a:spcBef>
                        <a:spcAft>
                          <a:spcPts val="0"/>
                        </a:spcAft>
                      </a:pPr>
                      <a:r>
                        <a:rPr lang="en-US" sz="1600" dirty="0">
                          <a:effectLst/>
                        </a:rPr>
                        <a:t>Aborted fetus</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22</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4.5</a:t>
                      </a:r>
                      <a:endParaRPr lang="en-US" sz="1600">
                        <a:effectLst/>
                        <a:latin typeface="Calibri"/>
                        <a:ea typeface="Calibri"/>
                        <a:cs typeface="Times New Roman"/>
                      </a:endParaRPr>
                    </a:p>
                  </a:txBody>
                  <a:tcPr marL="68580" marR="68580" marT="0" marB="0"/>
                </a:tc>
              </a:tr>
              <a:tr h="498475">
                <a:tc gridSpan="4">
                  <a:txBody>
                    <a:bodyPr/>
                    <a:lstStyle/>
                    <a:p>
                      <a:pPr marL="0" marR="0" algn="ctr">
                        <a:lnSpc>
                          <a:spcPct val="20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98475">
                <a:tc>
                  <a:txBody>
                    <a:bodyPr/>
                    <a:lstStyle/>
                    <a:p>
                      <a:pPr marL="0" marR="0" algn="ctr">
                        <a:lnSpc>
                          <a:spcPct val="200000"/>
                        </a:lnSpc>
                        <a:spcBef>
                          <a:spcPts val="0"/>
                        </a:spcBef>
                        <a:spcAft>
                          <a:spcPts val="0"/>
                        </a:spcAft>
                      </a:pPr>
                      <a:r>
                        <a:rPr lang="en-US" sz="1600" dirty="0">
                          <a:effectLst/>
                        </a:rPr>
                        <a:t>Placenta</a:t>
                      </a:r>
                      <a:r>
                        <a:rPr lang="en-US" sz="1600" baseline="30000" dirty="0">
                          <a:effectLst/>
                        </a:rPr>
                        <a:t>+</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25.0</a:t>
                      </a:r>
                      <a:endParaRPr lang="en-US" sz="1600">
                        <a:effectLst/>
                        <a:latin typeface="Calibri"/>
                        <a:ea typeface="Calibri"/>
                        <a:cs typeface="Times New Roman"/>
                      </a:endParaRPr>
                    </a:p>
                  </a:txBody>
                  <a:tcPr marL="68580" marR="68580" marT="0" marB="0"/>
                </a:tc>
              </a:tr>
              <a:tr h="498475">
                <a:tc gridSpan="4">
                  <a:txBody>
                    <a:bodyPr/>
                    <a:lstStyle/>
                    <a:p>
                      <a:pPr marL="0" marR="0">
                        <a:lnSpc>
                          <a:spcPct val="20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98475">
                <a:tc gridSpan="4">
                  <a:txBody>
                    <a:bodyPr/>
                    <a:lstStyle/>
                    <a:p>
                      <a:pPr marL="0" marR="0">
                        <a:lnSpc>
                          <a:spcPct val="200000"/>
                        </a:lnSpc>
                        <a:spcBef>
                          <a:spcPts val="0"/>
                        </a:spcBef>
                        <a:spcAft>
                          <a:spcPts val="0"/>
                        </a:spcAft>
                      </a:pPr>
                      <a:r>
                        <a:rPr lang="en-US" sz="1600" dirty="0">
                          <a:effectLst/>
                        </a:rPr>
                        <a:t>Cows/heifers</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98475">
                <a:tc>
                  <a:txBody>
                    <a:bodyPr/>
                    <a:lstStyle/>
                    <a:p>
                      <a:pPr marL="0" marR="0" algn="ctr">
                        <a:lnSpc>
                          <a:spcPct val="200000"/>
                        </a:lnSpc>
                        <a:spcBef>
                          <a:spcPts val="0"/>
                        </a:spcBef>
                        <a:spcAft>
                          <a:spcPts val="0"/>
                        </a:spcAft>
                      </a:pPr>
                      <a:r>
                        <a:rPr lang="en-US" sz="1600" dirty="0">
                          <a:effectLst/>
                        </a:rPr>
                        <a:t>Uterus </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53</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15.1</a:t>
                      </a:r>
                      <a:endParaRPr lang="en-US" sz="1600">
                        <a:effectLst/>
                        <a:latin typeface="Calibri"/>
                        <a:ea typeface="Calibri"/>
                        <a:cs typeface="Times New Roman"/>
                      </a:endParaRPr>
                    </a:p>
                  </a:txBody>
                  <a:tcPr marL="68580" marR="68580" marT="0" marB="0"/>
                </a:tc>
              </a:tr>
              <a:tr h="498475">
                <a:tc>
                  <a:txBody>
                    <a:bodyPr/>
                    <a:lstStyle/>
                    <a:p>
                      <a:pPr marL="0" marR="0" algn="ctr">
                        <a:lnSpc>
                          <a:spcPct val="200000"/>
                        </a:lnSpc>
                        <a:spcBef>
                          <a:spcPts val="0"/>
                        </a:spcBef>
                        <a:spcAft>
                          <a:spcPts val="0"/>
                        </a:spcAft>
                      </a:pPr>
                      <a:r>
                        <a:rPr lang="en-US" sz="1600" dirty="0">
                          <a:effectLst/>
                        </a:rPr>
                        <a:t>Vagina</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11</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9.1</a:t>
                      </a:r>
                      <a:endParaRPr lang="en-US" sz="1600">
                        <a:effectLst/>
                        <a:latin typeface="Calibri"/>
                        <a:ea typeface="Calibri"/>
                        <a:cs typeface="Times New Roman"/>
                      </a:endParaRPr>
                    </a:p>
                  </a:txBody>
                  <a:tcPr marL="68580" marR="68580" marT="0" marB="0"/>
                </a:tc>
              </a:tr>
              <a:tr h="498475">
                <a:tc>
                  <a:txBody>
                    <a:bodyPr/>
                    <a:lstStyle/>
                    <a:p>
                      <a:pPr marL="0" marR="0" algn="ctr">
                        <a:lnSpc>
                          <a:spcPct val="200000"/>
                        </a:lnSpc>
                        <a:spcBef>
                          <a:spcPts val="0"/>
                        </a:spcBef>
                        <a:spcAft>
                          <a:spcPts val="0"/>
                        </a:spcAft>
                      </a:pPr>
                      <a:r>
                        <a:rPr lang="en-US" sz="1600">
                          <a:effectLst/>
                        </a:rPr>
                        <a:t>Cervix</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dirty="0">
                          <a:effectLst/>
                        </a:rPr>
                        <a:t>0</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29</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a:effectLst/>
                        </a:rPr>
                        <a:t>0.0</a:t>
                      </a:r>
                      <a:endParaRPr lang="en-US" sz="1600">
                        <a:effectLst/>
                        <a:latin typeface="Calibri"/>
                        <a:ea typeface="Calibri"/>
                        <a:cs typeface="Times New Roman"/>
                      </a:endParaRPr>
                    </a:p>
                  </a:txBody>
                  <a:tcPr marL="68580" marR="68580" marT="0" marB="0"/>
                </a:tc>
              </a:tr>
              <a:tr h="498475">
                <a:tc>
                  <a:txBody>
                    <a:bodyPr/>
                    <a:lstStyle/>
                    <a:p>
                      <a:pPr marL="0" marR="0" algn="ctr">
                        <a:lnSpc>
                          <a:spcPct val="200000"/>
                        </a:lnSpc>
                        <a:spcBef>
                          <a:spcPts val="0"/>
                        </a:spcBef>
                        <a:spcAft>
                          <a:spcPts val="0"/>
                        </a:spcAft>
                      </a:pPr>
                      <a:r>
                        <a:rPr lang="en-US" sz="1600">
                          <a:effectLst/>
                        </a:rPr>
                        <a:t>total</a:t>
                      </a:r>
                      <a:endParaRPr lang="en-US" sz="160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dirty="0">
                          <a:effectLst/>
                        </a:rPr>
                        <a:t>9</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dirty="0">
                          <a:effectLst/>
                        </a:rPr>
                        <a:t>93</a:t>
                      </a:r>
                      <a:endParaRPr lang="en-US" sz="1600" dirty="0">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600" dirty="0">
                          <a:effectLst/>
                        </a:rPr>
                        <a:t>9.7</a:t>
                      </a:r>
                      <a:endParaRPr lang="en-US" sz="1600" dirty="0">
                        <a:effectLst/>
                        <a:latin typeface="Calibri"/>
                        <a:ea typeface="Calibri"/>
                        <a:cs typeface="Times New Roman"/>
                      </a:endParaRPr>
                    </a:p>
                  </a:txBody>
                  <a:tcPr marL="68580" marR="68580" marT="0" marB="0"/>
                </a:tc>
              </a:tr>
            </a:tbl>
          </a:graphicData>
        </a:graphic>
      </p:graphicFrame>
      <p:sp>
        <p:nvSpPr>
          <p:cNvPr id="4" name="TextBox 3"/>
          <p:cNvSpPr txBox="1"/>
          <p:nvPr/>
        </p:nvSpPr>
        <p:spPr>
          <a:xfrm>
            <a:off x="185351" y="123337"/>
            <a:ext cx="8958649" cy="707886"/>
          </a:xfrm>
          <a:prstGeom prst="rect">
            <a:avLst/>
          </a:prstGeom>
          <a:noFill/>
        </p:spPr>
        <p:txBody>
          <a:bodyPr wrap="square" rtlCol="0">
            <a:spAutoFit/>
          </a:bodyPr>
          <a:lstStyle/>
          <a:p>
            <a:pPr algn="ctr"/>
            <a:r>
              <a:rPr lang="en-US" sz="2000" b="1" dirty="0">
                <a:latin typeface="Arial"/>
                <a:ea typeface="Calibri"/>
              </a:rPr>
              <a:t>Testing results for </a:t>
            </a:r>
            <a:r>
              <a:rPr lang="en-US" sz="2000" b="1" i="1" dirty="0" smtClean="0">
                <a:latin typeface="Arial"/>
                <a:ea typeface="Calibri"/>
              </a:rPr>
              <a:t>T. </a:t>
            </a:r>
            <a:r>
              <a:rPr lang="en-US" sz="2000" b="1" i="1" dirty="0" err="1">
                <a:latin typeface="Arial"/>
                <a:ea typeface="Calibri"/>
              </a:rPr>
              <a:t>foetus</a:t>
            </a:r>
            <a:r>
              <a:rPr lang="en-US" sz="2000" b="1" dirty="0">
                <a:latin typeface="Arial"/>
                <a:ea typeface="Calibri"/>
              </a:rPr>
              <a:t> among samples collected in Wyoming from the genital tract of cows/heifers with abortion and aborted fetuses </a:t>
            </a:r>
            <a:endParaRPr lang="en-US" sz="2000" b="1" dirty="0"/>
          </a:p>
        </p:txBody>
      </p:sp>
    </p:spTree>
    <p:extLst>
      <p:ext uri="{BB962C8B-B14F-4D97-AF65-F5344CB8AC3E}">
        <p14:creationId xmlns:p14="http://schemas.microsoft.com/office/powerpoint/2010/main" val="2926362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611313"/>
            <a:ext cx="8229600" cy="3273425"/>
          </a:xfrm>
        </p:spPr>
        <p:txBody>
          <a:bodyPr/>
          <a:lstStyle/>
          <a:p>
            <a:pPr eaLnBrk="1" hangingPunct="1"/>
            <a:r>
              <a:rPr lang="en-US" altLang="en-US" b="1" dirty="0" smtClean="0"/>
              <a:t>Aim</a:t>
            </a:r>
          </a:p>
          <a:p>
            <a:pPr eaLnBrk="1" hangingPunct="1">
              <a:buFont typeface="Arial" charset="0"/>
              <a:buNone/>
            </a:pPr>
            <a:endParaRPr lang="en-US" altLang="en-US" b="1" dirty="0" smtClean="0"/>
          </a:p>
          <a:p>
            <a:pPr eaLnBrk="1" hangingPunct="1">
              <a:buFont typeface="Arial" charset="0"/>
              <a:buNone/>
            </a:pPr>
            <a:r>
              <a:rPr lang="en-US" altLang="en-US" dirty="0" smtClean="0"/>
              <a:t>	</a:t>
            </a:r>
            <a:r>
              <a:rPr lang="en-US" altLang="en-US" b="1" dirty="0" smtClean="0"/>
              <a:t>To identify risk factors associated with herds infected with </a:t>
            </a:r>
            <a:r>
              <a:rPr lang="en-US" altLang="en-US" b="1" i="1" dirty="0" smtClean="0"/>
              <a:t>T. </a:t>
            </a:r>
            <a:r>
              <a:rPr lang="en-US" altLang="en-US" b="1" i="1" dirty="0" err="1" smtClean="0"/>
              <a:t>foetus</a:t>
            </a:r>
            <a:r>
              <a:rPr lang="en-US" altLang="en-US" b="1" dirty="0" smtClean="0"/>
              <a:t> in Wyoming beef cattle.</a:t>
            </a:r>
          </a:p>
        </p:txBody>
      </p:sp>
      <p:sp>
        <p:nvSpPr>
          <p:cNvPr id="2" name="TextBox 1"/>
          <p:cNvSpPr txBox="1"/>
          <p:nvPr/>
        </p:nvSpPr>
        <p:spPr>
          <a:xfrm>
            <a:off x="925710" y="506627"/>
            <a:ext cx="7353744" cy="584775"/>
          </a:xfrm>
          <a:prstGeom prst="rect">
            <a:avLst/>
          </a:prstGeom>
          <a:noFill/>
        </p:spPr>
        <p:txBody>
          <a:bodyPr wrap="none" rtlCol="0">
            <a:spAutoFit/>
          </a:bodyPr>
          <a:lstStyle/>
          <a:p>
            <a:pPr algn="ctr"/>
            <a:r>
              <a:rPr lang="en-US" sz="3200" b="1" dirty="0"/>
              <a:t>Risk factors associated with positive herds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b="1" dirty="0" smtClean="0"/>
              <a:t>Study design</a:t>
            </a:r>
          </a:p>
        </p:txBody>
      </p:sp>
      <p:graphicFrame>
        <p:nvGraphicFramePr>
          <p:cNvPr id="5" name="Diagram 4"/>
          <p:cNvGraphicFramePr/>
          <p:nvPr/>
        </p:nvGraphicFramePr>
        <p:xfrm>
          <a:off x="4364967" y="2004223"/>
          <a:ext cx="4635216" cy="3613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46050" y="3165475"/>
            <a:ext cx="3235325" cy="1298575"/>
          </a:xfrm>
          <a:prstGeom prst="round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b="1" dirty="0">
                <a:solidFill>
                  <a:schemeClr val="tx1"/>
                </a:solidFill>
              </a:rPr>
              <a:t>Study Population:</a:t>
            </a:r>
          </a:p>
          <a:p>
            <a:pPr algn="ctr" fontAlgn="auto">
              <a:spcBef>
                <a:spcPts val="0"/>
              </a:spcBef>
              <a:spcAft>
                <a:spcPts val="0"/>
              </a:spcAft>
              <a:defRPr/>
            </a:pPr>
            <a:r>
              <a:rPr lang="en-US" sz="2400" b="1" dirty="0">
                <a:solidFill>
                  <a:schemeClr val="tx1"/>
                </a:solidFill>
              </a:rPr>
              <a:t>All beef cattle herds</a:t>
            </a:r>
          </a:p>
        </p:txBody>
      </p:sp>
      <p:sp>
        <p:nvSpPr>
          <p:cNvPr id="7" name="Right Arrow 6"/>
          <p:cNvSpPr>
            <a:spLocks noChangeArrowheads="1"/>
          </p:cNvSpPr>
          <p:nvPr/>
        </p:nvSpPr>
        <p:spPr bwMode="auto">
          <a:xfrm>
            <a:off x="3441700" y="3543300"/>
            <a:ext cx="828675" cy="542925"/>
          </a:xfrm>
          <a:prstGeom prst="rightArrow">
            <a:avLst>
              <a:gd name="adj1" fmla="val 50000"/>
              <a:gd name="adj2" fmla="val 50086"/>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8"/>
              </a:srgbClr>
            </a:outerShdw>
          </a:effec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7073900" y="2874963"/>
            <a:ext cx="179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800" b="1"/>
              <a:t>Producers</a:t>
            </a:r>
          </a:p>
        </p:txBody>
      </p:sp>
      <p:sp>
        <p:nvSpPr>
          <p:cNvPr id="18435" name="TextBox 8"/>
          <p:cNvSpPr txBox="1">
            <a:spLocks noChangeArrowheads="1"/>
          </p:cNvSpPr>
          <p:nvPr/>
        </p:nvSpPr>
        <p:spPr bwMode="auto">
          <a:xfrm>
            <a:off x="3716338" y="2665413"/>
            <a:ext cx="1319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800" b="1"/>
              <a:t>USDA NASS</a:t>
            </a:r>
          </a:p>
        </p:txBody>
      </p:sp>
      <p:sp>
        <p:nvSpPr>
          <p:cNvPr id="18436" name="TextBox 9"/>
          <p:cNvSpPr txBox="1">
            <a:spLocks noChangeArrowheads="1"/>
          </p:cNvSpPr>
          <p:nvPr/>
        </p:nvSpPr>
        <p:spPr bwMode="auto">
          <a:xfrm>
            <a:off x="457200" y="2874963"/>
            <a:ext cx="1084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800" b="1"/>
              <a:t>WSVL</a:t>
            </a:r>
          </a:p>
        </p:txBody>
      </p:sp>
      <p:cxnSp>
        <p:nvCxnSpPr>
          <p:cNvPr id="12" name="Straight Arrow Connector 11"/>
          <p:cNvCxnSpPr/>
          <p:nvPr/>
        </p:nvCxnSpPr>
        <p:spPr>
          <a:xfrm>
            <a:off x="1541463" y="3089275"/>
            <a:ext cx="2254250" cy="0"/>
          </a:xfrm>
          <a:prstGeom prst="straightConnector1">
            <a:avLst/>
          </a:prstGeom>
          <a:ln w="381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1492250" y="2452688"/>
            <a:ext cx="2303463" cy="582612"/>
          </a:xfrm>
          <a:prstGeom prst="roundRect">
            <a:avLst>
              <a:gd name="adj" fmla="val 21108"/>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Design the questionnaire</a:t>
            </a:r>
          </a:p>
        </p:txBody>
      </p:sp>
      <p:sp>
        <p:nvSpPr>
          <p:cNvPr id="26" name="Rounded Rectangle 25"/>
          <p:cNvSpPr/>
          <p:nvPr/>
        </p:nvSpPr>
        <p:spPr>
          <a:xfrm>
            <a:off x="5035550" y="3321050"/>
            <a:ext cx="2038350" cy="7207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Complete, send back the survey</a:t>
            </a:r>
          </a:p>
        </p:txBody>
      </p:sp>
      <p:sp>
        <p:nvSpPr>
          <p:cNvPr id="36" name="Rounded Rectangle 35"/>
          <p:cNvSpPr/>
          <p:nvPr/>
        </p:nvSpPr>
        <p:spPr>
          <a:xfrm>
            <a:off x="5035550" y="2287588"/>
            <a:ext cx="1933575" cy="74771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Send out the questionnaires</a:t>
            </a:r>
          </a:p>
        </p:txBody>
      </p:sp>
      <p:sp>
        <p:nvSpPr>
          <p:cNvPr id="57" name="Oval 56"/>
          <p:cNvSpPr/>
          <p:nvPr/>
        </p:nvSpPr>
        <p:spPr>
          <a:xfrm>
            <a:off x="3168650" y="4381500"/>
            <a:ext cx="2814638" cy="1003300"/>
          </a:xfrm>
          <a:prstGeom prst="ellipse">
            <a:avLst/>
          </a:prstGeom>
          <a:solidFill>
            <a:schemeClr val="accent2">
              <a:lumMod val="40000"/>
              <a:lumOff val="60000"/>
            </a:schemeClr>
          </a:solidFill>
          <a:ln w="38100">
            <a:solidFill>
              <a:schemeClr val="accent2"/>
            </a:solidFill>
          </a:ln>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400" b="1" dirty="0"/>
              <a:t>Confidential</a:t>
            </a:r>
          </a:p>
        </p:txBody>
      </p:sp>
      <p:sp>
        <p:nvSpPr>
          <p:cNvPr id="18442" name="Title 1"/>
          <p:cNvSpPr>
            <a:spLocks noGrp="1"/>
          </p:cNvSpPr>
          <p:nvPr>
            <p:ph type="title"/>
          </p:nvPr>
        </p:nvSpPr>
        <p:spPr/>
        <p:txBody>
          <a:bodyPr/>
          <a:lstStyle/>
          <a:p>
            <a:pPr eaLnBrk="1" hangingPunct="1"/>
            <a:r>
              <a:rPr lang="en-US" altLang="en-US" b="1" dirty="0" smtClean="0"/>
              <a:t>Survey conduction</a:t>
            </a:r>
          </a:p>
        </p:txBody>
      </p:sp>
      <p:cxnSp>
        <p:nvCxnSpPr>
          <p:cNvPr id="21" name="Straight Arrow Connector 20"/>
          <p:cNvCxnSpPr/>
          <p:nvPr/>
        </p:nvCxnSpPr>
        <p:spPr>
          <a:xfrm flipH="1">
            <a:off x="1541463" y="3273425"/>
            <a:ext cx="2254250" cy="0"/>
          </a:xfrm>
          <a:prstGeom prst="straightConnector1">
            <a:avLst/>
          </a:prstGeom>
          <a:ln w="381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2675" y="3089275"/>
            <a:ext cx="2254250" cy="0"/>
          </a:xfrm>
          <a:prstGeom prst="straightConnector1">
            <a:avLst/>
          </a:prstGeom>
          <a:ln w="381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892675" y="3273425"/>
            <a:ext cx="2254250" cy="0"/>
          </a:xfrm>
          <a:prstGeom prst="straightConnector1">
            <a:avLst/>
          </a:prstGeom>
          <a:ln w="381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1549400" y="3321050"/>
            <a:ext cx="2038350" cy="7207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Return the questionnaire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2907102" y="237607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1103733" y="1281247"/>
          <a:ext cx="6951272" cy="3733252"/>
        </p:xfrm>
        <a:graphic>
          <a:graphicData uri="http://schemas.openxmlformats.org/drawingml/2006/chart">
            <c:chart xmlns:c="http://schemas.openxmlformats.org/drawingml/2006/chart" xmlns:r="http://schemas.openxmlformats.org/officeDocument/2006/relationships" r:id="rId4"/>
          </a:graphicData>
        </a:graphic>
      </p:graphicFrame>
      <p:sp>
        <p:nvSpPr>
          <p:cNvPr id="3" name="Rounded Rectangle 2"/>
          <p:cNvSpPr/>
          <p:nvPr/>
        </p:nvSpPr>
        <p:spPr>
          <a:xfrm>
            <a:off x="1365250" y="4927600"/>
            <a:ext cx="1758950" cy="914400"/>
          </a:xfrm>
          <a:prstGeom prst="roundRect">
            <a:avLst/>
          </a:prstGeom>
          <a:solidFill>
            <a:schemeClr val="accent2">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Response proportion 23.4%</a:t>
            </a:r>
          </a:p>
        </p:txBody>
      </p:sp>
      <p:sp>
        <p:nvSpPr>
          <p:cNvPr id="13" name="Rounded Rectangle 12"/>
          <p:cNvSpPr/>
          <p:nvPr/>
        </p:nvSpPr>
        <p:spPr>
          <a:xfrm>
            <a:off x="4041775" y="4835525"/>
            <a:ext cx="2308225" cy="1074738"/>
          </a:xfrm>
          <a:prstGeom prst="roundRect">
            <a:avLst/>
          </a:prstGeom>
          <a:solidFill>
            <a:srgbClr val="D99694"/>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b="1">
                <a:solidFill>
                  <a:srgbClr val="000000"/>
                </a:solidFill>
              </a:rPr>
              <a:t>Valid respond: 863</a:t>
            </a:r>
          </a:p>
          <a:p>
            <a:pPr eaLnBrk="1" hangingPunct="1"/>
            <a:endParaRPr lang="en-US" altLang="en-US" b="1">
              <a:solidFill>
                <a:srgbClr val="000000"/>
              </a:solidFill>
            </a:endParaRPr>
          </a:p>
          <a:p>
            <a:pPr eaLnBrk="1" hangingPunct="1"/>
            <a:r>
              <a:rPr lang="en-US" altLang="en-US" b="1">
                <a:solidFill>
                  <a:srgbClr val="000000"/>
                </a:solidFill>
              </a:rPr>
              <a:t>Invalid respond: 425</a:t>
            </a:r>
          </a:p>
        </p:txBody>
      </p:sp>
      <p:cxnSp>
        <p:nvCxnSpPr>
          <p:cNvPr id="10" name="Straight Arrow Connector 9"/>
          <p:cNvCxnSpPr>
            <a:stCxn id="3" idx="3"/>
            <a:endCxn id="13" idx="1"/>
          </p:cNvCxnSpPr>
          <p:nvPr/>
        </p:nvCxnSpPr>
        <p:spPr>
          <a:xfrm flipV="1">
            <a:off x="3124200" y="5372100"/>
            <a:ext cx="917575" cy="1270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463" name="Title 1"/>
          <p:cNvSpPr>
            <a:spLocks noGrp="1"/>
          </p:cNvSpPr>
          <p:nvPr>
            <p:ph type="title"/>
          </p:nvPr>
        </p:nvSpPr>
        <p:spPr/>
        <p:txBody>
          <a:bodyPr/>
          <a:lstStyle/>
          <a:p>
            <a:pPr eaLnBrk="1" hangingPunct="1"/>
            <a:r>
              <a:rPr lang="en-US" altLang="en-US" b="1" dirty="0" smtClean="0"/>
              <a:t>Proportion of respondents</a:t>
            </a:r>
          </a:p>
        </p:txBody>
      </p:sp>
      <p:sp>
        <p:nvSpPr>
          <p:cNvPr id="12" name="TextBox 11"/>
          <p:cNvSpPr txBox="1">
            <a:spLocks noChangeArrowheads="1"/>
          </p:cNvSpPr>
          <p:nvPr/>
        </p:nvSpPr>
        <p:spPr bwMode="auto">
          <a:xfrm>
            <a:off x="6815138" y="5194300"/>
            <a:ext cx="2160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charset="0"/>
              <a:buChar char="•"/>
            </a:pPr>
            <a:r>
              <a:rPr lang="en-US" altLang="en-US"/>
              <a:t>Unanswered form</a:t>
            </a:r>
          </a:p>
          <a:p>
            <a:pPr eaLnBrk="1" hangingPunct="1">
              <a:buFont typeface="Arial" charset="0"/>
              <a:buChar char="•"/>
            </a:pPr>
            <a:r>
              <a:rPr lang="en-US" altLang="en-US"/>
              <a:t>Steers only</a:t>
            </a:r>
          </a:p>
          <a:p>
            <a:pPr eaLnBrk="1" hangingPunct="1">
              <a:buFont typeface="Arial" charset="0"/>
              <a:buChar char="•"/>
            </a:pPr>
            <a:r>
              <a:rPr lang="en-US" altLang="en-US"/>
              <a:t>No cattle</a:t>
            </a:r>
          </a:p>
        </p:txBody>
      </p:sp>
      <p:sp>
        <p:nvSpPr>
          <p:cNvPr id="19" name="Right Arrow 18"/>
          <p:cNvSpPr/>
          <p:nvPr/>
        </p:nvSpPr>
        <p:spPr>
          <a:xfrm>
            <a:off x="6335713" y="5426075"/>
            <a:ext cx="514350" cy="484188"/>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19466" name="TextBox 19"/>
          <p:cNvSpPr txBox="1">
            <a:spLocks noChangeArrowheads="1"/>
          </p:cNvSpPr>
          <p:nvPr/>
        </p:nvSpPr>
        <p:spPr bwMode="auto">
          <a:xfrm>
            <a:off x="457200" y="1833563"/>
            <a:ext cx="131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b="1">
                <a:ea typeface="Malgun Gothic" pitchFamily="34" charset="-127"/>
              </a:rPr>
              <a:t>Total: 5,498</a:t>
            </a:r>
            <a:r>
              <a:rPr lang="ko-KR" altLang="en-US" b="1">
                <a:ea typeface="Malgun Gothic" pitchFamily="34" charset="-127"/>
              </a:rPr>
              <a:t> </a:t>
            </a:r>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5512" y="827903"/>
            <a:ext cx="4902432" cy="707886"/>
          </a:xfrm>
          <a:prstGeom prst="rect">
            <a:avLst/>
          </a:prstGeom>
          <a:noFill/>
        </p:spPr>
        <p:txBody>
          <a:bodyPr wrap="none" rtlCol="0">
            <a:spAutoFit/>
          </a:bodyPr>
          <a:lstStyle/>
          <a:p>
            <a:pPr algn="ctr"/>
            <a:r>
              <a:rPr lang="en-US" sz="4000" b="1" dirty="0" smtClean="0"/>
              <a:t>Bovine </a:t>
            </a:r>
            <a:r>
              <a:rPr lang="en-US" sz="4000" b="1" dirty="0" err="1" smtClean="0"/>
              <a:t>trichomoniasis</a:t>
            </a:r>
            <a:endParaRPr lang="en-US" sz="4000" b="1" dirty="0"/>
          </a:p>
        </p:txBody>
      </p:sp>
      <p:sp>
        <p:nvSpPr>
          <p:cNvPr id="4" name="TextBox 3"/>
          <p:cNvSpPr txBox="1"/>
          <p:nvPr/>
        </p:nvSpPr>
        <p:spPr>
          <a:xfrm>
            <a:off x="1214979" y="2286000"/>
            <a:ext cx="6923498" cy="2556982"/>
          </a:xfrm>
          <a:prstGeom prst="rect">
            <a:avLst/>
          </a:prstGeom>
          <a:noFill/>
        </p:spPr>
        <p:txBody>
          <a:bodyPr wrap="none" rtlCol="0">
            <a:spAutoFit/>
          </a:bodyPr>
          <a:lstStyle/>
          <a:p>
            <a:pPr marL="457200" indent="-457200">
              <a:lnSpc>
                <a:spcPct val="200000"/>
              </a:lnSpc>
              <a:buFont typeface="Wingdings" panose="05000000000000000000" pitchFamily="2" charset="2"/>
              <a:buChar char="Ø"/>
            </a:pPr>
            <a:r>
              <a:rPr lang="en-US" sz="2800" b="1" dirty="0" smtClean="0"/>
              <a:t>Prevalence in bulls</a:t>
            </a:r>
          </a:p>
          <a:p>
            <a:pPr marL="457200" indent="-457200">
              <a:lnSpc>
                <a:spcPct val="200000"/>
              </a:lnSpc>
              <a:buFont typeface="Wingdings" panose="05000000000000000000" pitchFamily="2" charset="2"/>
              <a:buChar char="Ø"/>
            </a:pPr>
            <a:r>
              <a:rPr lang="en-US" sz="2800" b="1" dirty="0" smtClean="0"/>
              <a:t>Infection in females with abortion</a:t>
            </a:r>
          </a:p>
          <a:p>
            <a:pPr marL="457200" indent="-457200">
              <a:lnSpc>
                <a:spcPct val="200000"/>
              </a:lnSpc>
              <a:buFont typeface="Wingdings" panose="05000000000000000000" pitchFamily="2" charset="2"/>
              <a:buChar char="Ø"/>
            </a:pPr>
            <a:r>
              <a:rPr lang="en-US" sz="2800" b="1" dirty="0" smtClean="0"/>
              <a:t>Risk factors associated with positive herds</a:t>
            </a:r>
          </a:p>
        </p:txBody>
      </p:sp>
    </p:spTree>
    <p:extLst>
      <p:ext uri="{BB962C8B-B14F-4D97-AF65-F5344CB8AC3E}">
        <p14:creationId xmlns:p14="http://schemas.microsoft.com/office/powerpoint/2010/main" val="29424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b="1" dirty="0" smtClean="0"/>
              <a:t>Analytical methods</a:t>
            </a:r>
          </a:p>
        </p:txBody>
      </p:sp>
      <p:graphicFrame>
        <p:nvGraphicFramePr>
          <p:cNvPr id="4" name="Diagram 3"/>
          <p:cNvGraphicFramePr/>
          <p:nvPr/>
        </p:nvGraphicFramePr>
        <p:xfrm>
          <a:off x="1575758" y="186282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dirty="0" smtClean="0"/>
              <a:t>Feedback</a:t>
            </a:r>
          </a:p>
        </p:txBody>
      </p:sp>
      <p:graphicFrame>
        <p:nvGraphicFramePr>
          <p:cNvPr id="8" name="Chart 7"/>
          <p:cNvGraphicFramePr>
            <a:graphicFrameLocks/>
          </p:cNvGraphicFramePr>
          <p:nvPr/>
        </p:nvGraphicFramePr>
        <p:xfrm>
          <a:off x="4789690" y="1797652"/>
          <a:ext cx="4658688" cy="3345812"/>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Rectangle 13"/>
          <p:cNvSpPr>
            <a:spLocks noChangeArrowheads="1"/>
          </p:cNvSpPr>
          <p:nvPr/>
        </p:nvSpPr>
        <p:spPr bwMode="auto">
          <a:xfrm>
            <a:off x="766763" y="1817688"/>
            <a:ext cx="3217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b="1">
                <a:solidFill>
                  <a:srgbClr val="000000"/>
                </a:solidFill>
              </a:rPr>
              <a:t>Feedback by geographic regions</a:t>
            </a:r>
          </a:p>
        </p:txBody>
      </p:sp>
      <p:graphicFrame>
        <p:nvGraphicFramePr>
          <p:cNvPr id="15" name="Chart 14"/>
          <p:cNvGraphicFramePr>
            <a:graphicFrameLocks/>
          </p:cNvGraphicFramePr>
          <p:nvPr/>
        </p:nvGraphicFramePr>
        <p:xfrm>
          <a:off x="-25236" y="1599640"/>
          <a:ext cx="4485312" cy="3697848"/>
        </p:xfrm>
        <a:graphic>
          <a:graphicData uri="http://schemas.openxmlformats.org/drawingml/2006/chart">
            <c:chart xmlns:c="http://schemas.openxmlformats.org/drawingml/2006/chart" xmlns:r="http://schemas.openxmlformats.org/officeDocument/2006/relationships" r:id="rId4"/>
          </a:graphicData>
        </a:graphic>
      </p:graphicFrame>
      <p:sp>
        <p:nvSpPr>
          <p:cNvPr id="21510" name="Rectangle 15"/>
          <p:cNvSpPr>
            <a:spLocks noChangeArrowheads="1"/>
          </p:cNvSpPr>
          <p:nvPr/>
        </p:nvSpPr>
        <p:spPr bwMode="auto">
          <a:xfrm>
            <a:off x="1481138" y="5738813"/>
            <a:ext cx="1252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100"/>
              <a:t>(</a:t>
            </a:r>
            <a:r>
              <a:rPr lang="en-US" altLang="en-US" sz="1100">
                <a:sym typeface="Symbol" pitchFamily="18" charset="2"/>
              </a:rPr>
              <a:t></a:t>
            </a:r>
            <a:r>
              <a:rPr lang="en-US" altLang="en-US" sz="1100" baseline="30000"/>
              <a:t>2</a:t>
            </a:r>
            <a:r>
              <a:rPr lang="en-US" altLang="en-US" sz="1100"/>
              <a:t>=0.769, </a:t>
            </a:r>
            <a:r>
              <a:rPr lang="en-US" altLang="en-US" sz="1100" i="1"/>
              <a:t>p</a:t>
            </a:r>
            <a:r>
              <a:rPr lang="en-US" altLang="en-US" sz="1100"/>
              <a:t>&gt;0.94)</a:t>
            </a:r>
          </a:p>
        </p:txBody>
      </p:sp>
      <p:sp>
        <p:nvSpPr>
          <p:cNvPr id="21511" name="Rectangle 16"/>
          <p:cNvSpPr>
            <a:spLocks noChangeArrowheads="1"/>
          </p:cNvSpPr>
          <p:nvPr/>
        </p:nvSpPr>
        <p:spPr bwMode="auto">
          <a:xfrm>
            <a:off x="6457950" y="5738813"/>
            <a:ext cx="1250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100"/>
              <a:t>(</a:t>
            </a:r>
            <a:r>
              <a:rPr lang="en-US" altLang="en-US" sz="1100">
                <a:sym typeface="Symbol" pitchFamily="18" charset="2"/>
              </a:rPr>
              <a:t></a:t>
            </a:r>
            <a:r>
              <a:rPr lang="en-US" altLang="en-US" sz="1100" baseline="30000"/>
              <a:t>2</a:t>
            </a:r>
            <a:r>
              <a:rPr lang="en-US" altLang="en-US" sz="1100"/>
              <a:t>=7.860, </a:t>
            </a:r>
            <a:r>
              <a:rPr lang="en-US" altLang="en-US" sz="1100" i="1"/>
              <a:t>p</a:t>
            </a:r>
            <a:r>
              <a:rPr lang="en-US" altLang="en-US" sz="1100"/>
              <a:t>&lt;0.05)</a:t>
            </a:r>
          </a:p>
        </p:txBody>
      </p:sp>
      <p:sp>
        <p:nvSpPr>
          <p:cNvPr id="3" name="TextBox 2"/>
          <p:cNvSpPr txBox="1">
            <a:spLocks noChangeArrowheads="1"/>
          </p:cNvSpPr>
          <p:nvPr/>
        </p:nvSpPr>
        <p:spPr bwMode="auto">
          <a:xfrm>
            <a:off x="2108200" y="6194425"/>
            <a:ext cx="4703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a:t>Represents bigger sized herds (cow number ≥50)</a:t>
            </a:r>
          </a:p>
        </p:txBody>
      </p:sp>
      <p:sp>
        <p:nvSpPr>
          <p:cNvPr id="21513" name="Rectangle 3"/>
          <p:cNvSpPr>
            <a:spLocks noChangeArrowheads="1"/>
          </p:cNvSpPr>
          <p:nvPr/>
        </p:nvSpPr>
        <p:spPr bwMode="auto">
          <a:xfrm>
            <a:off x="1331913" y="5322888"/>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1400" b="1">
                <a:solidFill>
                  <a:srgbClr val="000000"/>
                </a:solidFill>
              </a:rPr>
              <a:t>Geographic region</a:t>
            </a:r>
          </a:p>
        </p:txBody>
      </p:sp>
      <p:sp>
        <p:nvSpPr>
          <p:cNvPr id="2" name="TextBox 1"/>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4000" b="1" dirty="0" smtClean="0"/>
              <a:t>Producer’s awareness of bovine </a:t>
            </a:r>
            <a:r>
              <a:rPr lang="en-US" altLang="en-US" sz="4000" b="1" dirty="0" err="1" smtClean="0"/>
              <a:t>trichomoniasis</a:t>
            </a:r>
            <a:endParaRPr lang="en-US" altLang="en-US" sz="4000" b="1" dirty="0" smtClean="0"/>
          </a:p>
        </p:txBody>
      </p:sp>
      <p:graphicFrame>
        <p:nvGraphicFramePr>
          <p:cNvPr id="5" name="Chart 4"/>
          <p:cNvGraphicFramePr>
            <a:graphicFrameLocks/>
          </p:cNvGraphicFramePr>
          <p:nvPr>
            <p:extLst>
              <p:ext uri="{D42A27DB-BD31-4B8C-83A1-F6EECF244321}">
                <p14:modId xmlns:p14="http://schemas.microsoft.com/office/powerpoint/2010/main" val="3444894927"/>
              </p:ext>
            </p:extLst>
          </p:nvPr>
        </p:nvGraphicFramePr>
        <p:xfrm>
          <a:off x="1312174" y="2019033"/>
          <a:ext cx="6213807" cy="43171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2438" y="274638"/>
            <a:ext cx="8229600" cy="1143000"/>
          </a:xfrm>
        </p:spPr>
        <p:txBody>
          <a:bodyPr/>
          <a:lstStyle/>
          <a:p>
            <a:pPr eaLnBrk="1" hangingPunct="1"/>
            <a:r>
              <a:rPr lang="en-US" altLang="en-US" b="1" dirty="0" err="1" smtClean="0"/>
              <a:t>Trichomoniasis</a:t>
            </a:r>
            <a:r>
              <a:rPr lang="en-US" altLang="en-US" b="1" dirty="0" smtClean="0"/>
              <a:t> testing</a:t>
            </a:r>
          </a:p>
        </p:txBody>
      </p:sp>
      <p:pic>
        <p:nvPicPr>
          <p:cNvPr id="23555" name="Picture 9"/>
          <p:cNvPicPr>
            <a:picLocks noChangeAspect="1" noChangeArrowheads="1"/>
          </p:cNvPicPr>
          <p:nvPr/>
        </p:nvPicPr>
        <p:blipFill>
          <a:blip r:embed="rId3">
            <a:extLst>
              <a:ext uri="{28A0092B-C50C-407E-A947-70E740481C1C}">
                <a14:useLocalDpi xmlns:a14="http://schemas.microsoft.com/office/drawing/2010/main" val="0"/>
              </a:ext>
            </a:extLst>
          </a:blip>
          <a:srcRect t="15044" r="2023" b="3319"/>
          <a:stretch>
            <a:fillRect/>
          </a:stretch>
        </p:blipFill>
        <p:spPr bwMode="auto">
          <a:xfrm>
            <a:off x="4924425" y="1651000"/>
            <a:ext cx="33893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5467350" y="2095500"/>
            <a:ext cx="320675" cy="31115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12" name="Oval 11"/>
          <p:cNvSpPr/>
          <p:nvPr/>
        </p:nvSpPr>
        <p:spPr>
          <a:xfrm>
            <a:off x="5040313" y="2924175"/>
            <a:ext cx="322262" cy="31115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13" name="Oval 12"/>
          <p:cNvSpPr/>
          <p:nvPr/>
        </p:nvSpPr>
        <p:spPr>
          <a:xfrm>
            <a:off x="7926388" y="1874838"/>
            <a:ext cx="320675" cy="31115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14" name="Oval 13"/>
          <p:cNvSpPr/>
          <p:nvPr/>
        </p:nvSpPr>
        <p:spPr>
          <a:xfrm>
            <a:off x="7964488" y="3357563"/>
            <a:ext cx="322262" cy="31115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solidFill>
                <a:srgbClr val="FFFFFF"/>
              </a:solidFill>
            </a:endParaRPr>
          </a:p>
        </p:txBody>
      </p:sp>
      <p:sp>
        <p:nvSpPr>
          <p:cNvPr id="23560"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23561"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914400" eaLnBrk="1" hangingPunct="1"/>
            <a:endParaRPr lang="en-US" altLang="en-US" sz="1100">
              <a:ea typeface="SimSun" pitchFamily="2" charset="-122"/>
            </a:endParaRPr>
          </a:p>
          <a:p>
            <a:pPr algn="ctr" defTabSz="914400"/>
            <a:r>
              <a:rPr lang="en-US" altLang="en-US" sz="1100">
                <a:ea typeface="SimSun" pitchFamily="2" charset="-122"/>
              </a:rPr>
              <a:t/>
            </a:r>
            <a:br>
              <a:rPr lang="en-US" altLang="en-US" sz="1100">
                <a:ea typeface="SimSun" pitchFamily="2" charset="-122"/>
              </a:rPr>
            </a:br>
            <a:endParaRPr lang="en-US" altLang="en-US">
              <a:latin typeface="Arial" charset="0"/>
              <a:ea typeface="SimSun" pitchFamily="2" charset="-122"/>
              <a:cs typeface="Arial" charset="0"/>
            </a:endParaRPr>
          </a:p>
        </p:txBody>
      </p:sp>
      <p:graphicFrame>
        <p:nvGraphicFramePr>
          <p:cNvPr id="15" name="Chart 14"/>
          <p:cNvGraphicFramePr>
            <a:graphicFrameLocks/>
          </p:cNvGraphicFramePr>
          <p:nvPr/>
        </p:nvGraphicFramePr>
        <p:xfrm>
          <a:off x="0" y="2282127"/>
          <a:ext cx="4252823" cy="2695753"/>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a:off x="457200" y="4519613"/>
            <a:ext cx="9525" cy="8953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452438" y="4276725"/>
            <a:ext cx="333375" cy="2428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565" name="TextBox 7"/>
          <p:cNvSpPr txBox="1">
            <a:spLocks noChangeArrowheads="1"/>
          </p:cNvSpPr>
          <p:nvPr/>
        </p:nvSpPr>
        <p:spPr bwMode="auto">
          <a:xfrm>
            <a:off x="695325" y="5414963"/>
            <a:ext cx="196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b="1"/>
              <a:t>304 negative, </a:t>
            </a:r>
          </a:p>
          <a:p>
            <a:pPr eaLnBrk="1" hangingPunct="1"/>
            <a:r>
              <a:rPr lang="en-US" altLang="en-US" b="1"/>
              <a:t>8 positive</a:t>
            </a:r>
          </a:p>
        </p:txBody>
      </p:sp>
      <p:graphicFrame>
        <p:nvGraphicFramePr>
          <p:cNvPr id="17" name="Chart 16"/>
          <p:cNvGraphicFramePr>
            <a:graphicFrameLocks/>
          </p:cNvGraphicFramePr>
          <p:nvPr/>
        </p:nvGraphicFramePr>
        <p:xfrm>
          <a:off x="4379285"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i="1" dirty="0" smtClean="0"/>
              <a:t>T. </a:t>
            </a:r>
            <a:r>
              <a:rPr lang="en-US" altLang="en-US" b="1" i="1" dirty="0" err="1" smtClean="0"/>
              <a:t>foetus</a:t>
            </a:r>
            <a:r>
              <a:rPr lang="en-US" altLang="en-US" b="1" i="1" dirty="0" smtClean="0"/>
              <a:t> </a:t>
            </a:r>
            <a:r>
              <a:rPr lang="en-US" altLang="en-US" b="1" dirty="0" smtClean="0"/>
              <a:t>Vaccination</a:t>
            </a:r>
          </a:p>
        </p:txBody>
      </p:sp>
      <p:graphicFrame>
        <p:nvGraphicFramePr>
          <p:cNvPr id="4" name="Chart 3"/>
          <p:cNvGraphicFramePr>
            <a:graphicFrameLocks/>
          </p:cNvGraphicFramePr>
          <p:nvPr>
            <p:extLst>
              <p:ext uri="{D42A27DB-BD31-4B8C-83A1-F6EECF244321}">
                <p14:modId xmlns:p14="http://schemas.microsoft.com/office/powerpoint/2010/main" val="3978327657"/>
              </p:ext>
            </p:extLst>
          </p:nvPr>
        </p:nvGraphicFramePr>
        <p:xfrm>
          <a:off x="1136173" y="1951163"/>
          <a:ext cx="6916761" cy="37635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b="1" dirty="0" smtClean="0"/>
              <a:t>Average bull age</a:t>
            </a:r>
          </a:p>
        </p:txBody>
      </p:sp>
      <p:graphicFrame>
        <p:nvGraphicFramePr>
          <p:cNvPr id="4" name="Chart 3"/>
          <p:cNvGraphicFramePr>
            <a:graphicFrameLocks/>
          </p:cNvGraphicFramePr>
          <p:nvPr>
            <p:extLst>
              <p:ext uri="{D42A27DB-BD31-4B8C-83A1-F6EECF244321}">
                <p14:modId xmlns:p14="http://schemas.microsoft.com/office/powerpoint/2010/main" val="1372128522"/>
              </p:ext>
            </p:extLst>
          </p:nvPr>
        </p:nvGraphicFramePr>
        <p:xfrm>
          <a:off x="0" y="1637180"/>
          <a:ext cx="9144000" cy="51136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920105" y="1759756"/>
          <a:ext cx="7148514" cy="2002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1825879" y="4364930"/>
          <a:ext cx="5408761" cy="2441276"/>
        </p:xfrm>
        <a:graphic>
          <a:graphicData uri="http://schemas.openxmlformats.org/drawingml/2006/chart">
            <c:chart xmlns:c="http://schemas.openxmlformats.org/drawingml/2006/chart" xmlns:r="http://schemas.openxmlformats.org/officeDocument/2006/relationships" r:id="rId4"/>
          </a:graphicData>
        </a:graphic>
      </p:graphicFrame>
      <p:sp>
        <p:nvSpPr>
          <p:cNvPr id="26628" name="Title 1"/>
          <p:cNvSpPr>
            <a:spLocks noGrp="1"/>
          </p:cNvSpPr>
          <p:nvPr>
            <p:ph type="title"/>
          </p:nvPr>
        </p:nvSpPr>
        <p:spPr/>
        <p:txBody>
          <a:bodyPr/>
          <a:lstStyle/>
          <a:p>
            <a:pPr eaLnBrk="1" hangingPunct="1"/>
            <a:r>
              <a:rPr lang="en-US" altLang="en-US" b="1" dirty="0" smtClean="0"/>
              <a:t>Breeding source</a:t>
            </a:r>
          </a:p>
        </p:txBody>
      </p:sp>
      <p:sp>
        <p:nvSpPr>
          <p:cNvPr id="6" name="TextBox 5"/>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dirty="0" smtClean="0"/>
              <a:t>Allotment type</a:t>
            </a:r>
          </a:p>
        </p:txBody>
      </p:sp>
      <p:graphicFrame>
        <p:nvGraphicFramePr>
          <p:cNvPr id="5" name="Chart 4"/>
          <p:cNvGraphicFramePr>
            <a:graphicFrameLocks/>
          </p:cNvGraphicFramePr>
          <p:nvPr>
            <p:extLst>
              <p:ext uri="{D42A27DB-BD31-4B8C-83A1-F6EECF244321}">
                <p14:modId xmlns:p14="http://schemas.microsoft.com/office/powerpoint/2010/main" val="3681903382"/>
              </p:ext>
            </p:extLst>
          </p:nvPr>
        </p:nvGraphicFramePr>
        <p:xfrm>
          <a:off x="710153" y="1777716"/>
          <a:ext cx="7683392" cy="43644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b="1" dirty="0" smtClean="0"/>
              <a:t>Fencing</a:t>
            </a:r>
          </a:p>
        </p:txBody>
      </p:sp>
      <p:graphicFrame>
        <p:nvGraphicFramePr>
          <p:cNvPr id="8" name="Chart 7"/>
          <p:cNvGraphicFramePr>
            <a:graphicFrameLocks/>
          </p:cNvGraphicFramePr>
          <p:nvPr/>
        </p:nvGraphicFramePr>
        <p:xfrm>
          <a:off x="3753565" y="2547666"/>
          <a:ext cx="5133975" cy="2724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676" name="Chart 5"/>
          <p:cNvGraphicFramePr>
            <a:graphicFrameLocks/>
          </p:cNvGraphicFramePr>
          <p:nvPr/>
        </p:nvGraphicFramePr>
        <p:xfrm>
          <a:off x="-50800" y="1516063"/>
          <a:ext cx="4111625" cy="2444750"/>
        </p:xfrm>
        <a:graphic>
          <a:graphicData uri="http://schemas.openxmlformats.org/presentationml/2006/ole">
            <mc:AlternateContent xmlns:mc="http://schemas.openxmlformats.org/markup-compatibility/2006">
              <mc:Choice xmlns:v="urn:schemas-microsoft-com:vml" Requires="v">
                <p:oleObj spid="_x0000_s28698" r:id="rId5" imgW="4108364" imgH="2444294" progId="Excel.Chart.8">
                  <p:embed/>
                </p:oleObj>
              </mc:Choice>
              <mc:Fallback>
                <p:oleObj r:id="rId5" imgW="4108364" imgH="2444294"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516063"/>
                        <a:ext cx="41116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Chart 19"/>
          <p:cNvGraphicFramePr>
            <a:graphicFrameLocks/>
          </p:cNvGraphicFramePr>
          <p:nvPr/>
        </p:nvGraphicFramePr>
        <p:xfrm>
          <a:off x="1" y="4143375"/>
          <a:ext cx="3648076" cy="2248186"/>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Risk factors associated with </a:t>
            </a:r>
            <a:br>
              <a:rPr lang="en-US" b="1" dirty="0" smtClean="0">
                <a:ea typeface="+mj-ea"/>
                <a:cs typeface="+mj-cs"/>
              </a:rPr>
            </a:br>
            <a:r>
              <a:rPr lang="en-US" b="1" dirty="0" smtClean="0">
                <a:ea typeface="+mj-ea"/>
                <a:cs typeface="+mj-cs"/>
              </a:rPr>
              <a:t>bovine </a:t>
            </a:r>
            <a:r>
              <a:rPr lang="en-US" b="1" dirty="0" err="1" smtClean="0">
                <a:ea typeface="+mj-ea"/>
                <a:cs typeface="+mj-cs"/>
              </a:rPr>
              <a:t>trichomoniasis</a:t>
            </a:r>
            <a:endParaRPr lang="en-US" b="1" dirty="0">
              <a:ea typeface="+mj-ea"/>
              <a:cs typeface="+mj-cs"/>
            </a:endParaRPr>
          </a:p>
        </p:txBody>
      </p:sp>
      <p:graphicFrame>
        <p:nvGraphicFramePr>
          <p:cNvPr id="3" name="Diagram 2"/>
          <p:cNvGraphicFramePr/>
          <p:nvPr>
            <p:extLst>
              <p:ext uri="{D42A27DB-BD31-4B8C-83A1-F6EECF244321}">
                <p14:modId xmlns:p14="http://schemas.microsoft.com/office/powerpoint/2010/main" val="3063085969"/>
              </p:ext>
            </p:extLst>
          </p:nvPr>
        </p:nvGraphicFramePr>
        <p:xfrm>
          <a:off x="1281545" y="178954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Reproductive diseases of cattle</a:t>
            </a:r>
          </a:p>
        </p:txBody>
      </p:sp>
      <p:graphicFrame>
        <p:nvGraphicFramePr>
          <p:cNvPr id="4" name="Table 3"/>
          <p:cNvGraphicFramePr>
            <a:graphicFrameLocks noGrp="1"/>
          </p:cNvGraphicFramePr>
          <p:nvPr/>
        </p:nvGraphicFramePr>
        <p:xfrm>
          <a:off x="422275" y="2025650"/>
          <a:ext cx="4581525" cy="2166940"/>
        </p:xfrm>
        <a:graphic>
          <a:graphicData uri="http://schemas.openxmlformats.org/drawingml/2006/table">
            <a:tbl>
              <a:tblPr/>
              <a:tblGrid>
                <a:gridCol w="1733550"/>
                <a:gridCol w="2847975"/>
              </a:tblGrid>
              <a:tr h="509588">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itchFamily="34" charset="0"/>
                          <a:ea typeface="MS PGothic" pitchFamily="34" charset="-128"/>
                        </a:rPr>
                        <a:t>Disease</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itchFamily="34" charset="0"/>
                          <a:ea typeface="MS PGothic" pitchFamily="34" charset="-128"/>
                        </a:rPr>
                        <a:t>Causative agent</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14338">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Vibriosis</a:t>
                      </a: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chemeClr val="tx1"/>
                          </a:solidFill>
                          <a:effectLst/>
                          <a:latin typeface="Calibri" pitchFamily="34" charset="0"/>
                          <a:ea typeface="MS PGothic" pitchFamily="34" charset="-128"/>
                        </a:rPr>
                        <a:t>Campylobacter fetus</a:t>
                      </a:r>
                      <a:endParaRPr kumimoji="0" lang="en-US" altLang="en-US" sz="2000" b="0" i="0" u="none" strike="noStrike" cap="none" normalizeH="0" baseline="0" smtClean="0">
                        <a:ln>
                          <a:noFill/>
                        </a:ln>
                        <a:solidFill>
                          <a:schemeClr val="tx1"/>
                        </a:solidFill>
                        <a:effectLst/>
                        <a:latin typeface="Calibri" pitchFamily="34" charset="0"/>
                        <a:ea typeface="MS PGothic"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414338">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Leptospirosis</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chemeClr val="tx1"/>
                          </a:solidFill>
                          <a:effectLst/>
                          <a:latin typeface="Calibri" pitchFamily="34" charset="0"/>
                          <a:ea typeface="MS PGothic" pitchFamily="34" charset="-128"/>
                        </a:rPr>
                        <a:t>Leptospira pomona</a:t>
                      </a:r>
                      <a:endParaRPr kumimoji="0" lang="en-US" altLang="en-US" sz="2000" b="0" i="0" u="none" strike="noStrike" cap="none" normalizeH="0" baseline="0" smtClean="0">
                        <a:ln>
                          <a:noFill/>
                        </a:ln>
                        <a:solidFill>
                          <a:schemeClr val="tx1"/>
                        </a:solidFill>
                        <a:effectLst/>
                        <a:latin typeface="Calibri" pitchFamily="34" charset="0"/>
                        <a:ea typeface="MS PGothic" pitchFamily="34" charset="-128"/>
                      </a:endParaRPr>
                    </a:p>
                  </a:txBody>
                  <a:tcPr anchor="ctr" horzOverflow="overflow">
                    <a:lnL>
                      <a:noFill/>
                    </a:lnL>
                    <a:lnR>
                      <a:noFill/>
                    </a:lnR>
                    <a:lnT>
                      <a:noFill/>
                    </a:lnT>
                    <a:lnB>
                      <a:noFill/>
                    </a:lnB>
                    <a:lnTlToBr>
                      <a:noFill/>
                    </a:lnTlToBr>
                    <a:lnBlToTr>
                      <a:noFill/>
                    </a:lnBlToTr>
                    <a:noFill/>
                  </a:tcPr>
                </a:tc>
              </a:tr>
              <a:tr h="414338">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Trichomoniasis</a:t>
                      </a:r>
                    </a:p>
                  </a:txBody>
                  <a:tcPr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chemeClr val="tx1"/>
                          </a:solidFill>
                          <a:effectLst/>
                          <a:latin typeface="Calibri" pitchFamily="34" charset="0"/>
                          <a:ea typeface="MS PGothic" pitchFamily="34" charset="-128"/>
                        </a:rPr>
                        <a:t>Tritrichomonas foetus</a:t>
                      </a:r>
                      <a:endParaRPr kumimoji="0" lang="en-US" altLang="en-US" sz="2000" b="0" i="0" u="none" strike="noStrike" cap="none" normalizeH="0" baseline="0" smtClean="0">
                        <a:ln>
                          <a:noFill/>
                        </a:ln>
                        <a:solidFill>
                          <a:schemeClr val="tx1"/>
                        </a:solidFill>
                        <a:effectLst/>
                        <a:latin typeface="Calibri" pitchFamily="34" charset="0"/>
                        <a:ea typeface="MS PGothic" pitchFamily="34" charset="-128"/>
                      </a:endParaRPr>
                    </a:p>
                  </a:txBody>
                  <a:tcPr anchor="ctr" horzOverflow="overflow">
                    <a:lnL>
                      <a:noFill/>
                    </a:lnL>
                    <a:lnR>
                      <a:noFill/>
                    </a:lnR>
                    <a:lnT>
                      <a:noFill/>
                    </a:lnT>
                    <a:lnB>
                      <a:noFill/>
                    </a:lnB>
                    <a:lnTlToBr>
                      <a:noFill/>
                    </a:lnTlToBr>
                    <a:lnBlToTr>
                      <a:noFill/>
                    </a:lnBlToTr>
                    <a:solidFill>
                      <a:schemeClr val="accent1">
                        <a:alpha val="20000"/>
                      </a:schemeClr>
                    </a:solidFill>
                  </a:tcPr>
                </a:tc>
              </a:tr>
              <a:tr h="414338">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Brucellosis</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chemeClr val="tx1"/>
                          </a:solidFill>
                          <a:effectLst/>
                          <a:latin typeface="Calibri" pitchFamily="34" charset="0"/>
                          <a:ea typeface="MS PGothic" pitchFamily="34" charset="-128"/>
                        </a:rPr>
                        <a:t>Brucella abortus</a:t>
                      </a:r>
                      <a:endParaRPr kumimoji="0" lang="en-US" altLang="en-US" sz="2000" b="0" i="0" u="none" strike="noStrike" cap="none" normalizeH="0" baseline="0" smtClean="0">
                        <a:ln>
                          <a:noFill/>
                        </a:ln>
                        <a:solidFill>
                          <a:schemeClr val="tx1"/>
                        </a:solidFill>
                        <a:effectLst/>
                        <a:latin typeface="Calibri" pitchFamily="34" charset="0"/>
                        <a:ea typeface="MS PGothic" pitchFamily="34" charset="-128"/>
                      </a:endParaRP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pic>
        <p:nvPicPr>
          <p:cNvPr id="5137" name="Picture 3"/>
          <p:cNvPicPr>
            <a:picLocks noChangeAspect="1" noChangeArrowheads="1"/>
          </p:cNvPicPr>
          <p:nvPr/>
        </p:nvPicPr>
        <p:blipFill>
          <a:blip r:embed="rId3">
            <a:extLst>
              <a:ext uri="{28A0092B-C50C-407E-A947-70E740481C1C}">
                <a14:useLocalDpi xmlns:a14="http://schemas.microsoft.com/office/drawing/2010/main" val="0"/>
              </a:ext>
            </a:extLst>
          </a:blip>
          <a:srcRect l="12843" r="41817"/>
          <a:stretch>
            <a:fillRect/>
          </a:stretch>
        </p:blipFill>
        <p:spPr bwMode="auto">
          <a:xfrm>
            <a:off x="1587500" y="4602163"/>
            <a:ext cx="1143000" cy="17145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38" name="Picture 6" descr="Handle with care: Brucella abortus."/>
          <p:cNvPicPr>
            <a:picLocks noChangeAspect="1" noChangeArrowheads="1"/>
          </p:cNvPicPr>
          <p:nvPr/>
        </p:nvPicPr>
        <p:blipFill>
          <a:blip r:embed="rId4">
            <a:extLst>
              <a:ext uri="{28A0092B-C50C-407E-A947-70E740481C1C}">
                <a14:useLocalDpi xmlns:a14="http://schemas.microsoft.com/office/drawing/2010/main" val="0"/>
              </a:ext>
            </a:extLst>
          </a:blip>
          <a:srcRect l="26952" r="9035"/>
          <a:stretch>
            <a:fillRect/>
          </a:stretch>
        </p:blipFill>
        <p:spPr bwMode="auto">
          <a:xfrm>
            <a:off x="3862388" y="4602163"/>
            <a:ext cx="1165225" cy="171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9" name="Picture 8" descr="File:Campylobacter fetus 01.jpg">
            <a:hlinkClick r:id=""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r="60493" b="12930"/>
          <a:stretch>
            <a:fillRect/>
          </a:stretch>
        </p:blipFill>
        <p:spPr bwMode="auto">
          <a:xfrm>
            <a:off x="457200" y="4602163"/>
            <a:ext cx="1144588" cy="1714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40" name="TextBox 4"/>
          <p:cNvSpPr txBox="1">
            <a:spLocks noChangeArrowheads="1"/>
          </p:cNvSpPr>
          <p:nvPr/>
        </p:nvSpPr>
        <p:spPr bwMode="auto">
          <a:xfrm>
            <a:off x="5027613" y="5454650"/>
            <a:ext cx="40497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charset="0"/>
              <a:buChar char="•"/>
            </a:pPr>
            <a:r>
              <a:rPr lang="en-US" altLang="en-US" sz="1000" b="1"/>
              <a:t>http://www.nature.com/news/2008/080206/full/451618b.html</a:t>
            </a:r>
          </a:p>
          <a:p>
            <a:pPr eaLnBrk="1" hangingPunct="1">
              <a:buFont typeface="Arial" charset="0"/>
              <a:buChar char="•"/>
            </a:pPr>
            <a:r>
              <a:rPr lang="en-US" altLang="en-US" sz="1000" b="1"/>
              <a:t>http://en.wikipedia.org/wiki/Image:Leptospira_interrogans_strain_RGA_01.png</a:t>
            </a:r>
          </a:p>
          <a:p>
            <a:pPr eaLnBrk="1" hangingPunct="1">
              <a:buFont typeface="Arial" charset="0"/>
              <a:buChar char="•"/>
            </a:pPr>
            <a:r>
              <a:rPr lang="en-US" altLang="en-US" sz="1000" b="1"/>
              <a:t>http://dx.doi.org/10.1016/j.vetpar.2012.10.019</a:t>
            </a:r>
          </a:p>
          <a:p>
            <a:pPr eaLnBrk="1" hangingPunct="1">
              <a:buFont typeface="Arial" charset="0"/>
              <a:buChar char="•"/>
            </a:pPr>
            <a:r>
              <a:rPr lang="en-US" altLang="en-US" sz="1000" b="1"/>
              <a:t>http://phil.cdc.gov/phil/home.asp Public Health Image Library</a:t>
            </a:r>
          </a:p>
        </p:txBody>
      </p:sp>
      <p:pic>
        <p:nvPicPr>
          <p:cNvPr id="5141" name="Picture 10" descr="http://ars.els-cdn.com/content/image/1-s2.0-S0304401712005663-gr4.jpg"/>
          <p:cNvPicPr>
            <a:picLocks noChangeAspect="1" noChangeArrowheads="1"/>
          </p:cNvPicPr>
          <p:nvPr/>
        </p:nvPicPr>
        <p:blipFill>
          <a:blip r:embed="rId6">
            <a:extLst>
              <a:ext uri="{28A0092B-C50C-407E-A947-70E740481C1C}">
                <a14:useLocalDpi xmlns:a14="http://schemas.microsoft.com/office/drawing/2010/main" val="0"/>
              </a:ext>
            </a:extLst>
          </a:blip>
          <a:srcRect l="36591" t="51382" r="4208"/>
          <a:stretch>
            <a:fillRect/>
          </a:stretch>
        </p:blipFill>
        <p:spPr bwMode="auto">
          <a:xfrm>
            <a:off x="2730500" y="4602163"/>
            <a:ext cx="1141413" cy="171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995358" y="2537740"/>
            <a:ext cx="3053751" cy="1656273"/>
          </a:xfrm>
          <a:prstGeom prst="roundRect">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$441-502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million </a:t>
            </a:r>
          </a:p>
          <a:p>
            <a:pPr algn="ctr" fontAlgn="auto">
              <a:spcBef>
                <a:spcPts val="0"/>
              </a:spcBef>
              <a:spcAft>
                <a:spcPts val="0"/>
              </a:spcAft>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annual loss for beef producers</a:t>
            </a:r>
          </a:p>
        </p:txBody>
      </p:sp>
      <p:sp>
        <p:nvSpPr>
          <p:cNvPr id="6" name="Striped Right Arrow 5"/>
          <p:cNvSpPr/>
          <p:nvPr/>
        </p:nvSpPr>
        <p:spPr>
          <a:xfrm>
            <a:off x="5165725" y="3124200"/>
            <a:ext cx="693738" cy="484188"/>
          </a:xfrm>
          <a:prstGeom prst="striped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Herd sizes and infection chance</a:t>
            </a:r>
          </a:p>
        </p:txBody>
      </p:sp>
      <p:graphicFrame>
        <p:nvGraphicFramePr>
          <p:cNvPr id="4" name="Chart 3"/>
          <p:cNvGraphicFramePr>
            <a:graphicFrameLocks/>
          </p:cNvGraphicFramePr>
          <p:nvPr/>
        </p:nvGraphicFramePr>
        <p:xfrm>
          <a:off x="249589" y="1872214"/>
          <a:ext cx="4322410" cy="3800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4571999" y="1836964"/>
          <a:ext cx="4572001" cy="3830410"/>
        </p:xfrm>
        <a:graphic>
          <a:graphicData uri="http://schemas.openxmlformats.org/drawingml/2006/chart">
            <c:chart xmlns:c="http://schemas.openxmlformats.org/drawingml/2006/chart" xmlns:r="http://schemas.openxmlformats.org/officeDocument/2006/relationships" r:id="rId4"/>
          </a:graphicData>
        </a:graphic>
      </p:graphicFrame>
      <p:sp>
        <p:nvSpPr>
          <p:cNvPr id="30725" name="Rectangle 5"/>
          <p:cNvSpPr>
            <a:spLocks noChangeArrowheads="1"/>
          </p:cNvSpPr>
          <p:nvPr/>
        </p:nvSpPr>
        <p:spPr bwMode="auto">
          <a:xfrm>
            <a:off x="6354763" y="6024563"/>
            <a:ext cx="183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a:sym typeface="Symbol" pitchFamily="18" charset="2"/>
              </a:rPr>
              <a:t></a:t>
            </a:r>
            <a:r>
              <a:rPr lang="en-US" altLang="en-US" baseline="30000"/>
              <a:t>2</a:t>
            </a:r>
            <a:r>
              <a:rPr lang="en-US" altLang="en-US"/>
              <a:t>= 1.266, </a:t>
            </a:r>
            <a:r>
              <a:rPr lang="en-US" altLang="en-US" i="1"/>
              <a:t>p</a:t>
            </a:r>
            <a:r>
              <a:rPr lang="en-US" altLang="en-US"/>
              <a:t>=0.30</a:t>
            </a:r>
          </a:p>
        </p:txBody>
      </p:sp>
      <p:sp>
        <p:nvSpPr>
          <p:cNvPr id="30726" name="Rectangle 6"/>
          <p:cNvSpPr>
            <a:spLocks noChangeArrowheads="1"/>
          </p:cNvSpPr>
          <p:nvPr/>
        </p:nvSpPr>
        <p:spPr bwMode="auto">
          <a:xfrm>
            <a:off x="1798638" y="6018213"/>
            <a:ext cx="183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a:sym typeface="Symbol" pitchFamily="18" charset="2"/>
              </a:rPr>
              <a:t></a:t>
            </a:r>
            <a:r>
              <a:rPr lang="en-US" altLang="en-US" baseline="30000"/>
              <a:t>2</a:t>
            </a:r>
            <a:r>
              <a:rPr lang="en-US" altLang="en-US"/>
              <a:t>= 1.834, </a:t>
            </a:r>
            <a:r>
              <a:rPr lang="en-US" altLang="en-US" i="1"/>
              <a:t>p</a:t>
            </a:r>
            <a:r>
              <a:rPr lang="en-US" altLang="en-US"/>
              <a:t>=0.18</a:t>
            </a:r>
          </a:p>
        </p:txBody>
      </p:sp>
      <p:cxnSp>
        <p:nvCxnSpPr>
          <p:cNvPr id="10" name="Straight Arrow Connector 9"/>
          <p:cNvCxnSpPr/>
          <p:nvPr/>
        </p:nvCxnSpPr>
        <p:spPr>
          <a:xfrm flipV="1">
            <a:off x="2832100" y="4364038"/>
            <a:ext cx="0" cy="40005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273925" y="4364038"/>
            <a:ext cx="0" cy="40005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b="1" dirty="0" smtClean="0"/>
              <a:t>Conclusion</a:t>
            </a:r>
          </a:p>
        </p:txBody>
      </p:sp>
      <p:graphicFrame>
        <p:nvGraphicFramePr>
          <p:cNvPr id="3" name="Diagram 2"/>
          <p:cNvGraphicFramePr/>
          <p:nvPr/>
        </p:nvGraphicFramePr>
        <p:xfrm>
          <a:off x="1524000" y="196441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5"/>
          <p:cNvSpPr txBox="1">
            <a:spLocks noChangeArrowheads="1"/>
          </p:cNvSpPr>
          <p:nvPr/>
        </p:nvSpPr>
        <p:spPr bwMode="auto">
          <a:xfrm>
            <a:off x="1126743" y="17248"/>
            <a:ext cx="69731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200" b="1" dirty="0"/>
              <a:t>A comprehensive approach to control and eradicate bovine </a:t>
            </a:r>
            <a:r>
              <a:rPr lang="en-US" altLang="en-US" sz="3200" b="1" dirty="0" err="1"/>
              <a:t>trichomoniasis</a:t>
            </a:r>
            <a:r>
              <a:rPr lang="en-US" altLang="en-US" sz="3200" b="1" dirty="0"/>
              <a:t> </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66" y="1386920"/>
            <a:ext cx="7899865" cy="512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1356"/>
            <a:ext cx="2293385" cy="276999"/>
          </a:xfrm>
          <a:prstGeom prst="rect">
            <a:avLst/>
          </a:prstGeom>
          <a:noFill/>
        </p:spPr>
        <p:txBody>
          <a:bodyPr wrap="none" rtlCol="0">
            <a:spAutoFit/>
          </a:bodyPr>
          <a:lstStyle/>
          <a:p>
            <a:r>
              <a:rPr lang="en-US" sz="1200" dirty="0" err="1" smtClean="0"/>
              <a:t>Jin</a:t>
            </a:r>
            <a:r>
              <a:rPr lang="en-US" sz="1200" dirty="0" smtClean="0"/>
              <a:t> Y et al., 2014 JMM 63:896-902</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Acknowledgment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b="1" dirty="0" smtClean="0">
                <a:ea typeface="+mn-ea"/>
                <a:cs typeface="+mn-cs"/>
              </a:rPr>
              <a:t>University of Wyoming:</a:t>
            </a:r>
          </a:p>
          <a:p>
            <a:pPr marL="0" indent="0" eaLnBrk="1" fontAlgn="auto" hangingPunct="1">
              <a:spcAft>
                <a:spcPts val="0"/>
              </a:spcAft>
              <a:buFont typeface="Arial"/>
              <a:buNone/>
              <a:defRPr/>
            </a:pPr>
            <a:r>
              <a:rPr lang="en-US" dirty="0" smtClean="0">
                <a:ea typeface="+mn-ea"/>
                <a:cs typeface="+mn-cs"/>
              </a:rPr>
              <a:t>	Yinzhu Jin				</a:t>
            </a:r>
            <a:r>
              <a:rPr lang="en-US" dirty="0">
                <a:ea typeface="+mn-ea"/>
                <a:cs typeface="+mn-cs"/>
              </a:rPr>
              <a:t>	Mark R. Davidson </a:t>
            </a:r>
            <a:endParaRPr lang="en-US" dirty="0" smtClean="0">
              <a:ea typeface="+mn-ea"/>
              <a:cs typeface="+mn-cs"/>
            </a:endParaRPr>
          </a:p>
          <a:p>
            <a:pPr marL="0" indent="0" eaLnBrk="1" fontAlgn="auto" hangingPunct="1">
              <a:spcAft>
                <a:spcPts val="0"/>
              </a:spcAft>
              <a:buFont typeface="Arial"/>
              <a:buNone/>
              <a:defRPr/>
            </a:pPr>
            <a:r>
              <a:rPr lang="en-US" dirty="0">
                <a:ea typeface="+mn-ea"/>
                <a:cs typeface="+mn-cs"/>
              </a:rPr>
              <a:t>	</a:t>
            </a:r>
            <a:r>
              <a:rPr lang="en-US" dirty="0" smtClean="0">
                <a:ea typeface="+mn-ea"/>
                <a:cs typeface="+mn-cs"/>
              </a:rPr>
              <a:t>Brant </a:t>
            </a:r>
            <a:r>
              <a:rPr lang="en-US" dirty="0">
                <a:ea typeface="+mn-ea"/>
                <a:cs typeface="+mn-cs"/>
              </a:rPr>
              <a:t>Schumaker		Katherine D. </a:t>
            </a:r>
            <a:r>
              <a:rPr lang="en-US" dirty="0" err="1">
                <a:ea typeface="+mn-ea"/>
                <a:cs typeface="+mn-cs"/>
              </a:rPr>
              <a:t>Bardsley</a:t>
            </a:r>
            <a:r>
              <a:rPr lang="en-US" dirty="0">
                <a:ea typeface="+mn-ea"/>
                <a:cs typeface="+mn-cs"/>
              </a:rPr>
              <a:t> </a:t>
            </a:r>
            <a:endParaRPr lang="en-US" dirty="0" smtClean="0">
              <a:ea typeface="+mn-ea"/>
              <a:cs typeface="+mn-cs"/>
            </a:endParaRPr>
          </a:p>
          <a:p>
            <a:pPr marL="0" indent="0" eaLnBrk="1" fontAlgn="auto" hangingPunct="1">
              <a:spcAft>
                <a:spcPts val="0"/>
              </a:spcAft>
              <a:buFont typeface="Arial"/>
              <a:buNone/>
              <a:defRPr/>
            </a:pPr>
            <a:r>
              <a:rPr lang="en-US" dirty="0">
                <a:ea typeface="+mn-ea"/>
                <a:cs typeface="+mn-cs"/>
              </a:rPr>
              <a:t>	</a:t>
            </a:r>
            <a:endParaRPr lang="en-US" dirty="0" smtClean="0">
              <a:ea typeface="+mn-ea"/>
              <a:cs typeface="+mn-cs"/>
            </a:endParaRPr>
          </a:p>
          <a:p>
            <a:pPr eaLnBrk="1" fontAlgn="auto" hangingPunct="1">
              <a:spcAft>
                <a:spcPts val="0"/>
              </a:spcAft>
              <a:buFont typeface="Arial" panose="020B0604020202020204" pitchFamily="34" charset="0"/>
              <a:buChar char="•"/>
              <a:defRPr/>
            </a:pPr>
            <a:r>
              <a:rPr lang="en-US" b="1" dirty="0" smtClean="0">
                <a:ea typeface="+mn-ea"/>
                <a:cs typeface="+mn-cs"/>
              </a:rPr>
              <a:t>Ross University School of Veterinary Medicine</a:t>
            </a:r>
          </a:p>
          <a:p>
            <a:pPr marL="457200" lvl="1" indent="0" eaLnBrk="1" fontAlgn="auto" hangingPunct="1">
              <a:spcAft>
                <a:spcPts val="0"/>
              </a:spcAft>
              <a:buNone/>
              <a:defRPr/>
            </a:pPr>
            <a:r>
              <a:rPr lang="en-US" dirty="0" smtClean="0">
                <a:ea typeface="+mn-ea"/>
                <a:cs typeface="+mn-cs"/>
              </a:rPr>
              <a:t>A. Lee Willingham</a:t>
            </a:r>
          </a:p>
          <a:p>
            <a:pPr marL="0" indent="0" eaLnBrk="1" fontAlgn="auto" hangingPunct="1">
              <a:spcAft>
                <a:spcPts val="0"/>
              </a:spcAft>
              <a:buFont typeface="Arial"/>
              <a:buNone/>
              <a:defRPr/>
            </a:pPr>
            <a:r>
              <a:rPr lang="en-US" dirty="0">
                <a:ea typeface="+mn-ea"/>
                <a:cs typeface="+mn-cs"/>
              </a:rPr>
              <a:t>	</a:t>
            </a: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3" y="5811431"/>
            <a:ext cx="66389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4187" y="4572000"/>
            <a:ext cx="21494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i="1" smtClean="0"/>
              <a:t>Tritrichomonas foetus</a:t>
            </a:r>
          </a:p>
        </p:txBody>
      </p:sp>
      <p:pic>
        <p:nvPicPr>
          <p:cNvPr id="61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17638"/>
            <a:ext cx="32194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ChangeArrowheads="1"/>
          </p:cNvSpPr>
          <p:nvPr/>
        </p:nvSpPr>
        <p:spPr bwMode="auto">
          <a:xfrm>
            <a:off x="1954213" y="6415088"/>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400" b="1"/>
              <a:t>Wood, 2009</a:t>
            </a:r>
          </a:p>
        </p:txBody>
      </p:sp>
      <p:pic>
        <p:nvPicPr>
          <p:cNvPr id="1026" name="Picture 2" descr="http://www.ourhenhouse.org/wp-content/uploads/2013/01/kitten_lil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588" y="3122613"/>
            <a:ext cx="2098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pubpages.unh.edu/~cdm38/images/pig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063" y="4964113"/>
            <a:ext cx="20986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arkanimalcare.com/sites/default/files/cattl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3063" y="1417638"/>
            <a:ext cx="20986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rot="19948595">
            <a:off x="4211638" y="2132013"/>
            <a:ext cx="977900" cy="484187"/>
          </a:xfrm>
          <a:prstGeom prst="striped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Striped Right Arrow 14"/>
          <p:cNvSpPr/>
          <p:nvPr/>
        </p:nvSpPr>
        <p:spPr>
          <a:xfrm>
            <a:off x="4616450" y="3667125"/>
            <a:ext cx="979488" cy="484188"/>
          </a:xfrm>
          <a:prstGeom prst="striped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Striped Right Arrow 15"/>
          <p:cNvSpPr/>
          <p:nvPr/>
        </p:nvSpPr>
        <p:spPr>
          <a:xfrm rot="1175626">
            <a:off x="4206875" y="5508625"/>
            <a:ext cx="979488" cy="484188"/>
          </a:xfrm>
          <a:prstGeom prst="striped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Life cycle </a:t>
            </a:r>
            <a:r>
              <a:rPr lang="en-US" altLang="en-US" dirty="0" smtClean="0"/>
              <a:t>and transmission</a:t>
            </a:r>
          </a:p>
        </p:txBody>
      </p:sp>
      <p:pic>
        <p:nvPicPr>
          <p:cNvPr id="7171" name="Picture 2" descr="http://vetpda.ucdavis.edu/parasitolog/Images/LC_640/Tritrichomonas_foetus.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90850" y="1873250"/>
            <a:ext cx="58451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p:cNvSpPr txBox="1">
            <a:spLocks noChangeArrowheads="1"/>
          </p:cNvSpPr>
          <p:nvPr/>
        </p:nvSpPr>
        <p:spPr bwMode="auto">
          <a:xfrm>
            <a:off x="5756275" y="5907088"/>
            <a:ext cx="30797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b="1">
                <a:solidFill>
                  <a:schemeClr val="bg1"/>
                </a:solidFill>
              </a:rPr>
              <a:t>Bulls</a:t>
            </a:r>
            <a:r>
              <a:rPr lang="en-US" altLang="en-US" b="1">
                <a:solidFill>
                  <a:srgbClr val="FFFFFF"/>
                </a:solidFill>
              </a:rPr>
              <a:t>: long term carriers</a:t>
            </a:r>
          </a:p>
          <a:p>
            <a:pPr eaLnBrk="1" hangingPunct="1"/>
            <a:r>
              <a:rPr lang="en-US" altLang="en-US" b="1">
                <a:solidFill>
                  <a:srgbClr val="FFFFFF"/>
                </a:solidFill>
              </a:rPr>
              <a:t>Heifers and cows: Self-clear</a:t>
            </a:r>
          </a:p>
          <a:p>
            <a:pPr eaLnBrk="1" hangingPunct="1"/>
            <a:r>
              <a:rPr lang="en-US" altLang="en-US" b="1">
                <a:solidFill>
                  <a:srgbClr val="FFFFFF"/>
                </a:solidFill>
              </a:rPr>
              <a:t>Up to 95% transmission rate</a:t>
            </a:r>
          </a:p>
        </p:txBody>
      </p:sp>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825750"/>
            <a:ext cx="2622550" cy="262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4" name="TextBox 6"/>
          <p:cNvSpPr txBox="1">
            <a:spLocks noChangeArrowheads="1"/>
          </p:cNvSpPr>
          <p:nvPr/>
        </p:nvSpPr>
        <p:spPr bwMode="auto">
          <a:xfrm>
            <a:off x="769938" y="5576888"/>
            <a:ext cx="173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400" b="1"/>
              <a:t>Mariante et al., 2004</a:t>
            </a:r>
          </a:p>
        </p:txBody>
      </p:sp>
      <p:sp>
        <p:nvSpPr>
          <p:cNvPr id="7175" name="TextBox 7"/>
          <p:cNvSpPr txBox="1">
            <a:spLocks noChangeArrowheads="1"/>
          </p:cNvSpPr>
          <p:nvPr/>
        </p:nvSpPr>
        <p:spPr bwMode="auto">
          <a:xfrm>
            <a:off x="246063" y="2460625"/>
            <a:ext cx="1281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600"/>
              <a:t>Tropohozoite</a:t>
            </a:r>
          </a:p>
        </p:txBody>
      </p:sp>
      <p:sp>
        <p:nvSpPr>
          <p:cNvPr id="7176" name="TextBox 8"/>
          <p:cNvSpPr txBox="1">
            <a:spLocks noChangeArrowheads="1"/>
          </p:cNvSpPr>
          <p:nvPr/>
        </p:nvSpPr>
        <p:spPr bwMode="auto">
          <a:xfrm>
            <a:off x="1638300" y="2457450"/>
            <a:ext cx="1169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600"/>
              <a:t>Pseudocyst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World distribution of </a:t>
            </a:r>
            <a:br>
              <a:rPr lang="en-US" dirty="0" smtClean="0">
                <a:ea typeface="+mj-ea"/>
                <a:cs typeface="+mj-cs"/>
              </a:rPr>
            </a:br>
            <a:r>
              <a:rPr lang="en-US" dirty="0" smtClean="0">
                <a:ea typeface="+mj-ea"/>
                <a:cs typeface="+mj-cs"/>
              </a:rPr>
              <a:t>bovine </a:t>
            </a:r>
            <a:r>
              <a:rPr lang="en-US" dirty="0" err="1" smtClean="0">
                <a:ea typeface="+mj-ea"/>
                <a:cs typeface="+mj-cs"/>
              </a:rPr>
              <a:t>trichomoniasis</a:t>
            </a:r>
            <a:endParaRPr lang="en-US" dirty="0">
              <a:ea typeface="+mj-ea"/>
              <a:cs typeface="+mj-cs"/>
            </a:endParaRPr>
          </a:p>
        </p:txBody>
      </p:sp>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41513"/>
            <a:ext cx="9144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2238" y="2932113"/>
            <a:ext cx="239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298767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8738" y="4398963"/>
            <a:ext cx="239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4951413"/>
            <a:ext cx="239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4951413"/>
            <a:ext cx="239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300672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8238" y="308292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2552700"/>
            <a:ext cx="239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378200"/>
            <a:ext cx="239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3556000"/>
            <a:ext cx="2397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4425" y="5178425"/>
            <a:ext cx="241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2987675"/>
            <a:ext cx="239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Current control strategies</a:t>
            </a:r>
          </a:p>
        </p:txBody>
      </p:sp>
      <p:graphicFrame>
        <p:nvGraphicFramePr>
          <p:cNvPr id="7" name="Diagram 6"/>
          <p:cNvGraphicFramePr/>
          <p:nvPr/>
        </p:nvGraphicFramePr>
        <p:xfrm>
          <a:off x="1524000" y="173341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TextBox 2"/>
          <p:cNvSpPr txBox="1">
            <a:spLocks noChangeArrowheads="1"/>
          </p:cNvSpPr>
          <p:nvPr/>
        </p:nvSpPr>
        <p:spPr bwMode="auto">
          <a:xfrm>
            <a:off x="5816600" y="5029200"/>
            <a:ext cx="232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a:t> </a:t>
            </a:r>
          </a:p>
        </p:txBody>
      </p:sp>
      <p:sp>
        <p:nvSpPr>
          <p:cNvPr id="11269" name="TextBox 3"/>
          <p:cNvSpPr txBox="1">
            <a:spLocks noChangeArrowheads="1"/>
          </p:cNvSpPr>
          <p:nvPr/>
        </p:nvSpPr>
        <p:spPr bwMode="auto">
          <a:xfrm>
            <a:off x="5816600" y="4957763"/>
            <a:ext cx="265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b="1"/>
              <a:t>No drugs approved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3" r="2974" b="2958"/>
          <a:stretch/>
        </p:blipFill>
        <p:spPr bwMode="auto">
          <a:xfrm>
            <a:off x="88702" y="1484784"/>
            <a:ext cx="9019802" cy="5142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3"/>
          <p:cNvSpPr txBox="1">
            <a:spLocks noChangeArrowheads="1"/>
          </p:cNvSpPr>
          <p:nvPr/>
        </p:nvSpPr>
        <p:spPr bwMode="auto">
          <a:xfrm>
            <a:off x="38100" y="304800"/>
            <a:ext cx="9105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lang="en-US" altLang="en-US" sz="4000" b="1" dirty="0" smtClean="0">
                <a:solidFill>
                  <a:srgbClr val="000000"/>
                </a:solidFill>
                <a:latin typeface="Arial" charset="0"/>
                <a:ea typeface="+mn-ea"/>
              </a:rPr>
              <a:t>States with </a:t>
            </a:r>
            <a:r>
              <a:rPr lang="en-US" altLang="en-US" sz="4000" b="1" dirty="0" err="1" smtClean="0">
                <a:solidFill>
                  <a:srgbClr val="000000"/>
                </a:solidFill>
                <a:latin typeface="Arial" charset="0"/>
                <a:ea typeface="+mn-ea"/>
              </a:rPr>
              <a:t>trichomoniasis</a:t>
            </a:r>
            <a:r>
              <a:rPr lang="en-US" altLang="en-US" sz="4000" b="1" dirty="0" smtClean="0">
                <a:solidFill>
                  <a:srgbClr val="000000"/>
                </a:solidFill>
                <a:latin typeface="Arial" charset="0"/>
                <a:ea typeface="+mn-ea"/>
              </a:rPr>
              <a:t> programs</a:t>
            </a:r>
          </a:p>
        </p:txBody>
      </p:sp>
    </p:spTree>
    <p:extLst>
      <p:ext uri="{BB962C8B-B14F-4D97-AF65-F5344CB8AC3E}">
        <p14:creationId xmlns:p14="http://schemas.microsoft.com/office/powerpoint/2010/main" val="238772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5357" y="269958"/>
            <a:ext cx="3758016" cy="646331"/>
          </a:xfrm>
          <a:prstGeom prst="rect">
            <a:avLst/>
          </a:prstGeom>
          <a:noFill/>
        </p:spPr>
        <p:txBody>
          <a:bodyPr wrap="none" rtlCol="0">
            <a:spAutoFit/>
          </a:bodyPr>
          <a:lstStyle/>
          <a:p>
            <a:pPr algn="ctr"/>
            <a:r>
              <a:rPr lang="en-US" sz="3600" b="1" dirty="0"/>
              <a:t>Prevalence in bulls</a:t>
            </a:r>
          </a:p>
        </p:txBody>
      </p:sp>
      <p:sp>
        <p:nvSpPr>
          <p:cNvPr id="3" name="TextBox 2"/>
          <p:cNvSpPr txBox="1"/>
          <p:nvPr/>
        </p:nvSpPr>
        <p:spPr>
          <a:xfrm>
            <a:off x="568413" y="1581665"/>
            <a:ext cx="7957749" cy="3046988"/>
          </a:xfrm>
          <a:prstGeom prst="rect">
            <a:avLst/>
          </a:prstGeom>
          <a:noFill/>
        </p:spPr>
        <p:txBody>
          <a:bodyPr wrap="square" rtlCol="0">
            <a:spAutoFit/>
          </a:bodyPr>
          <a:lstStyle/>
          <a:p>
            <a:r>
              <a:rPr lang="en-US" sz="2400" b="1" dirty="0" smtClean="0"/>
              <a:t>Data – Wyoming State Veterinary Laboratory (WSVL) and </a:t>
            </a:r>
          </a:p>
          <a:p>
            <a:r>
              <a:rPr lang="en-US" sz="2400" b="1" dirty="0" smtClean="0"/>
              <a:t>Wyoming Livestock Board between January </a:t>
            </a:r>
            <a:r>
              <a:rPr lang="en-US" sz="2400" b="1" dirty="0" smtClean="0"/>
              <a:t>1, 1997 </a:t>
            </a:r>
            <a:r>
              <a:rPr lang="en-US" sz="2400" b="1" dirty="0" smtClean="0"/>
              <a:t>and December 31, 2010</a:t>
            </a:r>
          </a:p>
          <a:p>
            <a:endParaRPr lang="en-US" sz="2400" b="1" dirty="0"/>
          </a:p>
          <a:p>
            <a:r>
              <a:rPr lang="en-US" sz="2400" b="1" dirty="0" smtClean="0"/>
              <a:t>Testing for </a:t>
            </a:r>
            <a:r>
              <a:rPr lang="en-US" sz="2400" b="1" i="1" dirty="0" smtClean="0"/>
              <a:t>T. </a:t>
            </a:r>
            <a:r>
              <a:rPr lang="en-US" sz="2400" b="1" i="1" dirty="0" err="1" smtClean="0"/>
              <a:t>foetus</a:t>
            </a:r>
            <a:r>
              <a:rPr lang="en-US" sz="2400" b="1" i="1" dirty="0" smtClean="0"/>
              <a:t> </a:t>
            </a:r>
            <a:r>
              <a:rPr lang="en-US" sz="2400" b="1" dirty="0" smtClean="0"/>
              <a:t>– culture in Diamond’s medium &amp; PCR to amplify a 347bp fragment of 5.8S ribosomal RNA and the internal transcribed spacer region using primer pairs TFR3 and TFR4 </a:t>
            </a:r>
            <a:r>
              <a:rPr lang="en-US" sz="1600" b="1" dirty="0" smtClean="0"/>
              <a:t>(</a:t>
            </a:r>
            <a:r>
              <a:rPr lang="en-US" sz="1600" b="1" dirty="0" err="1" smtClean="0"/>
              <a:t>Felleisen</a:t>
            </a:r>
            <a:r>
              <a:rPr lang="en-US" sz="1600" b="1" dirty="0" smtClean="0"/>
              <a:t> RS et al., 1998. J </a:t>
            </a:r>
            <a:r>
              <a:rPr lang="en-US" sz="1600" b="1" dirty="0" err="1" smtClean="0"/>
              <a:t>Clin</a:t>
            </a:r>
            <a:r>
              <a:rPr lang="en-US" sz="1600" b="1" dirty="0" smtClean="0"/>
              <a:t> </a:t>
            </a:r>
            <a:r>
              <a:rPr lang="en-US" sz="1600" b="1" dirty="0" err="1" smtClean="0"/>
              <a:t>Microbiol</a:t>
            </a:r>
            <a:r>
              <a:rPr lang="en-US" sz="1600" b="1" dirty="0" smtClean="0"/>
              <a:t> 36: 513)</a:t>
            </a:r>
            <a:endParaRPr lang="en-US" sz="1600" b="1" dirty="0"/>
          </a:p>
        </p:txBody>
      </p:sp>
    </p:spTree>
    <p:extLst>
      <p:ext uri="{BB962C8B-B14F-4D97-AF65-F5344CB8AC3E}">
        <p14:creationId xmlns:p14="http://schemas.microsoft.com/office/powerpoint/2010/main" val="1650727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1496</TotalTime>
  <Words>3711</Words>
  <Application>Microsoft Office PowerPoint</Application>
  <PresentationFormat>On-screen Show (4:3)</PresentationFormat>
  <Paragraphs>410</Paragraphs>
  <Slides>33</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Office Theme</vt:lpstr>
      <vt:lpstr>1_Default Design</vt:lpstr>
      <vt:lpstr>Microsoft Excel Chart</vt:lpstr>
      <vt:lpstr>Bovine trichomoniasis in beef cattle in Wyoming, USA</vt:lpstr>
      <vt:lpstr>PowerPoint Presentation</vt:lpstr>
      <vt:lpstr>Reproductive diseases of cattle</vt:lpstr>
      <vt:lpstr>Tritrichomonas foetus</vt:lpstr>
      <vt:lpstr>Life cycle and transmission</vt:lpstr>
      <vt:lpstr>World distribution of  bovine trichomoniasis</vt:lpstr>
      <vt:lpstr>Current control strategies</vt:lpstr>
      <vt:lpstr>PowerPoint Presentation</vt:lpstr>
      <vt:lpstr>PowerPoint Presentation</vt:lpstr>
      <vt:lpstr>PowerPoint Presentation</vt:lpstr>
      <vt:lpstr>PowerPoint Presentation</vt:lpstr>
      <vt:lpstr>Expansion of geographic distribution</vt:lpstr>
      <vt:lpstr>PowerPoint Presentation</vt:lpstr>
      <vt:lpstr>PowerPoint Presentation</vt:lpstr>
      <vt:lpstr>PowerPoint Presentation</vt:lpstr>
      <vt:lpstr>PowerPoint Presentation</vt:lpstr>
      <vt:lpstr>Study design</vt:lpstr>
      <vt:lpstr>Survey conduction</vt:lpstr>
      <vt:lpstr>Proportion of respondents</vt:lpstr>
      <vt:lpstr>Analytical methods</vt:lpstr>
      <vt:lpstr>Feedback</vt:lpstr>
      <vt:lpstr>Producer’s awareness of bovine trichomoniasis</vt:lpstr>
      <vt:lpstr>Trichomoniasis testing</vt:lpstr>
      <vt:lpstr>T. foetus Vaccination</vt:lpstr>
      <vt:lpstr>Average bull age</vt:lpstr>
      <vt:lpstr>Breeding source</vt:lpstr>
      <vt:lpstr>Allotment type</vt:lpstr>
      <vt:lpstr>Fencing</vt:lpstr>
      <vt:lpstr>Risk factors associated with  bovine trichomoniasis</vt:lpstr>
      <vt:lpstr>Herd sizes and infection chance</vt:lpstr>
      <vt:lpstr>Conclusion</vt:lpstr>
      <vt:lpstr>PowerPoint Presentation</vt:lpstr>
      <vt:lpstr>Acknowledgment</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Yinzhu Jin</dc:creator>
  <cp:lastModifiedBy>Yao, Chaoqun</cp:lastModifiedBy>
  <cp:revision>70</cp:revision>
  <dcterms:created xsi:type="dcterms:W3CDTF">2013-04-20T21:36:32Z</dcterms:created>
  <dcterms:modified xsi:type="dcterms:W3CDTF">2014-09-23T20:01:25Z</dcterms:modified>
</cp:coreProperties>
</file>