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Lst>
  <p:notesMasterIdLst>
    <p:notesMasterId r:id="rId23"/>
  </p:notesMasterIdLst>
  <p:handoutMasterIdLst>
    <p:handoutMasterId r:id="rId24"/>
  </p:handoutMasterIdLst>
  <p:sldIdLst>
    <p:sldId id="1508" r:id="rId2"/>
    <p:sldId id="1509" r:id="rId3"/>
    <p:sldId id="1478" r:id="rId4"/>
    <p:sldId id="1487" r:id="rId5"/>
    <p:sldId id="1493" r:id="rId6"/>
    <p:sldId id="1495" r:id="rId7"/>
    <p:sldId id="1488" r:id="rId8"/>
    <p:sldId id="1507" r:id="rId9"/>
    <p:sldId id="1496" r:id="rId10"/>
    <p:sldId id="1504" r:id="rId11"/>
    <p:sldId id="1497" r:id="rId12"/>
    <p:sldId id="1492" r:id="rId13"/>
    <p:sldId id="1498" r:id="rId14"/>
    <p:sldId id="1499" r:id="rId15"/>
    <p:sldId id="1489" r:id="rId16"/>
    <p:sldId id="1491" r:id="rId17"/>
    <p:sldId id="1490" r:id="rId18"/>
    <p:sldId id="1506" r:id="rId19"/>
    <p:sldId id="1500" r:id="rId20"/>
    <p:sldId id="1486" r:id="rId21"/>
    <p:sldId id="1510" r:id="rId22"/>
  </p:sldIdLst>
  <p:sldSz cx="8961438" cy="6721475"/>
  <p:notesSz cx="9296400" cy="7010400"/>
  <p:custDataLst>
    <p:tags r:id="rId25"/>
  </p:custDataLst>
  <p:defaultTextStyle>
    <a:defPPr>
      <a:defRPr lang="en-US"/>
    </a:defPPr>
    <a:lvl1pPr algn="ctr" rtl="0" fontAlgn="base">
      <a:spcBef>
        <a:spcPct val="50000"/>
      </a:spcBef>
      <a:spcAft>
        <a:spcPct val="0"/>
      </a:spcAft>
      <a:buSzPct val="120000"/>
      <a:defRPr sz="1400" kern="1200">
        <a:solidFill>
          <a:schemeClr val="tx1"/>
        </a:solidFill>
        <a:latin typeface="Arial" charset="0"/>
        <a:ea typeface="+mn-ea"/>
        <a:cs typeface="+mn-cs"/>
      </a:defRPr>
    </a:lvl1pPr>
    <a:lvl2pPr marL="457200" algn="ctr" rtl="0" fontAlgn="base">
      <a:spcBef>
        <a:spcPct val="50000"/>
      </a:spcBef>
      <a:spcAft>
        <a:spcPct val="0"/>
      </a:spcAft>
      <a:buSzPct val="120000"/>
      <a:defRPr sz="1400" kern="1200">
        <a:solidFill>
          <a:schemeClr val="tx1"/>
        </a:solidFill>
        <a:latin typeface="Arial" charset="0"/>
        <a:ea typeface="+mn-ea"/>
        <a:cs typeface="+mn-cs"/>
      </a:defRPr>
    </a:lvl2pPr>
    <a:lvl3pPr marL="914400" algn="ctr" rtl="0" fontAlgn="base">
      <a:spcBef>
        <a:spcPct val="50000"/>
      </a:spcBef>
      <a:spcAft>
        <a:spcPct val="0"/>
      </a:spcAft>
      <a:buSzPct val="120000"/>
      <a:defRPr sz="1400" kern="1200">
        <a:solidFill>
          <a:schemeClr val="tx1"/>
        </a:solidFill>
        <a:latin typeface="Arial" charset="0"/>
        <a:ea typeface="+mn-ea"/>
        <a:cs typeface="+mn-cs"/>
      </a:defRPr>
    </a:lvl3pPr>
    <a:lvl4pPr marL="1371600" algn="ctr" rtl="0" fontAlgn="base">
      <a:spcBef>
        <a:spcPct val="50000"/>
      </a:spcBef>
      <a:spcAft>
        <a:spcPct val="0"/>
      </a:spcAft>
      <a:buSzPct val="120000"/>
      <a:defRPr sz="1400" kern="1200">
        <a:solidFill>
          <a:schemeClr val="tx1"/>
        </a:solidFill>
        <a:latin typeface="Arial" charset="0"/>
        <a:ea typeface="+mn-ea"/>
        <a:cs typeface="+mn-cs"/>
      </a:defRPr>
    </a:lvl4pPr>
    <a:lvl5pPr marL="1828800" algn="ctr" rtl="0" fontAlgn="base">
      <a:spcBef>
        <a:spcPct val="50000"/>
      </a:spcBef>
      <a:spcAft>
        <a:spcPct val="0"/>
      </a:spcAft>
      <a:buSzPct val="120000"/>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003399"/>
    <a:srgbClr val="006600"/>
    <a:srgbClr val="0000FF"/>
    <a:srgbClr val="0066CC"/>
    <a:srgbClr val="FFFFFF"/>
    <a:srgbClr val="00297A"/>
    <a:srgbClr val="0038A8"/>
    <a:srgbClr val="E6AF00"/>
    <a:srgbClr val="FF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58" autoAdjust="0"/>
    <p:restoredTop sz="78428" autoAdjust="0"/>
  </p:normalViewPr>
  <p:slideViewPr>
    <p:cSldViewPr snapToGrid="0">
      <p:cViewPr varScale="1">
        <p:scale>
          <a:sx n="58" d="100"/>
          <a:sy n="58" d="100"/>
        </p:scale>
        <p:origin x="-1836" y="-78"/>
      </p:cViewPr>
      <p:guideLst>
        <p:guide orient="horz" pos="4204"/>
        <p:guide pos="421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1002" y="-90"/>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028228" cy="349884"/>
          </a:xfrm>
          <a:prstGeom prst="rect">
            <a:avLst/>
          </a:prstGeom>
          <a:noFill/>
          <a:ln w="9525">
            <a:noFill/>
            <a:miter lim="800000"/>
            <a:headEnd/>
            <a:tailEnd/>
          </a:ln>
          <a:effectLst/>
        </p:spPr>
        <p:txBody>
          <a:bodyPr vert="horz" wrap="square" lIns="92140" tIns="46070" rIns="92140" bIns="46070" numCol="1" anchor="t" anchorCtr="0" compatLnSpc="1">
            <a:prstTxWarp prst="textNoShape">
              <a:avLst/>
            </a:prstTxWarp>
          </a:bodyPr>
          <a:lstStyle>
            <a:lvl1pPr algn="l" defTabSz="920657">
              <a:spcBef>
                <a:spcPct val="0"/>
              </a:spcBef>
              <a:buSzTx/>
              <a:defRPr sz="1200">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5268174" y="0"/>
            <a:ext cx="4028228" cy="349884"/>
          </a:xfrm>
          <a:prstGeom prst="rect">
            <a:avLst/>
          </a:prstGeom>
          <a:noFill/>
          <a:ln w="9525">
            <a:noFill/>
            <a:miter lim="800000"/>
            <a:headEnd/>
            <a:tailEnd/>
          </a:ln>
          <a:effectLst/>
        </p:spPr>
        <p:txBody>
          <a:bodyPr vert="horz" wrap="square" lIns="92140" tIns="46070" rIns="92140" bIns="46070" numCol="1" anchor="t" anchorCtr="0" compatLnSpc="1">
            <a:prstTxWarp prst="textNoShape">
              <a:avLst/>
            </a:prstTxWarp>
          </a:bodyPr>
          <a:lstStyle>
            <a:lvl1pPr algn="r" defTabSz="920657">
              <a:spcBef>
                <a:spcPct val="0"/>
              </a:spcBef>
              <a:buSzTx/>
              <a:defRPr sz="1200">
                <a:latin typeface="Times New Roman" pitchFamily="18" charset="0"/>
              </a:defRPr>
            </a:lvl1pPr>
          </a:lstStyle>
          <a:p>
            <a:pPr>
              <a:defRPr/>
            </a:pPr>
            <a:fld id="{FF614A94-F477-4F5F-A65E-9A96F99B4BAA}" type="datetime1">
              <a:rPr lang="en-US"/>
              <a:pPr>
                <a:defRPr/>
              </a:pPr>
              <a:t>10/1/2014</a:t>
            </a:fld>
            <a:endParaRPr lang="en-US" dirty="0"/>
          </a:p>
        </p:txBody>
      </p:sp>
      <p:sp>
        <p:nvSpPr>
          <p:cNvPr id="7172" name="Rectangle 4"/>
          <p:cNvSpPr>
            <a:spLocks noGrp="1" noChangeArrowheads="1"/>
          </p:cNvSpPr>
          <p:nvPr>
            <p:ph type="ftr" sz="quarter" idx="2"/>
          </p:nvPr>
        </p:nvSpPr>
        <p:spPr bwMode="auto">
          <a:xfrm>
            <a:off x="1" y="6660517"/>
            <a:ext cx="4028228" cy="349884"/>
          </a:xfrm>
          <a:prstGeom prst="rect">
            <a:avLst/>
          </a:prstGeom>
          <a:noFill/>
          <a:ln w="9525">
            <a:noFill/>
            <a:miter lim="800000"/>
            <a:headEnd/>
            <a:tailEnd/>
          </a:ln>
          <a:effectLst/>
        </p:spPr>
        <p:txBody>
          <a:bodyPr vert="horz" wrap="square" lIns="92140" tIns="46070" rIns="92140" bIns="46070" numCol="1" anchor="b" anchorCtr="0" compatLnSpc="1">
            <a:prstTxWarp prst="textNoShape">
              <a:avLst/>
            </a:prstTxWarp>
          </a:bodyPr>
          <a:lstStyle>
            <a:lvl1pPr algn="l" defTabSz="920657">
              <a:spcBef>
                <a:spcPct val="0"/>
              </a:spcBef>
              <a:buSzTx/>
              <a:defRPr sz="1200">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5268174" y="6660517"/>
            <a:ext cx="4028228" cy="349884"/>
          </a:xfrm>
          <a:prstGeom prst="rect">
            <a:avLst/>
          </a:prstGeom>
          <a:noFill/>
          <a:ln w="9525">
            <a:noFill/>
            <a:miter lim="800000"/>
            <a:headEnd/>
            <a:tailEnd/>
          </a:ln>
          <a:effectLst/>
        </p:spPr>
        <p:txBody>
          <a:bodyPr vert="horz" wrap="square" lIns="92140" tIns="46070" rIns="92140" bIns="46070" numCol="1" anchor="b" anchorCtr="0" compatLnSpc="1">
            <a:prstTxWarp prst="textNoShape">
              <a:avLst/>
            </a:prstTxWarp>
          </a:bodyPr>
          <a:lstStyle>
            <a:lvl1pPr algn="r" defTabSz="920657">
              <a:spcBef>
                <a:spcPct val="0"/>
              </a:spcBef>
              <a:buSzTx/>
              <a:defRPr sz="1200">
                <a:latin typeface="Times New Roman" pitchFamily="18" charset="0"/>
              </a:defRPr>
            </a:lvl1pPr>
          </a:lstStyle>
          <a:p>
            <a:pPr>
              <a:defRPr/>
            </a:pPr>
            <a:fld id="{FB50066A-726E-4849-A72A-E457FDCC575E}" type="slidenum">
              <a:rPr lang="en-US"/>
              <a:pPr>
                <a:defRPr/>
              </a:pPr>
              <a:t>‹#›</a:t>
            </a:fld>
            <a:endParaRPr lang="en-US" dirty="0"/>
          </a:p>
        </p:txBody>
      </p:sp>
    </p:spTree>
    <p:extLst>
      <p:ext uri="{BB962C8B-B14F-4D97-AF65-F5344CB8AC3E}">
        <p14:creationId xmlns="" xmlns:p14="http://schemas.microsoft.com/office/powerpoint/2010/main" val="41362322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4"/>
          <p:cNvSpPr>
            <a:spLocks noGrp="1" noRot="1" noChangeAspect="1" noChangeArrowheads="1" noTextEdit="1"/>
          </p:cNvSpPr>
          <p:nvPr>
            <p:ph type="sldImg" idx="2"/>
          </p:nvPr>
        </p:nvSpPr>
        <p:spPr bwMode="gray">
          <a:xfrm>
            <a:off x="628650" y="904875"/>
            <a:ext cx="7978775" cy="5984875"/>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748737" y="251282"/>
            <a:ext cx="8271061" cy="22652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smtClean="0"/>
              <a:t>Click to edit Master text styles</a:t>
            </a:r>
          </a:p>
        </p:txBody>
      </p:sp>
      <p:sp>
        <p:nvSpPr>
          <p:cNvPr id="5126" name="doc id"/>
          <p:cNvSpPr>
            <a:spLocks noGrp="1" noChangeArrowheads="1"/>
          </p:cNvSpPr>
          <p:nvPr>
            <p:ph type="ftr" sz="quarter" idx="4"/>
          </p:nvPr>
        </p:nvSpPr>
        <p:spPr bwMode="gray">
          <a:xfrm>
            <a:off x="7003701" y="33194"/>
            <a:ext cx="1292798" cy="12584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657">
              <a:spcBef>
                <a:spcPct val="0"/>
              </a:spcBef>
              <a:buSzTx/>
              <a:defRPr sz="800">
                <a:solidFill>
                  <a:srgbClr val="000000"/>
                </a:solidFill>
              </a:defRPr>
            </a:lvl1pPr>
          </a:lstStyle>
          <a:p>
            <a:pPr>
              <a:defRPr/>
            </a:pPr>
            <a:r>
              <a:rPr lang="en-US" dirty="0"/>
              <a:t>MW-CH4674-20081016-107</a:t>
            </a:r>
          </a:p>
        </p:txBody>
      </p:sp>
      <p:sp>
        <p:nvSpPr>
          <p:cNvPr id="5127" name="pg num"/>
          <p:cNvSpPr>
            <a:spLocks noGrp="1" noChangeArrowheads="1"/>
          </p:cNvSpPr>
          <p:nvPr>
            <p:ph type="sldNum" sz="quarter" idx="5"/>
          </p:nvPr>
        </p:nvSpPr>
        <p:spPr bwMode="gray">
          <a:xfrm>
            <a:off x="8109300" y="6699173"/>
            <a:ext cx="187199" cy="18877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657">
              <a:spcBef>
                <a:spcPct val="0"/>
              </a:spcBef>
              <a:buSzTx/>
              <a:defRPr sz="1200">
                <a:solidFill>
                  <a:srgbClr val="000000"/>
                </a:solidFill>
              </a:defRPr>
            </a:lvl1pPr>
          </a:lstStyle>
          <a:p>
            <a:pPr>
              <a:defRPr/>
            </a:pPr>
            <a:fld id="{EB1953E6-4B8B-4C76-8800-BA4C1D0FDA8D}" type="slidenum">
              <a:rPr lang="en-US"/>
              <a:pPr>
                <a:defRPr/>
              </a:pPr>
              <a:t>‹#›</a:t>
            </a:fld>
            <a:endParaRPr lang="en-US" dirty="0"/>
          </a:p>
        </p:txBody>
      </p:sp>
      <p:sp>
        <p:nvSpPr>
          <p:cNvPr id="5138" name="McK Separator" hidden="1"/>
          <p:cNvSpPr>
            <a:spLocks noChangeShapeType="1"/>
          </p:cNvSpPr>
          <p:nvPr/>
        </p:nvSpPr>
        <p:spPr bwMode="gray">
          <a:xfrm>
            <a:off x="763044" y="1071917"/>
            <a:ext cx="7585913" cy="0"/>
          </a:xfrm>
          <a:prstGeom prst="line">
            <a:avLst/>
          </a:prstGeom>
          <a:noFill/>
          <a:ln w="9525">
            <a:solidFill>
              <a:schemeClr val="tx1"/>
            </a:solidFill>
            <a:round/>
            <a:headEnd/>
            <a:tailEnd/>
          </a:ln>
          <a:effectLst/>
        </p:spPr>
        <p:txBody>
          <a:bodyPr lIns="91431" tIns="45715" rIns="91431" bIns="45715"/>
          <a:lstStyle/>
          <a:p>
            <a:pPr>
              <a:defRPr/>
            </a:pPr>
            <a:endParaRPr lang="en-US" dirty="0"/>
          </a:p>
        </p:txBody>
      </p:sp>
    </p:spTree>
    <p:extLst>
      <p:ext uri="{BB962C8B-B14F-4D97-AF65-F5344CB8AC3E}">
        <p14:creationId xmlns="" xmlns:p14="http://schemas.microsoft.com/office/powerpoint/2010/main" val="2253927239"/>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8211540" y="6703277"/>
            <a:ext cx="84959" cy="184666"/>
          </a:xfrm>
        </p:spPr>
        <p:txBody>
          <a:bodyPr/>
          <a:lstStyle/>
          <a:p>
            <a:fld id="{C945D193-78D4-4A61-9D09-0115C5C823E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8211540" y="6703277"/>
            <a:ext cx="84959" cy="184666"/>
          </a:xfrm>
        </p:spPr>
        <p:txBody>
          <a:bodyPr/>
          <a:lstStyle/>
          <a:p>
            <a:fld id="{7494D3B4-942F-4135-AA98-F992CDF954C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8211540" y="6703277"/>
            <a:ext cx="84959" cy="184666"/>
          </a:xfrm>
        </p:spPr>
        <p:txBody>
          <a:bodyPr/>
          <a:lstStyle/>
          <a:p>
            <a:fld id="{7494D3B4-942F-4135-AA98-F992CDF954C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oleObject" Target="../embeddings/oleObject1.bin"/><Relationship Id="rId5" Type="http://schemas.openxmlformats.org/officeDocument/2006/relationships/tags" Target="../tags/tag5.xml"/><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4"/>
            <a:ext cx="7617222" cy="1440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44216" y="3808836"/>
            <a:ext cx="6273007" cy="1717710"/>
          </a:xfrm>
        </p:spPr>
        <p:txBody>
          <a:bodyPr/>
          <a:lstStyle>
            <a:lvl1pPr marL="0" indent="0" algn="ctr">
              <a:buNone/>
              <a:defRPr/>
            </a:lvl1pPr>
            <a:lvl2pPr marL="448056" indent="0" algn="ctr">
              <a:buNone/>
              <a:defRPr/>
            </a:lvl2pPr>
            <a:lvl3pPr marL="896112" indent="0" algn="ctr">
              <a:buNone/>
              <a:defRPr/>
            </a:lvl3pPr>
            <a:lvl4pPr marL="1344168" indent="0" algn="ctr">
              <a:buNone/>
              <a:defRPr/>
            </a:lvl4pPr>
            <a:lvl5pPr marL="1792224" indent="0" algn="ctr">
              <a:buNone/>
              <a:defRPr/>
            </a:lvl5pPr>
            <a:lvl6pPr marL="2240280" indent="0" algn="ctr">
              <a:buNone/>
              <a:defRPr/>
            </a:lvl6pPr>
            <a:lvl7pPr marL="2688336" indent="0" algn="ctr">
              <a:buNone/>
              <a:defRPr/>
            </a:lvl7pPr>
            <a:lvl8pPr marL="3136392" indent="0" algn="ctr">
              <a:buNone/>
              <a:defRPr/>
            </a:lvl8pPr>
            <a:lvl9pPr marL="358444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4DB4F2-7B1D-4BEF-81E3-54BAF6D8A898}" type="slidenum">
              <a:rPr lang="en-US" smtClean="0"/>
              <a:pPr>
                <a:defRPr/>
              </a:pPr>
              <a:t>‹#›</a:t>
            </a:fld>
            <a:endParaRPr lang="en-US" dirty="0"/>
          </a:p>
        </p:txBody>
      </p:sp>
    </p:spTree>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EE352A-82B6-4125-B3B2-B5BB939BC302}" type="slidenum">
              <a:rPr lang="en-US" smtClean="0"/>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5024" y="597464"/>
            <a:ext cx="1904306" cy="53771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2108" y="597464"/>
            <a:ext cx="5563559" cy="53771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E83619-0556-4426-90C1-FD4B9B3F6DE5}" type="slidenum">
              <a:rPr lang="en-US" smtClean="0"/>
              <a:pPr>
                <a:defRPr/>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72108" y="597464"/>
            <a:ext cx="7617222" cy="112024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2108" y="1941760"/>
            <a:ext cx="7617222"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2108" y="4032885"/>
            <a:ext cx="7617222"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F4DB4F2-7B1D-4BEF-81E3-54BAF6D8A898}" type="slidenum">
              <a:rPr lang="en-US" smtClean="0"/>
              <a:pPr>
                <a:defRPr/>
              </a:pPr>
              <a:t>‹#›</a:t>
            </a:fld>
            <a:endParaRPr lang="en-US" dirty="0"/>
          </a:p>
        </p:txBody>
      </p:sp>
    </p:spTree>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108" y="597464"/>
            <a:ext cx="7617222" cy="11202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2108" y="1941759"/>
            <a:ext cx="3733933" cy="40328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7" y="1941759"/>
            <a:ext cx="3733933" cy="40328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F4DB4F2-7B1D-4BEF-81E3-54BAF6D8A898}" type="slidenum">
              <a:rPr lang="en-US" smtClean="0"/>
              <a:pPr>
                <a:defRPr/>
              </a:pPr>
              <a:t>‹#›</a:t>
            </a:fld>
            <a:endParaRPr lang="en-US" dirty="0"/>
          </a:p>
        </p:txBody>
      </p:sp>
    </p:spTree>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72108" y="597464"/>
            <a:ext cx="7617222" cy="11202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2108" y="1941760"/>
            <a:ext cx="7617222"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2108" y="4032885"/>
            <a:ext cx="7617222"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F4DB4F2-7B1D-4BEF-81E3-54BAF6D8A898}" type="slidenum">
              <a:rPr lang="en-US" smtClean="0"/>
              <a:pPr>
                <a:defRPr/>
              </a:pPr>
              <a:t>‹#›</a:t>
            </a:fld>
            <a:endParaRPr lang="en-US" dirty="0"/>
          </a:p>
        </p:txBody>
      </p:sp>
    </p:spTree>
  </p:cSld>
  <p:clrMapOvr>
    <a:masterClrMapping/>
  </p:clrMapOvr>
  <p:transition spd="med">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2108" y="597464"/>
            <a:ext cx="7617222" cy="1120246"/>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72108" y="1941760"/>
            <a:ext cx="3733933"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5397" y="1941760"/>
            <a:ext cx="3733933"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72108" y="4032885"/>
            <a:ext cx="3733933"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55397" y="4032885"/>
            <a:ext cx="3733933"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F4DB4F2-7B1D-4BEF-81E3-54BAF6D8A898}" type="slidenum">
              <a:rPr lang="en-US" smtClean="0"/>
              <a:pPr>
                <a:defRPr/>
              </a:pPr>
              <a:t>‹#›</a:t>
            </a:fld>
            <a:endParaRPr lang="en-US" dirty="0"/>
          </a:p>
        </p:txBody>
      </p:sp>
    </p:spTree>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2108" y="597464"/>
            <a:ext cx="7617222" cy="112024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2108" y="1941759"/>
            <a:ext cx="3733933" cy="40328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5397" y="1941760"/>
            <a:ext cx="3733933"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5397" y="4032885"/>
            <a:ext cx="3733933"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4F4DB4F2-7B1D-4BEF-81E3-54BAF6D8A898}" type="slidenum">
              <a:rPr lang="en-US" smtClean="0"/>
              <a:pPr>
                <a:defRPr/>
              </a:pPr>
              <a:t>‹#›</a:t>
            </a:fld>
            <a:endParaRPr lang="en-US" dirty="0"/>
          </a:p>
        </p:txBody>
      </p:sp>
    </p:spTree>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2108" y="597464"/>
            <a:ext cx="7617222" cy="11202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2108" y="1941759"/>
            <a:ext cx="3733933" cy="40328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5397" y="1941760"/>
            <a:ext cx="3733933"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5397" y="4032885"/>
            <a:ext cx="3733933" cy="19417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4F4DB4F2-7B1D-4BEF-81E3-54BAF6D8A898}" type="slidenum">
              <a:rPr lang="en-US" smtClean="0"/>
              <a:pPr>
                <a:defRPr/>
              </a:pPr>
              <a:t>‹#›</a:t>
            </a:fld>
            <a:endParaRPr lang="en-US" dirty="0"/>
          </a:p>
        </p:txBody>
      </p:sp>
    </p:spTree>
  </p:cSld>
  <p:clrMapOvr>
    <a:masterClrMapping/>
  </p:clrMapOvr>
  <p:transition spd="med">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grpSp>
        <p:nvGrpSpPr>
          <p:cNvPr id="4" name="McK Title Elements"/>
          <p:cNvGrpSpPr>
            <a:grpSpLocks/>
          </p:cNvGrpSpPr>
          <p:nvPr>
            <p:custDataLst>
              <p:tags r:id="rId2"/>
            </p:custDataLst>
          </p:nvPr>
        </p:nvGrpSpPr>
        <p:grpSpPr bwMode="auto">
          <a:xfrm>
            <a:off x="2697163" y="3370263"/>
            <a:ext cx="5397500" cy="2373312"/>
            <a:chOff x="1699" y="2123"/>
            <a:chExt cx="3400" cy="1495"/>
          </a:xfrm>
        </p:grpSpPr>
        <p:sp>
          <p:nvSpPr>
            <p:cNvPr id="5" name="McK Confidential" hidden="1"/>
            <p:cNvSpPr txBox="1">
              <a:spLocks noChangeArrowheads="1"/>
            </p:cNvSpPr>
            <p:nvPr/>
          </p:nvSpPr>
          <p:spPr bwMode="auto">
            <a:xfrm>
              <a:off x="1707" y="3114"/>
              <a:ext cx="936" cy="134"/>
            </a:xfrm>
            <a:prstGeom prst="rect">
              <a:avLst/>
            </a:prstGeom>
            <a:noFill/>
            <a:ln w="9525">
              <a:noFill/>
              <a:miter lim="800000"/>
              <a:headEnd/>
              <a:tailEnd/>
            </a:ln>
            <a:effectLst/>
          </p:spPr>
          <p:txBody>
            <a:bodyPr lIns="0" tIns="0" rIns="0" bIns="0">
              <a:spAutoFit/>
            </a:bodyPr>
            <a:lstStyle/>
            <a:p>
              <a:pPr algn="l">
                <a:spcBef>
                  <a:spcPct val="0"/>
                </a:spcBef>
                <a:buSzTx/>
                <a:defRPr/>
              </a:pPr>
              <a:r>
                <a:rPr lang="en-US" dirty="0">
                  <a:solidFill>
                    <a:srgbClr val="969696"/>
                  </a:solidFill>
                </a:rPr>
                <a:t>CONFIDENTIAL</a:t>
              </a:r>
            </a:p>
          </p:txBody>
        </p:sp>
        <p:sp>
          <p:nvSpPr>
            <p:cNvPr id="6" name="McK Document" hidden="1"/>
            <p:cNvSpPr txBox="1">
              <a:spLocks noChangeArrowheads="1"/>
            </p:cNvSpPr>
            <p:nvPr/>
          </p:nvSpPr>
          <p:spPr bwMode="auto">
            <a:xfrm>
              <a:off x="1699" y="2123"/>
              <a:ext cx="3400" cy="268"/>
            </a:xfrm>
            <a:prstGeom prst="rect">
              <a:avLst/>
            </a:prstGeom>
            <a:noFill/>
            <a:ln w="9525">
              <a:noFill/>
              <a:miter lim="800000"/>
              <a:headEnd/>
              <a:tailEnd/>
            </a:ln>
            <a:effectLst/>
          </p:spPr>
          <p:txBody>
            <a:bodyPr lIns="0" tIns="0" rIns="0" bIns="0" anchor="ctr">
              <a:spAutoFit/>
            </a:bodyPr>
            <a:lstStyle/>
            <a:p>
              <a:pPr algn="l">
                <a:spcBef>
                  <a:spcPct val="0"/>
                </a:spcBef>
                <a:buSzTx/>
                <a:defRPr/>
              </a:pPr>
              <a:r>
                <a:rPr lang="en-US" dirty="0"/>
                <a:t>Document</a:t>
              </a:r>
            </a:p>
            <a:p>
              <a:pPr algn="l">
                <a:spcBef>
                  <a:spcPct val="0"/>
                </a:spcBef>
                <a:buSzTx/>
                <a:defRPr/>
              </a:pPr>
              <a:r>
                <a:rPr lang="en-US" dirty="0"/>
                <a:t>Date</a:t>
              </a:r>
            </a:p>
          </p:txBody>
        </p:sp>
        <p:sp>
          <p:nvSpPr>
            <p:cNvPr id="7" name="McK Disclaimer" hidden="1"/>
            <p:cNvSpPr>
              <a:spLocks noChangeArrowheads="1"/>
            </p:cNvSpPr>
            <p:nvPr>
              <p:custDataLst>
                <p:tags r:id="rId9"/>
              </p:custDataLst>
            </p:nvPr>
          </p:nvSpPr>
          <p:spPr bwMode="auto">
            <a:xfrm>
              <a:off x="1707" y="3274"/>
              <a:ext cx="2831" cy="344"/>
            </a:xfrm>
            <a:prstGeom prst="rect">
              <a:avLst/>
            </a:prstGeom>
            <a:noFill/>
            <a:ln w="9525">
              <a:noFill/>
              <a:miter lim="800000"/>
              <a:headEnd/>
              <a:tailEnd/>
            </a:ln>
            <a:effectLst/>
          </p:spPr>
          <p:txBody>
            <a:bodyPr lIns="0" tIns="0" rIns="0" bIns="0" anchor="b">
              <a:spAutoFit/>
            </a:bodyPr>
            <a:lstStyle/>
            <a:p>
              <a:pPr algn="l" defTabSz="804863" eaLnBrk="0" hangingPunct="0">
                <a:spcBef>
                  <a:spcPct val="0"/>
                </a:spcBef>
                <a:buSzTx/>
                <a:defRPr/>
              </a:pPr>
              <a:r>
                <a:rPr lang="en-US" sz="900" dirty="0">
                  <a:solidFill>
                    <a:srgbClr val="969696"/>
                  </a:solidFill>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8" name="Working Draft Text" hidden="1"/>
          <p:cNvSpPr>
            <a:spLocks noChangeArrowheads="1"/>
          </p:cNvSpPr>
          <p:nvPr>
            <p:custDataLst>
              <p:tags r:id="rId3"/>
            </p:custDataLst>
          </p:nvPr>
        </p:nvSpPr>
        <p:spPr bwMode="auto">
          <a:xfrm>
            <a:off x="119063" y="1871663"/>
            <a:ext cx="3048000" cy="244475"/>
          </a:xfrm>
          <a:prstGeom prst="rect">
            <a:avLst/>
          </a:prstGeom>
          <a:noFill/>
          <a:ln w="9525">
            <a:noFill/>
            <a:miter lim="800000"/>
            <a:headEnd/>
            <a:tailEnd/>
          </a:ln>
          <a:effectLst/>
        </p:spPr>
        <p:txBody>
          <a:bodyPr lIns="0" tIns="0" rIns="0" bIns="0">
            <a:spAutoFit/>
          </a:bodyPr>
          <a:lstStyle/>
          <a:p>
            <a:pPr algn="l" defTabSz="895350">
              <a:spcBef>
                <a:spcPct val="0"/>
              </a:spcBef>
              <a:buClr>
                <a:schemeClr val="folHlink"/>
              </a:buClr>
              <a:buSzTx/>
              <a:defRPr/>
            </a:pPr>
            <a:r>
              <a:rPr lang="en-US" sz="1600" b="1" dirty="0">
                <a:solidFill>
                  <a:schemeClr val="tx2"/>
                </a:solidFill>
              </a:rPr>
              <a:t>Working Draft    </a:t>
            </a:r>
          </a:p>
        </p:txBody>
      </p:sp>
      <p:sp>
        <p:nvSpPr>
          <p:cNvPr id="9" name="Working Draft" hidden="1"/>
          <p:cNvSpPr txBox="1">
            <a:spLocks noChangeArrowheads="1"/>
          </p:cNvSpPr>
          <p:nvPr>
            <p:custDataLst>
              <p:tags r:id="rId4"/>
            </p:custDataLst>
          </p:nvPr>
        </p:nvSpPr>
        <p:spPr bwMode="auto">
          <a:xfrm>
            <a:off x="119063" y="2111375"/>
            <a:ext cx="1838325" cy="547688"/>
          </a:xfrm>
          <a:prstGeom prst="rect">
            <a:avLst/>
          </a:prstGeom>
          <a:noFill/>
          <a:ln w="9525">
            <a:noFill/>
            <a:miter lim="800000"/>
            <a:headEnd/>
            <a:tailEnd/>
          </a:ln>
          <a:effectLst/>
        </p:spPr>
        <p:txBody>
          <a:bodyPr lIns="0" tIns="0" rIns="0" bIns="0">
            <a:spAutoFit/>
          </a:bodyPr>
          <a:lstStyle/>
          <a:p>
            <a:pPr algn="l">
              <a:spcBef>
                <a:spcPct val="0"/>
              </a:spcBef>
              <a:buSzTx/>
              <a:defRPr/>
            </a:pPr>
            <a:r>
              <a:rPr lang="en-US" sz="1200" dirty="0">
                <a:solidFill>
                  <a:schemeClr val="bg2"/>
                </a:solidFill>
              </a:rPr>
              <a:t>Last Modified 11/13/2008 6:44:10 PM Pacific Standard Time</a:t>
            </a:r>
          </a:p>
        </p:txBody>
      </p:sp>
      <p:sp>
        <p:nvSpPr>
          <p:cNvPr id="10" name="Printed" hidden="1"/>
          <p:cNvSpPr txBox="1">
            <a:spLocks noChangeArrowheads="1"/>
          </p:cNvSpPr>
          <p:nvPr>
            <p:custDataLst>
              <p:tags r:id="rId5"/>
            </p:custDataLst>
          </p:nvPr>
        </p:nvSpPr>
        <p:spPr bwMode="auto">
          <a:xfrm>
            <a:off x="119063" y="2786063"/>
            <a:ext cx="1778000" cy="365125"/>
          </a:xfrm>
          <a:prstGeom prst="rect">
            <a:avLst/>
          </a:prstGeom>
          <a:noFill/>
          <a:ln w="9525">
            <a:noFill/>
            <a:miter lim="800000"/>
            <a:headEnd/>
            <a:tailEnd/>
          </a:ln>
          <a:effectLst/>
        </p:spPr>
        <p:txBody>
          <a:bodyPr lIns="0" tIns="0" rIns="0" bIns="0">
            <a:spAutoFit/>
          </a:bodyPr>
          <a:lstStyle/>
          <a:p>
            <a:pPr algn="l">
              <a:spcBef>
                <a:spcPct val="0"/>
              </a:spcBef>
              <a:buSzTx/>
              <a:defRPr/>
            </a:pPr>
            <a:r>
              <a:rPr lang="en-US" sz="1200" dirty="0">
                <a:solidFill>
                  <a:schemeClr val="bg2"/>
                </a:solidFill>
              </a:rPr>
              <a:t>Printed 11/13/2008 10:56:37 AM Pacific Standard Time</a:t>
            </a:r>
          </a:p>
        </p:txBody>
      </p:sp>
      <p:grpSp>
        <p:nvGrpSpPr>
          <p:cNvPr id="12" name="Logo" hidden="1"/>
          <p:cNvGrpSpPr>
            <a:grpSpLocks noChangeAspect="1"/>
          </p:cNvGrpSpPr>
          <p:nvPr>
            <p:custDataLst>
              <p:tags r:id="rId6"/>
            </p:custDataLst>
          </p:nvPr>
        </p:nvGrpSpPr>
        <p:grpSpPr bwMode="auto">
          <a:xfrm>
            <a:off x="6086475" y="6145213"/>
            <a:ext cx="2560638" cy="277812"/>
            <a:chOff x="3834" y="3871"/>
            <a:chExt cx="1613" cy="175"/>
          </a:xfrm>
        </p:grpSpPr>
        <p:sp>
          <p:nvSpPr>
            <p:cNvPr id="13" name="AutoShape 1077" hidden="1"/>
            <p:cNvSpPr>
              <a:spLocks noChangeAspect="1" noChangeArrowheads="1" noTextEdit="1"/>
            </p:cNvSpPr>
            <p:nvPr userDrawn="1"/>
          </p:nvSpPr>
          <p:spPr bwMode="auto">
            <a:xfrm>
              <a:off x="3834" y="3871"/>
              <a:ext cx="1613" cy="175"/>
            </a:xfrm>
            <a:prstGeom prst="rect">
              <a:avLst/>
            </a:prstGeom>
            <a:noFill/>
            <a:ln w="9525">
              <a:noFill/>
              <a:miter lim="800000"/>
              <a:headEnd/>
              <a:tailEnd/>
            </a:ln>
          </p:spPr>
          <p:txBody>
            <a:bodyPr/>
            <a:lstStyle/>
            <a:p>
              <a:pPr>
                <a:defRPr/>
              </a:pPr>
              <a:endParaRPr lang="en-US" dirty="0"/>
            </a:p>
          </p:txBody>
        </p:sp>
        <p:sp>
          <p:nvSpPr>
            <p:cNvPr id="14" name="Freeform 1078" hidden="1"/>
            <p:cNvSpPr>
              <a:spLocks/>
            </p:cNvSpPr>
            <p:nvPr userDrawn="1"/>
          </p:nvSpPr>
          <p:spPr bwMode="auto">
            <a:xfrm>
              <a:off x="3834" y="3874"/>
              <a:ext cx="154" cy="127"/>
            </a:xfrm>
            <a:custGeom>
              <a:avLst/>
              <a:gdLst/>
              <a:ahLst/>
              <a:cxnLst>
                <a:cxn ang="0">
                  <a:pos x="72" y="85"/>
                </a:cxn>
                <a:cxn ang="0">
                  <a:pos x="72" y="83"/>
                </a:cxn>
                <a:cxn ang="0">
                  <a:pos x="80" y="71"/>
                </a:cxn>
                <a:cxn ang="0">
                  <a:pos x="78" y="14"/>
                </a:cxn>
                <a:cxn ang="0">
                  <a:pos x="51" y="85"/>
                </a:cxn>
                <a:cxn ang="0">
                  <a:pos x="47" y="85"/>
                </a:cxn>
                <a:cxn ang="0">
                  <a:pos x="20" y="14"/>
                </a:cxn>
                <a:cxn ang="0">
                  <a:pos x="17" y="67"/>
                </a:cxn>
                <a:cxn ang="0">
                  <a:pos x="28" y="83"/>
                </a:cxn>
                <a:cxn ang="0">
                  <a:pos x="28" y="85"/>
                </a:cxn>
                <a:cxn ang="0">
                  <a:pos x="0" y="85"/>
                </a:cxn>
                <a:cxn ang="0">
                  <a:pos x="0" y="83"/>
                </a:cxn>
                <a:cxn ang="0">
                  <a:pos x="12" y="66"/>
                </a:cxn>
                <a:cxn ang="0">
                  <a:pos x="15" y="14"/>
                </a:cxn>
                <a:cxn ang="0">
                  <a:pos x="4" y="2"/>
                </a:cxn>
                <a:cxn ang="0">
                  <a:pos x="4" y="0"/>
                </a:cxn>
                <a:cxn ang="0">
                  <a:pos x="26" y="0"/>
                </a:cxn>
                <a:cxn ang="0">
                  <a:pos x="52" y="66"/>
                </a:cxn>
                <a:cxn ang="0">
                  <a:pos x="78" y="0"/>
                </a:cxn>
                <a:cxn ang="0">
                  <a:pos x="99" y="0"/>
                </a:cxn>
                <a:cxn ang="0">
                  <a:pos x="99" y="3"/>
                </a:cxn>
                <a:cxn ang="0">
                  <a:pos x="89" y="14"/>
                </a:cxn>
                <a:cxn ang="0">
                  <a:pos x="92" y="68"/>
                </a:cxn>
                <a:cxn ang="0">
                  <a:pos x="103" y="83"/>
                </a:cxn>
                <a:cxn ang="0">
                  <a:pos x="103" y="85"/>
                </a:cxn>
                <a:cxn ang="0">
                  <a:pos x="72" y="85"/>
                </a:cxn>
              </a:cxnLst>
              <a:rect l="0" t="0" r="r" b="b"/>
              <a:pathLst>
                <a:path w="103" h="85">
                  <a:moveTo>
                    <a:pt x="72" y="85"/>
                  </a:moveTo>
                  <a:cubicBezTo>
                    <a:pt x="72" y="83"/>
                    <a:pt x="72" y="83"/>
                    <a:pt x="72" y="83"/>
                  </a:cubicBezTo>
                  <a:cubicBezTo>
                    <a:pt x="78" y="82"/>
                    <a:pt x="81" y="79"/>
                    <a:pt x="80" y="71"/>
                  </a:cubicBezTo>
                  <a:cubicBezTo>
                    <a:pt x="78" y="14"/>
                    <a:pt x="78" y="14"/>
                    <a:pt x="78" y="14"/>
                  </a:cubicBezTo>
                  <a:cubicBezTo>
                    <a:pt x="51" y="85"/>
                    <a:pt x="51" y="85"/>
                    <a:pt x="51" y="85"/>
                  </a:cubicBezTo>
                  <a:cubicBezTo>
                    <a:pt x="47" y="85"/>
                    <a:pt x="47" y="85"/>
                    <a:pt x="47" y="85"/>
                  </a:cubicBezTo>
                  <a:cubicBezTo>
                    <a:pt x="20" y="14"/>
                    <a:pt x="20" y="14"/>
                    <a:pt x="20" y="14"/>
                  </a:cubicBezTo>
                  <a:cubicBezTo>
                    <a:pt x="17" y="67"/>
                    <a:pt x="17" y="67"/>
                    <a:pt x="17" y="67"/>
                  </a:cubicBezTo>
                  <a:cubicBezTo>
                    <a:pt x="17" y="78"/>
                    <a:pt x="19" y="81"/>
                    <a:pt x="28" y="83"/>
                  </a:cubicBezTo>
                  <a:cubicBezTo>
                    <a:pt x="28" y="85"/>
                    <a:pt x="28" y="85"/>
                    <a:pt x="28" y="85"/>
                  </a:cubicBezTo>
                  <a:cubicBezTo>
                    <a:pt x="0" y="85"/>
                    <a:pt x="0" y="85"/>
                    <a:pt x="0" y="85"/>
                  </a:cubicBezTo>
                  <a:cubicBezTo>
                    <a:pt x="0" y="83"/>
                    <a:pt x="0" y="83"/>
                    <a:pt x="0" y="83"/>
                  </a:cubicBezTo>
                  <a:cubicBezTo>
                    <a:pt x="8" y="82"/>
                    <a:pt x="11" y="78"/>
                    <a:pt x="12" y="66"/>
                  </a:cubicBezTo>
                  <a:cubicBezTo>
                    <a:pt x="15" y="14"/>
                    <a:pt x="15" y="14"/>
                    <a:pt x="15" y="14"/>
                  </a:cubicBezTo>
                  <a:cubicBezTo>
                    <a:pt x="15" y="4"/>
                    <a:pt x="8" y="3"/>
                    <a:pt x="4" y="2"/>
                  </a:cubicBezTo>
                  <a:cubicBezTo>
                    <a:pt x="4" y="0"/>
                    <a:pt x="4" y="0"/>
                    <a:pt x="4" y="0"/>
                  </a:cubicBezTo>
                  <a:cubicBezTo>
                    <a:pt x="26" y="0"/>
                    <a:pt x="26" y="0"/>
                    <a:pt x="26" y="0"/>
                  </a:cubicBezTo>
                  <a:cubicBezTo>
                    <a:pt x="52" y="66"/>
                    <a:pt x="52" y="66"/>
                    <a:pt x="52" y="66"/>
                  </a:cubicBezTo>
                  <a:cubicBezTo>
                    <a:pt x="78" y="0"/>
                    <a:pt x="78" y="0"/>
                    <a:pt x="78" y="0"/>
                  </a:cubicBezTo>
                  <a:cubicBezTo>
                    <a:pt x="99" y="0"/>
                    <a:pt x="99" y="0"/>
                    <a:pt x="99" y="0"/>
                  </a:cubicBezTo>
                  <a:cubicBezTo>
                    <a:pt x="99" y="3"/>
                    <a:pt x="99" y="3"/>
                    <a:pt x="99" y="3"/>
                  </a:cubicBezTo>
                  <a:cubicBezTo>
                    <a:pt x="92" y="3"/>
                    <a:pt x="89" y="7"/>
                    <a:pt x="89" y="14"/>
                  </a:cubicBezTo>
                  <a:cubicBezTo>
                    <a:pt x="92" y="68"/>
                    <a:pt x="92" y="68"/>
                    <a:pt x="92" y="68"/>
                  </a:cubicBezTo>
                  <a:cubicBezTo>
                    <a:pt x="92" y="78"/>
                    <a:pt x="95" y="82"/>
                    <a:pt x="103" y="83"/>
                  </a:cubicBezTo>
                  <a:cubicBezTo>
                    <a:pt x="103" y="85"/>
                    <a:pt x="103" y="85"/>
                    <a:pt x="103" y="85"/>
                  </a:cubicBezTo>
                  <a:lnTo>
                    <a:pt x="72" y="85"/>
                  </a:lnTo>
                  <a:close/>
                </a:path>
              </a:pathLst>
            </a:custGeom>
            <a:solidFill>
              <a:srgbClr val="FFFFFF"/>
            </a:solidFill>
            <a:ln w="9525">
              <a:noFill/>
              <a:round/>
              <a:headEnd/>
              <a:tailEnd/>
            </a:ln>
          </p:spPr>
          <p:txBody>
            <a:bodyPr/>
            <a:lstStyle/>
            <a:p>
              <a:pPr>
                <a:defRPr/>
              </a:pPr>
              <a:endParaRPr lang="en-US" dirty="0"/>
            </a:p>
          </p:txBody>
        </p:sp>
        <p:sp>
          <p:nvSpPr>
            <p:cNvPr id="15" name="Freeform 1079" hidden="1"/>
            <p:cNvSpPr>
              <a:spLocks/>
            </p:cNvSpPr>
            <p:nvPr userDrawn="1"/>
          </p:nvSpPr>
          <p:spPr bwMode="auto">
            <a:xfrm>
              <a:off x="3992" y="3920"/>
              <a:ext cx="70" cy="84"/>
            </a:xfrm>
            <a:custGeom>
              <a:avLst/>
              <a:gdLst/>
              <a:ahLst/>
              <a:cxnLst>
                <a:cxn ang="0">
                  <a:pos x="26" y="56"/>
                </a:cxn>
                <a:cxn ang="0">
                  <a:pos x="0" y="30"/>
                </a:cxn>
                <a:cxn ang="0">
                  <a:pos x="28" y="0"/>
                </a:cxn>
                <a:cxn ang="0">
                  <a:pos x="44" y="5"/>
                </a:cxn>
                <a:cxn ang="0">
                  <a:pos x="41" y="14"/>
                </a:cxn>
                <a:cxn ang="0">
                  <a:pos x="40" y="14"/>
                </a:cxn>
                <a:cxn ang="0">
                  <a:pos x="24" y="7"/>
                </a:cxn>
                <a:cxn ang="0">
                  <a:pos x="14" y="10"/>
                </a:cxn>
                <a:cxn ang="0">
                  <a:pos x="10" y="23"/>
                </a:cxn>
                <a:cxn ang="0">
                  <a:pos x="31" y="49"/>
                </a:cxn>
                <a:cxn ang="0">
                  <a:pos x="46" y="45"/>
                </a:cxn>
                <a:cxn ang="0">
                  <a:pos x="47" y="47"/>
                </a:cxn>
                <a:cxn ang="0">
                  <a:pos x="26" y="56"/>
                </a:cxn>
              </a:cxnLst>
              <a:rect l="0" t="0" r="r" b="b"/>
              <a:pathLst>
                <a:path w="47" h="56">
                  <a:moveTo>
                    <a:pt x="26" y="56"/>
                  </a:moveTo>
                  <a:cubicBezTo>
                    <a:pt x="7" y="56"/>
                    <a:pt x="0" y="43"/>
                    <a:pt x="0" y="30"/>
                  </a:cubicBezTo>
                  <a:cubicBezTo>
                    <a:pt x="0" y="14"/>
                    <a:pt x="12" y="0"/>
                    <a:pt x="28" y="0"/>
                  </a:cubicBezTo>
                  <a:cubicBezTo>
                    <a:pt x="35" y="0"/>
                    <a:pt x="40" y="2"/>
                    <a:pt x="44" y="5"/>
                  </a:cubicBezTo>
                  <a:cubicBezTo>
                    <a:pt x="44" y="8"/>
                    <a:pt x="42" y="12"/>
                    <a:pt x="41" y="14"/>
                  </a:cubicBezTo>
                  <a:cubicBezTo>
                    <a:pt x="40" y="14"/>
                    <a:pt x="40" y="14"/>
                    <a:pt x="40" y="14"/>
                  </a:cubicBezTo>
                  <a:cubicBezTo>
                    <a:pt x="35" y="9"/>
                    <a:pt x="29" y="7"/>
                    <a:pt x="24" y="7"/>
                  </a:cubicBezTo>
                  <a:cubicBezTo>
                    <a:pt x="21" y="7"/>
                    <a:pt x="17" y="7"/>
                    <a:pt x="14" y="10"/>
                  </a:cubicBezTo>
                  <a:cubicBezTo>
                    <a:pt x="12" y="13"/>
                    <a:pt x="10" y="17"/>
                    <a:pt x="10" y="23"/>
                  </a:cubicBezTo>
                  <a:cubicBezTo>
                    <a:pt x="10" y="36"/>
                    <a:pt x="16" y="49"/>
                    <a:pt x="31" y="49"/>
                  </a:cubicBezTo>
                  <a:cubicBezTo>
                    <a:pt x="36" y="49"/>
                    <a:pt x="41" y="48"/>
                    <a:pt x="46" y="45"/>
                  </a:cubicBezTo>
                  <a:cubicBezTo>
                    <a:pt x="47" y="47"/>
                    <a:pt x="47" y="47"/>
                    <a:pt x="47" y="47"/>
                  </a:cubicBezTo>
                  <a:cubicBezTo>
                    <a:pt x="42" y="53"/>
                    <a:pt x="33" y="56"/>
                    <a:pt x="26" y="56"/>
                  </a:cubicBezTo>
                  <a:close/>
                </a:path>
              </a:pathLst>
            </a:custGeom>
            <a:solidFill>
              <a:srgbClr val="FFFFFF"/>
            </a:solidFill>
            <a:ln w="9525">
              <a:noFill/>
              <a:round/>
              <a:headEnd/>
              <a:tailEnd/>
            </a:ln>
          </p:spPr>
          <p:txBody>
            <a:bodyPr/>
            <a:lstStyle/>
            <a:p>
              <a:pPr>
                <a:defRPr/>
              </a:pPr>
              <a:endParaRPr lang="en-US" dirty="0"/>
            </a:p>
          </p:txBody>
        </p:sp>
        <p:sp>
          <p:nvSpPr>
            <p:cNvPr id="16" name="Freeform 1080" hidden="1"/>
            <p:cNvSpPr>
              <a:spLocks/>
            </p:cNvSpPr>
            <p:nvPr userDrawn="1"/>
          </p:nvSpPr>
          <p:spPr bwMode="auto">
            <a:xfrm>
              <a:off x="4068" y="3874"/>
              <a:ext cx="118" cy="127"/>
            </a:xfrm>
            <a:custGeom>
              <a:avLst/>
              <a:gdLst/>
              <a:ahLst/>
              <a:cxnLst>
                <a:cxn ang="0">
                  <a:pos x="58" y="85"/>
                </a:cxn>
                <a:cxn ang="0">
                  <a:pos x="25" y="46"/>
                </a:cxn>
                <a:cxn ang="0">
                  <a:pos x="21" y="50"/>
                </a:cxn>
                <a:cxn ang="0">
                  <a:pos x="21" y="55"/>
                </a:cxn>
                <a:cxn ang="0">
                  <a:pos x="31" y="83"/>
                </a:cxn>
                <a:cxn ang="0">
                  <a:pos x="31" y="85"/>
                </a:cxn>
                <a:cxn ang="0">
                  <a:pos x="0" y="85"/>
                </a:cxn>
                <a:cxn ang="0">
                  <a:pos x="0" y="83"/>
                </a:cxn>
                <a:cxn ang="0">
                  <a:pos x="10" y="57"/>
                </a:cxn>
                <a:cxn ang="0">
                  <a:pos x="10" y="27"/>
                </a:cxn>
                <a:cxn ang="0">
                  <a:pos x="0" y="2"/>
                </a:cxn>
                <a:cxn ang="0">
                  <a:pos x="0" y="0"/>
                </a:cxn>
                <a:cxn ang="0">
                  <a:pos x="31" y="0"/>
                </a:cxn>
                <a:cxn ang="0">
                  <a:pos x="31" y="2"/>
                </a:cxn>
                <a:cxn ang="0">
                  <a:pos x="21" y="27"/>
                </a:cxn>
                <a:cxn ang="0">
                  <a:pos x="21" y="43"/>
                </a:cxn>
                <a:cxn ang="0">
                  <a:pos x="44" y="18"/>
                </a:cxn>
                <a:cxn ang="0">
                  <a:pos x="50" y="7"/>
                </a:cxn>
                <a:cxn ang="0">
                  <a:pos x="44" y="2"/>
                </a:cxn>
                <a:cxn ang="0">
                  <a:pos x="44" y="0"/>
                </a:cxn>
                <a:cxn ang="0">
                  <a:pos x="73" y="0"/>
                </a:cxn>
                <a:cxn ang="0">
                  <a:pos x="73" y="2"/>
                </a:cxn>
                <a:cxn ang="0">
                  <a:pos x="51" y="17"/>
                </a:cxn>
                <a:cxn ang="0">
                  <a:pos x="33" y="38"/>
                </a:cxn>
                <a:cxn ang="0">
                  <a:pos x="54" y="63"/>
                </a:cxn>
                <a:cxn ang="0">
                  <a:pos x="79" y="83"/>
                </a:cxn>
                <a:cxn ang="0">
                  <a:pos x="79" y="85"/>
                </a:cxn>
                <a:cxn ang="0">
                  <a:pos x="58" y="85"/>
                </a:cxn>
              </a:cxnLst>
              <a:rect l="0" t="0" r="r" b="b"/>
              <a:pathLst>
                <a:path w="79" h="85">
                  <a:moveTo>
                    <a:pt x="58" y="85"/>
                  </a:moveTo>
                  <a:cubicBezTo>
                    <a:pt x="46" y="72"/>
                    <a:pt x="35" y="58"/>
                    <a:pt x="25" y="46"/>
                  </a:cubicBezTo>
                  <a:cubicBezTo>
                    <a:pt x="21" y="50"/>
                    <a:pt x="21" y="50"/>
                    <a:pt x="21" y="50"/>
                  </a:cubicBezTo>
                  <a:cubicBezTo>
                    <a:pt x="21" y="55"/>
                    <a:pt x="21" y="55"/>
                    <a:pt x="21" y="55"/>
                  </a:cubicBezTo>
                  <a:cubicBezTo>
                    <a:pt x="21" y="81"/>
                    <a:pt x="21" y="81"/>
                    <a:pt x="31" y="83"/>
                  </a:cubicBezTo>
                  <a:cubicBezTo>
                    <a:pt x="31" y="85"/>
                    <a:pt x="31" y="85"/>
                    <a:pt x="31" y="85"/>
                  </a:cubicBezTo>
                  <a:cubicBezTo>
                    <a:pt x="0" y="85"/>
                    <a:pt x="0" y="85"/>
                    <a:pt x="0" y="85"/>
                  </a:cubicBezTo>
                  <a:cubicBezTo>
                    <a:pt x="0" y="83"/>
                    <a:pt x="0" y="83"/>
                    <a:pt x="0" y="83"/>
                  </a:cubicBezTo>
                  <a:cubicBezTo>
                    <a:pt x="9" y="82"/>
                    <a:pt x="10" y="80"/>
                    <a:pt x="10" y="57"/>
                  </a:cubicBezTo>
                  <a:cubicBezTo>
                    <a:pt x="10" y="27"/>
                    <a:pt x="10" y="27"/>
                    <a:pt x="10" y="27"/>
                  </a:cubicBezTo>
                  <a:cubicBezTo>
                    <a:pt x="10" y="5"/>
                    <a:pt x="9" y="3"/>
                    <a:pt x="0" y="2"/>
                  </a:cubicBezTo>
                  <a:cubicBezTo>
                    <a:pt x="0" y="0"/>
                    <a:pt x="0" y="0"/>
                    <a:pt x="0" y="0"/>
                  </a:cubicBezTo>
                  <a:cubicBezTo>
                    <a:pt x="31" y="0"/>
                    <a:pt x="31" y="0"/>
                    <a:pt x="31" y="0"/>
                  </a:cubicBezTo>
                  <a:cubicBezTo>
                    <a:pt x="31" y="2"/>
                    <a:pt x="31" y="2"/>
                    <a:pt x="31" y="2"/>
                  </a:cubicBezTo>
                  <a:cubicBezTo>
                    <a:pt x="22" y="3"/>
                    <a:pt x="21" y="5"/>
                    <a:pt x="21" y="27"/>
                  </a:cubicBezTo>
                  <a:cubicBezTo>
                    <a:pt x="21" y="43"/>
                    <a:pt x="21" y="43"/>
                    <a:pt x="21" y="43"/>
                  </a:cubicBezTo>
                  <a:cubicBezTo>
                    <a:pt x="44" y="18"/>
                    <a:pt x="44" y="18"/>
                    <a:pt x="44" y="18"/>
                  </a:cubicBezTo>
                  <a:cubicBezTo>
                    <a:pt x="49" y="12"/>
                    <a:pt x="50" y="9"/>
                    <a:pt x="50" y="7"/>
                  </a:cubicBezTo>
                  <a:cubicBezTo>
                    <a:pt x="50" y="4"/>
                    <a:pt x="48" y="3"/>
                    <a:pt x="44" y="2"/>
                  </a:cubicBezTo>
                  <a:cubicBezTo>
                    <a:pt x="44" y="0"/>
                    <a:pt x="44" y="0"/>
                    <a:pt x="44" y="0"/>
                  </a:cubicBezTo>
                  <a:cubicBezTo>
                    <a:pt x="73" y="0"/>
                    <a:pt x="73" y="0"/>
                    <a:pt x="73" y="0"/>
                  </a:cubicBezTo>
                  <a:cubicBezTo>
                    <a:pt x="73" y="2"/>
                    <a:pt x="73" y="2"/>
                    <a:pt x="73" y="2"/>
                  </a:cubicBezTo>
                  <a:cubicBezTo>
                    <a:pt x="65" y="2"/>
                    <a:pt x="60" y="7"/>
                    <a:pt x="51" y="17"/>
                  </a:cubicBezTo>
                  <a:cubicBezTo>
                    <a:pt x="33" y="38"/>
                    <a:pt x="33" y="38"/>
                    <a:pt x="33" y="38"/>
                  </a:cubicBezTo>
                  <a:cubicBezTo>
                    <a:pt x="38" y="45"/>
                    <a:pt x="48" y="57"/>
                    <a:pt x="54" y="63"/>
                  </a:cubicBezTo>
                  <a:cubicBezTo>
                    <a:pt x="69" y="81"/>
                    <a:pt x="74" y="82"/>
                    <a:pt x="79" y="83"/>
                  </a:cubicBezTo>
                  <a:cubicBezTo>
                    <a:pt x="79" y="85"/>
                    <a:pt x="79" y="85"/>
                    <a:pt x="79" y="85"/>
                  </a:cubicBezTo>
                  <a:lnTo>
                    <a:pt x="58" y="85"/>
                  </a:lnTo>
                  <a:close/>
                </a:path>
              </a:pathLst>
            </a:custGeom>
            <a:solidFill>
              <a:srgbClr val="FFFFFF"/>
            </a:solidFill>
            <a:ln w="9525">
              <a:noFill/>
              <a:round/>
              <a:headEnd/>
              <a:tailEnd/>
            </a:ln>
          </p:spPr>
          <p:txBody>
            <a:bodyPr/>
            <a:lstStyle/>
            <a:p>
              <a:pPr>
                <a:defRPr/>
              </a:pPr>
              <a:endParaRPr lang="en-US" dirty="0"/>
            </a:p>
          </p:txBody>
        </p:sp>
        <p:sp>
          <p:nvSpPr>
            <p:cNvPr id="17" name="Freeform 1081" hidden="1"/>
            <p:cNvSpPr>
              <a:spLocks noEditPoints="1"/>
            </p:cNvSpPr>
            <p:nvPr userDrawn="1"/>
          </p:nvSpPr>
          <p:spPr bwMode="auto">
            <a:xfrm>
              <a:off x="4185" y="3879"/>
              <a:ext cx="43" cy="122"/>
            </a:xfrm>
            <a:custGeom>
              <a:avLst/>
              <a:gdLst/>
              <a:ahLst/>
              <a:cxnLst>
                <a:cxn ang="0">
                  <a:pos x="15" y="14"/>
                </a:cxn>
                <a:cxn ang="0">
                  <a:pos x="8" y="7"/>
                </a:cxn>
                <a:cxn ang="0">
                  <a:pos x="15" y="0"/>
                </a:cxn>
                <a:cxn ang="0">
                  <a:pos x="21" y="7"/>
                </a:cxn>
                <a:cxn ang="0">
                  <a:pos x="15" y="14"/>
                </a:cxn>
                <a:cxn ang="0">
                  <a:pos x="0" y="82"/>
                </a:cxn>
                <a:cxn ang="0">
                  <a:pos x="0" y="80"/>
                </a:cxn>
                <a:cxn ang="0">
                  <a:pos x="10" y="60"/>
                </a:cxn>
                <a:cxn ang="0">
                  <a:pos x="10" y="47"/>
                </a:cxn>
                <a:cxn ang="0">
                  <a:pos x="0" y="31"/>
                </a:cxn>
                <a:cxn ang="0">
                  <a:pos x="0" y="29"/>
                </a:cxn>
                <a:cxn ang="0">
                  <a:pos x="20" y="29"/>
                </a:cxn>
                <a:cxn ang="0">
                  <a:pos x="20" y="60"/>
                </a:cxn>
                <a:cxn ang="0">
                  <a:pos x="29" y="80"/>
                </a:cxn>
                <a:cxn ang="0">
                  <a:pos x="29" y="82"/>
                </a:cxn>
                <a:cxn ang="0">
                  <a:pos x="0" y="82"/>
                </a:cxn>
              </a:cxnLst>
              <a:rect l="0" t="0" r="r" b="b"/>
              <a:pathLst>
                <a:path w="29" h="82">
                  <a:moveTo>
                    <a:pt x="15" y="14"/>
                  </a:moveTo>
                  <a:cubicBezTo>
                    <a:pt x="11" y="14"/>
                    <a:pt x="8" y="11"/>
                    <a:pt x="8" y="7"/>
                  </a:cubicBezTo>
                  <a:cubicBezTo>
                    <a:pt x="8" y="3"/>
                    <a:pt x="11" y="0"/>
                    <a:pt x="15" y="0"/>
                  </a:cubicBezTo>
                  <a:cubicBezTo>
                    <a:pt x="18" y="0"/>
                    <a:pt x="21" y="3"/>
                    <a:pt x="21" y="7"/>
                  </a:cubicBezTo>
                  <a:cubicBezTo>
                    <a:pt x="21" y="11"/>
                    <a:pt x="18" y="14"/>
                    <a:pt x="15" y="14"/>
                  </a:cubicBezTo>
                  <a:close/>
                  <a:moveTo>
                    <a:pt x="0" y="82"/>
                  </a:moveTo>
                  <a:cubicBezTo>
                    <a:pt x="0" y="80"/>
                    <a:pt x="0" y="80"/>
                    <a:pt x="0" y="80"/>
                  </a:cubicBezTo>
                  <a:cubicBezTo>
                    <a:pt x="10" y="79"/>
                    <a:pt x="10" y="79"/>
                    <a:pt x="10" y="60"/>
                  </a:cubicBezTo>
                  <a:cubicBezTo>
                    <a:pt x="10" y="47"/>
                    <a:pt x="10" y="47"/>
                    <a:pt x="10" y="47"/>
                  </a:cubicBezTo>
                  <a:cubicBezTo>
                    <a:pt x="10" y="32"/>
                    <a:pt x="9" y="32"/>
                    <a:pt x="0" y="31"/>
                  </a:cubicBezTo>
                  <a:cubicBezTo>
                    <a:pt x="0" y="29"/>
                    <a:pt x="0" y="29"/>
                    <a:pt x="0" y="29"/>
                  </a:cubicBezTo>
                  <a:cubicBezTo>
                    <a:pt x="20" y="29"/>
                    <a:pt x="20" y="29"/>
                    <a:pt x="20" y="29"/>
                  </a:cubicBezTo>
                  <a:cubicBezTo>
                    <a:pt x="20" y="60"/>
                    <a:pt x="20" y="60"/>
                    <a:pt x="20" y="60"/>
                  </a:cubicBezTo>
                  <a:cubicBezTo>
                    <a:pt x="20" y="79"/>
                    <a:pt x="20" y="79"/>
                    <a:pt x="29" y="80"/>
                  </a:cubicBezTo>
                  <a:cubicBezTo>
                    <a:pt x="29" y="82"/>
                    <a:pt x="29" y="82"/>
                    <a:pt x="29" y="82"/>
                  </a:cubicBezTo>
                  <a:lnTo>
                    <a:pt x="0" y="82"/>
                  </a:lnTo>
                  <a:close/>
                </a:path>
              </a:pathLst>
            </a:custGeom>
            <a:solidFill>
              <a:srgbClr val="FFFFFF"/>
            </a:solidFill>
            <a:ln w="9525">
              <a:noFill/>
              <a:round/>
              <a:headEnd/>
              <a:tailEnd/>
            </a:ln>
          </p:spPr>
          <p:txBody>
            <a:bodyPr/>
            <a:lstStyle/>
            <a:p>
              <a:pPr>
                <a:defRPr/>
              </a:pPr>
              <a:endParaRPr lang="en-US" dirty="0"/>
            </a:p>
          </p:txBody>
        </p:sp>
        <p:sp>
          <p:nvSpPr>
            <p:cNvPr id="18" name="Freeform 1082" hidden="1"/>
            <p:cNvSpPr>
              <a:spLocks/>
            </p:cNvSpPr>
            <p:nvPr userDrawn="1"/>
          </p:nvSpPr>
          <p:spPr bwMode="auto">
            <a:xfrm>
              <a:off x="4234" y="3920"/>
              <a:ext cx="99" cy="81"/>
            </a:xfrm>
            <a:custGeom>
              <a:avLst/>
              <a:gdLst/>
              <a:ahLst/>
              <a:cxnLst>
                <a:cxn ang="0">
                  <a:pos x="38" y="54"/>
                </a:cxn>
                <a:cxn ang="0">
                  <a:pos x="38" y="52"/>
                </a:cxn>
                <a:cxn ang="0">
                  <a:pos x="47" y="33"/>
                </a:cxn>
                <a:cxn ang="0">
                  <a:pos x="47" y="23"/>
                </a:cxn>
                <a:cxn ang="0">
                  <a:pos x="35" y="7"/>
                </a:cxn>
                <a:cxn ang="0">
                  <a:pos x="20" y="18"/>
                </a:cxn>
                <a:cxn ang="0">
                  <a:pos x="20" y="32"/>
                </a:cxn>
                <a:cxn ang="0">
                  <a:pos x="29" y="52"/>
                </a:cxn>
                <a:cxn ang="0">
                  <a:pos x="29" y="54"/>
                </a:cxn>
                <a:cxn ang="0">
                  <a:pos x="0" y="54"/>
                </a:cxn>
                <a:cxn ang="0">
                  <a:pos x="0" y="52"/>
                </a:cxn>
                <a:cxn ang="0">
                  <a:pos x="10" y="32"/>
                </a:cxn>
                <a:cxn ang="0">
                  <a:pos x="10" y="19"/>
                </a:cxn>
                <a:cxn ang="0">
                  <a:pos x="0" y="3"/>
                </a:cxn>
                <a:cxn ang="0">
                  <a:pos x="0" y="1"/>
                </a:cxn>
                <a:cxn ang="0">
                  <a:pos x="20" y="1"/>
                </a:cxn>
                <a:cxn ang="0">
                  <a:pos x="20" y="10"/>
                </a:cxn>
                <a:cxn ang="0">
                  <a:pos x="40" y="0"/>
                </a:cxn>
                <a:cxn ang="0">
                  <a:pos x="57" y="21"/>
                </a:cxn>
                <a:cxn ang="0">
                  <a:pos x="57" y="33"/>
                </a:cxn>
                <a:cxn ang="0">
                  <a:pos x="66" y="52"/>
                </a:cxn>
                <a:cxn ang="0">
                  <a:pos x="66" y="54"/>
                </a:cxn>
                <a:cxn ang="0">
                  <a:pos x="38" y="54"/>
                </a:cxn>
              </a:cxnLst>
              <a:rect l="0" t="0" r="r" b="b"/>
              <a:pathLst>
                <a:path w="66" h="54">
                  <a:moveTo>
                    <a:pt x="38" y="54"/>
                  </a:moveTo>
                  <a:cubicBezTo>
                    <a:pt x="38" y="52"/>
                    <a:pt x="38" y="52"/>
                    <a:pt x="38" y="52"/>
                  </a:cubicBezTo>
                  <a:cubicBezTo>
                    <a:pt x="46" y="51"/>
                    <a:pt x="47" y="51"/>
                    <a:pt x="47" y="33"/>
                  </a:cubicBezTo>
                  <a:cubicBezTo>
                    <a:pt x="47" y="23"/>
                    <a:pt x="47" y="23"/>
                    <a:pt x="47" y="23"/>
                  </a:cubicBezTo>
                  <a:cubicBezTo>
                    <a:pt x="47" y="10"/>
                    <a:pt x="41" y="7"/>
                    <a:pt x="35" y="7"/>
                  </a:cubicBezTo>
                  <a:cubicBezTo>
                    <a:pt x="27" y="7"/>
                    <a:pt x="20" y="13"/>
                    <a:pt x="20" y="18"/>
                  </a:cubicBezTo>
                  <a:cubicBezTo>
                    <a:pt x="20" y="32"/>
                    <a:pt x="20" y="32"/>
                    <a:pt x="20" y="32"/>
                  </a:cubicBezTo>
                  <a:cubicBezTo>
                    <a:pt x="20" y="51"/>
                    <a:pt x="20" y="51"/>
                    <a:pt x="29" y="52"/>
                  </a:cubicBezTo>
                  <a:cubicBezTo>
                    <a:pt x="29" y="54"/>
                    <a:pt x="29" y="54"/>
                    <a:pt x="29" y="54"/>
                  </a:cubicBezTo>
                  <a:cubicBezTo>
                    <a:pt x="0" y="54"/>
                    <a:pt x="0" y="54"/>
                    <a:pt x="0" y="54"/>
                  </a:cubicBezTo>
                  <a:cubicBezTo>
                    <a:pt x="0" y="52"/>
                    <a:pt x="0" y="52"/>
                    <a:pt x="0" y="52"/>
                  </a:cubicBezTo>
                  <a:cubicBezTo>
                    <a:pt x="9" y="51"/>
                    <a:pt x="10" y="51"/>
                    <a:pt x="10" y="32"/>
                  </a:cubicBezTo>
                  <a:cubicBezTo>
                    <a:pt x="10" y="19"/>
                    <a:pt x="10" y="19"/>
                    <a:pt x="10" y="19"/>
                  </a:cubicBezTo>
                  <a:cubicBezTo>
                    <a:pt x="10" y="4"/>
                    <a:pt x="9" y="4"/>
                    <a:pt x="0" y="3"/>
                  </a:cubicBezTo>
                  <a:cubicBezTo>
                    <a:pt x="0" y="1"/>
                    <a:pt x="0" y="1"/>
                    <a:pt x="0" y="1"/>
                  </a:cubicBezTo>
                  <a:cubicBezTo>
                    <a:pt x="20" y="1"/>
                    <a:pt x="20" y="1"/>
                    <a:pt x="20" y="1"/>
                  </a:cubicBezTo>
                  <a:cubicBezTo>
                    <a:pt x="20" y="10"/>
                    <a:pt x="20" y="10"/>
                    <a:pt x="20" y="10"/>
                  </a:cubicBezTo>
                  <a:cubicBezTo>
                    <a:pt x="25" y="3"/>
                    <a:pt x="33" y="0"/>
                    <a:pt x="40" y="0"/>
                  </a:cubicBezTo>
                  <a:cubicBezTo>
                    <a:pt x="48" y="0"/>
                    <a:pt x="57" y="5"/>
                    <a:pt x="57" y="21"/>
                  </a:cubicBezTo>
                  <a:cubicBezTo>
                    <a:pt x="57" y="33"/>
                    <a:pt x="57" y="33"/>
                    <a:pt x="57" y="33"/>
                  </a:cubicBezTo>
                  <a:cubicBezTo>
                    <a:pt x="57" y="51"/>
                    <a:pt x="57" y="51"/>
                    <a:pt x="66" y="52"/>
                  </a:cubicBezTo>
                  <a:cubicBezTo>
                    <a:pt x="66" y="54"/>
                    <a:pt x="66" y="54"/>
                    <a:pt x="66" y="54"/>
                  </a:cubicBezTo>
                  <a:lnTo>
                    <a:pt x="38" y="54"/>
                  </a:lnTo>
                  <a:close/>
                </a:path>
              </a:pathLst>
            </a:custGeom>
            <a:solidFill>
              <a:srgbClr val="FFFFFF"/>
            </a:solidFill>
            <a:ln w="9525">
              <a:noFill/>
              <a:round/>
              <a:headEnd/>
              <a:tailEnd/>
            </a:ln>
          </p:spPr>
          <p:txBody>
            <a:bodyPr/>
            <a:lstStyle/>
            <a:p>
              <a:pPr>
                <a:defRPr/>
              </a:pPr>
              <a:endParaRPr lang="en-US" dirty="0"/>
            </a:p>
          </p:txBody>
        </p:sp>
        <p:sp>
          <p:nvSpPr>
            <p:cNvPr id="19" name="Freeform 1083" hidden="1"/>
            <p:cNvSpPr>
              <a:spLocks/>
            </p:cNvSpPr>
            <p:nvPr userDrawn="1"/>
          </p:nvSpPr>
          <p:spPr bwMode="auto">
            <a:xfrm>
              <a:off x="4340" y="3920"/>
              <a:ext cx="59" cy="84"/>
            </a:xfrm>
            <a:custGeom>
              <a:avLst/>
              <a:gdLst/>
              <a:ahLst/>
              <a:cxnLst>
                <a:cxn ang="0">
                  <a:pos x="19" y="56"/>
                </a:cxn>
                <a:cxn ang="0">
                  <a:pos x="1" y="50"/>
                </a:cxn>
                <a:cxn ang="0">
                  <a:pos x="0" y="38"/>
                </a:cxn>
                <a:cxn ang="0">
                  <a:pos x="3" y="38"/>
                </a:cxn>
                <a:cxn ang="0">
                  <a:pos x="19" y="52"/>
                </a:cxn>
                <a:cxn ang="0">
                  <a:pos x="32" y="44"/>
                </a:cxn>
                <a:cxn ang="0">
                  <a:pos x="1" y="15"/>
                </a:cxn>
                <a:cxn ang="0">
                  <a:pos x="19" y="0"/>
                </a:cxn>
                <a:cxn ang="0">
                  <a:pos x="34" y="2"/>
                </a:cxn>
                <a:cxn ang="0">
                  <a:pos x="36" y="16"/>
                </a:cxn>
                <a:cxn ang="0">
                  <a:pos x="33" y="16"/>
                </a:cxn>
                <a:cxn ang="0">
                  <a:pos x="18" y="3"/>
                </a:cxn>
                <a:cxn ang="0">
                  <a:pos x="9" y="10"/>
                </a:cxn>
                <a:cxn ang="0">
                  <a:pos x="39" y="39"/>
                </a:cxn>
                <a:cxn ang="0">
                  <a:pos x="19" y="56"/>
                </a:cxn>
              </a:cxnLst>
              <a:rect l="0" t="0" r="r" b="b"/>
              <a:pathLst>
                <a:path w="39" h="56">
                  <a:moveTo>
                    <a:pt x="19" y="56"/>
                  </a:moveTo>
                  <a:cubicBezTo>
                    <a:pt x="12" y="56"/>
                    <a:pt x="3" y="54"/>
                    <a:pt x="1" y="50"/>
                  </a:cubicBezTo>
                  <a:cubicBezTo>
                    <a:pt x="1" y="49"/>
                    <a:pt x="0" y="42"/>
                    <a:pt x="0" y="38"/>
                  </a:cubicBezTo>
                  <a:cubicBezTo>
                    <a:pt x="3" y="38"/>
                    <a:pt x="3" y="38"/>
                    <a:pt x="3" y="38"/>
                  </a:cubicBezTo>
                  <a:cubicBezTo>
                    <a:pt x="5" y="48"/>
                    <a:pt x="12" y="52"/>
                    <a:pt x="19" y="52"/>
                  </a:cubicBezTo>
                  <a:cubicBezTo>
                    <a:pt x="27" y="52"/>
                    <a:pt x="32" y="49"/>
                    <a:pt x="32" y="44"/>
                  </a:cubicBezTo>
                  <a:cubicBezTo>
                    <a:pt x="32" y="29"/>
                    <a:pt x="1" y="33"/>
                    <a:pt x="1" y="15"/>
                  </a:cubicBezTo>
                  <a:cubicBezTo>
                    <a:pt x="1" y="7"/>
                    <a:pt x="7" y="0"/>
                    <a:pt x="19" y="0"/>
                  </a:cubicBezTo>
                  <a:cubicBezTo>
                    <a:pt x="26" y="0"/>
                    <a:pt x="34" y="2"/>
                    <a:pt x="34" y="2"/>
                  </a:cubicBezTo>
                  <a:cubicBezTo>
                    <a:pt x="35" y="3"/>
                    <a:pt x="36" y="8"/>
                    <a:pt x="36" y="16"/>
                  </a:cubicBezTo>
                  <a:cubicBezTo>
                    <a:pt x="33" y="16"/>
                    <a:pt x="33" y="16"/>
                    <a:pt x="33" y="16"/>
                  </a:cubicBezTo>
                  <a:cubicBezTo>
                    <a:pt x="32" y="13"/>
                    <a:pt x="28" y="3"/>
                    <a:pt x="18" y="3"/>
                  </a:cubicBezTo>
                  <a:cubicBezTo>
                    <a:pt x="13" y="3"/>
                    <a:pt x="9" y="5"/>
                    <a:pt x="9" y="10"/>
                  </a:cubicBezTo>
                  <a:cubicBezTo>
                    <a:pt x="9" y="23"/>
                    <a:pt x="39" y="20"/>
                    <a:pt x="39" y="39"/>
                  </a:cubicBezTo>
                  <a:cubicBezTo>
                    <a:pt x="39" y="48"/>
                    <a:pt x="32" y="56"/>
                    <a:pt x="19" y="56"/>
                  </a:cubicBezTo>
                  <a:close/>
                </a:path>
              </a:pathLst>
            </a:custGeom>
            <a:solidFill>
              <a:srgbClr val="FFFFFF"/>
            </a:solidFill>
            <a:ln w="9525">
              <a:noFill/>
              <a:round/>
              <a:headEnd/>
              <a:tailEnd/>
            </a:ln>
          </p:spPr>
          <p:txBody>
            <a:bodyPr/>
            <a:lstStyle/>
            <a:p>
              <a:pPr>
                <a:defRPr/>
              </a:pPr>
              <a:endParaRPr lang="en-US" dirty="0"/>
            </a:p>
          </p:txBody>
        </p:sp>
        <p:sp>
          <p:nvSpPr>
            <p:cNvPr id="20" name="Freeform 1084" hidden="1"/>
            <p:cNvSpPr>
              <a:spLocks noEditPoints="1"/>
            </p:cNvSpPr>
            <p:nvPr userDrawn="1"/>
          </p:nvSpPr>
          <p:spPr bwMode="auto">
            <a:xfrm>
              <a:off x="4413" y="3920"/>
              <a:ext cx="72" cy="84"/>
            </a:xfrm>
            <a:custGeom>
              <a:avLst/>
              <a:gdLst/>
              <a:ahLst/>
              <a:cxnLst>
                <a:cxn ang="0">
                  <a:pos x="37" y="20"/>
                </a:cxn>
                <a:cxn ang="0">
                  <a:pos x="10" y="20"/>
                </a:cxn>
                <a:cxn ang="0">
                  <a:pos x="24" y="4"/>
                </a:cxn>
                <a:cxn ang="0">
                  <a:pos x="37" y="20"/>
                </a:cxn>
                <a:cxn ang="0">
                  <a:pos x="47" y="47"/>
                </a:cxn>
                <a:cxn ang="0">
                  <a:pos x="46" y="45"/>
                </a:cxn>
                <a:cxn ang="0">
                  <a:pos x="30" y="49"/>
                </a:cxn>
                <a:cxn ang="0">
                  <a:pos x="10" y="24"/>
                </a:cxn>
                <a:cxn ang="0">
                  <a:pos x="47" y="24"/>
                </a:cxn>
                <a:cxn ang="0">
                  <a:pos x="26" y="0"/>
                </a:cxn>
                <a:cxn ang="0">
                  <a:pos x="0" y="29"/>
                </a:cxn>
                <a:cxn ang="0">
                  <a:pos x="25" y="56"/>
                </a:cxn>
                <a:cxn ang="0">
                  <a:pos x="47" y="47"/>
                </a:cxn>
              </a:cxnLst>
              <a:rect l="0" t="0" r="r" b="b"/>
              <a:pathLst>
                <a:path w="48" h="56">
                  <a:moveTo>
                    <a:pt x="37" y="20"/>
                  </a:moveTo>
                  <a:cubicBezTo>
                    <a:pt x="10" y="20"/>
                    <a:pt x="10" y="20"/>
                    <a:pt x="10" y="20"/>
                  </a:cubicBezTo>
                  <a:cubicBezTo>
                    <a:pt x="11" y="10"/>
                    <a:pt x="15" y="4"/>
                    <a:pt x="24" y="4"/>
                  </a:cubicBezTo>
                  <a:cubicBezTo>
                    <a:pt x="32" y="4"/>
                    <a:pt x="37" y="10"/>
                    <a:pt x="37" y="20"/>
                  </a:cubicBezTo>
                  <a:close/>
                  <a:moveTo>
                    <a:pt x="47" y="47"/>
                  </a:moveTo>
                  <a:cubicBezTo>
                    <a:pt x="46" y="45"/>
                    <a:pt x="46" y="45"/>
                    <a:pt x="46" y="45"/>
                  </a:cubicBezTo>
                  <a:cubicBezTo>
                    <a:pt x="41" y="48"/>
                    <a:pt x="35" y="49"/>
                    <a:pt x="30" y="49"/>
                  </a:cubicBezTo>
                  <a:cubicBezTo>
                    <a:pt x="15" y="49"/>
                    <a:pt x="9" y="36"/>
                    <a:pt x="10" y="24"/>
                  </a:cubicBezTo>
                  <a:cubicBezTo>
                    <a:pt x="47" y="24"/>
                    <a:pt x="47" y="24"/>
                    <a:pt x="47" y="24"/>
                  </a:cubicBezTo>
                  <a:cubicBezTo>
                    <a:pt x="48" y="11"/>
                    <a:pt x="41" y="0"/>
                    <a:pt x="26" y="0"/>
                  </a:cubicBezTo>
                  <a:cubicBezTo>
                    <a:pt x="10" y="0"/>
                    <a:pt x="0" y="12"/>
                    <a:pt x="0" y="29"/>
                  </a:cubicBezTo>
                  <a:cubicBezTo>
                    <a:pt x="0" y="43"/>
                    <a:pt x="7" y="56"/>
                    <a:pt x="25" y="56"/>
                  </a:cubicBezTo>
                  <a:cubicBezTo>
                    <a:pt x="33" y="56"/>
                    <a:pt x="42" y="53"/>
                    <a:pt x="47" y="47"/>
                  </a:cubicBezTo>
                  <a:close/>
                </a:path>
              </a:pathLst>
            </a:custGeom>
            <a:solidFill>
              <a:srgbClr val="FFFFFF"/>
            </a:solidFill>
            <a:ln w="9525">
              <a:noFill/>
              <a:round/>
              <a:headEnd/>
              <a:tailEnd/>
            </a:ln>
          </p:spPr>
          <p:txBody>
            <a:bodyPr/>
            <a:lstStyle/>
            <a:p>
              <a:pPr>
                <a:defRPr/>
              </a:pPr>
              <a:endParaRPr lang="en-US" dirty="0"/>
            </a:p>
          </p:txBody>
        </p:sp>
        <p:sp>
          <p:nvSpPr>
            <p:cNvPr id="21" name="Freeform 1085" hidden="1"/>
            <p:cNvSpPr>
              <a:spLocks/>
            </p:cNvSpPr>
            <p:nvPr userDrawn="1"/>
          </p:nvSpPr>
          <p:spPr bwMode="auto">
            <a:xfrm>
              <a:off x="4488" y="3923"/>
              <a:ext cx="85" cy="124"/>
            </a:xfrm>
            <a:custGeom>
              <a:avLst/>
              <a:gdLst/>
              <a:ahLst/>
              <a:cxnLst>
                <a:cxn ang="0">
                  <a:pos x="48" y="12"/>
                </a:cxn>
                <a:cxn ang="0">
                  <a:pos x="37" y="42"/>
                </a:cxn>
                <a:cxn ang="0">
                  <a:pos x="6" y="83"/>
                </a:cxn>
                <a:cxn ang="0">
                  <a:pos x="1" y="75"/>
                </a:cxn>
                <a:cxn ang="0">
                  <a:pos x="28" y="53"/>
                </a:cxn>
                <a:cxn ang="0">
                  <a:pos x="14" y="22"/>
                </a:cxn>
                <a:cxn ang="0">
                  <a:pos x="0" y="2"/>
                </a:cxn>
                <a:cxn ang="0">
                  <a:pos x="0" y="0"/>
                </a:cxn>
                <a:cxn ang="0">
                  <a:pos x="24" y="0"/>
                </a:cxn>
                <a:cxn ang="0">
                  <a:pos x="24" y="2"/>
                </a:cxn>
                <a:cxn ang="0">
                  <a:pos x="19" y="6"/>
                </a:cxn>
                <a:cxn ang="0">
                  <a:pos x="23" y="17"/>
                </a:cxn>
                <a:cxn ang="0">
                  <a:pos x="33" y="41"/>
                </a:cxn>
                <a:cxn ang="0">
                  <a:pos x="44" y="10"/>
                </a:cxn>
                <a:cxn ang="0">
                  <a:pos x="38" y="2"/>
                </a:cxn>
                <a:cxn ang="0">
                  <a:pos x="38" y="0"/>
                </a:cxn>
                <a:cxn ang="0">
                  <a:pos x="57" y="0"/>
                </a:cxn>
                <a:cxn ang="0">
                  <a:pos x="57" y="2"/>
                </a:cxn>
                <a:cxn ang="0">
                  <a:pos x="48" y="12"/>
                </a:cxn>
              </a:cxnLst>
              <a:rect l="0" t="0" r="r" b="b"/>
              <a:pathLst>
                <a:path w="57" h="83">
                  <a:moveTo>
                    <a:pt x="48" y="12"/>
                  </a:moveTo>
                  <a:cubicBezTo>
                    <a:pt x="37" y="42"/>
                    <a:pt x="37" y="42"/>
                    <a:pt x="37" y="42"/>
                  </a:cubicBezTo>
                  <a:cubicBezTo>
                    <a:pt x="30" y="62"/>
                    <a:pt x="26" y="75"/>
                    <a:pt x="6" y="83"/>
                  </a:cubicBezTo>
                  <a:cubicBezTo>
                    <a:pt x="5" y="82"/>
                    <a:pt x="2" y="77"/>
                    <a:pt x="1" y="75"/>
                  </a:cubicBezTo>
                  <a:cubicBezTo>
                    <a:pt x="16" y="71"/>
                    <a:pt x="24" y="65"/>
                    <a:pt x="28" y="53"/>
                  </a:cubicBezTo>
                  <a:cubicBezTo>
                    <a:pt x="14" y="22"/>
                    <a:pt x="14" y="22"/>
                    <a:pt x="14" y="22"/>
                  </a:cubicBezTo>
                  <a:cubicBezTo>
                    <a:pt x="6" y="3"/>
                    <a:pt x="6" y="2"/>
                    <a:pt x="0" y="2"/>
                  </a:cubicBezTo>
                  <a:cubicBezTo>
                    <a:pt x="0" y="0"/>
                    <a:pt x="0" y="0"/>
                    <a:pt x="0" y="0"/>
                  </a:cubicBezTo>
                  <a:cubicBezTo>
                    <a:pt x="24" y="0"/>
                    <a:pt x="24" y="0"/>
                    <a:pt x="24" y="0"/>
                  </a:cubicBezTo>
                  <a:cubicBezTo>
                    <a:pt x="24" y="2"/>
                    <a:pt x="24" y="2"/>
                    <a:pt x="24" y="2"/>
                  </a:cubicBezTo>
                  <a:cubicBezTo>
                    <a:pt x="21" y="3"/>
                    <a:pt x="19" y="4"/>
                    <a:pt x="19" y="6"/>
                  </a:cubicBezTo>
                  <a:cubicBezTo>
                    <a:pt x="19" y="8"/>
                    <a:pt x="20" y="11"/>
                    <a:pt x="23" y="17"/>
                  </a:cubicBezTo>
                  <a:cubicBezTo>
                    <a:pt x="33" y="41"/>
                    <a:pt x="33" y="41"/>
                    <a:pt x="33" y="41"/>
                  </a:cubicBezTo>
                  <a:cubicBezTo>
                    <a:pt x="44" y="10"/>
                    <a:pt x="44" y="10"/>
                    <a:pt x="44" y="10"/>
                  </a:cubicBezTo>
                  <a:cubicBezTo>
                    <a:pt x="45" y="5"/>
                    <a:pt x="43" y="2"/>
                    <a:pt x="38" y="2"/>
                  </a:cubicBezTo>
                  <a:cubicBezTo>
                    <a:pt x="38" y="0"/>
                    <a:pt x="38" y="0"/>
                    <a:pt x="38" y="0"/>
                  </a:cubicBezTo>
                  <a:cubicBezTo>
                    <a:pt x="57" y="0"/>
                    <a:pt x="57" y="0"/>
                    <a:pt x="57" y="0"/>
                  </a:cubicBezTo>
                  <a:cubicBezTo>
                    <a:pt x="57" y="2"/>
                    <a:pt x="57" y="2"/>
                    <a:pt x="57" y="2"/>
                  </a:cubicBezTo>
                  <a:cubicBezTo>
                    <a:pt x="54" y="2"/>
                    <a:pt x="50" y="5"/>
                    <a:pt x="48" y="12"/>
                  </a:cubicBezTo>
                  <a:close/>
                </a:path>
              </a:pathLst>
            </a:custGeom>
            <a:solidFill>
              <a:srgbClr val="FFFFFF"/>
            </a:solidFill>
            <a:ln w="9525">
              <a:noFill/>
              <a:round/>
              <a:headEnd/>
              <a:tailEnd/>
            </a:ln>
          </p:spPr>
          <p:txBody>
            <a:bodyPr/>
            <a:lstStyle/>
            <a:p>
              <a:pPr>
                <a:defRPr/>
              </a:pPr>
              <a:endParaRPr lang="en-US" dirty="0"/>
            </a:p>
          </p:txBody>
        </p:sp>
        <p:sp>
          <p:nvSpPr>
            <p:cNvPr id="22" name="Freeform 1086" hidden="1"/>
            <p:cNvSpPr>
              <a:spLocks noEditPoints="1"/>
            </p:cNvSpPr>
            <p:nvPr userDrawn="1"/>
          </p:nvSpPr>
          <p:spPr bwMode="auto">
            <a:xfrm>
              <a:off x="4584" y="3880"/>
              <a:ext cx="134" cy="124"/>
            </a:xfrm>
            <a:custGeom>
              <a:avLst/>
              <a:gdLst/>
              <a:ahLst/>
              <a:cxnLst>
                <a:cxn ang="0">
                  <a:pos x="55" y="71"/>
                </a:cxn>
                <a:cxn ang="0">
                  <a:pos x="37" y="75"/>
                </a:cxn>
                <a:cxn ang="0">
                  <a:pos x="9" y="49"/>
                </a:cxn>
                <a:cxn ang="0">
                  <a:pos x="19" y="32"/>
                </a:cxn>
                <a:cxn ang="0">
                  <a:pos x="55" y="71"/>
                </a:cxn>
                <a:cxn ang="0">
                  <a:pos x="90" y="81"/>
                </a:cxn>
                <a:cxn ang="0">
                  <a:pos x="90" y="79"/>
                </a:cxn>
                <a:cxn ang="0">
                  <a:pos x="65" y="66"/>
                </a:cxn>
                <a:cxn ang="0">
                  <a:pos x="70" y="46"/>
                </a:cxn>
                <a:cxn ang="0">
                  <a:pos x="77" y="41"/>
                </a:cxn>
                <a:cxn ang="0">
                  <a:pos x="77" y="38"/>
                </a:cxn>
                <a:cxn ang="0">
                  <a:pos x="53" y="38"/>
                </a:cxn>
                <a:cxn ang="0">
                  <a:pos x="53" y="41"/>
                </a:cxn>
                <a:cxn ang="0">
                  <a:pos x="64" y="51"/>
                </a:cxn>
                <a:cxn ang="0">
                  <a:pos x="62" y="63"/>
                </a:cxn>
                <a:cxn ang="0">
                  <a:pos x="21" y="12"/>
                </a:cxn>
                <a:cxn ang="0">
                  <a:pos x="30" y="4"/>
                </a:cxn>
                <a:cxn ang="0">
                  <a:pos x="46" y="18"/>
                </a:cxn>
                <a:cxn ang="0">
                  <a:pos x="49" y="18"/>
                </a:cxn>
                <a:cxn ang="0">
                  <a:pos x="48" y="1"/>
                </a:cxn>
                <a:cxn ang="0">
                  <a:pos x="46" y="1"/>
                </a:cxn>
                <a:cxn ang="0">
                  <a:pos x="44" y="3"/>
                </a:cxn>
                <a:cxn ang="0">
                  <a:pos x="30" y="0"/>
                </a:cxn>
                <a:cxn ang="0">
                  <a:pos x="13" y="16"/>
                </a:cxn>
                <a:cxn ang="0">
                  <a:pos x="17" y="29"/>
                </a:cxn>
                <a:cxn ang="0">
                  <a:pos x="0" y="53"/>
                </a:cxn>
                <a:cxn ang="0">
                  <a:pos x="32" y="83"/>
                </a:cxn>
                <a:cxn ang="0">
                  <a:pos x="59" y="73"/>
                </a:cxn>
                <a:cxn ang="0">
                  <a:pos x="71" y="81"/>
                </a:cxn>
                <a:cxn ang="0">
                  <a:pos x="90" y="81"/>
                </a:cxn>
              </a:cxnLst>
              <a:rect l="0" t="0" r="r" b="b"/>
              <a:pathLst>
                <a:path w="90" h="83">
                  <a:moveTo>
                    <a:pt x="55" y="71"/>
                  </a:moveTo>
                  <a:cubicBezTo>
                    <a:pt x="51" y="74"/>
                    <a:pt x="43" y="75"/>
                    <a:pt x="37" y="75"/>
                  </a:cubicBezTo>
                  <a:cubicBezTo>
                    <a:pt x="21" y="75"/>
                    <a:pt x="9" y="64"/>
                    <a:pt x="9" y="49"/>
                  </a:cubicBezTo>
                  <a:cubicBezTo>
                    <a:pt x="9" y="40"/>
                    <a:pt x="13" y="34"/>
                    <a:pt x="19" y="32"/>
                  </a:cubicBezTo>
                  <a:cubicBezTo>
                    <a:pt x="26" y="46"/>
                    <a:pt x="40" y="60"/>
                    <a:pt x="55" y="71"/>
                  </a:cubicBezTo>
                  <a:close/>
                  <a:moveTo>
                    <a:pt x="90" y="81"/>
                  </a:moveTo>
                  <a:cubicBezTo>
                    <a:pt x="90" y="79"/>
                    <a:pt x="90" y="79"/>
                    <a:pt x="90" y="79"/>
                  </a:cubicBezTo>
                  <a:cubicBezTo>
                    <a:pt x="84" y="78"/>
                    <a:pt x="75" y="73"/>
                    <a:pt x="65" y="66"/>
                  </a:cubicBezTo>
                  <a:cubicBezTo>
                    <a:pt x="69" y="60"/>
                    <a:pt x="69" y="52"/>
                    <a:pt x="70" y="46"/>
                  </a:cubicBezTo>
                  <a:cubicBezTo>
                    <a:pt x="71" y="41"/>
                    <a:pt x="75" y="41"/>
                    <a:pt x="77" y="41"/>
                  </a:cubicBezTo>
                  <a:cubicBezTo>
                    <a:pt x="77" y="38"/>
                    <a:pt x="77" y="38"/>
                    <a:pt x="77" y="38"/>
                  </a:cubicBezTo>
                  <a:cubicBezTo>
                    <a:pt x="53" y="38"/>
                    <a:pt x="53" y="38"/>
                    <a:pt x="53" y="38"/>
                  </a:cubicBezTo>
                  <a:cubicBezTo>
                    <a:pt x="53" y="41"/>
                    <a:pt x="53" y="41"/>
                    <a:pt x="53" y="41"/>
                  </a:cubicBezTo>
                  <a:cubicBezTo>
                    <a:pt x="59" y="41"/>
                    <a:pt x="64" y="42"/>
                    <a:pt x="64" y="51"/>
                  </a:cubicBezTo>
                  <a:cubicBezTo>
                    <a:pt x="64" y="56"/>
                    <a:pt x="64" y="60"/>
                    <a:pt x="62" y="63"/>
                  </a:cubicBezTo>
                  <a:cubicBezTo>
                    <a:pt x="40" y="47"/>
                    <a:pt x="21" y="24"/>
                    <a:pt x="21" y="12"/>
                  </a:cubicBezTo>
                  <a:cubicBezTo>
                    <a:pt x="21" y="7"/>
                    <a:pt x="24" y="4"/>
                    <a:pt x="30" y="4"/>
                  </a:cubicBezTo>
                  <a:cubicBezTo>
                    <a:pt x="37" y="4"/>
                    <a:pt x="43" y="9"/>
                    <a:pt x="46" y="18"/>
                  </a:cubicBezTo>
                  <a:cubicBezTo>
                    <a:pt x="49" y="18"/>
                    <a:pt x="49" y="18"/>
                    <a:pt x="49" y="18"/>
                  </a:cubicBezTo>
                  <a:cubicBezTo>
                    <a:pt x="48" y="1"/>
                    <a:pt x="48" y="1"/>
                    <a:pt x="48" y="1"/>
                  </a:cubicBezTo>
                  <a:cubicBezTo>
                    <a:pt x="46" y="1"/>
                    <a:pt x="46" y="1"/>
                    <a:pt x="46" y="1"/>
                  </a:cubicBezTo>
                  <a:cubicBezTo>
                    <a:pt x="46" y="2"/>
                    <a:pt x="45" y="3"/>
                    <a:pt x="44" y="3"/>
                  </a:cubicBezTo>
                  <a:cubicBezTo>
                    <a:pt x="41" y="3"/>
                    <a:pt x="37" y="0"/>
                    <a:pt x="30" y="0"/>
                  </a:cubicBezTo>
                  <a:cubicBezTo>
                    <a:pt x="22" y="0"/>
                    <a:pt x="13" y="5"/>
                    <a:pt x="13" y="16"/>
                  </a:cubicBezTo>
                  <a:cubicBezTo>
                    <a:pt x="13" y="20"/>
                    <a:pt x="15" y="24"/>
                    <a:pt x="17" y="29"/>
                  </a:cubicBezTo>
                  <a:cubicBezTo>
                    <a:pt x="6" y="32"/>
                    <a:pt x="0" y="42"/>
                    <a:pt x="0" y="53"/>
                  </a:cubicBezTo>
                  <a:cubicBezTo>
                    <a:pt x="0" y="72"/>
                    <a:pt x="15" y="83"/>
                    <a:pt x="32" y="83"/>
                  </a:cubicBezTo>
                  <a:cubicBezTo>
                    <a:pt x="43" y="83"/>
                    <a:pt x="51" y="80"/>
                    <a:pt x="59" y="73"/>
                  </a:cubicBezTo>
                  <a:cubicBezTo>
                    <a:pt x="64" y="77"/>
                    <a:pt x="69" y="80"/>
                    <a:pt x="71" y="81"/>
                  </a:cubicBezTo>
                  <a:lnTo>
                    <a:pt x="90" y="81"/>
                  </a:lnTo>
                  <a:close/>
                </a:path>
              </a:pathLst>
            </a:custGeom>
            <a:solidFill>
              <a:srgbClr val="FFFFFF"/>
            </a:solidFill>
            <a:ln w="9525">
              <a:noFill/>
              <a:round/>
              <a:headEnd/>
              <a:tailEnd/>
            </a:ln>
          </p:spPr>
          <p:txBody>
            <a:bodyPr/>
            <a:lstStyle/>
            <a:p>
              <a:pPr>
                <a:defRPr/>
              </a:pPr>
              <a:endParaRPr lang="en-US" dirty="0"/>
            </a:p>
          </p:txBody>
        </p:sp>
        <p:sp>
          <p:nvSpPr>
            <p:cNvPr id="23" name="Freeform 1087" hidden="1"/>
            <p:cNvSpPr>
              <a:spLocks/>
            </p:cNvSpPr>
            <p:nvPr userDrawn="1"/>
          </p:nvSpPr>
          <p:spPr bwMode="auto">
            <a:xfrm>
              <a:off x="4721" y="3870"/>
              <a:ext cx="111" cy="134"/>
            </a:xfrm>
            <a:custGeom>
              <a:avLst/>
              <a:gdLst/>
              <a:ahLst/>
              <a:cxnLst>
                <a:cxn ang="0">
                  <a:pos x="40" y="90"/>
                </a:cxn>
                <a:cxn ang="0">
                  <a:pos x="0" y="48"/>
                </a:cxn>
                <a:cxn ang="0">
                  <a:pos x="42" y="0"/>
                </a:cxn>
                <a:cxn ang="0">
                  <a:pos x="65" y="4"/>
                </a:cxn>
                <a:cxn ang="0">
                  <a:pos x="70" y="1"/>
                </a:cxn>
                <a:cxn ang="0">
                  <a:pos x="72" y="1"/>
                </a:cxn>
                <a:cxn ang="0">
                  <a:pos x="73" y="27"/>
                </a:cxn>
                <a:cxn ang="0">
                  <a:pos x="70" y="27"/>
                </a:cxn>
                <a:cxn ang="0">
                  <a:pos x="43" y="5"/>
                </a:cxn>
                <a:cxn ang="0">
                  <a:pos x="12" y="42"/>
                </a:cxn>
                <a:cxn ang="0">
                  <a:pos x="44" y="84"/>
                </a:cxn>
                <a:cxn ang="0">
                  <a:pos x="71" y="72"/>
                </a:cxn>
                <a:cxn ang="0">
                  <a:pos x="74" y="75"/>
                </a:cxn>
                <a:cxn ang="0">
                  <a:pos x="40" y="90"/>
                </a:cxn>
              </a:cxnLst>
              <a:rect l="0" t="0" r="r" b="b"/>
              <a:pathLst>
                <a:path w="74" h="90">
                  <a:moveTo>
                    <a:pt x="40" y="90"/>
                  </a:moveTo>
                  <a:cubicBezTo>
                    <a:pt x="15" y="90"/>
                    <a:pt x="0" y="74"/>
                    <a:pt x="0" y="48"/>
                  </a:cubicBezTo>
                  <a:cubicBezTo>
                    <a:pt x="0" y="20"/>
                    <a:pt x="17" y="0"/>
                    <a:pt x="42" y="0"/>
                  </a:cubicBezTo>
                  <a:cubicBezTo>
                    <a:pt x="55" y="0"/>
                    <a:pt x="60" y="4"/>
                    <a:pt x="65" y="4"/>
                  </a:cubicBezTo>
                  <a:cubicBezTo>
                    <a:pt x="67" y="4"/>
                    <a:pt x="69" y="3"/>
                    <a:pt x="70" y="1"/>
                  </a:cubicBezTo>
                  <a:cubicBezTo>
                    <a:pt x="72" y="1"/>
                    <a:pt x="72" y="1"/>
                    <a:pt x="72" y="1"/>
                  </a:cubicBezTo>
                  <a:cubicBezTo>
                    <a:pt x="73" y="27"/>
                    <a:pt x="73" y="27"/>
                    <a:pt x="73" y="27"/>
                  </a:cubicBezTo>
                  <a:cubicBezTo>
                    <a:pt x="70" y="27"/>
                    <a:pt x="70" y="27"/>
                    <a:pt x="70" y="27"/>
                  </a:cubicBezTo>
                  <a:cubicBezTo>
                    <a:pt x="66" y="12"/>
                    <a:pt x="58" y="5"/>
                    <a:pt x="43" y="5"/>
                  </a:cubicBezTo>
                  <a:cubicBezTo>
                    <a:pt x="24" y="5"/>
                    <a:pt x="12" y="18"/>
                    <a:pt x="12" y="42"/>
                  </a:cubicBezTo>
                  <a:cubicBezTo>
                    <a:pt x="12" y="67"/>
                    <a:pt x="24" y="84"/>
                    <a:pt x="44" y="84"/>
                  </a:cubicBezTo>
                  <a:cubicBezTo>
                    <a:pt x="55" y="84"/>
                    <a:pt x="66" y="79"/>
                    <a:pt x="71" y="72"/>
                  </a:cubicBezTo>
                  <a:cubicBezTo>
                    <a:pt x="74" y="75"/>
                    <a:pt x="74" y="75"/>
                    <a:pt x="74" y="75"/>
                  </a:cubicBezTo>
                  <a:cubicBezTo>
                    <a:pt x="69" y="82"/>
                    <a:pt x="56" y="90"/>
                    <a:pt x="40" y="90"/>
                  </a:cubicBezTo>
                  <a:close/>
                </a:path>
              </a:pathLst>
            </a:custGeom>
            <a:solidFill>
              <a:srgbClr val="FFFFFF"/>
            </a:solidFill>
            <a:ln w="9525">
              <a:noFill/>
              <a:round/>
              <a:headEnd/>
              <a:tailEnd/>
            </a:ln>
          </p:spPr>
          <p:txBody>
            <a:bodyPr/>
            <a:lstStyle/>
            <a:p>
              <a:pPr>
                <a:defRPr/>
              </a:pPr>
              <a:endParaRPr lang="en-US" dirty="0"/>
            </a:p>
          </p:txBody>
        </p:sp>
        <p:sp>
          <p:nvSpPr>
            <p:cNvPr id="24" name="Freeform 1088" hidden="1"/>
            <p:cNvSpPr>
              <a:spLocks noEditPoints="1"/>
            </p:cNvSpPr>
            <p:nvPr userDrawn="1"/>
          </p:nvSpPr>
          <p:spPr bwMode="auto">
            <a:xfrm>
              <a:off x="4841" y="3920"/>
              <a:ext cx="85" cy="84"/>
            </a:xfrm>
            <a:custGeom>
              <a:avLst/>
              <a:gdLst/>
              <a:ahLst/>
              <a:cxnLst>
                <a:cxn ang="0">
                  <a:pos x="46" y="31"/>
                </a:cxn>
                <a:cxn ang="0">
                  <a:pos x="29" y="51"/>
                </a:cxn>
                <a:cxn ang="0">
                  <a:pos x="11" y="24"/>
                </a:cxn>
                <a:cxn ang="0">
                  <a:pos x="27" y="4"/>
                </a:cxn>
                <a:cxn ang="0">
                  <a:pos x="46" y="31"/>
                </a:cxn>
                <a:cxn ang="0">
                  <a:pos x="57" y="28"/>
                </a:cxn>
                <a:cxn ang="0">
                  <a:pos x="45" y="4"/>
                </a:cxn>
                <a:cxn ang="0">
                  <a:pos x="29" y="0"/>
                </a:cxn>
                <a:cxn ang="0">
                  <a:pos x="0" y="28"/>
                </a:cxn>
                <a:cxn ang="0">
                  <a:pos x="12" y="52"/>
                </a:cxn>
                <a:cxn ang="0">
                  <a:pos x="28" y="56"/>
                </a:cxn>
                <a:cxn ang="0">
                  <a:pos x="57" y="28"/>
                </a:cxn>
              </a:cxnLst>
              <a:rect l="0" t="0" r="r" b="b"/>
              <a:pathLst>
                <a:path w="57" h="56">
                  <a:moveTo>
                    <a:pt x="46" y="31"/>
                  </a:moveTo>
                  <a:cubicBezTo>
                    <a:pt x="46" y="43"/>
                    <a:pt x="41" y="51"/>
                    <a:pt x="29" y="51"/>
                  </a:cubicBezTo>
                  <a:cubicBezTo>
                    <a:pt x="20" y="51"/>
                    <a:pt x="11" y="42"/>
                    <a:pt x="11" y="24"/>
                  </a:cubicBezTo>
                  <a:cubicBezTo>
                    <a:pt x="11" y="11"/>
                    <a:pt x="17" y="4"/>
                    <a:pt x="27" y="4"/>
                  </a:cubicBezTo>
                  <a:cubicBezTo>
                    <a:pt x="37" y="4"/>
                    <a:pt x="46" y="13"/>
                    <a:pt x="46" y="31"/>
                  </a:cubicBezTo>
                  <a:close/>
                  <a:moveTo>
                    <a:pt x="57" y="28"/>
                  </a:moveTo>
                  <a:cubicBezTo>
                    <a:pt x="57" y="17"/>
                    <a:pt x="53" y="9"/>
                    <a:pt x="45" y="4"/>
                  </a:cubicBezTo>
                  <a:cubicBezTo>
                    <a:pt x="41" y="1"/>
                    <a:pt x="35" y="0"/>
                    <a:pt x="29" y="0"/>
                  </a:cubicBezTo>
                  <a:cubicBezTo>
                    <a:pt x="12" y="0"/>
                    <a:pt x="0" y="12"/>
                    <a:pt x="0" y="28"/>
                  </a:cubicBezTo>
                  <a:cubicBezTo>
                    <a:pt x="0" y="38"/>
                    <a:pt x="4" y="47"/>
                    <a:pt x="12" y="52"/>
                  </a:cubicBezTo>
                  <a:cubicBezTo>
                    <a:pt x="16" y="54"/>
                    <a:pt x="22" y="56"/>
                    <a:pt x="28" y="56"/>
                  </a:cubicBezTo>
                  <a:cubicBezTo>
                    <a:pt x="45" y="56"/>
                    <a:pt x="57" y="44"/>
                    <a:pt x="57" y="28"/>
                  </a:cubicBezTo>
                  <a:close/>
                </a:path>
              </a:pathLst>
            </a:custGeom>
            <a:solidFill>
              <a:srgbClr val="FFFFFF"/>
            </a:solidFill>
            <a:ln w="9525">
              <a:noFill/>
              <a:round/>
              <a:headEnd/>
              <a:tailEnd/>
            </a:ln>
          </p:spPr>
          <p:txBody>
            <a:bodyPr/>
            <a:lstStyle/>
            <a:p>
              <a:pPr>
                <a:defRPr/>
              </a:pPr>
              <a:endParaRPr lang="en-US" dirty="0"/>
            </a:p>
          </p:txBody>
        </p:sp>
        <p:sp>
          <p:nvSpPr>
            <p:cNvPr id="25" name="Freeform 1089" hidden="1"/>
            <p:cNvSpPr>
              <a:spLocks/>
            </p:cNvSpPr>
            <p:nvPr userDrawn="1"/>
          </p:nvSpPr>
          <p:spPr bwMode="auto">
            <a:xfrm>
              <a:off x="4933" y="3920"/>
              <a:ext cx="153" cy="81"/>
            </a:xfrm>
            <a:custGeom>
              <a:avLst/>
              <a:gdLst/>
              <a:ahLst/>
              <a:cxnLst>
                <a:cxn ang="0">
                  <a:pos x="74" y="54"/>
                </a:cxn>
                <a:cxn ang="0">
                  <a:pos x="74" y="52"/>
                </a:cxn>
                <a:cxn ang="0">
                  <a:pos x="82" y="34"/>
                </a:cxn>
                <a:cxn ang="0">
                  <a:pos x="82" y="22"/>
                </a:cxn>
                <a:cxn ang="0">
                  <a:pos x="71" y="7"/>
                </a:cxn>
                <a:cxn ang="0">
                  <a:pos x="56" y="18"/>
                </a:cxn>
                <a:cxn ang="0">
                  <a:pos x="56" y="33"/>
                </a:cxn>
                <a:cxn ang="0">
                  <a:pos x="65" y="52"/>
                </a:cxn>
                <a:cxn ang="0">
                  <a:pos x="65" y="54"/>
                </a:cxn>
                <a:cxn ang="0">
                  <a:pos x="38" y="54"/>
                </a:cxn>
                <a:cxn ang="0">
                  <a:pos x="38" y="52"/>
                </a:cxn>
                <a:cxn ang="0">
                  <a:pos x="46" y="33"/>
                </a:cxn>
                <a:cxn ang="0">
                  <a:pos x="46" y="22"/>
                </a:cxn>
                <a:cxn ang="0">
                  <a:pos x="35" y="7"/>
                </a:cxn>
                <a:cxn ang="0">
                  <a:pos x="20" y="18"/>
                </a:cxn>
                <a:cxn ang="0">
                  <a:pos x="20" y="34"/>
                </a:cxn>
                <a:cxn ang="0">
                  <a:pos x="29" y="52"/>
                </a:cxn>
                <a:cxn ang="0">
                  <a:pos x="29" y="54"/>
                </a:cxn>
                <a:cxn ang="0">
                  <a:pos x="0" y="54"/>
                </a:cxn>
                <a:cxn ang="0">
                  <a:pos x="0" y="52"/>
                </a:cxn>
                <a:cxn ang="0">
                  <a:pos x="10" y="34"/>
                </a:cxn>
                <a:cxn ang="0">
                  <a:pos x="10" y="19"/>
                </a:cxn>
                <a:cxn ang="0">
                  <a:pos x="0" y="3"/>
                </a:cxn>
                <a:cxn ang="0">
                  <a:pos x="0" y="1"/>
                </a:cxn>
                <a:cxn ang="0">
                  <a:pos x="20" y="1"/>
                </a:cxn>
                <a:cxn ang="0">
                  <a:pos x="20" y="10"/>
                </a:cxn>
                <a:cxn ang="0">
                  <a:pos x="39" y="0"/>
                </a:cxn>
                <a:cxn ang="0">
                  <a:pos x="55" y="12"/>
                </a:cxn>
                <a:cxn ang="0">
                  <a:pos x="75" y="0"/>
                </a:cxn>
                <a:cxn ang="0">
                  <a:pos x="93" y="20"/>
                </a:cxn>
                <a:cxn ang="0">
                  <a:pos x="93" y="34"/>
                </a:cxn>
                <a:cxn ang="0">
                  <a:pos x="102" y="52"/>
                </a:cxn>
                <a:cxn ang="0">
                  <a:pos x="102" y="54"/>
                </a:cxn>
                <a:cxn ang="0">
                  <a:pos x="74" y="54"/>
                </a:cxn>
              </a:cxnLst>
              <a:rect l="0" t="0" r="r" b="b"/>
              <a:pathLst>
                <a:path w="102" h="54">
                  <a:moveTo>
                    <a:pt x="74" y="54"/>
                  </a:moveTo>
                  <a:cubicBezTo>
                    <a:pt x="74" y="52"/>
                    <a:pt x="74" y="52"/>
                    <a:pt x="74" y="52"/>
                  </a:cubicBezTo>
                  <a:cubicBezTo>
                    <a:pt x="82" y="51"/>
                    <a:pt x="82" y="50"/>
                    <a:pt x="82" y="34"/>
                  </a:cubicBezTo>
                  <a:cubicBezTo>
                    <a:pt x="82" y="22"/>
                    <a:pt x="82" y="22"/>
                    <a:pt x="82" y="22"/>
                  </a:cubicBezTo>
                  <a:cubicBezTo>
                    <a:pt x="82" y="11"/>
                    <a:pt x="78" y="7"/>
                    <a:pt x="71" y="7"/>
                  </a:cubicBezTo>
                  <a:cubicBezTo>
                    <a:pt x="63" y="7"/>
                    <a:pt x="56" y="13"/>
                    <a:pt x="56" y="18"/>
                  </a:cubicBezTo>
                  <a:cubicBezTo>
                    <a:pt x="56" y="33"/>
                    <a:pt x="56" y="33"/>
                    <a:pt x="56" y="33"/>
                  </a:cubicBezTo>
                  <a:cubicBezTo>
                    <a:pt x="56" y="50"/>
                    <a:pt x="56" y="51"/>
                    <a:pt x="65" y="52"/>
                  </a:cubicBezTo>
                  <a:cubicBezTo>
                    <a:pt x="65" y="54"/>
                    <a:pt x="65" y="54"/>
                    <a:pt x="65" y="54"/>
                  </a:cubicBezTo>
                  <a:cubicBezTo>
                    <a:pt x="38" y="54"/>
                    <a:pt x="38" y="54"/>
                    <a:pt x="38" y="54"/>
                  </a:cubicBezTo>
                  <a:cubicBezTo>
                    <a:pt x="38" y="52"/>
                    <a:pt x="38" y="52"/>
                    <a:pt x="38" y="52"/>
                  </a:cubicBezTo>
                  <a:cubicBezTo>
                    <a:pt x="46" y="51"/>
                    <a:pt x="46" y="50"/>
                    <a:pt x="46" y="33"/>
                  </a:cubicBezTo>
                  <a:cubicBezTo>
                    <a:pt x="46" y="22"/>
                    <a:pt x="46" y="22"/>
                    <a:pt x="46" y="22"/>
                  </a:cubicBezTo>
                  <a:cubicBezTo>
                    <a:pt x="46" y="11"/>
                    <a:pt x="43" y="7"/>
                    <a:pt x="35" y="7"/>
                  </a:cubicBezTo>
                  <a:cubicBezTo>
                    <a:pt x="27" y="7"/>
                    <a:pt x="20" y="13"/>
                    <a:pt x="20" y="18"/>
                  </a:cubicBezTo>
                  <a:cubicBezTo>
                    <a:pt x="20" y="34"/>
                    <a:pt x="20" y="34"/>
                    <a:pt x="20" y="34"/>
                  </a:cubicBezTo>
                  <a:cubicBezTo>
                    <a:pt x="20" y="51"/>
                    <a:pt x="21" y="51"/>
                    <a:pt x="29" y="52"/>
                  </a:cubicBezTo>
                  <a:cubicBezTo>
                    <a:pt x="29" y="54"/>
                    <a:pt x="29" y="54"/>
                    <a:pt x="29" y="54"/>
                  </a:cubicBezTo>
                  <a:cubicBezTo>
                    <a:pt x="0" y="54"/>
                    <a:pt x="0" y="54"/>
                    <a:pt x="0" y="54"/>
                  </a:cubicBezTo>
                  <a:cubicBezTo>
                    <a:pt x="0" y="52"/>
                    <a:pt x="0" y="52"/>
                    <a:pt x="0" y="52"/>
                  </a:cubicBezTo>
                  <a:cubicBezTo>
                    <a:pt x="9" y="52"/>
                    <a:pt x="10" y="52"/>
                    <a:pt x="10" y="34"/>
                  </a:cubicBezTo>
                  <a:cubicBezTo>
                    <a:pt x="10" y="19"/>
                    <a:pt x="10" y="19"/>
                    <a:pt x="10" y="19"/>
                  </a:cubicBezTo>
                  <a:cubicBezTo>
                    <a:pt x="10" y="4"/>
                    <a:pt x="9" y="4"/>
                    <a:pt x="0" y="3"/>
                  </a:cubicBezTo>
                  <a:cubicBezTo>
                    <a:pt x="0" y="1"/>
                    <a:pt x="0" y="1"/>
                    <a:pt x="0" y="1"/>
                  </a:cubicBezTo>
                  <a:cubicBezTo>
                    <a:pt x="20" y="1"/>
                    <a:pt x="20" y="1"/>
                    <a:pt x="20" y="1"/>
                  </a:cubicBezTo>
                  <a:cubicBezTo>
                    <a:pt x="20" y="10"/>
                    <a:pt x="20" y="10"/>
                    <a:pt x="20" y="10"/>
                  </a:cubicBezTo>
                  <a:cubicBezTo>
                    <a:pt x="24" y="5"/>
                    <a:pt x="31" y="0"/>
                    <a:pt x="39" y="0"/>
                  </a:cubicBezTo>
                  <a:cubicBezTo>
                    <a:pt x="48" y="0"/>
                    <a:pt x="53" y="4"/>
                    <a:pt x="55" y="12"/>
                  </a:cubicBezTo>
                  <a:cubicBezTo>
                    <a:pt x="60" y="5"/>
                    <a:pt x="67" y="0"/>
                    <a:pt x="75" y="0"/>
                  </a:cubicBezTo>
                  <a:cubicBezTo>
                    <a:pt x="85" y="0"/>
                    <a:pt x="93" y="6"/>
                    <a:pt x="93" y="20"/>
                  </a:cubicBezTo>
                  <a:cubicBezTo>
                    <a:pt x="93" y="34"/>
                    <a:pt x="93" y="34"/>
                    <a:pt x="93" y="34"/>
                  </a:cubicBezTo>
                  <a:cubicBezTo>
                    <a:pt x="93" y="50"/>
                    <a:pt x="92" y="51"/>
                    <a:pt x="102" y="52"/>
                  </a:cubicBezTo>
                  <a:cubicBezTo>
                    <a:pt x="102" y="54"/>
                    <a:pt x="102" y="54"/>
                    <a:pt x="102" y="54"/>
                  </a:cubicBezTo>
                  <a:lnTo>
                    <a:pt x="74" y="54"/>
                  </a:lnTo>
                  <a:close/>
                </a:path>
              </a:pathLst>
            </a:custGeom>
            <a:solidFill>
              <a:srgbClr val="FFFFFF"/>
            </a:solidFill>
            <a:ln w="9525">
              <a:noFill/>
              <a:round/>
              <a:headEnd/>
              <a:tailEnd/>
            </a:ln>
          </p:spPr>
          <p:txBody>
            <a:bodyPr/>
            <a:lstStyle/>
            <a:p>
              <a:pPr>
                <a:defRPr/>
              </a:pPr>
              <a:endParaRPr lang="en-US" dirty="0"/>
            </a:p>
          </p:txBody>
        </p:sp>
        <p:sp>
          <p:nvSpPr>
            <p:cNvPr id="26" name="Freeform 1090" hidden="1"/>
            <p:cNvSpPr>
              <a:spLocks noEditPoints="1"/>
            </p:cNvSpPr>
            <p:nvPr userDrawn="1"/>
          </p:nvSpPr>
          <p:spPr bwMode="auto">
            <a:xfrm>
              <a:off x="5087" y="3920"/>
              <a:ext cx="93" cy="123"/>
            </a:xfrm>
            <a:custGeom>
              <a:avLst/>
              <a:gdLst/>
              <a:ahLst/>
              <a:cxnLst>
                <a:cxn ang="0">
                  <a:pos x="51" y="29"/>
                </a:cxn>
                <a:cxn ang="0">
                  <a:pos x="34" y="52"/>
                </a:cxn>
                <a:cxn ang="0">
                  <a:pos x="20" y="42"/>
                </a:cxn>
                <a:cxn ang="0">
                  <a:pos x="20" y="16"/>
                </a:cxn>
                <a:cxn ang="0">
                  <a:pos x="33" y="7"/>
                </a:cxn>
                <a:cxn ang="0">
                  <a:pos x="51" y="29"/>
                </a:cxn>
                <a:cxn ang="0">
                  <a:pos x="62" y="27"/>
                </a:cxn>
                <a:cxn ang="0">
                  <a:pos x="38" y="0"/>
                </a:cxn>
                <a:cxn ang="0">
                  <a:pos x="20" y="9"/>
                </a:cxn>
                <a:cxn ang="0">
                  <a:pos x="20" y="1"/>
                </a:cxn>
                <a:cxn ang="0">
                  <a:pos x="0" y="1"/>
                </a:cxn>
                <a:cxn ang="0">
                  <a:pos x="0" y="3"/>
                </a:cxn>
                <a:cxn ang="0">
                  <a:pos x="9" y="22"/>
                </a:cxn>
                <a:cxn ang="0">
                  <a:pos x="9" y="58"/>
                </a:cxn>
                <a:cxn ang="0">
                  <a:pos x="0" y="79"/>
                </a:cxn>
                <a:cxn ang="0">
                  <a:pos x="0" y="82"/>
                </a:cxn>
                <a:cxn ang="0">
                  <a:pos x="29" y="82"/>
                </a:cxn>
                <a:cxn ang="0">
                  <a:pos x="29" y="79"/>
                </a:cxn>
                <a:cxn ang="0">
                  <a:pos x="20" y="57"/>
                </a:cxn>
                <a:cxn ang="0">
                  <a:pos x="20" y="50"/>
                </a:cxn>
                <a:cxn ang="0">
                  <a:pos x="36" y="56"/>
                </a:cxn>
                <a:cxn ang="0">
                  <a:pos x="62" y="27"/>
                </a:cxn>
              </a:cxnLst>
              <a:rect l="0" t="0" r="r" b="b"/>
              <a:pathLst>
                <a:path w="62" h="82">
                  <a:moveTo>
                    <a:pt x="51" y="29"/>
                  </a:moveTo>
                  <a:cubicBezTo>
                    <a:pt x="51" y="43"/>
                    <a:pt x="45" y="52"/>
                    <a:pt x="34" y="52"/>
                  </a:cubicBezTo>
                  <a:cubicBezTo>
                    <a:pt x="27" y="52"/>
                    <a:pt x="20" y="48"/>
                    <a:pt x="20" y="42"/>
                  </a:cubicBezTo>
                  <a:cubicBezTo>
                    <a:pt x="20" y="16"/>
                    <a:pt x="20" y="16"/>
                    <a:pt x="20" y="16"/>
                  </a:cubicBezTo>
                  <a:cubicBezTo>
                    <a:pt x="20" y="11"/>
                    <a:pt x="26" y="7"/>
                    <a:pt x="33" y="7"/>
                  </a:cubicBezTo>
                  <a:cubicBezTo>
                    <a:pt x="44" y="7"/>
                    <a:pt x="51" y="15"/>
                    <a:pt x="51" y="29"/>
                  </a:cubicBezTo>
                  <a:close/>
                  <a:moveTo>
                    <a:pt x="62" y="27"/>
                  </a:moveTo>
                  <a:cubicBezTo>
                    <a:pt x="62" y="12"/>
                    <a:pt x="52" y="0"/>
                    <a:pt x="38" y="0"/>
                  </a:cubicBezTo>
                  <a:cubicBezTo>
                    <a:pt x="30" y="0"/>
                    <a:pt x="24" y="4"/>
                    <a:pt x="20" y="9"/>
                  </a:cubicBezTo>
                  <a:cubicBezTo>
                    <a:pt x="20" y="1"/>
                    <a:pt x="20" y="1"/>
                    <a:pt x="20" y="1"/>
                  </a:cubicBezTo>
                  <a:cubicBezTo>
                    <a:pt x="0" y="1"/>
                    <a:pt x="0" y="1"/>
                    <a:pt x="0" y="1"/>
                  </a:cubicBezTo>
                  <a:cubicBezTo>
                    <a:pt x="0" y="3"/>
                    <a:pt x="0" y="3"/>
                    <a:pt x="0" y="3"/>
                  </a:cubicBezTo>
                  <a:cubicBezTo>
                    <a:pt x="8" y="4"/>
                    <a:pt x="9" y="4"/>
                    <a:pt x="9" y="22"/>
                  </a:cubicBezTo>
                  <a:cubicBezTo>
                    <a:pt x="9" y="58"/>
                    <a:pt x="9" y="58"/>
                    <a:pt x="9" y="58"/>
                  </a:cubicBezTo>
                  <a:cubicBezTo>
                    <a:pt x="9" y="77"/>
                    <a:pt x="10" y="79"/>
                    <a:pt x="0" y="79"/>
                  </a:cubicBezTo>
                  <a:cubicBezTo>
                    <a:pt x="0" y="82"/>
                    <a:pt x="0" y="82"/>
                    <a:pt x="0" y="82"/>
                  </a:cubicBezTo>
                  <a:cubicBezTo>
                    <a:pt x="29" y="82"/>
                    <a:pt x="29" y="82"/>
                    <a:pt x="29" y="82"/>
                  </a:cubicBezTo>
                  <a:cubicBezTo>
                    <a:pt x="29" y="79"/>
                    <a:pt x="29" y="79"/>
                    <a:pt x="29" y="79"/>
                  </a:cubicBezTo>
                  <a:cubicBezTo>
                    <a:pt x="19" y="79"/>
                    <a:pt x="20" y="77"/>
                    <a:pt x="20" y="57"/>
                  </a:cubicBezTo>
                  <a:cubicBezTo>
                    <a:pt x="20" y="50"/>
                    <a:pt x="20" y="50"/>
                    <a:pt x="20" y="50"/>
                  </a:cubicBezTo>
                  <a:cubicBezTo>
                    <a:pt x="24" y="54"/>
                    <a:pt x="30" y="56"/>
                    <a:pt x="36" y="56"/>
                  </a:cubicBezTo>
                  <a:cubicBezTo>
                    <a:pt x="52" y="56"/>
                    <a:pt x="62" y="43"/>
                    <a:pt x="62" y="27"/>
                  </a:cubicBezTo>
                  <a:close/>
                </a:path>
              </a:pathLst>
            </a:custGeom>
            <a:solidFill>
              <a:srgbClr val="FFFFFF"/>
            </a:solidFill>
            <a:ln w="9525">
              <a:noFill/>
              <a:round/>
              <a:headEnd/>
              <a:tailEnd/>
            </a:ln>
          </p:spPr>
          <p:txBody>
            <a:bodyPr/>
            <a:lstStyle/>
            <a:p>
              <a:pPr>
                <a:defRPr/>
              </a:pPr>
              <a:endParaRPr lang="en-US" dirty="0"/>
            </a:p>
          </p:txBody>
        </p:sp>
        <p:sp>
          <p:nvSpPr>
            <p:cNvPr id="27" name="Freeform 1091" hidden="1"/>
            <p:cNvSpPr>
              <a:spLocks noEditPoints="1"/>
            </p:cNvSpPr>
            <p:nvPr userDrawn="1"/>
          </p:nvSpPr>
          <p:spPr bwMode="auto">
            <a:xfrm>
              <a:off x="5192" y="3920"/>
              <a:ext cx="77" cy="84"/>
            </a:xfrm>
            <a:custGeom>
              <a:avLst/>
              <a:gdLst/>
              <a:ahLst/>
              <a:cxnLst>
                <a:cxn ang="0">
                  <a:pos x="29" y="42"/>
                </a:cxn>
                <a:cxn ang="0">
                  <a:pos x="19" y="50"/>
                </a:cxn>
                <a:cxn ang="0">
                  <a:pos x="10" y="41"/>
                </a:cxn>
                <a:cxn ang="0">
                  <a:pos x="29" y="27"/>
                </a:cxn>
                <a:cxn ang="0">
                  <a:pos x="29" y="42"/>
                </a:cxn>
                <a:cxn ang="0">
                  <a:pos x="52" y="54"/>
                </a:cxn>
                <a:cxn ang="0">
                  <a:pos x="52" y="52"/>
                </a:cxn>
                <a:cxn ang="0">
                  <a:pos x="48" y="52"/>
                </a:cxn>
                <a:cxn ang="0">
                  <a:pos x="40" y="39"/>
                </a:cxn>
                <a:cxn ang="0">
                  <a:pos x="40" y="21"/>
                </a:cxn>
                <a:cxn ang="0">
                  <a:pos x="39" y="11"/>
                </a:cxn>
                <a:cxn ang="0">
                  <a:pos x="20" y="0"/>
                </a:cxn>
                <a:cxn ang="0">
                  <a:pos x="1" y="6"/>
                </a:cxn>
                <a:cxn ang="0">
                  <a:pos x="5" y="15"/>
                </a:cxn>
                <a:cxn ang="0">
                  <a:pos x="7" y="15"/>
                </a:cxn>
                <a:cxn ang="0">
                  <a:pos x="19" y="5"/>
                </a:cxn>
                <a:cxn ang="0">
                  <a:pos x="29" y="16"/>
                </a:cxn>
                <a:cxn ang="0">
                  <a:pos x="29" y="22"/>
                </a:cxn>
                <a:cxn ang="0">
                  <a:pos x="4" y="33"/>
                </a:cxn>
                <a:cxn ang="0">
                  <a:pos x="0" y="42"/>
                </a:cxn>
                <a:cxn ang="0">
                  <a:pos x="15" y="56"/>
                </a:cxn>
                <a:cxn ang="0">
                  <a:pos x="30" y="48"/>
                </a:cxn>
                <a:cxn ang="0">
                  <a:pos x="39" y="54"/>
                </a:cxn>
                <a:cxn ang="0">
                  <a:pos x="52" y="54"/>
                </a:cxn>
              </a:cxnLst>
              <a:rect l="0" t="0" r="r" b="b"/>
              <a:pathLst>
                <a:path w="52" h="56">
                  <a:moveTo>
                    <a:pt x="29" y="42"/>
                  </a:moveTo>
                  <a:cubicBezTo>
                    <a:pt x="29" y="46"/>
                    <a:pt x="24" y="50"/>
                    <a:pt x="19" y="50"/>
                  </a:cubicBezTo>
                  <a:cubicBezTo>
                    <a:pt x="14" y="50"/>
                    <a:pt x="10" y="47"/>
                    <a:pt x="10" y="41"/>
                  </a:cubicBezTo>
                  <a:cubicBezTo>
                    <a:pt x="10" y="30"/>
                    <a:pt x="22" y="31"/>
                    <a:pt x="29" y="27"/>
                  </a:cubicBezTo>
                  <a:lnTo>
                    <a:pt x="29" y="42"/>
                  </a:lnTo>
                  <a:close/>
                  <a:moveTo>
                    <a:pt x="52" y="54"/>
                  </a:moveTo>
                  <a:cubicBezTo>
                    <a:pt x="52" y="52"/>
                    <a:pt x="52" y="52"/>
                    <a:pt x="52" y="52"/>
                  </a:cubicBezTo>
                  <a:cubicBezTo>
                    <a:pt x="48" y="52"/>
                    <a:pt x="48" y="52"/>
                    <a:pt x="48" y="52"/>
                  </a:cubicBezTo>
                  <a:cubicBezTo>
                    <a:pt x="41" y="52"/>
                    <a:pt x="40" y="49"/>
                    <a:pt x="40" y="39"/>
                  </a:cubicBezTo>
                  <a:cubicBezTo>
                    <a:pt x="40" y="21"/>
                    <a:pt x="40" y="21"/>
                    <a:pt x="40" y="21"/>
                  </a:cubicBezTo>
                  <a:cubicBezTo>
                    <a:pt x="40" y="17"/>
                    <a:pt x="40" y="14"/>
                    <a:pt x="39" y="11"/>
                  </a:cubicBezTo>
                  <a:cubicBezTo>
                    <a:pt x="37" y="3"/>
                    <a:pt x="30" y="0"/>
                    <a:pt x="20" y="0"/>
                  </a:cubicBezTo>
                  <a:cubicBezTo>
                    <a:pt x="14" y="0"/>
                    <a:pt x="6" y="2"/>
                    <a:pt x="1" y="6"/>
                  </a:cubicBezTo>
                  <a:cubicBezTo>
                    <a:pt x="2" y="9"/>
                    <a:pt x="4" y="14"/>
                    <a:pt x="5" y="15"/>
                  </a:cubicBezTo>
                  <a:cubicBezTo>
                    <a:pt x="7" y="15"/>
                    <a:pt x="7" y="15"/>
                    <a:pt x="7" y="15"/>
                  </a:cubicBezTo>
                  <a:cubicBezTo>
                    <a:pt x="9" y="9"/>
                    <a:pt x="13" y="5"/>
                    <a:pt x="19" y="5"/>
                  </a:cubicBezTo>
                  <a:cubicBezTo>
                    <a:pt x="26" y="5"/>
                    <a:pt x="29" y="10"/>
                    <a:pt x="29" y="16"/>
                  </a:cubicBezTo>
                  <a:cubicBezTo>
                    <a:pt x="29" y="22"/>
                    <a:pt x="29" y="22"/>
                    <a:pt x="29" y="22"/>
                  </a:cubicBezTo>
                  <a:cubicBezTo>
                    <a:pt x="29" y="26"/>
                    <a:pt x="12" y="27"/>
                    <a:pt x="4" y="33"/>
                  </a:cubicBezTo>
                  <a:cubicBezTo>
                    <a:pt x="2" y="35"/>
                    <a:pt x="0" y="38"/>
                    <a:pt x="0" y="42"/>
                  </a:cubicBezTo>
                  <a:cubicBezTo>
                    <a:pt x="0" y="50"/>
                    <a:pt x="6" y="56"/>
                    <a:pt x="15" y="56"/>
                  </a:cubicBezTo>
                  <a:cubicBezTo>
                    <a:pt x="20" y="56"/>
                    <a:pt x="25" y="54"/>
                    <a:pt x="30" y="48"/>
                  </a:cubicBezTo>
                  <a:cubicBezTo>
                    <a:pt x="31" y="52"/>
                    <a:pt x="34" y="54"/>
                    <a:pt x="39" y="54"/>
                  </a:cubicBezTo>
                  <a:lnTo>
                    <a:pt x="52" y="54"/>
                  </a:lnTo>
                  <a:close/>
                </a:path>
              </a:pathLst>
            </a:custGeom>
            <a:solidFill>
              <a:srgbClr val="FFFFFF"/>
            </a:solidFill>
            <a:ln w="9525">
              <a:noFill/>
              <a:round/>
              <a:headEnd/>
              <a:tailEnd/>
            </a:ln>
          </p:spPr>
          <p:txBody>
            <a:bodyPr/>
            <a:lstStyle/>
            <a:p>
              <a:pPr>
                <a:defRPr/>
              </a:pPr>
              <a:endParaRPr lang="en-US" dirty="0"/>
            </a:p>
          </p:txBody>
        </p:sp>
        <p:sp>
          <p:nvSpPr>
            <p:cNvPr id="28" name="Freeform 1092" hidden="1"/>
            <p:cNvSpPr>
              <a:spLocks/>
            </p:cNvSpPr>
            <p:nvPr userDrawn="1"/>
          </p:nvSpPr>
          <p:spPr bwMode="auto">
            <a:xfrm>
              <a:off x="5268" y="3920"/>
              <a:ext cx="98" cy="81"/>
            </a:xfrm>
            <a:custGeom>
              <a:avLst/>
              <a:gdLst/>
              <a:ahLst/>
              <a:cxnLst>
                <a:cxn ang="0">
                  <a:pos x="38" y="54"/>
                </a:cxn>
                <a:cxn ang="0">
                  <a:pos x="38" y="52"/>
                </a:cxn>
                <a:cxn ang="0">
                  <a:pos x="46" y="33"/>
                </a:cxn>
                <a:cxn ang="0">
                  <a:pos x="46" y="23"/>
                </a:cxn>
                <a:cxn ang="0">
                  <a:pos x="34" y="7"/>
                </a:cxn>
                <a:cxn ang="0">
                  <a:pos x="20" y="18"/>
                </a:cxn>
                <a:cxn ang="0">
                  <a:pos x="20" y="32"/>
                </a:cxn>
                <a:cxn ang="0">
                  <a:pos x="28" y="52"/>
                </a:cxn>
                <a:cxn ang="0">
                  <a:pos x="28" y="54"/>
                </a:cxn>
                <a:cxn ang="0">
                  <a:pos x="0" y="54"/>
                </a:cxn>
                <a:cxn ang="0">
                  <a:pos x="0" y="52"/>
                </a:cxn>
                <a:cxn ang="0">
                  <a:pos x="9" y="32"/>
                </a:cxn>
                <a:cxn ang="0">
                  <a:pos x="9" y="19"/>
                </a:cxn>
                <a:cxn ang="0">
                  <a:pos x="0" y="3"/>
                </a:cxn>
                <a:cxn ang="0">
                  <a:pos x="0" y="1"/>
                </a:cxn>
                <a:cxn ang="0">
                  <a:pos x="20" y="1"/>
                </a:cxn>
                <a:cxn ang="0">
                  <a:pos x="20" y="10"/>
                </a:cxn>
                <a:cxn ang="0">
                  <a:pos x="39" y="0"/>
                </a:cxn>
                <a:cxn ang="0">
                  <a:pos x="57" y="21"/>
                </a:cxn>
                <a:cxn ang="0">
                  <a:pos x="57" y="33"/>
                </a:cxn>
                <a:cxn ang="0">
                  <a:pos x="66" y="52"/>
                </a:cxn>
                <a:cxn ang="0">
                  <a:pos x="66" y="54"/>
                </a:cxn>
                <a:cxn ang="0">
                  <a:pos x="38" y="54"/>
                </a:cxn>
              </a:cxnLst>
              <a:rect l="0" t="0" r="r" b="b"/>
              <a:pathLst>
                <a:path w="66" h="54">
                  <a:moveTo>
                    <a:pt x="38" y="54"/>
                  </a:moveTo>
                  <a:cubicBezTo>
                    <a:pt x="38" y="52"/>
                    <a:pt x="38" y="52"/>
                    <a:pt x="38" y="52"/>
                  </a:cubicBezTo>
                  <a:cubicBezTo>
                    <a:pt x="46" y="51"/>
                    <a:pt x="46" y="51"/>
                    <a:pt x="46" y="33"/>
                  </a:cubicBezTo>
                  <a:cubicBezTo>
                    <a:pt x="46" y="23"/>
                    <a:pt x="46" y="23"/>
                    <a:pt x="46" y="23"/>
                  </a:cubicBezTo>
                  <a:cubicBezTo>
                    <a:pt x="46" y="10"/>
                    <a:pt x="41" y="7"/>
                    <a:pt x="34" y="7"/>
                  </a:cubicBezTo>
                  <a:cubicBezTo>
                    <a:pt x="26" y="7"/>
                    <a:pt x="20" y="13"/>
                    <a:pt x="20" y="18"/>
                  </a:cubicBezTo>
                  <a:cubicBezTo>
                    <a:pt x="20" y="32"/>
                    <a:pt x="20" y="32"/>
                    <a:pt x="20" y="32"/>
                  </a:cubicBezTo>
                  <a:cubicBezTo>
                    <a:pt x="20" y="51"/>
                    <a:pt x="20" y="51"/>
                    <a:pt x="28" y="52"/>
                  </a:cubicBezTo>
                  <a:cubicBezTo>
                    <a:pt x="28" y="54"/>
                    <a:pt x="28" y="54"/>
                    <a:pt x="28" y="54"/>
                  </a:cubicBezTo>
                  <a:cubicBezTo>
                    <a:pt x="0" y="54"/>
                    <a:pt x="0" y="54"/>
                    <a:pt x="0" y="54"/>
                  </a:cubicBezTo>
                  <a:cubicBezTo>
                    <a:pt x="0" y="52"/>
                    <a:pt x="0" y="52"/>
                    <a:pt x="0" y="52"/>
                  </a:cubicBezTo>
                  <a:cubicBezTo>
                    <a:pt x="9" y="51"/>
                    <a:pt x="9" y="51"/>
                    <a:pt x="9" y="32"/>
                  </a:cubicBezTo>
                  <a:cubicBezTo>
                    <a:pt x="9" y="19"/>
                    <a:pt x="9" y="19"/>
                    <a:pt x="9" y="19"/>
                  </a:cubicBezTo>
                  <a:cubicBezTo>
                    <a:pt x="9" y="4"/>
                    <a:pt x="8" y="4"/>
                    <a:pt x="0" y="3"/>
                  </a:cubicBezTo>
                  <a:cubicBezTo>
                    <a:pt x="0" y="1"/>
                    <a:pt x="0" y="1"/>
                    <a:pt x="0" y="1"/>
                  </a:cubicBezTo>
                  <a:cubicBezTo>
                    <a:pt x="20" y="1"/>
                    <a:pt x="20" y="1"/>
                    <a:pt x="20" y="1"/>
                  </a:cubicBezTo>
                  <a:cubicBezTo>
                    <a:pt x="20" y="10"/>
                    <a:pt x="20" y="10"/>
                    <a:pt x="20" y="10"/>
                  </a:cubicBezTo>
                  <a:cubicBezTo>
                    <a:pt x="25" y="3"/>
                    <a:pt x="32" y="0"/>
                    <a:pt x="39" y="0"/>
                  </a:cubicBezTo>
                  <a:cubicBezTo>
                    <a:pt x="48" y="0"/>
                    <a:pt x="57" y="5"/>
                    <a:pt x="57" y="21"/>
                  </a:cubicBezTo>
                  <a:cubicBezTo>
                    <a:pt x="57" y="33"/>
                    <a:pt x="57" y="33"/>
                    <a:pt x="57" y="33"/>
                  </a:cubicBezTo>
                  <a:cubicBezTo>
                    <a:pt x="57" y="51"/>
                    <a:pt x="57" y="51"/>
                    <a:pt x="66" y="52"/>
                  </a:cubicBezTo>
                  <a:cubicBezTo>
                    <a:pt x="66" y="54"/>
                    <a:pt x="66" y="54"/>
                    <a:pt x="66" y="54"/>
                  </a:cubicBezTo>
                  <a:lnTo>
                    <a:pt x="38" y="54"/>
                  </a:lnTo>
                  <a:close/>
                </a:path>
              </a:pathLst>
            </a:custGeom>
            <a:solidFill>
              <a:srgbClr val="FFFFFF"/>
            </a:solidFill>
            <a:ln w="9525">
              <a:noFill/>
              <a:round/>
              <a:headEnd/>
              <a:tailEnd/>
            </a:ln>
          </p:spPr>
          <p:txBody>
            <a:bodyPr/>
            <a:lstStyle/>
            <a:p>
              <a:pPr>
                <a:defRPr/>
              </a:pPr>
              <a:endParaRPr lang="en-US" dirty="0"/>
            </a:p>
          </p:txBody>
        </p:sp>
        <p:sp>
          <p:nvSpPr>
            <p:cNvPr id="29" name="Freeform 1093" hidden="1"/>
            <p:cNvSpPr>
              <a:spLocks/>
            </p:cNvSpPr>
            <p:nvPr userDrawn="1"/>
          </p:nvSpPr>
          <p:spPr bwMode="auto">
            <a:xfrm>
              <a:off x="5360" y="3923"/>
              <a:ext cx="87" cy="124"/>
            </a:xfrm>
            <a:custGeom>
              <a:avLst/>
              <a:gdLst/>
              <a:ahLst/>
              <a:cxnLst>
                <a:cxn ang="0">
                  <a:pos x="48" y="12"/>
                </a:cxn>
                <a:cxn ang="0">
                  <a:pos x="38" y="42"/>
                </a:cxn>
                <a:cxn ang="0">
                  <a:pos x="7" y="83"/>
                </a:cxn>
                <a:cxn ang="0">
                  <a:pos x="2" y="75"/>
                </a:cxn>
                <a:cxn ang="0">
                  <a:pos x="29" y="53"/>
                </a:cxn>
                <a:cxn ang="0">
                  <a:pos x="15" y="22"/>
                </a:cxn>
                <a:cxn ang="0">
                  <a:pos x="0" y="2"/>
                </a:cxn>
                <a:cxn ang="0">
                  <a:pos x="0" y="0"/>
                </a:cxn>
                <a:cxn ang="0">
                  <a:pos x="25" y="0"/>
                </a:cxn>
                <a:cxn ang="0">
                  <a:pos x="25" y="2"/>
                </a:cxn>
                <a:cxn ang="0">
                  <a:pos x="20" y="6"/>
                </a:cxn>
                <a:cxn ang="0">
                  <a:pos x="24" y="17"/>
                </a:cxn>
                <a:cxn ang="0">
                  <a:pos x="34" y="41"/>
                </a:cxn>
                <a:cxn ang="0">
                  <a:pos x="44" y="10"/>
                </a:cxn>
                <a:cxn ang="0">
                  <a:pos x="39" y="2"/>
                </a:cxn>
                <a:cxn ang="0">
                  <a:pos x="39" y="0"/>
                </a:cxn>
                <a:cxn ang="0">
                  <a:pos x="58" y="0"/>
                </a:cxn>
                <a:cxn ang="0">
                  <a:pos x="58" y="2"/>
                </a:cxn>
                <a:cxn ang="0">
                  <a:pos x="48" y="12"/>
                </a:cxn>
              </a:cxnLst>
              <a:rect l="0" t="0" r="r" b="b"/>
              <a:pathLst>
                <a:path w="58" h="83">
                  <a:moveTo>
                    <a:pt x="48" y="12"/>
                  </a:moveTo>
                  <a:cubicBezTo>
                    <a:pt x="38" y="42"/>
                    <a:pt x="38" y="42"/>
                    <a:pt x="38" y="42"/>
                  </a:cubicBezTo>
                  <a:cubicBezTo>
                    <a:pt x="31" y="62"/>
                    <a:pt x="27" y="75"/>
                    <a:pt x="7" y="83"/>
                  </a:cubicBezTo>
                  <a:cubicBezTo>
                    <a:pt x="5" y="82"/>
                    <a:pt x="2" y="77"/>
                    <a:pt x="2" y="75"/>
                  </a:cubicBezTo>
                  <a:cubicBezTo>
                    <a:pt x="17" y="71"/>
                    <a:pt x="24" y="65"/>
                    <a:pt x="29" y="53"/>
                  </a:cubicBezTo>
                  <a:cubicBezTo>
                    <a:pt x="15" y="22"/>
                    <a:pt x="15" y="22"/>
                    <a:pt x="15" y="22"/>
                  </a:cubicBezTo>
                  <a:cubicBezTo>
                    <a:pt x="7" y="3"/>
                    <a:pt x="6" y="2"/>
                    <a:pt x="0" y="2"/>
                  </a:cubicBezTo>
                  <a:cubicBezTo>
                    <a:pt x="0" y="0"/>
                    <a:pt x="0" y="0"/>
                    <a:pt x="0" y="0"/>
                  </a:cubicBezTo>
                  <a:cubicBezTo>
                    <a:pt x="25" y="0"/>
                    <a:pt x="25" y="0"/>
                    <a:pt x="25" y="0"/>
                  </a:cubicBezTo>
                  <a:cubicBezTo>
                    <a:pt x="25" y="2"/>
                    <a:pt x="25" y="2"/>
                    <a:pt x="25" y="2"/>
                  </a:cubicBezTo>
                  <a:cubicBezTo>
                    <a:pt x="21" y="3"/>
                    <a:pt x="20" y="4"/>
                    <a:pt x="20" y="6"/>
                  </a:cubicBezTo>
                  <a:cubicBezTo>
                    <a:pt x="20" y="8"/>
                    <a:pt x="21" y="11"/>
                    <a:pt x="24" y="17"/>
                  </a:cubicBezTo>
                  <a:cubicBezTo>
                    <a:pt x="34" y="41"/>
                    <a:pt x="34" y="41"/>
                    <a:pt x="34" y="41"/>
                  </a:cubicBezTo>
                  <a:cubicBezTo>
                    <a:pt x="44" y="10"/>
                    <a:pt x="44" y="10"/>
                    <a:pt x="44" y="10"/>
                  </a:cubicBezTo>
                  <a:cubicBezTo>
                    <a:pt x="46" y="5"/>
                    <a:pt x="43" y="2"/>
                    <a:pt x="39" y="2"/>
                  </a:cubicBezTo>
                  <a:cubicBezTo>
                    <a:pt x="39" y="0"/>
                    <a:pt x="39" y="0"/>
                    <a:pt x="39" y="0"/>
                  </a:cubicBezTo>
                  <a:cubicBezTo>
                    <a:pt x="58" y="0"/>
                    <a:pt x="58" y="0"/>
                    <a:pt x="58" y="0"/>
                  </a:cubicBezTo>
                  <a:cubicBezTo>
                    <a:pt x="58" y="2"/>
                    <a:pt x="58" y="2"/>
                    <a:pt x="58" y="2"/>
                  </a:cubicBezTo>
                  <a:cubicBezTo>
                    <a:pt x="54" y="2"/>
                    <a:pt x="51" y="5"/>
                    <a:pt x="48" y="12"/>
                  </a:cubicBezTo>
                  <a:close/>
                </a:path>
              </a:pathLst>
            </a:custGeom>
            <a:solidFill>
              <a:srgbClr val="FFFFFF"/>
            </a:solidFill>
            <a:ln w="9525">
              <a:noFill/>
              <a:round/>
              <a:headEnd/>
              <a:tailEnd/>
            </a:ln>
          </p:spPr>
          <p:txBody>
            <a:bodyPr/>
            <a:lstStyle/>
            <a:p>
              <a:pPr>
                <a:defRPr/>
              </a:pPr>
              <a:endParaRPr lang="en-US" dirty="0"/>
            </a:p>
          </p:txBody>
        </p:sp>
      </p:grpSp>
      <p:graphicFrame>
        <p:nvGraphicFramePr>
          <p:cNvPr id="35" name="Rectangle 1103" hidden="1"/>
          <p:cNvGraphicFramePr>
            <a:graphicFrameLocks/>
          </p:cNvGraphicFramePr>
          <p:nvPr>
            <p:custDataLst>
              <p:tags r:id="rId7"/>
            </p:custDataLst>
          </p:nvPr>
        </p:nvGraphicFramePr>
        <p:xfrm>
          <a:off x="0" y="0"/>
          <a:ext cx="158750" cy="158750"/>
        </p:xfrm>
        <a:graphic>
          <a:graphicData uri="http://schemas.openxmlformats.org/presentationml/2006/ole">
            <p:oleObj spid="_x0000_s52258" r:id="rId11" imgW="0" imgH="0" progId="">
              <p:embed/>
            </p:oleObj>
          </a:graphicData>
        </a:graphic>
      </p:graphicFrame>
      <p:sp>
        <p:nvSpPr>
          <p:cNvPr id="36" name="doc id"/>
          <p:cNvSpPr>
            <a:spLocks noGrp="1" noChangeArrowheads="1"/>
          </p:cNvSpPr>
          <p:nvPr>
            <p:ph type="ftr" sz="quarter" idx="10"/>
            <p:custDataLst>
              <p:tags r:id="rId8"/>
            </p:custDataLst>
          </p:nvPr>
        </p:nvSpPr>
        <p:spPr bwMode="auto">
          <a:xfrm>
            <a:off x="8442325" y="36513"/>
            <a:ext cx="295275" cy="122237"/>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spcBef>
                <a:spcPct val="0"/>
              </a:spcBef>
              <a:buSzTx/>
              <a:defRPr sz="800">
                <a:solidFill>
                  <a:srgbClr val="000000"/>
                </a:solidFill>
              </a:defRPr>
            </a:lvl1pPr>
          </a:lstStyle>
          <a:p>
            <a:pPr>
              <a:defRPr/>
            </a:pP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794A7-80B1-401E-A8B3-B901A0492186}" type="slidenum">
              <a:rPr lang="en-US" smtClean="0"/>
              <a:pPr>
                <a:defRPr/>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0"/>
            <a:ext cx="7617222" cy="1334960"/>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2000"/>
            </a:lvl1pPr>
            <a:lvl2pPr marL="448056" indent="0">
              <a:buNone/>
              <a:defRPr sz="1800"/>
            </a:lvl2pPr>
            <a:lvl3pPr marL="896112" indent="0">
              <a:buNone/>
              <a:defRPr sz="1600"/>
            </a:lvl3pPr>
            <a:lvl4pPr marL="1344168" indent="0">
              <a:buNone/>
              <a:defRPr sz="1400"/>
            </a:lvl4pPr>
            <a:lvl5pPr marL="1792224" indent="0">
              <a:buNone/>
              <a:defRPr sz="1400"/>
            </a:lvl5pPr>
            <a:lvl6pPr marL="2240280" indent="0">
              <a:buNone/>
              <a:defRPr sz="1400"/>
            </a:lvl6pPr>
            <a:lvl7pPr marL="2688336" indent="0">
              <a:buNone/>
              <a:defRPr sz="1400"/>
            </a:lvl7pPr>
            <a:lvl8pPr marL="3136392" indent="0">
              <a:buNone/>
              <a:defRPr sz="1400"/>
            </a:lvl8pPr>
            <a:lvl9pPr marL="358444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CA1431-A7BC-48C3-B1E1-1BDB33A0E99E}" type="slidenum">
              <a:rPr lang="en-US" smtClean="0"/>
              <a:pPr>
                <a:defRPr/>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2108" y="1941759"/>
            <a:ext cx="3733933" cy="4032885"/>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7" y="1941759"/>
            <a:ext cx="3733933" cy="4032885"/>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958872-04D9-424E-934B-F84458EFA039}" type="slidenum">
              <a:rPr lang="en-US" smtClean="0"/>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072" y="269171"/>
            <a:ext cx="8065294" cy="11202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8072" y="1504553"/>
            <a:ext cx="3959525" cy="627026"/>
          </a:xfrm>
        </p:spPr>
        <p:txBody>
          <a:bodyPr anchor="b"/>
          <a:lstStyle>
            <a:lvl1pPr marL="0" indent="0">
              <a:buNone/>
              <a:defRPr sz="2400" b="1"/>
            </a:lvl1pPr>
            <a:lvl2pPr marL="448056" indent="0">
              <a:buNone/>
              <a:defRPr sz="2000" b="1"/>
            </a:lvl2pPr>
            <a:lvl3pPr marL="896112" indent="0">
              <a:buNone/>
              <a:defRPr sz="1800" b="1"/>
            </a:lvl3pPr>
            <a:lvl4pPr marL="1344168" indent="0">
              <a:buNone/>
              <a:defRPr sz="1600" b="1"/>
            </a:lvl4pPr>
            <a:lvl5pPr marL="1792224" indent="0">
              <a:buNone/>
              <a:defRPr sz="1600" b="1"/>
            </a:lvl5pPr>
            <a:lvl6pPr marL="2240280" indent="0">
              <a:buNone/>
              <a:defRPr sz="1600" b="1"/>
            </a:lvl6pPr>
            <a:lvl7pPr marL="2688336" indent="0">
              <a:buNone/>
              <a:defRPr sz="1600" b="1"/>
            </a:lvl7pPr>
            <a:lvl8pPr marL="3136392" indent="0">
              <a:buNone/>
              <a:defRPr sz="1600" b="1"/>
            </a:lvl8pPr>
            <a:lvl9pPr marL="3584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072" y="2131579"/>
            <a:ext cx="3959525" cy="38726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287" y="1504553"/>
            <a:ext cx="3961080" cy="627026"/>
          </a:xfrm>
        </p:spPr>
        <p:txBody>
          <a:bodyPr anchor="b"/>
          <a:lstStyle>
            <a:lvl1pPr marL="0" indent="0">
              <a:buNone/>
              <a:defRPr sz="2400" b="1"/>
            </a:lvl1pPr>
            <a:lvl2pPr marL="448056" indent="0">
              <a:buNone/>
              <a:defRPr sz="2000" b="1"/>
            </a:lvl2pPr>
            <a:lvl3pPr marL="896112" indent="0">
              <a:buNone/>
              <a:defRPr sz="1800" b="1"/>
            </a:lvl3pPr>
            <a:lvl4pPr marL="1344168" indent="0">
              <a:buNone/>
              <a:defRPr sz="1600" b="1"/>
            </a:lvl4pPr>
            <a:lvl5pPr marL="1792224" indent="0">
              <a:buNone/>
              <a:defRPr sz="1600" b="1"/>
            </a:lvl5pPr>
            <a:lvl6pPr marL="2240280" indent="0">
              <a:buNone/>
              <a:defRPr sz="1600" b="1"/>
            </a:lvl6pPr>
            <a:lvl7pPr marL="2688336" indent="0">
              <a:buNone/>
              <a:defRPr sz="1600" b="1"/>
            </a:lvl7pPr>
            <a:lvl8pPr marL="3136392" indent="0">
              <a:buNone/>
              <a:defRPr sz="1600" b="1"/>
            </a:lvl8pPr>
            <a:lvl9pPr marL="3584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287" y="2131579"/>
            <a:ext cx="3961080" cy="38726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2B06DE-6F63-421D-8714-88FD2B04A9E5}" type="slidenum">
              <a:rPr lang="en-US" smtClean="0"/>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2D65B59-8F34-47C9-9617-AEDF2477FA2C}" type="slidenum">
              <a:rPr lang="en-US" smtClean="0"/>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D6AA3E5-2EC9-46E4-AA67-9A50F7DCF5D2}" type="slidenum">
              <a:rPr lang="en-US" smtClean="0"/>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267614"/>
            <a:ext cx="2948251" cy="11389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73" y="267615"/>
            <a:ext cx="5009693" cy="5736593"/>
          </a:xfrm>
        </p:spPr>
        <p:txBody>
          <a:bodyPr/>
          <a:lstStyle>
            <a:lvl1pPr>
              <a:defRPr sz="31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8073" y="1406531"/>
            <a:ext cx="2948251" cy="4597676"/>
          </a:xfrm>
        </p:spPr>
        <p:txBody>
          <a:bodyPr/>
          <a:lstStyle>
            <a:lvl1pPr marL="0" indent="0">
              <a:buNone/>
              <a:defRPr sz="1400"/>
            </a:lvl1pPr>
            <a:lvl2pPr marL="448056" indent="0">
              <a:buNone/>
              <a:defRPr sz="1200"/>
            </a:lvl2pPr>
            <a:lvl3pPr marL="896112" indent="0">
              <a:buNone/>
              <a:defRPr sz="1000"/>
            </a:lvl3pPr>
            <a:lvl4pPr marL="1344168" indent="0">
              <a:buNone/>
              <a:defRPr sz="900"/>
            </a:lvl4pPr>
            <a:lvl5pPr marL="1792224" indent="0">
              <a:buNone/>
              <a:defRPr sz="900"/>
            </a:lvl5pPr>
            <a:lvl6pPr marL="2240280" indent="0">
              <a:buNone/>
              <a:defRPr sz="900"/>
            </a:lvl6pPr>
            <a:lvl7pPr marL="2688336" indent="0">
              <a:buNone/>
              <a:defRPr sz="900"/>
            </a:lvl7pPr>
            <a:lvl8pPr marL="3136392" indent="0">
              <a:buNone/>
              <a:defRPr sz="900"/>
            </a:lvl8pPr>
            <a:lvl9pPr marL="358444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B71B0C4-B9D3-4FF1-BD97-A01E0FC1A740}" type="slidenum">
              <a:rPr lang="en-US" smtClean="0"/>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705032"/>
            <a:ext cx="5376863" cy="55545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6504" y="600576"/>
            <a:ext cx="5376863" cy="4032885"/>
          </a:xfrm>
        </p:spPr>
        <p:txBody>
          <a:bodyPr/>
          <a:lstStyle>
            <a:lvl1pPr marL="0" indent="0">
              <a:buNone/>
              <a:defRPr sz="3100"/>
            </a:lvl1pPr>
            <a:lvl2pPr marL="448056" indent="0">
              <a:buNone/>
              <a:defRPr sz="2700"/>
            </a:lvl2pPr>
            <a:lvl3pPr marL="896112" indent="0">
              <a:buNone/>
              <a:defRPr sz="2400"/>
            </a:lvl3pPr>
            <a:lvl4pPr marL="1344168" indent="0">
              <a:buNone/>
              <a:defRPr sz="2000"/>
            </a:lvl4pPr>
            <a:lvl5pPr marL="1792224" indent="0">
              <a:buNone/>
              <a:defRPr sz="2000"/>
            </a:lvl5pPr>
            <a:lvl6pPr marL="2240280" indent="0">
              <a:buNone/>
              <a:defRPr sz="2000"/>
            </a:lvl6pPr>
            <a:lvl7pPr marL="2688336" indent="0">
              <a:buNone/>
              <a:defRPr sz="2000"/>
            </a:lvl7pPr>
            <a:lvl8pPr marL="3136392" indent="0">
              <a:buNone/>
              <a:defRPr sz="2000"/>
            </a:lvl8pPr>
            <a:lvl9pPr marL="3584448"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400"/>
            </a:lvl1pPr>
            <a:lvl2pPr marL="448056" indent="0">
              <a:buNone/>
              <a:defRPr sz="1200"/>
            </a:lvl2pPr>
            <a:lvl3pPr marL="896112" indent="0">
              <a:buNone/>
              <a:defRPr sz="1000"/>
            </a:lvl3pPr>
            <a:lvl4pPr marL="1344168" indent="0">
              <a:buNone/>
              <a:defRPr sz="900"/>
            </a:lvl4pPr>
            <a:lvl5pPr marL="1792224" indent="0">
              <a:buNone/>
              <a:defRPr sz="900"/>
            </a:lvl5pPr>
            <a:lvl6pPr marL="2240280" indent="0">
              <a:buNone/>
              <a:defRPr sz="900"/>
            </a:lvl6pPr>
            <a:lvl7pPr marL="2688336" indent="0">
              <a:buNone/>
              <a:defRPr sz="900"/>
            </a:lvl7pPr>
            <a:lvl8pPr marL="3136392" indent="0">
              <a:buNone/>
              <a:defRPr sz="900"/>
            </a:lvl8pPr>
            <a:lvl9pPr marL="358444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ABD370-9DFE-461D-83D5-5748AEED074A}" type="slidenum">
              <a:rPr lang="en-US" smtClean="0"/>
              <a:pPr>
                <a:defRPr/>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72108" y="597464"/>
            <a:ext cx="7617222" cy="1120246"/>
          </a:xfrm>
          <a:prstGeom prst="rect">
            <a:avLst/>
          </a:prstGeom>
          <a:noFill/>
          <a:ln w="9525">
            <a:noFill/>
            <a:miter lim="800000"/>
            <a:headEnd/>
            <a:tailEnd/>
          </a:ln>
        </p:spPr>
        <p:txBody>
          <a:bodyPr vert="horz" wrap="square" lIns="89611" tIns="44806" rIns="89611" bIns="44806"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72108" y="1941759"/>
            <a:ext cx="7617222" cy="4032885"/>
          </a:xfrm>
          <a:prstGeom prst="rect">
            <a:avLst/>
          </a:prstGeom>
          <a:noFill/>
          <a:ln w="9525">
            <a:noFill/>
            <a:miter lim="800000"/>
            <a:headEnd/>
            <a:tailEnd/>
          </a:ln>
        </p:spPr>
        <p:txBody>
          <a:bodyPr vert="horz" wrap="square" lIns="89611" tIns="44806" rIns="89611" bIns="448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72108" y="6124011"/>
            <a:ext cx="1866966" cy="448098"/>
          </a:xfrm>
          <a:prstGeom prst="rect">
            <a:avLst/>
          </a:prstGeom>
          <a:noFill/>
          <a:ln w="9525">
            <a:noFill/>
            <a:miter lim="800000"/>
            <a:headEnd/>
            <a:tailEnd/>
          </a:ln>
          <a:effectLst/>
        </p:spPr>
        <p:txBody>
          <a:bodyPr vert="horz" wrap="square" lIns="89611" tIns="44806" rIns="89611" bIns="44806" numCol="1" anchor="t" anchorCtr="0" compatLnSpc="1">
            <a:prstTxWarp prst="textNoShape">
              <a:avLst/>
            </a:prstTxWarp>
          </a:bodyPr>
          <a:lstStyle>
            <a:lvl1pPr algn="l">
              <a:defRPr sz="1400"/>
            </a:lvl1pPr>
          </a:lstStyle>
          <a:p>
            <a:pPr>
              <a:defRPr/>
            </a:pPr>
            <a:endParaRPr lang="en-US" dirty="0"/>
          </a:p>
        </p:txBody>
      </p:sp>
      <p:sp>
        <p:nvSpPr>
          <p:cNvPr id="1029" name="Rectangle 5"/>
          <p:cNvSpPr>
            <a:spLocks noGrp="1" noChangeArrowheads="1"/>
          </p:cNvSpPr>
          <p:nvPr>
            <p:ph type="ftr" sz="quarter" idx="3"/>
          </p:nvPr>
        </p:nvSpPr>
        <p:spPr bwMode="auto">
          <a:xfrm>
            <a:off x="3061825" y="6124011"/>
            <a:ext cx="2837789" cy="448098"/>
          </a:xfrm>
          <a:prstGeom prst="rect">
            <a:avLst/>
          </a:prstGeom>
          <a:noFill/>
          <a:ln w="9525">
            <a:noFill/>
            <a:miter lim="800000"/>
            <a:headEnd/>
            <a:tailEnd/>
          </a:ln>
          <a:effectLst/>
        </p:spPr>
        <p:txBody>
          <a:bodyPr vert="horz" wrap="square" lIns="89611" tIns="44806" rIns="89611" bIns="44806" numCol="1" anchor="t" anchorCtr="0" compatLnSpc="1">
            <a:prstTxWarp prst="textNoShape">
              <a:avLst/>
            </a:prstTxWarp>
          </a:bodyPr>
          <a:lstStyle>
            <a:lvl1pPr>
              <a:defRPr sz="1400"/>
            </a:lvl1pPr>
          </a:lstStyle>
          <a:p>
            <a:pPr>
              <a:defRPr/>
            </a:pPr>
            <a:endParaRPr lang="en-US" dirty="0"/>
          </a:p>
        </p:txBody>
      </p:sp>
      <p:sp>
        <p:nvSpPr>
          <p:cNvPr id="1030" name="Rectangle 6"/>
          <p:cNvSpPr>
            <a:spLocks noGrp="1" noChangeArrowheads="1"/>
          </p:cNvSpPr>
          <p:nvPr>
            <p:ph type="sldNum" sz="quarter" idx="4"/>
          </p:nvPr>
        </p:nvSpPr>
        <p:spPr bwMode="auto">
          <a:xfrm>
            <a:off x="6422364" y="6124011"/>
            <a:ext cx="1866966" cy="448098"/>
          </a:xfrm>
          <a:prstGeom prst="rect">
            <a:avLst/>
          </a:prstGeom>
          <a:noFill/>
          <a:ln w="9525">
            <a:noFill/>
            <a:miter lim="800000"/>
            <a:headEnd/>
            <a:tailEnd/>
          </a:ln>
          <a:effectLst/>
        </p:spPr>
        <p:txBody>
          <a:bodyPr vert="horz" wrap="square" lIns="89611" tIns="44806" rIns="89611" bIns="44806" numCol="1" anchor="t" anchorCtr="0" compatLnSpc="1">
            <a:prstTxWarp prst="textNoShape">
              <a:avLst/>
            </a:prstTxWarp>
          </a:bodyPr>
          <a:lstStyle>
            <a:lvl1pPr algn="r">
              <a:defRPr sz="1400"/>
            </a:lvl1pPr>
          </a:lstStyle>
          <a:p>
            <a:pPr>
              <a:defRPr/>
            </a:pPr>
            <a:fld id="{4F4DB4F2-7B1D-4BEF-81E3-54BAF6D8A898}" type="slidenum">
              <a:rPr lang="en-US" smtClean="0"/>
              <a:pPr>
                <a:defRPr/>
              </a:pPr>
              <a:t>‹#›</a:t>
            </a:fld>
            <a:endParaRPr lang="en-US" dirty="0"/>
          </a:p>
        </p:txBody>
      </p:sp>
      <p:grpSp>
        <p:nvGrpSpPr>
          <p:cNvPr id="7" name="McK Slide Elements"/>
          <p:cNvGrpSpPr>
            <a:grpSpLocks/>
          </p:cNvGrpSpPr>
          <p:nvPr userDrawn="1"/>
        </p:nvGrpSpPr>
        <p:grpSpPr bwMode="auto">
          <a:xfrm>
            <a:off x="119063" y="569913"/>
            <a:ext cx="8610600" cy="6021387"/>
            <a:chOff x="75" y="359"/>
            <a:chExt cx="5424" cy="3793"/>
          </a:xfrm>
        </p:grpSpPr>
        <p:sp>
          <p:nvSpPr>
            <p:cNvPr id="8" name="McK Measure" hidden="1"/>
            <p:cNvSpPr txBox="1">
              <a:spLocks noChangeArrowheads="1"/>
            </p:cNvSpPr>
            <p:nvPr userDrawn="1"/>
          </p:nvSpPr>
          <p:spPr bwMode="gray">
            <a:xfrm>
              <a:off x="75" y="359"/>
              <a:ext cx="5424" cy="308"/>
            </a:xfrm>
            <a:prstGeom prst="rect">
              <a:avLst/>
            </a:prstGeom>
            <a:noFill/>
            <a:ln w="9525">
              <a:noFill/>
              <a:miter lim="800000"/>
              <a:headEnd/>
              <a:tailEnd/>
            </a:ln>
            <a:effectLst/>
          </p:spPr>
          <p:txBody>
            <a:bodyPr lIns="0" tIns="0" rIns="0" bIns="0">
              <a:spAutoFit/>
            </a:bodyPr>
            <a:lstStyle/>
            <a:p>
              <a:pPr algn="l" defTabSz="895350">
                <a:spcBef>
                  <a:spcPct val="0"/>
                </a:spcBef>
                <a:buSzTx/>
                <a:defRPr/>
              </a:pPr>
              <a:r>
                <a:rPr lang="en-US" sz="1600" b="1" dirty="0"/>
                <a:t>Subtitle, 16 pt bold, delete if not used</a:t>
              </a:r>
            </a:p>
            <a:p>
              <a:pPr algn="l" defTabSz="895350">
                <a:spcBef>
                  <a:spcPct val="0"/>
                </a:spcBef>
                <a:buSzTx/>
                <a:defRPr/>
              </a:pPr>
              <a:r>
                <a:rPr lang="en-US" sz="1600" dirty="0"/>
                <a:t>Unit of measure, 16 point plain, delete if not used</a:t>
              </a:r>
            </a:p>
          </p:txBody>
        </p:sp>
        <p:sp>
          <p:nvSpPr>
            <p:cNvPr id="9" name="McK Footnote" hidden="1"/>
            <p:cNvSpPr txBox="1">
              <a:spLocks noChangeArrowheads="1"/>
            </p:cNvSpPr>
            <p:nvPr userDrawn="1"/>
          </p:nvSpPr>
          <p:spPr bwMode="gray">
            <a:xfrm>
              <a:off x="75" y="3980"/>
              <a:ext cx="4124" cy="172"/>
            </a:xfrm>
            <a:prstGeom prst="rect">
              <a:avLst/>
            </a:prstGeom>
            <a:noFill/>
            <a:ln w="9525">
              <a:noFill/>
              <a:miter lim="800000"/>
              <a:headEnd/>
              <a:tailEnd/>
            </a:ln>
            <a:effectLst/>
          </p:spPr>
          <p:txBody>
            <a:bodyPr lIns="0" tIns="0" rIns="0" bIns="0" anchor="b">
              <a:spAutoFit/>
            </a:bodyPr>
            <a:lstStyle/>
            <a:p>
              <a:pPr marL="461963" indent="-461963" algn="l" defTabSz="895350">
                <a:spcBef>
                  <a:spcPct val="0"/>
                </a:spcBef>
                <a:buSzTx/>
                <a:tabLst>
                  <a:tab pos="403225" algn="r"/>
                </a:tabLst>
                <a:defRPr/>
              </a:pPr>
              <a:r>
                <a:rPr lang="en-US" sz="900" dirty="0">
                  <a:solidFill>
                    <a:schemeClr val="bg2"/>
                  </a:solidFill>
                </a:rPr>
                <a:t>	*	Footnote</a:t>
              </a:r>
            </a:p>
            <a:p>
              <a:pPr marL="461963" indent="-461963" algn="l" defTabSz="895350">
                <a:spcBef>
                  <a:spcPct val="0"/>
                </a:spcBef>
                <a:buSzTx/>
                <a:tabLst>
                  <a:tab pos="403225" algn="r"/>
                </a:tabLst>
                <a:defRPr/>
              </a:pPr>
              <a:r>
                <a:rPr lang="en-US" sz="900" dirty="0">
                  <a:solidFill>
                    <a:schemeClr val="bg2"/>
                  </a:solidFill>
                </a:rPr>
                <a:t>	Source:	Source</a:t>
              </a:r>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695" r:id="rId18"/>
  </p:sldLayoutIdLst>
  <p:transition spd="med">
    <p:fade/>
  </p:transition>
  <p:hf hdr="0" ftr="0" dt="0"/>
  <p:txStyles>
    <p:titleStyle>
      <a:lvl1pPr algn="ctr" rtl="0" eaLnBrk="1" fontAlgn="base" hangingPunct="1">
        <a:spcBef>
          <a:spcPct val="0"/>
        </a:spcBef>
        <a:spcAft>
          <a:spcPct val="0"/>
        </a:spcAft>
        <a:defRPr sz="4300">
          <a:solidFill>
            <a:schemeClr val="tx2"/>
          </a:solidFill>
          <a:latin typeface="+mj-lt"/>
          <a:ea typeface="+mj-ea"/>
          <a:cs typeface="+mj-cs"/>
        </a:defRPr>
      </a:lvl1pPr>
      <a:lvl2pPr algn="ctr" rtl="0" eaLnBrk="1" fontAlgn="base" hangingPunct="1">
        <a:spcBef>
          <a:spcPct val="0"/>
        </a:spcBef>
        <a:spcAft>
          <a:spcPct val="0"/>
        </a:spcAft>
        <a:defRPr sz="4300">
          <a:solidFill>
            <a:schemeClr val="tx2"/>
          </a:solidFill>
          <a:latin typeface="Times" pitchFamily="18" charset="0"/>
        </a:defRPr>
      </a:lvl2pPr>
      <a:lvl3pPr algn="ctr" rtl="0" eaLnBrk="1" fontAlgn="base" hangingPunct="1">
        <a:spcBef>
          <a:spcPct val="0"/>
        </a:spcBef>
        <a:spcAft>
          <a:spcPct val="0"/>
        </a:spcAft>
        <a:defRPr sz="4300">
          <a:solidFill>
            <a:schemeClr val="tx2"/>
          </a:solidFill>
          <a:latin typeface="Times" pitchFamily="18" charset="0"/>
        </a:defRPr>
      </a:lvl3pPr>
      <a:lvl4pPr algn="ctr" rtl="0" eaLnBrk="1" fontAlgn="base" hangingPunct="1">
        <a:spcBef>
          <a:spcPct val="0"/>
        </a:spcBef>
        <a:spcAft>
          <a:spcPct val="0"/>
        </a:spcAft>
        <a:defRPr sz="4300">
          <a:solidFill>
            <a:schemeClr val="tx2"/>
          </a:solidFill>
          <a:latin typeface="Times" pitchFamily="18" charset="0"/>
        </a:defRPr>
      </a:lvl4pPr>
      <a:lvl5pPr algn="ctr" rtl="0" eaLnBrk="1" fontAlgn="base" hangingPunct="1">
        <a:spcBef>
          <a:spcPct val="0"/>
        </a:spcBef>
        <a:spcAft>
          <a:spcPct val="0"/>
        </a:spcAft>
        <a:defRPr sz="4300">
          <a:solidFill>
            <a:schemeClr val="tx2"/>
          </a:solidFill>
          <a:latin typeface="Times" pitchFamily="18" charset="0"/>
        </a:defRPr>
      </a:lvl5pPr>
      <a:lvl6pPr marL="448056" algn="ctr" rtl="0" eaLnBrk="1" fontAlgn="base" hangingPunct="1">
        <a:spcBef>
          <a:spcPct val="0"/>
        </a:spcBef>
        <a:spcAft>
          <a:spcPct val="0"/>
        </a:spcAft>
        <a:defRPr sz="4300">
          <a:solidFill>
            <a:schemeClr val="tx2"/>
          </a:solidFill>
          <a:latin typeface="Times" pitchFamily="18" charset="0"/>
        </a:defRPr>
      </a:lvl6pPr>
      <a:lvl7pPr marL="896112" algn="ctr" rtl="0" eaLnBrk="1" fontAlgn="base" hangingPunct="1">
        <a:spcBef>
          <a:spcPct val="0"/>
        </a:spcBef>
        <a:spcAft>
          <a:spcPct val="0"/>
        </a:spcAft>
        <a:defRPr sz="4300">
          <a:solidFill>
            <a:schemeClr val="tx2"/>
          </a:solidFill>
          <a:latin typeface="Times" pitchFamily="18" charset="0"/>
        </a:defRPr>
      </a:lvl7pPr>
      <a:lvl8pPr marL="1344168" algn="ctr" rtl="0" eaLnBrk="1" fontAlgn="base" hangingPunct="1">
        <a:spcBef>
          <a:spcPct val="0"/>
        </a:spcBef>
        <a:spcAft>
          <a:spcPct val="0"/>
        </a:spcAft>
        <a:defRPr sz="4300">
          <a:solidFill>
            <a:schemeClr val="tx2"/>
          </a:solidFill>
          <a:latin typeface="Times" pitchFamily="18" charset="0"/>
        </a:defRPr>
      </a:lvl8pPr>
      <a:lvl9pPr marL="1792224" algn="ctr" rtl="0" eaLnBrk="1" fontAlgn="base" hangingPunct="1">
        <a:spcBef>
          <a:spcPct val="0"/>
        </a:spcBef>
        <a:spcAft>
          <a:spcPct val="0"/>
        </a:spcAft>
        <a:defRPr sz="4300">
          <a:solidFill>
            <a:schemeClr val="tx2"/>
          </a:solidFill>
          <a:latin typeface="Times" pitchFamily="18" charset="0"/>
        </a:defRPr>
      </a:lvl9pPr>
    </p:titleStyle>
    <p:bodyStyle>
      <a:lvl1pPr marL="336042" indent="-336042" algn="l" rtl="0" eaLnBrk="1" fontAlgn="base" hangingPunct="1">
        <a:spcBef>
          <a:spcPct val="20000"/>
        </a:spcBef>
        <a:spcAft>
          <a:spcPct val="0"/>
        </a:spcAft>
        <a:buChar char="•"/>
        <a:defRPr sz="3100">
          <a:solidFill>
            <a:schemeClr val="tx1"/>
          </a:solidFill>
          <a:latin typeface="+mn-lt"/>
          <a:ea typeface="+mn-ea"/>
          <a:cs typeface="+mn-cs"/>
        </a:defRPr>
      </a:lvl1pPr>
      <a:lvl2pPr marL="728091" indent="-280035" algn="l" rtl="0" eaLnBrk="1" fontAlgn="base" hangingPunct="1">
        <a:spcBef>
          <a:spcPct val="20000"/>
        </a:spcBef>
        <a:spcAft>
          <a:spcPct val="0"/>
        </a:spcAft>
        <a:buChar char="–"/>
        <a:defRPr sz="2700">
          <a:solidFill>
            <a:schemeClr val="tx1"/>
          </a:solidFill>
          <a:latin typeface="+mn-lt"/>
        </a:defRPr>
      </a:lvl2pPr>
      <a:lvl3pPr marL="1120140" indent="-224028" algn="l" rtl="0" eaLnBrk="1" fontAlgn="base" hangingPunct="1">
        <a:spcBef>
          <a:spcPct val="20000"/>
        </a:spcBef>
        <a:spcAft>
          <a:spcPct val="0"/>
        </a:spcAft>
        <a:buChar char="•"/>
        <a:defRPr sz="2400">
          <a:solidFill>
            <a:schemeClr val="tx1"/>
          </a:solidFill>
          <a:latin typeface="+mn-lt"/>
        </a:defRPr>
      </a:lvl3pPr>
      <a:lvl4pPr marL="1568196" indent="-224028" algn="l" rtl="0" eaLnBrk="1" fontAlgn="base" hangingPunct="1">
        <a:spcBef>
          <a:spcPct val="20000"/>
        </a:spcBef>
        <a:spcAft>
          <a:spcPct val="0"/>
        </a:spcAft>
        <a:buChar char="–"/>
        <a:defRPr sz="2000">
          <a:solidFill>
            <a:schemeClr val="tx1"/>
          </a:solidFill>
          <a:latin typeface="+mn-lt"/>
        </a:defRPr>
      </a:lvl4pPr>
      <a:lvl5pPr marL="2016252" indent="-224028" algn="l" rtl="0" eaLnBrk="1" fontAlgn="base" hangingPunct="1">
        <a:spcBef>
          <a:spcPct val="20000"/>
        </a:spcBef>
        <a:spcAft>
          <a:spcPct val="0"/>
        </a:spcAft>
        <a:buChar char="»"/>
        <a:defRPr sz="2000">
          <a:solidFill>
            <a:schemeClr val="tx1"/>
          </a:solidFill>
          <a:latin typeface="+mn-lt"/>
        </a:defRPr>
      </a:lvl5pPr>
      <a:lvl6pPr marL="2464308" indent="-224028" algn="l" rtl="0" eaLnBrk="1" fontAlgn="base" hangingPunct="1">
        <a:spcBef>
          <a:spcPct val="20000"/>
        </a:spcBef>
        <a:spcAft>
          <a:spcPct val="0"/>
        </a:spcAft>
        <a:buChar char="»"/>
        <a:defRPr sz="2000">
          <a:solidFill>
            <a:schemeClr val="tx1"/>
          </a:solidFill>
          <a:latin typeface="+mn-lt"/>
        </a:defRPr>
      </a:lvl6pPr>
      <a:lvl7pPr marL="2912364" indent="-224028" algn="l" rtl="0" eaLnBrk="1" fontAlgn="base" hangingPunct="1">
        <a:spcBef>
          <a:spcPct val="20000"/>
        </a:spcBef>
        <a:spcAft>
          <a:spcPct val="0"/>
        </a:spcAft>
        <a:buChar char="»"/>
        <a:defRPr sz="2000">
          <a:solidFill>
            <a:schemeClr val="tx1"/>
          </a:solidFill>
          <a:latin typeface="+mn-lt"/>
        </a:defRPr>
      </a:lvl7pPr>
      <a:lvl8pPr marL="3360420" indent="-224028" algn="l" rtl="0" eaLnBrk="1" fontAlgn="base" hangingPunct="1">
        <a:spcBef>
          <a:spcPct val="20000"/>
        </a:spcBef>
        <a:spcAft>
          <a:spcPct val="0"/>
        </a:spcAft>
        <a:buChar char="»"/>
        <a:defRPr sz="2000">
          <a:solidFill>
            <a:schemeClr val="tx1"/>
          </a:solidFill>
          <a:latin typeface="+mn-lt"/>
        </a:defRPr>
      </a:lvl8pPr>
      <a:lvl9pPr marL="3808476" indent="-22402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896112" rtl="0" eaLnBrk="1" latinLnBrk="0" hangingPunct="1">
        <a:defRPr sz="1800" kern="1200">
          <a:solidFill>
            <a:schemeClr val="tx1"/>
          </a:solidFill>
          <a:latin typeface="+mn-lt"/>
          <a:ea typeface="+mn-ea"/>
          <a:cs typeface="+mn-cs"/>
        </a:defRPr>
      </a:lvl1pPr>
      <a:lvl2pPr marL="448056" algn="l" defTabSz="896112" rtl="0" eaLnBrk="1" latinLnBrk="0" hangingPunct="1">
        <a:defRPr sz="1800" kern="1200">
          <a:solidFill>
            <a:schemeClr val="tx1"/>
          </a:solidFill>
          <a:latin typeface="+mn-lt"/>
          <a:ea typeface="+mn-ea"/>
          <a:cs typeface="+mn-cs"/>
        </a:defRPr>
      </a:lvl2pPr>
      <a:lvl3pPr marL="896112" algn="l" defTabSz="896112" rtl="0" eaLnBrk="1" latinLnBrk="0" hangingPunct="1">
        <a:defRPr sz="1800" kern="1200">
          <a:solidFill>
            <a:schemeClr val="tx1"/>
          </a:solidFill>
          <a:latin typeface="+mn-lt"/>
          <a:ea typeface="+mn-ea"/>
          <a:cs typeface="+mn-cs"/>
        </a:defRPr>
      </a:lvl3pPr>
      <a:lvl4pPr marL="1344168" algn="l" defTabSz="896112" rtl="0" eaLnBrk="1" latinLnBrk="0" hangingPunct="1">
        <a:defRPr sz="1800" kern="1200">
          <a:solidFill>
            <a:schemeClr val="tx1"/>
          </a:solidFill>
          <a:latin typeface="+mn-lt"/>
          <a:ea typeface="+mn-ea"/>
          <a:cs typeface="+mn-cs"/>
        </a:defRPr>
      </a:lvl4pPr>
      <a:lvl5pPr marL="1792224" algn="l" defTabSz="896112" rtl="0" eaLnBrk="1" latinLnBrk="0" hangingPunct="1">
        <a:defRPr sz="1800" kern="1200">
          <a:solidFill>
            <a:schemeClr val="tx1"/>
          </a:solidFill>
          <a:latin typeface="+mn-lt"/>
          <a:ea typeface="+mn-ea"/>
          <a:cs typeface="+mn-cs"/>
        </a:defRPr>
      </a:lvl5pPr>
      <a:lvl6pPr marL="2240280" algn="l" defTabSz="896112" rtl="0" eaLnBrk="1" latinLnBrk="0" hangingPunct="1">
        <a:defRPr sz="1800" kern="1200">
          <a:solidFill>
            <a:schemeClr val="tx1"/>
          </a:solidFill>
          <a:latin typeface="+mn-lt"/>
          <a:ea typeface="+mn-ea"/>
          <a:cs typeface="+mn-cs"/>
        </a:defRPr>
      </a:lvl6pPr>
      <a:lvl7pPr marL="2688336" algn="l" defTabSz="896112" rtl="0" eaLnBrk="1" latinLnBrk="0" hangingPunct="1">
        <a:defRPr sz="1800" kern="1200">
          <a:solidFill>
            <a:schemeClr val="tx1"/>
          </a:solidFill>
          <a:latin typeface="+mn-lt"/>
          <a:ea typeface="+mn-ea"/>
          <a:cs typeface="+mn-cs"/>
        </a:defRPr>
      </a:lvl7pPr>
      <a:lvl8pPr marL="3136392" algn="l" defTabSz="896112" rtl="0" eaLnBrk="1" latinLnBrk="0" hangingPunct="1">
        <a:defRPr sz="1800" kern="1200">
          <a:solidFill>
            <a:schemeClr val="tx1"/>
          </a:solidFill>
          <a:latin typeface="+mn-lt"/>
          <a:ea typeface="+mn-ea"/>
          <a:cs typeface="+mn-cs"/>
        </a:defRPr>
      </a:lvl8pPr>
      <a:lvl9pPr marL="3584448" algn="l" defTabSz="8961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metabolomicsconferenc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310243"/>
            <a:ext cx="5437413" cy="751114"/>
          </a:xfrm>
          <a:ln w="3175"/>
        </p:spPr>
        <p:txBody>
          <a:bodyPr/>
          <a:lstStyle/>
          <a:p>
            <a:pPr>
              <a:defRPr/>
            </a:pPr>
            <a:r>
              <a:rPr lang="en-US" sz="35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5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231236" y="1125331"/>
            <a:ext cx="8504550" cy="503053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08" y="264955"/>
            <a:ext cx="7617222" cy="890514"/>
          </a:xfrm>
        </p:spPr>
        <p:txBody>
          <a:bodyPr/>
          <a:lstStyle/>
          <a:p>
            <a:r>
              <a:rPr lang="en-US" sz="4400" dirty="0" smtClean="0">
                <a:latin typeface="Arial" pitchFamily="34" charset="0"/>
                <a:cs typeface="Arial" pitchFamily="34" charset="0"/>
              </a:rPr>
              <a:t>Endo- and </a:t>
            </a:r>
            <a:r>
              <a:rPr lang="en-US" sz="4400" dirty="0" err="1" smtClean="0">
                <a:latin typeface="Arial" pitchFamily="34" charset="0"/>
                <a:cs typeface="Arial" pitchFamily="34" charset="0"/>
              </a:rPr>
              <a:t>Exo-Metabolome</a:t>
            </a:r>
            <a:endParaRPr lang="en-US" sz="4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C2D65B59-8F34-47C9-9617-AEDF2477FA2C}" type="slidenum">
              <a:rPr lang="en-US" smtClean="0"/>
              <a:pPr>
                <a:defRPr/>
              </a:pPr>
              <a:t>9</a:t>
            </a:fld>
            <a:endParaRPr lang="en-US" dirty="0"/>
          </a:p>
        </p:txBody>
      </p:sp>
      <p:pic>
        <p:nvPicPr>
          <p:cNvPr id="5" name="Picture 8" descr="http://portal.ejgallo.com/ImageRepository/archiveCache/5C4B6086C571F8455286B9EAA6E26AFE78/1238708207392/Bottle-DSC_0021fri.jpg"/>
          <p:cNvPicPr>
            <a:picLocks noChangeAspect="1" noChangeArrowheads="1"/>
          </p:cNvPicPr>
          <p:nvPr/>
        </p:nvPicPr>
        <p:blipFill>
          <a:blip r:embed="rId2" cstate="print"/>
          <a:srcRect/>
          <a:stretch>
            <a:fillRect/>
          </a:stretch>
        </p:blipFill>
        <p:spPr bwMode="auto">
          <a:xfrm>
            <a:off x="298715" y="1571669"/>
            <a:ext cx="2388680" cy="3659471"/>
          </a:xfrm>
          <a:prstGeom prst="rect">
            <a:avLst/>
          </a:prstGeom>
          <a:noFill/>
          <a:effectLst>
            <a:outerShdw blurRad="50800" dist="38100" dir="2700000" algn="tl" rotWithShape="0">
              <a:prstClr val="black">
                <a:alpha val="40000"/>
              </a:prstClr>
            </a:outerShdw>
          </a:effectLst>
        </p:spPr>
      </p:pic>
      <p:pic>
        <p:nvPicPr>
          <p:cNvPr id="6" name="Picture 9" descr="C:\Users\ckilburn\Desktop\BrandImage-B005985.jpg"/>
          <p:cNvPicPr>
            <a:picLocks noChangeAspect="1" noChangeArrowheads="1"/>
          </p:cNvPicPr>
          <p:nvPr/>
        </p:nvPicPr>
        <p:blipFill>
          <a:blip r:embed="rId3" cstate="print"/>
          <a:srcRect l="13802" r="3385"/>
          <a:stretch>
            <a:fillRect/>
          </a:stretch>
        </p:blipFill>
        <p:spPr bwMode="auto">
          <a:xfrm>
            <a:off x="6123649" y="1571669"/>
            <a:ext cx="2580894" cy="3656482"/>
          </a:xfrm>
          <a:prstGeom prst="rect">
            <a:avLst/>
          </a:prstGeom>
          <a:noFill/>
          <a:effectLst>
            <a:outerShdw blurRad="50800" dist="38100" dir="2700000" algn="tl" rotWithShape="0">
              <a:prstClr val="black">
                <a:alpha val="40000"/>
              </a:prstClr>
            </a:outerShdw>
          </a:effectLst>
        </p:spPr>
      </p:pic>
      <p:pic>
        <p:nvPicPr>
          <p:cNvPr id="7" name="Picture 11" descr="http://www.bath.ac.uk/bio-sci/images/profiles/wheals2.gif"/>
          <p:cNvPicPr>
            <a:picLocks noChangeAspect="1" noChangeArrowheads="1"/>
          </p:cNvPicPr>
          <p:nvPr/>
        </p:nvPicPr>
        <p:blipFill>
          <a:blip r:embed="rId4" cstate="print"/>
          <a:srcRect/>
          <a:stretch>
            <a:fillRect/>
          </a:stretch>
        </p:blipFill>
        <p:spPr bwMode="auto">
          <a:xfrm>
            <a:off x="3360539" y="2169133"/>
            <a:ext cx="2016324" cy="1853924"/>
          </a:xfrm>
          <a:prstGeom prst="rect">
            <a:avLst/>
          </a:prstGeom>
          <a:noFill/>
          <a:effectLst>
            <a:outerShdw blurRad="50800" dist="38100" dir="2700000" algn="tl" rotWithShape="0">
              <a:prstClr val="black">
                <a:alpha val="40000"/>
              </a:prstClr>
            </a:outerShdw>
          </a:effectLst>
        </p:spPr>
      </p:pic>
      <p:sp>
        <p:nvSpPr>
          <p:cNvPr id="8" name="Plus 7"/>
          <p:cNvSpPr/>
          <p:nvPr/>
        </p:nvSpPr>
        <p:spPr>
          <a:xfrm>
            <a:off x="2658560" y="2691914"/>
            <a:ext cx="746787" cy="746831"/>
          </a:xfrm>
          <a:prstGeom prst="mathPlus">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p>
        </p:txBody>
      </p:sp>
      <p:sp>
        <p:nvSpPr>
          <p:cNvPr id="9" name="Equal 8"/>
          <p:cNvSpPr/>
          <p:nvPr/>
        </p:nvSpPr>
        <p:spPr>
          <a:xfrm>
            <a:off x="5376863" y="2766597"/>
            <a:ext cx="746787" cy="672148"/>
          </a:xfrm>
          <a:prstGeom prst="mathEqual">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solidFill>
                <a:schemeClr val="tx1"/>
              </a:solidFill>
            </a:endParaRPr>
          </a:p>
        </p:txBody>
      </p:sp>
      <p:sp>
        <p:nvSpPr>
          <p:cNvPr id="10" name="TextBox 9"/>
          <p:cNvSpPr txBox="1"/>
          <p:nvPr/>
        </p:nvSpPr>
        <p:spPr>
          <a:xfrm>
            <a:off x="3516646" y="5528057"/>
            <a:ext cx="1704110" cy="707886"/>
          </a:xfrm>
          <a:prstGeom prst="rect">
            <a:avLst/>
          </a:prstGeom>
          <a:noFill/>
        </p:spPr>
        <p:txBody>
          <a:bodyPr wrap="square" rtlCol="0">
            <a:spAutoFit/>
          </a:bodyPr>
          <a:lstStyle/>
          <a:p>
            <a:r>
              <a:rPr lang="en-US" sz="2000" dirty="0" err="1" smtClean="0"/>
              <a:t>Exo-Metabolome</a:t>
            </a:r>
            <a:endParaRPr lang="en-US" sz="2000" dirty="0"/>
          </a:p>
        </p:txBody>
      </p:sp>
      <p:cxnSp>
        <p:nvCxnSpPr>
          <p:cNvPr id="12" name="Straight Arrow Connector 11"/>
          <p:cNvCxnSpPr>
            <a:stCxn id="5" idx="2"/>
            <a:endCxn id="10" idx="1"/>
          </p:cNvCxnSpPr>
          <p:nvPr/>
        </p:nvCxnSpPr>
        <p:spPr bwMode="auto">
          <a:xfrm>
            <a:off x="1493055" y="5231140"/>
            <a:ext cx="2023591" cy="650860"/>
          </a:xfrm>
          <a:prstGeom prst="straightConnector1">
            <a:avLst/>
          </a:prstGeom>
          <a:solidFill>
            <a:srgbClr val="FFCC00">
              <a:alpha val="35001"/>
            </a:srgbClr>
          </a:solidFill>
          <a:ln w="38100" cap="flat" cmpd="sng" algn="ctr">
            <a:solidFill>
              <a:schemeClr val="tx1"/>
            </a:solidFill>
            <a:prstDash val="solid"/>
            <a:round/>
            <a:headEnd type="none" w="med" len="med"/>
            <a:tailEnd type="arrow"/>
          </a:ln>
          <a:effectLst/>
        </p:spPr>
      </p:cxnSp>
      <p:cxnSp>
        <p:nvCxnSpPr>
          <p:cNvPr id="14" name="Straight Arrow Connector 13"/>
          <p:cNvCxnSpPr>
            <a:stCxn id="6" idx="2"/>
            <a:endCxn id="10" idx="3"/>
          </p:cNvCxnSpPr>
          <p:nvPr/>
        </p:nvCxnSpPr>
        <p:spPr bwMode="auto">
          <a:xfrm flipH="1">
            <a:off x="5220756" y="5228151"/>
            <a:ext cx="2193340" cy="653849"/>
          </a:xfrm>
          <a:prstGeom prst="straightConnector1">
            <a:avLst/>
          </a:prstGeom>
          <a:solidFill>
            <a:srgbClr val="FFCC00">
              <a:alpha val="35001"/>
            </a:srgbClr>
          </a:solidFill>
          <a:ln w="38100" cap="flat" cmpd="sng" algn="ctr">
            <a:solidFill>
              <a:schemeClr val="tx1"/>
            </a:solidFill>
            <a:prstDash val="solid"/>
            <a:round/>
            <a:headEnd type="none" w="med" len="med"/>
            <a:tailEnd type="arrow"/>
          </a:ln>
          <a:effectLst/>
        </p:spPr>
      </p:cxnSp>
      <p:sp>
        <p:nvSpPr>
          <p:cNvPr id="16" name="TextBox 15"/>
          <p:cNvSpPr txBox="1"/>
          <p:nvPr/>
        </p:nvSpPr>
        <p:spPr>
          <a:xfrm>
            <a:off x="3257558" y="4044039"/>
            <a:ext cx="2279791" cy="400110"/>
          </a:xfrm>
          <a:prstGeom prst="rect">
            <a:avLst/>
          </a:prstGeom>
          <a:noFill/>
        </p:spPr>
        <p:txBody>
          <a:bodyPr wrap="none" rtlCol="0">
            <a:spAutoFit/>
          </a:bodyPr>
          <a:lstStyle/>
          <a:p>
            <a:r>
              <a:rPr lang="en-US" sz="2000" dirty="0" smtClean="0"/>
              <a:t>Endo-</a:t>
            </a:r>
            <a:r>
              <a:rPr lang="en-US" sz="2000" dirty="0" err="1" smtClean="0"/>
              <a:t>Metabolome</a:t>
            </a:r>
            <a:endParaRPr lang="en-US" sz="2000" dirty="0"/>
          </a:p>
        </p:txBody>
      </p:sp>
    </p:spTree>
    <p:extLst>
      <p:ext uri="{BB962C8B-B14F-4D97-AF65-F5344CB8AC3E}">
        <p14:creationId xmlns="" xmlns:p14="http://schemas.microsoft.com/office/powerpoint/2010/main" val="267519232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200" y="273268"/>
            <a:ext cx="7617222" cy="857263"/>
          </a:xfrm>
        </p:spPr>
        <p:txBody>
          <a:bodyPr/>
          <a:lstStyle/>
          <a:p>
            <a:r>
              <a:rPr lang="en-US" sz="4400" dirty="0" smtClean="0">
                <a:latin typeface="Arial" pitchFamily="34" charset="0"/>
                <a:cs typeface="Arial" pitchFamily="34" charset="0"/>
              </a:rPr>
              <a:t>Summary of Metabolites</a:t>
            </a:r>
            <a:endParaRPr lang="en-US" sz="4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C2D65B59-8F34-47C9-9617-AEDF2477FA2C}" type="slidenum">
              <a:rPr lang="en-US" smtClean="0"/>
              <a:pPr>
                <a:defRPr/>
              </a:pPr>
              <a:t>10</a:t>
            </a:fld>
            <a:endParaRPr lang="en-US" dirty="0"/>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698270" y="1238597"/>
            <a:ext cx="7730836" cy="4929448"/>
          </a:xfrm>
          <a:prstGeom prst="rect">
            <a:avLst/>
          </a:prstGeom>
        </p:spPr>
      </p:pic>
    </p:spTree>
    <p:extLst>
      <p:ext uri="{BB962C8B-B14F-4D97-AF65-F5344CB8AC3E}">
        <p14:creationId xmlns="" xmlns:p14="http://schemas.microsoft.com/office/powerpoint/2010/main" val="72192451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95" y="351107"/>
            <a:ext cx="7617222" cy="1120246"/>
          </a:xfrm>
        </p:spPr>
        <p:txBody>
          <a:bodyPr/>
          <a:lstStyle/>
          <a:p>
            <a:r>
              <a:rPr lang="en-US" dirty="0" smtClean="0">
                <a:latin typeface="Arial" pitchFamily="34" charset="0"/>
                <a:cs typeface="Arial" pitchFamily="34" charset="0"/>
              </a:rPr>
              <a:t>PCA Separates Time</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11</a:t>
            </a:fld>
            <a:endParaRPr lang="en-US" dirty="0"/>
          </a:p>
        </p:txBody>
      </p:sp>
      <p:pic>
        <p:nvPicPr>
          <p:cNvPr id="56322" name="Picture 2" descr="\\MODFPS004\Home9\crichter\Documents\Metabolon\Metabolon Data\MA Endo\pca_score2d_0_dpi7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19499" y="1471353"/>
            <a:ext cx="4678210" cy="467821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406251" y="320834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6" name="Rectangle 5"/>
          <p:cNvSpPr/>
          <p:nvPr/>
        </p:nvSpPr>
        <p:spPr>
          <a:xfrm>
            <a:off x="5065717" y="3974802"/>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B</a:t>
            </a:r>
            <a:endParaRPr lang="en-US" sz="54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7" name="Rectangle 6"/>
          <p:cNvSpPr/>
          <p:nvPr/>
        </p:nvSpPr>
        <p:spPr>
          <a:xfrm>
            <a:off x="5251985" y="185367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C</a:t>
            </a:r>
            <a:endParaRPr lang="en-US" sz="5400" b="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258066010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13" y="589151"/>
            <a:ext cx="4049521" cy="1120246"/>
          </a:xfrm>
        </p:spPr>
        <p:txBody>
          <a:bodyPr/>
          <a:lstStyle/>
          <a:p>
            <a:r>
              <a:rPr lang="en-US" dirty="0" err="1" smtClean="0">
                <a:latin typeface="Arial" pitchFamily="34" charset="0"/>
                <a:cs typeface="Arial" pitchFamily="34" charset="0"/>
              </a:rPr>
              <a:t>Glycoloysis</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12</a:t>
            </a:fld>
            <a:endParaRPr lang="en-US" dirty="0"/>
          </a:p>
        </p:txBody>
      </p:sp>
      <p:pic>
        <p:nvPicPr>
          <p:cNvPr id="5" name="Picture 4"/>
          <p:cNvPicPr/>
          <p:nvPr/>
        </p:nvPicPr>
        <p:blipFill>
          <a:blip r:embed="rId2" cstate="print">
            <a:extLst>
              <a:ext uri="{28A0092B-C50C-407E-A947-70E740481C1C}">
                <a14:useLocalDpi xmlns="" xmlns:a14="http://schemas.microsoft.com/office/drawing/2010/main" val="0"/>
              </a:ext>
            </a:extLst>
          </a:blip>
          <a:stretch>
            <a:fillRect/>
          </a:stretch>
        </p:blipFill>
        <p:spPr>
          <a:xfrm>
            <a:off x="4081549" y="340822"/>
            <a:ext cx="4114801" cy="5769034"/>
          </a:xfrm>
          <a:prstGeom prst="rect">
            <a:avLst/>
          </a:prstGeom>
        </p:spPr>
      </p:pic>
      <p:sp>
        <p:nvSpPr>
          <p:cNvPr id="3" name="Oval 2"/>
          <p:cNvSpPr/>
          <p:nvPr/>
        </p:nvSpPr>
        <p:spPr bwMode="auto">
          <a:xfrm>
            <a:off x="5137265" y="822960"/>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6" name="Oval 5"/>
          <p:cNvSpPr/>
          <p:nvPr/>
        </p:nvSpPr>
        <p:spPr bwMode="auto">
          <a:xfrm>
            <a:off x="6528261" y="601287"/>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7" name="Oval 6"/>
          <p:cNvSpPr/>
          <p:nvPr/>
        </p:nvSpPr>
        <p:spPr bwMode="auto">
          <a:xfrm>
            <a:off x="6573979" y="1640379"/>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8" name="Oval 7"/>
          <p:cNvSpPr/>
          <p:nvPr/>
        </p:nvSpPr>
        <p:spPr bwMode="auto">
          <a:xfrm>
            <a:off x="4558145" y="5339542"/>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9" name="Oval 8"/>
          <p:cNvSpPr/>
          <p:nvPr/>
        </p:nvSpPr>
        <p:spPr bwMode="auto">
          <a:xfrm>
            <a:off x="5942214" y="3701934"/>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10" name="TextBox 9"/>
          <p:cNvSpPr txBox="1"/>
          <p:nvPr/>
        </p:nvSpPr>
        <p:spPr>
          <a:xfrm>
            <a:off x="324196" y="1827415"/>
            <a:ext cx="4023360" cy="2585323"/>
          </a:xfrm>
          <a:prstGeom prst="rect">
            <a:avLst/>
          </a:prstGeom>
          <a:noFill/>
        </p:spPr>
        <p:txBody>
          <a:bodyPr wrap="square" rtlCol="0">
            <a:spAutoFit/>
          </a:bodyPr>
          <a:lstStyle/>
          <a:p>
            <a:pPr marL="285750" indent="-285750" algn="l">
              <a:buFont typeface="Arial" pitchFamily="34" charset="0"/>
              <a:buChar char="•"/>
            </a:pPr>
            <a:r>
              <a:rPr lang="en-US" sz="1800" dirty="0" smtClean="0"/>
              <a:t>Early stages of fermentation: sugars are high in the juice and low in the cell.</a:t>
            </a:r>
          </a:p>
          <a:p>
            <a:pPr marL="742950" lvl="1" indent="-285750" algn="l">
              <a:buFont typeface="Arial" pitchFamily="34" charset="0"/>
              <a:buChar char="•"/>
            </a:pPr>
            <a:r>
              <a:rPr lang="en-US" sz="1800" dirty="0" smtClean="0"/>
              <a:t>Cells are rapidly producing biomass.</a:t>
            </a:r>
          </a:p>
          <a:p>
            <a:pPr marL="285750" indent="-285750" algn="l">
              <a:buFont typeface="Arial" pitchFamily="34" charset="0"/>
              <a:buChar char="•"/>
            </a:pPr>
            <a:r>
              <a:rPr lang="en-US" sz="1800" dirty="0" smtClean="0"/>
              <a:t>Later stages in fermentation: cells reduce uptake of sugar and glycolysis slows.</a:t>
            </a:r>
            <a:endParaRPr lang="en-US" sz="1800" dirty="0"/>
          </a:p>
        </p:txBody>
      </p:sp>
    </p:spTree>
    <p:extLst>
      <p:ext uri="{BB962C8B-B14F-4D97-AF65-F5344CB8AC3E}">
        <p14:creationId xmlns="" xmlns:p14="http://schemas.microsoft.com/office/powerpoint/2010/main" val="2524194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17" y="547461"/>
            <a:ext cx="3176685" cy="1120246"/>
          </a:xfrm>
        </p:spPr>
        <p:txBody>
          <a:bodyPr/>
          <a:lstStyle/>
          <a:p>
            <a:r>
              <a:rPr lang="en-US" dirty="0" smtClean="0">
                <a:latin typeface="Arial" pitchFamily="34" charset="0"/>
                <a:cs typeface="Arial" pitchFamily="34" charset="0"/>
              </a:rPr>
              <a:t>TCA</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13</a:t>
            </a:fld>
            <a:endParaRPr lang="en-US" dirty="0"/>
          </a:p>
        </p:txBody>
      </p:sp>
      <p:pic>
        <p:nvPicPr>
          <p:cNvPr id="5" name="Picture 4"/>
          <p:cNvPicPr/>
          <p:nvPr/>
        </p:nvPicPr>
        <p:blipFill>
          <a:blip r:embed="rId2" cstate="print">
            <a:extLst>
              <a:ext uri="{28A0092B-C50C-407E-A947-70E740481C1C}">
                <a14:useLocalDpi xmlns="" xmlns:a14="http://schemas.microsoft.com/office/drawing/2010/main" val="0"/>
              </a:ext>
            </a:extLst>
          </a:blip>
          <a:stretch>
            <a:fillRect/>
          </a:stretch>
        </p:blipFill>
        <p:spPr>
          <a:xfrm>
            <a:off x="3283093" y="248203"/>
            <a:ext cx="5039927" cy="5975259"/>
          </a:xfrm>
          <a:prstGeom prst="rect">
            <a:avLst/>
          </a:prstGeom>
        </p:spPr>
      </p:pic>
      <p:sp>
        <p:nvSpPr>
          <p:cNvPr id="6" name="Oval 5"/>
          <p:cNvSpPr/>
          <p:nvPr/>
        </p:nvSpPr>
        <p:spPr bwMode="auto">
          <a:xfrm>
            <a:off x="5595237" y="1695797"/>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7" name="Oval 6"/>
          <p:cNvSpPr/>
          <p:nvPr/>
        </p:nvSpPr>
        <p:spPr bwMode="auto">
          <a:xfrm>
            <a:off x="7107381" y="2493818"/>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8" name="Oval 7"/>
          <p:cNvSpPr/>
          <p:nvPr/>
        </p:nvSpPr>
        <p:spPr bwMode="auto">
          <a:xfrm>
            <a:off x="7697585" y="3458095"/>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9" name="Oval 8"/>
          <p:cNvSpPr/>
          <p:nvPr/>
        </p:nvSpPr>
        <p:spPr bwMode="auto">
          <a:xfrm>
            <a:off x="3757352" y="3499659"/>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10" name="TextBox 9"/>
          <p:cNvSpPr txBox="1"/>
          <p:nvPr/>
        </p:nvSpPr>
        <p:spPr>
          <a:xfrm>
            <a:off x="324196" y="1827415"/>
            <a:ext cx="2801389" cy="2308324"/>
          </a:xfrm>
          <a:prstGeom prst="rect">
            <a:avLst/>
          </a:prstGeom>
          <a:noFill/>
        </p:spPr>
        <p:txBody>
          <a:bodyPr wrap="square" rtlCol="0">
            <a:spAutoFit/>
          </a:bodyPr>
          <a:lstStyle/>
          <a:p>
            <a:pPr marL="285750" indent="-285750" algn="l">
              <a:buFont typeface="Arial" pitchFamily="34" charset="0"/>
              <a:buChar char="•"/>
            </a:pPr>
            <a:r>
              <a:rPr lang="en-US" sz="1800" dirty="0" smtClean="0"/>
              <a:t>Similar pattern seen in the TCA cycle intermediates.</a:t>
            </a:r>
          </a:p>
          <a:p>
            <a:pPr marL="285750" indent="-285750" algn="l">
              <a:buFont typeface="Arial" pitchFamily="34" charset="0"/>
              <a:buChar char="•"/>
            </a:pPr>
            <a:r>
              <a:rPr lang="en-US" sz="1800" dirty="0" smtClean="0">
                <a:latin typeface="Symbol" pitchFamily="18" charset="2"/>
              </a:rPr>
              <a:t>a</a:t>
            </a:r>
            <a:r>
              <a:rPr lang="en-US" sz="1800" dirty="0" smtClean="0"/>
              <a:t>-</a:t>
            </a:r>
            <a:r>
              <a:rPr lang="en-US" sz="1800" dirty="0" err="1" smtClean="0"/>
              <a:t>ketogluterate</a:t>
            </a:r>
            <a:r>
              <a:rPr lang="en-US" sz="1800" dirty="0" smtClean="0"/>
              <a:t> shows a unique profile</a:t>
            </a:r>
          </a:p>
          <a:p>
            <a:pPr marL="742950" lvl="1" indent="-285750" algn="l">
              <a:buFont typeface="Arial" pitchFamily="34" charset="0"/>
              <a:buChar char="•"/>
            </a:pPr>
            <a:r>
              <a:rPr lang="en-US" sz="1800" dirty="0" smtClean="0"/>
              <a:t>Deamination of glutamine</a:t>
            </a:r>
            <a:endParaRPr lang="en-US" sz="1800" dirty="0"/>
          </a:p>
        </p:txBody>
      </p:sp>
      <p:sp>
        <p:nvSpPr>
          <p:cNvPr id="11" name="Oval 10"/>
          <p:cNvSpPr/>
          <p:nvPr/>
        </p:nvSpPr>
        <p:spPr bwMode="auto">
          <a:xfrm>
            <a:off x="6170814" y="5381106"/>
            <a:ext cx="241070" cy="374073"/>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 xmlns:p14="http://schemas.microsoft.com/office/powerpoint/2010/main" val="1480726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14</a:t>
            </a:fld>
            <a:endParaRPr lang="en-US" dirty="0"/>
          </a:p>
        </p:txBody>
      </p:sp>
      <p:pic>
        <p:nvPicPr>
          <p:cNvPr id="53250" name="Picture 2" descr="C:\Users\crichter\Desktop\corr_0_dpi72.pn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9950" b="10046"/>
          <a:stretch/>
        </p:blipFill>
        <p:spPr bwMode="auto">
          <a:xfrm>
            <a:off x="254726" y="1721369"/>
            <a:ext cx="4209207" cy="420478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54726" y="207997"/>
            <a:ext cx="8584938" cy="1120246"/>
          </a:xfrm>
        </p:spPr>
        <p:txBody>
          <a:bodyPr/>
          <a:lstStyle/>
          <a:p>
            <a:r>
              <a:rPr lang="en-US" dirty="0" smtClean="0">
                <a:latin typeface="Arial" pitchFamily="34" charset="0"/>
                <a:cs typeface="Arial" pitchFamily="34" charset="0"/>
              </a:rPr>
              <a:t>Correlation Profiles</a:t>
            </a:r>
            <a:endParaRPr lang="en-US" dirty="0">
              <a:latin typeface="Arial" pitchFamily="34" charset="0"/>
              <a:cs typeface="Arial" pitchFamily="34" charset="0"/>
            </a:endParaRPr>
          </a:p>
        </p:txBody>
      </p:sp>
      <p:pic>
        <p:nvPicPr>
          <p:cNvPr id="5" name="Picture 2" descr="\\MODFPS004\Home9\crichter\Documents\Metabolon\MetaboAnalyst\Exo\corr_0_dpi72.pn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 r="9962" b="9762"/>
          <a:stretch/>
        </p:blipFill>
        <p:spPr bwMode="auto">
          <a:xfrm>
            <a:off x="4463933" y="1721369"/>
            <a:ext cx="4125367" cy="420478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539883" y="5883288"/>
            <a:ext cx="1992853" cy="369332"/>
          </a:xfrm>
          <a:prstGeom prst="rect">
            <a:avLst/>
          </a:prstGeom>
          <a:noFill/>
        </p:spPr>
        <p:txBody>
          <a:bodyPr wrap="none" rtlCol="0">
            <a:spAutoFit/>
          </a:bodyPr>
          <a:lstStyle/>
          <a:p>
            <a:r>
              <a:rPr lang="en-US" sz="1800" dirty="0" err="1" smtClean="0"/>
              <a:t>Endometabolome</a:t>
            </a:r>
            <a:endParaRPr lang="en-US" sz="1800" dirty="0"/>
          </a:p>
        </p:txBody>
      </p:sp>
      <p:sp>
        <p:nvSpPr>
          <p:cNvPr id="7" name="TextBox 6"/>
          <p:cNvSpPr txBox="1"/>
          <p:nvPr/>
        </p:nvSpPr>
        <p:spPr>
          <a:xfrm>
            <a:off x="6093746" y="5881799"/>
            <a:ext cx="1851789" cy="369332"/>
          </a:xfrm>
          <a:prstGeom prst="rect">
            <a:avLst/>
          </a:prstGeom>
          <a:noFill/>
        </p:spPr>
        <p:txBody>
          <a:bodyPr wrap="none" rtlCol="0">
            <a:spAutoFit/>
          </a:bodyPr>
          <a:lstStyle/>
          <a:p>
            <a:r>
              <a:rPr lang="en-US" sz="1800" dirty="0" err="1" smtClean="0"/>
              <a:t>Exometabolome</a:t>
            </a:r>
            <a:endParaRPr lang="en-US" sz="1800" dirty="0"/>
          </a:p>
        </p:txBody>
      </p:sp>
      <p:sp>
        <p:nvSpPr>
          <p:cNvPr id="6" name="Rectangle 5"/>
          <p:cNvSpPr/>
          <p:nvPr/>
        </p:nvSpPr>
        <p:spPr bwMode="auto">
          <a:xfrm>
            <a:off x="2536309" y="2218267"/>
            <a:ext cx="2120358" cy="2099733"/>
          </a:xfrm>
          <a:prstGeom prst="rect">
            <a:avLst/>
          </a:prstGeom>
          <a:no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 xmlns:p14="http://schemas.microsoft.com/office/powerpoint/2010/main" val="3463803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046" y="406826"/>
            <a:ext cx="7617222" cy="1120246"/>
          </a:xfrm>
        </p:spPr>
        <p:txBody>
          <a:bodyPr/>
          <a:lstStyle/>
          <a:p>
            <a:r>
              <a:rPr lang="en-US" dirty="0" err="1" smtClean="0">
                <a:latin typeface="Arial" pitchFamily="34" charset="0"/>
                <a:cs typeface="Arial" pitchFamily="34" charset="0"/>
              </a:rPr>
              <a:t>Hierarchichal</a:t>
            </a:r>
            <a:r>
              <a:rPr lang="en-US" dirty="0" smtClean="0">
                <a:latin typeface="Arial" pitchFamily="34" charset="0"/>
                <a:cs typeface="Arial" pitchFamily="34" charset="0"/>
              </a:rPr>
              <a:t> Relationship</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15</a:t>
            </a:fld>
            <a:endParaRPr lang="en-US" dirty="0"/>
          </a:p>
        </p:txBody>
      </p:sp>
      <p:pic>
        <p:nvPicPr>
          <p:cNvPr id="59394" name="Picture 2" descr="\\MODFPS004\Home9\crichter\Documents\Metabolon\MetaboAnalyst\Exo\tree_0_dpi7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05480" y="1527072"/>
            <a:ext cx="4431199" cy="4569347"/>
          </a:xfrm>
          <a:prstGeom prst="rect">
            <a:avLst/>
          </a:prstGeom>
          <a:noFill/>
          <a:extLst>
            <a:ext uri="{909E8E84-426E-40DD-AFC4-6F175D3DCCD1}">
              <a14:hiddenFill xmlns="" xmlns:a14="http://schemas.microsoft.com/office/drawing/2010/main">
                <a:solidFill>
                  <a:srgbClr val="FFFFFF"/>
                </a:solidFill>
              </a14:hiddenFill>
            </a:ext>
          </a:extLst>
        </p:spPr>
      </p:pic>
      <p:pic>
        <p:nvPicPr>
          <p:cNvPr id="55298" name="Picture 2" descr="C:\Users\crichter\Desktop\tree_0_dpi72.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2756" y="1392933"/>
            <a:ext cx="4413908" cy="483762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742662" y="5926152"/>
            <a:ext cx="1587294" cy="307777"/>
          </a:xfrm>
          <a:prstGeom prst="rect">
            <a:avLst/>
          </a:prstGeom>
          <a:noFill/>
        </p:spPr>
        <p:txBody>
          <a:bodyPr wrap="none" rtlCol="0">
            <a:spAutoFit/>
          </a:bodyPr>
          <a:lstStyle/>
          <a:p>
            <a:r>
              <a:rPr lang="en-US" dirty="0" err="1" smtClean="0"/>
              <a:t>Endometabolome</a:t>
            </a:r>
            <a:endParaRPr lang="en-US" dirty="0"/>
          </a:p>
        </p:txBody>
      </p:sp>
      <p:sp>
        <p:nvSpPr>
          <p:cNvPr id="7" name="TextBox 6"/>
          <p:cNvSpPr txBox="1"/>
          <p:nvPr/>
        </p:nvSpPr>
        <p:spPr>
          <a:xfrm>
            <a:off x="6280495" y="5924663"/>
            <a:ext cx="1478290" cy="307777"/>
          </a:xfrm>
          <a:prstGeom prst="rect">
            <a:avLst/>
          </a:prstGeom>
          <a:noFill/>
        </p:spPr>
        <p:txBody>
          <a:bodyPr wrap="none" rtlCol="0">
            <a:spAutoFit/>
          </a:bodyPr>
          <a:lstStyle/>
          <a:p>
            <a:r>
              <a:rPr lang="en-US" dirty="0" err="1" smtClean="0"/>
              <a:t>Exometabolome</a:t>
            </a:r>
            <a:endParaRPr lang="en-US" dirty="0"/>
          </a:p>
        </p:txBody>
      </p:sp>
    </p:spTree>
    <p:extLst>
      <p:ext uri="{BB962C8B-B14F-4D97-AF65-F5344CB8AC3E}">
        <p14:creationId xmlns="" xmlns:p14="http://schemas.microsoft.com/office/powerpoint/2010/main" val="285956459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16</a:t>
            </a:fld>
            <a:endParaRPr lang="en-US" dirty="0"/>
          </a:p>
        </p:txBody>
      </p:sp>
      <p:pic>
        <p:nvPicPr>
          <p:cNvPr id="54274" name="Picture 2" descr="C:\Users\crichter\Desktop\heatmap_0_dpi7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0467" y="1319200"/>
            <a:ext cx="4328680" cy="432868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MODFPS004\Home9\crichter\Documents\Metabolon\MetaboAnalyst\Exo\heatmap_0_dpi72.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63004" y="1262048"/>
            <a:ext cx="4398434" cy="439843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xfrm>
            <a:off x="672108" y="297416"/>
            <a:ext cx="7617222" cy="1120246"/>
          </a:xfrm>
        </p:spPr>
        <p:txBody>
          <a:bodyPr/>
          <a:lstStyle/>
          <a:p>
            <a:r>
              <a:rPr lang="en-US" dirty="0" smtClean="0">
                <a:latin typeface="Arial" pitchFamily="34" charset="0"/>
                <a:cs typeface="Arial" pitchFamily="34" charset="0"/>
              </a:rPr>
              <a:t>Metabolic Flux</a:t>
            </a:r>
            <a:endParaRPr lang="en-US" dirty="0">
              <a:latin typeface="Arial" pitchFamily="34" charset="0"/>
              <a:cs typeface="Arial" pitchFamily="34" charset="0"/>
            </a:endParaRPr>
          </a:p>
        </p:txBody>
      </p:sp>
      <p:sp>
        <p:nvSpPr>
          <p:cNvPr id="8" name="TextBox 7"/>
          <p:cNvSpPr txBox="1"/>
          <p:nvPr/>
        </p:nvSpPr>
        <p:spPr>
          <a:xfrm>
            <a:off x="1539883" y="5583240"/>
            <a:ext cx="1992853" cy="369332"/>
          </a:xfrm>
          <a:prstGeom prst="rect">
            <a:avLst/>
          </a:prstGeom>
          <a:noFill/>
        </p:spPr>
        <p:txBody>
          <a:bodyPr wrap="none" rtlCol="0">
            <a:spAutoFit/>
          </a:bodyPr>
          <a:lstStyle/>
          <a:p>
            <a:r>
              <a:rPr lang="en-US" sz="1800" dirty="0" err="1" smtClean="0"/>
              <a:t>Endometabolome</a:t>
            </a:r>
            <a:endParaRPr lang="en-US" sz="1800" dirty="0"/>
          </a:p>
        </p:txBody>
      </p:sp>
      <p:sp>
        <p:nvSpPr>
          <p:cNvPr id="9" name="TextBox 8"/>
          <p:cNvSpPr txBox="1"/>
          <p:nvPr/>
        </p:nvSpPr>
        <p:spPr>
          <a:xfrm>
            <a:off x="6093746" y="5581751"/>
            <a:ext cx="1851789" cy="369332"/>
          </a:xfrm>
          <a:prstGeom prst="rect">
            <a:avLst/>
          </a:prstGeom>
          <a:noFill/>
        </p:spPr>
        <p:txBody>
          <a:bodyPr wrap="none" rtlCol="0">
            <a:spAutoFit/>
          </a:bodyPr>
          <a:lstStyle/>
          <a:p>
            <a:r>
              <a:rPr lang="en-US" sz="1800" dirty="0" err="1" smtClean="0"/>
              <a:t>Exometabolome</a:t>
            </a:r>
            <a:endParaRPr lang="en-US" sz="1800" dirty="0"/>
          </a:p>
        </p:txBody>
      </p:sp>
      <p:sp>
        <p:nvSpPr>
          <p:cNvPr id="5" name="Rectangle 4"/>
          <p:cNvSpPr/>
          <p:nvPr/>
        </p:nvSpPr>
        <p:spPr bwMode="auto">
          <a:xfrm>
            <a:off x="1202267" y="4250267"/>
            <a:ext cx="812800" cy="1331484"/>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7" name="Rectangle 6"/>
          <p:cNvSpPr/>
          <p:nvPr/>
        </p:nvSpPr>
        <p:spPr bwMode="auto">
          <a:xfrm>
            <a:off x="3132667" y="4250267"/>
            <a:ext cx="1270000" cy="1202266"/>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12" name="Rectangle 11"/>
          <p:cNvSpPr/>
          <p:nvPr/>
        </p:nvSpPr>
        <p:spPr bwMode="auto">
          <a:xfrm>
            <a:off x="2201333" y="2247408"/>
            <a:ext cx="1399134" cy="1202266"/>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13" name="Rectangle 12"/>
          <p:cNvSpPr/>
          <p:nvPr/>
        </p:nvSpPr>
        <p:spPr bwMode="auto">
          <a:xfrm>
            <a:off x="1836742" y="3229541"/>
            <a:ext cx="483125" cy="1202266"/>
          </a:xfrm>
          <a:prstGeom prst="rect">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 xmlns:p14="http://schemas.microsoft.com/office/powerpoint/2010/main" val="1242364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13610" y="672149"/>
            <a:ext cx="8139965" cy="5451863"/>
            <a:chOff x="5186494" y="2445707"/>
            <a:chExt cx="990599" cy="533400"/>
          </a:xfrm>
        </p:grpSpPr>
        <p:sp>
          <p:nvSpPr>
            <p:cNvPr id="55" name="Oval 54"/>
            <p:cNvSpPr/>
            <p:nvPr/>
          </p:nvSpPr>
          <p:spPr>
            <a:xfrm>
              <a:off x="5186494" y="2521907"/>
              <a:ext cx="914400" cy="457200"/>
            </a:xfrm>
            <a:prstGeom prst="ellipse">
              <a:avLst/>
            </a:prstGeom>
            <a:gradFill flip="none" rotWithShape="1">
              <a:gsLst>
                <a:gs pos="0">
                  <a:srgbClr val="00B050">
                    <a:tint val="66000"/>
                    <a:satMod val="160000"/>
                    <a:alpha val="47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7" name="Oval 56"/>
            <p:cNvSpPr/>
            <p:nvPr/>
          </p:nvSpPr>
          <p:spPr>
            <a:xfrm>
              <a:off x="5872293" y="2445707"/>
              <a:ext cx="304800" cy="304800"/>
            </a:xfrm>
            <a:prstGeom prst="ellipse">
              <a:avLst/>
            </a:prstGeom>
            <a:gradFill flip="none" rotWithShape="1">
              <a:gsLst>
                <a:gs pos="0">
                  <a:srgbClr val="00B050">
                    <a:tint val="66000"/>
                    <a:satMod val="160000"/>
                    <a:alpha val="20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
        <p:nvSpPr>
          <p:cNvPr id="5" name="Rounded Rectangle 4"/>
          <p:cNvSpPr/>
          <p:nvPr/>
        </p:nvSpPr>
        <p:spPr>
          <a:xfrm>
            <a:off x="448072" y="1269612"/>
            <a:ext cx="821465" cy="448098"/>
          </a:xfrm>
          <a:prstGeom prst="roundRect">
            <a:avLst/>
          </a:prstGeom>
          <a:solidFill>
            <a:srgbClr val="C0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Sugar</a:t>
            </a:r>
            <a:endParaRPr lang="en-US" dirty="0">
              <a:latin typeface="Arial" pitchFamily="34" charset="0"/>
              <a:cs typeface="Arial" pitchFamily="34" charset="0"/>
            </a:endParaRPr>
          </a:p>
        </p:txBody>
      </p:sp>
      <p:sp>
        <p:nvSpPr>
          <p:cNvPr id="6" name="Down Arrow 5"/>
          <p:cNvSpPr/>
          <p:nvPr/>
        </p:nvSpPr>
        <p:spPr>
          <a:xfrm>
            <a:off x="821465" y="1867077"/>
            <a:ext cx="149357" cy="448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latin typeface="Arial" pitchFamily="34" charset="0"/>
              <a:cs typeface="Arial" pitchFamily="34" charset="0"/>
            </a:endParaRPr>
          </a:p>
        </p:txBody>
      </p:sp>
      <p:sp>
        <p:nvSpPr>
          <p:cNvPr id="7" name="TextBox 6"/>
          <p:cNvSpPr txBox="1"/>
          <p:nvPr/>
        </p:nvSpPr>
        <p:spPr>
          <a:xfrm>
            <a:off x="368295" y="2389858"/>
            <a:ext cx="1158548" cy="305931"/>
          </a:xfrm>
          <a:prstGeom prst="rect">
            <a:avLst/>
          </a:prstGeom>
          <a:noFill/>
        </p:spPr>
        <p:txBody>
          <a:bodyPr wrap="none" lIns="89611" tIns="44806" rIns="89611" bIns="44806" rtlCol="0">
            <a:spAutoFit/>
          </a:bodyPr>
          <a:lstStyle/>
          <a:p>
            <a:r>
              <a:rPr lang="en-US" dirty="0" err="1" smtClean="0">
                <a:latin typeface="Arial" pitchFamily="34" charset="0"/>
                <a:cs typeface="Arial" pitchFamily="34" charset="0"/>
              </a:rPr>
              <a:t>Pyruvic</a:t>
            </a:r>
            <a:r>
              <a:rPr lang="en-US" dirty="0" smtClean="0">
                <a:latin typeface="Arial" pitchFamily="34" charset="0"/>
                <a:cs typeface="Arial" pitchFamily="34" charset="0"/>
              </a:rPr>
              <a:t> Acid</a:t>
            </a:r>
            <a:endParaRPr lang="en-US" dirty="0">
              <a:latin typeface="Arial" pitchFamily="34" charset="0"/>
              <a:cs typeface="Arial" pitchFamily="34" charset="0"/>
            </a:endParaRPr>
          </a:p>
        </p:txBody>
      </p:sp>
      <p:sp>
        <p:nvSpPr>
          <p:cNvPr id="8" name="Down Arrow 7"/>
          <p:cNvSpPr/>
          <p:nvPr/>
        </p:nvSpPr>
        <p:spPr>
          <a:xfrm>
            <a:off x="821465" y="2763273"/>
            <a:ext cx="149357" cy="448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latin typeface="Arial" pitchFamily="34" charset="0"/>
              <a:cs typeface="Arial" pitchFamily="34" charset="0"/>
            </a:endParaRPr>
          </a:p>
        </p:txBody>
      </p:sp>
      <p:sp>
        <p:nvSpPr>
          <p:cNvPr id="9" name="Rounded Rectangle 8"/>
          <p:cNvSpPr/>
          <p:nvPr/>
        </p:nvSpPr>
        <p:spPr>
          <a:xfrm>
            <a:off x="224036" y="3286055"/>
            <a:ext cx="1493573" cy="44809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Acetaldehyde</a:t>
            </a:r>
            <a:endParaRPr lang="en-US" dirty="0">
              <a:latin typeface="Arial" pitchFamily="34" charset="0"/>
              <a:cs typeface="Arial" pitchFamily="34" charset="0"/>
            </a:endParaRPr>
          </a:p>
        </p:txBody>
      </p:sp>
      <p:sp>
        <p:nvSpPr>
          <p:cNvPr id="10" name="Down Arrow 9"/>
          <p:cNvSpPr/>
          <p:nvPr/>
        </p:nvSpPr>
        <p:spPr>
          <a:xfrm>
            <a:off x="821465" y="3808836"/>
            <a:ext cx="149357" cy="448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latin typeface="Arial" pitchFamily="34" charset="0"/>
              <a:cs typeface="Arial" pitchFamily="34" charset="0"/>
            </a:endParaRPr>
          </a:p>
        </p:txBody>
      </p:sp>
      <p:sp>
        <p:nvSpPr>
          <p:cNvPr id="11" name="Rounded Rectangle 10"/>
          <p:cNvSpPr/>
          <p:nvPr/>
        </p:nvSpPr>
        <p:spPr>
          <a:xfrm>
            <a:off x="448072" y="4406300"/>
            <a:ext cx="970822" cy="448098"/>
          </a:xfrm>
          <a:prstGeom prst="roundRect">
            <a:avLst/>
          </a:prstGeom>
          <a:solidFill>
            <a:srgbClr val="C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Ethanol</a:t>
            </a:r>
            <a:endParaRPr lang="en-US" dirty="0">
              <a:latin typeface="Arial" pitchFamily="34" charset="0"/>
              <a:cs typeface="Arial" pitchFamily="34" charset="0"/>
            </a:endParaRPr>
          </a:p>
        </p:txBody>
      </p:sp>
      <p:sp>
        <p:nvSpPr>
          <p:cNvPr id="12" name="Rounded Rectangle 11"/>
          <p:cNvSpPr/>
          <p:nvPr/>
        </p:nvSpPr>
        <p:spPr>
          <a:xfrm>
            <a:off x="1493573" y="1867077"/>
            <a:ext cx="1045501" cy="448098"/>
          </a:xfrm>
          <a:prstGeom prst="roundRect">
            <a:avLst/>
          </a:prstGeom>
          <a:solidFill>
            <a:srgbClr val="C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Glycerol</a:t>
            </a:r>
            <a:endParaRPr lang="en-US" dirty="0">
              <a:latin typeface="Arial" pitchFamily="34" charset="0"/>
              <a:cs typeface="Arial" pitchFamily="34" charset="0"/>
            </a:endParaRPr>
          </a:p>
        </p:txBody>
      </p:sp>
      <p:cxnSp>
        <p:nvCxnSpPr>
          <p:cNvPr id="14" name="Straight Arrow Connector 13"/>
          <p:cNvCxnSpPr/>
          <p:nvPr/>
        </p:nvCxnSpPr>
        <p:spPr>
          <a:xfrm>
            <a:off x="1045501" y="2091126"/>
            <a:ext cx="373393"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flipV="1">
            <a:off x="1493573" y="2542823"/>
            <a:ext cx="2128341" cy="220450"/>
          </a:xfrm>
          <a:prstGeom prst="curved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840989" y="1941760"/>
            <a:ext cx="1642930" cy="1194929"/>
          </a:xfrm>
          <a:prstGeom prst="ellipse">
            <a:avLst/>
          </a:prstGeom>
          <a:solidFill>
            <a:srgbClr val="C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TCA Cycle</a:t>
            </a:r>
            <a:endParaRPr lang="en-US" dirty="0">
              <a:latin typeface="Arial" pitchFamily="34" charset="0"/>
              <a:cs typeface="Arial" pitchFamily="34" charset="0"/>
            </a:endParaRPr>
          </a:p>
        </p:txBody>
      </p:sp>
      <p:sp>
        <p:nvSpPr>
          <p:cNvPr id="23" name="Rounded Rectangle 22"/>
          <p:cNvSpPr/>
          <p:nvPr/>
        </p:nvSpPr>
        <p:spPr>
          <a:xfrm>
            <a:off x="2091002" y="3510104"/>
            <a:ext cx="1269537" cy="44809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Acetic Acid</a:t>
            </a:r>
            <a:endParaRPr lang="en-US" dirty="0">
              <a:latin typeface="Arial" pitchFamily="34" charset="0"/>
              <a:cs typeface="Arial" pitchFamily="34" charset="0"/>
            </a:endParaRPr>
          </a:p>
        </p:txBody>
      </p:sp>
      <p:cxnSp>
        <p:nvCxnSpPr>
          <p:cNvPr id="24" name="Straight Arrow Connector 23"/>
          <p:cNvCxnSpPr>
            <a:stCxn id="9" idx="3"/>
          </p:cNvCxnSpPr>
          <p:nvPr/>
        </p:nvCxnSpPr>
        <p:spPr>
          <a:xfrm>
            <a:off x="1717609" y="3510103"/>
            <a:ext cx="298715" cy="225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35218" y="3808836"/>
            <a:ext cx="373393"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9636" y="3659470"/>
            <a:ext cx="1069036" cy="305931"/>
          </a:xfrm>
          <a:prstGeom prst="rect">
            <a:avLst/>
          </a:prstGeom>
          <a:noFill/>
        </p:spPr>
        <p:txBody>
          <a:bodyPr wrap="none" lIns="89611" tIns="44806" rIns="89611" bIns="44806" rtlCol="0">
            <a:spAutoFit/>
          </a:bodyPr>
          <a:lstStyle/>
          <a:p>
            <a:r>
              <a:rPr lang="en-US" dirty="0" smtClean="0">
                <a:latin typeface="Arial" pitchFamily="34" charset="0"/>
                <a:cs typeface="Arial" pitchFamily="34" charset="0"/>
              </a:rPr>
              <a:t>Acetyl </a:t>
            </a:r>
            <a:r>
              <a:rPr lang="en-US" dirty="0" err="1" smtClean="0">
                <a:latin typeface="Arial" pitchFamily="34" charset="0"/>
                <a:cs typeface="Arial" pitchFamily="34" charset="0"/>
              </a:rPr>
              <a:t>CoA</a:t>
            </a:r>
            <a:endParaRPr lang="en-US" dirty="0">
              <a:latin typeface="Arial" pitchFamily="34" charset="0"/>
              <a:cs typeface="Arial" pitchFamily="34" charset="0"/>
            </a:endParaRPr>
          </a:p>
        </p:txBody>
      </p:sp>
      <p:cxnSp>
        <p:nvCxnSpPr>
          <p:cNvPr id="29" name="Straight Arrow Connector 28"/>
          <p:cNvCxnSpPr/>
          <p:nvPr/>
        </p:nvCxnSpPr>
        <p:spPr>
          <a:xfrm flipV="1">
            <a:off x="4466993" y="3286054"/>
            <a:ext cx="195461" cy="37341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4181996" y="4182251"/>
            <a:ext cx="298732" cy="1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4182774" y="4778938"/>
            <a:ext cx="298732" cy="1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733933" y="5003765"/>
            <a:ext cx="1269537" cy="44809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Fatty Acids</a:t>
            </a:r>
            <a:endParaRPr lang="en-US" dirty="0">
              <a:latin typeface="Arial" pitchFamily="34" charset="0"/>
              <a:cs typeface="Arial" pitchFamily="34" charset="0"/>
            </a:endParaRPr>
          </a:p>
        </p:txBody>
      </p:sp>
      <p:sp>
        <p:nvSpPr>
          <p:cNvPr id="39" name="Rounded Rectangle 38"/>
          <p:cNvSpPr/>
          <p:nvPr/>
        </p:nvSpPr>
        <p:spPr>
          <a:xfrm>
            <a:off x="7542544" y="1792394"/>
            <a:ext cx="896144" cy="522781"/>
          </a:xfrm>
          <a:prstGeom prst="roundRect">
            <a:avLst/>
          </a:prstGeom>
          <a:solidFill>
            <a:schemeClr val="accent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Amino Acids</a:t>
            </a:r>
            <a:endParaRPr lang="en-US" dirty="0">
              <a:latin typeface="Arial" pitchFamily="34" charset="0"/>
              <a:cs typeface="Arial" pitchFamily="34" charset="0"/>
            </a:endParaRPr>
          </a:p>
        </p:txBody>
      </p:sp>
      <p:cxnSp>
        <p:nvCxnSpPr>
          <p:cNvPr id="45" name="Straight Arrow Connector 44"/>
          <p:cNvCxnSpPr/>
          <p:nvPr/>
        </p:nvCxnSpPr>
        <p:spPr>
          <a:xfrm rot="5400000">
            <a:off x="7767345" y="2613129"/>
            <a:ext cx="448098" cy="1556"/>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447095" y="2837956"/>
            <a:ext cx="1028704" cy="305931"/>
          </a:xfrm>
          <a:prstGeom prst="rect">
            <a:avLst/>
          </a:prstGeom>
          <a:noFill/>
        </p:spPr>
        <p:txBody>
          <a:bodyPr wrap="none" lIns="89611" tIns="44806" rIns="89611" bIns="44806" rtlCol="0">
            <a:spAutoFit/>
          </a:bodyPr>
          <a:lstStyle/>
          <a:p>
            <a:r>
              <a:rPr lang="en-US" dirty="0" err="1" smtClean="0">
                <a:latin typeface="Arial" pitchFamily="34" charset="0"/>
                <a:cs typeface="Arial" pitchFamily="34" charset="0"/>
              </a:rPr>
              <a:t>Keto</a:t>
            </a:r>
            <a:r>
              <a:rPr lang="en-US" dirty="0" smtClean="0">
                <a:latin typeface="Arial" pitchFamily="34" charset="0"/>
                <a:cs typeface="Arial" pitchFamily="34" charset="0"/>
              </a:rPr>
              <a:t> Acids</a:t>
            </a:r>
            <a:endParaRPr lang="en-US" dirty="0">
              <a:latin typeface="Arial" pitchFamily="34" charset="0"/>
              <a:cs typeface="Arial" pitchFamily="34" charset="0"/>
            </a:endParaRPr>
          </a:p>
        </p:txBody>
      </p:sp>
      <p:cxnSp>
        <p:nvCxnSpPr>
          <p:cNvPr id="47" name="Straight Arrow Connector 46"/>
          <p:cNvCxnSpPr/>
          <p:nvPr/>
        </p:nvCxnSpPr>
        <p:spPr>
          <a:xfrm rot="5400000">
            <a:off x="7767345" y="3359960"/>
            <a:ext cx="448098" cy="1556"/>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524429" y="3584786"/>
            <a:ext cx="1017740" cy="305931"/>
          </a:xfrm>
          <a:prstGeom prst="rect">
            <a:avLst/>
          </a:prstGeom>
          <a:noFill/>
        </p:spPr>
        <p:txBody>
          <a:bodyPr wrap="none" lIns="89611" tIns="44806" rIns="89611" bIns="44806" rtlCol="0">
            <a:spAutoFit/>
          </a:bodyPr>
          <a:lstStyle/>
          <a:p>
            <a:r>
              <a:rPr lang="en-US" dirty="0" err="1" smtClean="0">
                <a:latin typeface="Arial" pitchFamily="34" charset="0"/>
                <a:cs typeface="Arial" pitchFamily="34" charset="0"/>
              </a:rPr>
              <a:t>Aldehydes</a:t>
            </a:r>
            <a:endParaRPr lang="en-US" dirty="0">
              <a:latin typeface="Arial" pitchFamily="34" charset="0"/>
              <a:cs typeface="Arial" pitchFamily="34" charset="0"/>
            </a:endParaRPr>
          </a:p>
        </p:txBody>
      </p:sp>
      <p:cxnSp>
        <p:nvCxnSpPr>
          <p:cNvPr id="49" name="Straight Arrow Connector 48"/>
          <p:cNvCxnSpPr/>
          <p:nvPr/>
        </p:nvCxnSpPr>
        <p:spPr>
          <a:xfrm rot="5400000">
            <a:off x="7842028" y="4106790"/>
            <a:ext cx="298732"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318508" y="4331617"/>
            <a:ext cx="1269537" cy="44809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Higher Alcohols</a:t>
            </a:r>
            <a:endParaRPr lang="en-US" dirty="0">
              <a:latin typeface="Arial" pitchFamily="34" charset="0"/>
              <a:cs typeface="Arial" pitchFamily="34" charset="0"/>
            </a:endParaRPr>
          </a:p>
        </p:txBody>
      </p:sp>
      <p:sp>
        <p:nvSpPr>
          <p:cNvPr id="51" name="Rounded Rectangle 50"/>
          <p:cNvSpPr/>
          <p:nvPr/>
        </p:nvSpPr>
        <p:spPr>
          <a:xfrm>
            <a:off x="5600899" y="4705033"/>
            <a:ext cx="1269537" cy="44809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800" dirty="0">
                <a:latin typeface="Arial" pitchFamily="34" charset="0"/>
                <a:cs typeface="Arial" pitchFamily="34" charset="0"/>
              </a:rPr>
              <a:t>Esters</a:t>
            </a:r>
          </a:p>
        </p:txBody>
      </p:sp>
      <p:cxnSp>
        <p:nvCxnSpPr>
          <p:cNvPr id="52" name="Straight Arrow Connector 51"/>
          <p:cNvCxnSpPr/>
          <p:nvPr/>
        </p:nvCxnSpPr>
        <p:spPr>
          <a:xfrm rot="10800000" flipV="1">
            <a:off x="6945114" y="4555666"/>
            <a:ext cx="224036" cy="7468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854112" y="4032885"/>
            <a:ext cx="970822" cy="5974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079705" y="5003765"/>
            <a:ext cx="446515" cy="22404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019793" y="3063562"/>
            <a:ext cx="373393" cy="147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6534344" y="3547467"/>
            <a:ext cx="1269612" cy="7467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49357" y="-41431"/>
            <a:ext cx="8812081" cy="1120246"/>
          </a:xfrm>
        </p:spPr>
        <p:txBody>
          <a:bodyPr>
            <a:normAutofit/>
          </a:bodyPr>
          <a:lstStyle/>
          <a:p>
            <a:r>
              <a:rPr lang="en-US" sz="4200" b="1" dirty="0">
                <a:solidFill>
                  <a:schemeClr val="tx1"/>
                </a:solidFill>
                <a:latin typeface="Arial" pitchFamily="34" charset="0"/>
                <a:cs typeface="Arial" pitchFamily="34" charset="0"/>
              </a:rPr>
              <a:t>Regulation of Metabolism</a:t>
            </a:r>
          </a:p>
        </p:txBody>
      </p:sp>
      <p:pic>
        <p:nvPicPr>
          <p:cNvPr id="62466" name="Picture 2" descr="C:\Users\crichter\AppData\Local\Microsoft\Windows\Temporary Internet Files\Content.IE5\X0JL607O\MC900433882[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906" y="2204313"/>
            <a:ext cx="1828572" cy="18285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65368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08" y="191072"/>
            <a:ext cx="7617222" cy="1120246"/>
          </a:xfrm>
        </p:spPr>
        <p:txBody>
          <a:bodyPr/>
          <a:lstStyle/>
          <a:p>
            <a:r>
              <a:rPr lang="en-US" dirty="0" smtClean="0">
                <a:latin typeface="Arial" pitchFamily="34" charset="0"/>
                <a:cs typeface="Arial" pitchFamily="34" charset="0"/>
              </a:rPr>
              <a:t>Conclusions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304801" y="1247506"/>
            <a:ext cx="8297332" cy="4032885"/>
          </a:xfrm>
        </p:spPr>
        <p:txBody>
          <a:bodyPr/>
          <a:lstStyle/>
          <a:p>
            <a:r>
              <a:rPr lang="en-US" dirty="0" smtClean="0">
                <a:latin typeface="Arial" pitchFamily="34" charset="0"/>
                <a:cs typeface="Arial" pitchFamily="34" charset="0"/>
              </a:rPr>
              <a:t>Identified the </a:t>
            </a:r>
            <a:r>
              <a:rPr lang="en-US" dirty="0" err="1" smtClean="0">
                <a:latin typeface="Arial" pitchFamily="34" charset="0"/>
                <a:cs typeface="Arial" pitchFamily="34" charset="0"/>
              </a:rPr>
              <a:t>endo</a:t>
            </a:r>
            <a:r>
              <a:rPr lang="en-US" dirty="0" smtClean="0">
                <a:latin typeface="Arial" pitchFamily="34" charset="0"/>
                <a:cs typeface="Arial" pitchFamily="34" charset="0"/>
              </a:rPr>
              <a:t>- and </a:t>
            </a:r>
            <a:r>
              <a:rPr lang="en-US" dirty="0" err="1" smtClean="0">
                <a:latin typeface="Arial" pitchFamily="34" charset="0"/>
                <a:cs typeface="Arial" pitchFamily="34" charset="0"/>
              </a:rPr>
              <a:t>exo-metabolome</a:t>
            </a:r>
            <a:r>
              <a:rPr lang="en-US" dirty="0" smtClean="0">
                <a:latin typeface="Arial" pitchFamily="34" charset="0"/>
                <a:cs typeface="Arial" pitchFamily="34" charset="0"/>
              </a:rPr>
              <a:t> over the course of a wine fermentation</a:t>
            </a:r>
          </a:p>
          <a:p>
            <a:r>
              <a:rPr lang="en-US" dirty="0" smtClean="0">
                <a:latin typeface="Arial" pitchFamily="34" charset="0"/>
                <a:cs typeface="Arial" pitchFamily="34" charset="0"/>
              </a:rPr>
              <a:t>Metabolic pathways are differentially regulated through fermentation</a:t>
            </a:r>
          </a:p>
          <a:p>
            <a:pPr lvl="1"/>
            <a:r>
              <a:rPr lang="en-US" dirty="0" smtClean="0">
                <a:latin typeface="Arial" pitchFamily="34" charset="0"/>
                <a:cs typeface="Arial" pitchFamily="34" charset="0"/>
              </a:rPr>
              <a:t>Glycolysis, TCA active during early stages</a:t>
            </a:r>
          </a:p>
          <a:p>
            <a:pPr lvl="1"/>
            <a:r>
              <a:rPr lang="en-US" dirty="0" smtClean="0">
                <a:latin typeface="Arial" pitchFamily="34" charset="0"/>
                <a:cs typeface="Arial" pitchFamily="34" charset="0"/>
              </a:rPr>
              <a:t>Amino acid catabolism increases activity at later stages</a:t>
            </a:r>
            <a:endParaRPr lang="en-US" dirty="0">
              <a:latin typeface="Arial" pitchFamily="34" charset="0"/>
              <a:cs typeface="Arial" pitchFamily="34" charset="0"/>
            </a:endParaRPr>
          </a:p>
          <a:p>
            <a:r>
              <a:rPr lang="en-US" dirty="0" smtClean="0">
                <a:latin typeface="Arial" pitchFamily="34" charset="0"/>
                <a:cs typeface="Arial" pitchFamily="34" charset="0"/>
              </a:rPr>
              <a:t>Provides understanding of key primary and secondary metabolites</a:t>
            </a: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18</a:t>
            </a:fld>
            <a:endParaRPr lang="en-US" dirty="0"/>
          </a:p>
        </p:txBody>
      </p:sp>
    </p:spTree>
    <p:extLst>
      <p:ext uri="{BB962C8B-B14F-4D97-AF65-F5344CB8AC3E}">
        <p14:creationId xmlns="" xmlns:p14="http://schemas.microsoft.com/office/powerpoint/2010/main" val="15589141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68" y="280061"/>
            <a:ext cx="8065294" cy="1120246"/>
          </a:xfrm>
        </p:spPr>
        <p:txBody>
          <a:bodyPr/>
          <a:lstStyle/>
          <a:p>
            <a:pPr>
              <a:defRPr/>
            </a:pPr>
            <a:r>
              <a:rPr lang="en-US" sz="35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60090" y="1540338"/>
            <a:ext cx="7813254" cy="439385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08" y="133931"/>
            <a:ext cx="7617222" cy="1120246"/>
          </a:xfrm>
        </p:spPr>
        <p:txBody>
          <a:bodyPr/>
          <a:lstStyle/>
          <a:p>
            <a:r>
              <a:rPr lang="en-US" sz="4000" dirty="0" smtClean="0">
                <a:latin typeface="Arial" pitchFamily="34" charset="0"/>
                <a:cs typeface="Arial" pitchFamily="34" charset="0"/>
              </a:rPr>
              <a:t>Acknowledgements </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704007" y="1435694"/>
            <a:ext cx="7617222" cy="4032885"/>
          </a:xfrm>
        </p:spPr>
        <p:txBody>
          <a:bodyPr/>
          <a:lstStyle/>
          <a:p>
            <a:r>
              <a:rPr lang="en-US" dirty="0" smtClean="0">
                <a:latin typeface="Arial" pitchFamily="34" charset="0"/>
                <a:cs typeface="Arial" pitchFamily="34" charset="0"/>
              </a:rPr>
              <a:t>Dave Santino</a:t>
            </a:r>
          </a:p>
          <a:p>
            <a:r>
              <a:rPr lang="en-US" dirty="0" smtClean="0">
                <a:latin typeface="Arial" pitchFamily="34" charset="0"/>
                <a:cs typeface="Arial" pitchFamily="34" charset="0"/>
              </a:rPr>
              <a:t>Steven Kukesh</a:t>
            </a:r>
          </a:p>
          <a:p>
            <a:r>
              <a:rPr lang="en-US" dirty="0" smtClean="0">
                <a:latin typeface="Arial" pitchFamily="34" charset="0"/>
                <a:cs typeface="Arial" pitchFamily="34" charset="0"/>
              </a:rPr>
              <a:t>Nick Dokoozlian</a:t>
            </a:r>
          </a:p>
          <a:p>
            <a:r>
              <a:rPr lang="en-US" dirty="0" err="1" smtClean="0">
                <a:latin typeface="Arial" pitchFamily="34" charset="0"/>
                <a:cs typeface="Arial" pitchFamily="34" charset="0"/>
              </a:rPr>
              <a:t>Metabolon</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Adam Kennedy</a:t>
            </a:r>
          </a:p>
          <a:p>
            <a:pPr lvl="1"/>
            <a:r>
              <a:rPr lang="en-US" dirty="0" smtClean="0">
                <a:latin typeface="Arial" pitchFamily="34" charset="0"/>
                <a:cs typeface="Arial" pitchFamily="34" charset="0"/>
              </a:rPr>
              <a:t>Lining Guo</a:t>
            </a:r>
          </a:p>
          <a:p>
            <a:endParaRPr lang="en-US"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19</a:t>
            </a:fld>
            <a:endParaRPr lang="en-US" dirty="0"/>
          </a:p>
        </p:txBody>
      </p:sp>
      <p:pic>
        <p:nvPicPr>
          <p:cNvPr id="5" name="Picture 2" descr="C:\Users\ckilburn\Desktop\Bottle-GFV_Tasting_Room_Sign.jpg"/>
          <p:cNvPicPr>
            <a:picLocks noChangeAspect="1" noChangeArrowheads="1"/>
          </p:cNvPicPr>
          <p:nvPr/>
        </p:nvPicPr>
        <p:blipFill>
          <a:blip r:embed="rId2" cstate="print"/>
          <a:srcRect/>
          <a:stretch>
            <a:fillRect/>
          </a:stretch>
        </p:blipFill>
        <p:spPr bwMode="auto">
          <a:xfrm>
            <a:off x="4095749" y="1428750"/>
            <a:ext cx="4500563" cy="4500563"/>
          </a:xfrm>
          <a:prstGeom prst="rect">
            <a:avLst/>
          </a:prstGeom>
          <a:noFill/>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02418" y="599331"/>
            <a:ext cx="3977838" cy="962612"/>
          </a:xfrm>
        </p:spPr>
        <p:txBody>
          <a:bodyPr/>
          <a:lstStyle/>
          <a:p>
            <a:r>
              <a:rPr lang="en-US" sz="35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538843" y="1680369"/>
            <a:ext cx="7932517" cy="424690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smtClean="0">
                <a:effectLst>
                  <a:outerShdw blurRad="38100" dist="38100" dir="2700000" algn="tl">
                    <a:srgbClr val="000000">
                      <a:alpha val="43137"/>
                    </a:srgbClr>
                  </a:outerShdw>
                </a:effectLst>
                <a:latin typeface="Georgia" pitchFamily="18" charset="0"/>
                <a:hlinkClick r:id="rId4"/>
              </a:rPr>
              <a:t>www.metabolomicsconference.com</a:t>
            </a:r>
            <a:r>
              <a:rPr lang="en-US" sz="2400" smtClean="0">
                <a:effectLst>
                  <a:outerShdw blurRad="38100" dist="38100" dir="2700000" algn="tl">
                    <a:srgbClr val="000000">
                      <a:alpha val="43137"/>
                    </a:srgbClr>
                  </a:outerShdw>
                </a:effectLst>
                <a:latin typeface="Georgia" pitchFamily="18" charset="0"/>
              </a:rPr>
              <a:t> </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2" y="2254274"/>
            <a:ext cx="8478982" cy="1440761"/>
          </a:xfrm>
        </p:spPr>
        <p:txBody>
          <a:bodyPr/>
          <a:lstStyle/>
          <a:p>
            <a:r>
              <a:rPr lang="en-US" sz="4200" b="1" dirty="0" smtClean="0">
                <a:latin typeface="Arial" pitchFamily="34" charset="0"/>
                <a:cs typeface="Arial" pitchFamily="34" charset="0"/>
              </a:rPr>
              <a:t>A Metabolomics Approach to Study Chardonnay Wine </a:t>
            </a:r>
            <a:r>
              <a:rPr lang="en-US" sz="4200" b="1" dirty="0">
                <a:latin typeface="Arial" pitchFamily="34" charset="0"/>
                <a:cs typeface="Arial" pitchFamily="34" charset="0"/>
              </a:rPr>
              <a:t>F</a:t>
            </a:r>
            <a:r>
              <a:rPr lang="en-US" sz="4200" b="1" dirty="0" smtClean="0">
                <a:latin typeface="Arial" pitchFamily="34" charset="0"/>
                <a:cs typeface="Arial" pitchFamily="34" charset="0"/>
              </a:rPr>
              <a:t>ermentation</a:t>
            </a:r>
            <a:r>
              <a:rPr lang="en-US" sz="4400" dirty="0">
                <a:latin typeface="Arial" pitchFamily="34" charset="0"/>
                <a:cs typeface="Arial" pitchFamily="34" charset="0"/>
              </a:rPr>
              <a:t/>
            </a:r>
            <a:br>
              <a:rPr lang="en-US" sz="4400" dirty="0">
                <a:latin typeface="Arial" pitchFamily="34" charset="0"/>
                <a:cs typeface="Arial" pitchFamily="34" charset="0"/>
              </a:rPr>
            </a:br>
            <a:r>
              <a:rPr lang="en-US" sz="4400" dirty="0" smtClean="0">
                <a:latin typeface="Arial" pitchFamily="34" charset="0"/>
                <a:cs typeface="Arial" pitchFamily="34" charset="0"/>
              </a:rPr>
              <a:t> </a:t>
            </a:r>
            <a:br>
              <a:rPr lang="en-US" sz="4400" dirty="0" smtClean="0">
                <a:latin typeface="Arial" pitchFamily="34" charset="0"/>
                <a:cs typeface="Arial" pitchFamily="34" charset="0"/>
              </a:rPr>
            </a:br>
            <a:r>
              <a:rPr lang="en-US" sz="3600" dirty="0" smtClean="0">
                <a:latin typeface="Arial" pitchFamily="34" charset="0"/>
                <a:cs typeface="Arial" pitchFamily="34" charset="0"/>
              </a:rPr>
              <a:t>Chandra Richter</a:t>
            </a:r>
            <a:r>
              <a:rPr lang="en-US" sz="3600" smtClean="0">
                <a:latin typeface="Arial" pitchFamily="34" charset="0"/>
                <a:cs typeface="Arial" pitchFamily="34" charset="0"/>
              </a:rPr>
              <a:t>, PhD</a:t>
            </a:r>
            <a:br>
              <a:rPr lang="en-US" sz="3600" smtClean="0">
                <a:latin typeface="Arial" pitchFamily="34" charset="0"/>
                <a:cs typeface="Arial" pitchFamily="34" charset="0"/>
              </a:rPr>
            </a:br>
            <a:r>
              <a:rPr lang="en-US" sz="3600" smtClean="0">
                <a:latin typeface="Arial" pitchFamily="34" charset="0"/>
                <a:cs typeface="Arial" pitchFamily="34" charset="0"/>
              </a:rPr>
              <a:t>E&amp;J Gallo Winery </a:t>
            </a:r>
            <a:endParaRPr lang="en-US" sz="3600" dirty="0">
              <a:latin typeface="Arial" pitchFamily="34" charset="0"/>
              <a:cs typeface="Arial" pitchFamily="34" charset="0"/>
            </a:endParaRPr>
          </a:p>
        </p:txBody>
      </p:sp>
      <p:sp>
        <p:nvSpPr>
          <p:cNvPr id="3" name="Subtitle 2"/>
          <p:cNvSpPr>
            <a:spLocks noGrp="1"/>
          </p:cNvSpPr>
          <p:nvPr>
            <p:ph type="subTitle" idx="1"/>
          </p:nvPr>
        </p:nvSpPr>
        <p:spPr>
          <a:xfrm>
            <a:off x="4504742" y="5372410"/>
            <a:ext cx="4263670" cy="812272"/>
          </a:xfrm>
        </p:spPr>
        <p:txBody>
          <a:bodyPr/>
          <a:lstStyle/>
          <a:p>
            <a:pPr algn="r"/>
            <a:r>
              <a:rPr lang="en-US" sz="2000" dirty="0" smtClean="0">
                <a:latin typeface="Arial" pitchFamily="34" charset="0"/>
                <a:cs typeface="Arial" pitchFamily="34" charset="0"/>
              </a:rPr>
              <a:t>Metabolomics</a:t>
            </a:r>
          </a:p>
          <a:p>
            <a:pPr algn="r"/>
            <a:r>
              <a:rPr lang="en-US" sz="2000" dirty="0" smtClean="0">
                <a:latin typeface="Arial" pitchFamily="34" charset="0"/>
                <a:cs typeface="Arial" pitchFamily="34" charset="0"/>
              </a:rPr>
              <a:t>March 24, 2014</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4F4DB4F2-7B1D-4BEF-81E3-54BAF6D8A898}" type="slidenum">
              <a:rPr lang="en-US" smtClean="0"/>
              <a:pPr>
                <a:defRPr/>
              </a:pPr>
              <a:t>2</a:t>
            </a:fld>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rved Right Arrow 75"/>
          <p:cNvSpPr/>
          <p:nvPr/>
        </p:nvSpPr>
        <p:spPr bwMode="auto">
          <a:xfrm>
            <a:off x="2374709" y="2402961"/>
            <a:ext cx="1558981" cy="3010546"/>
          </a:xfrm>
          <a:prstGeom prst="curvedRightArrow">
            <a:avLst/>
          </a:prstGeom>
          <a:solidFill>
            <a:srgbClr val="FFCC00">
              <a:alpha val="35001"/>
            </a:srgbClr>
          </a:solidFill>
          <a:ln w="9525" cap="flat" cmpd="sng" algn="ctr">
            <a:solidFill>
              <a:schemeClr val="tx1"/>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sp>
        <p:nvSpPr>
          <p:cNvPr id="78" name="Curved Right Arrow 77"/>
          <p:cNvSpPr/>
          <p:nvPr/>
        </p:nvSpPr>
        <p:spPr bwMode="auto">
          <a:xfrm rot="10800000">
            <a:off x="5388747" y="2292794"/>
            <a:ext cx="1558981" cy="3010546"/>
          </a:xfrm>
          <a:prstGeom prst="curvedRightArrow">
            <a:avLst/>
          </a:prstGeom>
          <a:solidFill>
            <a:srgbClr val="FFCC00">
              <a:alpha val="35001"/>
            </a:srgbClr>
          </a:solidFill>
          <a:ln w="9525" cap="flat" cmpd="sng" algn="ctr">
            <a:solidFill>
              <a:schemeClr val="tx1"/>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sp>
        <p:nvSpPr>
          <p:cNvPr id="5" name="Title 4"/>
          <p:cNvSpPr>
            <a:spLocks noGrp="1"/>
          </p:cNvSpPr>
          <p:nvPr>
            <p:ph type="title"/>
          </p:nvPr>
        </p:nvSpPr>
        <p:spPr>
          <a:xfrm>
            <a:off x="122830" y="420400"/>
            <a:ext cx="8652680" cy="708822"/>
          </a:xfrm>
        </p:spPr>
        <p:txBody>
          <a:bodyPr/>
          <a:lstStyle/>
          <a:p>
            <a:r>
              <a:rPr lang="en-US" sz="3200" dirty="0" smtClean="0">
                <a:latin typeface="Arial" pitchFamily="34" charset="0"/>
                <a:cs typeface="Arial" pitchFamily="34" charset="0"/>
              </a:rPr>
              <a:t>Winemaking at the Molecular Level</a:t>
            </a:r>
            <a:endParaRPr lang="en-US" sz="3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3</a:t>
            </a:fld>
            <a:endParaRPr lang="en-US" dirty="0"/>
          </a:p>
        </p:txBody>
      </p:sp>
      <p:grpSp>
        <p:nvGrpSpPr>
          <p:cNvPr id="27" name="Group 26"/>
          <p:cNvGrpSpPr/>
          <p:nvPr/>
        </p:nvGrpSpPr>
        <p:grpSpPr>
          <a:xfrm>
            <a:off x="3813910" y="1325190"/>
            <a:ext cx="1488515" cy="1788573"/>
            <a:chOff x="2490644" y="2573463"/>
            <a:chExt cx="413050" cy="597466"/>
          </a:xfrm>
        </p:grpSpPr>
        <p:grpSp>
          <p:nvGrpSpPr>
            <p:cNvPr id="6" name="Group 29"/>
            <p:cNvGrpSpPr/>
            <p:nvPr/>
          </p:nvGrpSpPr>
          <p:grpSpPr>
            <a:xfrm rot="6800034">
              <a:off x="2520732" y="2592784"/>
              <a:ext cx="238540" cy="298715"/>
              <a:chOff x="2499815" y="1407948"/>
              <a:chExt cx="408485" cy="401802"/>
            </a:xfrm>
          </p:grpSpPr>
          <p:sp>
            <p:nvSpPr>
              <p:cNvPr id="7" name="Diamond 6"/>
              <p:cNvSpPr/>
              <p:nvPr/>
            </p:nvSpPr>
            <p:spPr>
              <a:xfrm>
                <a:off x="2590800" y="1504950"/>
                <a:ext cx="228600" cy="304800"/>
              </a:xfrm>
              <a:prstGeom prst="diamond">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rot="2678720">
                <a:off x="2499815" y="1407948"/>
                <a:ext cx="228600" cy="304800"/>
              </a:xfrm>
              <a:prstGeom prst="diamond">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rot="19804510">
                <a:off x="2679700" y="1409700"/>
                <a:ext cx="228600" cy="304800"/>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0"/>
                <a:endCxn id="7" idx="2"/>
              </p:cNvCxnSpPr>
              <p:nvPr/>
            </p:nvCxnSpPr>
            <p:spPr>
              <a:xfrm rot="16200000" flipH="1" flipV="1">
                <a:off x="2521671" y="1613447"/>
                <a:ext cx="379732" cy="12873"/>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0"/>
                <a:endCxn id="8" idx="2"/>
              </p:cNvCxnSpPr>
              <p:nvPr/>
            </p:nvCxnSpPr>
            <p:spPr>
              <a:xfrm rot="16200000" flipH="1" flipV="1">
                <a:off x="2493118" y="1443921"/>
                <a:ext cx="238758" cy="21095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0"/>
                <a:endCxn id="9" idx="2"/>
              </p:cNvCxnSpPr>
              <p:nvPr/>
            </p:nvCxnSpPr>
            <p:spPr>
              <a:xfrm rot="16200000" flipH="1">
                <a:off x="2661918" y="1486073"/>
                <a:ext cx="264164" cy="152054"/>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2604979" y="2797512"/>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4" name="Oval 13"/>
            <p:cNvSpPr/>
            <p:nvPr/>
          </p:nvSpPr>
          <p:spPr>
            <a:xfrm>
              <a:off x="2679657" y="2797512"/>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5" name="Oval 14"/>
            <p:cNvSpPr/>
            <p:nvPr/>
          </p:nvSpPr>
          <p:spPr>
            <a:xfrm>
              <a:off x="2754335" y="2797512"/>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6" name="Oval 15"/>
            <p:cNvSpPr/>
            <p:nvPr/>
          </p:nvSpPr>
          <p:spPr>
            <a:xfrm>
              <a:off x="2829015" y="2797512"/>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7" name="Oval 16"/>
            <p:cNvSpPr/>
            <p:nvPr/>
          </p:nvSpPr>
          <p:spPr>
            <a:xfrm>
              <a:off x="2644741" y="2872195"/>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8" name="Oval 17"/>
            <p:cNvSpPr/>
            <p:nvPr/>
          </p:nvSpPr>
          <p:spPr>
            <a:xfrm>
              <a:off x="2725239" y="2872195"/>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19" name="Oval 18"/>
            <p:cNvSpPr/>
            <p:nvPr/>
          </p:nvSpPr>
          <p:spPr>
            <a:xfrm>
              <a:off x="2806710" y="2872195"/>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20" name="Oval 19"/>
            <p:cNvSpPr/>
            <p:nvPr/>
          </p:nvSpPr>
          <p:spPr>
            <a:xfrm>
              <a:off x="2662198" y="2946878"/>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21" name="Oval 20"/>
            <p:cNvSpPr/>
            <p:nvPr/>
          </p:nvSpPr>
          <p:spPr>
            <a:xfrm>
              <a:off x="2719418" y="2946878"/>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22" name="Oval 21"/>
            <p:cNvSpPr/>
            <p:nvPr/>
          </p:nvSpPr>
          <p:spPr>
            <a:xfrm>
              <a:off x="2789253" y="2951724"/>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23" name="Oval 22"/>
            <p:cNvSpPr/>
            <p:nvPr/>
          </p:nvSpPr>
          <p:spPr>
            <a:xfrm>
              <a:off x="2679657" y="3021563"/>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24" name="Oval 23"/>
            <p:cNvSpPr/>
            <p:nvPr/>
          </p:nvSpPr>
          <p:spPr>
            <a:xfrm>
              <a:off x="2754335" y="3021563"/>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25" name="Oval 24"/>
            <p:cNvSpPr/>
            <p:nvPr/>
          </p:nvSpPr>
          <p:spPr>
            <a:xfrm>
              <a:off x="2713599" y="3096246"/>
              <a:ext cx="74679" cy="74683"/>
            </a:xfrm>
            <a:prstGeom prst="ellipse">
              <a:avLst/>
            </a:prstGeom>
            <a:solidFill>
              <a:srgbClr val="7030A0"/>
            </a:solidFill>
            <a:ln>
              <a:solidFill>
                <a:srgbClr val="8D3B35"/>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p>
          </p:txBody>
        </p:sp>
        <p:sp>
          <p:nvSpPr>
            <p:cNvPr id="26" name="Diagonal Stripe 25"/>
            <p:cNvSpPr/>
            <p:nvPr/>
          </p:nvSpPr>
          <p:spPr>
            <a:xfrm>
              <a:off x="2754335" y="2573463"/>
              <a:ext cx="74679" cy="224049"/>
            </a:xfrm>
            <a:prstGeom prst="diagStripe">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ln w="9525">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a:solidFill>
                  <a:schemeClr val="tx1"/>
                </a:solidFill>
              </a:endParaRPr>
            </a:p>
          </p:txBody>
        </p:sp>
      </p:grpSp>
      <p:grpSp>
        <p:nvGrpSpPr>
          <p:cNvPr id="28" name="Group 142"/>
          <p:cNvGrpSpPr/>
          <p:nvPr/>
        </p:nvGrpSpPr>
        <p:grpSpPr>
          <a:xfrm>
            <a:off x="3933692" y="4609412"/>
            <a:ext cx="1373169" cy="1063242"/>
            <a:chOff x="5414962" y="2438400"/>
            <a:chExt cx="757238" cy="533400"/>
          </a:xfrm>
        </p:grpSpPr>
        <p:sp>
          <p:nvSpPr>
            <p:cNvPr id="29" name="Oval 28"/>
            <p:cNvSpPr/>
            <p:nvPr/>
          </p:nvSpPr>
          <p:spPr>
            <a:xfrm>
              <a:off x="5414962" y="2514600"/>
              <a:ext cx="681037" cy="45720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67400" y="2438400"/>
              <a:ext cx="304800" cy="30480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9726849">
            <a:off x="230922" y="3483301"/>
            <a:ext cx="2767615" cy="745860"/>
            <a:chOff x="278429" y="2695973"/>
            <a:chExt cx="4216390" cy="975275"/>
          </a:xfrm>
        </p:grpSpPr>
        <p:pic>
          <p:nvPicPr>
            <p:cNvPr id="31" name="Picture 30"/>
            <p:cNvPicPr>
              <a:picLocks noChangeAspect="1"/>
            </p:cNvPicPr>
            <p:nvPr/>
          </p:nvPicPr>
          <p:blipFill rotWithShape="1">
            <a:blip r:embed="rId2" cstate="print">
              <a:extLst>
                <a:ext uri="{28A0092B-C50C-407E-A947-70E740481C1C}">
                  <a14:useLocalDpi xmlns="" xmlns:a14="http://schemas.microsoft.com/office/drawing/2010/main" val="0"/>
                </a:ext>
              </a:extLst>
            </a:blip>
            <a:srcRect r="46018"/>
            <a:stretch/>
          </p:blipFill>
          <p:spPr>
            <a:xfrm rot="5400000">
              <a:off x="898633" y="2108193"/>
              <a:ext cx="942851" cy="2183259"/>
            </a:xfrm>
            <a:prstGeom prst="rect">
              <a:avLst/>
            </a:prstGeom>
          </p:spPr>
        </p:pic>
        <p:pic>
          <p:nvPicPr>
            <p:cNvPr id="32" name="Picture 31"/>
            <p:cNvPicPr>
              <a:picLocks noChangeAspect="1"/>
            </p:cNvPicPr>
            <p:nvPr/>
          </p:nvPicPr>
          <p:blipFill rotWithShape="1">
            <a:blip r:embed="rId2" cstate="print">
              <a:extLst>
                <a:ext uri="{28A0092B-C50C-407E-A947-70E740481C1C}">
                  <a14:useLocalDpi xmlns="" xmlns:a14="http://schemas.microsoft.com/office/drawing/2010/main" val="0"/>
                </a:ext>
              </a:extLst>
            </a:blip>
            <a:srcRect r="46018"/>
            <a:stretch/>
          </p:blipFill>
          <p:spPr>
            <a:xfrm rot="5400000">
              <a:off x="2931764" y="2075769"/>
              <a:ext cx="942851" cy="2183259"/>
            </a:xfrm>
            <a:prstGeom prst="rect">
              <a:avLst/>
            </a:prstGeom>
          </p:spPr>
        </p:pic>
      </p:grpSp>
      <p:sp>
        <p:nvSpPr>
          <p:cNvPr id="34" name="Right Arrow 33"/>
          <p:cNvSpPr/>
          <p:nvPr/>
        </p:nvSpPr>
        <p:spPr bwMode="auto">
          <a:xfrm>
            <a:off x="2253579" y="3712202"/>
            <a:ext cx="747250" cy="467290"/>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w="9525" cap="flat" cmpd="sng" algn="ctr">
            <a:solidFill>
              <a:schemeClr val="tx1"/>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cxnSp>
        <p:nvCxnSpPr>
          <p:cNvPr id="36" name="Straight Connector 35"/>
          <p:cNvCxnSpPr/>
          <p:nvPr/>
        </p:nvCxnSpPr>
        <p:spPr bwMode="auto">
          <a:xfrm>
            <a:off x="3330048" y="3575728"/>
            <a:ext cx="1269242" cy="0"/>
          </a:xfrm>
          <a:prstGeom prst="line">
            <a:avLst/>
          </a:prstGeom>
          <a:solidFill>
            <a:srgbClr val="FFCC00">
              <a:alpha val="35001"/>
            </a:srgbClr>
          </a:solidFill>
          <a:ln w="76200" cap="flat" cmpd="sng" algn="ctr">
            <a:solidFill>
              <a:srgbClr val="003399"/>
            </a:solidFill>
            <a:prstDash val="solid"/>
            <a:round/>
            <a:headEnd type="none" w="med" len="med"/>
            <a:tailEnd type="none" w="med" len="med"/>
          </a:ln>
          <a:effectLst/>
        </p:spPr>
      </p:cxnSp>
      <p:sp>
        <p:nvSpPr>
          <p:cNvPr id="37" name="Oval 36"/>
          <p:cNvSpPr/>
          <p:nvPr/>
        </p:nvSpPr>
        <p:spPr bwMode="auto">
          <a:xfrm>
            <a:off x="4599289" y="3372739"/>
            <a:ext cx="286603" cy="405981"/>
          </a:xfrm>
          <a:prstGeom prst="ellipse">
            <a:avLst/>
          </a:prstGeom>
          <a:solidFill>
            <a:srgbClr val="0066CC">
              <a:alpha val="35001"/>
            </a:srgbClr>
          </a:solidFill>
          <a:ln w="9525" cap="flat" cmpd="sng" algn="ctr">
            <a:solidFill>
              <a:schemeClr val="tx1"/>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sp>
        <p:nvSpPr>
          <p:cNvPr id="38" name="TextBox 37"/>
          <p:cNvSpPr txBox="1"/>
          <p:nvPr/>
        </p:nvSpPr>
        <p:spPr>
          <a:xfrm>
            <a:off x="2869478" y="3421839"/>
            <a:ext cx="545341" cy="307777"/>
          </a:xfrm>
          <a:prstGeom prst="rect">
            <a:avLst/>
          </a:prstGeom>
          <a:noFill/>
        </p:spPr>
        <p:txBody>
          <a:bodyPr wrap="none" lIns="91420" tIns="45710" rIns="91420" bIns="45710" rtlCol="0">
            <a:spAutoFit/>
          </a:bodyPr>
          <a:lstStyle/>
          <a:p>
            <a:r>
              <a:rPr lang="en-US" dirty="0" smtClean="0"/>
              <a:t>AAA</a:t>
            </a:r>
            <a:endParaRPr lang="en-US" dirty="0"/>
          </a:p>
        </p:txBody>
      </p:sp>
      <p:cxnSp>
        <p:nvCxnSpPr>
          <p:cNvPr id="40" name="Straight Connector 39"/>
          <p:cNvCxnSpPr/>
          <p:nvPr/>
        </p:nvCxnSpPr>
        <p:spPr bwMode="auto">
          <a:xfrm>
            <a:off x="3509742" y="3796368"/>
            <a:ext cx="1269242" cy="0"/>
          </a:xfrm>
          <a:prstGeom prst="line">
            <a:avLst/>
          </a:prstGeom>
          <a:solidFill>
            <a:srgbClr val="FFCC00">
              <a:alpha val="35001"/>
            </a:srgbClr>
          </a:solidFill>
          <a:ln w="76200" cap="flat" cmpd="sng" algn="ctr">
            <a:solidFill>
              <a:srgbClr val="003399"/>
            </a:solidFill>
            <a:prstDash val="solid"/>
            <a:round/>
            <a:headEnd type="none" w="med" len="med"/>
            <a:tailEnd type="none" w="med" len="med"/>
          </a:ln>
          <a:effectLst/>
        </p:spPr>
      </p:cxnSp>
      <p:sp>
        <p:nvSpPr>
          <p:cNvPr id="41" name="Oval 40"/>
          <p:cNvSpPr/>
          <p:nvPr/>
        </p:nvSpPr>
        <p:spPr bwMode="auto">
          <a:xfrm>
            <a:off x="4778985" y="3593379"/>
            <a:ext cx="286603" cy="405981"/>
          </a:xfrm>
          <a:prstGeom prst="ellipse">
            <a:avLst/>
          </a:prstGeom>
          <a:solidFill>
            <a:srgbClr val="0066CC">
              <a:alpha val="35001"/>
            </a:srgbClr>
          </a:solidFill>
          <a:ln w="9525" cap="flat" cmpd="sng" algn="ctr">
            <a:solidFill>
              <a:schemeClr val="tx1"/>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sp>
        <p:nvSpPr>
          <p:cNvPr id="42" name="TextBox 41"/>
          <p:cNvSpPr txBox="1"/>
          <p:nvPr/>
        </p:nvSpPr>
        <p:spPr>
          <a:xfrm>
            <a:off x="3049174" y="3642481"/>
            <a:ext cx="545341" cy="307777"/>
          </a:xfrm>
          <a:prstGeom prst="rect">
            <a:avLst/>
          </a:prstGeom>
          <a:noFill/>
        </p:spPr>
        <p:txBody>
          <a:bodyPr wrap="none" lIns="91420" tIns="45710" rIns="91420" bIns="45710" rtlCol="0">
            <a:spAutoFit/>
          </a:bodyPr>
          <a:lstStyle/>
          <a:p>
            <a:r>
              <a:rPr lang="en-US" dirty="0" smtClean="0"/>
              <a:t>AAA</a:t>
            </a:r>
            <a:endParaRPr lang="en-US" dirty="0"/>
          </a:p>
        </p:txBody>
      </p:sp>
      <p:cxnSp>
        <p:nvCxnSpPr>
          <p:cNvPr id="43" name="Straight Connector 42"/>
          <p:cNvCxnSpPr/>
          <p:nvPr/>
        </p:nvCxnSpPr>
        <p:spPr bwMode="auto">
          <a:xfrm>
            <a:off x="3427854" y="4123920"/>
            <a:ext cx="1269242" cy="0"/>
          </a:xfrm>
          <a:prstGeom prst="line">
            <a:avLst/>
          </a:prstGeom>
          <a:solidFill>
            <a:srgbClr val="FFCC00">
              <a:alpha val="35001"/>
            </a:srgbClr>
          </a:solidFill>
          <a:ln w="76200" cap="flat" cmpd="sng" algn="ctr">
            <a:solidFill>
              <a:srgbClr val="003399"/>
            </a:solidFill>
            <a:prstDash val="solid"/>
            <a:round/>
            <a:headEnd type="none" w="med" len="med"/>
            <a:tailEnd type="none" w="med" len="med"/>
          </a:ln>
          <a:effectLst/>
        </p:spPr>
      </p:cxnSp>
      <p:sp>
        <p:nvSpPr>
          <p:cNvPr id="44" name="Oval 43"/>
          <p:cNvSpPr/>
          <p:nvPr/>
        </p:nvSpPr>
        <p:spPr bwMode="auto">
          <a:xfrm>
            <a:off x="4697095" y="3920931"/>
            <a:ext cx="286603" cy="405981"/>
          </a:xfrm>
          <a:prstGeom prst="ellipse">
            <a:avLst/>
          </a:prstGeom>
          <a:solidFill>
            <a:srgbClr val="0066CC">
              <a:alpha val="35001"/>
            </a:srgbClr>
          </a:solidFill>
          <a:ln w="9525" cap="flat" cmpd="sng" algn="ctr">
            <a:solidFill>
              <a:schemeClr val="tx1"/>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sp>
        <p:nvSpPr>
          <p:cNvPr id="45" name="TextBox 44"/>
          <p:cNvSpPr txBox="1"/>
          <p:nvPr/>
        </p:nvSpPr>
        <p:spPr>
          <a:xfrm>
            <a:off x="2967286" y="3970031"/>
            <a:ext cx="545341" cy="307777"/>
          </a:xfrm>
          <a:prstGeom prst="rect">
            <a:avLst/>
          </a:prstGeom>
          <a:noFill/>
        </p:spPr>
        <p:txBody>
          <a:bodyPr wrap="none" lIns="91420" tIns="45710" rIns="91420" bIns="45710" rtlCol="0">
            <a:spAutoFit/>
          </a:bodyPr>
          <a:lstStyle/>
          <a:p>
            <a:r>
              <a:rPr lang="en-US" dirty="0" smtClean="0"/>
              <a:t>AAA</a:t>
            </a:r>
            <a:endParaRPr lang="en-US" dirty="0"/>
          </a:p>
        </p:txBody>
      </p:sp>
      <p:sp>
        <p:nvSpPr>
          <p:cNvPr id="46" name="Right Arrow 45"/>
          <p:cNvSpPr/>
          <p:nvPr/>
        </p:nvSpPr>
        <p:spPr bwMode="auto">
          <a:xfrm>
            <a:off x="5113933" y="3687284"/>
            <a:ext cx="747250" cy="467290"/>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w="9525" cap="flat" cmpd="sng" algn="ctr">
            <a:solidFill>
              <a:schemeClr val="tx1"/>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sp>
        <p:nvSpPr>
          <p:cNvPr id="47" name="Freeform 46"/>
          <p:cNvSpPr/>
          <p:nvPr/>
        </p:nvSpPr>
        <p:spPr bwMode="auto">
          <a:xfrm>
            <a:off x="5878096" y="3287348"/>
            <a:ext cx="918489" cy="849963"/>
          </a:xfrm>
          <a:custGeom>
            <a:avLst/>
            <a:gdLst>
              <a:gd name="connsiteX0" fmla="*/ 263397 w 918489"/>
              <a:gd name="connsiteY0" fmla="*/ 151899 h 849963"/>
              <a:gd name="connsiteX1" fmla="*/ 140567 w 918489"/>
              <a:gd name="connsiteY1" fmla="*/ 233786 h 849963"/>
              <a:gd name="connsiteX2" fmla="*/ 72328 w 918489"/>
              <a:gd name="connsiteY2" fmla="*/ 356616 h 849963"/>
              <a:gd name="connsiteX3" fmla="*/ 113271 w 918489"/>
              <a:gd name="connsiteY3" fmla="*/ 493093 h 849963"/>
              <a:gd name="connsiteX4" fmla="*/ 249749 w 918489"/>
              <a:gd name="connsiteY4" fmla="*/ 561332 h 849963"/>
              <a:gd name="connsiteX5" fmla="*/ 317988 w 918489"/>
              <a:gd name="connsiteY5" fmla="*/ 588627 h 849963"/>
              <a:gd name="connsiteX6" fmla="*/ 358931 w 918489"/>
              <a:gd name="connsiteY6" fmla="*/ 602275 h 849963"/>
              <a:gd name="connsiteX7" fmla="*/ 700125 w 918489"/>
              <a:gd name="connsiteY7" fmla="*/ 547684 h 849963"/>
              <a:gd name="connsiteX8" fmla="*/ 727420 w 918489"/>
              <a:gd name="connsiteY8" fmla="*/ 452150 h 849963"/>
              <a:gd name="connsiteX9" fmla="*/ 713773 w 918489"/>
              <a:gd name="connsiteY9" fmla="*/ 356616 h 849963"/>
              <a:gd name="connsiteX10" fmla="*/ 618238 w 918489"/>
              <a:gd name="connsiteY10" fmla="*/ 192842 h 849963"/>
              <a:gd name="connsiteX11" fmla="*/ 577295 w 918489"/>
              <a:gd name="connsiteY11" fmla="*/ 165547 h 849963"/>
              <a:gd name="connsiteX12" fmla="*/ 563647 w 918489"/>
              <a:gd name="connsiteY12" fmla="*/ 124604 h 849963"/>
              <a:gd name="connsiteX13" fmla="*/ 509056 w 918489"/>
              <a:gd name="connsiteY13" fmla="*/ 83660 h 849963"/>
              <a:gd name="connsiteX14" fmla="*/ 427170 w 918489"/>
              <a:gd name="connsiteY14" fmla="*/ 42717 h 849963"/>
              <a:gd name="connsiteX15" fmla="*/ 386226 w 918489"/>
              <a:gd name="connsiteY15" fmla="*/ 56365 h 849963"/>
              <a:gd name="connsiteX16" fmla="*/ 317988 w 918489"/>
              <a:gd name="connsiteY16" fmla="*/ 138251 h 849963"/>
              <a:gd name="connsiteX17" fmla="*/ 304340 w 918489"/>
              <a:gd name="connsiteY17" fmla="*/ 192842 h 849963"/>
              <a:gd name="connsiteX18" fmla="*/ 290692 w 918489"/>
              <a:gd name="connsiteY18" fmla="*/ 233786 h 849963"/>
              <a:gd name="connsiteX19" fmla="*/ 277044 w 918489"/>
              <a:gd name="connsiteY19" fmla="*/ 302025 h 849963"/>
              <a:gd name="connsiteX20" fmla="*/ 249749 w 918489"/>
              <a:gd name="connsiteY20" fmla="*/ 411207 h 849963"/>
              <a:gd name="connsiteX21" fmla="*/ 236101 w 918489"/>
              <a:gd name="connsiteY21" fmla="*/ 779696 h 849963"/>
              <a:gd name="connsiteX22" fmla="*/ 195158 w 918489"/>
              <a:gd name="connsiteY22" fmla="*/ 806992 h 849963"/>
              <a:gd name="connsiteX23" fmla="*/ 113271 w 918489"/>
              <a:gd name="connsiteY23" fmla="*/ 834287 h 849963"/>
              <a:gd name="connsiteX24" fmla="*/ 31385 w 918489"/>
              <a:gd name="connsiteY24" fmla="*/ 820639 h 849963"/>
              <a:gd name="connsiteX25" fmla="*/ 4089 w 918489"/>
              <a:gd name="connsiteY25" fmla="*/ 779696 h 849963"/>
              <a:gd name="connsiteX26" fmla="*/ 17737 w 918489"/>
              <a:gd name="connsiteY26" fmla="*/ 602275 h 849963"/>
              <a:gd name="connsiteX27" fmla="*/ 99623 w 918489"/>
              <a:gd name="connsiteY27" fmla="*/ 574980 h 849963"/>
              <a:gd name="connsiteX28" fmla="*/ 249749 w 918489"/>
              <a:gd name="connsiteY28" fmla="*/ 588627 h 849963"/>
              <a:gd name="connsiteX29" fmla="*/ 304340 w 918489"/>
              <a:gd name="connsiteY29" fmla="*/ 656866 h 849963"/>
              <a:gd name="connsiteX30" fmla="*/ 345283 w 918489"/>
              <a:gd name="connsiteY30" fmla="*/ 684162 h 849963"/>
              <a:gd name="connsiteX31" fmla="*/ 358931 w 918489"/>
              <a:gd name="connsiteY31" fmla="*/ 725105 h 849963"/>
              <a:gd name="connsiteX32" fmla="*/ 454465 w 918489"/>
              <a:gd name="connsiteY32" fmla="*/ 766048 h 849963"/>
              <a:gd name="connsiteX33" fmla="*/ 577295 w 918489"/>
              <a:gd name="connsiteY33" fmla="*/ 752401 h 849963"/>
              <a:gd name="connsiteX34" fmla="*/ 645534 w 918489"/>
              <a:gd name="connsiteY34" fmla="*/ 670514 h 849963"/>
              <a:gd name="connsiteX35" fmla="*/ 686477 w 918489"/>
              <a:gd name="connsiteY35" fmla="*/ 643219 h 849963"/>
              <a:gd name="connsiteX36" fmla="*/ 672829 w 918489"/>
              <a:gd name="connsiteY36" fmla="*/ 479445 h 849963"/>
              <a:gd name="connsiteX37" fmla="*/ 604591 w 918489"/>
              <a:gd name="connsiteY37" fmla="*/ 424854 h 849963"/>
              <a:gd name="connsiteX38" fmla="*/ 522704 w 918489"/>
              <a:gd name="connsiteY38" fmla="*/ 411207 h 849963"/>
              <a:gd name="connsiteX39" fmla="*/ 481761 w 918489"/>
              <a:gd name="connsiteY39" fmla="*/ 383911 h 849963"/>
              <a:gd name="connsiteX40" fmla="*/ 399874 w 918489"/>
              <a:gd name="connsiteY40" fmla="*/ 356616 h 849963"/>
              <a:gd name="connsiteX41" fmla="*/ 386226 w 918489"/>
              <a:gd name="connsiteY41" fmla="*/ 315672 h 849963"/>
              <a:gd name="connsiteX42" fmla="*/ 440817 w 918489"/>
              <a:gd name="connsiteY42" fmla="*/ 274729 h 849963"/>
              <a:gd name="connsiteX43" fmla="*/ 522704 w 918489"/>
              <a:gd name="connsiteY43" fmla="*/ 206490 h 849963"/>
              <a:gd name="connsiteX44" fmla="*/ 590943 w 918489"/>
              <a:gd name="connsiteY44" fmla="*/ 83660 h 849963"/>
              <a:gd name="connsiteX45" fmla="*/ 659182 w 918489"/>
              <a:gd name="connsiteY45" fmla="*/ 15422 h 849963"/>
              <a:gd name="connsiteX46" fmla="*/ 700125 w 918489"/>
              <a:gd name="connsiteY46" fmla="*/ 1774 h 849963"/>
              <a:gd name="connsiteX47" fmla="*/ 754716 w 918489"/>
              <a:gd name="connsiteY47" fmla="*/ 15422 h 849963"/>
              <a:gd name="connsiteX48" fmla="*/ 768364 w 918489"/>
              <a:gd name="connsiteY48" fmla="*/ 151899 h 849963"/>
              <a:gd name="connsiteX49" fmla="*/ 782011 w 918489"/>
              <a:gd name="connsiteY49" fmla="*/ 192842 h 849963"/>
              <a:gd name="connsiteX50" fmla="*/ 795659 w 918489"/>
              <a:gd name="connsiteY50" fmla="*/ 261081 h 849963"/>
              <a:gd name="connsiteX51" fmla="*/ 836603 w 918489"/>
              <a:gd name="connsiteY51" fmla="*/ 342968 h 849963"/>
              <a:gd name="connsiteX52" fmla="*/ 918489 w 918489"/>
              <a:gd name="connsiteY52" fmla="*/ 397559 h 849963"/>
              <a:gd name="connsiteX53" fmla="*/ 891194 w 918489"/>
              <a:gd name="connsiteY53" fmla="*/ 220138 h 849963"/>
              <a:gd name="connsiteX54" fmla="*/ 863898 w 918489"/>
              <a:gd name="connsiteY54" fmla="*/ 179195 h 849963"/>
              <a:gd name="connsiteX55" fmla="*/ 782011 w 918489"/>
              <a:gd name="connsiteY55" fmla="*/ 110956 h 849963"/>
              <a:gd name="connsiteX56" fmla="*/ 795659 w 918489"/>
              <a:gd name="connsiteY56" fmla="*/ 15422 h 849963"/>
              <a:gd name="connsiteX57" fmla="*/ 863898 w 918489"/>
              <a:gd name="connsiteY57" fmla="*/ 70013 h 849963"/>
              <a:gd name="connsiteX58" fmla="*/ 891194 w 918489"/>
              <a:gd name="connsiteY58" fmla="*/ 302025 h 849963"/>
              <a:gd name="connsiteX59" fmla="*/ 918489 w 918489"/>
              <a:gd name="connsiteY59" fmla="*/ 342968 h 849963"/>
              <a:gd name="connsiteX60" fmla="*/ 904841 w 918489"/>
              <a:gd name="connsiteY60" fmla="*/ 493093 h 849963"/>
              <a:gd name="connsiteX61" fmla="*/ 850250 w 918489"/>
              <a:gd name="connsiteY61" fmla="*/ 574980 h 849963"/>
              <a:gd name="connsiteX62" fmla="*/ 782011 w 918489"/>
              <a:gd name="connsiteY62" fmla="*/ 656866 h 849963"/>
              <a:gd name="connsiteX63" fmla="*/ 700125 w 918489"/>
              <a:gd name="connsiteY63" fmla="*/ 697810 h 849963"/>
              <a:gd name="connsiteX64" fmla="*/ 618238 w 918489"/>
              <a:gd name="connsiteY64" fmla="*/ 766048 h 849963"/>
              <a:gd name="connsiteX65" fmla="*/ 618238 w 918489"/>
              <a:gd name="connsiteY65" fmla="*/ 847935 h 849963"/>
              <a:gd name="connsiteX66" fmla="*/ 713773 w 918489"/>
              <a:gd name="connsiteY66" fmla="*/ 834287 h 849963"/>
              <a:gd name="connsiteX67" fmla="*/ 809307 w 918489"/>
              <a:gd name="connsiteY67" fmla="*/ 779696 h 849963"/>
              <a:gd name="connsiteX68" fmla="*/ 836603 w 918489"/>
              <a:gd name="connsiteY68" fmla="*/ 738753 h 849963"/>
              <a:gd name="connsiteX69" fmla="*/ 809307 w 918489"/>
              <a:gd name="connsiteY69" fmla="*/ 588627 h 849963"/>
              <a:gd name="connsiteX70" fmla="*/ 768364 w 918489"/>
              <a:gd name="connsiteY70" fmla="*/ 547684 h 849963"/>
              <a:gd name="connsiteX71" fmla="*/ 713773 w 918489"/>
              <a:gd name="connsiteY71" fmla="*/ 479445 h 849963"/>
              <a:gd name="connsiteX72" fmla="*/ 659182 w 918489"/>
              <a:gd name="connsiteY72" fmla="*/ 397559 h 849963"/>
              <a:gd name="connsiteX73" fmla="*/ 577295 w 918489"/>
              <a:gd name="connsiteY73" fmla="*/ 370263 h 849963"/>
              <a:gd name="connsiteX74" fmla="*/ 440817 w 918489"/>
              <a:gd name="connsiteY74" fmla="*/ 479445 h 849963"/>
              <a:gd name="connsiteX75" fmla="*/ 399874 w 918489"/>
              <a:gd name="connsiteY75" fmla="*/ 534036 h 8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18489" h="849963">
                <a:moveTo>
                  <a:pt x="263397" y="151899"/>
                </a:moveTo>
                <a:cubicBezTo>
                  <a:pt x="238801" y="166657"/>
                  <a:pt x="162230" y="209415"/>
                  <a:pt x="140567" y="233786"/>
                </a:cubicBezTo>
                <a:cubicBezTo>
                  <a:pt x="90510" y="290101"/>
                  <a:pt x="90862" y="301014"/>
                  <a:pt x="72328" y="356616"/>
                </a:cubicBezTo>
                <a:cubicBezTo>
                  <a:pt x="85976" y="402108"/>
                  <a:pt x="87587" y="453141"/>
                  <a:pt x="113271" y="493093"/>
                </a:cubicBezTo>
                <a:cubicBezTo>
                  <a:pt x="150164" y="550482"/>
                  <a:pt x="197982" y="544076"/>
                  <a:pt x="249749" y="561332"/>
                </a:cubicBezTo>
                <a:cubicBezTo>
                  <a:pt x="272990" y="569079"/>
                  <a:pt x="295049" y="580025"/>
                  <a:pt x="317988" y="588627"/>
                </a:cubicBezTo>
                <a:cubicBezTo>
                  <a:pt x="331458" y="593678"/>
                  <a:pt x="345283" y="597726"/>
                  <a:pt x="358931" y="602275"/>
                </a:cubicBezTo>
                <a:cubicBezTo>
                  <a:pt x="452988" y="597796"/>
                  <a:pt x="620216" y="643574"/>
                  <a:pt x="700125" y="547684"/>
                </a:cubicBezTo>
                <a:cubicBezTo>
                  <a:pt x="707119" y="539291"/>
                  <a:pt x="726693" y="455056"/>
                  <a:pt x="727420" y="452150"/>
                </a:cubicBezTo>
                <a:cubicBezTo>
                  <a:pt x="722871" y="420305"/>
                  <a:pt x="723945" y="387133"/>
                  <a:pt x="713773" y="356616"/>
                </a:cubicBezTo>
                <a:cubicBezTo>
                  <a:pt x="700876" y="317925"/>
                  <a:pt x="654602" y="229206"/>
                  <a:pt x="618238" y="192842"/>
                </a:cubicBezTo>
                <a:cubicBezTo>
                  <a:pt x="606640" y="181244"/>
                  <a:pt x="590943" y="174645"/>
                  <a:pt x="577295" y="165547"/>
                </a:cubicBezTo>
                <a:cubicBezTo>
                  <a:pt x="572746" y="151899"/>
                  <a:pt x="572857" y="135656"/>
                  <a:pt x="563647" y="124604"/>
                </a:cubicBezTo>
                <a:cubicBezTo>
                  <a:pt x="549085" y="107130"/>
                  <a:pt x="527565" y="96881"/>
                  <a:pt x="509056" y="83660"/>
                </a:cubicBezTo>
                <a:cubicBezTo>
                  <a:pt x="462759" y="50591"/>
                  <a:pt x="477871" y="59618"/>
                  <a:pt x="427170" y="42717"/>
                </a:cubicBezTo>
                <a:cubicBezTo>
                  <a:pt x="413522" y="47266"/>
                  <a:pt x="398196" y="48385"/>
                  <a:pt x="386226" y="56365"/>
                </a:cubicBezTo>
                <a:cubicBezTo>
                  <a:pt x="354701" y="77382"/>
                  <a:pt x="338129" y="108039"/>
                  <a:pt x="317988" y="138251"/>
                </a:cubicBezTo>
                <a:cubicBezTo>
                  <a:pt x="313439" y="156448"/>
                  <a:pt x="309493" y="174807"/>
                  <a:pt x="304340" y="192842"/>
                </a:cubicBezTo>
                <a:cubicBezTo>
                  <a:pt x="300388" y="206675"/>
                  <a:pt x="294181" y="219829"/>
                  <a:pt x="290692" y="233786"/>
                </a:cubicBezTo>
                <a:cubicBezTo>
                  <a:pt x="285066" y="256290"/>
                  <a:pt x="282260" y="279422"/>
                  <a:pt x="277044" y="302025"/>
                </a:cubicBezTo>
                <a:cubicBezTo>
                  <a:pt x="268609" y="338578"/>
                  <a:pt x="249749" y="411207"/>
                  <a:pt x="249749" y="411207"/>
                </a:cubicBezTo>
                <a:cubicBezTo>
                  <a:pt x="245200" y="534037"/>
                  <a:pt x="252896" y="657935"/>
                  <a:pt x="236101" y="779696"/>
                </a:cubicBezTo>
                <a:cubicBezTo>
                  <a:pt x="233860" y="795945"/>
                  <a:pt x="210147" y="800330"/>
                  <a:pt x="195158" y="806992"/>
                </a:cubicBezTo>
                <a:cubicBezTo>
                  <a:pt x="168866" y="818677"/>
                  <a:pt x="113271" y="834287"/>
                  <a:pt x="113271" y="834287"/>
                </a:cubicBezTo>
                <a:cubicBezTo>
                  <a:pt x="85976" y="829738"/>
                  <a:pt x="56135" y="833014"/>
                  <a:pt x="31385" y="820639"/>
                </a:cubicBezTo>
                <a:cubicBezTo>
                  <a:pt x="16714" y="813304"/>
                  <a:pt x="5112" y="796067"/>
                  <a:pt x="4089" y="779696"/>
                </a:cubicBezTo>
                <a:cubicBezTo>
                  <a:pt x="389" y="720496"/>
                  <a:pt x="-7346" y="656025"/>
                  <a:pt x="17737" y="602275"/>
                </a:cubicBezTo>
                <a:cubicBezTo>
                  <a:pt x="29904" y="576202"/>
                  <a:pt x="99623" y="574980"/>
                  <a:pt x="99623" y="574980"/>
                </a:cubicBezTo>
                <a:cubicBezTo>
                  <a:pt x="149665" y="579529"/>
                  <a:pt x="200616" y="578099"/>
                  <a:pt x="249749" y="588627"/>
                </a:cubicBezTo>
                <a:cubicBezTo>
                  <a:pt x="315834" y="602788"/>
                  <a:pt x="273952" y="618881"/>
                  <a:pt x="304340" y="656866"/>
                </a:cubicBezTo>
                <a:cubicBezTo>
                  <a:pt x="314587" y="669674"/>
                  <a:pt x="331635" y="675063"/>
                  <a:pt x="345283" y="684162"/>
                </a:cubicBezTo>
                <a:cubicBezTo>
                  <a:pt x="349832" y="697810"/>
                  <a:pt x="348759" y="714933"/>
                  <a:pt x="358931" y="725105"/>
                </a:cubicBezTo>
                <a:cubicBezTo>
                  <a:pt x="375798" y="741972"/>
                  <a:pt x="429994" y="757891"/>
                  <a:pt x="454465" y="766048"/>
                </a:cubicBezTo>
                <a:cubicBezTo>
                  <a:pt x="495408" y="761499"/>
                  <a:pt x="538214" y="765428"/>
                  <a:pt x="577295" y="752401"/>
                </a:cubicBezTo>
                <a:cubicBezTo>
                  <a:pt x="610829" y="741223"/>
                  <a:pt x="623684" y="692363"/>
                  <a:pt x="645534" y="670514"/>
                </a:cubicBezTo>
                <a:cubicBezTo>
                  <a:pt x="657132" y="658916"/>
                  <a:pt x="672829" y="652317"/>
                  <a:pt x="686477" y="643219"/>
                </a:cubicBezTo>
                <a:cubicBezTo>
                  <a:pt x="681928" y="588628"/>
                  <a:pt x="683572" y="533162"/>
                  <a:pt x="672829" y="479445"/>
                </a:cubicBezTo>
                <a:cubicBezTo>
                  <a:pt x="664893" y="439766"/>
                  <a:pt x="637116" y="432082"/>
                  <a:pt x="604591" y="424854"/>
                </a:cubicBezTo>
                <a:cubicBezTo>
                  <a:pt x="577578" y="418851"/>
                  <a:pt x="550000" y="415756"/>
                  <a:pt x="522704" y="411207"/>
                </a:cubicBezTo>
                <a:cubicBezTo>
                  <a:pt x="509056" y="402108"/>
                  <a:pt x="496750" y="390573"/>
                  <a:pt x="481761" y="383911"/>
                </a:cubicBezTo>
                <a:cubicBezTo>
                  <a:pt x="455469" y="372226"/>
                  <a:pt x="399874" y="356616"/>
                  <a:pt x="399874" y="356616"/>
                </a:cubicBezTo>
                <a:cubicBezTo>
                  <a:pt x="395325" y="342968"/>
                  <a:pt x="379792" y="328539"/>
                  <a:pt x="386226" y="315672"/>
                </a:cubicBezTo>
                <a:cubicBezTo>
                  <a:pt x="396398" y="295327"/>
                  <a:pt x="423547" y="289532"/>
                  <a:pt x="440817" y="274729"/>
                </a:cubicBezTo>
                <a:cubicBezTo>
                  <a:pt x="532769" y="195914"/>
                  <a:pt x="432210" y="266821"/>
                  <a:pt x="522704" y="206490"/>
                </a:cubicBezTo>
                <a:cubicBezTo>
                  <a:pt x="546726" y="134425"/>
                  <a:pt x="528372" y="177517"/>
                  <a:pt x="590943" y="83660"/>
                </a:cubicBezTo>
                <a:cubicBezTo>
                  <a:pt x="618239" y="42715"/>
                  <a:pt x="613687" y="38169"/>
                  <a:pt x="659182" y="15422"/>
                </a:cubicBezTo>
                <a:cubicBezTo>
                  <a:pt x="672049" y="8988"/>
                  <a:pt x="686477" y="6323"/>
                  <a:pt x="700125" y="1774"/>
                </a:cubicBezTo>
                <a:cubicBezTo>
                  <a:pt x="718322" y="6323"/>
                  <a:pt x="746954" y="-1654"/>
                  <a:pt x="754716" y="15422"/>
                </a:cubicBezTo>
                <a:cubicBezTo>
                  <a:pt x="773635" y="57043"/>
                  <a:pt x="761412" y="106711"/>
                  <a:pt x="768364" y="151899"/>
                </a:cubicBezTo>
                <a:cubicBezTo>
                  <a:pt x="770551" y="166118"/>
                  <a:pt x="778522" y="178886"/>
                  <a:pt x="782011" y="192842"/>
                </a:cubicBezTo>
                <a:cubicBezTo>
                  <a:pt x="787637" y="215346"/>
                  <a:pt x="790033" y="238577"/>
                  <a:pt x="795659" y="261081"/>
                </a:cubicBezTo>
                <a:cubicBezTo>
                  <a:pt x="802279" y="287562"/>
                  <a:pt x="815253" y="324287"/>
                  <a:pt x="836603" y="342968"/>
                </a:cubicBezTo>
                <a:cubicBezTo>
                  <a:pt x="861291" y="364570"/>
                  <a:pt x="918489" y="397559"/>
                  <a:pt x="918489" y="397559"/>
                </a:cubicBezTo>
                <a:cubicBezTo>
                  <a:pt x="917439" y="390207"/>
                  <a:pt x="895926" y="234333"/>
                  <a:pt x="891194" y="220138"/>
                </a:cubicBezTo>
                <a:cubicBezTo>
                  <a:pt x="886007" y="204577"/>
                  <a:pt x="874399" y="191796"/>
                  <a:pt x="863898" y="179195"/>
                </a:cubicBezTo>
                <a:cubicBezTo>
                  <a:pt x="831057" y="139785"/>
                  <a:pt x="822273" y="137796"/>
                  <a:pt x="782011" y="110956"/>
                </a:cubicBezTo>
                <a:cubicBezTo>
                  <a:pt x="786560" y="79111"/>
                  <a:pt x="775066" y="40134"/>
                  <a:pt x="795659" y="15422"/>
                </a:cubicBezTo>
                <a:cubicBezTo>
                  <a:pt x="840542" y="-38437"/>
                  <a:pt x="862469" y="65727"/>
                  <a:pt x="863898" y="70013"/>
                </a:cubicBezTo>
                <a:cubicBezTo>
                  <a:pt x="866055" y="100209"/>
                  <a:pt x="860174" y="239985"/>
                  <a:pt x="891194" y="302025"/>
                </a:cubicBezTo>
                <a:cubicBezTo>
                  <a:pt x="898529" y="316696"/>
                  <a:pt x="909391" y="329320"/>
                  <a:pt x="918489" y="342968"/>
                </a:cubicBezTo>
                <a:cubicBezTo>
                  <a:pt x="913940" y="393010"/>
                  <a:pt x="919019" y="444887"/>
                  <a:pt x="904841" y="493093"/>
                </a:cubicBezTo>
                <a:cubicBezTo>
                  <a:pt x="895584" y="524565"/>
                  <a:pt x="868447" y="547684"/>
                  <a:pt x="850250" y="574980"/>
                </a:cubicBezTo>
                <a:cubicBezTo>
                  <a:pt x="830108" y="605194"/>
                  <a:pt x="813538" y="635848"/>
                  <a:pt x="782011" y="656866"/>
                </a:cubicBezTo>
                <a:cubicBezTo>
                  <a:pt x="658914" y="738930"/>
                  <a:pt x="828966" y="590441"/>
                  <a:pt x="700125" y="697810"/>
                </a:cubicBezTo>
                <a:cubicBezTo>
                  <a:pt x="595055" y="785369"/>
                  <a:pt x="719883" y="698287"/>
                  <a:pt x="618238" y="766048"/>
                </a:cubicBezTo>
                <a:cubicBezTo>
                  <a:pt x="615439" y="774446"/>
                  <a:pt x="584645" y="839537"/>
                  <a:pt x="618238" y="847935"/>
                </a:cubicBezTo>
                <a:cubicBezTo>
                  <a:pt x="649446" y="855737"/>
                  <a:pt x="681928" y="838836"/>
                  <a:pt x="713773" y="834287"/>
                </a:cubicBezTo>
                <a:cubicBezTo>
                  <a:pt x="735185" y="823581"/>
                  <a:pt x="790014" y="798989"/>
                  <a:pt x="809307" y="779696"/>
                </a:cubicBezTo>
                <a:cubicBezTo>
                  <a:pt x="820905" y="768098"/>
                  <a:pt x="827504" y="752401"/>
                  <a:pt x="836603" y="738753"/>
                </a:cubicBezTo>
                <a:cubicBezTo>
                  <a:pt x="836024" y="734123"/>
                  <a:pt x="828727" y="617757"/>
                  <a:pt x="809307" y="588627"/>
                </a:cubicBezTo>
                <a:cubicBezTo>
                  <a:pt x="798601" y="572568"/>
                  <a:pt x="782012" y="561332"/>
                  <a:pt x="768364" y="547684"/>
                </a:cubicBezTo>
                <a:cubicBezTo>
                  <a:pt x="737629" y="455483"/>
                  <a:pt x="780253" y="555423"/>
                  <a:pt x="713773" y="479445"/>
                </a:cubicBezTo>
                <a:cubicBezTo>
                  <a:pt x="692171" y="454757"/>
                  <a:pt x="677379" y="424854"/>
                  <a:pt x="659182" y="397559"/>
                </a:cubicBezTo>
                <a:cubicBezTo>
                  <a:pt x="643222" y="373619"/>
                  <a:pt x="577295" y="370263"/>
                  <a:pt x="577295" y="370263"/>
                </a:cubicBezTo>
                <a:cubicBezTo>
                  <a:pt x="430773" y="443525"/>
                  <a:pt x="551298" y="368964"/>
                  <a:pt x="440817" y="479445"/>
                </a:cubicBezTo>
                <a:cubicBezTo>
                  <a:pt x="392304" y="527958"/>
                  <a:pt x="399874" y="481369"/>
                  <a:pt x="399874" y="534036"/>
                </a:cubicBezTo>
              </a:path>
            </a:pathLst>
          </a:custGeom>
          <a:noFill/>
          <a:ln w="38100" cap="flat" cmpd="sng" algn="ctr">
            <a:solidFill>
              <a:srgbClr val="00B050"/>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sp>
        <p:nvSpPr>
          <p:cNvPr id="49" name="Hexagon 48"/>
          <p:cNvSpPr/>
          <p:nvPr/>
        </p:nvSpPr>
        <p:spPr>
          <a:xfrm>
            <a:off x="7940648" y="3106759"/>
            <a:ext cx="448072" cy="448098"/>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lIns="89583" tIns="44792" rIns="89583" bIns="44792" rtlCol="0" anchor="ctr"/>
          <a:lstStyle/>
          <a:p>
            <a:pPr algn="ctr"/>
            <a:endParaRPr lang="en-US"/>
          </a:p>
        </p:txBody>
      </p:sp>
      <p:cxnSp>
        <p:nvCxnSpPr>
          <p:cNvPr id="50" name="Straight Connector 49"/>
          <p:cNvCxnSpPr/>
          <p:nvPr/>
        </p:nvCxnSpPr>
        <p:spPr>
          <a:xfrm rot="16200000" flipH="1">
            <a:off x="7977983" y="3368153"/>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8202019" y="3368153"/>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7918889" y="3018116"/>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7977983" y="2994738"/>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7954606" y="3584409"/>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8202019" y="2994738"/>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8245527" y="3025909"/>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796185" y="2697627"/>
            <a:ext cx="320434" cy="305931"/>
          </a:xfrm>
          <a:prstGeom prst="rect">
            <a:avLst/>
          </a:prstGeom>
          <a:noFill/>
        </p:spPr>
        <p:txBody>
          <a:bodyPr wrap="none" lIns="89583" tIns="44792" rIns="89583" bIns="44792" rtlCol="0">
            <a:spAutoFit/>
          </a:bodyPr>
          <a:lstStyle/>
          <a:p>
            <a:r>
              <a:rPr lang="en-US" dirty="0" smtClean="0"/>
              <a:t>O</a:t>
            </a:r>
            <a:endParaRPr lang="en-US" dirty="0"/>
          </a:p>
        </p:txBody>
      </p:sp>
      <p:sp>
        <p:nvSpPr>
          <p:cNvPr id="58" name="TextBox 57"/>
          <p:cNvSpPr txBox="1"/>
          <p:nvPr/>
        </p:nvSpPr>
        <p:spPr>
          <a:xfrm>
            <a:off x="8213088" y="2709968"/>
            <a:ext cx="320434" cy="305931"/>
          </a:xfrm>
          <a:prstGeom prst="rect">
            <a:avLst/>
          </a:prstGeom>
          <a:noFill/>
        </p:spPr>
        <p:txBody>
          <a:bodyPr wrap="none" lIns="89583" tIns="44792" rIns="89583" bIns="44792" rtlCol="0">
            <a:spAutoFit/>
          </a:bodyPr>
          <a:lstStyle/>
          <a:p>
            <a:r>
              <a:rPr lang="en-US" dirty="0" smtClean="0"/>
              <a:t>O</a:t>
            </a:r>
            <a:endParaRPr lang="en-US" dirty="0"/>
          </a:p>
        </p:txBody>
      </p:sp>
      <p:sp>
        <p:nvSpPr>
          <p:cNvPr id="59" name="TextBox 58"/>
          <p:cNvSpPr txBox="1"/>
          <p:nvPr/>
        </p:nvSpPr>
        <p:spPr>
          <a:xfrm>
            <a:off x="7787641" y="3593823"/>
            <a:ext cx="310816" cy="305931"/>
          </a:xfrm>
          <a:prstGeom prst="rect">
            <a:avLst/>
          </a:prstGeom>
          <a:noFill/>
        </p:spPr>
        <p:txBody>
          <a:bodyPr wrap="none" lIns="89583" tIns="44792" rIns="89583" bIns="44792" rtlCol="0">
            <a:spAutoFit/>
          </a:bodyPr>
          <a:lstStyle/>
          <a:p>
            <a:r>
              <a:rPr lang="en-US" dirty="0" smtClean="0"/>
              <a:t>R</a:t>
            </a:r>
            <a:endParaRPr lang="en-US" dirty="0"/>
          </a:p>
        </p:txBody>
      </p:sp>
      <p:sp>
        <p:nvSpPr>
          <p:cNvPr id="61" name="Hexagon 60"/>
          <p:cNvSpPr/>
          <p:nvPr/>
        </p:nvSpPr>
        <p:spPr>
          <a:xfrm>
            <a:off x="7940648" y="4675103"/>
            <a:ext cx="448072" cy="448098"/>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lIns="89583" tIns="44792" rIns="89583" bIns="44792" rtlCol="0" anchor="ctr"/>
          <a:lstStyle/>
          <a:p>
            <a:pPr algn="ctr"/>
            <a:endParaRPr lang="en-US"/>
          </a:p>
        </p:txBody>
      </p:sp>
      <p:cxnSp>
        <p:nvCxnSpPr>
          <p:cNvPr id="62" name="Straight Connector 61"/>
          <p:cNvCxnSpPr/>
          <p:nvPr/>
        </p:nvCxnSpPr>
        <p:spPr>
          <a:xfrm rot="16200000" flipH="1">
            <a:off x="7977983" y="4936497"/>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8202019" y="4936497"/>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91292" y="4824471"/>
            <a:ext cx="149357" cy="746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7977983" y="4563082"/>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7954606" y="5152754"/>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8202019" y="4563082"/>
            <a:ext cx="149366" cy="74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8097797" y="4741993"/>
            <a:ext cx="1493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801961" y="4265971"/>
            <a:ext cx="450277" cy="305931"/>
          </a:xfrm>
          <a:prstGeom prst="rect">
            <a:avLst/>
          </a:prstGeom>
          <a:noFill/>
        </p:spPr>
        <p:txBody>
          <a:bodyPr wrap="none" lIns="89583" tIns="44792" rIns="89583" bIns="44792" rtlCol="0">
            <a:spAutoFit/>
          </a:bodyPr>
          <a:lstStyle/>
          <a:p>
            <a:r>
              <a:rPr lang="en-US" dirty="0" smtClean="0"/>
              <a:t>OH</a:t>
            </a:r>
            <a:endParaRPr lang="en-US" dirty="0"/>
          </a:p>
        </p:txBody>
      </p:sp>
      <p:sp>
        <p:nvSpPr>
          <p:cNvPr id="70" name="TextBox 69"/>
          <p:cNvSpPr txBox="1"/>
          <p:nvPr/>
        </p:nvSpPr>
        <p:spPr>
          <a:xfrm>
            <a:off x="8203277" y="4270520"/>
            <a:ext cx="450277" cy="305931"/>
          </a:xfrm>
          <a:prstGeom prst="rect">
            <a:avLst/>
          </a:prstGeom>
          <a:noFill/>
        </p:spPr>
        <p:txBody>
          <a:bodyPr wrap="none" lIns="89583" tIns="44792" rIns="89583" bIns="44792" rtlCol="0">
            <a:spAutoFit/>
          </a:bodyPr>
          <a:lstStyle/>
          <a:p>
            <a:r>
              <a:rPr lang="en-US" dirty="0" smtClean="0"/>
              <a:t>OH</a:t>
            </a:r>
            <a:endParaRPr lang="en-US" dirty="0"/>
          </a:p>
        </p:txBody>
      </p:sp>
      <p:sp>
        <p:nvSpPr>
          <p:cNvPr id="71" name="TextBox 70"/>
          <p:cNvSpPr txBox="1"/>
          <p:nvPr/>
        </p:nvSpPr>
        <p:spPr>
          <a:xfrm>
            <a:off x="7787641" y="5162168"/>
            <a:ext cx="310816" cy="305931"/>
          </a:xfrm>
          <a:prstGeom prst="rect">
            <a:avLst/>
          </a:prstGeom>
          <a:noFill/>
        </p:spPr>
        <p:txBody>
          <a:bodyPr wrap="none" lIns="89583" tIns="44792" rIns="89583" bIns="44792" rtlCol="0">
            <a:spAutoFit/>
          </a:bodyPr>
          <a:lstStyle/>
          <a:p>
            <a:r>
              <a:rPr lang="en-US" dirty="0" smtClean="0"/>
              <a:t>R</a:t>
            </a:r>
            <a:endParaRPr lang="en-US" dirty="0"/>
          </a:p>
        </p:txBody>
      </p:sp>
      <p:sp>
        <p:nvSpPr>
          <p:cNvPr id="72" name="TextBox 71"/>
          <p:cNvSpPr txBox="1"/>
          <p:nvPr/>
        </p:nvSpPr>
        <p:spPr>
          <a:xfrm>
            <a:off x="7566781" y="4620557"/>
            <a:ext cx="301198" cy="305931"/>
          </a:xfrm>
          <a:prstGeom prst="rect">
            <a:avLst/>
          </a:prstGeom>
          <a:noFill/>
        </p:spPr>
        <p:txBody>
          <a:bodyPr wrap="none" lIns="89583" tIns="44792" rIns="89583" bIns="44792" rtlCol="0">
            <a:spAutoFit/>
          </a:bodyPr>
          <a:lstStyle/>
          <a:p>
            <a:r>
              <a:rPr lang="en-US" dirty="0" smtClean="0"/>
              <a:t>S</a:t>
            </a:r>
            <a:endParaRPr lang="en-US" dirty="0"/>
          </a:p>
        </p:txBody>
      </p:sp>
      <p:cxnSp>
        <p:nvCxnSpPr>
          <p:cNvPr id="73" name="Straight Connector 72"/>
          <p:cNvCxnSpPr/>
          <p:nvPr/>
        </p:nvCxnSpPr>
        <p:spPr>
          <a:xfrm>
            <a:off x="7492579" y="4675104"/>
            <a:ext cx="149357" cy="746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211507" y="4376373"/>
            <a:ext cx="459895" cy="305931"/>
          </a:xfrm>
          <a:prstGeom prst="rect">
            <a:avLst/>
          </a:prstGeom>
          <a:noFill/>
        </p:spPr>
        <p:txBody>
          <a:bodyPr wrap="none" lIns="89583" tIns="44792" rIns="89583" bIns="44792" rtlCol="0">
            <a:spAutoFit/>
          </a:bodyPr>
          <a:lstStyle/>
          <a:p>
            <a:r>
              <a:rPr lang="en-US" dirty="0" err="1" smtClean="0"/>
              <a:t>Glu</a:t>
            </a:r>
            <a:endParaRPr lang="en-US" dirty="0"/>
          </a:p>
        </p:txBody>
      </p:sp>
      <p:sp>
        <p:nvSpPr>
          <p:cNvPr id="75" name="Right Arrow 74"/>
          <p:cNvSpPr/>
          <p:nvPr/>
        </p:nvSpPr>
        <p:spPr bwMode="auto">
          <a:xfrm>
            <a:off x="6909490" y="3698460"/>
            <a:ext cx="747250" cy="467290"/>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w="9525" cap="flat" cmpd="sng" algn="ctr">
            <a:solidFill>
              <a:schemeClr val="tx1"/>
            </a:solidFill>
            <a:prstDash val="solid"/>
            <a:round/>
            <a:headEnd type="none" w="med" len="med"/>
            <a:tailEnd type="none" w="med" len="med"/>
          </a:ln>
          <a:effectLst/>
        </p:spPr>
        <p:txBody>
          <a:bodyPr vert="horz" wrap="none" lIns="91420" tIns="45710" rIns="91420" bIns="45710" numCol="1" spcCol="0" rtlCol="0" anchor="ctr" anchorCtr="0" compatLnSpc="1">
            <a:prstTxWarp prst="textNoShape">
              <a:avLst/>
            </a:prstTxWarp>
          </a:bodyPr>
          <a:lstStyle/>
          <a:p>
            <a:pPr defTabSz="914206" eaLnBrk="0" hangingPunct="0">
              <a:spcBef>
                <a:spcPct val="0"/>
              </a:spcBef>
              <a:buSzTx/>
            </a:pPr>
            <a:endParaRPr lang="en-US" sz="1800">
              <a:latin typeface="Times" pitchFamily="18" charset="0"/>
            </a:endParaRPr>
          </a:p>
        </p:txBody>
      </p:sp>
    </p:spTree>
    <p:extLst>
      <p:ext uri="{BB962C8B-B14F-4D97-AF65-F5344CB8AC3E}">
        <p14:creationId xmlns="" xmlns:p14="http://schemas.microsoft.com/office/powerpoint/2010/main" val="266905914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portal.ejgallo.com/ImageRepository/ThumbnailServlet?thumbnail=%7BD7F6DF49-3894-46B9-9DD7-E98E36461871%7D&amp;thumbnailSize=9"/>
          <p:cNvSpPr>
            <a:spLocks noChangeAspect="1" noChangeArrowheads="1"/>
          </p:cNvSpPr>
          <p:nvPr/>
        </p:nvSpPr>
        <p:spPr bwMode="auto">
          <a:xfrm>
            <a:off x="152469" y="-402978"/>
            <a:ext cx="298715" cy="298732"/>
          </a:xfrm>
          <a:prstGeom prst="rect">
            <a:avLst/>
          </a:prstGeom>
          <a:noFill/>
        </p:spPr>
        <p:txBody>
          <a:bodyPr vert="horz" wrap="square" lIns="89611" tIns="44806" rIns="89611" bIns="44806" numCol="1" anchor="t" anchorCtr="0" compatLnSpc="1">
            <a:prstTxWarp prst="textNoShape">
              <a:avLst/>
            </a:prstTxWarp>
          </a:bodyPr>
          <a:lstStyle/>
          <a:p>
            <a:endParaRPr lang="en-US"/>
          </a:p>
        </p:txBody>
      </p:sp>
      <p:sp>
        <p:nvSpPr>
          <p:cNvPr id="16388" name="AutoShape 4" descr="http://portal.ejgallo.com/ImageRepository/ThumbnailServlet?thumbnail=%7BD7F6DF49-3894-46B9-9DD7-E98E36461871%7D&amp;thumbnailSize=9"/>
          <p:cNvSpPr>
            <a:spLocks noChangeAspect="1" noChangeArrowheads="1"/>
          </p:cNvSpPr>
          <p:nvPr/>
        </p:nvSpPr>
        <p:spPr bwMode="auto">
          <a:xfrm>
            <a:off x="152469" y="-402978"/>
            <a:ext cx="298715" cy="298732"/>
          </a:xfrm>
          <a:prstGeom prst="rect">
            <a:avLst/>
          </a:prstGeom>
          <a:noFill/>
        </p:spPr>
        <p:txBody>
          <a:bodyPr vert="horz" wrap="square" lIns="89611" tIns="44806" rIns="89611" bIns="44806" numCol="1" anchor="t" anchorCtr="0" compatLnSpc="1">
            <a:prstTxWarp prst="textNoShape">
              <a:avLst/>
            </a:prstTxWarp>
          </a:bodyPr>
          <a:lstStyle/>
          <a:p>
            <a:endParaRPr lang="en-US"/>
          </a:p>
        </p:txBody>
      </p:sp>
      <p:sp>
        <p:nvSpPr>
          <p:cNvPr id="16390" name="AutoShape 6" descr="http://portal.ejgallo.com/ImageRepository/ThumbnailServlet?thumbnail=%7BD7F6DF49-3894-46B9-9DD7-E98E36461871%7D&amp;thumbnailSize=8"/>
          <p:cNvSpPr>
            <a:spLocks noChangeAspect="1" noChangeArrowheads="1"/>
          </p:cNvSpPr>
          <p:nvPr/>
        </p:nvSpPr>
        <p:spPr bwMode="auto">
          <a:xfrm>
            <a:off x="62232" y="-133807"/>
            <a:ext cx="298715" cy="298732"/>
          </a:xfrm>
          <a:prstGeom prst="rect">
            <a:avLst/>
          </a:prstGeom>
          <a:noFill/>
        </p:spPr>
        <p:txBody>
          <a:bodyPr vert="horz" wrap="square" lIns="89611" tIns="44806" rIns="89611" bIns="44806" numCol="1" anchor="t" anchorCtr="0" compatLnSpc="1">
            <a:prstTxWarp prst="textNoShape">
              <a:avLst/>
            </a:prstTxWarp>
          </a:bodyPr>
          <a:lstStyle/>
          <a:p>
            <a:endParaRPr lang="en-US"/>
          </a:p>
        </p:txBody>
      </p:sp>
      <p:sp>
        <p:nvSpPr>
          <p:cNvPr id="8" name="Title 7"/>
          <p:cNvSpPr>
            <a:spLocks noGrp="1"/>
          </p:cNvSpPr>
          <p:nvPr>
            <p:ph type="title"/>
          </p:nvPr>
        </p:nvSpPr>
        <p:spPr>
          <a:xfrm>
            <a:off x="0" y="298732"/>
            <a:ext cx="8961438" cy="1120246"/>
          </a:xfrm>
        </p:spPr>
        <p:txBody>
          <a:bodyPr>
            <a:normAutofit/>
          </a:bodyPr>
          <a:lstStyle/>
          <a:p>
            <a:pPr algn="ctr"/>
            <a:r>
              <a:rPr lang="en-US" sz="4800" b="1" dirty="0" smtClean="0">
                <a:solidFill>
                  <a:schemeClr val="tx1"/>
                </a:solidFill>
                <a:latin typeface="Arial" pitchFamily="34" charset="0"/>
                <a:cs typeface="Arial" pitchFamily="34" charset="0"/>
              </a:rPr>
              <a:t>Winemaking</a:t>
            </a:r>
            <a:endParaRPr lang="en-US" sz="4800" b="1" dirty="0">
              <a:solidFill>
                <a:schemeClr val="tx1"/>
              </a:solidFill>
              <a:latin typeface="Arial" pitchFamily="34" charset="0"/>
              <a:cs typeface="Arial" pitchFamily="34" charset="0"/>
            </a:endParaRPr>
          </a:p>
        </p:txBody>
      </p:sp>
      <p:pic>
        <p:nvPicPr>
          <p:cNvPr id="16393" name="Picture 9" descr="C:\Users\ckilburn\Desktop\BrandImage-B005985.jpg"/>
          <p:cNvPicPr>
            <a:picLocks noChangeAspect="1" noChangeArrowheads="1"/>
          </p:cNvPicPr>
          <p:nvPr/>
        </p:nvPicPr>
        <p:blipFill>
          <a:blip r:embed="rId3" cstate="print"/>
          <a:srcRect l="13802" r="3385"/>
          <a:stretch>
            <a:fillRect/>
          </a:stretch>
        </p:blipFill>
        <p:spPr bwMode="auto">
          <a:xfrm>
            <a:off x="6428854" y="1266875"/>
            <a:ext cx="1970484" cy="2791684"/>
          </a:xfrm>
          <a:prstGeom prst="rect">
            <a:avLst/>
          </a:prstGeom>
          <a:noFill/>
          <a:effectLst>
            <a:outerShdw blurRad="50800" dist="38100" dir="2700000" algn="tl" rotWithShape="0">
              <a:prstClr val="black">
                <a:alpha val="40000"/>
              </a:prstClr>
            </a:outerShdw>
          </a:effectLst>
        </p:spPr>
      </p:pic>
      <p:pic>
        <p:nvPicPr>
          <p:cNvPr id="16395" name="Picture 11" descr="http://www.bath.ac.uk/bio-sci/images/profiles/wheals2.gif"/>
          <p:cNvPicPr>
            <a:picLocks noChangeAspect="1" noChangeArrowheads="1"/>
          </p:cNvPicPr>
          <p:nvPr/>
        </p:nvPicPr>
        <p:blipFill>
          <a:blip r:embed="rId4" cstate="print"/>
          <a:srcRect/>
          <a:stretch>
            <a:fillRect/>
          </a:stretch>
        </p:blipFill>
        <p:spPr bwMode="auto">
          <a:xfrm>
            <a:off x="3360539" y="1864339"/>
            <a:ext cx="2016324" cy="1853924"/>
          </a:xfrm>
          <a:prstGeom prst="rect">
            <a:avLst/>
          </a:prstGeom>
          <a:noFill/>
          <a:effectLst>
            <a:outerShdw blurRad="50800" dist="38100" dir="2700000" algn="tl" rotWithShape="0">
              <a:prstClr val="black">
                <a:alpha val="40000"/>
              </a:prstClr>
            </a:outerShdw>
          </a:effectLst>
        </p:spPr>
      </p:pic>
      <p:sp>
        <p:nvSpPr>
          <p:cNvPr id="17" name="Plus 16"/>
          <p:cNvSpPr/>
          <p:nvPr/>
        </p:nvSpPr>
        <p:spPr>
          <a:xfrm>
            <a:off x="2506163" y="2387120"/>
            <a:ext cx="746787" cy="746831"/>
          </a:xfrm>
          <a:prstGeom prst="mathPlus">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p>
        </p:txBody>
      </p:sp>
      <p:sp>
        <p:nvSpPr>
          <p:cNvPr id="18" name="Equal 17"/>
          <p:cNvSpPr/>
          <p:nvPr/>
        </p:nvSpPr>
        <p:spPr>
          <a:xfrm>
            <a:off x="5495394" y="2461803"/>
            <a:ext cx="746787" cy="672148"/>
          </a:xfrm>
          <a:prstGeom prst="mathEqual">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solidFill>
                <a:schemeClr val="tx1"/>
              </a:solidFill>
            </a:endParaRPr>
          </a:p>
        </p:txBody>
      </p:sp>
      <p:pic>
        <p:nvPicPr>
          <p:cNvPr id="11" name="Picture 2" descr="http://t3.gstatic.com/images?q=tbn:ANd9GcRM34XcVo38q6qw4iHuLRLLiH1WeA7uY2q0JT5i1ZaSMNxDHx43Sw"/>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98632" y="1744651"/>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63503" y="3969250"/>
            <a:ext cx="2133918" cy="1615827"/>
          </a:xfrm>
          <a:prstGeom prst="rect">
            <a:avLst/>
          </a:prstGeom>
          <a:noFill/>
        </p:spPr>
        <p:txBody>
          <a:bodyPr wrap="none" rtlCol="0">
            <a:spAutoFit/>
          </a:bodyPr>
          <a:lstStyle/>
          <a:p>
            <a:r>
              <a:rPr lang="en-US" sz="1800" dirty="0" smtClean="0"/>
              <a:t>Water</a:t>
            </a:r>
          </a:p>
          <a:p>
            <a:r>
              <a:rPr lang="en-US" sz="1800" dirty="0" smtClean="0"/>
              <a:t>Sugar</a:t>
            </a:r>
          </a:p>
          <a:p>
            <a:r>
              <a:rPr lang="en-US" sz="1800" dirty="0" smtClean="0"/>
              <a:t>Acids</a:t>
            </a:r>
          </a:p>
          <a:p>
            <a:r>
              <a:rPr lang="en-US" sz="1800" dirty="0"/>
              <a:t>Minor </a:t>
            </a:r>
            <a:r>
              <a:rPr lang="en-US" sz="1800" dirty="0" smtClean="0"/>
              <a:t>Components</a:t>
            </a:r>
            <a:endParaRPr lang="en-US" sz="1800" dirty="0"/>
          </a:p>
        </p:txBody>
      </p:sp>
      <p:sp>
        <p:nvSpPr>
          <p:cNvPr id="13" name="TextBox 12"/>
          <p:cNvSpPr txBox="1"/>
          <p:nvPr/>
        </p:nvSpPr>
        <p:spPr>
          <a:xfrm>
            <a:off x="6347139" y="4135990"/>
            <a:ext cx="2133918" cy="2031325"/>
          </a:xfrm>
          <a:prstGeom prst="rect">
            <a:avLst/>
          </a:prstGeom>
          <a:noFill/>
        </p:spPr>
        <p:txBody>
          <a:bodyPr wrap="none" rtlCol="0">
            <a:spAutoFit/>
          </a:bodyPr>
          <a:lstStyle/>
          <a:p>
            <a:r>
              <a:rPr lang="en-US" sz="1800" dirty="0" smtClean="0"/>
              <a:t>Water</a:t>
            </a:r>
          </a:p>
          <a:p>
            <a:r>
              <a:rPr lang="en-US" sz="1800" dirty="0" smtClean="0"/>
              <a:t>Ethanol</a:t>
            </a:r>
          </a:p>
          <a:p>
            <a:r>
              <a:rPr lang="en-US" sz="1800" dirty="0" smtClean="0"/>
              <a:t>Glycerol</a:t>
            </a:r>
          </a:p>
          <a:p>
            <a:r>
              <a:rPr lang="en-US" sz="1800" dirty="0" smtClean="0"/>
              <a:t>Acids</a:t>
            </a:r>
          </a:p>
          <a:p>
            <a:r>
              <a:rPr lang="en-US" sz="1800" dirty="0" smtClean="0"/>
              <a:t>Minor Components</a:t>
            </a:r>
            <a:endParaRPr lang="en-US" sz="1800" dirty="0"/>
          </a:p>
        </p:txBody>
      </p:sp>
    </p:spTree>
    <p:extLst>
      <p:ext uri="{BB962C8B-B14F-4D97-AF65-F5344CB8AC3E}">
        <p14:creationId xmlns="" xmlns:p14="http://schemas.microsoft.com/office/powerpoint/2010/main" val="259114241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57" y="-41431"/>
            <a:ext cx="8812081" cy="1120246"/>
          </a:xfrm>
        </p:spPr>
        <p:txBody>
          <a:bodyPr>
            <a:normAutofit/>
          </a:bodyPr>
          <a:lstStyle/>
          <a:p>
            <a:pPr algn="ctr"/>
            <a:r>
              <a:rPr lang="en-US" sz="4200" b="1" dirty="0">
                <a:solidFill>
                  <a:schemeClr val="tx1"/>
                </a:solidFill>
                <a:latin typeface="Arial" pitchFamily="34" charset="0"/>
                <a:cs typeface="Arial" pitchFamily="34" charset="0"/>
              </a:rPr>
              <a:t>Yeast Metabolism</a:t>
            </a:r>
          </a:p>
        </p:txBody>
      </p:sp>
      <p:grpSp>
        <p:nvGrpSpPr>
          <p:cNvPr id="2" name="Group 14"/>
          <p:cNvGrpSpPr/>
          <p:nvPr/>
        </p:nvGrpSpPr>
        <p:grpSpPr>
          <a:xfrm>
            <a:off x="368295" y="672149"/>
            <a:ext cx="8139965" cy="5451863"/>
            <a:chOff x="5186494" y="2445707"/>
            <a:chExt cx="990599" cy="533400"/>
          </a:xfrm>
        </p:grpSpPr>
        <p:sp>
          <p:nvSpPr>
            <p:cNvPr id="55" name="Oval 54"/>
            <p:cNvSpPr/>
            <p:nvPr/>
          </p:nvSpPr>
          <p:spPr>
            <a:xfrm>
              <a:off x="5186494" y="2521907"/>
              <a:ext cx="914400" cy="457200"/>
            </a:xfrm>
            <a:prstGeom prst="ellipse">
              <a:avLst/>
            </a:prstGeom>
            <a:gradFill flip="none" rotWithShape="1">
              <a:gsLst>
                <a:gs pos="0">
                  <a:srgbClr val="00B050">
                    <a:tint val="66000"/>
                    <a:satMod val="160000"/>
                    <a:alpha val="47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7" name="Oval 56"/>
            <p:cNvSpPr/>
            <p:nvPr/>
          </p:nvSpPr>
          <p:spPr>
            <a:xfrm>
              <a:off x="5872293" y="2445707"/>
              <a:ext cx="304800" cy="304800"/>
            </a:xfrm>
            <a:prstGeom prst="ellipse">
              <a:avLst/>
            </a:prstGeom>
            <a:gradFill flip="none" rotWithShape="1">
              <a:gsLst>
                <a:gs pos="0">
                  <a:srgbClr val="00B050">
                    <a:tint val="66000"/>
                    <a:satMod val="160000"/>
                    <a:alpha val="20000"/>
                  </a:srgbClr>
                </a:gs>
                <a:gs pos="50000">
                  <a:srgbClr val="00B050">
                    <a:tint val="44500"/>
                    <a:satMod val="160000"/>
                  </a:srgbClr>
                </a:gs>
                <a:gs pos="100000">
                  <a:srgbClr val="00B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
        <p:nvSpPr>
          <p:cNvPr id="5" name="Rounded Rectangle 4"/>
          <p:cNvSpPr/>
          <p:nvPr/>
        </p:nvSpPr>
        <p:spPr>
          <a:xfrm>
            <a:off x="448072" y="1269612"/>
            <a:ext cx="821465" cy="448098"/>
          </a:xfrm>
          <a:prstGeom prst="roundRect">
            <a:avLst/>
          </a:prstGeom>
          <a:solidFill>
            <a:srgbClr val="C0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Sugar</a:t>
            </a:r>
            <a:endParaRPr lang="en-US" dirty="0">
              <a:latin typeface="Arial" pitchFamily="34" charset="0"/>
              <a:cs typeface="Arial" pitchFamily="34" charset="0"/>
            </a:endParaRPr>
          </a:p>
        </p:txBody>
      </p:sp>
      <p:sp>
        <p:nvSpPr>
          <p:cNvPr id="6" name="Down Arrow 5"/>
          <p:cNvSpPr/>
          <p:nvPr/>
        </p:nvSpPr>
        <p:spPr>
          <a:xfrm>
            <a:off x="821465" y="1867077"/>
            <a:ext cx="149357" cy="448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latin typeface="Arial" pitchFamily="34" charset="0"/>
              <a:cs typeface="Arial" pitchFamily="34" charset="0"/>
            </a:endParaRPr>
          </a:p>
        </p:txBody>
      </p:sp>
      <p:sp>
        <p:nvSpPr>
          <p:cNvPr id="7" name="TextBox 6"/>
          <p:cNvSpPr txBox="1"/>
          <p:nvPr/>
        </p:nvSpPr>
        <p:spPr>
          <a:xfrm>
            <a:off x="368295" y="2389858"/>
            <a:ext cx="1158548" cy="305931"/>
          </a:xfrm>
          <a:prstGeom prst="rect">
            <a:avLst/>
          </a:prstGeom>
          <a:noFill/>
        </p:spPr>
        <p:txBody>
          <a:bodyPr wrap="none" lIns="89611" tIns="44806" rIns="89611" bIns="44806" rtlCol="0">
            <a:spAutoFit/>
          </a:bodyPr>
          <a:lstStyle/>
          <a:p>
            <a:r>
              <a:rPr lang="en-US" dirty="0" err="1" smtClean="0">
                <a:latin typeface="Arial" pitchFamily="34" charset="0"/>
                <a:cs typeface="Arial" pitchFamily="34" charset="0"/>
              </a:rPr>
              <a:t>Pyruvic</a:t>
            </a:r>
            <a:r>
              <a:rPr lang="en-US" dirty="0" smtClean="0">
                <a:latin typeface="Arial" pitchFamily="34" charset="0"/>
                <a:cs typeface="Arial" pitchFamily="34" charset="0"/>
              </a:rPr>
              <a:t> Acid</a:t>
            </a:r>
            <a:endParaRPr lang="en-US" dirty="0">
              <a:latin typeface="Arial" pitchFamily="34" charset="0"/>
              <a:cs typeface="Arial" pitchFamily="34" charset="0"/>
            </a:endParaRPr>
          </a:p>
        </p:txBody>
      </p:sp>
      <p:sp>
        <p:nvSpPr>
          <p:cNvPr id="8" name="Down Arrow 7"/>
          <p:cNvSpPr/>
          <p:nvPr/>
        </p:nvSpPr>
        <p:spPr>
          <a:xfrm>
            <a:off x="821465" y="2763273"/>
            <a:ext cx="149357" cy="448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latin typeface="Arial" pitchFamily="34" charset="0"/>
              <a:cs typeface="Arial" pitchFamily="34" charset="0"/>
            </a:endParaRPr>
          </a:p>
        </p:txBody>
      </p:sp>
      <p:sp>
        <p:nvSpPr>
          <p:cNvPr id="9" name="Rounded Rectangle 8"/>
          <p:cNvSpPr/>
          <p:nvPr/>
        </p:nvSpPr>
        <p:spPr>
          <a:xfrm>
            <a:off x="224036" y="3286055"/>
            <a:ext cx="1493573" cy="44809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Acetaldehyde</a:t>
            </a:r>
            <a:endParaRPr lang="en-US" dirty="0">
              <a:latin typeface="Arial" pitchFamily="34" charset="0"/>
              <a:cs typeface="Arial" pitchFamily="34" charset="0"/>
            </a:endParaRPr>
          </a:p>
        </p:txBody>
      </p:sp>
      <p:sp>
        <p:nvSpPr>
          <p:cNvPr id="10" name="Down Arrow 9"/>
          <p:cNvSpPr/>
          <p:nvPr/>
        </p:nvSpPr>
        <p:spPr>
          <a:xfrm>
            <a:off x="821465" y="3808836"/>
            <a:ext cx="149357" cy="448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latin typeface="Arial" pitchFamily="34" charset="0"/>
              <a:cs typeface="Arial" pitchFamily="34" charset="0"/>
            </a:endParaRPr>
          </a:p>
        </p:txBody>
      </p:sp>
      <p:sp>
        <p:nvSpPr>
          <p:cNvPr id="11" name="Rounded Rectangle 10"/>
          <p:cNvSpPr/>
          <p:nvPr/>
        </p:nvSpPr>
        <p:spPr>
          <a:xfrm>
            <a:off x="448072" y="4406300"/>
            <a:ext cx="970822" cy="448098"/>
          </a:xfrm>
          <a:prstGeom prst="roundRect">
            <a:avLst/>
          </a:prstGeom>
          <a:solidFill>
            <a:srgbClr val="C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Ethanol</a:t>
            </a:r>
            <a:endParaRPr lang="en-US" dirty="0">
              <a:latin typeface="Arial" pitchFamily="34" charset="0"/>
              <a:cs typeface="Arial" pitchFamily="34" charset="0"/>
            </a:endParaRPr>
          </a:p>
        </p:txBody>
      </p:sp>
      <p:sp>
        <p:nvSpPr>
          <p:cNvPr id="12" name="Rounded Rectangle 11"/>
          <p:cNvSpPr/>
          <p:nvPr/>
        </p:nvSpPr>
        <p:spPr>
          <a:xfrm>
            <a:off x="1493573" y="1867077"/>
            <a:ext cx="1045501" cy="448098"/>
          </a:xfrm>
          <a:prstGeom prst="roundRect">
            <a:avLst/>
          </a:prstGeom>
          <a:solidFill>
            <a:srgbClr val="C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Glycerol</a:t>
            </a:r>
            <a:endParaRPr lang="en-US" dirty="0">
              <a:latin typeface="Arial" pitchFamily="34" charset="0"/>
              <a:cs typeface="Arial" pitchFamily="34" charset="0"/>
            </a:endParaRPr>
          </a:p>
        </p:txBody>
      </p:sp>
      <p:cxnSp>
        <p:nvCxnSpPr>
          <p:cNvPr id="14" name="Straight Arrow Connector 13"/>
          <p:cNvCxnSpPr/>
          <p:nvPr/>
        </p:nvCxnSpPr>
        <p:spPr>
          <a:xfrm>
            <a:off x="1045501" y="2091126"/>
            <a:ext cx="373393"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68252" y="2613907"/>
            <a:ext cx="373393"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091002" y="2464541"/>
            <a:ext cx="1045501" cy="44809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Diacetyl</a:t>
            </a:r>
            <a:endParaRPr lang="en-US" dirty="0">
              <a:latin typeface="Arial" pitchFamily="34" charset="0"/>
              <a:cs typeface="Arial" pitchFamily="34" charset="0"/>
            </a:endParaRPr>
          </a:p>
        </p:txBody>
      </p:sp>
      <p:cxnSp>
        <p:nvCxnSpPr>
          <p:cNvPr id="19" name="Curved Connector 18"/>
          <p:cNvCxnSpPr/>
          <p:nvPr/>
        </p:nvCxnSpPr>
        <p:spPr>
          <a:xfrm>
            <a:off x="1493573" y="2763273"/>
            <a:ext cx="3808611" cy="821514"/>
          </a:xfrm>
          <a:prstGeom prst="curvedConnector3">
            <a:avLst>
              <a:gd name="adj1" fmla="val 10336"/>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451542" y="2987322"/>
            <a:ext cx="1642930" cy="1194929"/>
          </a:xfrm>
          <a:prstGeom prst="ellipse">
            <a:avLst/>
          </a:prstGeom>
          <a:solidFill>
            <a:srgbClr val="C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TCA Cycle</a:t>
            </a:r>
            <a:endParaRPr lang="en-US" dirty="0">
              <a:latin typeface="Arial" pitchFamily="34" charset="0"/>
              <a:cs typeface="Arial" pitchFamily="34" charset="0"/>
            </a:endParaRPr>
          </a:p>
        </p:txBody>
      </p:sp>
      <p:sp>
        <p:nvSpPr>
          <p:cNvPr id="23" name="Rounded Rectangle 22"/>
          <p:cNvSpPr/>
          <p:nvPr/>
        </p:nvSpPr>
        <p:spPr>
          <a:xfrm>
            <a:off x="2091002" y="3510104"/>
            <a:ext cx="1269537" cy="44809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Acetic Acid</a:t>
            </a:r>
            <a:endParaRPr lang="en-US" dirty="0">
              <a:latin typeface="Arial" pitchFamily="34" charset="0"/>
              <a:cs typeface="Arial" pitchFamily="34" charset="0"/>
            </a:endParaRPr>
          </a:p>
        </p:txBody>
      </p:sp>
      <p:cxnSp>
        <p:nvCxnSpPr>
          <p:cNvPr id="24" name="Straight Arrow Connector 23"/>
          <p:cNvCxnSpPr>
            <a:stCxn id="9" idx="3"/>
          </p:cNvCxnSpPr>
          <p:nvPr/>
        </p:nvCxnSpPr>
        <p:spPr>
          <a:xfrm>
            <a:off x="1717609" y="3510103"/>
            <a:ext cx="298715" cy="22560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35218" y="3808836"/>
            <a:ext cx="373393" cy="1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9636" y="3659470"/>
            <a:ext cx="1069036" cy="305931"/>
          </a:xfrm>
          <a:prstGeom prst="rect">
            <a:avLst/>
          </a:prstGeom>
          <a:noFill/>
        </p:spPr>
        <p:txBody>
          <a:bodyPr wrap="none" lIns="89611" tIns="44806" rIns="89611" bIns="44806" rtlCol="0">
            <a:spAutoFit/>
          </a:bodyPr>
          <a:lstStyle/>
          <a:p>
            <a:r>
              <a:rPr lang="en-US" dirty="0" smtClean="0">
                <a:latin typeface="Arial" pitchFamily="34" charset="0"/>
                <a:cs typeface="Arial" pitchFamily="34" charset="0"/>
              </a:rPr>
              <a:t>Acetyl </a:t>
            </a:r>
            <a:r>
              <a:rPr lang="en-US" dirty="0" err="1" smtClean="0">
                <a:latin typeface="Arial" pitchFamily="34" charset="0"/>
                <a:cs typeface="Arial" pitchFamily="34" charset="0"/>
              </a:rPr>
              <a:t>CoA</a:t>
            </a:r>
            <a:endParaRPr lang="en-US" dirty="0">
              <a:latin typeface="Arial" pitchFamily="34" charset="0"/>
              <a:cs typeface="Arial" pitchFamily="34" charset="0"/>
            </a:endParaRPr>
          </a:p>
        </p:txBody>
      </p:sp>
      <p:cxnSp>
        <p:nvCxnSpPr>
          <p:cNvPr id="29" name="Straight Arrow Connector 28"/>
          <p:cNvCxnSpPr/>
          <p:nvPr/>
        </p:nvCxnSpPr>
        <p:spPr>
          <a:xfrm>
            <a:off x="4928791" y="3808836"/>
            <a:ext cx="373393"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4181996" y="4182251"/>
            <a:ext cx="298732" cy="1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4182774" y="4778938"/>
            <a:ext cx="298732"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54368" y="4331617"/>
            <a:ext cx="1366938" cy="305931"/>
          </a:xfrm>
          <a:prstGeom prst="rect">
            <a:avLst/>
          </a:prstGeom>
          <a:noFill/>
        </p:spPr>
        <p:txBody>
          <a:bodyPr wrap="none" lIns="89611" tIns="44806" rIns="89611" bIns="44806" rtlCol="0">
            <a:spAutoFit/>
          </a:bodyPr>
          <a:lstStyle/>
          <a:p>
            <a:r>
              <a:rPr lang="en-US" dirty="0" smtClean="0">
                <a:latin typeface="Arial" pitchFamily="34" charset="0"/>
                <a:cs typeface="Arial" pitchFamily="34" charset="0"/>
              </a:rPr>
              <a:t>Fatty Acid </a:t>
            </a:r>
            <a:r>
              <a:rPr lang="en-US" dirty="0" err="1" smtClean="0">
                <a:latin typeface="Arial" pitchFamily="34" charset="0"/>
                <a:cs typeface="Arial" pitchFamily="34" charset="0"/>
              </a:rPr>
              <a:t>CoA</a:t>
            </a:r>
            <a:endParaRPr lang="en-US" dirty="0">
              <a:latin typeface="Arial" pitchFamily="34" charset="0"/>
              <a:cs typeface="Arial" pitchFamily="34" charset="0"/>
            </a:endParaRPr>
          </a:p>
        </p:txBody>
      </p:sp>
      <p:sp>
        <p:nvSpPr>
          <p:cNvPr id="34" name="Rounded Rectangle 33"/>
          <p:cNvSpPr/>
          <p:nvPr/>
        </p:nvSpPr>
        <p:spPr>
          <a:xfrm>
            <a:off x="3733933" y="5003765"/>
            <a:ext cx="1269537" cy="44809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Fatty Acids</a:t>
            </a:r>
            <a:endParaRPr lang="en-US" dirty="0">
              <a:latin typeface="Arial" pitchFamily="34" charset="0"/>
              <a:cs typeface="Arial" pitchFamily="34" charset="0"/>
            </a:endParaRPr>
          </a:p>
        </p:txBody>
      </p:sp>
      <p:sp>
        <p:nvSpPr>
          <p:cNvPr id="35" name="Rounded Rectangle 34"/>
          <p:cNvSpPr/>
          <p:nvPr/>
        </p:nvSpPr>
        <p:spPr>
          <a:xfrm>
            <a:off x="1717609" y="4331617"/>
            <a:ext cx="1642930" cy="44809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err="1" smtClean="0">
                <a:latin typeface="Arial" pitchFamily="34" charset="0"/>
                <a:cs typeface="Arial" pitchFamily="34" charset="0"/>
              </a:rPr>
              <a:t>Monoterpenes</a:t>
            </a:r>
            <a:endParaRPr lang="en-US" dirty="0">
              <a:latin typeface="Arial" pitchFamily="34" charset="0"/>
              <a:cs typeface="Arial" pitchFamily="34" charset="0"/>
            </a:endParaRPr>
          </a:p>
        </p:txBody>
      </p:sp>
      <p:cxnSp>
        <p:nvCxnSpPr>
          <p:cNvPr id="36" name="Straight Arrow Connector 35"/>
          <p:cNvCxnSpPr/>
          <p:nvPr/>
        </p:nvCxnSpPr>
        <p:spPr>
          <a:xfrm rot="10800000" flipV="1">
            <a:off x="3435218" y="4032885"/>
            <a:ext cx="598985" cy="298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318508" y="1005840"/>
            <a:ext cx="1418894" cy="637187"/>
          </a:xfrm>
          <a:prstGeom prst="roundRect">
            <a:avLst/>
          </a:prstGeom>
          <a:solidFill>
            <a:srgbClr val="C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Sulfate</a:t>
            </a:r>
          </a:p>
          <a:p>
            <a:pPr algn="ctr"/>
            <a:r>
              <a:rPr lang="en-US" dirty="0" smtClean="0">
                <a:latin typeface="Arial" pitchFamily="34" charset="0"/>
                <a:cs typeface="Arial" pitchFamily="34" charset="0"/>
              </a:rPr>
              <a:t>Sulfite</a:t>
            </a:r>
            <a:endParaRPr lang="en-US" dirty="0">
              <a:latin typeface="Arial" pitchFamily="34" charset="0"/>
              <a:cs typeface="Arial" pitchFamily="34" charset="0"/>
            </a:endParaRPr>
          </a:p>
        </p:txBody>
      </p:sp>
      <p:sp>
        <p:nvSpPr>
          <p:cNvPr id="39" name="Rounded Rectangle 38"/>
          <p:cNvSpPr/>
          <p:nvPr/>
        </p:nvSpPr>
        <p:spPr>
          <a:xfrm>
            <a:off x="7542544" y="1792394"/>
            <a:ext cx="896144" cy="522781"/>
          </a:xfrm>
          <a:prstGeom prst="roundRect">
            <a:avLst/>
          </a:prstGeom>
          <a:solidFill>
            <a:srgbClr val="C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Amino Acids</a:t>
            </a:r>
            <a:endParaRPr lang="en-US" dirty="0">
              <a:latin typeface="Arial" pitchFamily="34" charset="0"/>
              <a:cs typeface="Arial" pitchFamily="34" charset="0"/>
            </a:endParaRPr>
          </a:p>
        </p:txBody>
      </p:sp>
      <p:sp>
        <p:nvSpPr>
          <p:cNvPr id="40" name="Left Brace 39"/>
          <p:cNvSpPr/>
          <p:nvPr/>
        </p:nvSpPr>
        <p:spPr>
          <a:xfrm>
            <a:off x="6571721" y="1418978"/>
            <a:ext cx="896144" cy="67214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lIns="89611" tIns="44806" rIns="89611" bIns="44806" rtlCol="0" anchor="ctr"/>
          <a:lstStyle/>
          <a:p>
            <a:pPr algn="ctr"/>
            <a:endParaRPr lang="en-US">
              <a:latin typeface="Arial" pitchFamily="34" charset="0"/>
              <a:cs typeface="Arial" pitchFamily="34" charset="0"/>
            </a:endParaRPr>
          </a:p>
        </p:txBody>
      </p:sp>
      <p:cxnSp>
        <p:nvCxnSpPr>
          <p:cNvPr id="41" name="Straight Arrow Connector 40"/>
          <p:cNvCxnSpPr/>
          <p:nvPr/>
        </p:nvCxnSpPr>
        <p:spPr>
          <a:xfrm rot="10800000">
            <a:off x="6273006" y="1754275"/>
            <a:ext cx="298715"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4779434" y="1568344"/>
            <a:ext cx="1418894" cy="74683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H2S </a:t>
            </a:r>
          </a:p>
          <a:p>
            <a:pPr algn="ctr"/>
            <a:r>
              <a:rPr lang="en-US" dirty="0" err="1" smtClean="0">
                <a:latin typeface="Arial" pitchFamily="34" charset="0"/>
                <a:cs typeface="Arial" pitchFamily="34" charset="0"/>
              </a:rPr>
              <a:t>Mercaptans</a:t>
            </a:r>
            <a:endParaRPr lang="en-US" dirty="0">
              <a:latin typeface="Arial" pitchFamily="34" charset="0"/>
              <a:cs typeface="Arial" pitchFamily="34" charset="0"/>
            </a:endParaRPr>
          </a:p>
        </p:txBody>
      </p:sp>
      <p:cxnSp>
        <p:nvCxnSpPr>
          <p:cNvPr id="45" name="Straight Arrow Connector 44"/>
          <p:cNvCxnSpPr/>
          <p:nvPr/>
        </p:nvCxnSpPr>
        <p:spPr>
          <a:xfrm rot="5400000">
            <a:off x="7767345" y="2613129"/>
            <a:ext cx="448098" cy="1556"/>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447095" y="2837956"/>
            <a:ext cx="1028704" cy="305931"/>
          </a:xfrm>
          <a:prstGeom prst="rect">
            <a:avLst/>
          </a:prstGeom>
          <a:noFill/>
        </p:spPr>
        <p:txBody>
          <a:bodyPr wrap="none" lIns="89611" tIns="44806" rIns="89611" bIns="44806" rtlCol="0">
            <a:spAutoFit/>
          </a:bodyPr>
          <a:lstStyle/>
          <a:p>
            <a:r>
              <a:rPr lang="en-US" dirty="0" err="1" smtClean="0">
                <a:latin typeface="Arial" pitchFamily="34" charset="0"/>
                <a:cs typeface="Arial" pitchFamily="34" charset="0"/>
              </a:rPr>
              <a:t>Keto</a:t>
            </a:r>
            <a:r>
              <a:rPr lang="en-US" dirty="0" smtClean="0">
                <a:latin typeface="Arial" pitchFamily="34" charset="0"/>
                <a:cs typeface="Arial" pitchFamily="34" charset="0"/>
              </a:rPr>
              <a:t> Acids</a:t>
            </a:r>
            <a:endParaRPr lang="en-US" dirty="0">
              <a:latin typeface="Arial" pitchFamily="34" charset="0"/>
              <a:cs typeface="Arial" pitchFamily="34" charset="0"/>
            </a:endParaRPr>
          </a:p>
        </p:txBody>
      </p:sp>
      <p:cxnSp>
        <p:nvCxnSpPr>
          <p:cNvPr id="47" name="Straight Arrow Connector 46"/>
          <p:cNvCxnSpPr/>
          <p:nvPr/>
        </p:nvCxnSpPr>
        <p:spPr>
          <a:xfrm rot="5400000">
            <a:off x="7767345" y="3359960"/>
            <a:ext cx="448098" cy="1556"/>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524429" y="3584786"/>
            <a:ext cx="1017740" cy="305931"/>
          </a:xfrm>
          <a:prstGeom prst="rect">
            <a:avLst/>
          </a:prstGeom>
          <a:noFill/>
        </p:spPr>
        <p:txBody>
          <a:bodyPr wrap="none" lIns="89611" tIns="44806" rIns="89611" bIns="44806" rtlCol="0">
            <a:spAutoFit/>
          </a:bodyPr>
          <a:lstStyle/>
          <a:p>
            <a:r>
              <a:rPr lang="en-US" dirty="0" err="1" smtClean="0">
                <a:latin typeface="Arial" pitchFamily="34" charset="0"/>
                <a:cs typeface="Arial" pitchFamily="34" charset="0"/>
              </a:rPr>
              <a:t>Aldehydes</a:t>
            </a:r>
            <a:endParaRPr lang="en-US" dirty="0">
              <a:latin typeface="Arial" pitchFamily="34" charset="0"/>
              <a:cs typeface="Arial" pitchFamily="34" charset="0"/>
            </a:endParaRPr>
          </a:p>
        </p:txBody>
      </p:sp>
      <p:cxnSp>
        <p:nvCxnSpPr>
          <p:cNvPr id="49" name="Straight Arrow Connector 48"/>
          <p:cNvCxnSpPr/>
          <p:nvPr/>
        </p:nvCxnSpPr>
        <p:spPr>
          <a:xfrm rot="5400000">
            <a:off x="7842028" y="4106790"/>
            <a:ext cx="298732" cy="15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318508" y="4331617"/>
            <a:ext cx="1269537" cy="67214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Higher Alcohols</a:t>
            </a:r>
            <a:endParaRPr lang="en-US" dirty="0">
              <a:latin typeface="Arial" pitchFamily="34" charset="0"/>
              <a:cs typeface="Arial" pitchFamily="34" charset="0"/>
            </a:endParaRPr>
          </a:p>
        </p:txBody>
      </p:sp>
      <p:sp>
        <p:nvSpPr>
          <p:cNvPr id="51" name="Rounded Rectangle 50"/>
          <p:cNvSpPr/>
          <p:nvPr/>
        </p:nvSpPr>
        <p:spPr>
          <a:xfrm>
            <a:off x="5600899" y="4705033"/>
            <a:ext cx="1269537" cy="44809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sz="1800" dirty="0">
                <a:latin typeface="Arial" pitchFamily="34" charset="0"/>
                <a:cs typeface="Arial" pitchFamily="34" charset="0"/>
              </a:rPr>
              <a:t>Esters</a:t>
            </a:r>
          </a:p>
        </p:txBody>
      </p:sp>
      <p:cxnSp>
        <p:nvCxnSpPr>
          <p:cNvPr id="52" name="Straight Arrow Connector 51"/>
          <p:cNvCxnSpPr/>
          <p:nvPr/>
        </p:nvCxnSpPr>
        <p:spPr>
          <a:xfrm rot="10800000" flipV="1">
            <a:off x="6945114" y="4555666"/>
            <a:ext cx="224036" cy="7468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854112" y="4032885"/>
            <a:ext cx="970822" cy="5974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51" idx="1"/>
          </p:cNvCxnSpPr>
          <p:nvPr/>
        </p:nvCxnSpPr>
        <p:spPr>
          <a:xfrm>
            <a:off x="5079705" y="4630350"/>
            <a:ext cx="521194" cy="2987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373393" y="5750595"/>
            <a:ext cx="1344216" cy="373415"/>
          </a:xfrm>
          <a:prstGeom prst="roundRect">
            <a:avLst/>
          </a:prstGeom>
          <a:solidFill>
            <a:srgbClr val="00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Glycosides</a:t>
            </a:r>
            <a:endParaRPr lang="en-US" dirty="0">
              <a:latin typeface="Arial" pitchFamily="34" charset="0"/>
              <a:cs typeface="Arial" pitchFamily="34" charset="0"/>
            </a:endParaRPr>
          </a:p>
        </p:txBody>
      </p:sp>
      <p:sp>
        <p:nvSpPr>
          <p:cNvPr id="59" name="Rounded Rectangle 58"/>
          <p:cNvSpPr/>
          <p:nvPr/>
        </p:nvSpPr>
        <p:spPr>
          <a:xfrm>
            <a:off x="1866966" y="5750595"/>
            <a:ext cx="1344216" cy="373415"/>
          </a:xfrm>
          <a:prstGeom prst="roundRect">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err="1" smtClean="0">
                <a:latin typeface="Arial" pitchFamily="34" charset="0"/>
                <a:cs typeface="Arial" pitchFamily="34" charset="0"/>
              </a:rPr>
              <a:t>Aglycones</a:t>
            </a:r>
            <a:endParaRPr lang="en-US" dirty="0">
              <a:latin typeface="Arial" pitchFamily="34" charset="0"/>
              <a:cs typeface="Arial" pitchFamily="34" charset="0"/>
            </a:endParaRPr>
          </a:p>
        </p:txBody>
      </p:sp>
      <p:sp>
        <p:nvSpPr>
          <p:cNvPr id="60" name="Curved Down Arrow 59"/>
          <p:cNvSpPr/>
          <p:nvPr/>
        </p:nvSpPr>
        <p:spPr>
          <a:xfrm>
            <a:off x="970822" y="5302497"/>
            <a:ext cx="1344216" cy="3734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solidFill>
                <a:schemeClr val="tx1"/>
              </a:solidFill>
              <a:latin typeface="Arial" pitchFamily="34" charset="0"/>
              <a:cs typeface="Arial" pitchFamily="34" charset="0"/>
            </a:endParaRPr>
          </a:p>
        </p:txBody>
      </p:sp>
      <p:sp>
        <p:nvSpPr>
          <p:cNvPr id="61" name="Rounded Rectangle 60"/>
          <p:cNvSpPr/>
          <p:nvPr/>
        </p:nvSpPr>
        <p:spPr>
          <a:xfrm>
            <a:off x="5003469" y="5825279"/>
            <a:ext cx="1344216" cy="597464"/>
          </a:xfrm>
          <a:prstGeom prst="roundRect">
            <a:avLst/>
          </a:prstGeom>
          <a:solidFill>
            <a:srgbClr val="00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err="1" smtClean="0">
                <a:latin typeface="Arial" pitchFamily="34" charset="0"/>
                <a:cs typeface="Arial" pitchFamily="34" charset="0"/>
              </a:rPr>
              <a:t>Cysteines</a:t>
            </a:r>
            <a:r>
              <a:rPr lang="en-US" dirty="0" smtClean="0">
                <a:latin typeface="Arial" pitchFamily="34" charset="0"/>
                <a:cs typeface="Arial" pitchFamily="34" charset="0"/>
              </a:rPr>
              <a:t> Conjugates</a:t>
            </a:r>
            <a:endParaRPr lang="en-US" dirty="0">
              <a:latin typeface="Arial" pitchFamily="34" charset="0"/>
              <a:cs typeface="Arial" pitchFamily="34" charset="0"/>
            </a:endParaRPr>
          </a:p>
        </p:txBody>
      </p:sp>
      <p:sp>
        <p:nvSpPr>
          <p:cNvPr id="62" name="Rounded Rectangle 61"/>
          <p:cNvSpPr/>
          <p:nvPr/>
        </p:nvSpPr>
        <p:spPr>
          <a:xfrm>
            <a:off x="6497042" y="5825279"/>
            <a:ext cx="1344216" cy="597464"/>
          </a:xfrm>
          <a:prstGeom prst="roundRect">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r>
              <a:rPr lang="en-US" dirty="0" smtClean="0">
                <a:latin typeface="Arial" pitchFamily="34" charset="0"/>
                <a:cs typeface="Arial" pitchFamily="34" charset="0"/>
              </a:rPr>
              <a:t>Volatile </a:t>
            </a:r>
            <a:r>
              <a:rPr lang="en-US" dirty="0" err="1" smtClean="0">
                <a:latin typeface="Arial" pitchFamily="34" charset="0"/>
                <a:cs typeface="Arial" pitchFamily="34" charset="0"/>
              </a:rPr>
              <a:t>Thiols</a:t>
            </a:r>
            <a:endParaRPr lang="en-US" dirty="0">
              <a:latin typeface="Arial" pitchFamily="34" charset="0"/>
              <a:cs typeface="Arial" pitchFamily="34" charset="0"/>
            </a:endParaRPr>
          </a:p>
        </p:txBody>
      </p:sp>
      <p:sp>
        <p:nvSpPr>
          <p:cNvPr id="63" name="Curved Down Arrow 62"/>
          <p:cNvSpPr/>
          <p:nvPr/>
        </p:nvSpPr>
        <p:spPr>
          <a:xfrm>
            <a:off x="5600899" y="5377180"/>
            <a:ext cx="1344216" cy="373415"/>
          </a:xfrm>
          <a:prstGeom prst="curvedDownArrow">
            <a:avLst/>
          </a:prstGeom>
          <a:solidFill>
            <a:srgbClr val="0033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a:solidFill>
                <a:schemeClr val="tx1"/>
              </a:solidFill>
              <a:latin typeface="Arial" pitchFamily="34" charset="0"/>
              <a:cs typeface="Arial" pitchFamily="34" charset="0"/>
            </a:endParaRPr>
          </a:p>
        </p:txBody>
      </p:sp>
      <p:cxnSp>
        <p:nvCxnSpPr>
          <p:cNvPr id="64" name="Straight Arrow Connector 63"/>
          <p:cNvCxnSpPr/>
          <p:nvPr/>
        </p:nvCxnSpPr>
        <p:spPr>
          <a:xfrm flipV="1">
            <a:off x="7019793" y="3063562"/>
            <a:ext cx="373393" cy="147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6534344" y="3547467"/>
            <a:ext cx="1269612" cy="7467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5761955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77360"/>
            <a:ext cx="8534400" cy="1120246"/>
          </a:xfrm>
        </p:spPr>
        <p:txBody>
          <a:bodyPr/>
          <a:lstStyle/>
          <a:p>
            <a:r>
              <a:rPr lang="en-US" dirty="0" smtClean="0">
                <a:latin typeface="Arial" pitchFamily="34" charset="0"/>
                <a:cs typeface="Arial" pitchFamily="34" charset="0"/>
              </a:rPr>
              <a:t>Identify metabolites present at three stages during fermentation</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C2D65B59-8F34-47C9-9617-AEDF2477FA2C}" type="slidenum">
              <a:rPr lang="en-US" smtClean="0"/>
              <a:pPr>
                <a:defRPr/>
              </a:pPr>
              <a:t>6</a:t>
            </a:fld>
            <a:endParaRPr lang="en-US" dirty="0"/>
          </a:p>
        </p:txBody>
      </p:sp>
      <p:pic>
        <p:nvPicPr>
          <p:cNvPr id="57346" name="Picture 2" descr="http://t3.gstatic.com/images?q=tbn:ANd9GcRM34XcVo38q6qw4iHuLRLLiH1WeA7uY2q0JT5i1ZaSMNxDHx43Sw"/>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8632" y="1913981"/>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data:image/jpeg;base64,/9j/4AAQSkZJRgABAQAAAQABAAD/2wCEAAkGBxQSEhUUExQVFRUVGRwYFRgYFRcVFxcXFBgYGB0WFxUYHCggHBslHBcVIjEhJSkrLi4uFx8zODMsNygtLisBCgoKDg0OGxAQGywkHR8sLCwsLCwsLCwsLCwsLCwsNyw0LCwsLCwsLDQsLTcsLCwsLC4sLCwsLCwsLCwsLCwsLv/AABEIANkA6AMBIgACEQEDEQH/xAAcAAEAAQUBAQAAAAAAAAAAAAAABQIDBAYHAQj/xABJEAABAwIDBAYFCQYDBwUAAAABAAIRAyEEEjEFBkFREyJhcYGRBxQyobEjNEJSYnPB0fAIJHKSsuEzU/EVQ2OCosLSRFWDk6P/xAAaAQEBAQEBAQEAAAAAAAAAAAAAAQIDBAUG/8QAKREBAQACAAQFAwUBAAAAAAAAAAECEQMSITEEQVFhoQVSkRUiI9HhFP/aAAwDAQACEQMRAD8A7iiIgIiICIqXugEngg5uzFNfWxLn0+lD6pyk+0GtytDWmDcNAKhtp0Wl1hUZeBDreM2CkNhOrtbUNEZgXDNYG+UX15Rde7TrZniWsY5zQMrXBxJHHKHFcN3bc05vvXsmriBT6MVnZcxPSNIEGBY94WujdHFf5Z9/5Lqr9pMNd2FL6rC+kH0jDXgFpIeCCLGcpB0tda07F43oaj3YijOGmQ1oeXgXAdeGHs1utTm9WubD7flqTNzMUf8Ad/H8kG5uK/y/j+S3naW2XRQPTMoMqUxUgNNWqXmLNZlJyxKjX72Yr1J9QVCKlOuKeYNiWmNWO9k3T93qc2H2/LWhubifqfH8lXR3MxJcAKep7fyXQcXt6rSx2FpDKadYP6RrmNdJa0kEEiR4Kd3H3obihVFSlTo5KjqbXNnrFvEg6cOKluU8zmw+35Q+7fozoUYfiQaz4zZC2KTZMAfbd2Ex2KF3o3VdinPfS6Kg5oAo4enTIaWjg+qAGipx0I4Sty3ueaVTDmpiHsp5stQdG003ZiY60gs0idJIlam/a9X9/qSDTw4yUgIHWYAXOzAX8Z1UnNeu03j6Na2NupWa9wrUjAY/LpaoGksDgRduYAEdqy8bu9jXuzPDH8w2mxrWcsuVrctuXJSmK2hVrV8KynXNEV6OcjKHnRzi6SBcADz0Upu7iqjqmIo1Xud0LmhjgcrnNIN3wINxMdiusvVrnw+35rlOOw5pVnMe0BzTcG4/usrZlD1ghjaGep9EUwRnAMnPewibiIUtvE9/r+ILRT6hAl5pRENeM3SkA31/QMNhW1aJL6T2yHRnpuBh3tW/0jVbc/NN4qm2iwNpMGXF4YtLT/n9IGlrXGY6MhhBdctc6/Wt2D0P441une4ZXOp4fN9otbUZnjhma1p8VwCq19UGXBzgCfbbPb1Zn3LsfoAqtL8YM4c4tpdUEkNa3pANe/TsViV2RERaQREQEREBERAREQEREBWsV7Dv4T8Crqt4kSxw5tPwQcIxu0203OYWVTMTlHVNpE3usTBbTo5/8I0jfrOZlHdnGi2IU2akvmLhrGnuu54+C8f0ZEGlXdfiaIB8MxXLfRuTr1Qr+jdiqeIFdgNNhZllt83GZsrNHA0hTxNP1hsYkuJMt6medL3WHv8AUAKDSynUZ8oNBTn2XHWm6YseHBc+6c/WqeZ/NJMr6On8Xv8ADpY2U0PoPpYxtOpSpCjmIY/MwT9EmxvrdXTu/Q9XrUH4melf0oecocHSDJ+tPguYtxR+vUnh1l7Vxz3QDVqmLCXkgN5C/uTWfsn8Xv8ADpGG2UwV6NarjumfRkAHI0QQRYA9ut5WbsjC0aDarW12u6V7nmYkF4iAB3Lk5ra9eqOV5t/MrlGq25NWqDaLTJJE3zWhsnwhNZ+xvhel+P6dioOpnB+p4mp6xTFs7yc4vIhwM2i1/orDwOyaIwz8LTqucHh2Z9i/rEkuMWkc+xcodizBipV7s1vGD3q7hsUZ61Wu1p9oh02PEib9ycuSb4fpfz/jp1TZNKjVw73VSDh6fRtBiHAtiSQNYcDbmFe2cyhSq16rasmuQ5wOgyyOraeK5VWLADFaq/KQGdWJbeSS42vEcbnSFQC6JHS5eciO3gnLl6rLw/S/mf0lN8MIamMrPaWlrnCDmaJ6reah6mzXgEnLA5OBPkrlKnnIA6Qz/DF9Lxos3G7KNJzw7pC1jsueGtaSOReBrqOYutuV1vohzQP6BXVv2dq+XG12EHr0ZFuLHi3k4+S5wzCtN8zomPapjgTz7DwXRvQPhgNpPIdMUSYJB9rKeHersfQiIiqCIiAiIgIiICIiAiIgLxeog5Th8SymajX0w4h1tBlItBkXHYsiltWkDPQtPMFwgzqPZ07FrW8+xadXE1HVC8EPcLGBZ7uxR43ZoHjU/m/suPLG91lekPHUm4fOKVumY7L0rhDcpDmSBoSJ7Ddcur45nWysILhc9KS7MQAZIaJEgmPtarbd893qVHDF7M+YOaOs60E9y0NtAnSPMLpjIzazsBtF1J7aragzsMBrmZwWxEGRBBBIusduOI4NIEwMogZvCSO8q36q7krzcHz+P9lUXKe0gP8AcUTaOsHkSPpe3IJ74tYBYnTfZb7xHddZdTBtm0x2kTMcw3mrTcJe4kdjoPmWlFU0sRH0GntJd+Dlnnaz6obTe2llbDWksMgNJIGYEOIubGde5Y7qDItSeTxJqiPLox8VYFAzpHjKIzcQBZxZTa12hFOqBpYt6+U908Dbnl18TScGgOxAcLOinRa3hoGRy1KwalUtYWgHKdRndHAzl0mRKprYtrxMkO0g5jbsOaPcoqQdix/nYuSMrpeAC02I9qcpEWIOnJP9rZfZAJIgmoM5uGjVxJjqjzIiLKEdU7ZXgeeQ96ukSGJxudoaWUhBmWsY109rwJjs0W+fs/OI2o8TIOHf26Ppx8SuZT+oXTv2e2ztKoeWHd730/yQfRaIioIiICIiAiIgIiICIiAiIg5TvVSyYuq0NJBdm4fTGbieZKijSnhHip70rbOzVabhXNDO25Byklh7xwcPJaGNjO/9wqfzj/zXPSqN9WO9TeXAgBzdSD9IDgTzXM2Uh9byEred7dmOZhXuOMfVALeoXSDLgPrHTXwWpbPp4fIDV6UOz/RHVIt1Z56lanZKt06obbMXTortXF5TB8hf3rNDcLmy/vBEEkFtxYQRF/ra8grZZgiAc9YiWh3VAgT1jIFzF1Ritxje0eC9OLbz9yzXYXBO/wAJ2Ic6RDQyczcwDuEzlk+PZe9U2VhBfPiYJgfJHWT1Zya2PkgiTjRyPuR2Kb2lX8FgKRHyzqrCDBik4kE9GG2gjU1eMmG2usgbOwsiKlcgEZ/kiIaQTrlN/Z8/FBE1n5uzvKtObB1U4/ZmGMxXqAgT1qLuAMyLRcWPelLYtBwB9aaJaPoEw6BI55ZJ4aBNiHAKr6Rw4D3LIxeByOLWVBUaIh0FsyBwPI28FjPpvCCk4g8QF039nm+0ap/4B/rYuWkLqn7O3z+t9x/3tQfQ6IioIiICIiAiIgIiICIiAiLHx+JFKm+odGNLv5RMIOYelrGYKs+m2qekFEHNkLnBjqhADXZND1DY6W5rnM7J+15Vltu7tIPOIqVnQ5xa6zC7MXPOaAOUypZ1HDAfTceQw/4kxKxtdOV7wHZ3QP8AV83S2y/4ke0J9q2kqK2S5xoPYK9KmCSC18AkOaJIOsdy6Jv0afqNXLSqD2bmmxoHXbydMcFzLZeJoscTVpGqIIAzAXJF7g6Qf5lZehpP08ViJ+c4e8x7BmGzfkCLKoYnFghpfhoJIk3E5XO4+I7yBzUO7HYaWluGjKRMvkEDUFpBBnmrzMXgR7WEffWKx5giJ0t8fMjJpYXEsqGuHYcv6xcJA4GbWJkMkXjzV7ZW1MTlBaaBaHOdle6WmDmId1oPtTzsVi08dgBH7nUMXE1ZvxmTcWEDvXjcdgjLXYR+XrZSKnXBPs3IvBjjzQZmJfXc+5w7TVcCS17yGuphzoNzaGEcfaVFTD1zL2vomSAQXyfkXZdSJM5eGuqxn7QwRgepuBgTFUiT2ACyiaVMEWpOdl1OYm0jlHYEVsD6td46RzqBzjKRnIjrVRNzze48QbX1Ks4Kk9hI6TC8COkIdIc3sP2RNvpKPoUm+0cPLesPb1cRbWSMuqorVy0ZOiaI1LmtqOJ55nCB4R5oiTxm1KrG/wDo3AmOoGkg5YzETy95UVXx2Zxc7ICTMMEAdgHBUmq426On/wDUwaGNQBxsvW12BpDqDXHg4Ocwt8Br4yqLNTEtPCfBdL/Z6n16sQLdFB7iT+QXL3BvJwHg6J04BdT/AGenAY+sA4w6hxES4PBgXM2koPoNERUEREBERAREQEREBERAUXvR8zxH3T/6SpRRm83zSv8Adu+BSjjNJ+TKDmiDOXXVSLaXZVM/bP5qG9ZzPcAchZLS4xANjKzMPUZE9PVf3THuC5NI3fpkYOpaqLs1dLfbFjdcsaum784hpwjgDVPWb7QOXXnzXMy0c1vHslVKotPEKloCv1qocBwjxlVFnMqulKrqPBMxHYFTm74Qetr6SLBTWBrkUxEXBOn1ZH4KFDT9V17jtGsi2imtn3piG8CP+sqKyKeJLRETDR5n/RXxX62saADgrAZ1hbV456ABeNPd9I+X+iDC2limmpUBg5jEgCYJDpjnoo6qJuJJvroRzGiubSeRVdH2f6GrELyqjL9eOQshoB5A2NpIk8YW9+hqqWYuk4cauU/wupkfFwXNiugei/EhmOwLfrvPjr/4+5Sj6ZREWgREQEREBERAREQEREBR28R/da33bvgpFRm8vzSv9274JRxDENa2tUzCWuAdAEzFoA4kkDzUvsFznvAqs6CnBHVhzhaxjSZ4LxtKTIsRYj9cFebPYfErltrSP9JVKiMA75Wo452QOjaBM8b8pXKatOgDDar3CJno4BMTlgukXtOnFdD3/wAM04aetOdtszo4/RmPcuc+qN7VrHslSmCZgxTBLjUqZpLCHMAbldYkAg3y371lVKuGe576jaenVp0s9MyY6xdlMkHhxnsUNhsEM3HQ/BZbcGO3tv8AhEK6NsmrVwgzFlIuHXDcznZSHeySJDmkRGp9qeF/cZjKGcvY194MuDZ6SZOUNsAYHvWBSwUAGSRGlpGui9rYSwg8QmhMNx+Ec4Oe2oXB4dce236TXPzTERDeF4spXYePw4pAMzU3AnK5wa7L8pNzEjSAQDqVqZwnJ3hblrZSeEwfybYN+tf/AJiYISwbPS2nh8/0my4dY0WPLXGCIbIAAGYW+vPAK3iMXSqmc7SWSxrajakZGNMOJ9nMcokG0nkoQUT1jobOjugfgqaVA53X4/EBTQ92vhsI55+UYzqybvL3PFEZQAWQGFwFtdbiyxdq7IwoPyNcFhktqOcDmAMZMthmbqY4EWUftbCTVJngB5CFijBt7VdIycfsMsy5alOpnDiMp4NcQLG9wMw7CONhNej0n/auz2kQWVMp75eVrzcI3kto9G1IDaeD6onpR4WcqPqJERUEREBERAREQEREBERAUZvL80r/AHbvgVJqM3l+aV/u3fApRyuloePL8lU1Us48P1qrjVxba5v8f3Zv3g/pcufrffSEfkKf3g/pctCC3j2Zq5SfBlX24ns96xV6CqMr1rsPn/ZPWez3/wBljIg3DYm6lTE0m1RUY1r5iZJ6pIuI5jmpaju9RaIdibt1hsC0A69qkNyszMDStMlztQIYXOM3/V1nFocL02H/AJ6Zvbs5wPLw53K7a0g37u0QJ9ZEZSNB9o2g/Yf5FeVt3GDTEMntECxAuZtrCnGYcf5Q6wcHdanoAQRYaS9zfE81UKLST8nJkkwWauALncOMDwU5qaaJtvdDEMD6x6NzGguJD75ZJ0IHBatC6rv7Wc3AuAGXM5rDf6Id+OUea5Wt43cSxSVuXouwD3Y/D1I6jHiXHSYNhzK00rr/AKOaQa7BNkTlL449cl0ns081bSOyIiLbIiIgIiICIiAiIgIiICjN5fmlf7t3wUmozeb5pX+7d8Eo5FjsWKNJ1QjMGxbQ3IEe9YeG3nw7tXFh5OB+IkLJ2nQa+mWuuCQT2gX4LTsPTyveA3MQ7KO8mxXOSa3Wuu9RL73vGJp0m0HNqHOScrgYGUiXchdYuA3UY0TWcXH6osPz+CnMLhm0x1QA4xJAhXIXw/E/UMreXh9I+hwvD4yby7sajsygz2aTPEAnzhXnYWmbGmwj+EfirwpnkVVTpEmND22Xh5+LlfN6P2SIjFbuYepoDTPNpt5ae5axtfYlTD3PWZwcPxHBdCbR6pPEcIVBa1wLXCWmxBvqvVwfG8XhWc/WVx4nBwz7d2m4LfDEU2Cn8m9gblDXM+jERLSOCmKW+TBE0WGDqKjhxBm88QNeQWt7a2QaNVzR7Ore48CewyFHuoEcF9/C454zKdq+dZcbqt4pb4URHyAA6wtVIEOibAaHKPJV1N9acS2g2Qc16n0g3KNByAC0M0zyXmU8leSM7rYtu731cVTNJzKbWkg2zF3VM6k/gtcXq8lWTQN1XWPQzgi/EF5mKbZnyAC5RS1Xd/QnhYoVX/WIHlJP4eSa6q6UiItsiIiAiIgIiICIiAiIgKM3n+aV/u3fAqTUZvP80r/du+BSjj2KxIa+kCYzF3mGj3LWcES3GvZbKXOd7iRB8Vn7wYjLWo/Zue5xyke4q/iMA0VG1YObmOPC/gV5+Jjbw7J5yumFkylrOeblZeYBrXRwIIgQTzKxHHjwKuMI7B2m6/NY5XC33fUuO5FdRwLGybgkeCOfMWJgROkqm3Mn+EQqhT+z/MV0nNfj4/LPR6KxkGRMRz84Xlv0FVnjTL4XVAHBcOLb27t4TzRG89DOaMRJJHhb8lDswRqODYbcgSLHtPx8lXvHtTNWhsEU7T26H8B4K9ufnq4gCYDWlxtPIRfvX6fwUuHAkyfM49lzum0UNkUvZ6NobBabXOhknnfXtWk7fwXQ1XN4TLf4f1bwW27a2q6jiaNJpBFQjPbQPdlEX7/JRu/2AyllWSZ6hHARJEe9eiZOTWMBSzVGNtcie7X4K1tuvnr1HAACYAH2RH4LO3daOnDnezTa+o6eTWH8SFCOdNzqbnvKbGfsHBitWawmAZJI4BrS7j3R4r6Q3CwYpYVsCASbdg6v4Lgvo+aPWHOP0WGO8lrQB23K+jN36WXD0hzaHHvd1vxWZ3EiiItoIiICIiAiIgIiICIiAozef5pX+7d8CpNRe8/zSv8Adu+BSj5+3icPWBP1APe5TBJdQa7lHusVr+89SMSJ+qFObBrB1PKeInw0P67VmdlrC2LjXF7qZEiSRzHHyuppzP1x8lg7G2c6i57iQSRbiQDef1yVO3cUQ+AYta/Em/4LweJ+n4cW82PSvTwvE3DpeqSaQNS6eyy8a8fVk8yfwWsDatYaPt2wRwXtLa9Z09bnoBwXk/TeN2ljv/1Ye7a2Pdwhvh+iofeTHvptyMs54ku4x2cjr5KU2Uw5GZicxbmOs35+a1zbz89Z32eqPDX3r0+H+nyXfEu9fhy4nid9MZpCU8J1Zv8A6LaNz6LqbXOblBe7KSQTZom1+ZUO50NgLbKIFDCZiLhpdp9J148yF9OyaeTbW9r1c+INVzpLTDcoiOjMA8eIlSe81V9SkSXktDgQIaJkG9hzUM90DtjXmVM1aRfg2gG/Vb/1R+CuoIHoRTwlSoQJeQxpi+vW15ifJa+VsO9VeMlBp6tMAn+KPyPvWvFZvcbr6OaNqz7fRbPKc0x26ea+iqFPK1rRo0ADwEL549HVRzn06AbAqVmmo77PVGUe8lfRamPcoiItIIiICIiAiIgIiICIiAovej5piPu3fAqUUXvR8zxH3bvgUo4jtbYPrHWa7K7kbi0eIWNgNl4ijlGXNE3a4EQeYMH3LYqOnHvWXTPauO22oY7bxpdV7HMqNEtBiOQdfUG+ig6+NL4kybk6cyVf3+P733U2/Fx/Fa6F0lZTDakrJwrbNH1j3aqABWazDV4aQHw72b6zGgntCux0+o4U2EzZo9zRzXPK+ILnFx1JnzXlapjC0h5qFupkgi17rGpUK7hIY4ju5SPiCkuhJ7OpmrVYzhMmeQ1Wxb14vq06fM5ndzeHmR5LTqJxFLrhrmxImO2CPOyrxGLr1Ye5riMtjFsrdT5q7FzF17271L4XbQpYcQ4FwmBqZJ0j81qjqxOq8zBTmHuLrF7y52pMnvKsFVOXjdVB0n0V082JoCHWJN9LZndXssJP5LvK5H6GMHmq1H69ExrdZGapNgewNNh9ZdcTEoiItIIiICIiAiIgIiICIiAorek/ueI+7d8CpVRG9p/csT90/wDpKUcrwxtyWYw9yxKJ4adnBZTO5cGnOd+nTi3djWD/AKZ/FQIUxvk6cZV7Mg//ADaoZdZ2RlYbFZBGSm7+Jsnhxns96vDaH/Cpaz7J8tdFgL1BO4TDDJJfhDPWhzzmEt9mOERpzVT6OQlp9VaQTPWceDncP4SOfWHNQEoFNCd6AhrnkYdwIz5emJLdXFoZNzwWKzabQI6JukGHvAjiIB0UYvZTQy6+JY4QKTWnmHOPuJ/UrFleSvJVFRKU9VSSqmWQd/8AQhhsuAc+L1KzjPY1rW/EOXQlq/ozwRo7MwzXCC5hef8A5XF4nthwW0KxBERUEREBERAREQEREBERAVvEUQ9rmOu1wLSOxwgq4hQcdOya7XOY6lUJpktzhjodlMZhbQ6g9qo6VosYBGoJgjwK7IFH7R9od35rFxXb5g3pBdi6xFxmHuY0KLyHkur+lf5+fumf9y0l6dhr2U8kAUzUWPW0V2I5FdcqCgpRelUFBUvJVKIL1Gg985GPdlEuLWl0AcTAsO0qU3c3cqYzFU8O1jhmILyQeqyes4k9kq5sT/Aqfxt+BXSfQN7WJ/gp/F6m+uh1zD0G02NY0Q1gDWjkGiAPIK4ipdqP1wW0VIiICIiAiIgIiIP/2Q=="/>
          <p:cNvSpPr>
            <a:spLocks noChangeAspect="1" noChangeArrowheads="1"/>
          </p:cNvSpPr>
          <p:nvPr/>
        </p:nvSpPr>
        <p:spPr bwMode="auto">
          <a:xfrm>
            <a:off x="63500" y="-1539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hUUExQVFRUVGRwYFRgYFRcVFxcXFBgYGB0WFxUYHCggHBslHBcVIjEhJSkrLi4uFx8zODMsNygtLisBCgoKDg0OGxAQGywkHR8sLCwsLCwsLCwsLCwsLCwsNyw0LCwsLCwsLDQsLTcsLCwsLC4sLCwsLCwsLCwsLCwsLv/AABEIANkA6AMBIgACEQEDEQH/xAAcAAEAAQUBAQAAAAAAAAAAAAAABQIDBAYHAQj/xABJEAABAwIDBAYFCQYDBwUAAAABAAIRAyEEEjEFBkFREyJhcYGRBxQyobEjNEJSYnPB0fAIJHKSsuEzU/EVQ2OCosLSRFWDk6P/xAAaAQEBAQEBAQEAAAAAAAAAAAAAAQIDBAUG/8QAKREBAQACAAQFAwUBAAAAAAAAAAECEQMSITEEQVFhoQVSkRUiI9HhFP/aAAwDAQACEQMRAD8A7iiIgIiICIqXugEngg5uzFNfWxLn0+lD6pyk+0GtytDWmDcNAKhtp0Wl1hUZeBDreM2CkNhOrtbUNEZgXDNYG+UX15Rde7TrZniWsY5zQMrXBxJHHKHFcN3bc05vvXsmriBT6MVnZcxPSNIEGBY94WujdHFf5Z9/5Lqr9pMNd2FL6rC+kH0jDXgFpIeCCLGcpB0tda07F43oaj3YijOGmQ1oeXgXAdeGHs1utTm9WubD7flqTNzMUf8Ad/H8kG5uK/y/j+S3naW2XRQPTMoMqUxUgNNWqXmLNZlJyxKjX72Yr1J9QVCKlOuKeYNiWmNWO9k3T93qc2H2/LWhubifqfH8lXR3MxJcAKep7fyXQcXt6rSx2FpDKadYP6RrmNdJa0kEEiR4Kd3H3obihVFSlTo5KjqbXNnrFvEg6cOKluU8zmw+35Q+7fozoUYfiQaz4zZC2KTZMAfbd2Ex2KF3o3VdinPfS6Kg5oAo4enTIaWjg+qAGipx0I4Sty3ueaVTDmpiHsp5stQdG003ZiY60gs0idJIlam/a9X9/qSDTw4yUgIHWYAXOzAX8Z1UnNeu03j6Na2NupWa9wrUjAY/LpaoGksDgRduYAEdqy8bu9jXuzPDH8w2mxrWcsuVrctuXJSmK2hVrV8KynXNEV6OcjKHnRzi6SBcADz0Upu7iqjqmIo1Xud0LmhjgcrnNIN3wINxMdiusvVrnw+35rlOOw5pVnMe0BzTcG4/usrZlD1ghjaGep9EUwRnAMnPewibiIUtvE9/r+ILRT6hAl5pRENeM3SkA31/QMNhW1aJL6T2yHRnpuBh3tW/0jVbc/NN4qm2iwNpMGXF4YtLT/n9IGlrXGY6MhhBdctc6/Wt2D0P441une4ZXOp4fN9otbUZnjhma1p8VwCq19UGXBzgCfbbPb1Zn3LsfoAqtL8YM4c4tpdUEkNa3pANe/TsViV2RERaQREQEREBERAREQEREBWsV7Dv4T8Crqt4kSxw5tPwQcIxu0203OYWVTMTlHVNpE3usTBbTo5/8I0jfrOZlHdnGi2IU2akvmLhrGnuu54+C8f0ZEGlXdfiaIB8MxXLfRuTr1Qr+jdiqeIFdgNNhZllt83GZsrNHA0hTxNP1hsYkuJMt6medL3WHv8AUAKDSynUZ8oNBTn2XHWm6YseHBc+6c/WqeZ/NJMr6On8Xv8ADpY2U0PoPpYxtOpSpCjmIY/MwT9EmxvrdXTu/Q9XrUH4melf0oecocHSDJ+tPguYtxR+vUnh1l7Vxz3QDVqmLCXkgN5C/uTWfsn8Xv8ADpGG2UwV6NarjumfRkAHI0QQRYA9ut5WbsjC0aDarW12u6V7nmYkF4iAB3Lk5ra9eqOV5t/MrlGq25NWqDaLTJJE3zWhsnwhNZ+xvhel+P6dioOpnB+p4mp6xTFs7yc4vIhwM2i1/orDwOyaIwz8LTqucHh2Z9i/rEkuMWkc+xcodizBipV7s1vGD3q7hsUZ61Wu1p9oh02PEib9ycuSb4fpfz/jp1TZNKjVw73VSDh6fRtBiHAtiSQNYcDbmFe2cyhSq16rasmuQ5wOgyyOraeK5VWLADFaq/KQGdWJbeSS42vEcbnSFQC6JHS5eciO3gnLl6rLw/S/mf0lN8MIamMrPaWlrnCDmaJ6reah6mzXgEnLA5OBPkrlKnnIA6Qz/DF9Lxos3G7KNJzw7pC1jsueGtaSOReBrqOYutuV1vohzQP6BXVv2dq+XG12EHr0ZFuLHi3k4+S5wzCtN8zomPapjgTz7DwXRvQPhgNpPIdMUSYJB9rKeHersfQiIiqCIiAiIgIiICIiAiIgLxeog5Th8SymajX0w4h1tBlItBkXHYsiltWkDPQtPMFwgzqPZ07FrW8+xadXE1HVC8EPcLGBZ7uxR43ZoHjU/m/suPLG91lekPHUm4fOKVumY7L0rhDcpDmSBoSJ7Ddcur45nWysILhc9KS7MQAZIaJEgmPtarbd893qVHDF7M+YOaOs60E9y0NtAnSPMLpjIzazsBtF1J7aragzsMBrmZwWxEGRBBBIusduOI4NIEwMogZvCSO8q36q7krzcHz+P9lUXKe0gP8AcUTaOsHkSPpe3IJ74tYBYnTfZb7xHddZdTBtm0x2kTMcw3mrTcJe4kdjoPmWlFU0sRH0GntJd+Dlnnaz6obTe2llbDWksMgNJIGYEOIubGde5Y7qDItSeTxJqiPLox8VYFAzpHjKIzcQBZxZTa12hFOqBpYt6+U908Dbnl18TScGgOxAcLOinRa3hoGRy1KwalUtYWgHKdRndHAzl0mRKprYtrxMkO0g5jbsOaPcoqQdix/nYuSMrpeAC02I9qcpEWIOnJP9rZfZAJIgmoM5uGjVxJjqjzIiLKEdU7ZXgeeQ96ukSGJxudoaWUhBmWsY109rwJjs0W+fs/OI2o8TIOHf26Ppx8SuZT+oXTv2e2ztKoeWHd730/yQfRaIioIiICIiAiIgIiICIiAiIg5TvVSyYuq0NJBdm4fTGbieZKijSnhHip70rbOzVabhXNDO25Byklh7xwcPJaGNjO/9wqfzj/zXPSqN9WO9TeXAgBzdSD9IDgTzXM2Uh9byEred7dmOZhXuOMfVALeoXSDLgPrHTXwWpbPp4fIDV6UOz/RHVIt1Z56lanZKt06obbMXTortXF5TB8hf3rNDcLmy/vBEEkFtxYQRF/ra8grZZgiAc9YiWh3VAgT1jIFzF1Ritxje0eC9OLbz9yzXYXBO/wAJ2Ic6RDQyczcwDuEzlk+PZe9U2VhBfPiYJgfJHWT1Zya2PkgiTjRyPuR2Kb2lX8FgKRHyzqrCDBik4kE9GG2gjU1eMmG2usgbOwsiKlcgEZ/kiIaQTrlN/Z8/FBE1n5uzvKtObB1U4/ZmGMxXqAgT1qLuAMyLRcWPelLYtBwB9aaJaPoEw6BI55ZJ4aBNiHAKr6Rw4D3LIxeByOLWVBUaIh0FsyBwPI28FjPpvCCk4g8QF039nm+0ap/4B/rYuWkLqn7O3z+t9x/3tQfQ6IioIiICIiAiIgIiICIiAiLHx+JFKm+odGNLv5RMIOYelrGYKs+m2qekFEHNkLnBjqhADXZND1DY6W5rnM7J+15Vltu7tIPOIqVnQ5xa6zC7MXPOaAOUypZ1HDAfTceQw/4kxKxtdOV7wHZ3QP8AV83S2y/4ke0J9q2kqK2S5xoPYK9KmCSC18AkOaJIOsdy6Jv0afqNXLSqD2bmmxoHXbydMcFzLZeJoscTVpGqIIAzAXJF7g6Qf5lZehpP08ViJ+c4e8x7BmGzfkCLKoYnFghpfhoJIk3E5XO4+I7yBzUO7HYaWluGjKRMvkEDUFpBBnmrzMXgR7WEffWKx5giJ0t8fMjJpYXEsqGuHYcv6xcJA4GbWJkMkXjzV7ZW1MTlBaaBaHOdle6WmDmId1oPtTzsVi08dgBH7nUMXE1ZvxmTcWEDvXjcdgjLXYR+XrZSKnXBPs3IvBjjzQZmJfXc+5w7TVcCS17yGuphzoNzaGEcfaVFTD1zL2vomSAQXyfkXZdSJM5eGuqxn7QwRgepuBgTFUiT2ACyiaVMEWpOdl1OYm0jlHYEVsD6td46RzqBzjKRnIjrVRNzze48QbX1Ks4Kk9hI6TC8COkIdIc3sP2RNvpKPoUm+0cPLesPb1cRbWSMuqorVy0ZOiaI1LmtqOJ55nCB4R5oiTxm1KrG/wDo3AmOoGkg5YzETy95UVXx2Zxc7ICTMMEAdgHBUmq426On/wDUwaGNQBxsvW12BpDqDXHg4Ocwt8Br4yqLNTEtPCfBdL/Z6n16sQLdFB7iT+QXL3BvJwHg6J04BdT/AGenAY+sA4w6hxES4PBgXM2koPoNERUEREBERAREQEREBERAUXvR8zxH3T/6SpRRm83zSv8Adu+BSjjNJ+TKDmiDOXXVSLaXZVM/bP5qG9ZzPcAchZLS4xANjKzMPUZE9PVf3THuC5NI3fpkYOpaqLs1dLfbFjdcsaum784hpwjgDVPWb7QOXXnzXMy0c1vHslVKotPEKloCv1qocBwjxlVFnMqulKrqPBMxHYFTm74Qetr6SLBTWBrkUxEXBOn1ZH4KFDT9V17jtGsi2imtn3piG8CP+sqKyKeJLRETDR5n/RXxX62saADgrAZ1hbV456ABeNPd9I+X+iDC2limmpUBg5jEgCYJDpjnoo6qJuJJvroRzGiubSeRVdH2f6GrELyqjL9eOQshoB5A2NpIk8YW9+hqqWYuk4cauU/wupkfFwXNiugei/EhmOwLfrvPjr/4+5Sj6ZREWgREQEREBERAREQEREBR28R/da33bvgpFRm8vzSv9274JRxDENa2tUzCWuAdAEzFoA4kkDzUvsFznvAqs6CnBHVhzhaxjSZ4LxtKTIsRYj9cFebPYfErltrSP9JVKiMA75Wo452QOjaBM8b8pXKatOgDDar3CJno4BMTlgukXtOnFdD3/wAM04aetOdtszo4/RmPcuc+qN7VrHslSmCZgxTBLjUqZpLCHMAbldYkAg3y371lVKuGe576jaenVp0s9MyY6xdlMkHhxnsUNhsEM3HQ/BZbcGO3tv8AhEK6NsmrVwgzFlIuHXDcznZSHeySJDmkRGp9qeF/cZjKGcvY194MuDZ6SZOUNsAYHvWBSwUAGSRGlpGui9rYSwg8QmhMNx+Ec4Oe2oXB4dce236TXPzTERDeF4spXYePw4pAMzU3AnK5wa7L8pNzEjSAQDqVqZwnJ3hblrZSeEwfybYN+tf/AJiYISwbPS2nh8/0my4dY0WPLXGCIbIAAGYW+vPAK3iMXSqmc7SWSxrajakZGNMOJ9nMcokG0nkoQUT1jobOjugfgqaVA53X4/EBTQ92vhsI55+UYzqybvL3PFEZQAWQGFwFtdbiyxdq7IwoPyNcFhktqOcDmAMZMthmbqY4EWUftbCTVJngB5CFijBt7VdIycfsMsy5alOpnDiMp4NcQLG9wMw7CONhNej0n/auz2kQWVMp75eVrzcI3kto9G1IDaeD6onpR4WcqPqJERUEREBERAREQEREBERAUZvL80r/AHbvgVJqM3l+aV/u3fApRyuloePL8lU1Us48P1qrjVxba5v8f3Zv3g/pcufrffSEfkKf3g/pctCC3j2Zq5SfBlX24ns96xV6CqMr1rsPn/ZPWez3/wBljIg3DYm6lTE0m1RUY1r5iZJ6pIuI5jmpaju9RaIdibt1hsC0A69qkNyszMDStMlztQIYXOM3/V1nFocL02H/AJ6Zvbs5wPLw53K7a0g37u0QJ9ZEZSNB9o2g/Yf5FeVt3GDTEMntECxAuZtrCnGYcf5Q6wcHdanoAQRYaS9zfE81UKLST8nJkkwWauALncOMDwU5qaaJtvdDEMD6x6NzGguJD75ZJ0IHBatC6rv7Wc3AuAGXM5rDf6Id+OUea5Wt43cSxSVuXouwD3Y/D1I6jHiXHSYNhzK00rr/AKOaQa7BNkTlL449cl0ns081bSOyIiLbIiIgIiICIiAiIgIiICjN5fmlf7t3wUmozeb5pX+7d8Eo5FjsWKNJ1QjMGxbQ3IEe9YeG3nw7tXFh5OB+IkLJ2nQa+mWuuCQT2gX4LTsPTyveA3MQ7KO8mxXOSa3Wuu9RL73vGJp0m0HNqHOScrgYGUiXchdYuA3UY0TWcXH6osPz+CnMLhm0x1QA4xJAhXIXw/E/UMreXh9I+hwvD4yby7sajsygz2aTPEAnzhXnYWmbGmwj+EfirwpnkVVTpEmND22Xh5+LlfN6P2SIjFbuYepoDTPNpt5ae5axtfYlTD3PWZwcPxHBdCbR6pPEcIVBa1wLXCWmxBvqvVwfG8XhWc/WVx4nBwz7d2m4LfDEU2Cn8m9gblDXM+jERLSOCmKW+TBE0WGDqKjhxBm88QNeQWt7a2QaNVzR7Ore48CewyFHuoEcF9/C454zKdq+dZcbqt4pb4URHyAA6wtVIEOibAaHKPJV1N9acS2g2Qc16n0g3KNByAC0M0zyXmU8leSM7rYtu731cVTNJzKbWkg2zF3VM6k/gtcXq8lWTQN1XWPQzgi/EF5mKbZnyAC5RS1Xd/QnhYoVX/WIHlJP4eSa6q6UiItsiIiAiIgIiICIiAiIgKM3n+aV/u3fAqTUZvP80r/du+BSjj2KxIa+kCYzF3mGj3LWcES3GvZbKXOd7iRB8Vn7wYjLWo/Zue5xyke4q/iMA0VG1YObmOPC/gV5+Jjbw7J5yumFkylrOeblZeYBrXRwIIgQTzKxHHjwKuMI7B2m6/NY5XC33fUuO5FdRwLGybgkeCOfMWJgROkqm3Mn+EQqhT+z/MV0nNfj4/LPR6KxkGRMRz84Xlv0FVnjTL4XVAHBcOLb27t4TzRG89DOaMRJJHhb8lDswRqODYbcgSLHtPx8lXvHtTNWhsEU7T26H8B4K9ufnq4gCYDWlxtPIRfvX6fwUuHAkyfM49lzum0UNkUvZ6NobBabXOhknnfXtWk7fwXQ1XN4TLf4f1bwW27a2q6jiaNJpBFQjPbQPdlEX7/JRu/2AyllWSZ6hHARJEe9eiZOTWMBSzVGNtcie7X4K1tuvnr1HAACYAH2RH4LO3daOnDnezTa+o6eTWH8SFCOdNzqbnvKbGfsHBitWawmAZJI4BrS7j3R4r6Q3CwYpYVsCASbdg6v4Lgvo+aPWHOP0WGO8lrQB23K+jN36WXD0hzaHHvd1vxWZ3EiiItoIiICIiAiIgIiICIiAozef5pX+7d8CpNRe8/zSv8Adu+BSj5+3icPWBP1APe5TBJdQa7lHusVr+89SMSJ+qFObBrB1PKeInw0P67VmdlrC2LjXF7qZEiSRzHHyuppzP1x8lg7G2c6i57iQSRbiQDef1yVO3cUQ+AYta/Em/4LweJ+n4cW82PSvTwvE3DpeqSaQNS6eyy8a8fVk8yfwWsDatYaPt2wRwXtLa9Z09bnoBwXk/TeN2ljv/1Ye7a2Pdwhvh+iofeTHvptyMs54ku4x2cjr5KU2Uw5GZicxbmOs35+a1zbz89Z32eqPDX3r0+H+nyXfEu9fhy4nid9MZpCU8J1Zv8A6LaNz6LqbXOblBe7KSQTZom1+ZUO50NgLbKIFDCZiLhpdp9J148yF9OyaeTbW9r1c+INVzpLTDcoiOjMA8eIlSe81V9SkSXktDgQIaJkG9hzUM90DtjXmVM1aRfg2gG/Vb/1R+CuoIHoRTwlSoQJeQxpi+vW15ifJa+VsO9VeMlBp6tMAn+KPyPvWvFZvcbr6OaNqz7fRbPKc0x26ea+iqFPK1rRo0ADwEL549HVRzn06AbAqVmmo77PVGUe8lfRamPcoiItIIiICIiAiIgIiICIiAovej5piPu3fAqUUXvR8zxH3bvgUo4jtbYPrHWa7K7kbi0eIWNgNl4ijlGXNE3a4EQeYMH3LYqOnHvWXTPauO22oY7bxpdV7HMqNEtBiOQdfUG+ig6+NL4kybk6cyVf3+P733U2/Fx/Fa6F0lZTDakrJwrbNH1j3aqABWazDV4aQHw72b6zGgntCux0+o4U2EzZo9zRzXPK+ILnFx1JnzXlapjC0h5qFupkgi17rGpUK7hIY4ju5SPiCkuhJ7OpmrVYzhMmeQ1Wxb14vq06fM5ndzeHmR5LTqJxFLrhrmxImO2CPOyrxGLr1Ye5riMtjFsrdT5q7FzF17271L4XbQpYcQ4FwmBqZJ0j81qjqxOq8zBTmHuLrF7y52pMnvKsFVOXjdVB0n0V082JoCHWJN9LZndXssJP5LvK5H6GMHmq1H69ExrdZGapNgewNNh9ZdcTEoiItIIiICIiAiIgIiICIiAorek/ueI+7d8CpVRG9p/csT90/wDpKUcrwxtyWYw9yxKJ4adnBZTO5cGnOd+nTi3djWD/AKZ/FQIUxvk6cZV7Mg//ADaoZdZ2RlYbFZBGSm7+Jsnhxns96vDaH/Cpaz7J8tdFgL1BO4TDDJJfhDPWhzzmEt9mOERpzVT6OQlp9VaQTPWceDncP4SOfWHNQEoFNCd6AhrnkYdwIz5emJLdXFoZNzwWKzabQI6JukGHvAjiIB0UYvZTQy6+JY4QKTWnmHOPuJ/UrFleSvJVFRKU9VSSqmWQd/8AQhhsuAc+L1KzjPY1rW/EOXQlq/ozwRo7MwzXCC5hef8A5XF4nthwW0KxBERUEREBERAREQEREBERAVvEUQ9rmOu1wLSOxwgq4hQcdOya7XOY6lUJpktzhjodlMZhbQ6g9qo6VosYBGoJgjwK7IFH7R9od35rFxXb5g3pBdi6xFxmHuY0KLyHkur+lf5+fumf9y0l6dhr2U8kAUzUWPW0V2I5FdcqCgpRelUFBUvJVKIL1Gg985GPdlEuLWl0AcTAsO0qU3c3cqYzFU8O1jhmILyQeqyes4k9kq5sT/Aqfxt+BXSfQN7WJ/gp/F6m+uh1zD0G02NY0Q1gDWjkGiAPIK4ipdqP1wW0VIiICIiAiIgIiIP/2Q=="/>
          <p:cNvSpPr>
            <a:spLocks noChangeAspect="1" noChangeArrowheads="1"/>
          </p:cNvSpPr>
          <p:nvPr/>
        </p:nvSpPr>
        <p:spPr bwMode="auto">
          <a:xfrm>
            <a:off x="215900" y="-15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3275288" y="2340508"/>
            <a:ext cx="1842514" cy="1495622"/>
            <a:chOff x="1219199" y="2390577"/>
            <a:chExt cx="1842514" cy="1495622"/>
          </a:xfrm>
          <a:solidFill>
            <a:srgbClr val="92D050"/>
          </a:solidFill>
        </p:grpSpPr>
        <p:grpSp>
          <p:nvGrpSpPr>
            <p:cNvPr id="9" name="Group 8"/>
            <p:cNvGrpSpPr/>
            <p:nvPr/>
          </p:nvGrpSpPr>
          <p:grpSpPr>
            <a:xfrm>
              <a:off x="1219199" y="2390577"/>
              <a:ext cx="1842514" cy="1495622"/>
              <a:chOff x="1219199" y="2375182"/>
              <a:chExt cx="2748674" cy="2196818"/>
            </a:xfrm>
            <a:grpFill/>
          </p:grpSpPr>
          <p:sp>
            <p:nvSpPr>
              <p:cNvPr id="11" name="Oval 10"/>
              <p:cNvSpPr/>
              <p:nvPr/>
            </p:nvSpPr>
            <p:spPr>
              <a:xfrm>
                <a:off x="1219199" y="2667000"/>
                <a:ext cx="2590801" cy="1905000"/>
              </a:xfrm>
              <a:prstGeom prst="ellips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PDM</a:t>
                </a:r>
                <a:endParaRPr lang="en-US" sz="3200" dirty="0">
                  <a:latin typeface="Arial" pitchFamily="34" charset="0"/>
                  <a:cs typeface="Arial" pitchFamily="34" charset="0"/>
                </a:endParaRPr>
              </a:p>
            </p:txBody>
          </p:sp>
          <p:sp>
            <p:nvSpPr>
              <p:cNvPr id="12" name="Arc 11"/>
              <p:cNvSpPr/>
              <p:nvPr/>
            </p:nvSpPr>
            <p:spPr>
              <a:xfrm rot="19398209">
                <a:off x="3003975" y="2375182"/>
                <a:ext cx="963898" cy="951789"/>
              </a:xfrm>
              <a:prstGeom prst="arc">
                <a:avLst>
                  <a:gd name="adj1" fmla="val 12263465"/>
                  <a:gd name="adj2" fmla="val 8784447"/>
                </a:avLst>
              </a:prstGeom>
              <a:grpFill/>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Oval 9"/>
            <p:cNvSpPr/>
            <p:nvPr/>
          </p:nvSpPr>
          <p:spPr>
            <a:xfrm>
              <a:off x="2590800" y="266700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Object 6"/>
          <p:cNvGraphicFramePr>
            <a:graphicFrameLocks noChangeAspect="1"/>
          </p:cNvGraphicFramePr>
          <p:nvPr>
            <p:extLst>
              <p:ext uri="{D42A27DB-BD31-4B8C-83A1-F6EECF244321}">
                <p14:modId xmlns="" xmlns:p14="http://schemas.microsoft.com/office/powerpoint/2010/main" val="985861289"/>
              </p:ext>
            </p:extLst>
          </p:nvPr>
        </p:nvGraphicFramePr>
        <p:xfrm>
          <a:off x="5292743" y="1976704"/>
          <a:ext cx="3371863" cy="2281276"/>
        </p:xfrm>
        <a:graphic>
          <a:graphicData uri="http://schemas.openxmlformats.org/presentationml/2006/ole">
            <p:oleObj spid="_x0000_s57394" name="SPW 11.0 Graph" r:id="rId4" imgW="7306970" imgH="4939589" progId="">
              <p:embed/>
            </p:oleObj>
          </a:graphicData>
        </a:graphic>
      </p:graphicFrame>
      <p:sp>
        <p:nvSpPr>
          <p:cNvPr id="13" name="AutoShape 9" descr="data:image/jpeg;base64,/9j/4AAQSkZJRgABAQAAAQABAAD/2wCEAAkGBhAQDxITEBIVEBESEBIWEhUYFRcSEBgSFhQVGBgSFxcXGyYgFxkjGRQTKy8gJScqLCwsFSAxNTwsNSgrLCkBCQoKDgwOFw8PGi8kHyQsMDU1LykqLDU1LSkuKiwvLDUqLC8sKSwpLCosNSkqLCkpLDQpKSwxLC4pKSwsKSwsKf/AABEIANYA7AMBIgACEQEDEQH/xAAcAAEAAgMBAQEAAAAAAAAAAAAABAUCAwYHAQj/xABQEAABAwICBQMMDwcDAwUAAAABAAIDBBESIQUGEzFBIlFhFBUyUlRxgZGSk9HTBxYXIzM0U3JzdJShsrPSJDVCYrG01EN18KKk4USCg6PB/8QAGgEBAAMBAQEAAAAAAAAAAAAAAAECAwQFBv/EACkRAQABAwIEBgIDAAAAAAAAAAABAgMRBBIhQVGBIjEzcaLhMlIjQmH/2gAMAwEAAhEDEQA/APb2MAAAFgBkNwtzLJEQEREBERARFG0jXNgidI5r3NYLkMaZH26GjMoJKLRRVYlja8NewOF8L2ljx32nMLegIiICIiAiIgIiICIiAiIgIiICIiAiIgIiICIiAiIgIiICrtYZyyllIAJLcIBNhyyGXJAO7FfwKxVVrP8AFX/Oi/NYgk6IqTJAxxAabEEA3F2ktyNhzcymKt1e+LM78n5j1ZICIiAiIgIiICIiAiIgIiICIiAiIgIiICIiAiLGSQNBLiGgbyTYDwlBkiravTDNm4wyRPcMI7MFrcTg3E7CbhouofXebsBs9oATc9iSGMdsuzsHjHmcRFm3F75VmqIF8ij0FSZI2vNhiHDNp6Wni07weYhSFaAUPStMZIiG2uHRu5XYnBI19jbnw28KmKJWVoY4MwPe5zXEBoBsG4QSbkcXBB90ZTGOJrXEE3cTbsbucXWF+GalKj0trNsIZHNpqiaVjW4YWRl8jy/EG9hcNbdjruO63HIHZSVFVU04eWCkMkFwx2Izte5mQcbAMLXEcHbuCC4RUbYK8G20jIGHM7yOVdt8Jsd2ZHMc7EHIUtfwmj4ZluZ5Ivfk2F3DhwJG/MBdIqYUFW17i2cYXyOJDhiwsxkgNuN+E97kjpvaUjXiNgkIc8MaHkZAusLkZDeb8EG1ERAREQEREBERAREQEREBERAREQFB00IOp5eqbbBrC6W97BrOUTyc8sN8uZVevetXW6ifMAHSFwZE03wmR17F1uADXG3HDbK68B0prlpCpxbaqmc14IcwPLIi05FuBlm2twsui1YqucY8nVY01V7jHk9f1QfRySyiifTvkbtL3EkjhC5wG/FhsbDLepNNoDSXXR7nmnOjdneOPCDaYtaC4MtcHEH8bWI4rwig0pPTuLoJZIXEWJY90ZIvexwkXF+BXqvsX+yZPPO2krXbQvB2MpAD8TRfZvtk64Bsd9xY3uLRqdBw3ecQ2u6Su1E1UzmHpLKmYi7Gtc3gbYQRzi772WXVFQP9IO6A4A+DM5r7SVTGRwhzg0vYwNBIBJwDIc5t/RRNa5P2R9j/ABRA58DI0Ed45rmx/rgy21mk39TSSxsPwL3sdiYR2BLXb8xuWqljeKpuNz3e8S2x7Lt4t2zaPvVPoF99H1gG4NksOAvACbDhmrnSda2KZrnOaz9mnw4iGguDoiBmc+8pGb6dz6qS0j47QQdiIzfl1G/Gxykdb5O6JfFD6paaGqZJUSujc142MAu0hwvinNrjjmPGrNShC6gk7ol8UPqk6gk7ol8UPqlNRBC6gk7ol8UPqk6gk7ol8UPqlNRBC6gk7ol8UPqk0VI4teHuLy2WRoJDQbA5XwgD7lNUHRW6X6xL/VBOREQEREBERAREQEREBERAREQeX+zw/wDZKUcDUuPiid6SvG6SldK9rGZucbNubC/fXsvs5xF8FE1ubnVRaOGZYQPvK8noaOeN7ZYgHYHGzr2ZiaLnsrHIX8S9XSzi29rRziyiy6Pka0OLSWmNr7jMBjjYF3a58/OOdWOpjraSord2U/3yNB+4rKd1S6MQva0Na0gE9kGxsL3HI3PJbncHcLWO/fqxouWLSNEXtIHVlNnwzlFun+E8OC2qqzROejorqzbqz0l+hmaPjmgiEguBGMrkdlEWHdv5L3eNU+ndBRQU87o74pZIr3N7XljuB3y0K7pKtrI2NecLmtaCCCMwAN/EdKynq4HNLXujc072ktdfownf3l4WYfPOZ0CzDQVo/lk/IC6qt+Ck+jf+Equko2xaPkY1oZalfcccWyNyTvJ6TmrGt+Ck+jf+EqeSG5m4d5ZXVXV0lQS50UgaTGwRgk4WuBdiJaAQ64cN+7CojaCvIDjM0PwjLPCCWEEGws6zjzcB31Iv0VQylqiy0koJD4ybcgFoAL24m5gE3sd9hY861dS1hcSyeMg2G4usAXZ7jnn/AEuTbMLxFXaPgqWu9+la9uAiwaAcVwQcgOFx4lYoCg6K3S/WJf6qcoOit0v1iX+qCciJdARU81VWB79nGySPE0xkvaOQY2X3HtsW/n6Bi1vra/c2Bu4Zl7d92X/i+k4cB3kF4ir6CoqXPImibGzCbEODjfLI59LvJvxsLBAREQEREBERAREQeW+zwf2ak+sP/LK8dNVIci91rk9kd53nfvXsPs8/FqT6d/5ZXjK9bSem9zQx/F3bDUPJBLnEjcbm473MrjVGpe7SVEHOc4dWU29xP+q3nVGrjU395UX1yn/Nat7keCfZ03YjZV7S/UAX1Ai8J80haa+Kz/QS/gctld8DJ9G/8JWvTfxWf6CX8DlsrvgZPo3/AISokSG7lTaa0y5jmwwAPnfuv2LR2x/50ngDcA5LnNV2bWaed2bi4AdAOZH4R4FnXM8KY5r0x5zPJLpdWYzyqkmql4mTlRg8zI+xA8Ckz6vUrxnCxpG5zQI3jvOZYjxqxRWiimIxhG6XNPq5qF7RK909M42a92crDzOI7Ib+k26LHo2PBAINwRcHhbnUbStIJYJGEb2m3fGYPjAVfqlUF1MAf9NxaPm5EeIOt4FWnw1beS08Yyu1S0mlo4zKHY7mpkAtFK8E77AtYQTYHdzK6XPSRSGGZ8VtrFU1EjARdrnNDgGHMWBvvutWay69R9rN9nn9Wq6v03FKTGRKIm51DthOMrAiE+95XBBdf+E2/iuKuHWsVFIHNrIIpJYgB7xIcEr2Q5fCZ4XVMPhcOm0XV+mEDKfR0FWyqikimc+UjaTAe9vGYlsMQlyyyAG9RmF9lXRZz1dKZXubUTRF5AcGxSjNowA5syO4c2W6+akxRBrmkz1TrOa4gwz2NiTbJu45ZfyjnN6Jx99d9KfzlewUOlBWSPfVU7qUxkRxincHtfiFiffLnk3zx2/lClRa9do+1l8xN+hOu0fay+Ym/QsdjU/KxeYf65a6mlqXNsJWB2Nhu1jmckE4geW698ubvoN3XaPtZfMTfoTrtH2svmJv0KEWaQt2UN8+26Lfw79/Qct1jfKEVokaH7N0ZccWG92tzy5Vr8PEei4S+u0fay+Ym/QnXaPtZfMTfoUKKGvDWDHFdrIg4nE4uIHLdfCN5tw8StqcOwNx2L8IxW3YrZ26LoI40tHcA7RuJwaC6KVjbnIC7mAC5Uu6q9YKkMZHlic6ogDGiwc520abC/QCSeABK0y6vOkcJJJS2XCBdgDQ0jbWDTbFhtM4b7nCDkgurpdUvtcdhwipmte4OIlwsWkZk7wQe+HG98irChoNm0gvdJd17uJJGQGEcwy+9B5v7PPxak+nf+WV4yvZvZ5+LUn07/yyvGV62k9N7uh9LuK41N/eVF9cp/zWqnVxqd+8qL65T/mtXRc/CfZ03fwq9pfqEIgReC+ZQtN/FZ/oJfwOUstuLHcVE038Vn+gl/A5TAgjUR5Aad7OQ7vtyv4RY+FUmqr9nLPA7JwcCOkDIn8B8KvZoiHY2Zm1nN3YgN1jwcPv3HgRSaapcT2zwuEVRHwfyGvHaknLnF92duYjGvMYno0p5x1dGipKDWuB/JmIp5eLHkAd9r9zh4VKq9YaWIXfMwcwDg557zW3J8CvFdMxnKu2c4w3aUqhHDI4m1mm3zjkB4yFX6pU+Gmuf9R7nD5uQH9PvUGUSVzgZAaelabgOIbJJ0kX5Itffz8b5XeMPAZH2Ayc5uTQ0fwNI4no3C+42VIndVuWnw04b3V0dyL3tvsC6x5sgVC0JM1wmGfxiY5tIyxdIVkxgAAAsAMgMgBzKDofdN9Zm/EteLNAfqHo0m/UsbTyc23jIwm4sWkWzscuLWne0W2aI1NoqSXawRYH4MFy+R9m5ZAPcQOxaMuAA3K7RMQtNdU83EGl5ZN/477ukv8A/CuKrUWglke98JL3uc5x2sou4m5Ng+wzPBUbp3bQ5/x2/wDsLf6K/qazSYe4R0tM5gccDnVcjHFt8iWimOE24XK1t7s+Gcd8KSj+55o75A+dm9YnueaO+QPnpvWLPq7S3clJ9tk/xU6t0t3JSfbZP8Va5u/v8vtHBh7nmjvkD56b1ie55o75A+em9Ys+rtLdyUn22T/FTq3S3clJ9tk/xUzd/f5fZwYe55o75A+em9YrPRcjQ0xwgCOA7IC5J5FhvPMQRnzb1X9W6W7kpPtsn+KraigcG4nARyPs6RrXY2B+EAgOLQXDLfYLO5v/ALTnvlMOdi1aMNTNVSTvmlqamAYDZsMUbZYwxjG5nFha27r8q17LrVU6clLGRkguG3gvhBJttGm9ujPdv4Z2Bs4pWuaHNIc0gEEG4IO4grJLNERB5r7NujppqelEMUkxbO8kMY6QgGM5kNBtmvIva1W9yVP2eX9C/U6Lptamq3TtiHZZ1dVqnbEPyx7Wq3uSp+zy/oVrqnq/WN0hRudS1DWtq4C5xgla0AStJJJbYADiv0kivVq6piYwvVrq6omMQIiLjcCHplpNNOACSYZQABck4DkAN6xGmIe2PkP9CnIghdeYe2PkP9CdeIe2Pkv9CmqLpGpdHHia3EcTBuJs1z2tc8gZkNBJt/Kg1O0rAd7rj5jrfhWoVdINwb5o/pWqn0tM5krtkbxtfgjLXNfJZgc1zTcgBzri2e6/QvnX2RuPFC94aRge1pDHg7ME2ObbOktnwa48DaMQJDa+lG6w/wDjd+lbOvEPbHyX+hZaL0gZmFxjfEQ61nix7Frr/wDVbvgqYpELrxD2x8h/oULRek4miXESLzykXY8ZF2R7FXSIIXXmHtj5D/QnXmHtj5D/AEKaiDz5z+WThfbHf4OTdtb9rzLtOvEPbHyH+hRdJ6VlieQ2IyNwxEODXOteUNkBwjtHAt6WuuvlDrBtS0bCVmI2u5uQs1xubcOSR4t1xcIukIKaaTabV7H2YOSw25BcWk3bmRjfb556LfIoIQxzH1E0jXswOxBxu0nPPDvIuL/zHot9h1peAGyU7zJhaXBgu0YnvaDmb4LsPKNt4uBmG7vbK7FlTSltgb2Itnhs4FuRBtfvHmzCFNRxOternNiDmHWLhYh2TcswDlbdlZSGtix4jUzEXacPLDeSWG1gLWODPnuVmdaHWP7LPe5DQW2uQAczwvew5zkpej9MulcG7GRgs+7nCwGDALbuJflzhpKDd14h7Y+Q/wBCdeIe2PkP9CmogpdKVbJmsZE9weZ4TcMJIAkaSeU224HM5Dp3LB2ptGGjYxNpZGjkTQgRTtIGRLmjl9LX4geIKvVE0ppFlPC+V9y1g3AXc5xIDY2ji5zi0AcS4BBp1frnzU7XSWErXSxy4cmGSGR8T3NHBpdG4gcxCsVW6vUL4aZjZbbVxfJLbNollkdLIG87Q97gOgBWSAiIgIiICIiAiIgIiICIiAiIgIiIC+OeALk2A3k5BfVzHsgNBp4Q4BzTW0wc1wDmkY9xaciMhkUHQ9Wx/KM8oelOrY/lGeUPSvNNE6n7WmglLXOMtPBISyk0aGXkia85OprgBziOOQ4qwb7H7SSLPFr2d1JozBk+w/8ATX7HPd0IO66rivfGy/zhf/mZ8a+9Wx/KM8oelefjUUYQTHLcjMCk0UbHwwC//Nye0Zl7YJr4QT+x6Ltc/wAN+p8zv8SD0Dq2P5RnlD0p1bH8ozyh6Vx0PsaQuaCZC0kAlpo9HYh0G1La6z9zCH5b/s9Hf4qDrurY/lGeUPSnVsfyjPKHpXI+5hD8t/2ejv8AFVPrRqhHQxRSscyXFWUsTmvo6HAWSzNY7sKdpBsTuKD0sOFr8FQUX7dM2c/FIXE0o4SyZg1R52AXEfPdz87sIoNVL1lHHSsu2midM2qcMg4baTDRMtuGHDjtuaQwZuODvWMAAAFgBYAZCw4IMkREBERAREQEREBERAREQEREBERAREQFzOvvwEH16m/EV0y5nX34CD69TfiKCZqc62i6IncKGmv3tixTNDV7poWve0McSQ5oNwM8t/Rbxrj9Aa1R9a6aIBzXdQwsxYJS0HYtbi5MZuB0cytINaYInSBgc9jnhzfe5mkchjS0gx87Sf8A3IL/AEtKWwPLTZxAa08Q5xDQfAXBYaMcRjjcS4xPsCSS4xkBzCSczYHDc5ksJVJU62Qy4WkOY3aRucTHK7Jj2vsAI8yS0DwrOfWenbKJIy512YJGmKdpIBu1wJjtcEvyyyeeYAh0yLno9dYSRia9o4nZym3gEa3+2+k7Z/mJ/VoLpcl7JnxSD/cdH/3Mas/bfSds/wAxP6tc1r9rDTzU8DI3OLjpGgOcUrBlUx8XMA+9Bfagi2jordvUffUSroVz2oX7vi+fP/cSroUBERAREQEREBERAREQEREBERAREQEREBczr78BB9epvxFdMuZ19+Ag+vU34igaq6NL9HUThNKy9FS5Nc23wEeQDmmwNgrZ+i3FxInlAJBwgttfjvacjlutbPwRtTP3ZQ/UqX8litXTNDg2/KcHEDoba5/6m+NBFptHOY4OM0rwBbC4tLTla5s0G/HfxW2hqDI0k2FpJW5czJHtHhs0LDRshcxxcb+/TjwCV4A8AAWOiD7276ep/PkQTkUfSNQY4ZHixLI3uF91w0nPxKQgLkvZM+KQ/wC46P8A7mNdZdcn7JnxSH/cdH/3MaCZqF+74vnz/wBxKuhXPahfu+L58/8AcSroUBERAREQEREBERAREQEREBERAREQEREBczr84CCDEQ0dXU1yTYDl7ySumWqppWStLJGNkYbXa5oc02N8wcjmg830fV1kEMcUelKbBFGyNl6eMnCxoaLnbZmwCydpCtMjZOutNiax7QOp48NnFhJI22/kDPvruPaxQ9yU/mY/0p7WKHuSn8zH+lBw9LX1sbS1ulaY3c91zTxk3e8uOe253G3RZaqSSsig2LNKwYbPzMEZfd7nOc6+233ceC732sUPclP5mP8ASvCq3RzXSzPbEzC6oqHNDWNsGmeTCLAZcmyDvKisrXxOiOlacNczASKePFhItvMxzsoNbrlpKJ5aKuOUNw8ptI0tdcDMESkZXz7x6L81qtSw9caMPijc01GFzXMaQccUrACCOdzfEvbPaxQ9yU/mY/0oPLZddNIuLSaht434m/sg3lhbf4TdZ7ubd49dbrFWVZijqZw6JtTTyENphGSY5GvHKL8hcZ+Fere1eh7kp/Mx/pT2r0PclP5mP9KCDqCb6OhIzBdPY8LbeXNdCsIoWsaGsaGtaAGtAAaANwAG4LNAREQEWh9bG14YXtD3AkNuA4gbyB/zcvkFfE9uNkjXM7YOFt1/6IJCLWJ258oZb8xksTWR9u3Jpd2Q7EAEu7wDm59I50G5FF65w8n3xvLF2ZjNvAjoWx1XGLXe27jYcoZnPIc5uD4kG5FpNZHcDG27jYDELk55Dn7F3iK3ICIiAiIgIiICIiAiIgKBpjTcFIwPncWhzsLQ1j5Xl2FzrBsbS48lricsg0qeue1q1WfWmIsn2OzbKLbPaA7TBnbE2xAYRfme5Bp90fR3ykv2Wq9SvJqKuaIow5sodgGIbCY2cRdwuGZ5krvvctl7tH2cetT3LZe7R9nHrUHD0+ko2z08mCT3uqp3k7Ca4Y2Zhefg+0xr1P3R9HfKS/Zar1KpPctl7tH2cetT3LZe7R9nHrUHc6O0jHURiSIktLnNza5jg5ji1zXNeA5pDgQQQDkpKqNW9BupI3tfLtnPkDycGzAtHHHk2537MEm+ZcSrdAREQEREEOXRUbpRKb4gAOyIabXsSNxIubd9RGarwAtJxvwlh5TrgmMWZiFrGwuPDnc5oiDBuqFKGBoa4ANaBZxBs2Mxjv5WPfaDvCypdVaaJuFjSAYnxnPMse4udc89z/8Am5EQZHVqHAxl5MLGhtsZuQ0uLQTvsC91gLZG27Ja3aoUpcDhcLACwdYWAtY+AnvXJFibr4iD7S6o00ZuA48vHm6/LyGLv2A8XOSTdIiAiIgIiICIiAiIgIiICIiDnItBVjAwMqA0ARB4zcDgaAXAuBILyDe1tw3kkmU7R1WY4wZwJWOc7EByXXLgA4AC4EbjbLsgDwREEKpoK1mF7qgHA4BnJHZvLmNxCwu3ltDugXFjZT4qCqEuIztdHjHJwjFsxj5JIAz5Tebse/f6iC2REQEREBERB//Z"/>
          <p:cNvSpPr>
            <a:spLocks noChangeAspect="1" noChangeArrowheads="1"/>
          </p:cNvSpPr>
          <p:nvPr/>
        </p:nvSpPr>
        <p:spPr bwMode="auto">
          <a:xfrm>
            <a:off x="368300" y="1508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data:image/jpeg;base64,/9j/4AAQSkZJRgABAQAAAQABAAD/2wCEAAkGBhAQDxITEBIVEBESEBIWEhUYFRcSEBgSFhQVGBgSFxcXGyYgFxkjGRQTKy8gJScqLCwsFSAxNTwsNSgrLCkBCQoKDgwOFw8PGi8kHyQsMDU1LykqLDU1LSkuKiwvLDUqLC8sKSwpLCosNSkqLCkpLDQpKSwxLC4pKSwsKSwsKf/AABEIANYA7AMBIgACEQEDEQH/xAAcAAEAAgMBAQEAAAAAAAAAAAAABAUCAwYHAQj/xABQEAABAwICBQMMDwcDAwUAAAABAAIDBBESIQUGEzFBIlFhFBUyUlRxgZGSk9HTBxYXIzM0U3JzdJShsrPSJDVCYrG01EN18KKk4USCg6PB/8QAGgEBAAMBAQEAAAAAAAAAAAAAAAECAwQFBv/EACkRAQABAwIEBgIDAAAAAAAAAAABAgMRBBIhQVGBIjEzcaLhMlIjQmH/2gAMAwEAAhEDEQA/APb2MAAAFgBkNwtzLJEQEREBERARFG0jXNgidI5r3NYLkMaZH26GjMoJKLRRVYlja8NewOF8L2ljx32nMLegIiICIiAiIgIiICIiAiIgIiICIiAiIgIiICIiAiIgIiICrtYZyyllIAJLcIBNhyyGXJAO7FfwKxVVrP8AFX/Oi/NYgk6IqTJAxxAabEEA3F2ktyNhzcymKt1e+LM78n5j1ZICIiAiIgIiICIiAiIgIiICIiAiIgIiICIiAiLGSQNBLiGgbyTYDwlBkiravTDNm4wyRPcMI7MFrcTg3E7CbhouofXebsBs9oATc9iSGMdsuzsHjHmcRFm3F75VmqIF8ij0FSZI2vNhiHDNp6Wni07weYhSFaAUPStMZIiG2uHRu5XYnBI19jbnw28KmKJWVoY4MwPe5zXEBoBsG4QSbkcXBB90ZTGOJrXEE3cTbsbucXWF+GalKj0trNsIZHNpqiaVjW4YWRl8jy/EG9hcNbdjruO63HIHZSVFVU04eWCkMkFwx2Izte5mQcbAMLXEcHbuCC4RUbYK8G20jIGHM7yOVdt8Jsd2ZHMc7EHIUtfwmj4ZluZ5Ivfk2F3DhwJG/MBdIqYUFW17i2cYXyOJDhiwsxkgNuN+E97kjpvaUjXiNgkIc8MaHkZAusLkZDeb8EG1ERAREQEREBERAREQEREBERAREQFB00IOp5eqbbBrC6W97BrOUTyc8sN8uZVevetXW6ifMAHSFwZE03wmR17F1uADXG3HDbK68B0prlpCpxbaqmc14IcwPLIi05FuBlm2twsui1YqucY8nVY01V7jHk9f1QfRySyiifTvkbtL3EkjhC5wG/FhsbDLepNNoDSXXR7nmnOjdneOPCDaYtaC4MtcHEH8bWI4rwig0pPTuLoJZIXEWJY90ZIvexwkXF+BXqvsX+yZPPO2krXbQvB2MpAD8TRfZvtk64Bsd9xY3uLRqdBw3ecQ2u6Su1E1UzmHpLKmYi7Gtc3gbYQRzi772WXVFQP9IO6A4A+DM5r7SVTGRwhzg0vYwNBIBJwDIc5t/RRNa5P2R9j/ABRA58DI0Ed45rmx/rgy21mk39TSSxsPwL3sdiYR2BLXb8xuWqljeKpuNz3e8S2x7Lt4t2zaPvVPoF99H1gG4NksOAvACbDhmrnSda2KZrnOaz9mnw4iGguDoiBmc+8pGb6dz6qS0j47QQdiIzfl1G/Gxykdb5O6JfFD6paaGqZJUSujc142MAu0hwvinNrjjmPGrNShC6gk7ol8UPqk6gk7ol8UPqlNRBC6gk7ol8UPqk6gk7ol8UPqlNRBC6gk7ol8UPqk0VI4teHuLy2WRoJDQbA5XwgD7lNUHRW6X6xL/VBOREQEREBERAREQEREBERAREQeX+zw/wDZKUcDUuPiid6SvG6SldK9rGZucbNubC/fXsvs5xF8FE1ubnVRaOGZYQPvK8noaOeN7ZYgHYHGzr2ZiaLnsrHIX8S9XSzi29rRziyiy6Pka0OLSWmNr7jMBjjYF3a58/OOdWOpjraSord2U/3yNB+4rKd1S6MQva0Na0gE9kGxsL3HI3PJbncHcLWO/fqxouWLSNEXtIHVlNnwzlFun+E8OC2qqzROejorqzbqz0l+hmaPjmgiEguBGMrkdlEWHdv5L3eNU+ndBRQU87o74pZIr3N7XljuB3y0K7pKtrI2NecLmtaCCCMwAN/EdKynq4HNLXujc072ktdfownf3l4WYfPOZ0CzDQVo/lk/IC6qt+Ck+jf+Equko2xaPkY1oZalfcccWyNyTvJ6TmrGt+Ck+jf+EqeSG5m4d5ZXVXV0lQS50UgaTGwRgk4WuBdiJaAQ64cN+7CojaCvIDjM0PwjLPCCWEEGws6zjzcB31Iv0VQylqiy0koJD4ybcgFoAL24m5gE3sd9hY861dS1hcSyeMg2G4usAXZ7jnn/AEuTbMLxFXaPgqWu9+la9uAiwaAcVwQcgOFx4lYoCg6K3S/WJf6qcoOit0v1iX+qCciJdARU81VWB79nGySPE0xkvaOQY2X3HtsW/n6Bi1vra/c2Bu4Zl7d92X/i+k4cB3kF4ir6CoqXPImibGzCbEODjfLI59LvJvxsLBAREQEREBERAREQeW+zwf2ak+sP/LK8dNVIci91rk9kd53nfvXsPs8/FqT6d/5ZXjK9bSem9zQx/F3bDUPJBLnEjcbm473MrjVGpe7SVEHOc4dWU29xP+q3nVGrjU395UX1yn/Nat7keCfZ03YjZV7S/UAX1Ai8J80haa+Kz/QS/gctld8DJ9G/8JWvTfxWf6CX8DlsrvgZPo3/AISokSG7lTaa0y5jmwwAPnfuv2LR2x/50ngDcA5LnNV2bWaed2bi4AdAOZH4R4FnXM8KY5r0x5zPJLpdWYzyqkmql4mTlRg8zI+xA8Ckz6vUrxnCxpG5zQI3jvOZYjxqxRWiimIxhG6XNPq5qF7RK909M42a92crDzOI7Ib+k26LHo2PBAINwRcHhbnUbStIJYJGEb2m3fGYPjAVfqlUF1MAf9NxaPm5EeIOt4FWnw1beS08Yyu1S0mlo4zKHY7mpkAtFK8E77AtYQTYHdzK6XPSRSGGZ8VtrFU1EjARdrnNDgGHMWBvvutWay69R9rN9nn9Wq6v03FKTGRKIm51DthOMrAiE+95XBBdf+E2/iuKuHWsVFIHNrIIpJYgB7xIcEr2Q5fCZ4XVMPhcOm0XV+mEDKfR0FWyqikimc+UjaTAe9vGYlsMQlyyyAG9RmF9lXRZz1dKZXubUTRF5AcGxSjNowA5syO4c2W6+akxRBrmkz1TrOa4gwz2NiTbJu45ZfyjnN6Jx99d9KfzlewUOlBWSPfVU7qUxkRxincHtfiFiffLnk3zx2/lClRa9do+1l8xN+hOu0fay+Ym/QsdjU/KxeYf65a6mlqXNsJWB2Nhu1jmckE4geW698ubvoN3XaPtZfMTfoTrtH2svmJv0KEWaQt2UN8+26Lfw79/Qct1jfKEVokaH7N0ZccWG92tzy5Vr8PEei4S+u0fay+Ym/QnXaPtZfMTfoUKKGvDWDHFdrIg4nE4uIHLdfCN5tw8StqcOwNx2L8IxW3YrZ26LoI40tHcA7RuJwaC6KVjbnIC7mAC5Uu6q9YKkMZHlic6ogDGiwc520abC/QCSeABK0y6vOkcJJJS2XCBdgDQ0jbWDTbFhtM4b7nCDkgurpdUvtcdhwipmte4OIlwsWkZk7wQe+HG98irChoNm0gvdJd17uJJGQGEcwy+9B5v7PPxak+nf+WV4yvZvZ5+LUn07/yyvGV62k9N7uh9LuK41N/eVF9cp/zWqnVxqd+8qL65T/mtXRc/CfZ03fwq9pfqEIgReC+ZQtN/FZ/oJfwOUstuLHcVE038Vn+gl/A5TAgjUR5Aad7OQ7vtyv4RY+FUmqr9nLPA7JwcCOkDIn8B8KvZoiHY2Zm1nN3YgN1jwcPv3HgRSaapcT2zwuEVRHwfyGvHaknLnF92duYjGvMYno0p5x1dGipKDWuB/JmIp5eLHkAd9r9zh4VKq9YaWIXfMwcwDg557zW3J8CvFdMxnKu2c4w3aUqhHDI4m1mm3zjkB4yFX6pU+Gmuf9R7nD5uQH9PvUGUSVzgZAaelabgOIbJJ0kX5Itffz8b5XeMPAZH2Ayc5uTQ0fwNI4no3C+42VIndVuWnw04b3V0dyL3tvsC6x5sgVC0JM1wmGfxiY5tIyxdIVkxgAAAsAMgMgBzKDofdN9Zm/EteLNAfqHo0m/UsbTyc23jIwm4sWkWzscuLWne0W2aI1NoqSXawRYH4MFy+R9m5ZAPcQOxaMuAA3K7RMQtNdU83EGl5ZN/477ukv8A/CuKrUWglke98JL3uc5x2sou4m5Ng+wzPBUbp3bQ5/x2/wDsLf6K/qazSYe4R0tM5gccDnVcjHFt8iWimOE24XK1t7s+Gcd8KSj+55o75A+dm9YnueaO+QPnpvWLPq7S3clJ9tk/xU6t0t3JSfbZP8Va5u/v8vtHBh7nmjvkD56b1ie55o75A+em9Ys+rtLdyUn22T/FTq3S3clJ9tk/xUzd/f5fZwYe55o75A+em9YrPRcjQ0xwgCOA7IC5J5FhvPMQRnzb1X9W6W7kpPtsn+KraigcG4nARyPs6RrXY2B+EAgOLQXDLfYLO5v/ALTnvlMOdi1aMNTNVSTvmlqamAYDZsMUbZYwxjG5nFha27r8q17LrVU6clLGRkguG3gvhBJttGm9ujPdv4Z2Bs4pWuaHNIc0gEEG4IO4grJLNERB5r7NujppqelEMUkxbO8kMY6QgGM5kNBtmvIva1W9yVP2eX9C/U6Lptamq3TtiHZZ1dVqnbEPyx7Wq3uSp+zy/oVrqnq/WN0hRudS1DWtq4C5xgla0AStJJJbYADiv0kivVq6piYwvVrq6omMQIiLjcCHplpNNOACSYZQABck4DkAN6xGmIe2PkP9CnIghdeYe2PkP9CdeIe2Pkv9CmqLpGpdHHia3EcTBuJs1z2tc8gZkNBJt/Kg1O0rAd7rj5jrfhWoVdINwb5o/pWqn0tM5krtkbxtfgjLXNfJZgc1zTcgBzri2e6/QvnX2RuPFC94aRge1pDHg7ME2ObbOktnwa48DaMQJDa+lG6w/wDjd+lbOvEPbHyX+hZaL0gZmFxjfEQ61nix7Frr/wDVbvgqYpELrxD2x8h/oULRek4miXESLzykXY8ZF2R7FXSIIXXmHtj5D/QnXmHtj5D/AEKaiDz5z+WThfbHf4OTdtb9rzLtOvEPbHyH+hRdJ6VlieQ2IyNwxEODXOteUNkBwjtHAt6WuuvlDrBtS0bCVmI2u5uQs1xubcOSR4t1xcIukIKaaTabV7H2YOSw25BcWk3bmRjfb556LfIoIQxzH1E0jXswOxBxu0nPPDvIuL/zHot9h1peAGyU7zJhaXBgu0YnvaDmb4LsPKNt4uBmG7vbK7FlTSltgb2Itnhs4FuRBtfvHmzCFNRxOternNiDmHWLhYh2TcswDlbdlZSGtix4jUzEXacPLDeSWG1gLWODPnuVmdaHWP7LPe5DQW2uQAczwvew5zkpej9MulcG7GRgs+7nCwGDALbuJflzhpKDd14h7Y+Q/wBCdeIe2PkP9CmogpdKVbJmsZE9weZ4TcMJIAkaSeU224HM5Dp3LB2ptGGjYxNpZGjkTQgRTtIGRLmjl9LX4geIKvVE0ppFlPC+V9y1g3AXc5xIDY2ji5zi0AcS4BBp1frnzU7XSWErXSxy4cmGSGR8T3NHBpdG4gcxCsVW6vUL4aZjZbbVxfJLbNollkdLIG87Q97gOgBWSAiIgIiICIiAiIgIiICIiAiIgIiIC+OeALk2A3k5BfVzHsgNBp4Q4BzTW0wc1wDmkY9xaciMhkUHQ9Wx/KM8oelOrY/lGeUPSvNNE6n7WmglLXOMtPBISyk0aGXkia85OprgBziOOQ4qwb7H7SSLPFr2d1JozBk+w/8ATX7HPd0IO66rivfGy/zhf/mZ8a+9Wx/KM8oelefjUUYQTHLcjMCk0UbHwwC//Nye0Zl7YJr4QT+x6Ltc/wAN+p8zv8SD0Dq2P5RnlD0p1bH8ozyh6Vx0PsaQuaCZC0kAlpo9HYh0G1La6z9zCH5b/s9Hf4qDrurY/lGeUPSnVsfyjPKHpXI+5hD8t/2ejv8AFVPrRqhHQxRSscyXFWUsTmvo6HAWSzNY7sKdpBsTuKD0sOFr8FQUX7dM2c/FIXE0o4SyZg1R52AXEfPdz87sIoNVL1lHHSsu2midM2qcMg4baTDRMtuGHDjtuaQwZuODvWMAAAFgBYAZCw4IMkREBERAREQEREBERAREQEREBERAREQFzOvvwEH16m/EV0y5nX34CD69TfiKCZqc62i6IncKGmv3tixTNDV7poWve0McSQ5oNwM8t/Rbxrj9Aa1R9a6aIBzXdQwsxYJS0HYtbi5MZuB0cytINaYInSBgc9jnhzfe5mkchjS0gx87Sf8A3IL/AEtKWwPLTZxAa08Q5xDQfAXBYaMcRjjcS4xPsCSS4xkBzCSczYHDc5ksJVJU62Qy4WkOY3aRucTHK7Jj2vsAI8yS0DwrOfWenbKJIy512YJGmKdpIBu1wJjtcEvyyyeeYAh0yLno9dYSRia9o4nZym3gEa3+2+k7Z/mJ/VoLpcl7JnxSD/cdH/3Mas/bfSds/wAxP6tc1r9rDTzU8DI3OLjpGgOcUrBlUx8XMA+9Bfagi2jordvUffUSroVz2oX7vi+fP/cSroUBERAREQEREBERAREQEREBERAREQEREBczr78BB9epvxFdMuZ19+Ag+vU34igaq6NL9HUThNKy9FS5Nc23wEeQDmmwNgrZ+i3FxInlAJBwgttfjvacjlutbPwRtTP3ZQ/UqX8litXTNDg2/KcHEDoba5/6m+NBFptHOY4OM0rwBbC4tLTla5s0G/HfxW2hqDI0k2FpJW5czJHtHhs0LDRshcxxcb+/TjwCV4A8AAWOiD7276ep/PkQTkUfSNQY4ZHixLI3uF91w0nPxKQgLkvZM+KQ/wC46P8A7mNdZdcn7JnxSH/cdH/3MaCZqF+74vnz/wBxKuhXPahfu+L58/8AcSroUBERAREQEREBERAREQEREBERAREQEREBczr84CCDEQ0dXU1yTYDl7ySumWqppWStLJGNkYbXa5oc02N8wcjmg830fV1kEMcUelKbBFGyNl6eMnCxoaLnbZmwCydpCtMjZOutNiax7QOp48NnFhJI22/kDPvruPaxQ9yU/mY/0p7WKHuSn8zH+lBw9LX1sbS1ulaY3c91zTxk3e8uOe253G3RZaqSSsig2LNKwYbPzMEZfd7nOc6+233ceC732sUPclP5mP8ASvCq3RzXSzPbEzC6oqHNDWNsGmeTCLAZcmyDvKisrXxOiOlacNczASKePFhItvMxzsoNbrlpKJ5aKuOUNw8ptI0tdcDMESkZXz7x6L81qtSw9caMPijc01GFzXMaQccUrACCOdzfEvbPaxQ9yU/mY/0oPLZddNIuLSaht434m/sg3lhbf4TdZ7ubd49dbrFWVZijqZw6JtTTyENphGSY5GvHKL8hcZ+Fere1eh7kp/Mx/pT2r0PclP5mP9KCDqCb6OhIzBdPY8LbeXNdCsIoWsaGsaGtaAGtAAaANwAG4LNAREQEWh9bG14YXtD3AkNuA4gbyB/zcvkFfE9uNkjXM7YOFt1/6IJCLWJ258oZb8xksTWR9u3Jpd2Q7EAEu7wDm59I50G5FF65w8n3xvLF2ZjNvAjoWx1XGLXe27jYcoZnPIc5uD4kG5FpNZHcDG27jYDELk55Dn7F3iK3ICIiAiIgIiICIiAiIgKBpjTcFIwPncWhzsLQ1j5Xl2FzrBsbS48lricsg0qeue1q1WfWmIsn2OzbKLbPaA7TBnbE2xAYRfme5Bp90fR3ykv2Wq9SvJqKuaIow5sodgGIbCY2cRdwuGZ5krvvctl7tH2cetT3LZe7R9nHrUHD0+ko2z08mCT3uqp3k7Ca4Y2Zhefg+0xr1P3R9HfKS/Zar1KpPctl7tH2cetT3LZe7R9nHrUHc6O0jHURiSIktLnNza5jg5ji1zXNeA5pDgQQQDkpKqNW9BupI3tfLtnPkDycGzAtHHHk2537MEm+ZcSrdAREQEREEOXRUbpRKb4gAOyIabXsSNxIubd9RGarwAtJxvwlh5TrgmMWZiFrGwuPDnc5oiDBuqFKGBoa4ANaBZxBs2Mxjv5WPfaDvCypdVaaJuFjSAYnxnPMse4udc89z/8Am5EQZHVqHAxl5MLGhtsZuQ0uLQTvsC91gLZG27Ja3aoUpcDhcLACwdYWAtY+AnvXJFibr4iD7S6o00ZuA48vHm6/LyGLv2A8XOSTdIiAiIgIiICIiAiIgIiICIiDnItBVjAwMqA0ARB4zcDgaAXAuBILyDe1tw3kkmU7R1WY4wZwJWOc7EByXXLgA4AC4EbjbLsgDwREEKpoK1mF7qgHA4BnJHZvLmNxCwu3ltDugXFjZT4qCqEuIztdHjHJwjFsxj5JIAz5Tebse/f6iC2REQEREBERB//Z"/>
          <p:cNvSpPr>
            <a:spLocks noChangeAspect="1" noChangeArrowheads="1"/>
          </p:cNvSpPr>
          <p:nvPr/>
        </p:nvSpPr>
        <p:spPr bwMode="auto">
          <a:xfrm>
            <a:off x="520700" y="3032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3" descr="data:image/jpeg;base64,/9j/4AAQSkZJRgABAQAAAQABAAD/2wCEAAkGBhAQDxITEBIVEBESEBIWEhUYFRcSEBgSFhQVGBgSFxcXGyYgFxkjGRQTKy8gJScqLCwsFSAxNTwsNSgrLCkBCQoKDgwOFw8PGi8kHyQsMDU1LykqLDU1LSkuKiwvLDUqLC8sKSwpLCosNSkqLCkpLDQpKSwxLC4pKSwsKSwsKf/AABEIANYA7AMBIgACEQEDEQH/xAAcAAEAAgMBAQEAAAAAAAAAAAAABAUCAwYHAQj/xABQEAABAwICBQMMDwcDAwUAAAABAAIDBBESIQUGEzFBIlFhFBUyUlRxgZGSk9HTBxYXIzM0U3JzdJShsrPSJDVCYrG01EN18KKk4USCg6PB/8QAGgEBAAMBAQEAAAAAAAAAAAAAAAECAwQFBv/EACkRAQABAwIEBgIDAAAAAAAAAAABAgMRBBIhQVGBIjEzcaLhMlIjQmH/2gAMAwEAAhEDEQA/APb2MAAAFgBkNwtzLJEQEREBERARFG0jXNgidI5r3NYLkMaZH26GjMoJKLRRVYlja8NewOF8L2ljx32nMLegIiICIiAiIgIiICIiAiIgIiICIiAiIgIiICIiAiIgIiICrtYZyyllIAJLcIBNhyyGXJAO7FfwKxVVrP8AFX/Oi/NYgk6IqTJAxxAabEEA3F2ktyNhzcymKt1e+LM78n5j1ZICIiAiIgIiICIiAiIgIiICIiAiIgIiICIiAiLGSQNBLiGgbyTYDwlBkiravTDNm4wyRPcMI7MFrcTg3E7CbhouofXebsBs9oATc9iSGMdsuzsHjHmcRFm3F75VmqIF8ij0FSZI2vNhiHDNp6Wni07weYhSFaAUPStMZIiG2uHRu5XYnBI19jbnw28KmKJWVoY4MwPe5zXEBoBsG4QSbkcXBB90ZTGOJrXEE3cTbsbucXWF+GalKj0trNsIZHNpqiaVjW4YWRl8jy/EG9hcNbdjruO63HIHZSVFVU04eWCkMkFwx2Izte5mQcbAMLXEcHbuCC4RUbYK8G20jIGHM7yOVdt8Jsd2ZHMc7EHIUtfwmj4ZluZ5Ivfk2F3DhwJG/MBdIqYUFW17i2cYXyOJDhiwsxkgNuN+E97kjpvaUjXiNgkIc8MaHkZAusLkZDeb8EG1ERAREQEREBERAREQEREBERAREQFB00IOp5eqbbBrC6W97BrOUTyc8sN8uZVevetXW6ifMAHSFwZE03wmR17F1uADXG3HDbK68B0prlpCpxbaqmc14IcwPLIi05FuBlm2twsui1YqucY8nVY01V7jHk9f1QfRySyiifTvkbtL3EkjhC5wG/FhsbDLepNNoDSXXR7nmnOjdneOPCDaYtaC4MtcHEH8bWI4rwig0pPTuLoJZIXEWJY90ZIvexwkXF+BXqvsX+yZPPO2krXbQvB2MpAD8TRfZvtk64Bsd9xY3uLRqdBw3ecQ2u6Su1E1UzmHpLKmYi7Gtc3gbYQRzi772WXVFQP9IO6A4A+DM5r7SVTGRwhzg0vYwNBIBJwDIc5t/RRNa5P2R9j/ABRA58DI0Ed45rmx/rgy21mk39TSSxsPwL3sdiYR2BLXb8xuWqljeKpuNz3e8S2x7Lt4t2zaPvVPoF99H1gG4NksOAvACbDhmrnSda2KZrnOaz9mnw4iGguDoiBmc+8pGb6dz6qS0j47QQdiIzfl1G/Gxykdb5O6JfFD6paaGqZJUSujc142MAu0hwvinNrjjmPGrNShC6gk7ol8UPqk6gk7ol8UPqlNRBC6gk7ol8UPqk6gk7ol8UPqlNRBC6gk7ol8UPqk0VI4teHuLy2WRoJDQbA5XwgD7lNUHRW6X6xL/VBOREQEREBERAREQEREBERAREQeX+zw/wDZKUcDUuPiid6SvG6SldK9rGZucbNubC/fXsvs5xF8FE1ubnVRaOGZYQPvK8noaOeN7ZYgHYHGzr2ZiaLnsrHIX8S9XSzi29rRziyiy6Pka0OLSWmNr7jMBjjYF3a58/OOdWOpjraSord2U/3yNB+4rKd1S6MQva0Na0gE9kGxsL3HI3PJbncHcLWO/fqxouWLSNEXtIHVlNnwzlFun+E8OC2qqzROejorqzbqz0l+hmaPjmgiEguBGMrkdlEWHdv5L3eNU+ndBRQU87o74pZIr3N7XljuB3y0K7pKtrI2NecLmtaCCCMwAN/EdKynq4HNLXujc072ktdfownf3l4WYfPOZ0CzDQVo/lk/IC6qt+Ck+jf+Equko2xaPkY1oZalfcccWyNyTvJ6TmrGt+Ck+jf+EqeSG5m4d5ZXVXV0lQS50UgaTGwRgk4WuBdiJaAQ64cN+7CojaCvIDjM0PwjLPCCWEEGws6zjzcB31Iv0VQylqiy0koJD4ybcgFoAL24m5gE3sd9hY861dS1hcSyeMg2G4usAXZ7jnn/AEuTbMLxFXaPgqWu9+la9uAiwaAcVwQcgOFx4lYoCg6K3S/WJf6qcoOit0v1iX+qCciJdARU81VWB79nGySPE0xkvaOQY2X3HtsW/n6Bi1vra/c2Bu4Zl7d92X/i+k4cB3kF4ir6CoqXPImibGzCbEODjfLI59LvJvxsLBAREQEREBERAREQeW+zwf2ak+sP/LK8dNVIci91rk9kd53nfvXsPs8/FqT6d/5ZXjK9bSem9zQx/F3bDUPJBLnEjcbm473MrjVGpe7SVEHOc4dWU29xP+q3nVGrjU395UX1yn/Nat7keCfZ03YjZV7S/UAX1Ai8J80haa+Kz/QS/gctld8DJ9G/8JWvTfxWf6CX8DlsrvgZPo3/AISokSG7lTaa0y5jmwwAPnfuv2LR2x/50ngDcA5LnNV2bWaed2bi4AdAOZH4R4FnXM8KY5r0x5zPJLpdWYzyqkmql4mTlRg8zI+xA8Ckz6vUrxnCxpG5zQI3jvOZYjxqxRWiimIxhG6XNPq5qF7RK909M42a92crDzOI7Ib+k26LHo2PBAINwRcHhbnUbStIJYJGEb2m3fGYPjAVfqlUF1MAf9NxaPm5EeIOt4FWnw1beS08Yyu1S0mlo4zKHY7mpkAtFK8E77AtYQTYHdzK6XPSRSGGZ8VtrFU1EjARdrnNDgGHMWBvvutWay69R9rN9nn9Wq6v03FKTGRKIm51DthOMrAiE+95XBBdf+E2/iuKuHWsVFIHNrIIpJYgB7xIcEr2Q5fCZ4XVMPhcOm0XV+mEDKfR0FWyqikimc+UjaTAe9vGYlsMQlyyyAG9RmF9lXRZz1dKZXubUTRF5AcGxSjNowA5syO4c2W6+akxRBrmkz1TrOa4gwz2NiTbJu45ZfyjnN6Jx99d9KfzlewUOlBWSPfVU7qUxkRxincHtfiFiffLnk3zx2/lClRa9do+1l8xN+hOu0fay+Ym/QsdjU/KxeYf65a6mlqXNsJWB2Nhu1jmckE4geW698ubvoN3XaPtZfMTfoTrtH2svmJv0KEWaQt2UN8+26Lfw79/Qct1jfKEVokaH7N0ZccWG92tzy5Vr8PEei4S+u0fay+Ym/QnXaPtZfMTfoUKKGvDWDHFdrIg4nE4uIHLdfCN5tw8StqcOwNx2L8IxW3YrZ26LoI40tHcA7RuJwaC6KVjbnIC7mAC5Uu6q9YKkMZHlic6ogDGiwc520abC/QCSeABK0y6vOkcJJJS2XCBdgDQ0jbWDTbFhtM4b7nCDkgurpdUvtcdhwipmte4OIlwsWkZk7wQe+HG98irChoNm0gvdJd17uJJGQGEcwy+9B5v7PPxak+nf+WV4yvZvZ5+LUn07/yyvGV62k9N7uh9LuK41N/eVF9cp/zWqnVxqd+8qL65T/mtXRc/CfZ03fwq9pfqEIgReC+ZQtN/FZ/oJfwOUstuLHcVE038Vn+gl/A5TAgjUR5Aad7OQ7vtyv4RY+FUmqr9nLPA7JwcCOkDIn8B8KvZoiHY2Zm1nN3YgN1jwcPv3HgRSaapcT2zwuEVRHwfyGvHaknLnF92duYjGvMYno0p5x1dGipKDWuB/JmIp5eLHkAd9r9zh4VKq9YaWIXfMwcwDg557zW3J8CvFdMxnKu2c4w3aUqhHDI4m1mm3zjkB4yFX6pU+Gmuf9R7nD5uQH9PvUGUSVzgZAaelabgOIbJJ0kX5Itffz8b5XeMPAZH2Ayc5uTQ0fwNI4no3C+42VIndVuWnw04b3V0dyL3tvsC6x5sgVC0JM1wmGfxiY5tIyxdIVkxgAAAsAMgMgBzKDofdN9Zm/EteLNAfqHo0m/UsbTyc23jIwm4sWkWzscuLWne0W2aI1NoqSXawRYH4MFy+R9m5ZAPcQOxaMuAA3K7RMQtNdU83EGl5ZN/477ukv8A/CuKrUWglke98JL3uc5x2sou4m5Ng+wzPBUbp3bQ5/x2/wDsLf6K/qazSYe4R0tM5gccDnVcjHFt8iWimOE24XK1t7s+Gcd8KSj+55o75A+dm9YnueaO+QPnpvWLPq7S3clJ9tk/xU6t0t3JSfbZP8Va5u/v8vtHBh7nmjvkD56b1ie55o75A+em9Ys+rtLdyUn22T/FTq3S3clJ9tk/xUzd/f5fZwYe55o75A+em9YrPRcjQ0xwgCOA7IC5J5FhvPMQRnzb1X9W6W7kpPtsn+KraigcG4nARyPs6RrXY2B+EAgOLQXDLfYLO5v/ALTnvlMOdi1aMNTNVSTvmlqamAYDZsMUbZYwxjG5nFha27r8q17LrVU6clLGRkguG3gvhBJttGm9ujPdv4Z2Bs4pWuaHNIc0gEEG4IO4grJLNERB5r7NujppqelEMUkxbO8kMY6QgGM5kNBtmvIva1W9yVP2eX9C/U6Lptamq3TtiHZZ1dVqnbEPyx7Wq3uSp+zy/oVrqnq/WN0hRudS1DWtq4C5xgla0AStJJJbYADiv0kivVq6piYwvVrq6omMQIiLjcCHplpNNOACSYZQABck4DkAN6xGmIe2PkP9CnIghdeYe2PkP9CdeIe2Pkv9CmqLpGpdHHia3EcTBuJs1z2tc8gZkNBJt/Kg1O0rAd7rj5jrfhWoVdINwb5o/pWqn0tM5krtkbxtfgjLXNfJZgc1zTcgBzri2e6/QvnX2RuPFC94aRge1pDHg7ME2ObbOktnwa48DaMQJDa+lG6w/wDjd+lbOvEPbHyX+hZaL0gZmFxjfEQ61nix7Frr/wDVbvgqYpELrxD2x8h/oULRek4miXESLzykXY8ZF2R7FXSIIXXmHtj5D/QnXmHtj5D/AEKaiDz5z+WThfbHf4OTdtb9rzLtOvEPbHyH+hRdJ6VlieQ2IyNwxEODXOteUNkBwjtHAt6WuuvlDrBtS0bCVmI2u5uQs1xubcOSR4t1xcIukIKaaTabV7H2YOSw25BcWk3bmRjfb556LfIoIQxzH1E0jXswOxBxu0nPPDvIuL/zHot9h1peAGyU7zJhaXBgu0YnvaDmb4LsPKNt4uBmG7vbK7FlTSltgb2Itnhs4FuRBtfvHmzCFNRxOternNiDmHWLhYh2TcswDlbdlZSGtix4jUzEXacPLDeSWG1gLWODPnuVmdaHWP7LPe5DQW2uQAczwvew5zkpej9MulcG7GRgs+7nCwGDALbuJflzhpKDd14h7Y+Q/wBCdeIe2PkP9CmogpdKVbJmsZE9weZ4TcMJIAkaSeU224HM5Dp3LB2ptGGjYxNpZGjkTQgRTtIGRLmjl9LX4geIKvVE0ppFlPC+V9y1g3AXc5xIDY2ji5zi0AcS4BBp1frnzU7XSWErXSxy4cmGSGR8T3NHBpdG4gcxCsVW6vUL4aZjZbbVxfJLbNollkdLIG87Q97gOgBWSAiIgIiICIiAiIgIiICIiAiIgIiIC+OeALk2A3k5BfVzHsgNBp4Q4BzTW0wc1wDmkY9xaciMhkUHQ9Wx/KM8oelOrY/lGeUPSvNNE6n7WmglLXOMtPBISyk0aGXkia85OprgBziOOQ4qwb7H7SSLPFr2d1JozBk+w/8ATX7HPd0IO66rivfGy/zhf/mZ8a+9Wx/KM8oelefjUUYQTHLcjMCk0UbHwwC//Nye0Zl7YJr4QT+x6Ltc/wAN+p8zv8SD0Dq2P5RnlD0p1bH8ozyh6Vx0PsaQuaCZC0kAlpo9HYh0G1La6z9zCH5b/s9Hf4qDrurY/lGeUPSnVsfyjPKHpXI+5hD8t/2ejv8AFVPrRqhHQxRSscyXFWUsTmvo6HAWSzNY7sKdpBsTuKD0sOFr8FQUX7dM2c/FIXE0o4SyZg1R52AXEfPdz87sIoNVL1lHHSsu2midM2qcMg4baTDRMtuGHDjtuaQwZuODvWMAAAFgBYAZCw4IMkREBERAREQEREBERAREQEREBERAREQFzOvvwEH16m/EV0y5nX34CD69TfiKCZqc62i6IncKGmv3tixTNDV7poWve0McSQ5oNwM8t/Rbxrj9Aa1R9a6aIBzXdQwsxYJS0HYtbi5MZuB0cytINaYInSBgc9jnhzfe5mkchjS0gx87Sf8A3IL/AEtKWwPLTZxAa08Q5xDQfAXBYaMcRjjcS4xPsCSS4xkBzCSczYHDc5ksJVJU62Qy4WkOY3aRucTHK7Jj2vsAI8yS0DwrOfWenbKJIy512YJGmKdpIBu1wJjtcEvyyyeeYAh0yLno9dYSRia9o4nZym3gEa3+2+k7Z/mJ/VoLpcl7JnxSD/cdH/3Mas/bfSds/wAxP6tc1r9rDTzU8DI3OLjpGgOcUrBlUx8XMA+9Bfagi2jordvUffUSroVz2oX7vi+fP/cSroUBERAREQEREBERAREQEREBERAREQEREBczr78BB9epvxFdMuZ19+Ag+vU34igaq6NL9HUThNKy9FS5Nc23wEeQDmmwNgrZ+i3FxInlAJBwgttfjvacjlutbPwRtTP3ZQ/UqX8litXTNDg2/KcHEDoba5/6m+NBFptHOY4OM0rwBbC4tLTla5s0G/HfxW2hqDI0k2FpJW5czJHtHhs0LDRshcxxcb+/TjwCV4A8AAWOiD7276ep/PkQTkUfSNQY4ZHixLI3uF91w0nPxKQgLkvZM+KQ/wC46P8A7mNdZdcn7JnxSH/cdH/3MaCZqF+74vnz/wBxKuhXPahfu+L58/8AcSroUBERAREQEREBERAREQEREBERAREQEREBczr84CCDEQ0dXU1yTYDl7ySumWqppWStLJGNkYbXa5oc02N8wcjmg830fV1kEMcUelKbBFGyNl6eMnCxoaLnbZmwCydpCtMjZOutNiax7QOp48NnFhJI22/kDPvruPaxQ9yU/mY/0p7WKHuSn8zH+lBw9LX1sbS1ulaY3c91zTxk3e8uOe253G3RZaqSSsig2LNKwYbPzMEZfd7nOc6+233ceC732sUPclP5mP8ASvCq3RzXSzPbEzC6oqHNDWNsGmeTCLAZcmyDvKisrXxOiOlacNczASKePFhItvMxzsoNbrlpKJ5aKuOUNw8ptI0tdcDMESkZXz7x6L81qtSw9caMPijc01GFzXMaQccUrACCOdzfEvbPaxQ9yU/mY/0oPLZddNIuLSaht434m/sg3lhbf4TdZ7ubd49dbrFWVZijqZw6JtTTyENphGSY5GvHKL8hcZ+Fere1eh7kp/Mx/pT2r0PclP5mP9KCDqCb6OhIzBdPY8LbeXNdCsIoWsaGsaGtaAGtAAaANwAG4LNAREQEWh9bG14YXtD3AkNuA4gbyB/zcvkFfE9uNkjXM7YOFt1/6IJCLWJ258oZb8xksTWR9u3Jpd2Q7EAEu7wDm59I50G5FF65w8n3xvLF2ZjNvAjoWx1XGLXe27jYcoZnPIc5uD4kG5FpNZHcDG27jYDELk55Dn7F3iK3ICIiAiIgIiICIiAiIgKBpjTcFIwPncWhzsLQ1j5Xl2FzrBsbS48lricsg0qeue1q1WfWmIsn2OzbKLbPaA7TBnbE2xAYRfme5Bp90fR3ykv2Wq9SvJqKuaIow5sodgGIbCY2cRdwuGZ5krvvctl7tH2cetT3LZe7R9nHrUHD0+ko2z08mCT3uqp3k7Ca4Y2Zhefg+0xr1P3R9HfKS/Zar1KpPctl7tH2cetT3LZe7R9nHrUHc6O0jHURiSIktLnNza5jg5ji1zXNeA5pDgQQQDkpKqNW9BupI3tfLtnPkDycGzAtHHHk2537MEm+ZcSrdAREQEREEOXRUbpRKb4gAOyIabXsSNxIubd9RGarwAtJxvwlh5TrgmMWZiFrGwuPDnc5oiDBuqFKGBoa4ANaBZxBs2Mxjv5WPfaDvCypdVaaJuFjSAYnxnPMse4udc89z/8Am5EQZHVqHAxl5MLGhtsZuQ0uLQTvsC91gLZG27Ja3aoUpcDhcLACwdYWAtY+AnvXJFibr4iD7S6o00ZuA48vHm6/LyGLv2A8XOSTdIiAiIgIiICIiAiIgIiICIiDnItBVjAwMqA0ARB4zcDgaAXAuBILyDe1tw3kkmU7R1WY4wZwJWOc7EByXXLgA4AC4EbjbLsgDwREEKpoK1mF7qgHA4BnJHZvLmNxCwu3ltDugXFjZT4qCqEuIztdHjHJwjFsxj5JIAz5Tebse/f6iC2REQEREBERB//Z"/>
          <p:cNvSpPr>
            <a:spLocks noChangeAspect="1" noChangeArrowheads="1"/>
          </p:cNvSpPr>
          <p:nvPr/>
        </p:nvSpPr>
        <p:spPr bwMode="auto">
          <a:xfrm>
            <a:off x="673100" y="4556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5" descr="data:image/jpeg;base64,/9j/4AAQSkZJRgABAQAAAQABAAD/2wCEAAkGBhAQDxITEBIVEBESEBIWEhUYFRcSEBgSFhQVGBgSFxcXGyYgFxkjGRQTKy8gJScqLCwsFSAxNTwsNSgrLCkBCQoKDgwOFw8PGi8kHyQsMDU1LykqLDU1LSkuKiwvLDUqLC8sKSwpLCosNSkqLCkpLDQpKSwxLC4pKSwsKSwsKf/AABEIANYA7AMBIgACEQEDEQH/xAAcAAEAAgMBAQEAAAAAAAAAAAAABAUCAwYHAQj/xABQEAABAwICBQMMDwcDAwUAAAABAAIDBBESIQUGEzFBIlFhFBUyUlRxgZGSk9HTBxYXIzM0U3JzdJShsrPSJDVCYrG01EN18KKk4USCg6PB/8QAGgEBAAMBAQEAAAAAAAAAAAAAAAECAwQFBv/EACkRAQABAwIEBgIDAAAAAAAAAAABAgMRBBIhQVGBIjEzcaLhMlIjQmH/2gAMAwEAAhEDEQA/APb2MAAAFgBkNwtzLJEQEREBERARFG0jXNgidI5r3NYLkMaZH26GjMoJKLRRVYlja8NewOF8L2ljx32nMLegIiICIiAiIgIiICIiAiIgIiICIiAiIgIiICIiAiIgIiICrtYZyyllIAJLcIBNhyyGXJAO7FfwKxVVrP8AFX/Oi/NYgk6IqTJAxxAabEEA3F2ktyNhzcymKt1e+LM78n5j1ZICIiAiIgIiICIiAiIgIiICIiAiIgIiICIiAiLGSQNBLiGgbyTYDwlBkiravTDNm4wyRPcMI7MFrcTg3E7CbhouofXebsBs9oATc9iSGMdsuzsHjHmcRFm3F75VmqIF8ij0FSZI2vNhiHDNp6Wni07weYhSFaAUPStMZIiG2uHRu5XYnBI19jbnw28KmKJWVoY4MwPe5zXEBoBsG4QSbkcXBB90ZTGOJrXEE3cTbsbucXWF+GalKj0trNsIZHNpqiaVjW4YWRl8jy/EG9hcNbdjruO63HIHZSVFVU04eWCkMkFwx2Izte5mQcbAMLXEcHbuCC4RUbYK8G20jIGHM7yOVdt8Jsd2ZHMc7EHIUtfwmj4ZluZ5Ivfk2F3DhwJG/MBdIqYUFW17i2cYXyOJDhiwsxkgNuN+E97kjpvaUjXiNgkIc8MaHkZAusLkZDeb8EG1ERAREQEREBERAREQEREBERAREQFB00IOp5eqbbBrC6W97BrOUTyc8sN8uZVevetXW6ifMAHSFwZE03wmR17F1uADXG3HDbK68B0prlpCpxbaqmc14IcwPLIi05FuBlm2twsui1YqucY8nVY01V7jHk9f1QfRySyiifTvkbtL3EkjhC5wG/FhsbDLepNNoDSXXR7nmnOjdneOPCDaYtaC4MtcHEH8bWI4rwig0pPTuLoJZIXEWJY90ZIvexwkXF+BXqvsX+yZPPO2krXbQvB2MpAD8TRfZvtk64Bsd9xY3uLRqdBw3ecQ2u6Su1E1UzmHpLKmYi7Gtc3gbYQRzi772WXVFQP9IO6A4A+DM5r7SVTGRwhzg0vYwNBIBJwDIc5t/RRNa5P2R9j/ABRA58DI0Ed45rmx/rgy21mk39TSSxsPwL3sdiYR2BLXb8xuWqljeKpuNz3e8S2x7Lt4t2zaPvVPoF99H1gG4NksOAvACbDhmrnSda2KZrnOaz9mnw4iGguDoiBmc+8pGb6dz6qS0j47QQdiIzfl1G/Gxykdb5O6JfFD6paaGqZJUSujc142MAu0hwvinNrjjmPGrNShC6gk7ol8UPqk6gk7ol8UPqlNRBC6gk7ol8UPqk6gk7ol8UPqlNRBC6gk7ol8UPqk0VI4teHuLy2WRoJDQbA5XwgD7lNUHRW6X6xL/VBOREQEREBERAREQEREBERAREQeX+zw/wDZKUcDUuPiid6SvG6SldK9rGZucbNubC/fXsvs5xF8FE1ubnVRaOGZYQPvK8noaOeN7ZYgHYHGzr2ZiaLnsrHIX8S9XSzi29rRziyiy6Pka0OLSWmNr7jMBjjYF3a58/OOdWOpjraSord2U/3yNB+4rKd1S6MQva0Na0gE9kGxsL3HI3PJbncHcLWO/fqxouWLSNEXtIHVlNnwzlFun+E8OC2qqzROejorqzbqz0l+hmaPjmgiEguBGMrkdlEWHdv5L3eNU+ndBRQU87o74pZIr3N7XljuB3y0K7pKtrI2NecLmtaCCCMwAN/EdKynq4HNLXujc072ktdfownf3l4WYfPOZ0CzDQVo/lk/IC6qt+Ck+jf+Equko2xaPkY1oZalfcccWyNyTvJ6TmrGt+Ck+jf+EqeSG5m4d5ZXVXV0lQS50UgaTGwRgk4WuBdiJaAQ64cN+7CojaCvIDjM0PwjLPCCWEEGws6zjzcB31Iv0VQylqiy0koJD4ybcgFoAL24m5gE3sd9hY861dS1hcSyeMg2G4usAXZ7jnn/AEuTbMLxFXaPgqWu9+la9uAiwaAcVwQcgOFx4lYoCg6K3S/WJf6qcoOit0v1iX+qCciJdARU81VWB79nGySPE0xkvaOQY2X3HtsW/n6Bi1vra/c2Bu4Zl7d92X/i+k4cB3kF4ir6CoqXPImibGzCbEODjfLI59LvJvxsLBAREQEREBERAREQeW+zwf2ak+sP/LK8dNVIci91rk9kd53nfvXsPs8/FqT6d/5ZXjK9bSem9zQx/F3bDUPJBLnEjcbm473MrjVGpe7SVEHOc4dWU29xP+q3nVGrjU395UX1yn/Nat7keCfZ03YjZV7S/UAX1Ai8J80haa+Kz/QS/gctld8DJ9G/8JWvTfxWf6CX8DlsrvgZPo3/AISokSG7lTaa0y5jmwwAPnfuv2LR2x/50ngDcA5LnNV2bWaed2bi4AdAOZH4R4FnXM8KY5r0x5zPJLpdWYzyqkmql4mTlRg8zI+xA8Ckz6vUrxnCxpG5zQI3jvOZYjxqxRWiimIxhG6XNPq5qF7RK909M42a92crDzOI7Ib+k26LHo2PBAINwRcHhbnUbStIJYJGEb2m3fGYPjAVfqlUF1MAf9NxaPm5EeIOt4FWnw1beS08Yyu1S0mlo4zKHY7mpkAtFK8E77AtYQTYHdzK6XPSRSGGZ8VtrFU1EjARdrnNDgGHMWBvvutWay69R9rN9nn9Wq6v03FKTGRKIm51DthOMrAiE+95XBBdf+E2/iuKuHWsVFIHNrIIpJYgB7xIcEr2Q5fCZ4XVMPhcOm0XV+mEDKfR0FWyqikimc+UjaTAe9vGYlsMQlyyyAG9RmF9lXRZz1dKZXubUTRF5AcGxSjNowA5syO4c2W6+akxRBrmkz1TrOa4gwz2NiTbJu45ZfyjnN6Jx99d9KfzlewUOlBWSPfVU7qUxkRxincHtfiFiffLnk3zx2/lClRa9do+1l8xN+hOu0fay+Ym/QsdjU/KxeYf65a6mlqXNsJWB2Nhu1jmckE4geW698ubvoN3XaPtZfMTfoTrtH2svmJv0KEWaQt2UN8+26Lfw79/Qct1jfKEVokaH7N0ZccWG92tzy5Vr8PEei4S+u0fay+Ym/QnXaPtZfMTfoUKKGvDWDHFdrIg4nE4uIHLdfCN5tw8StqcOwNx2L8IxW3YrZ26LoI40tHcA7RuJwaC6KVjbnIC7mAC5Uu6q9YKkMZHlic6ogDGiwc520abC/QCSeABK0y6vOkcJJJS2XCBdgDQ0jbWDTbFhtM4b7nCDkgurpdUvtcdhwipmte4OIlwsWkZk7wQe+HG98irChoNm0gvdJd17uJJGQGEcwy+9B5v7PPxak+nf+WV4yvZvZ5+LUn07/yyvGV62k9N7uh9LuK41N/eVF9cp/zWqnVxqd+8qL65T/mtXRc/CfZ03fwq9pfqEIgReC+ZQtN/FZ/oJfwOUstuLHcVE038Vn+gl/A5TAgjUR5Aad7OQ7vtyv4RY+FUmqr9nLPA7JwcCOkDIn8B8KvZoiHY2Zm1nN3YgN1jwcPv3HgRSaapcT2zwuEVRHwfyGvHaknLnF92duYjGvMYno0p5x1dGipKDWuB/JmIp5eLHkAd9r9zh4VKq9YaWIXfMwcwDg557zW3J8CvFdMxnKu2c4w3aUqhHDI4m1mm3zjkB4yFX6pU+Gmuf9R7nD5uQH9PvUGUSVzgZAaelabgOIbJJ0kX5Itffz8b5XeMPAZH2Ayc5uTQ0fwNI4no3C+42VIndVuWnw04b3V0dyL3tvsC6x5sgVC0JM1wmGfxiY5tIyxdIVkxgAAAsAMgMgBzKDofdN9Zm/EteLNAfqHo0m/UsbTyc23jIwm4sWkWzscuLWne0W2aI1NoqSXawRYH4MFy+R9m5ZAPcQOxaMuAA3K7RMQtNdU83EGl5ZN/477ukv8A/CuKrUWglke98JL3uc5x2sou4m5Ng+wzPBUbp3bQ5/x2/wDsLf6K/qazSYe4R0tM5gccDnVcjHFt8iWimOE24XK1t7s+Gcd8KSj+55o75A+dm9YnueaO+QPnpvWLPq7S3clJ9tk/xU6t0t3JSfbZP8Va5u/v8vtHBh7nmjvkD56b1ie55o75A+em9Ys+rtLdyUn22T/FTq3S3clJ9tk/xUzd/f5fZwYe55o75A+em9YrPRcjQ0xwgCOA7IC5J5FhvPMQRnzb1X9W6W7kpPtsn+KraigcG4nARyPs6RrXY2B+EAgOLQXDLfYLO5v/ALTnvlMOdi1aMNTNVSTvmlqamAYDZsMUbZYwxjG5nFha27r8q17LrVU6clLGRkguG3gvhBJttGm9ujPdv4Z2Bs4pWuaHNIc0gEEG4IO4grJLNERB5r7NujppqelEMUkxbO8kMY6QgGM5kNBtmvIva1W9yVP2eX9C/U6Lptamq3TtiHZZ1dVqnbEPyx7Wq3uSp+zy/oVrqnq/WN0hRudS1DWtq4C5xgla0AStJJJbYADiv0kivVq6piYwvVrq6omMQIiLjcCHplpNNOACSYZQABck4DkAN6xGmIe2PkP9CnIghdeYe2PkP9CdeIe2Pkv9CmqLpGpdHHia3EcTBuJs1z2tc8gZkNBJt/Kg1O0rAd7rj5jrfhWoVdINwb5o/pWqn0tM5krtkbxtfgjLXNfJZgc1zTcgBzri2e6/QvnX2RuPFC94aRge1pDHg7ME2ObbOktnwa48DaMQJDa+lG6w/wDjd+lbOvEPbHyX+hZaL0gZmFxjfEQ61nix7Frr/wDVbvgqYpELrxD2x8h/oULRek4miXESLzykXY8ZF2R7FXSIIXXmHtj5D/QnXmHtj5D/AEKaiDz5z+WThfbHf4OTdtb9rzLtOvEPbHyH+hRdJ6VlieQ2IyNwxEODXOteUNkBwjtHAt6WuuvlDrBtS0bCVmI2u5uQs1xubcOSR4t1xcIukIKaaTabV7H2YOSw25BcWk3bmRjfb556LfIoIQxzH1E0jXswOxBxu0nPPDvIuL/zHot9h1peAGyU7zJhaXBgu0YnvaDmb4LsPKNt4uBmG7vbK7FlTSltgb2Itnhs4FuRBtfvHmzCFNRxOternNiDmHWLhYh2TcswDlbdlZSGtix4jUzEXacPLDeSWG1gLWODPnuVmdaHWP7LPe5DQW2uQAczwvew5zkpej9MulcG7GRgs+7nCwGDALbuJflzhpKDd14h7Y+Q/wBCdeIe2PkP9CmogpdKVbJmsZE9weZ4TcMJIAkaSeU224HM5Dp3LB2ptGGjYxNpZGjkTQgRTtIGRLmjl9LX4geIKvVE0ppFlPC+V9y1g3AXc5xIDY2ji5zi0AcS4BBp1frnzU7XSWErXSxy4cmGSGR8T3NHBpdG4gcxCsVW6vUL4aZjZbbVxfJLbNollkdLIG87Q97gOgBWSAiIgIiICIiAiIgIiICIiAiIgIiIC+OeALk2A3k5BfVzHsgNBp4Q4BzTW0wc1wDmkY9xaciMhkUHQ9Wx/KM8oelOrY/lGeUPSvNNE6n7WmglLXOMtPBISyk0aGXkia85OprgBziOOQ4qwb7H7SSLPFr2d1JozBk+w/8ATX7HPd0IO66rivfGy/zhf/mZ8a+9Wx/KM8oelefjUUYQTHLcjMCk0UbHwwC//Nye0Zl7YJr4QT+x6Ltc/wAN+p8zv8SD0Dq2P5RnlD0p1bH8ozyh6Vx0PsaQuaCZC0kAlpo9HYh0G1La6z9zCH5b/s9Hf4qDrurY/lGeUPSnVsfyjPKHpXI+5hD8t/2ejv8AFVPrRqhHQxRSscyXFWUsTmvo6HAWSzNY7sKdpBsTuKD0sOFr8FQUX7dM2c/FIXE0o4SyZg1R52AXEfPdz87sIoNVL1lHHSsu2midM2qcMg4baTDRMtuGHDjtuaQwZuODvWMAAAFgBYAZCw4IMkREBERAREQEREBERAREQEREBERAREQFzOvvwEH16m/EV0y5nX34CD69TfiKCZqc62i6IncKGmv3tixTNDV7poWve0McSQ5oNwM8t/Rbxrj9Aa1R9a6aIBzXdQwsxYJS0HYtbi5MZuB0cytINaYInSBgc9jnhzfe5mkchjS0gx87Sf8A3IL/AEtKWwPLTZxAa08Q5xDQfAXBYaMcRjjcS4xPsCSS4xkBzCSczYHDc5ksJVJU62Qy4WkOY3aRucTHK7Jj2vsAI8yS0DwrOfWenbKJIy512YJGmKdpIBu1wJjtcEvyyyeeYAh0yLno9dYSRia9o4nZym3gEa3+2+k7Z/mJ/VoLpcl7JnxSD/cdH/3Mas/bfSds/wAxP6tc1r9rDTzU8DI3OLjpGgOcUrBlUx8XMA+9Bfagi2jordvUffUSroVz2oX7vi+fP/cSroUBERAREQEREBERAREQEREBERAREQEREBczr78BB9epvxFdMuZ19+Ag+vU34igaq6NL9HUThNKy9FS5Nc23wEeQDmmwNgrZ+i3FxInlAJBwgttfjvacjlutbPwRtTP3ZQ/UqX8litXTNDg2/KcHEDoba5/6m+NBFptHOY4OM0rwBbC4tLTla5s0G/HfxW2hqDI0k2FpJW5czJHtHhs0LDRshcxxcb+/TjwCV4A8AAWOiD7276ep/PkQTkUfSNQY4ZHixLI3uF91w0nPxKQgLkvZM+KQ/wC46P8A7mNdZdcn7JnxSH/cdH/3MaCZqF+74vnz/wBxKuhXPahfu+L58/8AcSroUBERAREQEREBERAREQEREBERAREQEREBczr84CCDEQ0dXU1yTYDl7ySumWqppWStLJGNkYbXa5oc02N8wcjmg830fV1kEMcUelKbBFGyNl6eMnCxoaLnbZmwCydpCtMjZOutNiax7QOp48NnFhJI22/kDPvruPaxQ9yU/mY/0p7WKHuSn8zH+lBw9LX1sbS1ulaY3c91zTxk3e8uOe253G3RZaqSSsig2LNKwYbPzMEZfd7nOc6+233ceC732sUPclP5mP8ASvCq3RzXSzPbEzC6oqHNDWNsGmeTCLAZcmyDvKisrXxOiOlacNczASKePFhItvMxzsoNbrlpKJ5aKuOUNw8ptI0tdcDMESkZXz7x6L81qtSw9caMPijc01GFzXMaQccUrACCOdzfEvbPaxQ9yU/mY/0oPLZddNIuLSaht434m/sg3lhbf4TdZ7ubd49dbrFWVZijqZw6JtTTyENphGSY5GvHKL8hcZ+Fere1eh7kp/Mx/pT2r0PclP5mP9KCDqCb6OhIzBdPY8LbeXNdCsIoWsaGsaGtaAGtAAaANwAG4LNAREQEWh9bG14YXtD3AkNuA4gbyB/zcvkFfE9uNkjXM7YOFt1/6IJCLWJ258oZb8xksTWR9u3Jpd2Q7EAEu7wDm59I50G5FF65w8n3xvLF2ZjNvAjoWx1XGLXe27jYcoZnPIc5uD4kG5FpNZHcDG27jYDELk55Dn7F3iK3ICIiAiIgIiICIiAiIgKBpjTcFIwPncWhzsLQ1j5Xl2FzrBsbS48lricsg0qeue1q1WfWmIsn2OzbKLbPaA7TBnbE2xAYRfme5Bp90fR3ykv2Wq9SvJqKuaIow5sodgGIbCY2cRdwuGZ5krvvctl7tH2cetT3LZe7R9nHrUHD0+ko2z08mCT3uqp3k7Ca4Y2Zhefg+0xr1P3R9HfKS/Zar1KpPctl7tH2cetT3LZe7R9nHrUHc6O0jHURiSIktLnNza5jg5ji1zXNeA5pDgQQQDkpKqNW9BupI3tfLtnPkDycGzAtHHHk2537MEm+ZcSrdAREQEREEOXRUbpRKb4gAOyIabXsSNxIubd9RGarwAtJxvwlh5TrgmMWZiFrGwuPDnc5oiDBuqFKGBoa4ANaBZxBs2Mxjv5WPfaDvCypdVaaJuFjSAYnxnPMse4udc89z/8Am5EQZHVqHAxl5MLGhtsZuQ0uLQTvsC91gLZG27Ja3aoUpcDhcLACwdYWAtY+AnvXJFibr4iD7S6o00ZuA48vHm6/LyGLv2A8XOSTdIiAiIgIiICIiAiIgIiICIiDnItBVjAwMqA0ARB4zcDgaAXAuBILyDe1tw3kkmU7R1WY4wZwJWOc7EByXXLgA4AC4EbjbLsgDwREEKpoK1mF7qgHA4BnJHZvLmNxCwu3ltDugXFjZT4qCqEuIztdHjHJwjFsxj5JIAz5Tebse/f6iC2REQEREBERB//Z"/>
          <p:cNvSpPr>
            <a:spLocks noChangeAspect="1" noChangeArrowheads="1"/>
          </p:cNvSpPr>
          <p:nvPr/>
        </p:nvSpPr>
        <p:spPr bwMode="auto">
          <a:xfrm>
            <a:off x="825500" y="6080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7360" name="Picture 1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770839" y="4057106"/>
            <a:ext cx="2990776" cy="203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063" y="4057105"/>
            <a:ext cx="1627369" cy="307777"/>
          </a:xfrm>
          <a:prstGeom prst="rect">
            <a:avLst/>
          </a:prstGeom>
          <a:noFill/>
        </p:spPr>
        <p:txBody>
          <a:bodyPr wrap="none" rtlCol="0">
            <a:spAutoFit/>
          </a:bodyPr>
          <a:lstStyle/>
          <a:p>
            <a:r>
              <a:rPr lang="en-US" dirty="0" smtClean="0"/>
              <a:t>Chardonnay Juice</a:t>
            </a:r>
            <a:endParaRPr lang="en-US" dirty="0"/>
          </a:p>
        </p:txBody>
      </p:sp>
      <p:sp>
        <p:nvSpPr>
          <p:cNvPr id="17" name="Right Arrow 16"/>
          <p:cNvSpPr/>
          <p:nvPr/>
        </p:nvSpPr>
        <p:spPr bwMode="auto">
          <a:xfrm rot="10800000">
            <a:off x="4914878" y="4975225"/>
            <a:ext cx="631767" cy="202112"/>
          </a:xfrm>
          <a:prstGeom prst="rightArrow">
            <a:avLst/>
          </a:prstGeom>
          <a:solidFill>
            <a:srgbClr val="333300"/>
          </a:solidFill>
          <a:ln w="9525"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20" name="Right Arrow 19"/>
          <p:cNvSpPr/>
          <p:nvPr/>
        </p:nvSpPr>
        <p:spPr bwMode="auto">
          <a:xfrm>
            <a:off x="5116190" y="2986662"/>
            <a:ext cx="430455" cy="183172"/>
          </a:xfrm>
          <a:prstGeom prst="rightArrow">
            <a:avLst/>
          </a:prstGeom>
          <a:solidFill>
            <a:srgbClr val="333300"/>
          </a:solidFill>
          <a:ln w="9525"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21" name="Right Arrow 20"/>
          <p:cNvSpPr/>
          <p:nvPr/>
        </p:nvSpPr>
        <p:spPr bwMode="auto">
          <a:xfrm rot="5400000">
            <a:off x="6768564" y="4119407"/>
            <a:ext cx="430455" cy="183172"/>
          </a:xfrm>
          <a:prstGeom prst="rightArrow">
            <a:avLst/>
          </a:prstGeom>
          <a:solidFill>
            <a:srgbClr val="333300"/>
          </a:solidFill>
          <a:ln w="9525"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18" name="TextBox 17"/>
          <p:cNvSpPr txBox="1"/>
          <p:nvPr/>
        </p:nvSpPr>
        <p:spPr>
          <a:xfrm>
            <a:off x="5770839" y="5868785"/>
            <a:ext cx="1768433" cy="307777"/>
          </a:xfrm>
          <a:prstGeom prst="rect">
            <a:avLst/>
          </a:prstGeom>
          <a:solidFill>
            <a:schemeClr val="bg1"/>
          </a:solidFill>
        </p:spPr>
        <p:txBody>
          <a:bodyPr wrap="none" rtlCol="0">
            <a:spAutoFit/>
          </a:bodyPr>
          <a:lstStyle/>
          <a:p>
            <a:r>
              <a:rPr lang="en-US" dirty="0" smtClean="0"/>
              <a:t>GC-MS, LC-MS-MS</a:t>
            </a:r>
            <a:endParaRPr lang="en-US" dirty="0"/>
          </a:p>
        </p:txBody>
      </p:sp>
      <p:sp>
        <p:nvSpPr>
          <p:cNvPr id="19" name="TextBox 18"/>
          <p:cNvSpPr txBox="1"/>
          <p:nvPr/>
        </p:nvSpPr>
        <p:spPr>
          <a:xfrm>
            <a:off x="2533181" y="4922392"/>
            <a:ext cx="2342308" cy="307777"/>
          </a:xfrm>
          <a:prstGeom prst="rect">
            <a:avLst/>
          </a:prstGeom>
          <a:noFill/>
        </p:spPr>
        <p:txBody>
          <a:bodyPr wrap="none" rtlCol="0">
            <a:spAutoFit/>
          </a:bodyPr>
          <a:lstStyle/>
          <a:p>
            <a:r>
              <a:rPr lang="en-US" dirty="0" smtClean="0"/>
              <a:t>Look for </a:t>
            </a:r>
            <a:r>
              <a:rPr lang="en-US" dirty="0"/>
              <a:t>m</a:t>
            </a:r>
            <a:r>
              <a:rPr lang="en-US" dirty="0" smtClean="0"/>
              <a:t>etabolic patterns</a:t>
            </a:r>
            <a:endParaRPr lang="en-US" dirty="0"/>
          </a:p>
        </p:txBody>
      </p:sp>
      <p:sp>
        <p:nvSpPr>
          <p:cNvPr id="24" name="Right Arrow 23"/>
          <p:cNvSpPr/>
          <p:nvPr/>
        </p:nvSpPr>
        <p:spPr bwMode="auto">
          <a:xfrm>
            <a:off x="2519514" y="3001479"/>
            <a:ext cx="680886" cy="186175"/>
          </a:xfrm>
          <a:prstGeom prst="rightArrow">
            <a:avLst/>
          </a:prstGeom>
          <a:solidFill>
            <a:srgbClr val="333300"/>
          </a:solidFill>
          <a:ln w="9525"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 xmlns:p14="http://schemas.microsoft.com/office/powerpoint/2010/main" val="400129853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pitchFamily="34" charset="0"/>
                <a:cs typeface="Arial" pitchFamily="34" charset="0"/>
              </a:rPr>
              <a:t>Winemaking Process</a:t>
            </a:r>
            <a:endParaRPr lang="en-US" dirty="0">
              <a:latin typeface="Arial" pitchFamily="34" charset="0"/>
              <a:cs typeface="Arial" pitchFamily="34" charset="0"/>
            </a:endParaRPr>
          </a:p>
        </p:txBody>
      </p:sp>
      <p:sp>
        <p:nvSpPr>
          <p:cNvPr id="7" name="Content Placeholder 6"/>
          <p:cNvSpPr>
            <a:spLocks noGrp="1"/>
          </p:cNvSpPr>
          <p:nvPr>
            <p:ph sz="half" idx="2"/>
          </p:nvPr>
        </p:nvSpPr>
        <p:spPr/>
        <p:txBody>
          <a:bodyPr/>
          <a:lstStyle/>
          <a:p>
            <a:r>
              <a:rPr lang="en-US" dirty="0" smtClean="0">
                <a:latin typeface="Arial" pitchFamily="34" charset="0"/>
                <a:cs typeface="Arial" pitchFamily="34" charset="0"/>
              </a:rPr>
              <a:t>Chardonnay juice</a:t>
            </a:r>
          </a:p>
          <a:p>
            <a:r>
              <a:rPr lang="en-US" dirty="0" smtClean="0">
                <a:latin typeface="Arial" pitchFamily="34" charset="0"/>
                <a:cs typeface="Arial" pitchFamily="34" charset="0"/>
              </a:rPr>
              <a:t>10 gallon</a:t>
            </a:r>
          </a:p>
          <a:p>
            <a:r>
              <a:rPr lang="en-US" dirty="0" smtClean="0">
                <a:latin typeface="Arial" pitchFamily="34" charset="0"/>
                <a:cs typeface="Arial" pitchFamily="34" charset="0"/>
              </a:rPr>
              <a:t>65F</a:t>
            </a:r>
          </a:p>
          <a:p>
            <a:r>
              <a:rPr lang="en-US" dirty="0" smtClean="0">
                <a:latin typeface="Arial" pitchFamily="34" charset="0"/>
                <a:cs typeface="Arial" pitchFamily="34" charset="0"/>
              </a:rPr>
              <a:t>Agitation</a:t>
            </a:r>
          </a:p>
          <a:p>
            <a:r>
              <a:rPr lang="en-US" dirty="0" smtClean="0">
                <a:latin typeface="Arial" pitchFamily="34" charset="0"/>
                <a:cs typeface="Arial" pitchFamily="34" charset="0"/>
              </a:rPr>
              <a:t>PDM yeast</a:t>
            </a:r>
          </a:p>
          <a:p>
            <a:r>
              <a:rPr lang="en-US" dirty="0">
                <a:latin typeface="Arial" pitchFamily="34" charset="0"/>
                <a:cs typeface="Arial" pitchFamily="34" charset="0"/>
              </a:rPr>
              <a:t>T</a:t>
            </a:r>
            <a:r>
              <a:rPr lang="en-US" dirty="0" smtClean="0">
                <a:latin typeface="Arial" pitchFamily="34" charset="0"/>
                <a:cs typeface="Arial" pitchFamily="34" charset="0"/>
              </a:rPr>
              <a:t>riplicate</a:t>
            </a:r>
          </a:p>
          <a:p>
            <a:r>
              <a:rPr lang="en-US" dirty="0" smtClean="0">
                <a:latin typeface="Arial" pitchFamily="34" charset="0"/>
                <a:cs typeface="Arial" pitchFamily="34" charset="0"/>
              </a:rPr>
              <a:t>Sampled Daily</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7</a:t>
            </a:fld>
            <a:endParaRPr lang="en-US" dirty="0"/>
          </a:p>
        </p:txBody>
      </p:sp>
      <p:pic>
        <p:nvPicPr>
          <p:cNvPr id="8" name="Picture 2"/>
          <p:cNvPicPr>
            <a:picLocks noGrp="1" noChangeAspect="1" noChangeArrowheads="1"/>
          </p:cNvPicPr>
          <p:nvPr>
            <p:ph sz="half" idx="1"/>
          </p:nvPr>
        </p:nvPicPr>
        <p:blipFill>
          <a:blip r:embed="rId2" cstate="print"/>
          <a:srcRect/>
          <a:stretch>
            <a:fillRect/>
          </a:stretch>
        </p:blipFill>
        <p:spPr bwMode="auto">
          <a:xfrm>
            <a:off x="775976" y="1985963"/>
            <a:ext cx="3510689" cy="3929062"/>
          </a:xfrm>
          <a:prstGeom prst="rect">
            <a:avLst/>
          </a:prstGeom>
          <a:noFill/>
          <a:ln w="9525">
            <a:noFill/>
            <a:miter lim="800000"/>
            <a:headEnd/>
            <a:tailEnd/>
          </a:ln>
        </p:spPr>
      </p:pic>
    </p:spTree>
    <p:extLst>
      <p:ext uri="{BB962C8B-B14F-4D97-AF65-F5344CB8AC3E}">
        <p14:creationId xmlns="" xmlns:p14="http://schemas.microsoft.com/office/powerpoint/2010/main" val="89414804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3795" y="289893"/>
            <a:ext cx="7617222" cy="865575"/>
          </a:xfrm>
        </p:spPr>
        <p:txBody>
          <a:bodyPr/>
          <a:lstStyle/>
          <a:p>
            <a:r>
              <a:rPr lang="en-US" sz="4800" dirty="0" smtClean="0">
                <a:latin typeface="Arial" pitchFamily="34" charset="0"/>
                <a:cs typeface="Arial" pitchFamily="34" charset="0"/>
              </a:rPr>
              <a:t>Fermentation </a:t>
            </a:r>
            <a:r>
              <a:rPr lang="en-US" sz="4800" dirty="0" err="1" smtClean="0">
                <a:latin typeface="Arial" pitchFamily="34" charset="0"/>
                <a:cs typeface="Arial" pitchFamily="34" charset="0"/>
              </a:rPr>
              <a:t>Timecourse</a:t>
            </a:r>
            <a:endParaRPr lang="en-US" sz="4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09794A7-80B1-401E-A8B3-B901A0492186}" type="slidenum">
              <a:rPr lang="en-US" smtClean="0"/>
              <a:pPr>
                <a:defRPr/>
              </a:pPr>
              <a:t>8</a:t>
            </a:fld>
            <a:endParaRPr lang="en-US" dirty="0"/>
          </a:p>
        </p:txBody>
      </p:sp>
      <p:pic>
        <p:nvPicPr>
          <p:cNvPr id="6" name="Picture 5"/>
          <p:cNvPicPr/>
          <p:nvPr/>
        </p:nvPicPr>
        <p:blipFill>
          <a:blip r:embed="rId2" cstate="print">
            <a:extLst>
              <a:ext uri="{28A0092B-C50C-407E-A947-70E740481C1C}">
                <a14:useLocalDpi xmlns="" xmlns:a14="http://schemas.microsoft.com/office/drawing/2010/main" val="0"/>
              </a:ext>
            </a:extLst>
          </a:blip>
          <a:stretch>
            <a:fillRect/>
          </a:stretch>
        </p:blipFill>
        <p:spPr>
          <a:xfrm>
            <a:off x="939339" y="1155468"/>
            <a:ext cx="7306887" cy="4946073"/>
          </a:xfrm>
          <a:prstGeom prst="rect">
            <a:avLst/>
          </a:prstGeom>
        </p:spPr>
      </p:pic>
      <p:sp>
        <p:nvSpPr>
          <p:cNvPr id="2" name="Oval 1"/>
          <p:cNvSpPr/>
          <p:nvPr/>
        </p:nvSpPr>
        <p:spPr bwMode="auto">
          <a:xfrm>
            <a:off x="3488267" y="2336800"/>
            <a:ext cx="406400" cy="3234267"/>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7" name="Oval 6"/>
          <p:cNvSpPr/>
          <p:nvPr/>
        </p:nvSpPr>
        <p:spPr bwMode="auto">
          <a:xfrm>
            <a:off x="5029200" y="2167467"/>
            <a:ext cx="406400" cy="3234267"/>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
        <p:nvSpPr>
          <p:cNvPr id="8" name="Oval 7"/>
          <p:cNvSpPr/>
          <p:nvPr/>
        </p:nvSpPr>
        <p:spPr bwMode="auto">
          <a:xfrm>
            <a:off x="6841067" y="2489199"/>
            <a:ext cx="406400" cy="3234267"/>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 xmlns:p14="http://schemas.microsoft.com/office/powerpoint/2010/main" val="24650490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6202&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78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Abr3beBsEGbZbkYmhMtZ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UED6Y7GbECDGddHLPPs8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xqi48goNkyftqZZOV8s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jE9O3g.MEmPDE5ajCAaf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dLiGbRPg0.wZf4fPjzl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_0vkqEpO0iadWBijQTlkA"/>
</p:tagLst>
</file>

<file path=ppt/tags/tag9.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alpha val="35001"/>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rgbClr val="FFCC00">
            <a:alpha val="35001"/>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executiveleadershipteam1 20 09</Template>
  <TotalTime>40215</TotalTime>
  <Words>344</Words>
  <Application>Microsoft Office PowerPoint</Application>
  <PresentationFormat>Custom</PresentationFormat>
  <Paragraphs>149</Paragraphs>
  <Slides>21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Blank Presentation</vt:lpstr>
      <vt:lpstr>SPW 11.0 Graph</vt:lpstr>
      <vt:lpstr>About OMICS Group</vt:lpstr>
      <vt:lpstr>About OMICS Group Conferences</vt:lpstr>
      <vt:lpstr>A Metabolomics Approach to Study Chardonnay Wine Fermentation   Chandra Richter, PhD E&amp;J Gallo Winery </vt:lpstr>
      <vt:lpstr>Winemaking at the Molecular Level</vt:lpstr>
      <vt:lpstr>Winemaking</vt:lpstr>
      <vt:lpstr>Yeast Metabolism</vt:lpstr>
      <vt:lpstr>Identify metabolites present at three stages during fermentation</vt:lpstr>
      <vt:lpstr>Winemaking Process</vt:lpstr>
      <vt:lpstr>Fermentation Timecourse</vt:lpstr>
      <vt:lpstr>Endo- and Exo-Metabolome</vt:lpstr>
      <vt:lpstr>Summary of Metabolites</vt:lpstr>
      <vt:lpstr>PCA Separates Time</vt:lpstr>
      <vt:lpstr>Glycoloysis</vt:lpstr>
      <vt:lpstr>TCA</vt:lpstr>
      <vt:lpstr>Correlation Profiles</vt:lpstr>
      <vt:lpstr>Hierarchichal Relationship</vt:lpstr>
      <vt:lpstr>Metabolic Flux</vt:lpstr>
      <vt:lpstr>Regulation of Metabolism</vt:lpstr>
      <vt:lpstr>Conclusions</vt:lpstr>
      <vt:lpstr>Acknowledgements </vt:lpstr>
      <vt:lpstr>Let Us Meet Again</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Transformation at EJ Gallo</dc:title>
  <dc:creator>Corporate</dc:creator>
  <cp:keywords>Message Universal Template US</cp:keywords>
  <dc:description>Version 1.1</dc:description>
  <cp:lastModifiedBy>Abdul Tawwab</cp:lastModifiedBy>
  <cp:revision>2396</cp:revision>
  <cp:lastPrinted>2008-11-13T16:24:59Z</cp:lastPrinted>
  <dcterms:created xsi:type="dcterms:W3CDTF">2008-08-25T19:48:02Z</dcterms:created>
  <dcterms:modified xsi:type="dcterms:W3CDTF">2014-10-01T10:05:04Z</dcterms:modified>
  <cp:category>POT - US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US</vt:lpwstr>
  </property>
  <property fmtid="{D5CDD505-2E9C-101B-9397-08002B2CF9AE}" pid="4" name="NotesPageLayout">
    <vt:lpwstr>Message</vt:lpwstr>
  </property>
  <property fmtid="{D5CDD505-2E9C-101B-9397-08002B2CF9AE}" pid="5" name="Title">
    <vt:lpwstr>Commercial Transformation at EJ Gallo</vt:lpwstr>
  </property>
  <property fmtid="{D5CDD505-2E9C-101B-9397-08002B2CF9AE}" pid="6" name="Final">
    <vt:bool>true</vt:bool>
  </property>
  <property fmtid="{D5CDD505-2E9C-101B-9397-08002B2CF9AE}" pid="7" name="Event">
    <vt:lpwstr>Steering Committee Meeting_x000d_
November 14, 2008</vt:lpwstr>
  </property>
  <property fmtid="{D5CDD505-2E9C-101B-9397-08002B2CF9AE}" pid="8" name="Delivery Date">
    <vt:lpwstr/>
  </property>
  <property fmtid="{D5CDD505-2E9C-101B-9397-08002B2CF9AE}" pid="9" name="DocID">
    <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i4>0</vt:i4>
  </property>
</Properties>
</file>