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31"/>
  </p:notesMasterIdLst>
  <p:sldIdLst>
    <p:sldId id="377" r:id="rId3"/>
    <p:sldId id="378" r:id="rId4"/>
    <p:sldId id="256" r:id="rId5"/>
    <p:sldId id="305" r:id="rId6"/>
    <p:sldId id="306" r:id="rId7"/>
    <p:sldId id="369" r:id="rId8"/>
    <p:sldId id="373" r:id="rId9"/>
    <p:sldId id="374" r:id="rId10"/>
    <p:sldId id="340" r:id="rId11"/>
    <p:sldId id="368" r:id="rId12"/>
    <p:sldId id="353" r:id="rId13"/>
    <p:sldId id="341" r:id="rId14"/>
    <p:sldId id="342" r:id="rId15"/>
    <p:sldId id="363" r:id="rId16"/>
    <p:sldId id="359" r:id="rId17"/>
    <p:sldId id="343" r:id="rId18"/>
    <p:sldId id="372" r:id="rId19"/>
    <p:sldId id="360" r:id="rId20"/>
    <p:sldId id="361" r:id="rId21"/>
    <p:sldId id="362" r:id="rId22"/>
    <p:sldId id="364" r:id="rId23"/>
    <p:sldId id="365" r:id="rId24"/>
    <p:sldId id="366" r:id="rId25"/>
    <p:sldId id="376" r:id="rId26"/>
    <p:sldId id="351" r:id="rId27"/>
    <p:sldId id="375" r:id="rId28"/>
    <p:sldId id="352" r:id="rId29"/>
    <p:sldId id="332" r:id="rId3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9" autoAdjust="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135DF3D-19DF-4D7C-8D84-875DD0E6DF14}" type="datetimeFigureOut">
              <a:rPr lang="tr-TR"/>
              <a:pPr>
                <a:defRPr/>
              </a:pPr>
              <a:t>24.09.2015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08220A5-089D-430A-9A6C-440B33F2B03F}" type="slidenum">
              <a:rPr lang="tr-TR"/>
              <a:pPr>
                <a:defRPr/>
              </a:pPr>
              <a:t>‹#›</a:t>
            </a:fld>
            <a:endParaRPr lang="tr-TR"/>
          </a:p>
        </p:txBody>
      </p:sp>
    </p:spTree>
    <p:extLst>
      <p:ext uri="{BB962C8B-B14F-4D97-AF65-F5344CB8AC3E}">
        <p14:creationId xmlns:p14="http://schemas.microsoft.com/office/powerpoint/2010/main" val="1276346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46E50395-D814-40DA-AE05-E0A8E91D53EA}" type="datetime1">
              <a:rPr lang="tr-TR"/>
              <a:pPr>
                <a:defRPr/>
              </a:pPr>
              <a:t>24.09.2015</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pPr>
              <a:defRPr/>
            </a:pPr>
            <a:fld id="{BBAD4BA4-D440-471F-B584-4B1AF242B8B2}" type="slidenum">
              <a:rPr lang="tr-TR"/>
              <a:pPr>
                <a:defRPr/>
              </a:pPr>
              <a:t>‹#›</a:t>
            </a:fld>
            <a:r>
              <a:rPr lang="tr-TR" dirty="0"/>
              <a:t>/8</a:t>
            </a:r>
          </a:p>
        </p:txBody>
      </p:sp>
    </p:spTree>
    <p:extLst>
      <p:ext uri="{BB962C8B-B14F-4D97-AF65-F5344CB8AC3E}">
        <p14:creationId xmlns:p14="http://schemas.microsoft.com/office/powerpoint/2010/main" val="125787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CD81DE3-B0E5-479B-986E-9E7BD8779C2B}" type="datetime1">
              <a:rPr lang="tr-TR"/>
              <a:pPr>
                <a:defRPr/>
              </a:pPr>
              <a:t>24.09.2015</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pPr>
              <a:defRPr/>
            </a:pPr>
            <a:fld id="{E115669F-4CB0-42B4-8340-6A1EDEC6F71E}" type="slidenum">
              <a:rPr lang="tr-TR"/>
              <a:pPr>
                <a:defRPr/>
              </a:pPr>
              <a:t>‹#›</a:t>
            </a:fld>
            <a:r>
              <a:rPr lang="tr-TR" dirty="0"/>
              <a:t>/8</a:t>
            </a:r>
          </a:p>
        </p:txBody>
      </p:sp>
    </p:spTree>
    <p:extLst>
      <p:ext uri="{BB962C8B-B14F-4D97-AF65-F5344CB8AC3E}">
        <p14:creationId xmlns:p14="http://schemas.microsoft.com/office/powerpoint/2010/main" val="313339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4021440F-BB38-4CDA-83B5-58FAFE8DA23A}" type="datetime1">
              <a:rPr lang="tr-TR"/>
              <a:pPr>
                <a:defRPr/>
              </a:pPr>
              <a:t>24.09.2015</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pPr>
              <a:defRPr/>
            </a:pPr>
            <a:fld id="{6DA75882-DEDF-4F88-92BF-D71EDE75B19B}" type="slidenum">
              <a:rPr lang="tr-TR"/>
              <a:pPr>
                <a:defRPr/>
              </a:pPr>
              <a:t>‹#›</a:t>
            </a:fld>
            <a:r>
              <a:rPr lang="tr-TR" dirty="0"/>
              <a:t>/8</a:t>
            </a:r>
          </a:p>
        </p:txBody>
      </p:sp>
    </p:spTree>
    <p:extLst>
      <p:ext uri="{BB962C8B-B14F-4D97-AF65-F5344CB8AC3E}">
        <p14:creationId xmlns:p14="http://schemas.microsoft.com/office/powerpoint/2010/main" val="252836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p:spPr>
        <p:txBody>
          <a:bodyPr/>
          <a:lstStyle>
            <a:lvl1pPr>
              <a:defRPr smtClean="0"/>
            </a:lvl1pPr>
          </a:lstStyle>
          <a:p>
            <a:pPr>
              <a:defRPr/>
            </a:pPr>
            <a:fld id="{71FCC5F6-A8D9-4BC0-96AE-477F1E080187}" type="datetime1">
              <a:rPr lang="tr-TR"/>
              <a:pPr>
                <a:defRPr/>
              </a:pPr>
              <a:t>24.09.2015</a:t>
            </a:fld>
            <a:endParaRPr lang="tr-TR"/>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endParaRPr lang="tr-TR"/>
          </a:p>
        </p:txBody>
      </p:sp>
      <p:sp>
        <p:nvSpPr>
          <p:cNvPr id="7" name="Slide Number Placeholder 6"/>
          <p:cNvSpPr>
            <a:spLocks noGrp="1"/>
          </p:cNvSpPr>
          <p:nvPr>
            <p:ph type="sldNum" sz="quarter" idx="12"/>
          </p:nvPr>
        </p:nvSpPr>
        <p:spPr>
          <a:xfrm>
            <a:off x="6553200" y="6356350"/>
            <a:ext cx="2133600" cy="365125"/>
          </a:xfrm>
        </p:spPr>
        <p:txBody>
          <a:bodyPr/>
          <a:lstStyle>
            <a:lvl1pPr>
              <a:defRPr smtClean="0"/>
            </a:lvl1pPr>
          </a:lstStyle>
          <a:p>
            <a:pPr>
              <a:defRPr/>
            </a:pPr>
            <a:fld id="{3671F688-3286-4D4A-BD81-9FFCBA970CCC}" type="slidenum">
              <a:rPr lang="tr-TR"/>
              <a:pPr>
                <a:defRPr/>
              </a:pPr>
              <a:t>‹#›</a:t>
            </a:fld>
            <a:r>
              <a:rPr lang="tr-TR"/>
              <a:t>/8</a:t>
            </a:r>
            <a:endParaRPr lang="tr-TR" dirty="0"/>
          </a:p>
        </p:txBody>
      </p:sp>
    </p:spTree>
    <p:extLst>
      <p:ext uri="{BB962C8B-B14F-4D97-AF65-F5344CB8AC3E}">
        <p14:creationId xmlns:p14="http://schemas.microsoft.com/office/powerpoint/2010/main" val="2183194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356350"/>
            <a:ext cx="2133600" cy="365125"/>
          </a:xfrm>
        </p:spPr>
        <p:txBody>
          <a:bodyPr/>
          <a:lstStyle>
            <a:lvl1pPr>
              <a:defRPr smtClean="0"/>
            </a:lvl1pPr>
          </a:lstStyle>
          <a:p>
            <a:pPr>
              <a:defRPr/>
            </a:pPr>
            <a:fld id="{B6DD9189-473B-43C9-BDDF-85DBC494D557}" type="datetime1">
              <a:rPr lang="tr-TR"/>
              <a:pPr>
                <a:defRPr/>
              </a:pPr>
              <a:t>24.09.2015</a:t>
            </a:fld>
            <a:endParaRPr lang="tr-TR"/>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endParaRPr lang="tr-TR"/>
          </a:p>
        </p:txBody>
      </p:sp>
      <p:sp>
        <p:nvSpPr>
          <p:cNvPr id="6" name="Slide Number Placeholder 5"/>
          <p:cNvSpPr>
            <a:spLocks noGrp="1"/>
          </p:cNvSpPr>
          <p:nvPr>
            <p:ph type="sldNum" sz="quarter" idx="12"/>
          </p:nvPr>
        </p:nvSpPr>
        <p:spPr>
          <a:xfrm>
            <a:off x="6553200" y="6356350"/>
            <a:ext cx="2133600" cy="365125"/>
          </a:xfrm>
        </p:spPr>
        <p:txBody>
          <a:bodyPr/>
          <a:lstStyle>
            <a:lvl1pPr>
              <a:defRPr smtClean="0"/>
            </a:lvl1pPr>
          </a:lstStyle>
          <a:p>
            <a:pPr>
              <a:defRPr/>
            </a:pPr>
            <a:fld id="{2B05E67E-D999-4835-A12C-A8646F25EFB3}" type="slidenum">
              <a:rPr lang="tr-TR"/>
              <a:pPr>
                <a:defRPr/>
              </a:pPr>
              <a:t>‹#›</a:t>
            </a:fld>
            <a:r>
              <a:rPr lang="tr-TR"/>
              <a:t>/8</a:t>
            </a:r>
            <a:endParaRPr lang="tr-TR" dirty="0"/>
          </a:p>
        </p:txBody>
      </p:sp>
    </p:spTree>
    <p:extLst>
      <p:ext uri="{BB962C8B-B14F-4D97-AF65-F5344CB8AC3E}">
        <p14:creationId xmlns:p14="http://schemas.microsoft.com/office/powerpoint/2010/main" val="4057158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1026"/>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eaLnBrk="0" hangingPunct="0"/>
            <a:endParaRPr kumimoji="1" lang="en-US" sz="2800">
              <a:solidFill>
                <a:srgbClr val="FFFFFF"/>
              </a:solidFill>
              <a:latin typeface="Times New Roman" pitchFamily="18" charset="0"/>
              <a:ea typeface="ＭＳ Ｐゴシック" pitchFamily="34" charset="-128"/>
              <a:cs typeface="+mn-cs"/>
            </a:endParaRPr>
          </a:p>
        </p:txBody>
      </p:sp>
      <p:sp>
        <p:nvSpPr>
          <p:cNvPr id="5" name="Arc 1027"/>
          <p:cNvSpPr>
            <a:spLocks/>
          </p:cNvSpPr>
          <p:nvPr/>
        </p:nvSpPr>
        <p:spPr bwMode="auto">
          <a:xfrm>
            <a:off x="0" y="842963"/>
            <a:ext cx="2897188" cy="6015037"/>
          </a:xfrm>
          <a:custGeom>
            <a:avLst/>
            <a:gdLst>
              <a:gd name="T0" fmla="*/ 0 w 21600"/>
              <a:gd name="T1" fmla="*/ 0 h 21600"/>
              <a:gd name="T2" fmla="*/ 388597144 w 21600"/>
              <a:gd name="T3" fmla="*/ 1675031024 h 21600"/>
              <a:gd name="T4" fmla="*/ 0 w 21600"/>
              <a:gd name="T5" fmla="*/ 167503102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hangingPunct="0"/>
            <a:endParaRPr kumimoji="1" lang="en-US" sz="2800">
              <a:solidFill>
                <a:srgbClr val="FFFFFF"/>
              </a:solidFill>
              <a:latin typeface="Times New Roman" pitchFamily="18" charset="0"/>
              <a:ea typeface="ＭＳ Ｐゴシック" pitchFamily="34" charset="-128"/>
              <a:cs typeface="+mn-cs"/>
            </a:endParaRPr>
          </a:p>
        </p:txBody>
      </p:sp>
      <p:sp>
        <p:nvSpPr>
          <p:cNvPr id="22532" name="Rectangle 1028"/>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ja-JP" altLang="en-US"/>
              <a:t>マスタ タイトルの</a:t>
            </a:r>
            <a:br>
              <a:rPr lang="ja-JP" altLang="en-US"/>
            </a:br>
            <a:r>
              <a:rPr lang="ja-JP" altLang="en-US"/>
              <a:t>書式設定</a:t>
            </a:r>
          </a:p>
        </p:txBody>
      </p:sp>
      <p:sp>
        <p:nvSpPr>
          <p:cNvPr id="22533" name="Rectangle 1029"/>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ja-JP" altLang="en-US"/>
              <a:t>マスタ サブタイトルの書式設定</a:t>
            </a:r>
          </a:p>
        </p:txBody>
      </p:sp>
      <p:sp>
        <p:nvSpPr>
          <p:cNvPr id="6" name="Rectangle 1030"/>
          <p:cNvSpPr>
            <a:spLocks noGrp="1" noChangeArrowheads="1"/>
          </p:cNvSpPr>
          <p:nvPr>
            <p:ph type="dt" sz="quarter" idx="10"/>
          </p:nvPr>
        </p:nvSpPr>
        <p:spPr/>
        <p:txBody>
          <a:bodyPr/>
          <a:lstStyle>
            <a:lvl1pPr>
              <a:defRPr smtClean="0"/>
            </a:lvl1pPr>
          </a:lstStyle>
          <a:p>
            <a:pPr>
              <a:defRPr/>
            </a:pPr>
            <a:fld id="{6C173D50-E166-4435-9EEB-2B6ED71E984F}" type="datetime1">
              <a:rPr lang="ja-JP" altLang="en-US">
                <a:solidFill>
                  <a:srgbClr val="FFFFFF"/>
                </a:solidFill>
              </a:rPr>
              <a:pPr>
                <a:defRPr/>
              </a:pPr>
              <a:t>2015/9/24</a:t>
            </a:fld>
            <a:endParaRPr lang="en-US" altLang="ja-JP">
              <a:solidFill>
                <a:srgbClr val="FFFFFF"/>
              </a:solidFill>
            </a:endParaRPr>
          </a:p>
        </p:txBody>
      </p:sp>
      <p:sp>
        <p:nvSpPr>
          <p:cNvPr id="7" name="Rectangle 1031"/>
          <p:cNvSpPr>
            <a:spLocks noGrp="1" noChangeArrowheads="1"/>
          </p:cNvSpPr>
          <p:nvPr>
            <p:ph type="ftr" sz="quarter" idx="11"/>
          </p:nvPr>
        </p:nvSpPr>
        <p:spPr/>
        <p:txBody>
          <a:bodyPr/>
          <a:lstStyle>
            <a:lvl1pPr>
              <a:defRPr smtClean="0"/>
            </a:lvl1pPr>
          </a:lstStyle>
          <a:p>
            <a:pPr>
              <a:defRPr/>
            </a:pPr>
            <a:endParaRPr lang="en-US" altLang="ja-JP">
              <a:solidFill>
                <a:srgbClr val="FFFFFF"/>
              </a:solidFill>
            </a:endParaRPr>
          </a:p>
        </p:txBody>
      </p:sp>
      <p:sp>
        <p:nvSpPr>
          <p:cNvPr id="8" name="Rectangle 1032"/>
          <p:cNvSpPr>
            <a:spLocks noGrp="1" noChangeArrowheads="1"/>
          </p:cNvSpPr>
          <p:nvPr>
            <p:ph type="sldNum" sz="quarter" idx="12"/>
          </p:nvPr>
        </p:nvSpPr>
        <p:spPr/>
        <p:txBody>
          <a:bodyPr/>
          <a:lstStyle>
            <a:lvl1pPr>
              <a:defRPr smtClean="0"/>
            </a:lvl1pPr>
          </a:lstStyle>
          <a:p>
            <a:pPr>
              <a:defRPr/>
            </a:pPr>
            <a:fld id="{289DF824-A5D4-44F2-9082-6B9BFA81D393}"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263450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C6EEC934-A16F-4FF9-B542-D26E38E44E81}" type="datetime1">
              <a:rPr lang="ja-JP" altLang="en-US">
                <a:solidFill>
                  <a:srgbClr val="FFFFFF"/>
                </a:solidFill>
              </a:rPr>
              <a:pPr>
                <a:defRPr/>
              </a:pPr>
              <a:t>2015/9/24</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69B1D514-AB0E-42F7-B6FE-C87590C6F6F6}"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991339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C25EBCC-11C8-4A9D-84C2-FFB6C014B292}" type="datetime1">
              <a:rPr lang="ja-JP" altLang="en-US">
                <a:solidFill>
                  <a:srgbClr val="FFFFFF"/>
                </a:solidFill>
              </a:rPr>
              <a:pPr>
                <a:defRPr/>
              </a:pPr>
              <a:t>2015/9/24</a:t>
            </a:fld>
            <a:endParaRPr lang="en-US" altLang="ja-JP">
              <a:solidFill>
                <a:srgbClr val="FFFFFF"/>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ADDA1997-3A31-41A4-94A7-EBF038C4C810}"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0979047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8C37AD21-3DE5-47DB-BECF-A7AE85457FA1}" type="datetime1">
              <a:rPr lang="ja-JP" altLang="en-US">
                <a:solidFill>
                  <a:srgbClr val="FFFFFF"/>
                </a:solidFill>
              </a:rPr>
              <a:pPr>
                <a:defRPr/>
              </a:pPr>
              <a:t>2015/9/24</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5692266B-F93A-4A7D-B1C0-5E189B42743E}"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38843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B6BC10A-FCF7-46B0-B86B-3E228A83AF27}" type="datetime1">
              <a:rPr lang="tr-TR"/>
              <a:pPr>
                <a:defRPr/>
              </a:pPr>
              <a:t>24.09.2015</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pPr>
              <a:defRPr/>
            </a:pPr>
            <a:fld id="{A361AA57-EF54-4D89-A480-14497EC0B415}" type="slidenum">
              <a:rPr lang="tr-TR"/>
              <a:pPr>
                <a:defRPr/>
              </a:pPr>
              <a:t>‹#›</a:t>
            </a:fld>
            <a:r>
              <a:rPr lang="tr-TR" dirty="0"/>
              <a:t>/8</a:t>
            </a:r>
          </a:p>
        </p:txBody>
      </p:sp>
    </p:spTree>
    <p:extLst>
      <p:ext uri="{BB962C8B-B14F-4D97-AF65-F5344CB8AC3E}">
        <p14:creationId xmlns:p14="http://schemas.microsoft.com/office/powerpoint/2010/main" val="262862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E5D34BB8-AC5B-45A8-808F-17080352486D}" type="datetime1">
              <a:rPr lang="tr-TR"/>
              <a:pPr>
                <a:defRPr/>
              </a:pPr>
              <a:t>24.09.2015</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pPr>
              <a:defRPr/>
            </a:pPr>
            <a:fld id="{832907F5-5803-409E-BE63-E97B37CB9DD3}" type="slidenum">
              <a:rPr lang="tr-TR"/>
              <a:pPr>
                <a:defRPr/>
              </a:pPr>
              <a:t>‹#›</a:t>
            </a:fld>
            <a:r>
              <a:rPr lang="tr-TR" dirty="0"/>
              <a:t>/8</a:t>
            </a:r>
          </a:p>
        </p:txBody>
      </p:sp>
    </p:spTree>
    <p:extLst>
      <p:ext uri="{BB962C8B-B14F-4D97-AF65-F5344CB8AC3E}">
        <p14:creationId xmlns:p14="http://schemas.microsoft.com/office/powerpoint/2010/main" val="23265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205DC8AD-3698-49D2-B0A3-E6E6ABFAC6D0}" type="datetime1">
              <a:rPr lang="tr-TR"/>
              <a:pPr>
                <a:defRPr/>
              </a:pPr>
              <a:t>24.09.2015</a:t>
            </a:fld>
            <a:endParaRPr lang="tr-TR"/>
          </a:p>
        </p:txBody>
      </p:sp>
      <p:sp>
        <p:nvSpPr>
          <p:cNvPr id="6" name="4 Altbilgi Yer Tutucusu"/>
          <p:cNvSpPr>
            <a:spLocks noGrp="1"/>
          </p:cNvSpPr>
          <p:nvPr>
            <p:ph type="ftr" sz="quarter" idx="11"/>
          </p:nvPr>
        </p:nvSpPr>
        <p:spPr/>
        <p:txBody>
          <a:bodyPr/>
          <a:lstStyle>
            <a:lvl1pPr>
              <a:defRPr/>
            </a:lvl1pPr>
          </a:lstStyle>
          <a:p>
            <a:endParaRPr lang="tr-TR"/>
          </a:p>
        </p:txBody>
      </p:sp>
      <p:sp>
        <p:nvSpPr>
          <p:cNvPr id="7" name="5 Slayt Numarası Yer Tutucusu"/>
          <p:cNvSpPr>
            <a:spLocks noGrp="1"/>
          </p:cNvSpPr>
          <p:nvPr>
            <p:ph type="sldNum" sz="quarter" idx="12"/>
          </p:nvPr>
        </p:nvSpPr>
        <p:spPr/>
        <p:txBody>
          <a:bodyPr/>
          <a:lstStyle>
            <a:lvl1pPr>
              <a:defRPr/>
            </a:lvl1pPr>
          </a:lstStyle>
          <a:p>
            <a:pPr>
              <a:defRPr/>
            </a:pPr>
            <a:fld id="{FDC81EA9-E9CE-4E51-A143-916ED56D7334}" type="slidenum">
              <a:rPr lang="tr-TR"/>
              <a:pPr>
                <a:defRPr/>
              </a:pPr>
              <a:t>‹#›</a:t>
            </a:fld>
            <a:r>
              <a:rPr lang="tr-TR" dirty="0"/>
              <a:t>/8</a:t>
            </a:r>
          </a:p>
        </p:txBody>
      </p:sp>
    </p:spTree>
    <p:extLst>
      <p:ext uri="{BB962C8B-B14F-4D97-AF65-F5344CB8AC3E}">
        <p14:creationId xmlns:p14="http://schemas.microsoft.com/office/powerpoint/2010/main" val="355664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82D4C775-FBEA-4DB9-BA38-845C09432672}" type="datetime1">
              <a:rPr lang="tr-TR"/>
              <a:pPr>
                <a:defRPr/>
              </a:pPr>
              <a:t>24.09.2015</a:t>
            </a:fld>
            <a:endParaRPr lang="tr-TR"/>
          </a:p>
        </p:txBody>
      </p:sp>
      <p:sp>
        <p:nvSpPr>
          <p:cNvPr id="8" name="4 Altbilgi Yer Tutucusu"/>
          <p:cNvSpPr>
            <a:spLocks noGrp="1"/>
          </p:cNvSpPr>
          <p:nvPr>
            <p:ph type="ftr" sz="quarter" idx="11"/>
          </p:nvPr>
        </p:nvSpPr>
        <p:spPr/>
        <p:txBody>
          <a:bodyPr/>
          <a:lstStyle>
            <a:lvl1pPr>
              <a:defRPr/>
            </a:lvl1pPr>
          </a:lstStyle>
          <a:p>
            <a:endParaRPr lang="tr-TR"/>
          </a:p>
        </p:txBody>
      </p:sp>
      <p:sp>
        <p:nvSpPr>
          <p:cNvPr id="9" name="5 Slayt Numarası Yer Tutucusu"/>
          <p:cNvSpPr>
            <a:spLocks noGrp="1"/>
          </p:cNvSpPr>
          <p:nvPr>
            <p:ph type="sldNum" sz="quarter" idx="12"/>
          </p:nvPr>
        </p:nvSpPr>
        <p:spPr/>
        <p:txBody>
          <a:bodyPr/>
          <a:lstStyle>
            <a:lvl1pPr>
              <a:defRPr/>
            </a:lvl1pPr>
          </a:lstStyle>
          <a:p>
            <a:pPr>
              <a:defRPr/>
            </a:pPr>
            <a:fld id="{E7DDC746-E4FA-4EE7-AC3E-24232090BDB1}" type="slidenum">
              <a:rPr lang="tr-TR"/>
              <a:pPr>
                <a:defRPr/>
              </a:pPr>
              <a:t>‹#›</a:t>
            </a:fld>
            <a:r>
              <a:rPr lang="tr-TR" dirty="0"/>
              <a:t>/8</a:t>
            </a:r>
          </a:p>
        </p:txBody>
      </p:sp>
    </p:spTree>
    <p:extLst>
      <p:ext uri="{BB962C8B-B14F-4D97-AF65-F5344CB8AC3E}">
        <p14:creationId xmlns:p14="http://schemas.microsoft.com/office/powerpoint/2010/main" val="885570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DD91E9AF-428F-4E82-B3DD-38C42BA12C31}" type="datetime1">
              <a:rPr lang="tr-TR"/>
              <a:pPr>
                <a:defRPr/>
              </a:pPr>
              <a:t>24.09.2015</a:t>
            </a:fld>
            <a:endParaRPr lang="tr-TR"/>
          </a:p>
        </p:txBody>
      </p:sp>
      <p:sp>
        <p:nvSpPr>
          <p:cNvPr id="4" name="4 Altbilgi Yer Tutucusu"/>
          <p:cNvSpPr>
            <a:spLocks noGrp="1"/>
          </p:cNvSpPr>
          <p:nvPr>
            <p:ph type="ftr" sz="quarter" idx="11"/>
          </p:nvPr>
        </p:nvSpPr>
        <p:spPr/>
        <p:txBody>
          <a:bodyPr/>
          <a:lstStyle>
            <a:lvl1pPr>
              <a:defRPr/>
            </a:lvl1pPr>
          </a:lstStyle>
          <a:p>
            <a:endParaRPr lang="tr-TR"/>
          </a:p>
        </p:txBody>
      </p:sp>
      <p:sp>
        <p:nvSpPr>
          <p:cNvPr id="5" name="5 Slayt Numarası Yer Tutucusu"/>
          <p:cNvSpPr>
            <a:spLocks noGrp="1"/>
          </p:cNvSpPr>
          <p:nvPr>
            <p:ph type="sldNum" sz="quarter" idx="12"/>
          </p:nvPr>
        </p:nvSpPr>
        <p:spPr/>
        <p:txBody>
          <a:bodyPr/>
          <a:lstStyle>
            <a:lvl1pPr>
              <a:defRPr/>
            </a:lvl1pPr>
          </a:lstStyle>
          <a:p>
            <a:pPr>
              <a:defRPr/>
            </a:pPr>
            <a:fld id="{798A13C7-42E8-4862-AE94-F289BFB6EA30}" type="slidenum">
              <a:rPr lang="tr-TR"/>
              <a:pPr>
                <a:defRPr/>
              </a:pPr>
              <a:t>‹#›</a:t>
            </a:fld>
            <a:r>
              <a:rPr lang="tr-TR" dirty="0"/>
              <a:t>/8</a:t>
            </a:r>
          </a:p>
        </p:txBody>
      </p:sp>
    </p:spTree>
    <p:extLst>
      <p:ext uri="{BB962C8B-B14F-4D97-AF65-F5344CB8AC3E}">
        <p14:creationId xmlns:p14="http://schemas.microsoft.com/office/powerpoint/2010/main" val="3979159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506E1EB2-2F7A-4A97-8D8C-D742B42462A8}" type="datetime1">
              <a:rPr lang="tr-TR"/>
              <a:pPr>
                <a:defRPr/>
              </a:pPr>
              <a:t>24.09.2015</a:t>
            </a:fld>
            <a:endParaRPr lang="tr-TR"/>
          </a:p>
        </p:txBody>
      </p:sp>
      <p:sp>
        <p:nvSpPr>
          <p:cNvPr id="3" name="4 Altbilgi Yer Tutucusu"/>
          <p:cNvSpPr>
            <a:spLocks noGrp="1"/>
          </p:cNvSpPr>
          <p:nvPr>
            <p:ph type="ftr" sz="quarter" idx="11"/>
          </p:nvPr>
        </p:nvSpPr>
        <p:spPr/>
        <p:txBody>
          <a:bodyPr/>
          <a:lstStyle>
            <a:lvl1pPr>
              <a:defRPr/>
            </a:lvl1pPr>
          </a:lstStyle>
          <a:p>
            <a:endParaRPr lang="tr-TR"/>
          </a:p>
        </p:txBody>
      </p:sp>
      <p:sp>
        <p:nvSpPr>
          <p:cNvPr id="4" name="5 Slayt Numarası Yer Tutucusu"/>
          <p:cNvSpPr>
            <a:spLocks noGrp="1"/>
          </p:cNvSpPr>
          <p:nvPr>
            <p:ph type="sldNum" sz="quarter" idx="12"/>
          </p:nvPr>
        </p:nvSpPr>
        <p:spPr/>
        <p:txBody>
          <a:bodyPr/>
          <a:lstStyle>
            <a:lvl1pPr>
              <a:defRPr/>
            </a:lvl1pPr>
          </a:lstStyle>
          <a:p>
            <a:pPr>
              <a:defRPr/>
            </a:pPr>
            <a:fld id="{C81AAF32-01BB-468F-A743-3D5C960B32CC}" type="slidenum">
              <a:rPr lang="tr-TR"/>
              <a:pPr>
                <a:defRPr/>
              </a:pPr>
              <a:t>‹#›</a:t>
            </a:fld>
            <a:r>
              <a:rPr lang="tr-TR" dirty="0"/>
              <a:t>/8</a:t>
            </a:r>
          </a:p>
        </p:txBody>
      </p:sp>
    </p:spTree>
    <p:extLst>
      <p:ext uri="{BB962C8B-B14F-4D97-AF65-F5344CB8AC3E}">
        <p14:creationId xmlns:p14="http://schemas.microsoft.com/office/powerpoint/2010/main" val="372499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6C8BCB0-0B4C-48BD-BDEF-C7B5DC1E88F0}" type="datetime1">
              <a:rPr lang="tr-TR"/>
              <a:pPr>
                <a:defRPr/>
              </a:pPr>
              <a:t>24.09.2015</a:t>
            </a:fld>
            <a:endParaRPr lang="tr-TR"/>
          </a:p>
        </p:txBody>
      </p:sp>
      <p:sp>
        <p:nvSpPr>
          <p:cNvPr id="6" name="4 Altbilgi Yer Tutucusu"/>
          <p:cNvSpPr>
            <a:spLocks noGrp="1"/>
          </p:cNvSpPr>
          <p:nvPr>
            <p:ph type="ftr" sz="quarter" idx="11"/>
          </p:nvPr>
        </p:nvSpPr>
        <p:spPr/>
        <p:txBody>
          <a:bodyPr/>
          <a:lstStyle>
            <a:lvl1pPr>
              <a:defRPr/>
            </a:lvl1pPr>
          </a:lstStyle>
          <a:p>
            <a:endParaRPr lang="tr-TR"/>
          </a:p>
        </p:txBody>
      </p:sp>
      <p:sp>
        <p:nvSpPr>
          <p:cNvPr id="7" name="5 Slayt Numarası Yer Tutucusu"/>
          <p:cNvSpPr>
            <a:spLocks noGrp="1"/>
          </p:cNvSpPr>
          <p:nvPr>
            <p:ph type="sldNum" sz="quarter" idx="12"/>
          </p:nvPr>
        </p:nvSpPr>
        <p:spPr/>
        <p:txBody>
          <a:bodyPr/>
          <a:lstStyle>
            <a:lvl1pPr>
              <a:defRPr/>
            </a:lvl1pPr>
          </a:lstStyle>
          <a:p>
            <a:pPr>
              <a:defRPr/>
            </a:pPr>
            <a:fld id="{0A5A69DC-BB3C-4363-B50F-13ADCB4BC3D5}" type="slidenum">
              <a:rPr lang="tr-TR"/>
              <a:pPr>
                <a:defRPr/>
              </a:pPr>
              <a:t>‹#›</a:t>
            </a:fld>
            <a:r>
              <a:rPr lang="tr-TR" dirty="0"/>
              <a:t>/8</a:t>
            </a:r>
          </a:p>
        </p:txBody>
      </p:sp>
    </p:spTree>
    <p:extLst>
      <p:ext uri="{BB962C8B-B14F-4D97-AF65-F5344CB8AC3E}">
        <p14:creationId xmlns:p14="http://schemas.microsoft.com/office/powerpoint/2010/main" val="362115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C50D0D1-8851-4405-97B9-5259439691A8}" type="datetime1">
              <a:rPr lang="tr-TR"/>
              <a:pPr>
                <a:defRPr/>
              </a:pPr>
              <a:t>24.09.2015</a:t>
            </a:fld>
            <a:endParaRPr lang="tr-TR"/>
          </a:p>
        </p:txBody>
      </p:sp>
      <p:sp>
        <p:nvSpPr>
          <p:cNvPr id="6" name="4 Altbilgi Yer Tutucusu"/>
          <p:cNvSpPr>
            <a:spLocks noGrp="1"/>
          </p:cNvSpPr>
          <p:nvPr>
            <p:ph type="ftr" sz="quarter" idx="11"/>
          </p:nvPr>
        </p:nvSpPr>
        <p:spPr/>
        <p:txBody>
          <a:bodyPr/>
          <a:lstStyle>
            <a:lvl1pPr>
              <a:defRPr/>
            </a:lvl1pPr>
          </a:lstStyle>
          <a:p>
            <a:endParaRPr lang="tr-TR"/>
          </a:p>
        </p:txBody>
      </p:sp>
      <p:sp>
        <p:nvSpPr>
          <p:cNvPr id="7" name="5 Slayt Numarası Yer Tutucusu"/>
          <p:cNvSpPr>
            <a:spLocks noGrp="1"/>
          </p:cNvSpPr>
          <p:nvPr>
            <p:ph type="sldNum" sz="quarter" idx="12"/>
          </p:nvPr>
        </p:nvSpPr>
        <p:spPr/>
        <p:txBody>
          <a:bodyPr/>
          <a:lstStyle>
            <a:lvl1pPr>
              <a:defRPr/>
            </a:lvl1pPr>
          </a:lstStyle>
          <a:p>
            <a:pPr>
              <a:defRPr/>
            </a:pPr>
            <a:fld id="{4D4A128C-D4A9-42C3-8508-9C03B53B495D}" type="slidenum">
              <a:rPr lang="tr-TR"/>
              <a:pPr>
                <a:defRPr/>
              </a:pPr>
              <a:t>‹#›</a:t>
            </a:fld>
            <a:r>
              <a:rPr lang="tr-TR" dirty="0"/>
              <a:t>/8</a:t>
            </a:r>
          </a:p>
        </p:txBody>
      </p:sp>
    </p:spTree>
    <p:extLst>
      <p:ext uri="{BB962C8B-B14F-4D97-AF65-F5344CB8AC3E}">
        <p14:creationId xmlns:p14="http://schemas.microsoft.com/office/powerpoint/2010/main" val="46458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A1F496E-CCB8-4F7E-89B7-AD92F26BA1B6}" type="datetime1">
              <a:rPr lang="tr-TR"/>
              <a:pPr>
                <a:defRPr/>
              </a:pPr>
              <a:t>24.09.2015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600">
                <a:solidFill>
                  <a:schemeClr val="tx1"/>
                </a:solidFill>
                <a:latin typeface="+mn-lt"/>
                <a:cs typeface="+mn-cs"/>
              </a:defRPr>
            </a:lvl1pPr>
          </a:lstStyle>
          <a:p>
            <a:pPr>
              <a:defRPr/>
            </a:pPr>
            <a:fld id="{5A37B3A4-01D1-40B1-9DAA-10F116D40B27}" type="slidenum">
              <a:rPr lang="tr-TR"/>
              <a:pPr>
                <a:defRPr/>
              </a:pPr>
              <a:t>‹#›</a:t>
            </a:fld>
            <a:r>
              <a:rPr lang="tr-TR" dirty="0"/>
              <a:t>/8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D0D0D">
            <a:alpha val="0"/>
          </a:srgb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 タイトルの</a:t>
            </a:r>
            <a:br>
              <a:rPr lang="ja-JP" altLang="en-US" smtClean="0"/>
            </a:br>
            <a:r>
              <a:rPr lang="ja-JP" altLang="en-US" smtClean="0"/>
              <a:t>書式設定</a:t>
            </a:r>
          </a:p>
        </p:txBody>
      </p:sp>
      <p:sp>
        <p:nvSpPr>
          <p:cNvPr id="1027"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8" name="Rectangle 5"/>
          <p:cNvSpPr>
            <a:spLocks noGrp="1" noChangeArrowheads="1"/>
          </p:cNvSpPr>
          <p:nvPr>
            <p:ph type="dt" sz="half" idx="2"/>
          </p:nvPr>
        </p:nvSpPr>
        <p:spPr bwMode="auto">
          <a:xfrm>
            <a:off x="304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eaLnBrk="1" hangingPunct="1">
              <a:defRPr sz="1400" smtClean="0"/>
            </a:lvl1pPr>
          </a:lstStyle>
          <a:p>
            <a:pPr>
              <a:defRPr/>
            </a:pPr>
            <a:fld id="{660B9A97-EAE3-4393-9844-3EC263B28109}" type="datetime1">
              <a:rPr kumimoji="1" lang="ja-JP" altLang="en-US">
                <a:solidFill>
                  <a:srgbClr val="FFFFFF"/>
                </a:solidFill>
                <a:latin typeface="Times New Roman" pitchFamily="18" charset="0"/>
                <a:ea typeface="ＭＳ Ｐゴシック" pitchFamily="34" charset="-128"/>
                <a:cs typeface="+mn-cs"/>
              </a:rPr>
              <a:pPr>
                <a:defRPr/>
              </a:pPr>
              <a:t>2015/9/24</a:t>
            </a:fld>
            <a:endParaRPr kumimoji="1" lang="en-US" altLang="ja-JP">
              <a:solidFill>
                <a:srgbClr val="FFFFFF"/>
              </a:solidFill>
              <a:latin typeface="Times New Roman" pitchFamily="18" charset="0"/>
              <a:ea typeface="ＭＳ Ｐゴシック" pitchFamily="34" charset="-128"/>
              <a:cs typeface="+mn-cs"/>
            </a:endParaRPr>
          </a:p>
        </p:txBody>
      </p:sp>
      <p:sp>
        <p:nvSpPr>
          <p:cNvPr id="9" name="Rectangle 6"/>
          <p:cNvSpPr>
            <a:spLocks noGrp="1" noChangeArrowheads="1"/>
          </p:cNvSpPr>
          <p:nvPr>
            <p:ph type="ftr" sz="quarter" idx="3"/>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eaLnBrk="1" hangingPunct="1">
              <a:defRPr sz="1400" smtClean="0"/>
            </a:lvl1pPr>
          </a:lstStyle>
          <a:p>
            <a:pPr>
              <a:defRPr/>
            </a:pPr>
            <a:endParaRPr kumimoji="1" lang="en-US" altLang="ja-JP">
              <a:solidFill>
                <a:srgbClr val="FFFFFF"/>
              </a:solidFill>
              <a:latin typeface="Times New Roman" pitchFamily="18" charset="0"/>
              <a:ea typeface="ＭＳ Ｐゴシック" pitchFamily="34" charset="-128"/>
              <a:cs typeface="+mn-cs"/>
            </a:endParaRPr>
          </a:p>
        </p:txBody>
      </p:sp>
      <p:sp>
        <p:nvSpPr>
          <p:cNvPr id="10" name="Rectangle 7"/>
          <p:cNvSpPr>
            <a:spLocks noGrp="1" noChangeArrowheads="1"/>
          </p:cNvSpPr>
          <p:nvPr>
            <p:ph type="sldNum" sz="quarter" idx="4"/>
          </p:nvPr>
        </p:nvSpPr>
        <p:spPr bwMode="auto">
          <a:xfrm>
            <a:off x="7010400" y="62484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eaLnBrk="1" hangingPunct="1">
              <a:defRPr sz="1400" smtClean="0"/>
            </a:lvl1pPr>
          </a:lstStyle>
          <a:p>
            <a:pPr>
              <a:defRPr/>
            </a:pPr>
            <a:fld id="{B8230C9D-D6AA-4A10-B604-F50816F95B66}" type="slidenum">
              <a:rPr kumimoji="1" lang="en-US" altLang="ja-JP">
                <a:solidFill>
                  <a:srgbClr val="FFFFFF"/>
                </a:solidFill>
                <a:latin typeface="Times New Roman" pitchFamily="18" charset="0"/>
                <a:ea typeface="ＭＳ Ｐゴシック" pitchFamily="34" charset="-128"/>
                <a:cs typeface="+mn-cs"/>
              </a:rPr>
              <a:pPr>
                <a:defRPr/>
              </a:pPr>
              <a:t>‹#›</a:t>
            </a:fld>
            <a:endParaRPr kumimoji="1" lang="en-US" altLang="ja-JP">
              <a:solidFill>
                <a:srgbClr val="FFFFFF"/>
              </a:solidFill>
              <a:latin typeface="Times New Roman" pitchFamily="18" charset="0"/>
              <a:ea typeface="ＭＳ Ｐゴシック" pitchFamily="34" charset="-128"/>
              <a:cs typeface="+mn-cs"/>
            </a:endParaRPr>
          </a:p>
        </p:txBody>
      </p:sp>
    </p:spTree>
    <p:extLst>
      <p:ext uri="{BB962C8B-B14F-4D97-AF65-F5344CB8AC3E}">
        <p14:creationId xmlns:p14="http://schemas.microsoft.com/office/powerpoint/2010/main" val="2048089890"/>
      </p:ext>
    </p:extLst>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hf hdr="0" ftr="0"/>
  <p:txStyles>
    <p:titleStyle>
      <a:lvl1pPr algn="l" rtl="0" eaLnBrk="0" fontAlgn="base" hangingPunct="0">
        <a:lnSpc>
          <a:spcPct val="70000"/>
        </a:lnSpc>
        <a:spcBef>
          <a:spcPct val="0"/>
        </a:spcBef>
        <a:spcAft>
          <a:spcPct val="0"/>
        </a:spcAft>
        <a:defRPr kumimoji="1" sz="4800" b="1">
          <a:solidFill>
            <a:schemeClr val="tx2"/>
          </a:solidFill>
          <a:latin typeface="Arial" pitchFamily="34" charset="0"/>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2pPr>
      <a:lvl3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3pPr>
      <a:lvl4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4pPr>
      <a:lvl5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5pPr>
      <a:lvl6pPr marL="4572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6pPr>
      <a:lvl7pPr marL="9144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7pPr>
      <a:lvl8pPr marL="13716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8pPr>
      <a:lvl9pPr marL="18288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kumimoji="1" sz="28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kumimoji="1" sz="2600">
          <a:solidFill>
            <a:schemeClr val="tx1"/>
          </a:solidFill>
          <a:latin typeface="Arial" pitchFamily="34" charset="0"/>
          <a:ea typeface="+mn-ea"/>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kumimoji="1" sz="2400">
          <a:solidFill>
            <a:schemeClr val="tx1"/>
          </a:solidFill>
          <a:latin typeface="Arial" pitchFamily="34" charset="0"/>
          <a:ea typeface="+mn-ea"/>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pitchFamily="34" charset="0"/>
          <a:ea typeface="+mn-ea"/>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pitchFamily="34" charset="0"/>
          <a:ea typeface="+mn-ea"/>
        </a:defRPr>
      </a:lvl5pPr>
      <a:lvl6pPr marL="25146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6pPr>
      <a:lvl7pPr marL="29718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7pPr>
      <a:lvl8pPr marL="34290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8pPr>
      <a:lvl9pPr marL="38862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15.xml"/><Relationship Id="rId5" Type="http://schemas.openxmlformats.org/officeDocument/2006/relationships/image" Target="../media/image1.jpeg"/><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382000" cy="1143000"/>
          </a:xfrm>
          <a:solidFill>
            <a:schemeClr val="tx2"/>
          </a:solidFill>
          <a:ln w="3175"/>
        </p:spPr>
        <p:txBody>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382000" cy="4530725"/>
          </a:xfrm>
          <a:solidFill>
            <a:schemeClr val="tx2"/>
          </a:solidFill>
          <a:ln>
            <a:solidFill>
              <a:schemeClr val="accent1"/>
            </a:solidFill>
          </a:ln>
        </p:spPr>
        <p:txBody>
          <a:bodyPr>
            <a:normAutofit lnSpcReduction="10000"/>
          </a:bodyPr>
          <a:lstStyle/>
          <a:p>
            <a:pPr algn="just" eaLnBrk="1" hangingPunct="1">
              <a:buFont typeface="Arial" charset="0"/>
              <a:buNone/>
              <a:defRPr/>
            </a:pPr>
            <a:r>
              <a:rPr lang="en-US" sz="2000" dirty="0" smtClean="0">
                <a:solidFill>
                  <a:schemeClr val="bg2">
                    <a:lumMod val="75000"/>
                  </a:schemeClr>
                </a:solidFill>
                <a:latin typeface="+mj-lt"/>
              </a:rPr>
              <a:t>      </a:t>
            </a:r>
            <a:r>
              <a:rPr lang="en-US" sz="2000" b="1" dirty="0" smtClean="0">
                <a:solidFill>
                  <a:schemeClr val="bg2">
                    <a:lumMod val="75000"/>
                  </a:schemeClr>
                </a:solidFill>
                <a:latin typeface="+mj-lt"/>
              </a:rPr>
              <a:t>OMICS Group International is an amalgamation of </a:t>
            </a:r>
            <a:r>
              <a:rPr lang="en-US" sz="2000" b="1" dirty="0" smtClean="0">
                <a:solidFill>
                  <a:schemeClr val="bg2">
                    <a:lumMod val="75000"/>
                  </a:schemeClr>
                </a:solidFill>
                <a:latin typeface="+mj-lt"/>
                <a:hlinkClick r:id="rId2" tooltip="Open Access publications"/>
              </a:rPr>
              <a:t>Open Access publications</a:t>
            </a:r>
            <a:r>
              <a:rPr lang="en-US" sz="2000" b="1" dirty="0" smtClean="0">
                <a:solidFill>
                  <a:schemeClr val="bg2">
                    <a:lumMod val="75000"/>
                  </a:schemeClr>
                </a:solidFill>
                <a:latin typeface="+mj-lt"/>
              </a:rPr>
              <a:t> and worldwide international science conferences and events. Established in the year 2007 with the sole aim of making the information on Sciences and technology ‘Open Access’, OMICS Group publishes 400 online open access </a:t>
            </a:r>
            <a:r>
              <a:rPr lang="en-US" sz="2000" b="1" dirty="0" smtClean="0">
                <a:solidFill>
                  <a:schemeClr val="bg2">
                    <a:lumMod val="75000"/>
                  </a:schemeClr>
                </a:solidFill>
                <a:latin typeface="+mj-lt"/>
                <a:hlinkClick r:id="rId3" tooltip="scholarly journals"/>
              </a:rPr>
              <a:t>scholarly journals</a:t>
            </a:r>
            <a:r>
              <a:rPr lang="en-US" sz="2000" b="1" dirty="0" smtClean="0">
                <a:solidFill>
                  <a:schemeClr val="bg2">
                    <a:lumMod val="75000"/>
                  </a:schemeClr>
                </a:solidFill>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b="1" dirty="0" smtClean="0">
                <a:solidFill>
                  <a:schemeClr val="bg2">
                    <a:lumMod val="75000"/>
                  </a:schemeClr>
                </a:solidFill>
                <a:latin typeface="+mj-lt"/>
                <a:hlinkClick r:id="rId4" tooltip="International conferences"/>
              </a:rPr>
              <a:t>International conferences</a:t>
            </a:r>
            <a:r>
              <a:rPr lang="en-US" sz="2000" b="1" dirty="0" smtClean="0">
                <a:solidFill>
                  <a:schemeClr val="bg2">
                    <a:lumMod val="75000"/>
                  </a:schemeClr>
                </a:solidFill>
                <a:latin typeface="+mj-lt"/>
              </a:rPr>
              <a:t> annually across the globe, where knowledge transfer takes place through debates, round table discussions, poster presentations, workshops, symposia and exhibitions</a:t>
            </a:r>
            <a:r>
              <a:rPr lang="en-US" sz="1800" b="1" dirty="0" smtClean="0">
                <a:solidFill>
                  <a:schemeClr val="bg2">
                    <a:lumMod val="75000"/>
                  </a:schemeClr>
                </a:solidFill>
                <a:latin typeface="+mj-lt"/>
              </a:rPr>
              <a:t>.</a:t>
            </a:r>
            <a:endParaRPr lang="en-US" sz="1800" b="1" dirty="0">
              <a:solidFill>
                <a:schemeClr val="bg2">
                  <a:lumMod val="75000"/>
                </a:schemeClr>
              </a:solidFill>
              <a:latin typeface="+mj-lt"/>
            </a:endParaRPr>
          </a:p>
        </p:txBody>
      </p:sp>
      <p:pic>
        <p:nvPicPr>
          <p:cNvPr id="3076"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15125" y="0"/>
            <a:ext cx="24288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389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p:cNvSpPr>
          <p:nvPr>
            <p:ph type="title"/>
          </p:nvPr>
        </p:nvSpPr>
        <p:spPr/>
        <p:txBody>
          <a:bodyPr/>
          <a:lstStyle/>
          <a:p>
            <a:r>
              <a:rPr lang="tr-TR" b="1" smtClean="0">
                <a:solidFill>
                  <a:srgbClr val="00B050"/>
                </a:solidFill>
              </a:rPr>
              <a:t>Introduction</a:t>
            </a:r>
          </a:p>
        </p:txBody>
      </p:sp>
      <p:sp>
        <p:nvSpPr>
          <p:cNvPr id="168963" name="Rectangle 3"/>
          <p:cNvSpPr>
            <a:spLocks noGrp="1"/>
          </p:cNvSpPr>
          <p:nvPr>
            <p:ph type="body" idx="1"/>
          </p:nvPr>
        </p:nvSpPr>
        <p:spPr/>
        <p:txBody>
          <a:bodyPr/>
          <a:lstStyle/>
          <a:p>
            <a:pPr algn="just"/>
            <a:r>
              <a:rPr lang="tr-TR" sz="2800" smtClean="0"/>
              <a:t>The aim of this study was to investigate the effects of alcohol fuel blends on NOx emissions of diesel engine, equipped with SCR system to further reduce the NOx emission.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p:nvPr>
        </p:nvSpPr>
        <p:spPr/>
        <p:txBody>
          <a:bodyPr/>
          <a:lstStyle/>
          <a:p>
            <a:r>
              <a:rPr lang="tr-TR" b="1" smtClean="0">
                <a:solidFill>
                  <a:srgbClr val="00B050"/>
                </a:solidFill>
                <a:cs typeface="Times New Roman" pitchFamily="18" charset="0"/>
              </a:rPr>
              <a:t>Experimental Set Up</a:t>
            </a:r>
            <a:r>
              <a:rPr lang="tr-TR" sz="4000" b="1" smtClean="0">
                <a:solidFill>
                  <a:srgbClr val="00B050"/>
                </a:solidFill>
              </a:rPr>
              <a:t> </a:t>
            </a:r>
          </a:p>
        </p:txBody>
      </p:sp>
      <p:sp>
        <p:nvSpPr>
          <p:cNvPr id="145414" name="Rectangle 6"/>
          <p:cNvSpPr>
            <a:spLocks noGrp="1"/>
          </p:cNvSpPr>
          <p:nvPr>
            <p:ph type="body" idx="1"/>
          </p:nvPr>
        </p:nvSpPr>
        <p:spPr>
          <a:xfrm>
            <a:off x="457200" y="1600200"/>
            <a:ext cx="8291513" cy="4565650"/>
          </a:xfrm>
        </p:spPr>
        <p:txBody>
          <a:bodyPr/>
          <a:lstStyle/>
          <a:p>
            <a:pPr algn="just"/>
            <a:r>
              <a:rPr lang="tr-TR" smtClean="0">
                <a:solidFill>
                  <a:srgbClr val="000000"/>
                </a:solidFill>
                <a:cs typeface="Times New Roman" pitchFamily="18" charset="0"/>
              </a:rPr>
              <a:t>Exhaust emmission variations of diesel blends with alcohol additive was carried on a six cylinder, four-stroke, air-cooled turbocharger diesel engine </a:t>
            </a:r>
            <a:r>
              <a:rPr lang="tr-TR" smtClean="0"/>
              <a:t>with and without SCR system</a:t>
            </a:r>
            <a:r>
              <a:rPr lang="tr-TR" smtClean="0">
                <a:solidFill>
                  <a:srgbClr val="000000"/>
                </a:solidFill>
                <a:cs typeface="Times New Roman" pitchFamily="18" charset="0"/>
              </a:rPr>
              <a:t>. A hydraulic dynamometer was used to determine the torque.</a:t>
            </a:r>
            <a:r>
              <a:rPr lang="tr-TR" smtClean="0"/>
              <a:t> </a:t>
            </a:r>
          </a:p>
          <a:p>
            <a:endParaRPr lang="tr-T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p:cNvSpPr>
          <p:nvPr>
            <p:ph type="title"/>
          </p:nvPr>
        </p:nvSpPr>
        <p:spPr/>
        <p:txBody>
          <a:bodyPr/>
          <a:lstStyle/>
          <a:p>
            <a:r>
              <a:rPr lang="tr-TR" b="1" smtClean="0">
                <a:solidFill>
                  <a:srgbClr val="00B050"/>
                </a:solidFill>
              </a:rPr>
              <a:t>Experimental Set up</a:t>
            </a:r>
          </a:p>
        </p:txBody>
      </p:sp>
      <p:sp>
        <p:nvSpPr>
          <p:cNvPr id="132102" name="Rectangle 6"/>
          <p:cNvSpPr>
            <a:spLocks noGrp="1"/>
          </p:cNvSpPr>
          <p:nvPr>
            <p:ph type="body" sz="half" idx="1"/>
          </p:nvPr>
        </p:nvSpPr>
        <p:spPr>
          <a:xfrm>
            <a:off x="457200" y="1412875"/>
            <a:ext cx="4619625" cy="4713288"/>
          </a:xfrm>
        </p:spPr>
        <p:txBody>
          <a:bodyPr/>
          <a:lstStyle/>
          <a:p>
            <a:pPr>
              <a:buFont typeface="Arial" charset="0"/>
              <a:buNone/>
            </a:pPr>
            <a:r>
              <a:rPr lang="tr-TR" sz="1400" smtClean="0"/>
              <a:t>	</a:t>
            </a:r>
            <a:r>
              <a:rPr lang="tr-TR" sz="1800" b="1" smtClean="0"/>
              <a:t>Table 1.</a:t>
            </a:r>
            <a:r>
              <a:rPr lang="tr-TR" sz="1800" smtClean="0"/>
              <a:t> </a:t>
            </a:r>
            <a:r>
              <a:rPr lang="en-GB" sz="1800" smtClean="0"/>
              <a:t>The engine specifications</a:t>
            </a:r>
            <a:endParaRPr lang="tr-TR" sz="1800" smtClean="0"/>
          </a:p>
        </p:txBody>
      </p:sp>
      <p:graphicFrame>
        <p:nvGraphicFramePr>
          <p:cNvPr id="132322" name="Group 226"/>
          <p:cNvGraphicFramePr>
            <a:graphicFrameLocks noGrp="1"/>
          </p:cNvGraphicFramePr>
          <p:nvPr>
            <p:ph sz="half" idx="2"/>
          </p:nvPr>
        </p:nvGraphicFramePr>
        <p:xfrm>
          <a:off x="611188" y="1773238"/>
          <a:ext cx="8075612" cy="4348162"/>
        </p:xfrm>
        <a:graphic>
          <a:graphicData uri="http://schemas.openxmlformats.org/drawingml/2006/table">
            <a:tbl>
              <a:tblPr/>
              <a:tblGrid>
                <a:gridCol w="3871912"/>
                <a:gridCol w="4203700"/>
              </a:tblGrid>
              <a:tr h="2921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Brand</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Cummins</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Model</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ISBE4+250B</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Type</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Electonic control system</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Cylinder</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6</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Bore/Stroke</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107/124 mm</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Compression Ratio</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17.3</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Aftertreatment</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SCR</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Displacement</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6700cc</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Power</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184 kW@2500 rpm </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Torque</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1020Nm @1500 rpm</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Oil Cooler</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cs typeface="Times New Roman" pitchFamily="18" charset="0"/>
                        </a:rPr>
                        <a:t>Turbocharger &amp; aftercooled</a:t>
                      </a:r>
                      <a:endParaRPr kumimoji="0" lang="en-GB" sz="2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p:nvPr>
        </p:nvSpPr>
        <p:spPr/>
        <p:txBody>
          <a:bodyPr/>
          <a:lstStyle/>
          <a:p>
            <a:r>
              <a:rPr lang="tr-TR" b="1" smtClean="0">
                <a:solidFill>
                  <a:srgbClr val="00B050"/>
                </a:solidFill>
              </a:rPr>
              <a:t>Experimental Set up</a:t>
            </a:r>
          </a:p>
        </p:txBody>
      </p:sp>
      <p:sp>
        <p:nvSpPr>
          <p:cNvPr id="133123" name="Rectangle 3"/>
          <p:cNvSpPr>
            <a:spLocks noGrp="1"/>
          </p:cNvSpPr>
          <p:nvPr>
            <p:ph type="body" sz="half" idx="1"/>
          </p:nvPr>
        </p:nvSpPr>
        <p:spPr>
          <a:xfrm>
            <a:off x="468313" y="1628775"/>
            <a:ext cx="4038600" cy="4525963"/>
          </a:xfrm>
        </p:spPr>
        <p:txBody>
          <a:bodyPr/>
          <a:lstStyle/>
          <a:p>
            <a:pPr algn="just">
              <a:buFont typeface="Arial" charset="0"/>
              <a:buNone/>
            </a:pPr>
            <a:r>
              <a:rPr lang="tr-TR" sz="1800" b="1" smtClean="0"/>
              <a:t>Table 2.</a:t>
            </a:r>
            <a:r>
              <a:rPr lang="tr-TR" sz="1800" smtClean="0"/>
              <a:t> Specifications of Dynamometer</a:t>
            </a:r>
          </a:p>
        </p:txBody>
      </p:sp>
      <p:graphicFrame>
        <p:nvGraphicFramePr>
          <p:cNvPr id="133150" name="Group 30"/>
          <p:cNvGraphicFramePr>
            <a:graphicFrameLocks noGrp="1"/>
          </p:cNvGraphicFramePr>
          <p:nvPr>
            <p:ph sz="half" idx="2"/>
          </p:nvPr>
        </p:nvGraphicFramePr>
        <p:xfrm>
          <a:off x="684213" y="2060575"/>
          <a:ext cx="8002587" cy="4065588"/>
        </p:xfrm>
        <a:graphic>
          <a:graphicData uri="http://schemas.openxmlformats.org/drawingml/2006/table">
            <a:tbl>
              <a:tblPr/>
              <a:tblGrid>
                <a:gridCol w="4002087"/>
                <a:gridCol w="4000500"/>
              </a:tblGrid>
              <a:tr h="9779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Torque range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0-1700 Nm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Speed range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0-7500 rpm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Body weight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45 kgf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Total weight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110 kgf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Body diameter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350 mm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Torque arm length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tr-TR" sz="2800" b="0" i="0" u="none" strike="noStrike" cap="none" normalizeH="0" baseline="0" smtClean="0">
                          <a:ln>
                            <a:noFill/>
                          </a:ln>
                          <a:solidFill>
                            <a:schemeClr val="tx1"/>
                          </a:solidFill>
                          <a:effectLst/>
                          <a:latin typeface="Calibri" pitchFamily="34" charset="0"/>
                        </a:rPr>
                        <a:t>350 mm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p:cNvSpPr>
          <p:nvPr>
            <p:ph type="title"/>
          </p:nvPr>
        </p:nvSpPr>
        <p:spPr/>
        <p:txBody>
          <a:bodyPr/>
          <a:lstStyle/>
          <a:p>
            <a:r>
              <a:rPr lang="tr-TR" b="1" smtClean="0">
                <a:solidFill>
                  <a:srgbClr val="00B050"/>
                </a:solidFill>
              </a:rPr>
              <a:t>Experimental Set up</a:t>
            </a:r>
          </a:p>
        </p:txBody>
      </p:sp>
      <p:pic>
        <p:nvPicPr>
          <p:cNvPr id="162821" name="Picture 5" descr="Adsı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844675"/>
            <a:ext cx="7007225"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22" name="Rectangle 6"/>
          <p:cNvSpPr>
            <a:spLocks noChangeArrowheads="1"/>
          </p:cNvSpPr>
          <p:nvPr/>
        </p:nvSpPr>
        <p:spPr bwMode="auto">
          <a:xfrm>
            <a:off x="2395538" y="5843588"/>
            <a:ext cx="4352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tr-TR"/>
              <a:t>Figure 1. Shematic diagram of test unit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p:cNvSpPr>
          <p:nvPr>
            <p:ph type="title"/>
          </p:nvPr>
        </p:nvSpPr>
        <p:spPr/>
        <p:txBody>
          <a:bodyPr/>
          <a:lstStyle/>
          <a:p>
            <a:r>
              <a:rPr lang="tr-TR" b="1" smtClean="0">
                <a:solidFill>
                  <a:srgbClr val="00B050"/>
                </a:solidFill>
                <a:cs typeface="Times New Roman" pitchFamily="18" charset="0"/>
              </a:rPr>
              <a:t>Experimental Set Up</a:t>
            </a:r>
          </a:p>
        </p:txBody>
      </p:sp>
      <p:sp>
        <p:nvSpPr>
          <p:cNvPr id="156675" name="Rectangle 3"/>
          <p:cNvSpPr>
            <a:spLocks noGrp="1"/>
          </p:cNvSpPr>
          <p:nvPr>
            <p:ph type="body" idx="1"/>
          </p:nvPr>
        </p:nvSpPr>
        <p:spPr/>
        <p:txBody>
          <a:bodyPr/>
          <a:lstStyle/>
          <a:p>
            <a:pPr algn="just"/>
            <a:r>
              <a:rPr lang="tr-TR" smtClean="0">
                <a:solidFill>
                  <a:srgbClr val="000000"/>
                </a:solidFill>
                <a:cs typeface="Times New Roman" pitchFamily="18" charset="0"/>
              </a:rPr>
              <a:t>AVL SESAM i60 Fourier Transform Infrared Spectroscopy (FTIR) device </a:t>
            </a:r>
            <a:r>
              <a:rPr lang="en-US" smtClean="0">
                <a:solidFill>
                  <a:srgbClr val="000000"/>
                </a:solidFill>
                <a:cs typeface="Times New Roman" pitchFamily="18" charset="0"/>
              </a:rPr>
              <a:t>was used measuring</a:t>
            </a:r>
            <a:r>
              <a:rPr lang="tr-TR" smtClean="0">
                <a:solidFill>
                  <a:srgbClr val="000000"/>
                </a:solidFill>
                <a:cs typeface="Times New Roman" pitchFamily="18" charset="0"/>
              </a:rPr>
              <a:t> of exhaust emissions. </a:t>
            </a:r>
            <a:r>
              <a:rPr lang="tr-TR" smtClean="0">
                <a:solidFill>
                  <a:srgbClr val="000000"/>
                </a:solidFill>
                <a:latin typeface="Arial" charset="0"/>
                <a:cs typeface="Times New Roman" pitchFamily="18" charset="0"/>
              </a:rPr>
              <a:t>The </a:t>
            </a:r>
            <a:r>
              <a:rPr lang="tr-TR" smtClean="0">
                <a:solidFill>
                  <a:srgbClr val="000000"/>
                </a:solidFill>
                <a:cs typeface="Times New Roman" pitchFamily="18" charset="0"/>
              </a:rPr>
              <a:t>fuel blends were tested  between 1400 rpm to 2400 rpm with  interval of 200 rpm in full load conditions.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p:nvPr>
        </p:nvSpPr>
        <p:spPr/>
        <p:txBody>
          <a:bodyPr/>
          <a:lstStyle/>
          <a:p>
            <a:r>
              <a:rPr lang="tr-TR" b="1" smtClean="0">
                <a:solidFill>
                  <a:srgbClr val="00B050"/>
                </a:solidFill>
              </a:rPr>
              <a:t>Experimental Set up</a:t>
            </a:r>
          </a:p>
        </p:txBody>
      </p:sp>
      <p:sp>
        <p:nvSpPr>
          <p:cNvPr id="134150" name="Rectangle 6"/>
          <p:cNvSpPr>
            <a:spLocks noGrp="1"/>
          </p:cNvSpPr>
          <p:nvPr>
            <p:ph type="body" sz="half" idx="1"/>
          </p:nvPr>
        </p:nvSpPr>
        <p:spPr>
          <a:xfrm>
            <a:off x="468313" y="1628775"/>
            <a:ext cx="8147050" cy="4525963"/>
          </a:xfrm>
        </p:spPr>
        <p:txBody>
          <a:bodyPr/>
          <a:lstStyle/>
          <a:p>
            <a:pPr>
              <a:buFont typeface="Arial" charset="0"/>
              <a:buNone/>
            </a:pPr>
            <a:r>
              <a:rPr lang="tr-TR" sz="1600" b="1" smtClean="0"/>
              <a:t>Table 3.</a:t>
            </a:r>
            <a:r>
              <a:rPr lang="tr-TR" sz="1400" smtClean="0"/>
              <a:t> </a:t>
            </a:r>
            <a:r>
              <a:rPr lang="tr-TR" sz="1600" smtClean="0">
                <a:solidFill>
                  <a:srgbClr val="000000"/>
                </a:solidFill>
                <a:cs typeface="Times New Roman" pitchFamily="18" charset="0"/>
              </a:rPr>
              <a:t>AVL SESAM i60 Fourier Transform Infrared Spectroscopy (FTIR) </a:t>
            </a:r>
          </a:p>
        </p:txBody>
      </p:sp>
      <p:graphicFrame>
        <p:nvGraphicFramePr>
          <p:cNvPr id="134186" name="Group 42"/>
          <p:cNvGraphicFramePr>
            <a:graphicFrameLocks noGrp="1"/>
          </p:cNvGraphicFramePr>
          <p:nvPr>
            <p:ph sz="half" idx="2"/>
          </p:nvPr>
        </p:nvGraphicFramePr>
        <p:xfrm>
          <a:off x="539750" y="2133600"/>
          <a:ext cx="8147050" cy="4522788"/>
        </p:xfrm>
        <a:graphic>
          <a:graphicData uri="http://schemas.openxmlformats.org/drawingml/2006/table">
            <a:tbl>
              <a:tblPr/>
              <a:tblGrid>
                <a:gridCol w="4073525"/>
                <a:gridCol w="4073525"/>
              </a:tblGrid>
              <a:tr h="381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Sampling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1 scans per second (1 Hz)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Data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All measured gas components at 1 Hz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Spectral resolution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0.5 cm-1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Measurement cell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Gas cell heated to 191</a:t>
                      </a:r>
                      <a:r>
                        <a:rPr kumimoji="0" lang="en-US" sz="2000" b="0" i="0" u="none" strike="noStrike" cap="none" normalizeH="0" baseline="0" smtClean="0">
                          <a:ln>
                            <a:noFill/>
                          </a:ln>
                          <a:solidFill>
                            <a:schemeClr val="tx1"/>
                          </a:solidFill>
                          <a:effectLst/>
                          <a:latin typeface="Calibri" pitchFamily="34" charset="0"/>
                        </a:rPr>
                        <a:t>°</a:t>
                      </a:r>
                      <a:r>
                        <a:rPr kumimoji="0" lang="tr-TR" sz="2000" b="0" i="0" u="none" strike="noStrike" cap="none" normalizeH="0" baseline="0" smtClean="0">
                          <a:ln>
                            <a:noFill/>
                          </a:ln>
                          <a:solidFill>
                            <a:schemeClr val="tx1"/>
                          </a:solidFill>
                          <a:effectLst/>
                          <a:latin typeface="Calibri"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Response 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t10 to t90 within 1 s (fast response version within 300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Sample flow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10 l/min per stream (20 l/min for fast response version)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Detector cooling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Liquid nitrogen 50ml/h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Zero/purge gas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Nitrogen/synthetic air. 0.6-1.5l/min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Compressed air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sz="2000" b="0" i="0" u="none" strike="noStrike" cap="none" normalizeH="0" baseline="0" smtClean="0">
                          <a:ln>
                            <a:noFill/>
                          </a:ln>
                          <a:solidFill>
                            <a:schemeClr val="tx1"/>
                          </a:solidFill>
                          <a:effectLst/>
                          <a:latin typeface="Calibri" pitchFamily="34" charset="0"/>
                        </a:rPr>
                        <a:t>5-6 bar rel. Max. 100l/min per FTIR stream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p:cNvSpPr>
          <p:nvPr>
            <p:ph type="title"/>
          </p:nvPr>
        </p:nvSpPr>
        <p:spPr/>
        <p:txBody>
          <a:bodyPr/>
          <a:lstStyle/>
          <a:p>
            <a:r>
              <a:rPr lang="tr-TR" b="1" smtClean="0">
                <a:solidFill>
                  <a:srgbClr val="00B050"/>
                </a:solidFill>
              </a:rPr>
              <a:t>Experimental Set up</a:t>
            </a:r>
          </a:p>
        </p:txBody>
      </p:sp>
      <p:sp>
        <p:nvSpPr>
          <p:cNvPr id="174085" name="Rectangle 5"/>
          <p:cNvSpPr>
            <a:spLocks noChangeArrowheads="1"/>
          </p:cNvSpPr>
          <p:nvPr/>
        </p:nvSpPr>
        <p:spPr bwMode="auto">
          <a:xfrm>
            <a:off x="611188" y="1196975"/>
            <a:ext cx="72215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b="1"/>
              <a:t>Table 4.</a:t>
            </a:r>
            <a:r>
              <a:rPr lang="tr-TR"/>
              <a:t> Specifications of the Aqueous Urea for SCR </a:t>
            </a:r>
          </a:p>
        </p:txBody>
      </p:sp>
      <p:graphicFrame>
        <p:nvGraphicFramePr>
          <p:cNvPr id="174207" name="Group 127"/>
          <p:cNvGraphicFramePr>
            <a:graphicFrameLocks noGrp="1"/>
          </p:cNvGraphicFramePr>
          <p:nvPr>
            <p:ph idx="1"/>
          </p:nvPr>
        </p:nvGraphicFramePr>
        <p:xfrm>
          <a:off x="457200" y="1700213"/>
          <a:ext cx="8229600" cy="4425950"/>
        </p:xfrm>
        <a:graphic>
          <a:graphicData uri="http://schemas.openxmlformats.org/drawingml/2006/table">
            <a:tbl>
              <a:tblPr/>
              <a:tblGrid>
                <a:gridCol w="4113213"/>
                <a:gridCol w="4116387"/>
              </a:tblGrid>
              <a:tr h="4429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Name</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Aqueous Urea Solution</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Chemical Formul</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(NH</a:t>
                      </a:r>
                      <a:r>
                        <a:rPr kumimoji="0" lang="tr-TR" sz="16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a:t>
                      </a:r>
                      <a:r>
                        <a:rPr kumimoji="0" lang="tr-TR" sz="16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CO.H</a:t>
                      </a:r>
                      <a:r>
                        <a:rPr kumimoji="0" lang="tr-TR" sz="16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325">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Molecular weight</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60.06 g/mol</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Urea Concentration in solution</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32.5%</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Density @ 20</a:t>
                      </a:r>
                      <a:r>
                        <a:rPr kumimoji="0" lang="tr-TR" sz="1600" b="0" i="0" u="none" strike="noStrike" cap="none" normalizeH="0" baseline="0" smtClean="0">
                          <a:ln>
                            <a:noFill/>
                          </a:ln>
                          <a:solidFill>
                            <a:schemeClr val="tx1"/>
                          </a:solidFill>
                          <a:effectLst/>
                          <a:latin typeface="Arial"/>
                          <a:cs typeface="Times New Roman" pitchFamily="18" charset="0"/>
                        </a:rPr>
                        <a:t>º</a:t>
                      </a: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C</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1.089 g/cm</a:t>
                      </a:r>
                      <a:r>
                        <a:rPr kumimoji="0" lang="tr-TR" sz="1600" b="0" i="0" u="none" strike="noStrike" cap="none" normalizeH="0" baseline="30000" smtClean="0">
                          <a:ln>
                            <a:noFill/>
                          </a:ln>
                          <a:solidFill>
                            <a:schemeClr val="tx1"/>
                          </a:solidFill>
                          <a:effectLst/>
                          <a:latin typeface="Times New Roman" pitchFamily="18" charset="0"/>
                          <a:cs typeface="Times New Roman" pitchFamily="18" charset="0"/>
                        </a:rPr>
                        <a:t>3</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RI @ 20˚C </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1.3828</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pH value</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9-11</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325">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Appearance</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Colorless</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Cristallization Temperature</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-11 </a:t>
                      </a:r>
                      <a:r>
                        <a:rPr kumimoji="0" lang="tr-TR" sz="1600" b="0" i="0" u="none" strike="noStrike" cap="none" normalizeH="0" baseline="0" smtClean="0">
                          <a:ln>
                            <a:noFill/>
                          </a:ln>
                          <a:solidFill>
                            <a:schemeClr val="tx1"/>
                          </a:solidFill>
                          <a:effectLst/>
                          <a:latin typeface="Arial"/>
                          <a:cs typeface="Times New Roman" pitchFamily="18" charset="0"/>
                        </a:rPr>
                        <a:t>º</a:t>
                      </a: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C</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Alkalinity as NH</a:t>
                      </a:r>
                      <a:r>
                        <a:rPr kumimoji="0" lang="tr-TR" sz="1600" b="0" i="0" u="none" strike="noStrike" cap="none" normalizeH="0" baseline="-30000" smtClean="0">
                          <a:ln>
                            <a:noFill/>
                          </a:ln>
                          <a:solidFill>
                            <a:schemeClr val="tx1"/>
                          </a:solidFill>
                          <a:effectLst/>
                          <a:latin typeface="Times New Roman" pitchFamily="18" charset="0"/>
                          <a:cs typeface="Times New Roman" pitchFamily="18" charset="0"/>
                        </a:rPr>
                        <a:t>3</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0.0002</a:t>
                      </a:r>
                      <a:endParaRPr kumimoji="0" lang="tr-T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p:cNvSpPr>
          <p:nvPr>
            <p:ph type="title"/>
          </p:nvPr>
        </p:nvSpPr>
        <p:spPr/>
        <p:txBody>
          <a:bodyPr/>
          <a:lstStyle/>
          <a:p>
            <a:r>
              <a:rPr lang="tr-TR" b="1" smtClean="0">
                <a:solidFill>
                  <a:srgbClr val="00B050"/>
                </a:solidFill>
              </a:rPr>
              <a:t>Experimental Set up</a:t>
            </a:r>
          </a:p>
        </p:txBody>
      </p:sp>
      <p:sp>
        <p:nvSpPr>
          <p:cNvPr id="157699" name="Rectangle 3"/>
          <p:cNvSpPr>
            <a:spLocks noGrp="1"/>
          </p:cNvSpPr>
          <p:nvPr>
            <p:ph type="body" sz="half" idx="1"/>
          </p:nvPr>
        </p:nvSpPr>
        <p:spPr/>
        <p:txBody>
          <a:bodyPr/>
          <a:lstStyle/>
          <a:p>
            <a:pPr>
              <a:buFont typeface="Arial" charset="0"/>
              <a:buNone/>
            </a:pPr>
            <a:r>
              <a:rPr lang="tr-TR" sz="1200" b="1" smtClean="0"/>
              <a:t> </a:t>
            </a:r>
          </a:p>
        </p:txBody>
      </p:sp>
      <p:sp>
        <p:nvSpPr>
          <p:cNvPr id="157700" name="Rectangle 4"/>
          <p:cNvSpPr>
            <a:spLocks noChangeArrowheads="1"/>
          </p:cNvSpPr>
          <p:nvPr/>
        </p:nvSpPr>
        <p:spPr bwMode="auto">
          <a:xfrm>
            <a:off x="395288" y="1628775"/>
            <a:ext cx="69834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tr-TR" sz="1600" b="1">
                <a:latin typeface="Calibri" pitchFamily="34" charset="0"/>
              </a:rPr>
              <a:t>Table 5.</a:t>
            </a:r>
            <a:r>
              <a:rPr lang="tr-TR" sz="1600">
                <a:latin typeface="Calibri" pitchFamily="34" charset="0"/>
              </a:rPr>
              <a:t> Specifications of the catalyst in Aftertreatment system</a:t>
            </a:r>
          </a:p>
        </p:txBody>
      </p:sp>
      <p:graphicFrame>
        <p:nvGraphicFramePr>
          <p:cNvPr id="157787" name="Group 91"/>
          <p:cNvGraphicFramePr>
            <a:graphicFrameLocks noGrp="1"/>
          </p:cNvGraphicFramePr>
          <p:nvPr>
            <p:ph sz="half" idx="2"/>
          </p:nvPr>
        </p:nvGraphicFramePr>
        <p:xfrm>
          <a:off x="971550" y="2276475"/>
          <a:ext cx="6994525" cy="3849688"/>
        </p:xfrm>
        <a:graphic>
          <a:graphicData uri="http://schemas.openxmlformats.org/drawingml/2006/table">
            <a:tbl>
              <a:tblPr/>
              <a:tblGrid>
                <a:gridCol w="3495675"/>
                <a:gridCol w="3498850"/>
              </a:tblGrid>
              <a:tr h="84931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smtClean="0">
                        <a:ln>
                          <a:noFill/>
                        </a:ln>
                        <a:solidFill>
                          <a:schemeClr val="tx1"/>
                        </a:solidFill>
                        <a:effectLst/>
                        <a:latin typeface="Calibri"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SCR</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0850">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Diameter (m)</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0.2667</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0850">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Length (m)</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0.3048</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46125">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Cell Geometry</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Honeycomb type square celled catalyst  </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0850">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Total Volume (L)</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0850">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Cell Density/in</a:t>
                      </a:r>
                      <a:r>
                        <a:rPr kumimoji="0" lang="tr-TR" sz="1200" b="0" i="0" u="none" strike="noStrike" cap="none" normalizeH="0" baseline="30000" smtClean="0">
                          <a:ln>
                            <a:noFill/>
                          </a:ln>
                          <a:solidFill>
                            <a:schemeClr val="tx1"/>
                          </a:solidFill>
                          <a:effectLst/>
                          <a:latin typeface="Times New Roman" pitchFamily="18" charset="0"/>
                          <a:cs typeface="Times New Roman" pitchFamily="18" charset="0"/>
                        </a:rPr>
                        <a:t>2</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400</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0850">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Wall Thickness (mm)</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0.105</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p:cNvSpPr>
          <p:nvPr>
            <p:ph type="title"/>
          </p:nvPr>
        </p:nvSpPr>
        <p:spPr/>
        <p:txBody>
          <a:bodyPr/>
          <a:lstStyle/>
          <a:p>
            <a:r>
              <a:rPr lang="tr-TR" b="1" smtClean="0">
                <a:solidFill>
                  <a:srgbClr val="00B050"/>
                </a:solidFill>
              </a:rPr>
              <a:t>Preparation of Fuel Blends</a:t>
            </a:r>
          </a:p>
        </p:txBody>
      </p:sp>
      <p:sp>
        <p:nvSpPr>
          <p:cNvPr id="159747" name="Rectangle 3"/>
          <p:cNvSpPr>
            <a:spLocks noGrp="1"/>
          </p:cNvSpPr>
          <p:nvPr>
            <p:ph type="body" idx="1"/>
          </p:nvPr>
        </p:nvSpPr>
        <p:spPr/>
        <p:txBody>
          <a:bodyPr/>
          <a:lstStyle/>
          <a:p>
            <a:pPr algn="just">
              <a:lnSpc>
                <a:spcPct val="90000"/>
              </a:lnSpc>
            </a:pPr>
            <a:r>
              <a:rPr lang="tr-TR" sz="2800" smtClean="0"/>
              <a:t>The fuels used in the experiments are diesel, methanol, ethanol and butanol. </a:t>
            </a:r>
          </a:p>
          <a:p>
            <a:pPr algn="just">
              <a:lnSpc>
                <a:spcPct val="90000"/>
              </a:lnSpc>
            </a:pPr>
            <a:r>
              <a:rPr lang="tr-TR" sz="2800" smtClean="0"/>
              <a:t>The fuel blends </a:t>
            </a:r>
            <a:r>
              <a:rPr lang="en-US" sz="2800" smtClean="0"/>
              <a:t>were prepared by mixing euro diesel at volumetric rates of 5, 10 and 15%. </a:t>
            </a:r>
            <a:endParaRPr lang="tr-TR" sz="2800" smtClean="0"/>
          </a:p>
          <a:p>
            <a:pPr algn="just">
              <a:lnSpc>
                <a:spcPct val="90000"/>
              </a:lnSpc>
            </a:pPr>
            <a:r>
              <a:rPr lang="en-US" sz="2800" smtClean="0"/>
              <a:t>Methanol-diesel blends specified as D95M5, D90M10 and D85M15. </a:t>
            </a:r>
            <a:endParaRPr lang="tr-TR" sz="2800" smtClean="0"/>
          </a:p>
          <a:p>
            <a:pPr algn="just">
              <a:lnSpc>
                <a:spcPct val="90000"/>
              </a:lnSpc>
            </a:pPr>
            <a:r>
              <a:rPr lang="en-US" sz="2800" smtClean="0"/>
              <a:t>Ethanol-diesel blends specified as D95E5, D90E10 and D85E15. </a:t>
            </a:r>
            <a:endParaRPr lang="tr-TR" sz="2800" smtClean="0"/>
          </a:p>
          <a:p>
            <a:pPr algn="just">
              <a:lnSpc>
                <a:spcPct val="90000"/>
              </a:lnSpc>
            </a:pPr>
            <a:r>
              <a:rPr lang="en-US" sz="2800" smtClean="0"/>
              <a:t>Butanol-diesel blends specified as D95B5, D90B10 and D85B15. </a:t>
            </a:r>
            <a:endParaRPr lang="tr-TR"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58175" cy="1143000"/>
          </a:xfrm>
          <a:solidFill>
            <a:schemeClr val="tx2"/>
          </a:solidFill>
        </p:spPr>
        <p:txBody>
          <a:bodyPr>
            <a:normAutofit/>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457200" y="1571625"/>
            <a:ext cx="8229600" cy="4483100"/>
          </a:xfrm>
          <a:solidFill>
            <a:schemeClr val="tx2"/>
          </a:solidFill>
          <a:ln>
            <a:solidFill>
              <a:schemeClr val="accent1"/>
            </a:solidFill>
          </a:ln>
        </p:spPr>
        <p:txBody>
          <a:bodyPr>
            <a:normAutofit/>
          </a:bodyPr>
          <a:lstStyle/>
          <a:p>
            <a:pPr eaLnBrk="1" hangingPunct="1">
              <a:buFont typeface="Arial" charset="0"/>
              <a:buNone/>
              <a:defRPr/>
            </a:pPr>
            <a:r>
              <a:rPr lang="en-US" sz="2000" b="1" dirty="0" smtClean="0">
                <a:solidFill>
                  <a:schemeClr val="bg2">
                    <a:lumMod val="50000"/>
                  </a:schemeClr>
                </a:solidFill>
                <a:latin typeface="+mj-lt"/>
              </a:rPr>
              <a:t>     </a:t>
            </a:r>
            <a:r>
              <a:rPr lang="en-US" sz="2000" b="1" dirty="0">
                <a:solidFill>
                  <a:schemeClr val="bg2">
                    <a:lumMod val="50000"/>
                  </a:schemeClr>
                </a:solidFill>
              </a:rPr>
              <a:t>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lang="en-US" sz="2000" b="1" dirty="0">
                <a:solidFill>
                  <a:schemeClr val="bg2">
                    <a:lumMod val="50000"/>
                  </a:schemeClr>
                </a:solidFill>
              </a:rPr>
            </a:br>
            <a:endParaRPr lang="en-US" sz="2000" b="1" dirty="0">
              <a:solidFill>
                <a:schemeClr val="bg2">
                  <a:lumMod val="50000"/>
                </a:schemeClr>
              </a:solidFill>
            </a:endParaRPr>
          </a:p>
          <a:p>
            <a:pPr algn="just" eaLnBrk="1" hangingPunct="1">
              <a:buFont typeface="Arial" charset="0"/>
              <a:buNone/>
              <a:defRPr/>
            </a:pPr>
            <a:r>
              <a:rPr lang="en-US" sz="2000" b="1" dirty="0">
                <a:solidFill>
                  <a:schemeClr val="bg2">
                    <a:lumMod val="50000"/>
                  </a:schemeClr>
                </a:solidFill>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eaLnBrk="1" hangingPunct="1">
              <a:defRPr/>
            </a:pPr>
            <a:endParaRPr lang="en-US" b="1" dirty="0">
              <a:solidFill>
                <a:schemeClr val="bg2">
                  <a:lumMod val="50000"/>
                </a:schemeClr>
              </a:solidFill>
            </a:endParaRPr>
          </a:p>
        </p:txBody>
      </p:sp>
      <p:pic>
        <p:nvPicPr>
          <p:cNvPr id="41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13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571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p:cNvSpPr>
          <p:nvPr>
            <p:ph type="title"/>
          </p:nvPr>
        </p:nvSpPr>
        <p:spPr/>
        <p:txBody>
          <a:bodyPr/>
          <a:lstStyle/>
          <a:p>
            <a:r>
              <a:rPr lang="tr-TR" b="1" smtClean="0">
                <a:solidFill>
                  <a:srgbClr val="00B050"/>
                </a:solidFill>
              </a:rPr>
              <a:t>Preparation of Fuel Blends</a:t>
            </a:r>
          </a:p>
        </p:txBody>
      </p:sp>
      <p:sp>
        <p:nvSpPr>
          <p:cNvPr id="160772" name="Rectangle 4"/>
          <p:cNvSpPr>
            <a:spLocks noChangeArrowheads="1"/>
          </p:cNvSpPr>
          <p:nvPr/>
        </p:nvSpPr>
        <p:spPr bwMode="auto">
          <a:xfrm>
            <a:off x="395288" y="1427163"/>
            <a:ext cx="71866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tr-TR" sz="1600" b="1">
                <a:latin typeface="Calibri" pitchFamily="34" charset="0"/>
              </a:rPr>
              <a:t>Table 6.</a:t>
            </a:r>
            <a:r>
              <a:rPr lang="tr-TR" sz="1600">
                <a:latin typeface="Calibri" pitchFamily="34" charset="0"/>
              </a:rPr>
              <a:t> Fuel Properties of diesel, methanol, ethanol and butanol</a:t>
            </a:r>
          </a:p>
        </p:txBody>
      </p:sp>
      <p:graphicFrame>
        <p:nvGraphicFramePr>
          <p:cNvPr id="161000" name="Group 232"/>
          <p:cNvGraphicFramePr>
            <a:graphicFrameLocks noGrp="1"/>
          </p:cNvGraphicFramePr>
          <p:nvPr>
            <p:ph idx="1"/>
          </p:nvPr>
        </p:nvGraphicFramePr>
        <p:xfrm>
          <a:off x="457200" y="1773238"/>
          <a:ext cx="8229600" cy="4352925"/>
        </p:xfrm>
        <a:graphic>
          <a:graphicData uri="http://schemas.openxmlformats.org/drawingml/2006/table">
            <a:tbl>
              <a:tblPr/>
              <a:tblGrid>
                <a:gridCol w="1646238"/>
                <a:gridCol w="1646237"/>
                <a:gridCol w="1644650"/>
                <a:gridCol w="1646238"/>
                <a:gridCol w="1646237"/>
              </a:tblGrid>
              <a:tr h="7493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Fuel Properties</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Diesel</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Ethanol</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Methanol</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Butanol</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Density (kg/lt)</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0.833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0.788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0.793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0.810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493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Cetane Number</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61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08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Viscosity (cSt)</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1.078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0.5445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493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CalorificValue (kj/kg)</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45,100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26,900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20,100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33,100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Boiling Point</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180-360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78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64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118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493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Stoichiometric air fuel ratio</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8.9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6.7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11.2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63847" name="Rectangle 7"/>
          <p:cNvSpPr>
            <a:spLocks noChangeArrowheads="1"/>
          </p:cNvSpPr>
          <p:nvPr/>
        </p:nvSpPr>
        <p:spPr bwMode="auto">
          <a:xfrm>
            <a:off x="0" y="1814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63846" name="Object 6"/>
          <p:cNvGraphicFramePr>
            <a:graphicFrameLocks noChangeAspect="1"/>
          </p:cNvGraphicFramePr>
          <p:nvPr/>
        </p:nvGraphicFramePr>
        <p:xfrm>
          <a:off x="1476375" y="836613"/>
          <a:ext cx="6143625" cy="4681537"/>
        </p:xfrm>
        <a:graphic>
          <a:graphicData uri="http://schemas.openxmlformats.org/presentationml/2006/ole">
            <mc:AlternateContent xmlns:mc="http://schemas.openxmlformats.org/markup-compatibility/2006">
              <mc:Choice xmlns:v="urn:schemas-microsoft-com:vml" Requires="v">
                <p:oleObj spid="_x0000_s163864" name="SPW 10.0 Graph" r:id="rId3" imgW="5653440" imgH="4310280" progId="SigmaPlotGraphicObject.9">
                  <p:embed/>
                </p:oleObj>
              </mc:Choice>
              <mc:Fallback>
                <p:oleObj name="SPW 10.0 Graph" r:id="rId3" imgW="5653440" imgH="4310280" progId="SigmaPlotGraphicObject.9">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836613"/>
                        <a:ext cx="6143625" cy="468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49" name="Rectangle 9"/>
          <p:cNvSpPr>
            <a:spLocks noChangeArrowheads="1"/>
          </p:cNvSpPr>
          <p:nvPr/>
        </p:nvSpPr>
        <p:spPr bwMode="auto">
          <a:xfrm>
            <a:off x="1403350" y="5589588"/>
            <a:ext cx="657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a:t>Figure 2. Investigation of (a) NOX (oxides of nitrogen) emission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9" name="Rectangle 5"/>
          <p:cNvSpPr>
            <a:spLocks noChangeArrowheads="1"/>
          </p:cNvSpPr>
          <p:nvPr/>
        </p:nvSpPr>
        <p:spPr bwMode="auto">
          <a:xfrm>
            <a:off x="0" y="1809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64871" name="Rectangle 7"/>
          <p:cNvSpPr>
            <a:spLocks noChangeArrowheads="1"/>
          </p:cNvSpPr>
          <p:nvPr/>
        </p:nvSpPr>
        <p:spPr bwMode="auto">
          <a:xfrm>
            <a:off x="0" y="1814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64870" name="Object 6"/>
          <p:cNvGraphicFramePr>
            <a:graphicFrameLocks noChangeAspect="1"/>
          </p:cNvGraphicFramePr>
          <p:nvPr/>
        </p:nvGraphicFramePr>
        <p:xfrm>
          <a:off x="1476375" y="908050"/>
          <a:ext cx="6143625" cy="4681538"/>
        </p:xfrm>
        <a:graphic>
          <a:graphicData uri="http://schemas.openxmlformats.org/presentationml/2006/ole">
            <mc:AlternateContent xmlns:mc="http://schemas.openxmlformats.org/markup-compatibility/2006">
              <mc:Choice xmlns:v="urn:schemas-microsoft-com:vml" Requires="v">
                <p:oleObj spid="_x0000_s164875" name="SPW 10.0 Graph" r:id="rId3" imgW="5653440" imgH="4310280" progId="SigmaPlotGraphicObject.9">
                  <p:embed/>
                </p:oleObj>
              </mc:Choice>
              <mc:Fallback>
                <p:oleObj name="SPW 10.0 Graph" r:id="rId3" imgW="5653440" imgH="4310280" progId="SigmaPlotGraphicObject.9">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908050"/>
                        <a:ext cx="6143625" cy="4681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872" name="Rectangle 8"/>
          <p:cNvSpPr>
            <a:spLocks noChangeArrowheads="1"/>
          </p:cNvSpPr>
          <p:nvPr/>
        </p:nvSpPr>
        <p:spPr bwMode="auto">
          <a:xfrm>
            <a:off x="1403350" y="5589588"/>
            <a:ext cx="657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a:t>Figure 3. Investigation of (a) NOX (oxides of nitrogen) emission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3" name="Rectangle 5"/>
          <p:cNvSpPr>
            <a:spLocks noChangeArrowheads="1"/>
          </p:cNvSpPr>
          <p:nvPr/>
        </p:nvSpPr>
        <p:spPr bwMode="auto">
          <a:xfrm>
            <a:off x="0" y="1809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65895" name="Rectangle 7"/>
          <p:cNvSpPr>
            <a:spLocks noChangeArrowheads="1"/>
          </p:cNvSpPr>
          <p:nvPr/>
        </p:nvSpPr>
        <p:spPr bwMode="auto">
          <a:xfrm>
            <a:off x="0" y="1814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65894" name="Object 6"/>
          <p:cNvGraphicFramePr>
            <a:graphicFrameLocks noChangeAspect="1"/>
          </p:cNvGraphicFramePr>
          <p:nvPr/>
        </p:nvGraphicFramePr>
        <p:xfrm>
          <a:off x="1331913" y="765175"/>
          <a:ext cx="6143625" cy="4681538"/>
        </p:xfrm>
        <a:graphic>
          <a:graphicData uri="http://schemas.openxmlformats.org/presentationml/2006/ole">
            <mc:AlternateContent xmlns:mc="http://schemas.openxmlformats.org/markup-compatibility/2006">
              <mc:Choice xmlns:v="urn:schemas-microsoft-com:vml" Requires="v">
                <p:oleObj spid="_x0000_s165899" name="SPW 10.0 Graph" r:id="rId3" imgW="5653440" imgH="4310280" progId="SigmaPlotGraphicObject.9">
                  <p:embed/>
                </p:oleObj>
              </mc:Choice>
              <mc:Fallback>
                <p:oleObj name="SPW 10.0 Graph" r:id="rId3" imgW="5653440" imgH="4310280" progId="SigmaPlotGraphicObject.9">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765175"/>
                        <a:ext cx="6143625" cy="4681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5896" name="Rectangle 8"/>
          <p:cNvSpPr>
            <a:spLocks noChangeArrowheads="1"/>
          </p:cNvSpPr>
          <p:nvPr/>
        </p:nvSpPr>
        <p:spPr bwMode="auto">
          <a:xfrm>
            <a:off x="1403350" y="5589588"/>
            <a:ext cx="657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a:t>Figure 4. Investigation of (a) NOX (oxides of nitrogen) emission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p:cNvSpPr>
          <p:nvPr>
            <p:ph type="title"/>
          </p:nvPr>
        </p:nvSpPr>
        <p:spPr/>
        <p:txBody>
          <a:bodyPr/>
          <a:lstStyle/>
          <a:p>
            <a:r>
              <a:rPr lang="tr-TR" b="1" smtClean="0">
                <a:solidFill>
                  <a:srgbClr val="00B050"/>
                </a:solidFill>
              </a:rPr>
              <a:t>NOx Emissions</a:t>
            </a:r>
          </a:p>
        </p:txBody>
      </p:sp>
      <p:sp>
        <p:nvSpPr>
          <p:cNvPr id="181251" name="Rectangle 3"/>
          <p:cNvSpPr>
            <a:spLocks noGrp="1"/>
          </p:cNvSpPr>
          <p:nvPr>
            <p:ph type="body" idx="1"/>
          </p:nvPr>
        </p:nvSpPr>
        <p:spPr/>
        <p:txBody>
          <a:bodyPr/>
          <a:lstStyle/>
          <a:p>
            <a:pPr>
              <a:lnSpc>
                <a:spcPct val="80000"/>
              </a:lnSpc>
            </a:pPr>
            <a:r>
              <a:rPr lang="tr-TR" sz="2400" smtClean="0"/>
              <a:t>When urea is injected in the exhaust manifold, the breakdown of urea [(NH2)2CO] into ammonia happens by virtue of two processes  thermolysis and hydrolysis as shown below,</a:t>
            </a:r>
          </a:p>
          <a:p>
            <a:pPr lvl="1">
              <a:lnSpc>
                <a:spcPct val="80000"/>
              </a:lnSpc>
            </a:pPr>
            <a:r>
              <a:rPr lang="tr-TR" sz="2000" smtClean="0"/>
              <a:t>(NH2)2CO + H2O </a:t>
            </a:r>
            <a:r>
              <a:rPr lang="tr-TR" sz="2000" smtClean="0">
                <a:sym typeface="Wingdings" pitchFamily="2" charset="2"/>
              </a:rPr>
              <a:t></a:t>
            </a:r>
            <a:r>
              <a:rPr lang="tr-TR" sz="2000" smtClean="0"/>
              <a:t>2NH3 + CO2</a:t>
            </a:r>
          </a:p>
          <a:p>
            <a:pPr>
              <a:lnSpc>
                <a:spcPct val="80000"/>
              </a:lnSpc>
            </a:pPr>
            <a:r>
              <a:rPr lang="tr-TR" sz="2400" smtClean="0"/>
              <a:t>Precisely, the ammonia formed during the decomposition and hydrolysis process reacts with NO and NO2 in the tail pipe to from N2 and H2O. The reaction which governs the formation of end products, after urea injection, is as follows,</a:t>
            </a:r>
          </a:p>
          <a:p>
            <a:pPr lvl="1">
              <a:lnSpc>
                <a:spcPct val="80000"/>
              </a:lnSpc>
            </a:pPr>
            <a:r>
              <a:rPr lang="tr-TR" sz="2000" smtClean="0"/>
              <a:t>2NH3 + NO + NO2 </a:t>
            </a:r>
            <a:r>
              <a:rPr lang="tr-TR" sz="2000" smtClean="0">
                <a:sym typeface="Wingdings" pitchFamily="2" charset="2"/>
              </a:rPr>
              <a:t></a:t>
            </a:r>
            <a:r>
              <a:rPr lang="tr-TR" sz="2000" smtClean="0"/>
              <a:t> 3H2O</a:t>
            </a:r>
          </a:p>
          <a:p>
            <a:pPr>
              <a:lnSpc>
                <a:spcPct val="80000"/>
              </a:lnSpc>
            </a:pPr>
            <a:r>
              <a:rPr lang="tr-TR" sz="2400" smtClean="0"/>
              <a:t>Similar findings were reported by many researchers when using urea based SCR systems, emphasizing it as one of the prominent method to reduce NOX emission </a:t>
            </a:r>
            <a:r>
              <a:rPr lang="tr-TR" sz="1200" smtClean="0"/>
              <a:t>(</a:t>
            </a:r>
            <a:r>
              <a:rPr lang="tr-TR" sz="1200" smtClean="0">
                <a:solidFill>
                  <a:srgbClr val="000000"/>
                </a:solidFill>
                <a:cs typeface="Times New Roman" pitchFamily="18" charset="0"/>
              </a:rPr>
              <a:t>Birkhold et al., 2006; Koebel et al., 2000).</a:t>
            </a:r>
            <a:r>
              <a:rPr lang="tr-TR" sz="1200"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p:cNvSpPr>
          <p:nvPr>
            <p:ph type="title"/>
          </p:nvPr>
        </p:nvSpPr>
        <p:spPr/>
        <p:txBody>
          <a:bodyPr/>
          <a:lstStyle/>
          <a:p>
            <a:r>
              <a:rPr lang="tr-TR" b="1" smtClean="0">
                <a:solidFill>
                  <a:srgbClr val="00B050"/>
                </a:solidFill>
              </a:rPr>
              <a:t>Conclusion</a:t>
            </a:r>
          </a:p>
        </p:txBody>
      </p:sp>
      <p:sp>
        <p:nvSpPr>
          <p:cNvPr id="143363" name="Rectangle 3"/>
          <p:cNvSpPr>
            <a:spLocks noGrp="1"/>
          </p:cNvSpPr>
          <p:nvPr>
            <p:ph type="body" idx="1"/>
          </p:nvPr>
        </p:nvSpPr>
        <p:spPr/>
        <p:txBody>
          <a:bodyPr/>
          <a:lstStyle/>
          <a:p>
            <a:pPr algn="just">
              <a:lnSpc>
                <a:spcPct val="90000"/>
              </a:lnSpc>
            </a:pPr>
            <a:r>
              <a:rPr lang="tr-TR" smtClean="0">
                <a:solidFill>
                  <a:srgbClr val="000000"/>
                </a:solidFill>
                <a:cs typeface="Times New Roman" pitchFamily="18" charset="0"/>
              </a:rPr>
              <a:t>Addition of ethanol, methanol and butanol decrease the NOx emissions with respect to neat diesel. The reason of the reduction may be due to the increasing oxygen content and lower cetane number of alcohol additives. Lower cetane number of ethanol, methanol and butanol blends  precipitates to longer ignition delay, and leading possibly to higher combustion temperature during the premixed combustion mode.</a:t>
            </a:r>
          </a:p>
          <a:p>
            <a:pPr algn="just">
              <a:lnSpc>
                <a:spcPct val="90000"/>
              </a:lnSpc>
            </a:pPr>
            <a:endParaRPr lang="tr-TR" smtClean="0">
              <a:solidFill>
                <a:srgbClr val="000000"/>
              </a:solidFill>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p:cNvSpPr>
          <p:nvPr>
            <p:ph type="title"/>
          </p:nvPr>
        </p:nvSpPr>
        <p:spPr/>
        <p:txBody>
          <a:bodyPr/>
          <a:lstStyle/>
          <a:p>
            <a:r>
              <a:rPr lang="tr-TR" b="1" smtClean="0">
                <a:solidFill>
                  <a:srgbClr val="00B050"/>
                </a:solidFill>
              </a:rPr>
              <a:t>Conclusion</a:t>
            </a:r>
          </a:p>
        </p:txBody>
      </p:sp>
      <p:sp>
        <p:nvSpPr>
          <p:cNvPr id="179203" name="Rectangle 3"/>
          <p:cNvSpPr>
            <a:spLocks noGrp="1"/>
          </p:cNvSpPr>
          <p:nvPr>
            <p:ph type="body" idx="1"/>
          </p:nvPr>
        </p:nvSpPr>
        <p:spPr/>
        <p:txBody>
          <a:bodyPr/>
          <a:lstStyle/>
          <a:p>
            <a:pPr algn="just"/>
            <a:r>
              <a:rPr lang="tr-TR" smtClean="0">
                <a:solidFill>
                  <a:srgbClr val="000000"/>
                </a:solidFill>
                <a:cs typeface="Times New Roman" pitchFamily="18" charset="0"/>
              </a:rPr>
              <a:t>The maximum reduction for diesel with the addition of SCR is 59%.  </a:t>
            </a:r>
          </a:p>
          <a:p>
            <a:pPr algn="just"/>
            <a:r>
              <a:rPr lang="tr-TR" smtClean="0">
                <a:solidFill>
                  <a:srgbClr val="000000"/>
                </a:solidFill>
                <a:cs typeface="Times New Roman" pitchFamily="18" charset="0"/>
              </a:rPr>
              <a:t> </a:t>
            </a:r>
            <a:r>
              <a:rPr lang="tr-TR" smtClean="0"/>
              <a:t>The average reduction in NOx for SCR for D100, D85M15, D85E15 and D85B15 is 42.6%, 46.45%, 45.9% and 45.5% respectively as compared with diesel fuel at full load.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p:cNvSpPr>
          <p:nvPr>
            <p:ph type="title"/>
          </p:nvPr>
        </p:nvSpPr>
        <p:spPr/>
        <p:txBody>
          <a:bodyPr/>
          <a:lstStyle/>
          <a:p>
            <a:r>
              <a:rPr lang="tr-TR" b="1" smtClean="0">
                <a:solidFill>
                  <a:srgbClr val="00B050"/>
                </a:solidFill>
              </a:rPr>
              <a:t>ACKNOWLEDGEMENT</a:t>
            </a:r>
          </a:p>
        </p:txBody>
      </p:sp>
      <p:sp>
        <p:nvSpPr>
          <p:cNvPr id="144387" name="Rectangle 3"/>
          <p:cNvSpPr>
            <a:spLocks noGrp="1"/>
          </p:cNvSpPr>
          <p:nvPr>
            <p:ph type="body" idx="1"/>
          </p:nvPr>
        </p:nvSpPr>
        <p:spPr/>
        <p:txBody>
          <a:bodyPr/>
          <a:lstStyle/>
          <a:p>
            <a:pPr algn="just"/>
            <a:r>
              <a:rPr lang="tr-TR" smtClean="0"/>
              <a:t>This work was supported by Republic of Turkey Ministary of Science, Industry and Technology 01146.STZ.2011-2 SAN-TEZ.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p:cNvSpPr>
          <p:nvPr>
            <p:ph type="body" idx="4294967295"/>
          </p:nvPr>
        </p:nvSpPr>
        <p:spPr>
          <a:xfrm>
            <a:off x="1187450" y="1600200"/>
            <a:ext cx="7042150" cy="4525963"/>
          </a:xfrm>
        </p:spPr>
        <p:txBody>
          <a:bodyPr/>
          <a:lstStyle/>
          <a:p>
            <a:pPr algn="ctr">
              <a:buFont typeface="Arial" charset="0"/>
              <a:buNone/>
            </a:pPr>
            <a:endParaRPr lang="tr-TR" sz="4000" smtClean="0">
              <a:latin typeface="Arial" charset="0"/>
            </a:endParaRPr>
          </a:p>
          <a:p>
            <a:pPr algn="ctr">
              <a:lnSpc>
                <a:spcPct val="150000"/>
              </a:lnSpc>
              <a:buFont typeface="Arial" charset="0"/>
              <a:buNone/>
            </a:pPr>
            <a:r>
              <a:rPr lang="tr-TR" sz="4000" b="1" smtClean="0">
                <a:solidFill>
                  <a:srgbClr val="00B050"/>
                </a:solidFill>
                <a:latin typeface="Arial" charset="0"/>
              </a:rPr>
              <a:t> Thank You For Your Attention</a:t>
            </a:r>
            <a:endParaRPr lang="tr-TR" sz="4000" smtClean="0">
              <a:latin typeface="Arial" charset="0"/>
            </a:endParaRPr>
          </a:p>
          <a:p>
            <a:pPr algn="ctr">
              <a:buFont typeface="Arial" charset="0"/>
              <a:buNone/>
            </a:pPr>
            <a:endParaRPr lang="tr-TR" sz="4000" smtClean="0">
              <a:latin typeface="Arial" charset="0"/>
            </a:endParaRPr>
          </a:p>
          <a:p>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a:xfrm>
            <a:off x="755650" y="1989138"/>
            <a:ext cx="7916863" cy="1973262"/>
          </a:xfrm>
        </p:spPr>
        <p:txBody>
          <a:bodyPr/>
          <a:lstStyle/>
          <a:p>
            <a:pPr eaLnBrk="1" hangingPunct="1"/>
            <a:r>
              <a:rPr lang="tr-TR" sz="3200" smtClean="0">
                <a:solidFill>
                  <a:srgbClr val="000000"/>
                </a:solidFill>
                <a:latin typeface="Arial" charset="0"/>
                <a:cs typeface="Times New Roman" pitchFamily="18" charset="0"/>
              </a:rPr>
              <a:t/>
            </a:r>
            <a:br>
              <a:rPr lang="tr-TR" sz="3200" smtClean="0">
                <a:solidFill>
                  <a:srgbClr val="000000"/>
                </a:solidFill>
                <a:latin typeface="Arial" charset="0"/>
                <a:cs typeface="Times New Roman" pitchFamily="18" charset="0"/>
              </a:rPr>
            </a:br>
            <a:r>
              <a:rPr lang="tr-TR" sz="3200" smtClean="0">
                <a:solidFill>
                  <a:srgbClr val="000000"/>
                </a:solidFill>
                <a:latin typeface="Arial" charset="0"/>
                <a:cs typeface="Times New Roman" pitchFamily="18" charset="0"/>
              </a:rPr>
              <a:t> </a:t>
            </a:r>
            <a:r>
              <a:rPr lang="tr-TR" sz="3200" b="1" smtClean="0">
                <a:solidFill>
                  <a:srgbClr val="000000"/>
                </a:solidFill>
                <a:latin typeface="Arial" charset="0"/>
                <a:ea typeface="Times New Roman" pitchFamily="18" charset="0"/>
                <a:cs typeface="Arial" charset="0"/>
              </a:rPr>
              <a:t>EFFECTS OF SCR SYSTEM ON NOx REDUCTION IN HEAVY DUTY DIESEL ENGINE FUELLED WITH DIESEL AND ALCOHOL BLENDS </a:t>
            </a:r>
            <a:endParaRPr lang="en-US" sz="3200" b="1" smtClean="0">
              <a:solidFill>
                <a:srgbClr val="000000"/>
              </a:solidFill>
              <a:latin typeface="Arial" charset="0"/>
              <a:ea typeface="Times New Roman" pitchFamily="18" charset="0"/>
              <a:cs typeface="Arial" charset="0"/>
            </a:endParaRPr>
          </a:p>
        </p:txBody>
      </p:sp>
      <p:sp>
        <p:nvSpPr>
          <p:cNvPr id="3" name="2 Alt Başlık"/>
          <p:cNvSpPr>
            <a:spLocks noGrp="1"/>
          </p:cNvSpPr>
          <p:nvPr>
            <p:ph type="subTitle" idx="1"/>
          </p:nvPr>
        </p:nvSpPr>
        <p:spPr>
          <a:xfrm>
            <a:off x="611188" y="4484688"/>
            <a:ext cx="8137525" cy="1752600"/>
          </a:xfrm>
        </p:spPr>
        <p:txBody>
          <a:bodyPr>
            <a:normAutofit/>
          </a:bodyPr>
          <a:lstStyle/>
          <a:p>
            <a:pPr algn="l" eaLnBrk="1" hangingPunct="1">
              <a:spcBef>
                <a:spcPct val="0"/>
              </a:spcBef>
              <a:buFontTx/>
              <a:buNone/>
            </a:pPr>
            <a:r>
              <a:rPr lang="tr-TR" sz="2400" i="1" smtClean="0">
                <a:solidFill>
                  <a:schemeClr val="tx1"/>
                </a:solidFill>
              </a:rPr>
              <a:t>Ceyla OZGUR, Kadir AYDIN</a:t>
            </a:r>
            <a:r>
              <a:rPr lang="tr-TR" sz="2400" smtClean="0">
                <a:solidFill>
                  <a:srgbClr val="000000"/>
                </a:solidFill>
                <a:latin typeface="Arial" charset="0"/>
              </a:rPr>
              <a:t> </a:t>
            </a:r>
          </a:p>
          <a:p>
            <a:pPr algn="l" eaLnBrk="1" hangingPunct="1">
              <a:spcBef>
                <a:spcPct val="0"/>
              </a:spcBef>
              <a:buFontTx/>
              <a:buNone/>
            </a:pPr>
            <a:r>
              <a:rPr lang="tr-TR" sz="2400" smtClean="0">
                <a:solidFill>
                  <a:srgbClr val="000000"/>
                </a:solidFill>
                <a:latin typeface="Arial" charset="0"/>
              </a:rPr>
              <a:t>Cukurova University, Department of Automotive Engineering</a:t>
            </a:r>
            <a:r>
              <a:rPr lang="tr-TR" sz="2400" i="1" smtClean="0">
                <a:solidFill>
                  <a:schemeClr val="tx1"/>
                </a:solidFill>
              </a:rPr>
              <a:t> , Adana, TURKEY</a:t>
            </a:r>
            <a:endParaRPr lang="en-US" sz="2400" i="1" smtClean="0">
              <a:solidFill>
                <a:schemeClr val="tx1"/>
              </a:solidFill>
            </a:endParaRPr>
          </a:p>
        </p:txBody>
      </p:sp>
      <p:sp>
        <p:nvSpPr>
          <p:cNvPr id="5" name="Line 21"/>
          <p:cNvSpPr>
            <a:spLocks noChangeShapeType="1"/>
          </p:cNvSpPr>
          <p:nvPr/>
        </p:nvSpPr>
        <p:spPr bwMode="auto">
          <a:xfrm>
            <a:off x="539750" y="4292600"/>
            <a:ext cx="8064500" cy="0"/>
          </a:xfrm>
          <a:prstGeom prst="line">
            <a:avLst/>
          </a:prstGeom>
          <a:noFill/>
          <a:ln w="190500" algn="ctr">
            <a:solidFill>
              <a:srgbClr val="008000"/>
            </a:solidFill>
            <a:round/>
            <a:headEnd/>
            <a:tailEnd/>
          </a:ln>
          <a:effectLst>
            <a:outerShdw dist="23000" dir="5400000" rotWithShape="0">
              <a:srgbClr val="000000">
                <a:alpha val="34999"/>
              </a:srgbClr>
            </a:outerShdw>
          </a:effectLst>
          <a:extLst>
            <a:ext uri="{909E8E84-426E-40DD-AFC4-6F175D3DCCD1}">
              <a14:hiddenFill xmlns:a14="http://schemas.microsoft.com/office/drawing/2010/main">
                <a:noFill/>
              </a14:hiddenFill>
            </a:ext>
          </a:extLst>
        </p:spPr>
        <p:txBody>
          <a:bodyPr/>
          <a:lstStyle/>
          <a:p>
            <a:endParaRPr lang="en-US"/>
          </a:p>
        </p:txBody>
      </p:sp>
      <p:sp>
        <p:nvSpPr>
          <p:cNvPr id="7" name="1 Başlık"/>
          <p:cNvSpPr txBox="1">
            <a:spLocks/>
          </p:cNvSpPr>
          <p:nvPr/>
        </p:nvSpPr>
        <p:spPr>
          <a:xfrm>
            <a:off x="657225" y="571500"/>
            <a:ext cx="7772400" cy="1470025"/>
          </a:xfrm>
          <a:prstGeom prst="rect">
            <a:avLst/>
          </a:prstGeom>
        </p:spPr>
        <p:txBody>
          <a:bodyPr anchor="ctr">
            <a:norm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sz="2400"/>
              <a:t>International Conference and Exhibition on Automobile Engineering </a:t>
            </a:r>
          </a:p>
          <a:p>
            <a:pPr algn="ctr" eaLnBrk="1" hangingPunct="1"/>
            <a:r>
              <a:rPr lang="tr-TR" sz="2400"/>
              <a:t>2015 Valencia, Spain</a:t>
            </a: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r>
              <a:rPr lang="tr-TR" b="1" smtClean="0">
                <a:solidFill>
                  <a:srgbClr val="00B050"/>
                </a:solidFill>
              </a:rPr>
              <a:t>Contents</a:t>
            </a:r>
          </a:p>
        </p:txBody>
      </p:sp>
      <p:sp>
        <p:nvSpPr>
          <p:cNvPr id="80899" name="Rectangle 3"/>
          <p:cNvSpPr>
            <a:spLocks noGrp="1"/>
          </p:cNvSpPr>
          <p:nvPr>
            <p:ph type="body" idx="1"/>
          </p:nvPr>
        </p:nvSpPr>
        <p:spPr/>
        <p:txBody>
          <a:bodyPr/>
          <a:lstStyle/>
          <a:p>
            <a:pPr algn="just"/>
            <a:r>
              <a:rPr lang="tr-TR" sz="2800" b="1" smtClean="0"/>
              <a:t>Introduction</a:t>
            </a:r>
          </a:p>
          <a:p>
            <a:pPr algn="just"/>
            <a:r>
              <a:rPr lang="tr-TR" sz="2800" b="1" smtClean="0"/>
              <a:t>Experimental Set up</a:t>
            </a:r>
          </a:p>
          <a:p>
            <a:pPr algn="just"/>
            <a:r>
              <a:rPr lang="tr-TR" sz="2800" b="1" smtClean="0"/>
              <a:t>Preparation of Fuel Blends </a:t>
            </a:r>
          </a:p>
          <a:p>
            <a:pPr algn="just"/>
            <a:r>
              <a:rPr lang="tr-TR" sz="2800" b="1" smtClean="0"/>
              <a:t>NOx Emissions</a:t>
            </a:r>
          </a:p>
          <a:p>
            <a:pPr algn="just"/>
            <a:r>
              <a:rPr lang="tr-TR" sz="2800" b="1" smtClean="0"/>
              <a:t>Conclusion</a:t>
            </a:r>
          </a:p>
          <a:p>
            <a:pPr algn="just"/>
            <a:r>
              <a:rPr lang="tr-TR" sz="2800" b="1" smtClean="0"/>
              <a:t>Acknowledgement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p:txBody>
          <a:bodyPr/>
          <a:lstStyle/>
          <a:p>
            <a:r>
              <a:rPr lang="tr-TR" sz="4000" b="1" smtClean="0">
                <a:solidFill>
                  <a:srgbClr val="00B050"/>
                </a:solidFill>
              </a:rPr>
              <a:t/>
            </a:r>
            <a:br>
              <a:rPr lang="tr-TR" sz="4000" b="1" smtClean="0">
                <a:solidFill>
                  <a:srgbClr val="00B050"/>
                </a:solidFill>
              </a:rPr>
            </a:br>
            <a:r>
              <a:rPr lang="tr-TR" b="1" smtClean="0">
                <a:solidFill>
                  <a:srgbClr val="00B050"/>
                </a:solidFill>
              </a:rPr>
              <a:t>Introduction</a:t>
            </a:r>
            <a:r>
              <a:rPr lang="en-US" sz="4000" b="1" smtClean="0">
                <a:solidFill>
                  <a:srgbClr val="00B050"/>
                </a:solidFill>
              </a:rPr>
              <a:t/>
            </a:r>
            <a:br>
              <a:rPr lang="en-US" sz="4000" b="1" smtClean="0">
                <a:solidFill>
                  <a:srgbClr val="00B050"/>
                </a:solidFill>
              </a:rPr>
            </a:br>
            <a:endParaRPr lang="tr-TR" sz="4000" b="1" smtClean="0">
              <a:solidFill>
                <a:srgbClr val="00B050"/>
              </a:solidFill>
            </a:endParaRPr>
          </a:p>
        </p:txBody>
      </p:sp>
      <p:sp>
        <p:nvSpPr>
          <p:cNvPr id="81923" name="Rectangle 3"/>
          <p:cNvSpPr>
            <a:spLocks noGrp="1"/>
          </p:cNvSpPr>
          <p:nvPr>
            <p:ph type="body" idx="1"/>
          </p:nvPr>
        </p:nvSpPr>
        <p:spPr/>
        <p:txBody>
          <a:bodyPr/>
          <a:lstStyle/>
          <a:p>
            <a:pPr>
              <a:lnSpc>
                <a:spcPct val="150000"/>
              </a:lnSpc>
            </a:pPr>
            <a:r>
              <a:rPr lang="tr-TR" sz="2000" smtClean="0">
                <a:solidFill>
                  <a:srgbClr val="000000"/>
                </a:solidFill>
                <a:cs typeface="Times New Roman" pitchFamily="18" charset="0"/>
              </a:rPr>
              <a:t>Diesel engine is one of the major reason of air pollution like </a:t>
            </a:r>
            <a:r>
              <a:rPr lang="en-GB" sz="2000" smtClean="0">
                <a:solidFill>
                  <a:srgbClr val="000000"/>
                </a:solidFill>
                <a:cs typeface="Times New Roman" pitchFamily="18" charset="0"/>
              </a:rPr>
              <a:t>hydrocarbons (HC), carbon monoxide (CO), nitrogen oxides (NOx), particulate matter (PM) and other toxic species</a:t>
            </a:r>
            <a:r>
              <a:rPr lang="tr-TR" sz="2000" smtClean="0">
                <a:solidFill>
                  <a:srgbClr val="000000"/>
                </a:solidFill>
              </a:rPr>
              <a:t>.</a:t>
            </a:r>
            <a:r>
              <a:rPr lang="en-GB" sz="2000" smtClean="0"/>
              <a:t> </a:t>
            </a:r>
            <a:endParaRPr lang="tr-TR" sz="2000" smtClean="0"/>
          </a:p>
          <a:p>
            <a:pPr>
              <a:lnSpc>
                <a:spcPct val="150000"/>
              </a:lnSpc>
            </a:pPr>
            <a:r>
              <a:rPr lang="tr-TR" sz="2000" smtClean="0">
                <a:solidFill>
                  <a:srgbClr val="000000"/>
                </a:solidFill>
              </a:rPr>
              <a:t>Diesel engine exhaust emissions consist mainly of high levels of nitrogen oxides (NOx), and its emission into the atmosphere is one of the main threats to the environment.</a:t>
            </a:r>
          </a:p>
          <a:p>
            <a:pPr>
              <a:lnSpc>
                <a:spcPct val="150000"/>
              </a:lnSpc>
            </a:pPr>
            <a:r>
              <a:rPr lang="tr-TR" sz="2000" smtClean="0">
                <a:solidFill>
                  <a:srgbClr val="000000"/>
                </a:solidFill>
                <a:cs typeface="Times New Roman" pitchFamily="18" charset="0"/>
              </a:rPr>
              <a:t>Due to growing concerns about protecting the environment and human health, the NOx emission standards from heavy duty diesel engines have been continuously tightened over the years throughout the world</a:t>
            </a:r>
            <a:r>
              <a:rPr lang="tr-TR" sz="2000" smtClean="0">
                <a:solidFill>
                  <a:srgbClr val="000000"/>
                </a:solidFill>
              </a:rPr>
              <a:t>.</a:t>
            </a:r>
            <a:r>
              <a:rPr lang="tr-TR" sz="20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p:cNvSpPr>
          <p:nvPr>
            <p:ph type="title"/>
          </p:nvPr>
        </p:nvSpPr>
        <p:spPr/>
        <p:txBody>
          <a:bodyPr/>
          <a:lstStyle/>
          <a:p>
            <a:r>
              <a:rPr lang="tr-TR" sz="4000" b="1" smtClean="0">
                <a:solidFill>
                  <a:srgbClr val="00B050"/>
                </a:solidFill>
              </a:rPr>
              <a:t>Introduction</a:t>
            </a:r>
            <a:r>
              <a:rPr lang="en-US" sz="3600" b="1" smtClean="0">
                <a:solidFill>
                  <a:srgbClr val="00B050"/>
                </a:solidFill>
              </a:rPr>
              <a:t/>
            </a:r>
            <a:br>
              <a:rPr lang="en-US" sz="3600" b="1" smtClean="0">
                <a:solidFill>
                  <a:srgbClr val="00B050"/>
                </a:solidFill>
              </a:rPr>
            </a:br>
            <a:endParaRPr lang="tr-TR" sz="3600" b="1" smtClean="0">
              <a:solidFill>
                <a:srgbClr val="00B050"/>
              </a:solidFill>
            </a:endParaRPr>
          </a:p>
        </p:txBody>
      </p:sp>
      <p:sp>
        <p:nvSpPr>
          <p:cNvPr id="169987" name="Rectangle 3"/>
          <p:cNvSpPr>
            <a:spLocks noGrp="1"/>
          </p:cNvSpPr>
          <p:nvPr>
            <p:ph type="body" idx="1"/>
          </p:nvPr>
        </p:nvSpPr>
        <p:spPr/>
        <p:txBody>
          <a:bodyPr/>
          <a:lstStyle/>
          <a:p>
            <a:pPr algn="just">
              <a:lnSpc>
                <a:spcPct val="150000"/>
              </a:lnSpc>
            </a:pPr>
            <a:r>
              <a:rPr lang="tr-TR" sz="2400" smtClean="0">
                <a:solidFill>
                  <a:srgbClr val="000000"/>
                </a:solidFill>
                <a:cs typeface="Times New Roman" pitchFamily="18" charset="0"/>
              </a:rPr>
              <a:t>Among the engine aftertreatment devices, a urea selective catalytic reduction (SCR) is one of the promising aftertreatment devices for the abatement of exhaust emissions, particularly for NO</a:t>
            </a:r>
            <a:r>
              <a:rPr lang="tr-TR" sz="2400" i="1" smtClean="0">
                <a:solidFill>
                  <a:srgbClr val="000000"/>
                </a:solidFill>
                <a:cs typeface="Times New Roman" pitchFamily="18" charset="0"/>
              </a:rPr>
              <a:t>x </a:t>
            </a:r>
            <a:r>
              <a:rPr lang="tr-TR" sz="2400" smtClean="0">
                <a:solidFill>
                  <a:srgbClr val="000000"/>
                </a:solidFill>
                <a:cs typeface="Times New Roman" pitchFamily="18" charset="0"/>
              </a:rPr>
              <a:t>pollutants. Relative to other alternative aftertreatment systems, the use of an SCR system can improve the economy of the engine together with the reduction of NO</a:t>
            </a:r>
            <a:r>
              <a:rPr lang="tr-TR" sz="2400" i="1" smtClean="0">
                <a:solidFill>
                  <a:srgbClr val="000000"/>
                </a:solidFill>
                <a:cs typeface="Times New Roman" pitchFamily="18" charset="0"/>
              </a:rPr>
              <a:t>x </a:t>
            </a:r>
            <a:r>
              <a:rPr lang="tr-TR" sz="2400" smtClean="0">
                <a:solidFill>
                  <a:srgbClr val="000000"/>
                </a:solidFill>
                <a:cs typeface="Times New Roman" pitchFamily="18" charset="0"/>
              </a:rPr>
              <a:t>emissions </a:t>
            </a:r>
            <a:r>
              <a:rPr lang="tr-TR" sz="1200" smtClean="0">
                <a:solidFill>
                  <a:srgbClr val="000000"/>
                </a:solidFill>
                <a:cs typeface="Times New Roman" pitchFamily="18" charset="0"/>
              </a:rPr>
              <a:t>(Dieter et al., 2003).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p:cNvSpPr>
          <p:nvPr>
            <p:ph type="title"/>
          </p:nvPr>
        </p:nvSpPr>
        <p:spPr/>
        <p:txBody>
          <a:bodyPr/>
          <a:lstStyle/>
          <a:p>
            <a:r>
              <a:rPr lang="tr-TR" sz="4000" b="1" smtClean="0">
                <a:solidFill>
                  <a:srgbClr val="00B050"/>
                </a:solidFill>
              </a:rPr>
              <a:t>Introduction</a:t>
            </a:r>
            <a:r>
              <a:rPr lang="en-US" sz="3600" b="1" smtClean="0">
                <a:solidFill>
                  <a:srgbClr val="00B050"/>
                </a:solidFill>
              </a:rPr>
              <a:t/>
            </a:r>
            <a:br>
              <a:rPr lang="en-US" sz="3600" b="1" smtClean="0">
                <a:solidFill>
                  <a:srgbClr val="00B050"/>
                </a:solidFill>
              </a:rPr>
            </a:br>
            <a:endParaRPr lang="tr-TR" sz="3600" b="1" smtClean="0">
              <a:solidFill>
                <a:srgbClr val="00B050"/>
              </a:solidFill>
            </a:endParaRPr>
          </a:p>
        </p:txBody>
      </p:sp>
      <p:sp>
        <p:nvSpPr>
          <p:cNvPr id="177155" name="Rectangle 3"/>
          <p:cNvSpPr>
            <a:spLocks noGrp="1"/>
          </p:cNvSpPr>
          <p:nvPr>
            <p:ph type="body" idx="1"/>
          </p:nvPr>
        </p:nvSpPr>
        <p:spPr/>
        <p:txBody>
          <a:bodyPr/>
          <a:lstStyle/>
          <a:p>
            <a:pPr algn="just">
              <a:lnSpc>
                <a:spcPct val="90000"/>
              </a:lnSpc>
            </a:pPr>
            <a:r>
              <a:rPr lang="tr-TR" smtClean="0"/>
              <a:t>It is called ‘Selective’ because it does not reduces the excess oxygen which is typical to a lean exhaust in a diesel engine. </a:t>
            </a:r>
          </a:p>
          <a:p>
            <a:pPr algn="just">
              <a:lnSpc>
                <a:spcPct val="90000"/>
              </a:lnSpc>
            </a:pPr>
            <a:r>
              <a:rPr lang="tr-TR" smtClean="0"/>
              <a:t>It involves mixing the exhaust air with a gaseous reagent, typically ammonia or urea, and passing the homogenous mixture over a bed of catalyst which causes the reaction to undergo completion at the air stream temperature.</a:t>
            </a:r>
          </a:p>
          <a:p>
            <a:pPr algn="just">
              <a:lnSpc>
                <a:spcPct val="90000"/>
              </a:lnSpc>
            </a:pPr>
            <a:endParaRPr 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p:cNvSpPr>
          <p:nvPr>
            <p:ph type="title"/>
          </p:nvPr>
        </p:nvSpPr>
        <p:spPr/>
        <p:txBody>
          <a:bodyPr/>
          <a:lstStyle/>
          <a:p>
            <a:r>
              <a:rPr lang="tr-TR" sz="4000" b="1" smtClean="0">
                <a:solidFill>
                  <a:srgbClr val="00B050"/>
                </a:solidFill>
              </a:rPr>
              <a:t>Introduction</a:t>
            </a:r>
            <a:r>
              <a:rPr lang="en-US" sz="3600" b="1" smtClean="0">
                <a:solidFill>
                  <a:srgbClr val="00B050"/>
                </a:solidFill>
              </a:rPr>
              <a:t/>
            </a:r>
            <a:br>
              <a:rPr lang="en-US" sz="3600" b="1" smtClean="0">
                <a:solidFill>
                  <a:srgbClr val="00B050"/>
                </a:solidFill>
              </a:rPr>
            </a:br>
            <a:endParaRPr lang="tr-TR" sz="3600" b="1" smtClean="0">
              <a:solidFill>
                <a:srgbClr val="00B050"/>
              </a:solidFill>
            </a:endParaRPr>
          </a:p>
        </p:txBody>
      </p:sp>
      <p:sp>
        <p:nvSpPr>
          <p:cNvPr id="178179" name="Rectangle 3"/>
          <p:cNvSpPr>
            <a:spLocks noGrp="1"/>
          </p:cNvSpPr>
          <p:nvPr>
            <p:ph type="body" idx="1"/>
          </p:nvPr>
        </p:nvSpPr>
        <p:spPr/>
        <p:txBody>
          <a:bodyPr/>
          <a:lstStyle/>
          <a:p>
            <a:pPr algn="just">
              <a:lnSpc>
                <a:spcPct val="90000"/>
              </a:lnSpc>
            </a:pPr>
            <a:r>
              <a:rPr lang="tr-TR" sz="2800" smtClean="0"/>
              <a:t>The NH3 selectively reacts with the NOx component in the gas stream without reacting with the O2 available in large excess.</a:t>
            </a:r>
            <a:endParaRPr lang="tr-TR" sz="2800" smtClean="0">
              <a:latin typeface="Arial" charset="0"/>
            </a:endParaRPr>
          </a:p>
          <a:p>
            <a:pPr algn="just">
              <a:lnSpc>
                <a:spcPct val="90000"/>
              </a:lnSpc>
            </a:pPr>
            <a:r>
              <a:rPr lang="tr-TR" sz="2800" smtClean="0"/>
              <a:t>The catalyst promotes the reduction of NOx with NH3 in the presence of O2 in the exhaust stream, forming nitrogen (N2) and water (H2O). </a:t>
            </a:r>
          </a:p>
          <a:p>
            <a:pPr>
              <a:lnSpc>
                <a:spcPct val="90000"/>
              </a:lnSpc>
            </a:pPr>
            <a:endParaRPr lang="tr-TR"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p:nvPr>
        </p:nvSpPr>
        <p:spPr>
          <a:xfrm>
            <a:off x="539750" y="333375"/>
            <a:ext cx="8229600" cy="1143000"/>
          </a:xfrm>
        </p:spPr>
        <p:txBody>
          <a:bodyPr/>
          <a:lstStyle/>
          <a:p>
            <a:r>
              <a:rPr lang="tr-TR" sz="4000" b="1" smtClean="0">
                <a:solidFill>
                  <a:srgbClr val="00B050"/>
                </a:solidFill>
              </a:rPr>
              <a:t> </a:t>
            </a:r>
            <a:r>
              <a:rPr lang="tr-TR" b="1" smtClean="0">
                <a:solidFill>
                  <a:srgbClr val="00B050"/>
                </a:solidFill>
              </a:rPr>
              <a:t>Introduction</a:t>
            </a:r>
          </a:p>
        </p:txBody>
      </p:sp>
      <p:sp>
        <p:nvSpPr>
          <p:cNvPr id="125955" name="Rectangle 3"/>
          <p:cNvSpPr>
            <a:spLocks noGrp="1"/>
          </p:cNvSpPr>
          <p:nvPr>
            <p:ph type="body" idx="1"/>
          </p:nvPr>
        </p:nvSpPr>
        <p:spPr>
          <a:xfrm>
            <a:off x="457200" y="1600200"/>
            <a:ext cx="8075613" cy="4525963"/>
          </a:xfrm>
        </p:spPr>
        <p:txBody>
          <a:bodyPr/>
          <a:lstStyle/>
          <a:p>
            <a:pPr algn="just">
              <a:lnSpc>
                <a:spcPct val="150000"/>
              </a:lnSpc>
            </a:pPr>
            <a:r>
              <a:rPr lang="tr-TR" sz="2000" smtClean="0">
                <a:solidFill>
                  <a:srgbClr val="000000"/>
                </a:solidFill>
                <a:cs typeface="Times New Roman" pitchFamily="18" charset="0"/>
              </a:rPr>
              <a:t>For enhance the quality of the performance and combustion various fuel additives are currently used in the automotive industry. The most investigated additives are oxygenated fuel additives in terms of diesel combustion and emissions</a:t>
            </a:r>
            <a:endParaRPr lang="tr-TR" sz="2000" smtClean="0">
              <a:solidFill>
                <a:srgbClr val="000000"/>
              </a:solidFill>
            </a:endParaRPr>
          </a:p>
          <a:p>
            <a:pPr algn="just">
              <a:lnSpc>
                <a:spcPct val="150000"/>
              </a:lnSpc>
            </a:pPr>
            <a:r>
              <a:rPr lang="tr-TR" sz="2000" smtClean="0"/>
              <a:t>Methanol, ethanol and butanol are preferred as fuels because they can be generated by fermentation of sugar from vegetable materials, like as corn, sugar cane, algae, and other plant materials compraising cellulose. Alcohol fuels have many advantages such as reduce  particulate matter (PM), nitrogen oxides </a:t>
            </a:r>
            <a:r>
              <a:rPr lang="en-GB" sz="2000" smtClean="0"/>
              <a:t>(NOx) </a:t>
            </a:r>
            <a:r>
              <a:rPr lang="tr-TR" sz="2000" smtClean="0"/>
              <a:t>and carbon monoxide (CO) emissions due to the additional oxygen in fuel.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一般">
  <a:themeElements>
    <a:clrScheme name="一般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13_一般">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dirty="0" err="1" smtClean="0"/>
        </a:defPPr>
      </a:lstStyle>
    </a:txDef>
  </a:objectDefaults>
  <a:extraClrSchemeLst>
    <a:extraClrScheme>
      <a:clrScheme name="一般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一般 2">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一般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1324</Words>
  <Application>Microsoft Office PowerPoint</Application>
  <PresentationFormat>On-screen Show (4:3)</PresentationFormat>
  <Paragraphs>197</Paragraphs>
  <Slides>28</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1" baseType="lpstr">
      <vt:lpstr>Ofis Teması</vt:lpstr>
      <vt:lpstr>13_一般</vt:lpstr>
      <vt:lpstr>SPW 10.0 Graph</vt:lpstr>
      <vt:lpstr>About OMICS Group</vt:lpstr>
      <vt:lpstr>About OMICS Group Conferences</vt:lpstr>
      <vt:lpstr>  EFFECTS OF SCR SYSTEM ON NOx REDUCTION IN HEAVY DUTY DIESEL ENGINE FUELLED WITH DIESEL AND ALCOHOL BLENDS </vt:lpstr>
      <vt:lpstr>Contents</vt:lpstr>
      <vt:lpstr> Introduction </vt:lpstr>
      <vt:lpstr>Introduction </vt:lpstr>
      <vt:lpstr>Introduction </vt:lpstr>
      <vt:lpstr>Introduction </vt:lpstr>
      <vt:lpstr> Introduction</vt:lpstr>
      <vt:lpstr>Introduction</vt:lpstr>
      <vt:lpstr>Experimental Set Up </vt:lpstr>
      <vt:lpstr>Experimental Set up</vt:lpstr>
      <vt:lpstr>Experimental Set up</vt:lpstr>
      <vt:lpstr>Experimental Set up</vt:lpstr>
      <vt:lpstr>Experimental Set Up</vt:lpstr>
      <vt:lpstr>Experimental Set up</vt:lpstr>
      <vt:lpstr>Experimental Set up</vt:lpstr>
      <vt:lpstr>Experimental Set up</vt:lpstr>
      <vt:lpstr>Preparation of Fuel Blends</vt:lpstr>
      <vt:lpstr>Preparation of Fuel Blends</vt:lpstr>
      <vt:lpstr>PowerPoint Presentation</vt:lpstr>
      <vt:lpstr>PowerPoint Presentation</vt:lpstr>
      <vt:lpstr>PowerPoint Presentation</vt:lpstr>
      <vt:lpstr>NOx Emissions</vt:lpstr>
      <vt:lpstr>Conclusion</vt:lpstr>
      <vt:lpstr>Conclusion</vt:lpstr>
      <vt:lpstr>ACKNOWLEDGEMENT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Fatih</dc:creator>
  <cp:lastModifiedBy>Riya Dhar</cp:lastModifiedBy>
  <cp:revision>254</cp:revision>
  <dcterms:created xsi:type="dcterms:W3CDTF">2011-01-28T23:08:31Z</dcterms:created>
  <dcterms:modified xsi:type="dcterms:W3CDTF">2015-09-24T09:00:54Z</dcterms:modified>
</cp:coreProperties>
</file>