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97" r:id="rId3"/>
    <p:sldId id="298" r:id="rId4"/>
    <p:sldId id="299" r:id="rId5"/>
    <p:sldId id="300" r:id="rId6"/>
    <p:sldId id="331" r:id="rId7"/>
    <p:sldId id="332" r:id="rId8"/>
    <p:sldId id="333" r:id="rId9"/>
    <p:sldId id="334" r:id="rId10"/>
    <p:sldId id="339" r:id="rId11"/>
    <p:sldId id="337" r:id="rId12"/>
    <p:sldId id="360" r:id="rId13"/>
    <p:sldId id="356" r:id="rId14"/>
    <p:sldId id="357" r:id="rId15"/>
    <p:sldId id="358" r:id="rId16"/>
    <p:sldId id="359" r:id="rId17"/>
    <p:sldId id="361" r:id="rId18"/>
    <p:sldId id="343" r:id="rId19"/>
    <p:sldId id="345" r:id="rId20"/>
    <p:sldId id="347" r:id="rId21"/>
    <p:sldId id="362" r:id="rId22"/>
    <p:sldId id="363" r:id="rId23"/>
    <p:sldId id="349" r:id="rId24"/>
    <p:sldId id="351" r:id="rId25"/>
    <p:sldId id="352" r:id="rId26"/>
    <p:sldId id="364"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2" autoAdjust="0"/>
    <p:restoredTop sz="94660"/>
  </p:normalViewPr>
  <p:slideViewPr>
    <p:cSldViewPr>
      <p:cViewPr>
        <p:scale>
          <a:sx n="70" d="100"/>
          <a:sy n="70" d="100"/>
        </p:scale>
        <p:origin x="-138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c:lang val="tr-TR"/>
  <c:chart>
    <c:autoTitleDeleted val="1"/>
    <c:plotArea>
      <c:layout>
        <c:manualLayout>
          <c:layoutTarget val="inner"/>
          <c:xMode val="edge"/>
          <c:yMode val="edge"/>
          <c:x val="0.1475409836065574"/>
          <c:y val="4.8701298701298724E-2"/>
          <c:w val="0.81352459016393441"/>
          <c:h val="0.66233766233766234"/>
        </c:manualLayout>
      </c:layout>
      <c:lineChart>
        <c:grouping val="standard"/>
        <c:ser>
          <c:idx val="0"/>
          <c:order val="0"/>
          <c:tx>
            <c:strRef>
              <c:f>Sheet1!$A$2</c:f>
              <c:strCache>
                <c:ptCount val="1"/>
                <c:pt idx="0">
                  <c:v>Yayıkaltısuyu Tozu</c:v>
                </c:pt>
              </c:strCache>
            </c:strRef>
          </c:tx>
          <c:spPr>
            <a:ln w="19662">
              <a:solidFill>
                <a:srgbClr val="000080"/>
              </a:solidFill>
              <a:prstDash val="solid"/>
            </a:ln>
          </c:spPr>
          <c:marker>
            <c:symbol val="diamond"/>
            <c:size val="5"/>
            <c:spPr>
              <a:solidFill>
                <a:srgbClr val="000080"/>
              </a:solidFill>
              <a:ln>
                <a:solidFill>
                  <a:srgbClr val="000080"/>
                </a:solidFill>
                <a:prstDash val="solid"/>
              </a:ln>
            </c:spPr>
          </c:marker>
          <c:cat>
            <c:strRef>
              <c:f>Sheet1!$B$1:$D$1</c:f>
              <c:strCache>
                <c:ptCount val="3"/>
                <c:pt idx="0">
                  <c:v>0</c:v>
                </c:pt>
                <c:pt idx="1">
                  <c:v>5</c:v>
                </c:pt>
                <c:pt idx="2">
                  <c:v>10</c:v>
                </c:pt>
              </c:strCache>
            </c:strRef>
          </c:cat>
          <c:val>
            <c:numRef>
              <c:f>Sheet1!$B$2:$D$2</c:f>
              <c:numCache>
                <c:formatCode>0.00</c:formatCode>
                <c:ptCount val="3"/>
                <c:pt idx="0">
                  <c:v>6.02</c:v>
                </c:pt>
                <c:pt idx="1">
                  <c:v>5.83</c:v>
                </c:pt>
                <c:pt idx="2">
                  <c:v>5.84</c:v>
                </c:pt>
              </c:numCache>
            </c:numRef>
          </c:val>
        </c:ser>
        <c:ser>
          <c:idx val="1"/>
          <c:order val="1"/>
          <c:tx>
            <c:strRef>
              <c:f>Sheet1!$A$3</c:f>
              <c:strCache>
                <c:ptCount val="1"/>
                <c:pt idx="0">
                  <c:v>Laktoz</c:v>
                </c:pt>
              </c:strCache>
            </c:strRef>
          </c:tx>
          <c:spPr>
            <a:ln w="19662">
              <a:solidFill>
                <a:srgbClr val="FF00FF"/>
              </a:solidFill>
              <a:prstDash val="solid"/>
            </a:ln>
          </c:spPr>
          <c:marker>
            <c:symbol val="square"/>
            <c:size val="5"/>
            <c:spPr>
              <a:solidFill>
                <a:srgbClr val="FF00FF"/>
              </a:solidFill>
              <a:ln>
                <a:solidFill>
                  <a:srgbClr val="FF00FF"/>
                </a:solidFill>
                <a:prstDash val="solid"/>
              </a:ln>
            </c:spPr>
          </c:marker>
          <c:cat>
            <c:strRef>
              <c:f>Sheet1!$B$1:$D$1</c:f>
              <c:strCache>
                <c:ptCount val="3"/>
                <c:pt idx="0">
                  <c:v>0</c:v>
                </c:pt>
                <c:pt idx="1">
                  <c:v>5</c:v>
                </c:pt>
                <c:pt idx="2">
                  <c:v>10</c:v>
                </c:pt>
              </c:strCache>
            </c:strRef>
          </c:cat>
          <c:val>
            <c:numRef>
              <c:f>Sheet1!$B$3:$D$3</c:f>
              <c:numCache>
                <c:formatCode>0.00</c:formatCode>
                <c:ptCount val="3"/>
                <c:pt idx="0">
                  <c:v>6.02</c:v>
                </c:pt>
                <c:pt idx="1">
                  <c:v>5.84</c:v>
                </c:pt>
                <c:pt idx="2">
                  <c:v>5.83</c:v>
                </c:pt>
              </c:numCache>
            </c:numRef>
          </c:val>
        </c:ser>
        <c:ser>
          <c:idx val="2"/>
          <c:order val="2"/>
          <c:tx>
            <c:strRef>
              <c:f>Sheet1!$A$4</c:f>
              <c:strCache>
                <c:ptCount val="1"/>
                <c:pt idx="0">
                  <c:v>WPC 35</c:v>
                </c:pt>
              </c:strCache>
            </c:strRef>
          </c:tx>
          <c:spPr>
            <a:ln w="19662">
              <a:solidFill>
                <a:srgbClr val="339966"/>
              </a:solidFill>
              <a:prstDash val="solid"/>
            </a:ln>
          </c:spPr>
          <c:marker>
            <c:symbol val="triangle"/>
            <c:size val="5"/>
            <c:spPr>
              <a:solidFill>
                <a:srgbClr val="339966"/>
              </a:solidFill>
              <a:ln>
                <a:solidFill>
                  <a:srgbClr val="339966"/>
                </a:solidFill>
                <a:prstDash val="solid"/>
              </a:ln>
            </c:spPr>
          </c:marker>
          <c:cat>
            <c:strRef>
              <c:f>Sheet1!$B$1:$D$1</c:f>
              <c:strCache>
                <c:ptCount val="3"/>
                <c:pt idx="0">
                  <c:v>0</c:v>
                </c:pt>
                <c:pt idx="1">
                  <c:v>5</c:v>
                </c:pt>
                <c:pt idx="2">
                  <c:v>10</c:v>
                </c:pt>
              </c:strCache>
            </c:strRef>
          </c:cat>
          <c:val>
            <c:numRef>
              <c:f>Sheet1!$B$4:$D$4</c:f>
              <c:numCache>
                <c:formatCode>0.00</c:formatCode>
                <c:ptCount val="3"/>
                <c:pt idx="0">
                  <c:v>6.05</c:v>
                </c:pt>
                <c:pt idx="1">
                  <c:v>5.8</c:v>
                </c:pt>
                <c:pt idx="2">
                  <c:v>5.79</c:v>
                </c:pt>
              </c:numCache>
            </c:numRef>
          </c:val>
        </c:ser>
        <c:marker val="1"/>
        <c:axId val="88265088"/>
        <c:axId val="88267392"/>
      </c:lineChart>
      <c:catAx>
        <c:axId val="88265088"/>
        <c:scaling>
          <c:orientation val="minMax"/>
        </c:scaling>
        <c:axPos val="b"/>
        <c:title>
          <c:tx>
            <c:rich>
              <a:bodyPr/>
              <a:lstStyle/>
              <a:p>
                <a:pPr>
                  <a:defRPr lang="en-US" sz="813" b="1" i="0" u="none" strike="noStrike" baseline="0">
                    <a:solidFill>
                      <a:srgbClr val="000000"/>
                    </a:solidFill>
                    <a:latin typeface="Calibri"/>
                    <a:ea typeface="Calibri"/>
                    <a:cs typeface="Calibri"/>
                  </a:defRPr>
                </a:pPr>
                <a:r>
                  <a:rPr lang="tr-TR" sz="1100" dirty="0" smtClean="0"/>
                  <a:t>Storage (</a:t>
                </a:r>
                <a:r>
                  <a:rPr lang="tr-TR" sz="1100" dirty="0" err="1" smtClean="0"/>
                  <a:t>Day</a:t>
                </a:r>
                <a:r>
                  <a:rPr lang="tr-TR" sz="1100" dirty="0" smtClean="0"/>
                  <a:t>)</a:t>
                </a:r>
                <a:endParaRPr lang="en-US" sz="1100" dirty="0"/>
              </a:p>
            </c:rich>
          </c:tx>
          <c:layout>
            <c:manualLayout>
              <c:xMode val="edge"/>
              <c:yMode val="edge"/>
              <c:x val="0.39709359898375951"/>
              <c:y val="0.82783877559025631"/>
            </c:manualLayout>
          </c:layout>
          <c:spPr>
            <a:noFill/>
            <a:ln w="19662">
              <a:noFill/>
            </a:ln>
          </c:spPr>
        </c:title>
        <c:numFmt formatCode="General" sourceLinked="1"/>
        <c:tickLblPos val="nextTo"/>
        <c:spPr>
          <a:ln w="19662">
            <a:solidFill>
              <a:srgbClr val="969696"/>
            </a:solidFill>
            <a:prstDash val="solid"/>
          </a:ln>
        </c:spPr>
        <c:txPr>
          <a:bodyPr rot="0" vert="horz"/>
          <a:lstStyle/>
          <a:p>
            <a:pPr>
              <a:defRPr lang="en-US" sz="929" b="1" i="0" u="none" strike="noStrike" baseline="0">
                <a:solidFill>
                  <a:srgbClr val="000000"/>
                </a:solidFill>
                <a:latin typeface="Calibri"/>
                <a:ea typeface="Calibri"/>
                <a:cs typeface="Calibri"/>
              </a:defRPr>
            </a:pPr>
            <a:endParaRPr lang="tr-TR"/>
          </a:p>
        </c:txPr>
        <c:crossAx val="88267392"/>
        <c:crosses val="autoZero"/>
        <c:auto val="1"/>
        <c:lblAlgn val="ctr"/>
        <c:lblOffset val="100"/>
        <c:tickLblSkip val="1"/>
        <c:tickMarkSkip val="1"/>
      </c:catAx>
      <c:valAx>
        <c:axId val="88267392"/>
        <c:scaling>
          <c:orientation val="minMax"/>
          <c:max val="6.1"/>
          <c:min val="5.7"/>
        </c:scaling>
        <c:axPos val="l"/>
        <c:majorGridlines>
          <c:spPr>
            <a:ln w="9831">
              <a:solidFill>
                <a:srgbClr val="FFFFFF"/>
              </a:solidFill>
              <a:prstDash val="solid"/>
            </a:ln>
          </c:spPr>
        </c:majorGridlines>
        <c:title>
          <c:tx>
            <c:rich>
              <a:bodyPr/>
              <a:lstStyle/>
              <a:p>
                <a:pPr>
                  <a:defRPr lang="en-US" sz="929" b="1" i="0" u="none" strike="noStrike" baseline="0">
                    <a:solidFill>
                      <a:srgbClr val="000000"/>
                    </a:solidFill>
                    <a:latin typeface="Calibri"/>
                    <a:ea typeface="Calibri"/>
                    <a:cs typeface="Calibri"/>
                  </a:defRPr>
                </a:pPr>
                <a:r>
                  <a:rPr lang="en-US"/>
                  <a:t>pH</a:t>
                </a:r>
              </a:p>
            </c:rich>
          </c:tx>
          <c:layout>
            <c:manualLayout>
              <c:xMode val="edge"/>
              <c:yMode val="edge"/>
              <c:x val="2.0491803278688552E-3"/>
              <c:y val="0.38961038961038991"/>
            </c:manualLayout>
          </c:layout>
          <c:spPr>
            <a:noFill/>
            <a:ln w="19662">
              <a:noFill/>
            </a:ln>
          </c:spPr>
        </c:title>
        <c:numFmt formatCode="0.00" sourceLinked="1"/>
        <c:tickLblPos val="nextTo"/>
        <c:spPr>
          <a:ln w="19662">
            <a:solidFill>
              <a:srgbClr val="C0C0C0"/>
            </a:solidFill>
            <a:prstDash val="solid"/>
          </a:ln>
        </c:spPr>
        <c:txPr>
          <a:bodyPr rot="0" vert="horz"/>
          <a:lstStyle/>
          <a:p>
            <a:pPr>
              <a:defRPr lang="en-US" sz="929" b="1" i="0" u="none" strike="noStrike" baseline="0">
                <a:solidFill>
                  <a:srgbClr val="000000"/>
                </a:solidFill>
                <a:latin typeface="Calibri"/>
                <a:ea typeface="Calibri"/>
                <a:cs typeface="Calibri"/>
              </a:defRPr>
            </a:pPr>
            <a:endParaRPr lang="tr-TR"/>
          </a:p>
        </c:txPr>
        <c:crossAx val="88265088"/>
        <c:crosses val="autoZero"/>
        <c:crossBetween val="between"/>
        <c:majorUnit val="0.1"/>
        <c:minorUnit val="0.1"/>
      </c:valAx>
      <c:spPr>
        <a:solidFill>
          <a:srgbClr val="FFFFFF"/>
        </a:solidFill>
        <a:ln w="19662">
          <a:solidFill>
            <a:srgbClr val="C0C0C0"/>
          </a:solidFill>
          <a:prstDash val="solid"/>
        </a:ln>
      </c:spPr>
    </c:plotArea>
    <c:plotVisOnly val="1"/>
    <c:dispBlanksAs val="gap"/>
  </c:chart>
  <c:spPr>
    <a:noFill/>
    <a:ln>
      <a:noFill/>
    </a:ln>
  </c:spPr>
  <c:txPr>
    <a:bodyPr/>
    <a:lstStyle/>
    <a:p>
      <a:pPr>
        <a:defRPr sz="929" b="1" i="0" u="none" strike="noStrike" baseline="0">
          <a:solidFill>
            <a:srgbClr val="000000"/>
          </a:solidFill>
          <a:latin typeface="Calibri"/>
          <a:ea typeface="Calibri"/>
          <a:cs typeface="Calibri"/>
        </a:defRPr>
      </a:pPr>
      <a:endParaRPr lang="tr-T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40341-6FE2-4200-83C6-CAAB9B22695E}" type="datetimeFigureOut">
              <a:rPr lang="tr-TR" smtClean="0"/>
              <a:pPr/>
              <a:t>24.09.2014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BA4C34-7780-4258-AA77-CB5688BEB91C}" type="slidenum">
              <a:rPr lang="tr-TR" smtClean="0"/>
              <a:pPr/>
              <a:t>‹#›</a:t>
            </a:fld>
            <a:endParaRPr lang="tr-TR"/>
          </a:p>
        </p:txBody>
      </p:sp>
    </p:spTree>
    <p:extLst>
      <p:ext uri="{BB962C8B-B14F-4D97-AF65-F5344CB8AC3E}">
        <p14:creationId xmlns:p14="http://schemas.microsoft.com/office/powerpoint/2010/main" xmlns="" val="755910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p>
            <a:pPr>
              <a:defRPr/>
            </a:pPr>
            <a:fld id="{A725EACD-B7B1-4FE1-8AB2-8AB580BF5D1C}" type="slidenum">
              <a:rPr lang="en-US" smtClean="0"/>
              <a:pPr>
                <a:defRPr/>
              </a:pPr>
              <a:t>9</a:t>
            </a:fld>
            <a:endParaRPr lang="en-US" smtClean="0"/>
          </a:p>
        </p:txBody>
      </p:sp>
      <p:sp>
        <p:nvSpPr>
          <p:cNvPr id="30723" name="Rectangle 2"/>
          <p:cNvSpPr>
            <a:spLocks noGrp="1" noRot="1" noChangeAspect="1" noChangeArrowheads="1" noTextEdit="1"/>
          </p:cNvSpPr>
          <p:nvPr>
            <p:ph type="sldImg"/>
          </p:nvPr>
        </p:nvSpPr>
        <p:spPr>
          <a:xfrm>
            <a:off x="1155700" y="682625"/>
            <a:ext cx="4548188" cy="3411538"/>
          </a:xfrm>
          <a:ln w="12700" cap="flat">
            <a:solidFill>
              <a:schemeClr val="tx1"/>
            </a:solidFill>
          </a:ln>
        </p:spPr>
      </p:sp>
      <p:sp>
        <p:nvSpPr>
          <p:cNvPr id="30724" name="Rectangle 3"/>
          <p:cNvSpPr>
            <a:spLocks noGrp="1" noChangeArrowheads="1"/>
          </p:cNvSpPr>
          <p:nvPr>
            <p:ph type="body" idx="1"/>
          </p:nvPr>
        </p:nvSpPr>
        <p:spPr>
          <a:xfrm>
            <a:off x="914400" y="4341813"/>
            <a:ext cx="5029200" cy="4114800"/>
          </a:xfrm>
          <a:noFill/>
          <a:ln/>
        </p:spPr>
        <p:txBody>
          <a:bodyPr lIns="92075" tIns="46038" rIns="92075" bIns="46038"/>
          <a:lstStyle/>
          <a:p>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tr-TR" smtClean="0"/>
              <a:t>Asıl başlık stili için tıklatın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E73F67D-4B71-47E6-A0E1-8FB7F8FC73BE}" type="datetime1">
              <a:rPr lang="tr-TR" smtClean="0"/>
              <a:pPr/>
              <a:t>24.09.2014</a:t>
            </a:fld>
            <a:endParaRPr lang="tr-TR"/>
          </a:p>
        </p:txBody>
      </p:sp>
      <p:sp>
        <p:nvSpPr>
          <p:cNvPr id="5" name="Footer Placeholder 4"/>
          <p:cNvSpPr>
            <a:spLocks noGrp="1"/>
          </p:cNvSpPr>
          <p:nvPr>
            <p:ph type="ftr" sz="quarter" idx="11"/>
          </p:nvPr>
        </p:nvSpPr>
        <p:spPr>
          <a:xfrm>
            <a:off x="1174044" y="5357592"/>
            <a:ext cx="5034845" cy="365125"/>
          </a:xfrm>
        </p:spPr>
        <p:txBody>
          <a:bodyPr/>
          <a:lstStyle/>
          <a:p>
            <a:endParaRPr lang="tr-T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C3CE8F8B-182E-47A0-9489-6BFD261F9960}" type="datetime1">
              <a:rPr lang="tr-TR" smtClean="0"/>
              <a:pPr/>
              <a:t>24.09.2014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E6E3747-456D-4F85-BD6C-5F8812E69DA6}" type="datetime1">
              <a:rPr lang="tr-TR" smtClean="0"/>
              <a:pPr/>
              <a:t>24.09.2014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5A31A0C-05E9-4F0B-9C54-62348A708F2C}" type="datetime1">
              <a:rPr lang="tr-TR" smtClean="0"/>
              <a:pPr/>
              <a:t>24.09.2014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E4BB987-FC69-49D5-B160-6529CD8C590E}" type="datetime1">
              <a:rPr lang="tr-TR" smtClean="0"/>
              <a:pPr/>
              <a:t>24.09.2014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6C5ABEC4-2593-47D8-9C25-6AEAA2681DDB}" type="datetime1">
              <a:rPr lang="tr-TR" smtClean="0"/>
              <a:pPr/>
              <a:t>24.09.2014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9" name="Content Placeholder 8"/>
          <p:cNvSpPr>
            <a:spLocks noGrp="1"/>
          </p:cNvSpPr>
          <p:nvPr>
            <p:ph sz="quarter" idx="13"/>
          </p:nvPr>
        </p:nvSpPr>
        <p:spPr>
          <a:xfrm>
            <a:off x="1298448" y="2121407"/>
            <a:ext cx="3200400" cy="360273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711CF0D4-2145-4096-AC9A-1DDF9D3902C0}" type="datetime1">
              <a:rPr lang="tr-TR" smtClean="0"/>
              <a:pPr/>
              <a:t>24.09.2014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
        <p:nvSpPr>
          <p:cNvPr id="11" name="Content Placeholder 10"/>
          <p:cNvSpPr>
            <a:spLocks noGrp="1"/>
          </p:cNvSpPr>
          <p:nvPr>
            <p:ph sz="quarter" idx="13"/>
          </p:nvPr>
        </p:nvSpPr>
        <p:spPr>
          <a:xfrm>
            <a:off x="1298448" y="2944368"/>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EAAAAF9-87D3-4995-9C48-BB5C34C3D6F6}" type="datetime1">
              <a:rPr lang="tr-TR" smtClean="0"/>
              <a:pPr/>
              <a:t>24.09.2014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56748-8712-4E9B-B4DD-DD4F8FE10811}" type="datetime1">
              <a:rPr lang="tr-TR" smtClean="0"/>
              <a:pPr/>
              <a:t>24.09.2014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tr-TR" smtClean="0"/>
              <a:t>Asıl başlık stili için tıklatın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1698" y="5885672"/>
            <a:ext cx="1213821" cy="365125"/>
          </a:xfrm>
        </p:spPr>
        <p:txBody>
          <a:bodyPr/>
          <a:lstStyle/>
          <a:p>
            <a:fld id="{C4E2A7DA-E166-4A42-ACC1-E77CCCDE7EF7}" type="datetime1">
              <a:rPr lang="tr-TR" smtClean="0"/>
              <a:pPr/>
              <a:t>24.09.2014</a:t>
            </a:fld>
            <a:endParaRPr lang="tr-TR"/>
          </a:p>
        </p:txBody>
      </p:sp>
      <p:sp>
        <p:nvSpPr>
          <p:cNvPr id="6" name="Footer Placeholder 5"/>
          <p:cNvSpPr>
            <a:spLocks noGrp="1"/>
          </p:cNvSpPr>
          <p:nvPr>
            <p:ph type="ftr" sz="quarter" idx="11"/>
          </p:nvPr>
        </p:nvSpPr>
        <p:spPr>
          <a:xfrm rot="-60000">
            <a:off x="914554" y="5829261"/>
            <a:ext cx="3522607" cy="365125"/>
          </a:xfrm>
        </p:spPr>
        <p:txBody>
          <a:bodyPr/>
          <a:lstStyle/>
          <a:p>
            <a:endParaRPr lang="tr-TR"/>
          </a:p>
        </p:txBody>
      </p:sp>
      <p:sp>
        <p:nvSpPr>
          <p:cNvPr id="7" name="Slide Number Placeholder 6"/>
          <p:cNvSpPr>
            <a:spLocks noGrp="1"/>
          </p:cNvSpPr>
          <p:nvPr>
            <p:ph type="sldNum" sz="quarter" idx="12"/>
          </p:nvPr>
        </p:nvSpPr>
        <p:spPr>
          <a:xfrm rot="60000">
            <a:off x="7557313" y="5896961"/>
            <a:ext cx="554023" cy="365125"/>
          </a:xfrm>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5936" y="5888737"/>
            <a:ext cx="1213821" cy="365125"/>
          </a:xfrm>
        </p:spPr>
        <p:txBody>
          <a:bodyPr/>
          <a:lstStyle/>
          <a:p>
            <a:fld id="{4478B061-A01D-4FE9-A63F-37C0C32EA01E}" type="datetime1">
              <a:rPr lang="tr-TR" smtClean="0"/>
              <a:pPr/>
              <a:t>24.09.2014</a:t>
            </a:fld>
            <a:endParaRPr lang="tr-TR"/>
          </a:p>
        </p:txBody>
      </p:sp>
      <p:sp>
        <p:nvSpPr>
          <p:cNvPr id="6" name="Footer Placeholder 5"/>
          <p:cNvSpPr>
            <a:spLocks noGrp="1"/>
          </p:cNvSpPr>
          <p:nvPr>
            <p:ph type="ftr" sz="quarter" idx="11"/>
          </p:nvPr>
        </p:nvSpPr>
        <p:spPr>
          <a:xfrm rot="-60000">
            <a:off x="914569" y="5831037"/>
            <a:ext cx="3319043" cy="365125"/>
          </a:xfrm>
        </p:spPr>
        <p:txBody>
          <a:bodyPr/>
          <a:lstStyle/>
          <a:p>
            <a:endParaRPr lang="tr-TR"/>
          </a:p>
        </p:txBody>
      </p:sp>
      <p:sp>
        <p:nvSpPr>
          <p:cNvPr id="7" name="Slide Number Placeholder 6"/>
          <p:cNvSpPr>
            <a:spLocks noGrp="1"/>
          </p:cNvSpPr>
          <p:nvPr>
            <p:ph type="sldNum" sz="quarter" idx="12"/>
          </p:nvPr>
        </p:nvSpPr>
        <p:spPr>
          <a:xfrm rot="60000">
            <a:off x="7562089" y="5900026"/>
            <a:ext cx="554023" cy="365125"/>
          </a:xfrm>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9105B64-BC8A-4034-92FF-A0CA8591039C}" type="datetime1">
              <a:rPr lang="tr-TR" smtClean="0"/>
              <a:pPr/>
              <a:t>24.09.2014</a:t>
            </a:fld>
            <a:endParaRPr lang="tr-T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tr-T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vsnuae.com/uploads/images/product/d23e8c80cdff892114e640112ffa101b.pn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1000100" y="947408"/>
            <a:ext cx="7277115" cy="4981922"/>
          </a:xfrm>
          <a:prstGeom prst="rect">
            <a:avLst/>
          </a:prstGeom>
          <a:noFill/>
        </p:spPr>
      </p:pic>
      <p:sp>
        <p:nvSpPr>
          <p:cNvPr id="2" name="Başlık 1"/>
          <p:cNvSpPr>
            <a:spLocks noGrp="1"/>
          </p:cNvSpPr>
          <p:nvPr>
            <p:ph type="ctrTitle"/>
          </p:nvPr>
        </p:nvSpPr>
        <p:spPr>
          <a:xfrm>
            <a:off x="1870077" y="2234843"/>
            <a:ext cx="5273691" cy="1551347"/>
          </a:xfrm>
        </p:spPr>
        <p:txBody>
          <a:bodyPr>
            <a:noAutofit/>
          </a:bodyPr>
          <a:lstStyle/>
          <a:p>
            <a:r>
              <a:rPr lang="en-US" sz="3200" dirty="0"/>
              <a:t>The Effects of Various Milk By-Products on Microbial Properties of Beef Patties</a:t>
            </a:r>
            <a:endParaRPr lang="tr-TR" sz="3200" dirty="0"/>
          </a:p>
        </p:txBody>
      </p:sp>
      <p:sp>
        <p:nvSpPr>
          <p:cNvPr id="3" name="Alt Başlık 2"/>
          <p:cNvSpPr>
            <a:spLocks noGrp="1"/>
          </p:cNvSpPr>
          <p:nvPr>
            <p:ph type="subTitle" idx="1"/>
          </p:nvPr>
        </p:nvSpPr>
        <p:spPr>
          <a:xfrm>
            <a:off x="1727200" y="3736622"/>
            <a:ext cx="5712179" cy="844506"/>
          </a:xfrm>
        </p:spPr>
        <p:txBody>
          <a:bodyPr>
            <a:normAutofit/>
          </a:bodyPr>
          <a:lstStyle/>
          <a:p>
            <a:r>
              <a:rPr lang="tr-TR" dirty="0">
                <a:solidFill>
                  <a:schemeClr val="tx1"/>
                </a:solidFill>
                <a:latin typeface="+mj-lt"/>
              </a:rPr>
              <a:t>Mehmet GÜN, Cemalettin SARIÇOBAN, </a:t>
            </a:r>
            <a:r>
              <a:rPr lang="tr-TR" u="sng" dirty="0" smtClean="0">
                <a:solidFill>
                  <a:schemeClr val="tx1"/>
                </a:solidFill>
                <a:latin typeface="+mj-lt"/>
              </a:rPr>
              <a:t>Hasan İbrahim KOZAN</a:t>
            </a:r>
            <a:endParaRPr lang="tr-TR" u="sng" dirty="0">
              <a:solidFill>
                <a:schemeClr val="tx1"/>
              </a:solidFill>
              <a:latin typeface="+mj-lt"/>
            </a:endParaRPr>
          </a:p>
        </p:txBody>
      </p:sp>
      <p:sp>
        <p:nvSpPr>
          <p:cNvPr id="4" name="Dikdörtgen 3"/>
          <p:cNvSpPr/>
          <p:nvPr/>
        </p:nvSpPr>
        <p:spPr>
          <a:xfrm>
            <a:off x="1619672" y="4725144"/>
            <a:ext cx="6192688" cy="461665"/>
          </a:xfrm>
          <a:prstGeom prst="rect">
            <a:avLst/>
          </a:prstGeom>
        </p:spPr>
        <p:txBody>
          <a:bodyPr wrap="square">
            <a:spAutoFit/>
          </a:bodyPr>
          <a:lstStyle/>
          <a:p>
            <a:r>
              <a:rPr lang="en-US" sz="1200" baseline="30000" dirty="0" smtClean="0">
                <a:effectLst>
                  <a:outerShdw blurRad="38100" dist="38100" dir="2700000" algn="tl">
                    <a:srgbClr val="000000">
                      <a:alpha val="43137"/>
                    </a:srgbClr>
                  </a:outerShdw>
                </a:effectLst>
              </a:rPr>
              <a:t>† </a:t>
            </a:r>
            <a:r>
              <a:rPr lang="en-US" sz="1200" dirty="0" smtClean="0">
                <a:effectLst>
                  <a:outerShdw blurRad="38100" dist="38100" dir="2700000" algn="tl">
                    <a:srgbClr val="000000">
                      <a:alpha val="43137"/>
                    </a:srgbClr>
                  </a:outerShdw>
                </a:effectLst>
              </a:rPr>
              <a:t>Faculty of Agriculture, Department of Food Engineering, </a:t>
            </a:r>
            <a:r>
              <a:rPr lang="en-US" sz="1200" dirty="0" err="1" smtClean="0">
                <a:effectLst>
                  <a:outerShdw blurRad="38100" dist="38100" dir="2700000" algn="tl">
                    <a:srgbClr val="000000">
                      <a:alpha val="43137"/>
                    </a:srgbClr>
                  </a:outerShdw>
                </a:effectLst>
              </a:rPr>
              <a:t>Selcuk</a:t>
            </a:r>
            <a:r>
              <a:rPr lang="en-US" sz="1200" dirty="0" smtClean="0">
                <a:effectLst>
                  <a:outerShdw blurRad="38100" dist="38100" dir="2700000" algn="tl">
                    <a:srgbClr val="000000">
                      <a:alpha val="43137"/>
                    </a:srgbClr>
                  </a:outerShdw>
                </a:effectLst>
              </a:rPr>
              <a:t> University, 42079, Konya, Turkey.</a:t>
            </a:r>
            <a:endParaRPr lang="en-US" sz="1200" dirty="0">
              <a:effectLst>
                <a:outerShdw blurRad="38100" dist="38100" dir="2700000" algn="tl">
                  <a:srgbClr val="000000">
                    <a:alpha val="43137"/>
                  </a:srgbClr>
                </a:outerShdw>
              </a:effectLst>
            </a:endParaRP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1</a:t>
            </a:fld>
            <a:endParaRPr lang="tr-TR"/>
          </a:p>
        </p:txBody>
      </p:sp>
      <p:pic>
        <p:nvPicPr>
          <p:cNvPr id="27652" name="Picture 4" descr="http://www.selcuk.edu.tr/dosyalar/images/323/selcukamblem1.png"/>
          <p:cNvPicPr>
            <a:picLocks noChangeAspect="1" noChangeArrowheads="1"/>
          </p:cNvPicPr>
          <p:nvPr/>
        </p:nvPicPr>
        <p:blipFill>
          <a:blip r:embed="rId3" cstate="print"/>
          <a:srcRect/>
          <a:stretch>
            <a:fillRect/>
          </a:stretch>
        </p:blipFill>
        <p:spPr bwMode="auto">
          <a:xfrm>
            <a:off x="6572264" y="957278"/>
            <a:ext cx="1709504" cy="1328714"/>
          </a:xfrm>
          <a:prstGeom prst="rect">
            <a:avLst/>
          </a:prstGeom>
          <a:noFill/>
        </p:spPr>
      </p:pic>
      <p:pic>
        <p:nvPicPr>
          <p:cNvPr id="27654" name="Picture 6" descr="http://ukhealthradio.com/wp-content/uploads/2014/04/Logo-OMICS-468x200.png"/>
          <p:cNvPicPr>
            <a:picLocks noChangeAspect="1" noChangeArrowheads="1"/>
          </p:cNvPicPr>
          <p:nvPr/>
        </p:nvPicPr>
        <p:blipFill>
          <a:blip r:embed="rId4"/>
          <a:srcRect/>
          <a:stretch>
            <a:fillRect/>
          </a:stretch>
        </p:blipFill>
        <p:spPr bwMode="auto">
          <a:xfrm>
            <a:off x="1000100" y="928670"/>
            <a:ext cx="3176133" cy="1357322"/>
          </a:xfrm>
          <a:prstGeom prst="rect">
            <a:avLst/>
          </a:prstGeom>
          <a:noFill/>
        </p:spPr>
      </p:pic>
    </p:spTree>
    <p:extLst>
      <p:ext uri="{BB962C8B-B14F-4D97-AF65-F5344CB8AC3E}">
        <p14:creationId xmlns:p14="http://schemas.microsoft.com/office/powerpoint/2010/main" xmlns="" val="1311477170"/>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67566" y="1401288"/>
            <a:ext cx="4224471" cy="4187952"/>
          </a:xfrm>
        </p:spPr>
        <p:txBody>
          <a:bodyPr>
            <a:normAutofit fontScale="92500"/>
          </a:bodyPr>
          <a:lstStyle/>
          <a:p>
            <a:pPr algn="just"/>
            <a:r>
              <a:rPr lang="tr-TR" sz="2400" dirty="0" err="1" smtClean="0">
                <a:latin typeface="Times New Roman" pitchFamily="18" charset="0"/>
              </a:rPr>
              <a:t>The</a:t>
            </a:r>
            <a:r>
              <a:rPr lang="tr-TR" sz="2400" dirty="0" smtClean="0">
                <a:latin typeface="Times New Roman" pitchFamily="18" charset="0"/>
              </a:rPr>
              <a:t> main </a:t>
            </a:r>
            <a:r>
              <a:rPr lang="tr-TR" sz="2400" dirty="0" err="1" smtClean="0">
                <a:latin typeface="Times New Roman" pitchFamily="18" charset="0"/>
              </a:rPr>
              <a:t>aim</a:t>
            </a:r>
            <a:r>
              <a:rPr lang="tr-TR" sz="2400" dirty="0" smtClean="0">
                <a:latin typeface="Times New Roman" pitchFamily="18" charset="0"/>
              </a:rPr>
              <a:t> of </a:t>
            </a:r>
            <a:r>
              <a:rPr lang="tr-TR" sz="2400" dirty="0" err="1" smtClean="0">
                <a:latin typeface="Times New Roman" pitchFamily="18" charset="0"/>
              </a:rPr>
              <a:t>using</a:t>
            </a:r>
            <a:r>
              <a:rPr lang="tr-TR" sz="2400" dirty="0" smtClean="0">
                <a:latin typeface="Times New Roman" pitchFamily="18" charset="0"/>
              </a:rPr>
              <a:t> </a:t>
            </a:r>
            <a:r>
              <a:rPr lang="tr-TR" sz="2400" dirty="0" err="1" smtClean="0">
                <a:latin typeface="Times New Roman" pitchFamily="18" charset="0"/>
              </a:rPr>
              <a:t>milk</a:t>
            </a:r>
            <a:r>
              <a:rPr lang="tr-TR" sz="2400" dirty="0" smtClean="0">
                <a:latin typeface="Times New Roman" pitchFamily="18" charset="0"/>
              </a:rPr>
              <a:t> </a:t>
            </a:r>
            <a:r>
              <a:rPr lang="tr-TR" sz="2400" dirty="0" err="1" smtClean="0">
                <a:latin typeface="Times New Roman" pitchFamily="18" charset="0"/>
              </a:rPr>
              <a:t>by</a:t>
            </a:r>
            <a:r>
              <a:rPr lang="tr-TR" sz="2400" dirty="0" smtClean="0">
                <a:latin typeface="Times New Roman" pitchFamily="18" charset="0"/>
              </a:rPr>
              <a:t>-</a:t>
            </a:r>
            <a:r>
              <a:rPr lang="tr-TR" sz="2400" dirty="0" err="1" smtClean="0">
                <a:latin typeface="Times New Roman" pitchFamily="18" charset="0"/>
              </a:rPr>
              <a:t>products</a:t>
            </a:r>
            <a:r>
              <a:rPr lang="tr-TR" sz="2400" dirty="0" smtClean="0">
                <a:latin typeface="Times New Roman" pitchFamily="18" charset="0"/>
              </a:rPr>
              <a:t> in </a:t>
            </a:r>
            <a:r>
              <a:rPr lang="tr-TR" sz="2400" dirty="0" err="1" smtClean="0">
                <a:latin typeface="Times New Roman" pitchFamily="18" charset="0"/>
              </a:rPr>
              <a:t>meat</a:t>
            </a:r>
            <a:r>
              <a:rPr lang="tr-TR" sz="2400" dirty="0" smtClean="0">
                <a:latin typeface="Times New Roman" pitchFamily="18" charset="0"/>
              </a:rPr>
              <a:t> </a:t>
            </a:r>
            <a:r>
              <a:rPr lang="tr-TR" sz="2400" dirty="0" err="1" smtClean="0">
                <a:latin typeface="Times New Roman" pitchFamily="18" charset="0"/>
              </a:rPr>
              <a:t>and</a:t>
            </a:r>
            <a:r>
              <a:rPr lang="tr-TR" sz="2400" dirty="0" smtClean="0">
                <a:latin typeface="Times New Roman" pitchFamily="18" charset="0"/>
              </a:rPr>
              <a:t> </a:t>
            </a:r>
            <a:r>
              <a:rPr lang="tr-TR" sz="2400" dirty="0" err="1" smtClean="0">
                <a:latin typeface="Times New Roman" pitchFamily="18" charset="0"/>
              </a:rPr>
              <a:t>meat</a:t>
            </a:r>
            <a:r>
              <a:rPr lang="tr-TR" sz="2400" dirty="0" smtClean="0">
                <a:latin typeface="Times New Roman" pitchFamily="18" charset="0"/>
              </a:rPr>
              <a:t> </a:t>
            </a:r>
            <a:r>
              <a:rPr lang="tr-TR" sz="2400" dirty="0" err="1" smtClean="0">
                <a:latin typeface="Times New Roman" pitchFamily="18" charset="0"/>
              </a:rPr>
              <a:t>products</a:t>
            </a:r>
            <a:r>
              <a:rPr lang="tr-TR" sz="2400" dirty="0" smtClean="0">
                <a:latin typeface="Times New Roman" pitchFamily="18" charset="0"/>
              </a:rPr>
              <a:t> is </a:t>
            </a:r>
            <a:r>
              <a:rPr lang="tr-TR" sz="2400" dirty="0" err="1" smtClean="0">
                <a:latin typeface="Times New Roman" pitchFamily="18" charset="0"/>
              </a:rPr>
              <a:t>to</a:t>
            </a:r>
            <a:r>
              <a:rPr lang="tr-TR" sz="2400" dirty="0" smtClean="0">
                <a:latin typeface="Times New Roman" pitchFamily="18" charset="0"/>
              </a:rPr>
              <a:t> </a:t>
            </a:r>
            <a:r>
              <a:rPr lang="en-US" dirty="0" smtClean="0">
                <a:latin typeface="Times New Roman" pitchFamily="18" charset="0"/>
              </a:rPr>
              <a:t>improve the technological properties</a:t>
            </a:r>
            <a:r>
              <a:rPr lang="tr-TR" dirty="0" smtClean="0">
                <a:latin typeface="Times New Roman" pitchFamily="18" charset="0"/>
              </a:rPr>
              <a:t>, </a:t>
            </a:r>
            <a:r>
              <a:rPr lang="en-US" dirty="0">
                <a:latin typeface="Times New Roman" pitchFamily="18" charset="0"/>
              </a:rPr>
              <a:t>rather </a:t>
            </a:r>
            <a:r>
              <a:rPr lang="en-US" dirty="0" smtClean="0">
                <a:latin typeface="Times New Roman" pitchFamily="18" charset="0"/>
              </a:rPr>
              <a:t>than</a:t>
            </a:r>
            <a:r>
              <a:rPr lang="tr-TR" dirty="0" smtClean="0">
                <a:latin typeface="Times New Roman" pitchFamily="18" charset="0"/>
              </a:rPr>
              <a:t> </a:t>
            </a:r>
            <a:r>
              <a:rPr lang="en-US" dirty="0" smtClean="0">
                <a:latin typeface="Times New Roman" pitchFamily="18" charset="0"/>
              </a:rPr>
              <a:t>increasing the nutritional value of the product</a:t>
            </a:r>
            <a:r>
              <a:rPr lang="tr-TR" dirty="0" smtClean="0">
                <a:latin typeface="Times New Roman" pitchFamily="18" charset="0"/>
              </a:rPr>
              <a:t>.</a:t>
            </a:r>
          </a:p>
          <a:p>
            <a:pPr algn="just"/>
            <a:r>
              <a:rPr lang="tr-TR" sz="2400" dirty="0" err="1" smtClean="0">
                <a:latin typeface="Times New Roman" pitchFamily="18" charset="0"/>
              </a:rPr>
              <a:t>Milk</a:t>
            </a:r>
            <a:r>
              <a:rPr lang="tr-TR" sz="2400" dirty="0" smtClean="0">
                <a:latin typeface="Times New Roman" pitchFamily="18" charset="0"/>
              </a:rPr>
              <a:t> </a:t>
            </a:r>
            <a:r>
              <a:rPr lang="tr-TR" sz="2400" dirty="0" err="1" smtClean="0">
                <a:latin typeface="Times New Roman" pitchFamily="18" charset="0"/>
              </a:rPr>
              <a:t>by-products</a:t>
            </a:r>
            <a:r>
              <a:rPr lang="tr-TR" sz="2400" dirty="0" smtClean="0">
                <a:latin typeface="Times New Roman" pitchFamily="18" charset="0"/>
              </a:rPr>
              <a:t> </a:t>
            </a:r>
            <a:r>
              <a:rPr lang="tr-TR" sz="2400" dirty="0" err="1" smtClean="0">
                <a:latin typeface="Times New Roman" pitchFamily="18" charset="0"/>
              </a:rPr>
              <a:t>provide</a:t>
            </a:r>
            <a:r>
              <a:rPr lang="tr-TR" sz="2400" dirty="0" smtClean="0">
                <a:latin typeface="Times New Roman" pitchFamily="18" charset="0"/>
              </a:rPr>
              <a:t> a </a:t>
            </a:r>
            <a:r>
              <a:rPr lang="tr-TR" sz="2400" dirty="0" err="1" smtClean="0">
                <a:latin typeface="Times New Roman" pitchFamily="18" charset="0"/>
              </a:rPr>
              <a:t>great</a:t>
            </a:r>
            <a:r>
              <a:rPr lang="tr-TR" sz="2400" dirty="0" smtClean="0">
                <a:latin typeface="Times New Roman" pitchFamily="18" charset="0"/>
              </a:rPr>
              <a:t> aroma</a:t>
            </a:r>
            <a:r>
              <a:rPr lang="tr-TR" dirty="0" smtClean="0">
                <a:latin typeface="Times New Roman" pitchFamily="18" charset="0"/>
              </a:rPr>
              <a:t>. </a:t>
            </a:r>
            <a:r>
              <a:rPr lang="tr-TR" dirty="0" err="1" smtClean="0">
                <a:latin typeface="Times New Roman" pitchFamily="18" charset="0"/>
              </a:rPr>
              <a:t>Also</a:t>
            </a:r>
            <a:r>
              <a:rPr lang="tr-TR" dirty="0">
                <a:latin typeface="Times New Roman" pitchFamily="18" charset="0"/>
              </a:rPr>
              <a:t>, </a:t>
            </a:r>
            <a:r>
              <a:rPr lang="tr-TR" dirty="0" err="1">
                <a:latin typeface="Times New Roman" pitchFamily="18" charset="0"/>
              </a:rPr>
              <a:t>they</a:t>
            </a:r>
            <a:r>
              <a:rPr lang="tr-TR" dirty="0">
                <a:latin typeface="Times New Roman" pitchFamily="18" charset="0"/>
              </a:rPr>
              <a:t> </a:t>
            </a:r>
            <a:r>
              <a:rPr lang="en-US" dirty="0">
                <a:latin typeface="Times New Roman" pitchFamily="18" charset="0"/>
              </a:rPr>
              <a:t>play an important role in stabilizing</a:t>
            </a:r>
            <a:r>
              <a:rPr lang="tr-TR" dirty="0">
                <a:latin typeface="Times New Roman" pitchFamily="18" charset="0"/>
              </a:rPr>
              <a:t> </a:t>
            </a:r>
            <a:r>
              <a:rPr lang="tr-TR" dirty="0" err="1">
                <a:latin typeface="Times New Roman" pitchFamily="18" charset="0"/>
              </a:rPr>
              <a:t>to</a:t>
            </a:r>
            <a:r>
              <a:rPr lang="tr-TR" dirty="0">
                <a:latin typeface="Times New Roman" pitchFamily="18" charset="0"/>
              </a:rPr>
              <a:t> </a:t>
            </a:r>
            <a:r>
              <a:rPr lang="tr-TR" dirty="0" err="1">
                <a:latin typeface="Times New Roman" pitchFamily="18" charset="0"/>
              </a:rPr>
              <a:t>meat</a:t>
            </a:r>
            <a:r>
              <a:rPr lang="tr-TR" dirty="0">
                <a:latin typeface="Times New Roman" pitchFamily="18" charset="0"/>
              </a:rPr>
              <a:t> </a:t>
            </a:r>
            <a:r>
              <a:rPr lang="tr-TR" dirty="0" err="1">
                <a:latin typeface="Times New Roman" pitchFamily="18" charset="0"/>
              </a:rPr>
              <a:t>and</a:t>
            </a:r>
            <a:r>
              <a:rPr lang="tr-TR" dirty="0">
                <a:latin typeface="Times New Roman" pitchFamily="18" charset="0"/>
              </a:rPr>
              <a:t> </a:t>
            </a:r>
            <a:r>
              <a:rPr lang="tr-TR" dirty="0" err="1">
                <a:latin typeface="Times New Roman" pitchFamily="18" charset="0"/>
              </a:rPr>
              <a:t>meat</a:t>
            </a:r>
            <a:r>
              <a:rPr lang="tr-TR" dirty="0">
                <a:latin typeface="Times New Roman" pitchFamily="18" charset="0"/>
              </a:rPr>
              <a:t> </a:t>
            </a:r>
            <a:r>
              <a:rPr lang="tr-TR" dirty="0" err="1" smtClean="0">
                <a:latin typeface="Times New Roman" pitchFamily="18" charset="0"/>
              </a:rPr>
              <a:t>products</a:t>
            </a:r>
            <a:r>
              <a:rPr lang="tr-TR" dirty="0" smtClean="0">
                <a:latin typeface="Times New Roman" pitchFamily="18" charset="0"/>
              </a:rPr>
              <a:t> </a:t>
            </a:r>
            <a:r>
              <a:rPr lang="tr-TR" dirty="0" err="1" smtClean="0">
                <a:latin typeface="Times New Roman" pitchFamily="18" charset="0"/>
              </a:rPr>
              <a:t>because</a:t>
            </a:r>
            <a:r>
              <a:rPr lang="tr-TR" dirty="0" smtClean="0">
                <a:latin typeface="Times New Roman" pitchFamily="18" charset="0"/>
              </a:rPr>
              <a:t> of protein </a:t>
            </a:r>
            <a:r>
              <a:rPr lang="tr-TR" dirty="0" err="1" smtClean="0">
                <a:latin typeface="Times New Roman" pitchFamily="18" charset="0"/>
              </a:rPr>
              <a:t>amount</a:t>
            </a:r>
            <a:r>
              <a:rPr lang="tr-TR" dirty="0" smtClean="0">
                <a:latin typeface="Times New Roman" pitchFamily="18" charset="0"/>
              </a:rPr>
              <a:t> of </a:t>
            </a:r>
            <a:r>
              <a:rPr lang="tr-TR" dirty="0" err="1" smtClean="0">
                <a:latin typeface="Times New Roman" pitchFamily="18" charset="0"/>
              </a:rPr>
              <a:t>the</a:t>
            </a:r>
            <a:r>
              <a:rPr lang="tr-TR" dirty="0" smtClean="0">
                <a:latin typeface="Times New Roman" pitchFamily="18" charset="0"/>
              </a:rPr>
              <a:t> </a:t>
            </a:r>
            <a:r>
              <a:rPr lang="tr-TR" dirty="0" err="1" smtClean="0">
                <a:latin typeface="Times New Roman" pitchFamily="18" charset="0"/>
              </a:rPr>
              <a:t>milk</a:t>
            </a:r>
            <a:r>
              <a:rPr lang="tr-TR" dirty="0" smtClean="0">
                <a:latin typeface="Times New Roman" pitchFamily="18" charset="0"/>
              </a:rPr>
              <a:t> </a:t>
            </a:r>
            <a:r>
              <a:rPr lang="tr-TR" dirty="0" err="1" smtClean="0">
                <a:latin typeface="Times New Roman" pitchFamily="18" charset="0"/>
              </a:rPr>
              <a:t>by</a:t>
            </a:r>
            <a:r>
              <a:rPr lang="tr-TR" dirty="0" smtClean="0">
                <a:latin typeface="Times New Roman" pitchFamily="18" charset="0"/>
              </a:rPr>
              <a:t>- </a:t>
            </a:r>
            <a:r>
              <a:rPr lang="tr-TR" dirty="0" err="1" smtClean="0">
                <a:latin typeface="Times New Roman" pitchFamily="18" charset="0"/>
              </a:rPr>
              <a:t>products</a:t>
            </a:r>
            <a:r>
              <a:rPr lang="tr-TR" dirty="0" smtClean="0">
                <a:latin typeface="Times New Roman" pitchFamily="18" charset="0"/>
              </a:rPr>
              <a:t>.</a:t>
            </a:r>
            <a:endParaRPr lang="tr-TR" sz="2400" dirty="0"/>
          </a:p>
        </p:txBody>
      </p:sp>
      <p:sp>
        <p:nvSpPr>
          <p:cNvPr id="10" name="Rectangle 1026"/>
          <p:cNvSpPr txBox="1">
            <a:spLocks noChangeArrowheads="1"/>
          </p:cNvSpPr>
          <p:nvPr/>
        </p:nvSpPr>
        <p:spPr>
          <a:xfrm>
            <a:off x="667566" y="1195984"/>
            <a:ext cx="7772400" cy="504825"/>
          </a:xfrm>
          <a:prstGeom prst="rect">
            <a:avLst/>
          </a:prstGeom>
          <a:ln w="6350" cap="rnd">
            <a:noFill/>
          </a:ln>
        </p:spPr>
        <p:txBody>
          <a:bodyPr vert="horz" lIns="92075" tIns="46038" rIns="92075" bIns="46038" rtlCol="0" anchor="b" anchorCtr="0">
            <a:no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tr-TR" b="1" i="0" u="none" strike="noStrike" kern="1200" cap="none" spc="-100" normalizeH="0" baseline="0" noProof="0" dirty="0" smtClean="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uLnTx/>
                <a:uFillTx/>
                <a:latin typeface="Times New Roman" pitchFamily="18" charset="0"/>
                <a:ea typeface="+mj-ea"/>
                <a:cs typeface="+mj-cs"/>
              </a:rPr>
              <a:t>    Using </a:t>
            </a:r>
            <a:r>
              <a:rPr kumimoji="0" lang="tr-TR" b="1" i="0" u="none" strike="noStrike" kern="1200" cap="none" spc="-100" normalizeH="0" baseline="0" noProof="0" dirty="0" err="1" smtClean="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uLnTx/>
                <a:uFillTx/>
                <a:latin typeface="Times New Roman" pitchFamily="18" charset="0"/>
                <a:ea typeface="+mj-ea"/>
                <a:cs typeface="+mj-cs"/>
              </a:rPr>
              <a:t>milk</a:t>
            </a:r>
            <a:r>
              <a:rPr kumimoji="0" lang="tr-TR" b="1" i="0" u="none" strike="noStrike" kern="1200" cap="none" spc="-100" normalizeH="0" noProof="0" dirty="0" smtClean="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uLnTx/>
                <a:uFillTx/>
                <a:latin typeface="Times New Roman" pitchFamily="18" charset="0"/>
                <a:ea typeface="+mj-ea"/>
                <a:cs typeface="+mj-cs"/>
              </a:rPr>
              <a:t> </a:t>
            </a:r>
            <a:r>
              <a:rPr kumimoji="0" lang="tr-TR" b="1" i="0" u="none" strike="noStrike" kern="1200" cap="none" spc="-100" normalizeH="0" noProof="0" dirty="0" err="1" smtClean="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uLnTx/>
                <a:uFillTx/>
                <a:latin typeface="Times New Roman" pitchFamily="18" charset="0"/>
                <a:ea typeface="+mj-ea"/>
                <a:cs typeface="+mj-cs"/>
              </a:rPr>
              <a:t>by-products</a:t>
            </a:r>
            <a:r>
              <a:rPr kumimoji="0" lang="tr-TR" b="1" i="0" u="none" strike="noStrike" kern="1200" cap="none" spc="-100" normalizeH="0" noProof="0" dirty="0" smtClean="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uLnTx/>
                <a:uFillTx/>
                <a:latin typeface="Times New Roman" pitchFamily="18" charset="0"/>
                <a:ea typeface="+mj-ea"/>
                <a:cs typeface="+mj-cs"/>
              </a:rPr>
              <a:t> in </a:t>
            </a:r>
            <a:r>
              <a:rPr kumimoji="0" lang="tr-TR" b="1" i="0" u="none" strike="noStrike" kern="1200" cap="none" spc="-100" normalizeH="0" noProof="0" dirty="0" err="1" smtClean="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uLnTx/>
                <a:uFillTx/>
                <a:latin typeface="Times New Roman" pitchFamily="18" charset="0"/>
                <a:ea typeface="+mj-ea"/>
                <a:cs typeface="+mj-cs"/>
              </a:rPr>
              <a:t>meat</a:t>
            </a:r>
            <a:r>
              <a:rPr kumimoji="0" lang="tr-TR" b="1" i="0" u="none" strike="noStrike" kern="1200" cap="none" spc="-100" normalizeH="0" noProof="0" dirty="0" smtClean="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uLnTx/>
                <a:uFillTx/>
                <a:latin typeface="Times New Roman" pitchFamily="18" charset="0"/>
                <a:ea typeface="+mj-ea"/>
                <a:cs typeface="+mj-cs"/>
              </a:rPr>
              <a:t> </a:t>
            </a:r>
            <a:r>
              <a:rPr kumimoji="0" lang="tr-TR" b="1" i="0" u="none" strike="noStrike" kern="1200" cap="none" spc="-100" normalizeH="0" noProof="0" dirty="0" err="1" smtClean="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uLnTx/>
                <a:uFillTx/>
                <a:latin typeface="Times New Roman" pitchFamily="18" charset="0"/>
                <a:ea typeface="+mj-ea"/>
                <a:cs typeface="+mj-cs"/>
              </a:rPr>
              <a:t>and</a:t>
            </a:r>
            <a:r>
              <a:rPr kumimoji="0" lang="tr-TR" b="1" i="0" u="none" strike="noStrike" kern="1200" cap="none" spc="-100" normalizeH="0" noProof="0" dirty="0" smtClean="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uLnTx/>
                <a:uFillTx/>
                <a:latin typeface="Times New Roman" pitchFamily="18" charset="0"/>
                <a:ea typeface="+mj-ea"/>
                <a:cs typeface="+mj-cs"/>
              </a:rPr>
              <a:t> </a:t>
            </a:r>
            <a:r>
              <a:rPr kumimoji="0" lang="tr-TR" b="1" i="0" u="none" strike="noStrike" kern="1200" cap="none" spc="-100" normalizeH="0" noProof="0" dirty="0" err="1" smtClean="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uLnTx/>
                <a:uFillTx/>
                <a:latin typeface="Times New Roman" pitchFamily="18" charset="0"/>
                <a:ea typeface="+mj-ea"/>
                <a:cs typeface="+mj-cs"/>
              </a:rPr>
              <a:t>meat</a:t>
            </a:r>
            <a:r>
              <a:rPr kumimoji="0" lang="tr-TR" b="1" i="0" u="none" strike="noStrike" kern="1200" cap="none" spc="-100" normalizeH="0" noProof="0" dirty="0" smtClean="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uLnTx/>
                <a:uFillTx/>
                <a:latin typeface="Times New Roman" pitchFamily="18" charset="0"/>
                <a:ea typeface="+mj-ea"/>
                <a:cs typeface="+mj-cs"/>
              </a:rPr>
              <a:t> </a:t>
            </a:r>
            <a:r>
              <a:rPr kumimoji="0" lang="tr-TR" b="1" i="0" u="none" strike="noStrike" kern="1200" cap="none" spc="-100" normalizeH="0" noProof="0" dirty="0" err="1" smtClean="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uLnTx/>
                <a:uFillTx/>
                <a:latin typeface="Times New Roman" pitchFamily="18" charset="0"/>
                <a:ea typeface="+mj-ea"/>
                <a:cs typeface="+mj-cs"/>
              </a:rPr>
              <a:t>products</a:t>
            </a:r>
            <a:r>
              <a:rPr kumimoji="0" lang="tr-TR" b="1" i="0" u="none" strike="noStrike" kern="1200" cap="none" spc="-100" normalizeH="0" baseline="0" noProof="0" dirty="0" smtClean="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uLnTx/>
                <a:uFillTx/>
                <a:latin typeface="Times New Roman" pitchFamily="18" charset="0"/>
                <a:ea typeface="+mj-ea"/>
                <a:cs typeface="+mj-cs"/>
              </a:rPr>
              <a:t/>
            </a:r>
            <a:br>
              <a:rPr kumimoji="0" lang="tr-TR" b="1" i="0" u="none" strike="noStrike" kern="1200" cap="none" spc="-100" normalizeH="0" baseline="0" noProof="0" dirty="0" smtClean="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uLnTx/>
                <a:uFillTx/>
                <a:latin typeface="Times New Roman" pitchFamily="18" charset="0"/>
                <a:ea typeface="+mj-ea"/>
                <a:cs typeface="+mj-cs"/>
              </a:rPr>
            </a:br>
            <a:r>
              <a:rPr kumimoji="0" lang="tr-TR" b="1" i="0" u="none" strike="noStrike" kern="1200" cap="none" spc="-100" normalizeH="0" baseline="0" noProof="0" dirty="0" smtClean="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uLnTx/>
                <a:uFillTx/>
                <a:latin typeface="+mj-lt"/>
                <a:ea typeface="+mj-ea"/>
                <a:cs typeface="+mj-cs"/>
              </a:rPr>
              <a:t/>
            </a:r>
            <a:br>
              <a:rPr kumimoji="0" lang="tr-TR" b="1" i="0" u="none" strike="noStrike" kern="1200" cap="none" spc="-100" normalizeH="0" baseline="0" noProof="0" dirty="0" smtClean="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uLnTx/>
                <a:uFillTx/>
                <a:latin typeface="+mj-lt"/>
                <a:ea typeface="+mj-ea"/>
                <a:cs typeface="+mj-cs"/>
              </a:rPr>
            </a:br>
            <a:endParaRPr kumimoji="0" lang="en-US" b="1" i="0" u="none" strike="noStrike" kern="1200" cap="none" spc="-100" normalizeH="0" baseline="0" noProof="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uLnTx/>
              <a:uFillTx/>
              <a:latin typeface="+mj-lt"/>
              <a:ea typeface="+mj-ea"/>
              <a:cs typeface="+mj-cs"/>
            </a:endParaRPr>
          </a:p>
        </p:txBody>
      </p:sp>
      <p:pic>
        <p:nvPicPr>
          <p:cNvPr id="51206" name="Picture 6" descr="http://www.aliguclu.com.tr/images/pic1.jpg"/>
          <p:cNvPicPr>
            <a:picLocks noChangeAspect="1" noChangeArrowheads="1"/>
          </p:cNvPicPr>
          <p:nvPr/>
        </p:nvPicPr>
        <p:blipFill>
          <a:blip r:embed="rId2" cstate="print"/>
          <a:srcRect/>
          <a:stretch>
            <a:fillRect/>
          </a:stretch>
        </p:blipFill>
        <p:spPr bwMode="auto">
          <a:xfrm>
            <a:off x="4892037" y="1268760"/>
            <a:ext cx="1984220" cy="2232248"/>
          </a:xfrm>
          <a:prstGeom prst="rect">
            <a:avLst/>
          </a:prstGeom>
          <a:noFill/>
        </p:spPr>
      </p:pic>
      <p:pic>
        <p:nvPicPr>
          <p:cNvPr id="51207" name="Picture 7" descr="http://www.aliguclu.com.tr/images/pic2.jpg"/>
          <p:cNvPicPr>
            <a:picLocks noChangeAspect="1" noChangeArrowheads="1"/>
          </p:cNvPicPr>
          <p:nvPr/>
        </p:nvPicPr>
        <p:blipFill>
          <a:blip r:embed="rId3" cstate="print"/>
          <a:srcRect/>
          <a:stretch>
            <a:fillRect/>
          </a:stretch>
        </p:blipFill>
        <p:spPr bwMode="auto">
          <a:xfrm>
            <a:off x="4892037" y="3573016"/>
            <a:ext cx="1984220" cy="2232248"/>
          </a:xfrm>
          <a:prstGeom prst="rect">
            <a:avLst/>
          </a:prstGeom>
          <a:noFill/>
        </p:spPr>
      </p:pic>
      <p:pic>
        <p:nvPicPr>
          <p:cNvPr id="51209" name="Picture 9" descr="http://www.aliguclu.com.tr/images/pic4.jpg"/>
          <p:cNvPicPr>
            <a:picLocks noChangeAspect="1" noChangeArrowheads="1"/>
          </p:cNvPicPr>
          <p:nvPr/>
        </p:nvPicPr>
        <p:blipFill>
          <a:blip r:embed="rId4" cstate="print"/>
          <a:srcRect/>
          <a:stretch>
            <a:fillRect/>
          </a:stretch>
        </p:blipFill>
        <p:spPr bwMode="auto">
          <a:xfrm>
            <a:off x="6876256" y="1268760"/>
            <a:ext cx="1856206" cy="2232248"/>
          </a:xfrm>
          <a:prstGeom prst="rect">
            <a:avLst/>
          </a:prstGeom>
          <a:noFill/>
        </p:spPr>
      </p:pic>
      <p:pic>
        <p:nvPicPr>
          <p:cNvPr id="51211" name="Picture 11" descr="http://www.helalyasam.com/haberresim/et_urunlerimiz_300.jpg"/>
          <p:cNvPicPr>
            <a:picLocks noChangeAspect="1" noChangeArrowheads="1"/>
          </p:cNvPicPr>
          <p:nvPr/>
        </p:nvPicPr>
        <p:blipFill>
          <a:blip r:embed="rId5" cstate="print"/>
          <a:srcRect/>
          <a:stretch>
            <a:fillRect/>
          </a:stretch>
        </p:blipFill>
        <p:spPr bwMode="auto">
          <a:xfrm>
            <a:off x="6876256" y="3573016"/>
            <a:ext cx="1856206" cy="2232248"/>
          </a:xfrm>
          <a:prstGeom prst="rect">
            <a:avLst/>
          </a:prstGeom>
          <a:noFill/>
        </p:spPr>
      </p:pic>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pPr/>
              <a:t>10</a:t>
            </a:fld>
            <a:endParaRPr lang="tr-TR"/>
          </a:p>
        </p:txBody>
      </p:sp>
    </p:spTree>
    <p:extLst>
      <p:ext uri="{BB962C8B-B14F-4D97-AF65-F5344CB8AC3E}">
        <p14:creationId xmlns:p14="http://schemas.microsoft.com/office/powerpoint/2010/main" xmlns="" val="2502843512"/>
      </p:ext>
    </p:extLst>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Aim</a:t>
            </a:r>
            <a:r>
              <a:rPr lang="tr-TR" dirty="0" smtClean="0"/>
              <a:t> of </a:t>
            </a:r>
            <a:r>
              <a:rPr lang="tr-TR" dirty="0" err="1" smtClean="0"/>
              <a:t>the</a:t>
            </a:r>
            <a:r>
              <a:rPr lang="tr-TR" dirty="0" smtClean="0"/>
              <a:t> </a:t>
            </a:r>
            <a:r>
              <a:rPr lang="tr-TR" dirty="0" err="1" smtClean="0"/>
              <a:t>study</a:t>
            </a:r>
            <a:r>
              <a:rPr lang="tr-TR" dirty="0" smtClean="0"/>
              <a:t>.</a:t>
            </a:r>
            <a:endParaRPr lang="tr-TR" dirty="0"/>
          </a:p>
        </p:txBody>
      </p:sp>
      <p:sp>
        <p:nvSpPr>
          <p:cNvPr id="3" name="İçerik Yer Tutucusu 2"/>
          <p:cNvSpPr>
            <a:spLocks noGrp="1"/>
          </p:cNvSpPr>
          <p:nvPr>
            <p:ph idx="1"/>
          </p:nvPr>
        </p:nvSpPr>
        <p:spPr/>
        <p:txBody>
          <a:bodyPr/>
          <a:lstStyle/>
          <a:p>
            <a:pPr algn="just"/>
            <a:r>
              <a:rPr lang="en-US" dirty="0"/>
              <a:t>This study was conducted with the purpose of determining its effects of dairy by-products on some microbial properties of meatball. For this purpose, whey protein concentrate powder, buttermilk powder and lactose powder were used as dairy by-product. </a:t>
            </a:r>
            <a:endParaRPr lang="tr-TR" dirty="0"/>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11</a:t>
            </a:fld>
            <a:endParaRPr lang="tr-TR"/>
          </a:p>
        </p:txBody>
      </p:sp>
    </p:spTree>
    <p:extLst>
      <p:ext uri="{BB962C8B-B14F-4D97-AF65-F5344CB8AC3E}">
        <p14:creationId xmlns:p14="http://schemas.microsoft.com/office/powerpoint/2010/main" xmlns="" val="1502222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2348880"/>
            <a:ext cx="6965245" cy="1202485"/>
          </a:xfrm>
        </p:spPr>
        <p:txBody>
          <a:bodyPr/>
          <a:lstStyle/>
          <a:p>
            <a:r>
              <a:rPr lang="tr-TR" dirty="0" err="1" smtClean="0"/>
              <a:t>Material</a:t>
            </a:r>
            <a:r>
              <a:rPr lang="tr-TR" dirty="0" smtClean="0"/>
              <a:t> </a:t>
            </a:r>
            <a:r>
              <a:rPr lang="tr-TR" dirty="0" err="1" smtClean="0"/>
              <a:t>and</a:t>
            </a:r>
            <a:r>
              <a:rPr lang="tr-TR" dirty="0" smtClean="0"/>
              <a:t> </a:t>
            </a:r>
            <a:r>
              <a:rPr lang="tr-TR" dirty="0" err="1" smtClean="0"/>
              <a:t>Method</a:t>
            </a:r>
            <a:endParaRPr lang="tr-TR" dirty="0"/>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12</a:t>
            </a:fld>
            <a:endParaRPr lang="tr-TR"/>
          </a:p>
        </p:txBody>
      </p:sp>
    </p:spTree>
    <p:extLst>
      <p:ext uri="{BB962C8B-B14F-4D97-AF65-F5344CB8AC3E}">
        <p14:creationId xmlns:p14="http://schemas.microsoft.com/office/powerpoint/2010/main" xmlns="" val="1270635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err="1" smtClean="0"/>
              <a:t>Material</a:t>
            </a:r>
            <a:r>
              <a:rPr lang="tr-TR" dirty="0" smtClean="0"/>
              <a:t>:</a:t>
            </a:r>
            <a:endParaRPr lang="tr-TR" dirty="0"/>
          </a:p>
        </p:txBody>
      </p:sp>
      <p:sp>
        <p:nvSpPr>
          <p:cNvPr id="3" name="İçerik Yer Tutucusu 2"/>
          <p:cNvSpPr>
            <a:spLocks noGrp="1"/>
          </p:cNvSpPr>
          <p:nvPr>
            <p:ph idx="1"/>
          </p:nvPr>
        </p:nvSpPr>
        <p:spPr/>
        <p:txBody>
          <a:bodyPr>
            <a:normAutofit fontScale="92500" lnSpcReduction="20000"/>
          </a:bodyPr>
          <a:lstStyle/>
          <a:p>
            <a:pPr algn="just"/>
            <a:r>
              <a:rPr lang="en-US" dirty="0"/>
              <a:t>Beef </a:t>
            </a:r>
            <a:r>
              <a:rPr lang="tr-TR" dirty="0"/>
              <a:t>as </a:t>
            </a:r>
            <a:r>
              <a:rPr lang="tr-TR" dirty="0" err="1"/>
              <a:t>boneless</a:t>
            </a:r>
            <a:r>
              <a:rPr lang="tr-TR" dirty="0"/>
              <a:t> </a:t>
            </a:r>
            <a:r>
              <a:rPr lang="tr-TR" dirty="0" err="1"/>
              <a:t>rounds</a:t>
            </a:r>
            <a:r>
              <a:rPr lang="tr-TR" dirty="0"/>
              <a:t> </a:t>
            </a:r>
            <a:r>
              <a:rPr lang="en-US" dirty="0"/>
              <a:t>was </a:t>
            </a:r>
            <a:r>
              <a:rPr lang="tr-TR" dirty="0" err="1"/>
              <a:t>purchased</a:t>
            </a:r>
            <a:r>
              <a:rPr lang="en-US" dirty="0"/>
              <a:t> from a local supermarket in Konya, Turkey. The beef were transported to </a:t>
            </a:r>
            <a:r>
              <a:rPr lang="en-US" dirty="0" smtClean="0"/>
              <a:t>the</a:t>
            </a:r>
            <a:r>
              <a:rPr lang="tr-TR" dirty="0" smtClean="0"/>
              <a:t> </a:t>
            </a:r>
            <a:r>
              <a:rPr lang="tr-TR" dirty="0" err="1" smtClean="0"/>
              <a:t>Instrumental</a:t>
            </a:r>
            <a:r>
              <a:rPr lang="tr-TR" dirty="0" smtClean="0"/>
              <a:t> Analysis </a:t>
            </a:r>
            <a:r>
              <a:rPr lang="tr-TR" dirty="0" err="1" smtClean="0"/>
              <a:t>Laboratuary</a:t>
            </a:r>
            <a:r>
              <a:rPr lang="tr-TR" dirty="0" smtClean="0"/>
              <a:t> of </a:t>
            </a:r>
            <a:r>
              <a:rPr lang="en-US" dirty="0" smtClean="0"/>
              <a:t>Food </a:t>
            </a:r>
            <a:r>
              <a:rPr lang="en-US" dirty="0"/>
              <a:t>Engineering Department </a:t>
            </a:r>
            <a:r>
              <a:rPr lang="tr-TR" dirty="0"/>
              <a:t>in </a:t>
            </a:r>
            <a:r>
              <a:rPr lang="en-US" dirty="0" err="1" smtClean="0"/>
              <a:t>Sel</a:t>
            </a:r>
            <a:r>
              <a:rPr lang="tr-TR" dirty="0" smtClean="0"/>
              <a:t>c</a:t>
            </a:r>
            <a:r>
              <a:rPr lang="en-US" dirty="0" err="1" smtClean="0"/>
              <a:t>uk</a:t>
            </a:r>
            <a:r>
              <a:rPr lang="en-US" dirty="0" smtClean="0"/>
              <a:t> </a:t>
            </a:r>
            <a:r>
              <a:rPr lang="en-US" dirty="0"/>
              <a:t>University under hygienic conditions and processed immediately upon arrival. After removing visible fat and connective tissue, the beef was cut into small pieces. To make the product homogeneous, beef pieces were cut into small cubes and minced with a meat grinder (</a:t>
            </a:r>
            <a:r>
              <a:rPr lang="en-US" dirty="0" err="1"/>
              <a:t>Kitchenaid</a:t>
            </a:r>
            <a:r>
              <a:rPr lang="en-US" dirty="0"/>
              <a:t> Classic Model K45SS, USA) using 8 mm (coarse) and 3 mm (fine) plates simultaneously to obtain ground beef.</a:t>
            </a:r>
            <a:endParaRPr lang="tr-TR" dirty="0"/>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13</a:t>
            </a:fld>
            <a:endParaRPr lang="tr-TR"/>
          </a:p>
        </p:txBody>
      </p:sp>
    </p:spTree>
    <p:extLst>
      <p:ext uri="{BB962C8B-B14F-4D97-AF65-F5344CB8AC3E}">
        <p14:creationId xmlns:p14="http://schemas.microsoft.com/office/powerpoint/2010/main" xmlns="" val="2610872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err="1" smtClean="0"/>
              <a:t>Material</a:t>
            </a:r>
            <a:r>
              <a:rPr lang="tr-TR" dirty="0" smtClean="0"/>
              <a:t>;</a:t>
            </a:r>
            <a:endParaRPr lang="tr-TR" dirty="0"/>
          </a:p>
        </p:txBody>
      </p:sp>
      <p:sp>
        <p:nvSpPr>
          <p:cNvPr id="3" name="İçerik Yer Tutucusu 2"/>
          <p:cNvSpPr>
            <a:spLocks noGrp="1"/>
          </p:cNvSpPr>
          <p:nvPr>
            <p:ph idx="1"/>
          </p:nvPr>
        </p:nvSpPr>
        <p:spPr/>
        <p:txBody>
          <a:bodyPr>
            <a:normAutofit fontScale="92500" lnSpcReduction="10000"/>
          </a:bodyPr>
          <a:lstStyle/>
          <a:p>
            <a:pPr algn="just"/>
            <a:r>
              <a:rPr lang="tr-TR" dirty="0" err="1" smtClean="0"/>
              <a:t>The</a:t>
            </a:r>
            <a:r>
              <a:rPr lang="tr-TR" dirty="0" smtClean="0"/>
              <a:t> </a:t>
            </a:r>
            <a:r>
              <a:rPr lang="tr-TR" dirty="0" err="1" smtClean="0"/>
              <a:t>milk</a:t>
            </a:r>
            <a:r>
              <a:rPr lang="tr-TR" dirty="0" smtClean="0"/>
              <a:t> </a:t>
            </a:r>
            <a:r>
              <a:rPr lang="tr-TR" dirty="0" err="1" smtClean="0"/>
              <a:t>by-products</a:t>
            </a:r>
            <a:r>
              <a:rPr lang="tr-TR" dirty="0" smtClean="0"/>
              <a:t> </a:t>
            </a:r>
            <a:r>
              <a:rPr lang="tr-TR" dirty="0" err="1" smtClean="0"/>
              <a:t>were</a:t>
            </a:r>
            <a:r>
              <a:rPr lang="tr-TR" dirty="0" smtClean="0"/>
              <a:t> </a:t>
            </a:r>
            <a:r>
              <a:rPr lang="tr-TR" dirty="0" err="1" smtClean="0"/>
              <a:t>obtained</a:t>
            </a:r>
            <a:r>
              <a:rPr lang="tr-TR" dirty="0" smtClean="0"/>
              <a:t> </a:t>
            </a:r>
            <a:r>
              <a:rPr lang="tr-TR" dirty="0" err="1" smtClean="0"/>
              <a:t>from</a:t>
            </a:r>
            <a:r>
              <a:rPr lang="tr-TR" dirty="0" smtClean="0"/>
              <a:t> a </a:t>
            </a:r>
            <a:r>
              <a:rPr lang="en-US" dirty="0"/>
              <a:t>milk and milk products production plant </a:t>
            </a:r>
            <a:r>
              <a:rPr lang="tr-TR" dirty="0" err="1" smtClean="0"/>
              <a:t>called</a:t>
            </a:r>
            <a:r>
              <a:rPr lang="tr-TR" dirty="0" smtClean="0"/>
              <a:t> as Enka Süt </a:t>
            </a:r>
            <a:r>
              <a:rPr lang="tr-TR" dirty="0" err="1" smtClean="0"/>
              <a:t>Company</a:t>
            </a:r>
            <a:r>
              <a:rPr lang="tr-TR" dirty="0" smtClean="0"/>
              <a:t>.  </a:t>
            </a:r>
            <a:r>
              <a:rPr lang="tr-TR" dirty="0" err="1" smtClean="0"/>
              <a:t>For</a:t>
            </a:r>
            <a:r>
              <a:rPr lang="tr-TR" dirty="0" smtClean="0"/>
              <a:t> </a:t>
            </a:r>
            <a:r>
              <a:rPr lang="tr-TR" dirty="0" err="1" smtClean="0"/>
              <a:t>this</a:t>
            </a:r>
            <a:r>
              <a:rPr lang="tr-TR" dirty="0" smtClean="0"/>
              <a:t> </a:t>
            </a:r>
            <a:r>
              <a:rPr lang="tr-TR" dirty="0" err="1" smtClean="0"/>
              <a:t>study</a:t>
            </a:r>
            <a:r>
              <a:rPr lang="tr-TR" dirty="0" smtClean="0"/>
              <a:t>, </a:t>
            </a:r>
            <a:r>
              <a:rPr lang="tr-TR" dirty="0" err="1" smtClean="0"/>
              <a:t>whey</a:t>
            </a:r>
            <a:r>
              <a:rPr lang="tr-TR" dirty="0" smtClean="0"/>
              <a:t> </a:t>
            </a:r>
            <a:r>
              <a:rPr lang="tr-TR" dirty="0"/>
              <a:t>protein </a:t>
            </a:r>
            <a:r>
              <a:rPr lang="tr-TR" dirty="0" err="1"/>
              <a:t>concentrate</a:t>
            </a:r>
            <a:r>
              <a:rPr lang="tr-TR" dirty="0"/>
              <a:t> </a:t>
            </a:r>
            <a:r>
              <a:rPr lang="tr-TR" dirty="0" err="1" smtClean="0"/>
              <a:t>powder</a:t>
            </a:r>
            <a:r>
              <a:rPr lang="tr-TR" dirty="0" smtClean="0"/>
              <a:t> (WPC 35), </a:t>
            </a:r>
            <a:r>
              <a:rPr lang="tr-TR" dirty="0" err="1"/>
              <a:t>buttermilk</a:t>
            </a:r>
            <a:r>
              <a:rPr lang="tr-TR" dirty="0"/>
              <a:t> </a:t>
            </a:r>
            <a:r>
              <a:rPr lang="tr-TR" dirty="0" err="1" smtClean="0"/>
              <a:t>powder</a:t>
            </a:r>
            <a:r>
              <a:rPr lang="tr-TR" dirty="0" smtClean="0"/>
              <a:t> </a:t>
            </a:r>
            <a:r>
              <a:rPr lang="tr-TR" dirty="0" err="1" smtClean="0"/>
              <a:t>and</a:t>
            </a:r>
            <a:r>
              <a:rPr lang="tr-TR" dirty="0" smtClean="0"/>
              <a:t> </a:t>
            </a:r>
            <a:r>
              <a:rPr lang="tr-TR" dirty="0" err="1" smtClean="0"/>
              <a:t>lactose</a:t>
            </a:r>
            <a:r>
              <a:rPr lang="tr-TR" dirty="0" smtClean="0"/>
              <a:t> </a:t>
            </a:r>
            <a:r>
              <a:rPr lang="tr-TR" dirty="0" err="1" smtClean="0"/>
              <a:t>powder</a:t>
            </a:r>
            <a:r>
              <a:rPr lang="tr-TR" dirty="0" smtClean="0"/>
              <a:t> </a:t>
            </a:r>
            <a:r>
              <a:rPr lang="tr-TR" dirty="0" err="1" smtClean="0"/>
              <a:t>were</a:t>
            </a:r>
            <a:r>
              <a:rPr lang="tr-TR" dirty="0" smtClean="0"/>
              <a:t> </a:t>
            </a:r>
            <a:r>
              <a:rPr lang="tr-TR" dirty="0" err="1" smtClean="0"/>
              <a:t>used</a:t>
            </a:r>
            <a:r>
              <a:rPr lang="tr-TR" dirty="0" smtClean="0"/>
              <a:t>.  </a:t>
            </a:r>
            <a:r>
              <a:rPr lang="tr-TR" dirty="0" err="1" smtClean="0">
                <a:solidFill>
                  <a:srgbClr val="FF0000"/>
                </a:solidFill>
              </a:rPr>
              <a:t>Several</a:t>
            </a:r>
            <a:r>
              <a:rPr lang="tr-TR" dirty="0">
                <a:solidFill>
                  <a:srgbClr val="FF0000"/>
                </a:solidFill>
              </a:rPr>
              <a:t> </a:t>
            </a:r>
            <a:r>
              <a:rPr lang="tr-TR" dirty="0" err="1" smtClean="0">
                <a:solidFill>
                  <a:srgbClr val="FF0000"/>
                </a:solidFill>
              </a:rPr>
              <a:t>milk</a:t>
            </a:r>
            <a:r>
              <a:rPr lang="tr-TR" dirty="0" smtClean="0">
                <a:solidFill>
                  <a:srgbClr val="FF0000"/>
                </a:solidFill>
              </a:rPr>
              <a:t> </a:t>
            </a:r>
            <a:r>
              <a:rPr lang="tr-TR" dirty="0" err="1" smtClean="0">
                <a:solidFill>
                  <a:srgbClr val="FF0000"/>
                </a:solidFill>
              </a:rPr>
              <a:t>by-products</a:t>
            </a:r>
            <a:r>
              <a:rPr lang="tr-TR" dirty="0" smtClean="0">
                <a:solidFill>
                  <a:srgbClr val="FF0000"/>
                </a:solidFill>
              </a:rPr>
              <a:t> </a:t>
            </a:r>
            <a:r>
              <a:rPr lang="tr-TR" dirty="0" err="1" smtClean="0">
                <a:solidFill>
                  <a:srgbClr val="FF0000"/>
                </a:solidFill>
              </a:rPr>
              <a:t>were</a:t>
            </a:r>
            <a:r>
              <a:rPr lang="tr-TR" dirty="0" smtClean="0">
                <a:solidFill>
                  <a:srgbClr val="FF0000"/>
                </a:solidFill>
              </a:rPr>
              <a:t> </a:t>
            </a:r>
            <a:r>
              <a:rPr lang="tr-TR" dirty="0" err="1" smtClean="0">
                <a:solidFill>
                  <a:srgbClr val="FF0000"/>
                </a:solidFill>
              </a:rPr>
              <a:t>added</a:t>
            </a:r>
            <a:r>
              <a:rPr lang="tr-TR" dirty="0" smtClean="0">
                <a:solidFill>
                  <a:srgbClr val="FF0000"/>
                </a:solidFill>
              </a:rPr>
              <a:t> in </a:t>
            </a:r>
            <a:r>
              <a:rPr lang="tr-TR" dirty="0" err="1" smtClean="0">
                <a:solidFill>
                  <a:srgbClr val="FF0000"/>
                </a:solidFill>
              </a:rPr>
              <a:t>different</a:t>
            </a:r>
            <a:r>
              <a:rPr lang="tr-TR" dirty="0" smtClean="0">
                <a:solidFill>
                  <a:srgbClr val="FF0000"/>
                </a:solidFill>
              </a:rPr>
              <a:t> </a:t>
            </a:r>
            <a:r>
              <a:rPr lang="tr-TR" dirty="0" err="1" smtClean="0">
                <a:solidFill>
                  <a:srgbClr val="FF0000"/>
                </a:solidFill>
              </a:rPr>
              <a:t>combinations</a:t>
            </a:r>
            <a:r>
              <a:rPr lang="tr-TR" dirty="0" smtClean="0">
                <a:solidFill>
                  <a:srgbClr val="FF0000"/>
                </a:solidFill>
              </a:rPr>
              <a:t>, (1, 2.5,5 %) </a:t>
            </a:r>
            <a:r>
              <a:rPr lang="tr-TR" dirty="0" err="1" smtClean="0">
                <a:solidFill>
                  <a:srgbClr val="FF0000"/>
                </a:solidFill>
              </a:rPr>
              <a:t>for</a:t>
            </a:r>
            <a:r>
              <a:rPr lang="tr-TR" dirty="0" smtClean="0">
                <a:solidFill>
                  <a:srgbClr val="FF0000"/>
                </a:solidFill>
              </a:rPr>
              <a:t> </a:t>
            </a:r>
            <a:r>
              <a:rPr lang="tr-TR" dirty="0" err="1" smtClean="0">
                <a:solidFill>
                  <a:srgbClr val="FF0000"/>
                </a:solidFill>
              </a:rPr>
              <a:t>meatballs</a:t>
            </a:r>
            <a:r>
              <a:rPr lang="tr-TR" dirty="0" smtClean="0">
                <a:solidFill>
                  <a:srgbClr val="FF0000"/>
                </a:solidFill>
              </a:rPr>
              <a:t>. </a:t>
            </a:r>
            <a:r>
              <a:rPr lang="tr-TR" dirty="0" err="1" smtClean="0">
                <a:solidFill>
                  <a:srgbClr val="FF0000"/>
                </a:solidFill>
              </a:rPr>
              <a:t>pH</a:t>
            </a:r>
            <a:r>
              <a:rPr lang="tr-TR" dirty="0" smtClean="0">
                <a:solidFill>
                  <a:srgbClr val="FF0000"/>
                </a:solidFill>
              </a:rPr>
              <a:t>, </a:t>
            </a:r>
            <a:r>
              <a:rPr lang="tr-TR" dirty="0" err="1" smtClean="0">
                <a:solidFill>
                  <a:srgbClr val="FF0000"/>
                </a:solidFill>
              </a:rPr>
              <a:t>moisture</a:t>
            </a:r>
            <a:r>
              <a:rPr lang="tr-TR" dirty="0" smtClean="0">
                <a:solidFill>
                  <a:srgbClr val="FF0000"/>
                </a:solidFill>
              </a:rPr>
              <a:t>, </a:t>
            </a:r>
            <a:r>
              <a:rPr lang="tr-TR" dirty="0" err="1" smtClean="0">
                <a:solidFill>
                  <a:srgbClr val="FF0000"/>
                </a:solidFill>
              </a:rPr>
              <a:t>water</a:t>
            </a:r>
            <a:r>
              <a:rPr lang="tr-TR" dirty="0" smtClean="0">
                <a:solidFill>
                  <a:srgbClr val="FF0000"/>
                </a:solidFill>
              </a:rPr>
              <a:t> </a:t>
            </a:r>
            <a:r>
              <a:rPr lang="tr-TR" dirty="0" err="1" smtClean="0">
                <a:solidFill>
                  <a:srgbClr val="FF0000"/>
                </a:solidFill>
              </a:rPr>
              <a:t>activity</a:t>
            </a:r>
            <a:r>
              <a:rPr lang="tr-TR" dirty="0" smtClean="0">
                <a:solidFill>
                  <a:srgbClr val="FF0000"/>
                </a:solidFill>
              </a:rPr>
              <a:t> </a:t>
            </a:r>
            <a:r>
              <a:rPr lang="tr-TR" dirty="0" err="1" smtClean="0">
                <a:solidFill>
                  <a:srgbClr val="FF0000"/>
                </a:solidFill>
              </a:rPr>
              <a:t>and</a:t>
            </a:r>
            <a:r>
              <a:rPr lang="tr-TR" dirty="0" smtClean="0">
                <a:solidFill>
                  <a:srgbClr val="FF0000"/>
                </a:solidFill>
              </a:rPr>
              <a:t> total </a:t>
            </a:r>
            <a:r>
              <a:rPr lang="tr-TR" dirty="0" err="1" smtClean="0">
                <a:solidFill>
                  <a:srgbClr val="FF0000"/>
                </a:solidFill>
              </a:rPr>
              <a:t>mesophilic</a:t>
            </a:r>
            <a:r>
              <a:rPr lang="tr-TR" dirty="0" smtClean="0">
                <a:solidFill>
                  <a:srgbClr val="FF0000"/>
                </a:solidFill>
              </a:rPr>
              <a:t> </a:t>
            </a:r>
            <a:r>
              <a:rPr lang="tr-TR" dirty="0" err="1" smtClean="0">
                <a:solidFill>
                  <a:srgbClr val="FF0000"/>
                </a:solidFill>
              </a:rPr>
              <a:t>bacteria</a:t>
            </a:r>
            <a:r>
              <a:rPr lang="tr-TR" dirty="0" smtClean="0">
                <a:solidFill>
                  <a:srgbClr val="FF0000"/>
                </a:solidFill>
              </a:rPr>
              <a:t> </a:t>
            </a:r>
            <a:r>
              <a:rPr lang="tr-TR" dirty="0" err="1" smtClean="0">
                <a:solidFill>
                  <a:srgbClr val="FF0000"/>
                </a:solidFill>
              </a:rPr>
              <a:t>were</a:t>
            </a:r>
            <a:r>
              <a:rPr lang="tr-TR" dirty="0" smtClean="0">
                <a:solidFill>
                  <a:srgbClr val="FF0000"/>
                </a:solidFill>
              </a:rPr>
              <a:t> </a:t>
            </a:r>
            <a:r>
              <a:rPr lang="tr-TR" dirty="0" err="1" smtClean="0">
                <a:solidFill>
                  <a:srgbClr val="FF0000"/>
                </a:solidFill>
              </a:rPr>
              <a:t>measured</a:t>
            </a:r>
            <a:r>
              <a:rPr lang="tr-TR" dirty="0" smtClean="0">
                <a:solidFill>
                  <a:srgbClr val="FF0000"/>
                </a:solidFill>
              </a:rPr>
              <a:t>. </a:t>
            </a:r>
            <a:r>
              <a:rPr lang="tr-TR" dirty="0" err="1">
                <a:solidFill>
                  <a:srgbClr val="FF0000"/>
                </a:solidFill>
              </a:rPr>
              <a:t>And</a:t>
            </a:r>
            <a:r>
              <a:rPr lang="tr-TR" dirty="0">
                <a:solidFill>
                  <a:srgbClr val="FF0000"/>
                </a:solidFill>
              </a:rPr>
              <a:t> protein, </a:t>
            </a:r>
            <a:r>
              <a:rPr lang="tr-TR" dirty="0" err="1">
                <a:solidFill>
                  <a:srgbClr val="FF0000"/>
                </a:solidFill>
              </a:rPr>
              <a:t>fat</a:t>
            </a:r>
            <a:r>
              <a:rPr lang="tr-TR" dirty="0">
                <a:solidFill>
                  <a:srgbClr val="FF0000"/>
                </a:solidFill>
              </a:rPr>
              <a:t>, </a:t>
            </a:r>
            <a:r>
              <a:rPr lang="tr-TR" dirty="0" err="1">
                <a:solidFill>
                  <a:srgbClr val="FF0000"/>
                </a:solidFill>
              </a:rPr>
              <a:t>ash</a:t>
            </a:r>
            <a:r>
              <a:rPr lang="tr-TR" dirty="0">
                <a:solidFill>
                  <a:srgbClr val="FF0000"/>
                </a:solidFill>
              </a:rPr>
              <a:t> </a:t>
            </a:r>
            <a:r>
              <a:rPr lang="tr-TR" dirty="0" err="1">
                <a:solidFill>
                  <a:srgbClr val="FF0000"/>
                </a:solidFill>
              </a:rPr>
              <a:t>and</a:t>
            </a:r>
            <a:r>
              <a:rPr lang="tr-TR" dirty="0">
                <a:solidFill>
                  <a:srgbClr val="FF0000"/>
                </a:solidFill>
              </a:rPr>
              <a:t> </a:t>
            </a:r>
            <a:r>
              <a:rPr lang="tr-TR" dirty="0" err="1">
                <a:solidFill>
                  <a:srgbClr val="FF0000"/>
                </a:solidFill>
              </a:rPr>
              <a:t>moisture</a:t>
            </a:r>
            <a:r>
              <a:rPr lang="tr-TR" dirty="0">
                <a:solidFill>
                  <a:srgbClr val="FF0000"/>
                </a:solidFill>
              </a:rPr>
              <a:t> </a:t>
            </a:r>
            <a:r>
              <a:rPr lang="tr-TR" dirty="0" err="1">
                <a:solidFill>
                  <a:srgbClr val="FF0000"/>
                </a:solidFill>
              </a:rPr>
              <a:t>contents</a:t>
            </a:r>
            <a:r>
              <a:rPr lang="tr-TR" dirty="0">
                <a:solidFill>
                  <a:srgbClr val="FF0000"/>
                </a:solidFill>
              </a:rPr>
              <a:t> of </a:t>
            </a:r>
            <a:r>
              <a:rPr lang="tr-TR" dirty="0" err="1">
                <a:solidFill>
                  <a:srgbClr val="FF0000"/>
                </a:solidFill>
              </a:rPr>
              <a:t>the</a:t>
            </a:r>
            <a:r>
              <a:rPr lang="tr-TR" dirty="0">
                <a:solidFill>
                  <a:srgbClr val="FF0000"/>
                </a:solidFill>
              </a:rPr>
              <a:t> </a:t>
            </a:r>
            <a:r>
              <a:rPr lang="tr-TR" dirty="0" err="1">
                <a:solidFill>
                  <a:srgbClr val="FF0000"/>
                </a:solidFill>
              </a:rPr>
              <a:t>raw</a:t>
            </a:r>
            <a:r>
              <a:rPr lang="tr-TR" dirty="0">
                <a:solidFill>
                  <a:srgbClr val="FF0000"/>
                </a:solidFill>
              </a:rPr>
              <a:t> </a:t>
            </a:r>
            <a:r>
              <a:rPr lang="tr-TR" dirty="0" err="1">
                <a:solidFill>
                  <a:srgbClr val="FF0000"/>
                </a:solidFill>
              </a:rPr>
              <a:t>materials</a:t>
            </a:r>
            <a:r>
              <a:rPr lang="tr-TR" dirty="0">
                <a:solidFill>
                  <a:srgbClr val="FF0000"/>
                </a:solidFill>
              </a:rPr>
              <a:t> </a:t>
            </a:r>
            <a:r>
              <a:rPr lang="tr-TR" dirty="0" err="1">
                <a:solidFill>
                  <a:srgbClr val="FF0000"/>
                </a:solidFill>
              </a:rPr>
              <a:t>were</a:t>
            </a:r>
            <a:r>
              <a:rPr lang="tr-TR" dirty="0">
                <a:solidFill>
                  <a:srgbClr val="FF0000"/>
                </a:solidFill>
              </a:rPr>
              <a:t> </a:t>
            </a:r>
            <a:r>
              <a:rPr lang="tr-TR" dirty="0" err="1">
                <a:solidFill>
                  <a:srgbClr val="FF0000"/>
                </a:solidFill>
              </a:rPr>
              <a:t>determined</a:t>
            </a:r>
            <a:r>
              <a:rPr lang="tr-TR" dirty="0">
                <a:solidFill>
                  <a:srgbClr val="FF0000"/>
                </a:solidFill>
              </a:rPr>
              <a:t>, </a:t>
            </a:r>
            <a:r>
              <a:rPr lang="tr-TR" dirty="0" err="1" smtClean="0">
                <a:solidFill>
                  <a:srgbClr val="FF0000"/>
                </a:solidFill>
              </a:rPr>
              <a:t>too</a:t>
            </a:r>
            <a:r>
              <a:rPr lang="tr-TR" dirty="0" smtClean="0">
                <a:solidFill>
                  <a:srgbClr val="FF0000"/>
                </a:solidFill>
              </a:rPr>
              <a:t>. </a:t>
            </a:r>
            <a:endParaRPr lang="tr-TR" dirty="0"/>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14</a:t>
            </a:fld>
            <a:endParaRPr lang="tr-TR"/>
          </a:p>
        </p:txBody>
      </p:sp>
    </p:spTree>
    <p:extLst>
      <p:ext uri="{BB962C8B-B14F-4D97-AF65-F5344CB8AC3E}">
        <p14:creationId xmlns:p14="http://schemas.microsoft.com/office/powerpoint/2010/main" xmlns="" val="3020906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err="1" smtClean="0"/>
              <a:t>Method</a:t>
            </a:r>
            <a:endParaRPr lang="tr-TR" dirty="0"/>
          </a:p>
        </p:txBody>
      </p:sp>
      <p:sp>
        <p:nvSpPr>
          <p:cNvPr id="3" name="İçerik Yer Tutucusu 2"/>
          <p:cNvSpPr>
            <a:spLocks noGrp="1"/>
          </p:cNvSpPr>
          <p:nvPr>
            <p:ph idx="1"/>
          </p:nvPr>
        </p:nvSpPr>
        <p:spPr/>
        <p:txBody>
          <a:bodyPr>
            <a:normAutofit fontScale="77500" lnSpcReduction="20000"/>
          </a:bodyPr>
          <a:lstStyle/>
          <a:p>
            <a:r>
              <a:rPr lang="en-US" dirty="0"/>
              <a:t>Moisture (hot air oven), protein (</a:t>
            </a:r>
            <a:r>
              <a:rPr lang="en-US" dirty="0" err="1"/>
              <a:t>Kjeldahl</a:t>
            </a:r>
            <a:r>
              <a:rPr lang="en-US" dirty="0"/>
              <a:t>, Nx6.25), ash (muffle furnace) and fat (ether-extraction) contents were determined using standard methods of the AOAC (2003). Moisture (%) was determined by drying a 5 g sample at 105 ºC to constant weight. Protein (%) was analyzed according to the </a:t>
            </a:r>
            <a:r>
              <a:rPr lang="en-US" dirty="0" err="1"/>
              <a:t>Kjeldahl</a:t>
            </a:r>
            <a:r>
              <a:rPr lang="en-US" dirty="0"/>
              <a:t> method. Factor 6.25 was used for conversion of nitrogen to crude protein. Ash content (%) was determined by </a:t>
            </a:r>
            <a:r>
              <a:rPr lang="en-US" dirty="0" err="1"/>
              <a:t>ashing</a:t>
            </a:r>
            <a:r>
              <a:rPr lang="en-US" dirty="0"/>
              <a:t> at 550 ºC for 24 h. Fat content (%) was determined by using a </a:t>
            </a:r>
            <a:r>
              <a:rPr lang="en-US" dirty="0" err="1"/>
              <a:t>Soxhlet</a:t>
            </a:r>
            <a:r>
              <a:rPr lang="en-US" dirty="0"/>
              <a:t> fat extraction apparatus. For pH determination, the sample (10 g) was homogenized in 100 mL of distilled water for 1 min using a blender (</a:t>
            </a:r>
            <a:r>
              <a:rPr lang="en-US" dirty="0" err="1"/>
              <a:t>Waring</a:t>
            </a:r>
            <a:r>
              <a:rPr lang="en-US" dirty="0"/>
              <a:t> Commercial </a:t>
            </a:r>
            <a:r>
              <a:rPr lang="en-US" dirty="0" err="1"/>
              <a:t>Blendor</a:t>
            </a:r>
            <a:r>
              <a:rPr lang="en-US" baseline="30000" dirty="0"/>
              <a:t>®</a:t>
            </a:r>
            <a:r>
              <a:rPr lang="en-US" baseline="-25000" dirty="0"/>
              <a:t>,</a:t>
            </a:r>
            <a:r>
              <a:rPr lang="en-US" dirty="0"/>
              <a:t> USA). Then, pH was measured using a pH meter (pH 315i/SET WTW, Germany) (</a:t>
            </a:r>
            <a:r>
              <a:rPr lang="en-US" dirty="0" err="1"/>
              <a:t>Ockerman</a:t>
            </a:r>
            <a:r>
              <a:rPr lang="en-US" dirty="0"/>
              <a:t> 1985).</a:t>
            </a:r>
            <a:endParaRPr lang="tr-TR" dirty="0"/>
          </a:p>
          <a:p>
            <a:endParaRPr lang="tr-TR" dirty="0"/>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15</a:t>
            </a:fld>
            <a:endParaRPr lang="tr-TR"/>
          </a:p>
        </p:txBody>
      </p:sp>
    </p:spTree>
    <p:extLst>
      <p:ext uri="{BB962C8B-B14F-4D97-AF65-F5344CB8AC3E}">
        <p14:creationId xmlns:p14="http://schemas.microsoft.com/office/powerpoint/2010/main" xmlns="" val="695079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err="1"/>
              <a:t>Method</a:t>
            </a:r>
            <a:endParaRPr lang="tr-TR" dirty="0"/>
          </a:p>
        </p:txBody>
      </p:sp>
      <p:sp>
        <p:nvSpPr>
          <p:cNvPr id="3" name="İçerik Yer Tutucusu 2"/>
          <p:cNvSpPr>
            <a:spLocks noGrp="1"/>
          </p:cNvSpPr>
          <p:nvPr>
            <p:ph idx="1"/>
          </p:nvPr>
        </p:nvSpPr>
        <p:spPr/>
        <p:txBody>
          <a:bodyPr>
            <a:normAutofit fontScale="77500" lnSpcReduction="20000"/>
          </a:bodyPr>
          <a:lstStyle/>
          <a:p>
            <a:pPr algn="just"/>
            <a:r>
              <a:rPr lang="tr-TR" dirty="0" err="1" smtClean="0"/>
              <a:t>Meatball</a:t>
            </a:r>
            <a:r>
              <a:rPr lang="tr-TR" dirty="0" smtClean="0"/>
              <a:t> </a:t>
            </a:r>
            <a:r>
              <a:rPr lang="en-US" dirty="0" smtClean="0"/>
              <a:t>samples </a:t>
            </a:r>
            <a:r>
              <a:rPr lang="en-US" dirty="0"/>
              <a:t>were analyzed for total aerobic </a:t>
            </a:r>
            <a:r>
              <a:rPr lang="en-US" dirty="0" err="1"/>
              <a:t>mesophilic</a:t>
            </a:r>
            <a:r>
              <a:rPr lang="en-US" dirty="0"/>
              <a:t> bacteria (TAMB</a:t>
            </a:r>
            <a:r>
              <a:rPr lang="en-US" dirty="0" smtClean="0"/>
              <a:t>). </a:t>
            </a:r>
            <a:r>
              <a:rPr lang="en-US" dirty="0"/>
              <a:t>A 10 g aliquot of each </a:t>
            </a:r>
            <a:r>
              <a:rPr lang="en-US" dirty="0" smtClean="0"/>
              <a:t>meat</a:t>
            </a:r>
            <a:r>
              <a:rPr lang="tr-TR" dirty="0" err="1" smtClean="0"/>
              <a:t>ball</a:t>
            </a:r>
            <a:r>
              <a:rPr lang="en-US" dirty="0" smtClean="0"/>
              <a:t> </a:t>
            </a:r>
            <a:r>
              <a:rPr lang="en-US" dirty="0"/>
              <a:t>sample was aseptically obtained and transferred into a sterile stomacher bag. It was then homogenized with 90 mL of sterile 1.5 % peptone water in a Stomacher 400 (Mayo </a:t>
            </a:r>
            <a:r>
              <a:rPr lang="en-US" dirty="0" err="1"/>
              <a:t>Homogenius</a:t>
            </a:r>
            <a:r>
              <a:rPr lang="en-US" dirty="0"/>
              <a:t> HG 400V Stomacher, Italy) for 1.5 min. </a:t>
            </a:r>
            <a:r>
              <a:rPr lang="en-US" dirty="0" err="1"/>
              <a:t>Aliquotes</a:t>
            </a:r>
            <a:r>
              <a:rPr lang="en-US" dirty="0"/>
              <a:t> were serial diluted in peptone water and plated out following standard methodologies (Gerhardt et al., 1994). Total aerobic </a:t>
            </a:r>
            <a:r>
              <a:rPr lang="en-US" dirty="0" err="1"/>
              <a:t>mesophilic</a:t>
            </a:r>
            <a:r>
              <a:rPr lang="en-US" dirty="0"/>
              <a:t> microbial counts were determined on Plate Count Agar (PCA, Merck, Darmstadt, Germany) with plates incubated at 37 ºC for 2 </a:t>
            </a:r>
            <a:r>
              <a:rPr lang="en-US" dirty="0" smtClean="0"/>
              <a:t>days. </a:t>
            </a:r>
            <a:r>
              <a:rPr lang="en-US" dirty="0"/>
              <a:t>Microbial colonies were counted and expressed as log</a:t>
            </a:r>
            <a:r>
              <a:rPr lang="en-US" baseline="-25000" dirty="0"/>
              <a:t>10</a:t>
            </a:r>
            <a:r>
              <a:rPr lang="en-US" dirty="0"/>
              <a:t> colony forming units (</a:t>
            </a:r>
            <a:r>
              <a:rPr lang="en-US" dirty="0" err="1"/>
              <a:t>cfu</a:t>
            </a:r>
            <a:r>
              <a:rPr lang="en-US" dirty="0"/>
              <a:t>)/g beef meat. </a:t>
            </a:r>
            <a:endParaRPr lang="tr-TR" dirty="0"/>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16</a:t>
            </a:fld>
            <a:endParaRPr lang="tr-TR"/>
          </a:p>
        </p:txBody>
      </p:sp>
    </p:spTree>
    <p:extLst>
      <p:ext uri="{BB962C8B-B14F-4D97-AF65-F5344CB8AC3E}">
        <p14:creationId xmlns:p14="http://schemas.microsoft.com/office/powerpoint/2010/main" xmlns="" val="1211448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2780928"/>
            <a:ext cx="6965245" cy="1202485"/>
          </a:xfrm>
        </p:spPr>
        <p:txBody>
          <a:bodyPr>
            <a:normAutofit fontScale="90000"/>
          </a:bodyPr>
          <a:lstStyle/>
          <a:p>
            <a:r>
              <a:rPr lang="tr-TR" dirty="0" err="1" smtClean="0"/>
              <a:t>Results</a:t>
            </a:r>
            <a:r>
              <a:rPr lang="tr-TR" dirty="0" smtClean="0"/>
              <a:t> </a:t>
            </a:r>
            <a:r>
              <a:rPr lang="tr-TR" dirty="0" err="1"/>
              <a:t>and</a:t>
            </a:r>
            <a:r>
              <a:rPr lang="tr-TR" dirty="0"/>
              <a:t> </a:t>
            </a:r>
            <a:r>
              <a:rPr lang="tr-TR" dirty="0" err="1" smtClean="0"/>
              <a:t>Discussion</a:t>
            </a:r>
            <a:r>
              <a:rPr lang="tr-TR" dirty="0"/>
              <a:t/>
            </a:r>
            <a:br>
              <a:rPr lang="tr-TR" dirty="0"/>
            </a:br>
            <a:endParaRPr lang="tr-TR" dirty="0"/>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17</a:t>
            </a:fld>
            <a:endParaRPr lang="tr-TR"/>
          </a:p>
        </p:txBody>
      </p:sp>
    </p:spTree>
    <p:extLst>
      <p:ext uri="{BB962C8B-B14F-4D97-AF65-F5344CB8AC3E}">
        <p14:creationId xmlns:p14="http://schemas.microsoft.com/office/powerpoint/2010/main" xmlns="" val="3474044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xmlns="" val="2668608437"/>
              </p:ext>
            </p:extLst>
          </p:nvPr>
        </p:nvGraphicFramePr>
        <p:xfrm>
          <a:off x="904651" y="3221105"/>
          <a:ext cx="7339758" cy="2498837"/>
        </p:xfrm>
        <a:graphic>
          <a:graphicData uri="http://schemas.openxmlformats.org/drawingml/2006/table">
            <a:tbl>
              <a:tblPr firstRow="1" firstCol="1" bandRow="1">
                <a:tableStyleId>{5C22544A-7EE6-4342-B048-85BDC9FD1C3A}</a:tableStyleId>
              </a:tblPr>
              <a:tblGrid>
                <a:gridCol w="2214385"/>
                <a:gridCol w="1162920"/>
                <a:gridCol w="1512042"/>
                <a:gridCol w="1278475"/>
                <a:gridCol w="1171936"/>
              </a:tblGrid>
              <a:tr h="592032">
                <a:tc>
                  <a:txBody>
                    <a:bodyPr/>
                    <a:lstStyle/>
                    <a:p>
                      <a:pPr>
                        <a:spcAft>
                          <a:spcPts val="0"/>
                        </a:spcAft>
                      </a:pPr>
                      <a:r>
                        <a:rPr lang="tr-TR" sz="1400" dirty="0" smtClean="0">
                          <a:effectLst/>
                        </a:rPr>
                        <a:t>Analysis</a:t>
                      </a:r>
                      <a:endParaRPr lang="tr-TR" sz="1400" dirty="0">
                        <a:effectLst/>
                        <a:latin typeface="Times New Roman"/>
                        <a:ea typeface="Times New Roman"/>
                      </a:endParaRPr>
                    </a:p>
                  </a:txBody>
                  <a:tcPr marL="68580" marR="68580" marT="0" marB="0" anchor="ctr"/>
                </a:tc>
                <a:tc>
                  <a:txBody>
                    <a:bodyPr/>
                    <a:lstStyle/>
                    <a:p>
                      <a:pPr algn="ctr">
                        <a:spcAft>
                          <a:spcPts val="0"/>
                        </a:spcAft>
                      </a:pPr>
                      <a:r>
                        <a:rPr lang="tr-TR" sz="1400" dirty="0" err="1" smtClean="0">
                          <a:effectLst/>
                          <a:latin typeface="+mn-lt"/>
                          <a:ea typeface="+mn-ea"/>
                        </a:rPr>
                        <a:t>Meatball</a:t>
                      </a:r>
                      <a:endParaRPr lang="tr-TR" sz="1400" dirty="0">
                        <a:effectLst/>
                        <a:latin typeface="Times New Roman"/>
                        <a:ea typeface="Times New Roman"/>
                      </a:endParaRPr>
                    </a:p>
                  </a:txBody>
                  <a:tcPr marL="68580" marR="68580" marT="0" marB="0" anchor="ctr"/>
                </a:tc>
                <a:tc>
                  <a:txBody>
                    <a:bodyPr/>
                    <a:lstStyle/>
                    <a:p>
                      <a:pPr algn="ctr">
                        <a:spcAft>
                          <a:spcPts val="0"/>
                        </a:spcAft>
                      </a:pPr>
                      <a:r>
                        <a:rPr lang="tr-TR" sz="1400" dirty="0" err="1" smtClean="0">
                          <a:effectLst/>
                        </a:rPr>
                        <a:t>Buttermilk</a:t>
                      </a:r>
                      <a:r>
                        <a:rPr lang="tr-TR" sz="1400" dirty="0" smtClean="0">
                          <a:effectLst/>
                        </a:rPr>
                        <a:t> </a:t>
                      </a:r>
                      <a:r>
                        <a:rPr lang="tr-TR" sz="1400" dirty="0" err="1" smtClean="0">
                          <a:effectLst/>
                        </a:rPr>
                        <a:t>powder</a:t>
                      </a:r>
                      <a:endParaRPr lang="tr-TR" sz="1400" dirty="0">
                        <a:effectLst/>
                        <a:latin typeface="Times New Roman"/>
                        <a:ea typeface="Times New Roman"/>
                      </a:endParaRPr>
                    </a:p>
                  </a:txBody>
                  <a:tcPr marL="68580" marR="68580" marT="0" marB="0" anchor="ctr"/>
                </a:tc>
                <a:tc>
                  <a:txBody>
                    <a:bodyPr/>
                    <a:lstStyle/>
                    <a:p>
                      <a:pPr algn="ctr">
                        <a:spcAft>
                          <a:spcPts val="0"/>
                        </a:spcAft>
                      </a:pPr>
                      <a:r>
                        <a:rPr lang="tr-TR" sz="1400" dirty="0" err="1" smtClean="0">
                          <a:effectLst/>
                        </a:rPr>
                        <a:t>Lactose</a:t>
                      </a:r>
                      <a:endParaRPr lang="tr-TR" sz="1400" dirty="0">
                        <a:effectLst/>
                        <a:latin typeface="Times New Roman"/>
                        <a:ea typeface="Times New Roman"/>
                      </a:endParaRPr>
                    </a:p>
                  </a:txBody>
                  <a:tcPr marL="68580" marR="68580" marT="0" marB="0" anchor="ctr"/>
                </a:tc>
                <a:tc>
                  <a:txBody>
                    <a:bodyPr/>
                    <a:lstStyle/>
                    <a:p>
                      <a:pPr algn="ctr">
                        <a:spcAft>
                          <a:spcPts val="0"/>
                        </a:spcAft>
                      </a:pPr>
                      <a:r>
                        <a:rPr lang="tr-TR" sz="1400">
                          <a:effectLst/>
                        </a:rPr>
                        <a:t>WPC 35</a:t>
                      </a:r>
                      <a:endParaRPr lang="tr-TR" sz="1400">
                        <a:effectLst/>
                        <a:latin typeface="Times New Roman"/>
                        <a:ea typeface="Times New Roman"/>
                      </a:endParaRPr>
                    </a:p>
                  </a:txBody>
                  <a:tcPr marL="68580" marR="68580" marT="0" marB="0" anchor="ctr"/>
                </a:tc>
              </a:tr>
              <a:tr h="296017">
                <a:tc>
                  <a:txBody>
                    <a:bodyPr/>
                    <a:lstStyle/>
                    <a:p>
                      <a:pPr>
                        <a:spcAft>
                          <a:spcPts val="0"/>
                        </a:spcAft>
                      </a:pPr>
                      <a:r>
                        <a:rPr lang="tr-TR" sz="1400" dirty="0" err="1" smtClean="0">
                          <a:effectLst/>
                        </a:rPr>
                        <a:t>Moisture</a:t>
                      </a:r>
                      <a:r>
                        <a:rPr lang="tr-TR" sz="1400" dirty="0" smtClean="0">
                          <a:effectLst/>
                        </a:rPr>
                        <a:t>, </a:t>
                      </a:r>
                      <a:r>
                        <a:rPr lang="tr-TR" sz="1400" dirty="0">
                          <a:effectLst/>
                        </a:rPr>
                        <a:t>% </a:t>
                      </a:r>
                      <a:endParaRPr lang="tr-TR" sz="1400" dirty="0">
                        <a:effectLst/>
                        <a:latin typeface="Times New Roman"/>
                        <a:ea typeface="Times New Roman"/>
                      </a:endParaRPr>
                    </a:p>
                  </a:txBody>
                  <a:tcPr marL="68580" marR="68580" marT="0" marB="0" anchor="ctr"/>
                </a:tc>
                <a:tc>
                  <a:txBody>
                    <a:bodyPr/>
                    <a:lstStyle/>
                    <a:p>
                      <a:pPr algn="ctr">
                        <a:spcAft>
                          <a:spcPts val="0"/>
                        </a:spcAft>
                      </a:pPr>
                      <a:r>
                        <a:rPr lang="tr-TR" sz="1400" dirty="0">
                          <a:effectLst/>
                        </a:rPr>
                        <a:t>67</a:t>
                      </a:r>
                      <a:endParaRPr lang="tr-TR" sz="1400" dirty="0">
                        <a:effectLst/>
                        <a:latin typeface="Times New Roman"/>
                        <a:ea typeface="Times New Roman"/>
                      </a:endParaRPr>
                    </a:p>
                  </a:txBody>
                  <a:tcPr marL="68580" marR="68580" marT="0" marB="0" anchor="ctr"/>
                </a:tc>
                <a:tc>
                  <a:txBody>
                    <a:bodyPr/>
                    <a:lstStyle/>
                    <a:p>
                      <a:pPr algn="ctr">
                        <a:spcAft>
                          <a:spcPts val="0"/>
                        </a:spcAft>
                      </a:pPr>
                      <a:r>
                        <a:rPr lang="tr-TR" sz="1400" dirty="0">
                          <a:effectLst/>
                        </a:rPr>
                        <a:t>  3.55</a:t>
                      </a:r>
                      <a:endParaRPr lang="tr-TR" sz="1400" dirty="0">
                        <a:effectLst/>
                        <a:latin typeface="Times New Roman"/>
                        <a:ea typeface="Times New Roman"/>
                      </a:endParaRPr>
                    </a:p>
                  </a:txBody>
                  <a:tcPr marL="68580" marR="68580" marT="0" marB="0" anchor="ctr"/>
                </a:tc>
                <a:tc>
                  <a:txBody>
                    <a:bodyPr/>
                    <a:lstStyle/>
                    <a:p>
                      <a:pPr algn="ctr">
                        <a:spcAft>
                          <a:spcPts val="0"/>
                        </a:spcAft>
                      </a:pPr>
                      <a:r>
                        <a:rPr lang="tr-TR" sz="1400">
                          <a:effectLst/>
                        </a:rPr>
                        <a:t>0.40</a:t>
                      </a:r>
                      <a:endParaRPr lang="tr-TR" sz="1400">
                        <a:effectLst/>
                        <a:latin typeface="Times New Roman"/>
                        <a:ea typeface="Times New Roman"/>
                      </a:endParaRPr>
                    </a:p>
                  </a:txBody>
                  <a:tcPr marL="68580" marR="68580" marT="0" marB="0" anchor="ctr"/>
                </a:tc>
                <a:tc>
                  <a:txBody>
                    <a:bodyPr/>
                    <a:lstStyle/>
                    <a:p>
                      <a:pPr algn="ctr">
                        <a:spcAft>
                          <a:spcPts val="0"/>
                        </a:spcAft>
                      </a:pPr>
                      <a:r>
                        <a:rPr lang="tr-TR" sz="1400">
                          <a:effectLst/>
                        </a:rPr>
                        <a:t>3.24</a:t>
                      </a:r>
                      <a:endParaRPr lang="tr-TR" sz="1400">
                        <a:effectLst/>
                        <a:latin typeface="Times New Roman"/>
                        <a:ea typeface="Times New Roman"/>
                      </a:endParaRPr>
                    </a:p>
                  </a:txBody>
                  <a:tcPr marL="68580" marR="68580" marT="0" marB="0" anchor="ctr"/>
                </a:tc>
              </a:tr>
              <a:tr h="296017">
                <a:tc>
                  <a:txBody>
                    <a:bodyPr/>
                    <a:lstStyle/>
                    <a:p>
                      <a:pPr>
                        <a:spcAft>
                          <a:spcPts val="0"/>
                        </a:spcAft>
                      </a:pPr>
                      <a:r>
                        <a:rPr lang="tr-TR" sz="1400" dirty="0">
                          <a:effectLst/>
                        </a:rPr>
                        <a:t>Protein, %</a:t>
                      </a:r>
                      <a:endParaRPr lang="tr-TR" sz="1400" dirty="0">
                        <a:effectLst/>
                        <a:latin typeface="Times New Roman"/>
                        <a:ea typeface="Times New Roman"/>
                      </a:endParaRPr>
                    </a:p>
                  </a:txBody>
                  <a:tcPr marL="68580" marR="68580" marT="0" marB="0" anchor="ctr"/>
                </a:tc>
                <a:tc>
                  <a:txBody>
                    <a:bodyPr/>
                    <a:lstStyle/>
                    <a:p>
                      <a:pPr algn="ctr">
                        <a:spcAft>
                          <a:spcPts val="0"/>
                        </a:spcAft>
                      </a:pPr>
                      <a:r>
                        <a:rPr lang="tr-TR" sz="1400">
                          <a:effectLst/>
                        </a:rPr>
                        <a:t>18.70</a:t>
                      </a:r>
                      <a:endParaRPr lang="tr-TR" sz="1400">
                        <a:effectLst/>
                        <a:latin typeface="Times New Roman"/>
                        <a:ea typeface="Times New Roman"/>
                      </a:endParaRPr>
                    </a:p>
                  </a:txBody>
                  <a:tcPr marL="68580" marR="68580" marT="0" marB="0" anchor="ctr"/>
                </a:tc>
                <a:tc>
                  <a:txBody>
                    <a:bodyPr/>
                    <a:lstStyle/>
                    <a:p>
                      <a:pPr algn="ctr">
                        <a:spcAft>
                          <a:spcPts val="0"/>
                        </a:spcAft>
                      </a:pPr>
                      <a:r>
                        <a:rPr lang="tr-TR" sz="1400">
                          <a:effectLst/>
                        </a:rPr>
                        <a:t>26.10</a:t>
                      </a:r>
                      <a:endParaRPr lang="tr-TR" sz="1400">
                        <a:effectLst/>
                        <a:latin typeface="Times New Roman"/>
                        <a:ea typeface="Times New Roman"/>
                      </a:endParaRPr>
                    </a:p>
                  </a:txBody>
                  <a:tcPr marL="68580" marR="68580" marT="0" marB="0" anchor="ctr"/>
                </a:tc>
                <a:tc>
                  <a:txBody>
                    <a:bodyPr/>
                    <a:lstStyle/>
                    <a:p>
                      <a:pPr algn="ctr">
                        <a:spcAft>
                          <a:spcPts val="0"/>
                        </a:spcAft>
                      </a:pPr>
                      <a:r>
                        <a:rPr lang="tr-TR" sz="1400" dirty="0">
                          <a:effectLst/>
                        </a:rPr>
                        <a:t>0.13</a:t>
                      </a:r>
                      <a:endParaRPr lang="tr-TR" sz="1400" dirty="0">
                        <a:effectLst/>
                        <a:latin typeface="Times New Roman"/>
                        <a:ea typeface="Times New Roman"/>
                      </a:endParaRPr>
                    </a:p>
                  </a:txBody>
                  <a:tcPr marL="68580" marR="68580" marT="0" marB="0" anchor="ctr"/>
                </a:tc>
                <a:tc>
                  <a:txBody>
                    <a:bodyPr/>
                    <a:lstStyle/>
                    <a:p>
                      <a:pPr algn="ctr">
                        <a:spcAft>
                          <a:spcPts val="0"/>
                        </a:spcAft>
                      </a:pPr>
                      <a:r>
                        <a:rPr lang="tr-TR" sz="1400">
                          <a:effectLst/>
                        </a:rPr>
                        <a:t>35.10</a:t>
                      </a:r>
                      <a:endParaRPr lang="tr-TR" sz="1400">
                        <a:effectLst/>
                        <a:latin typeface="Times New Roman"/>
                        <a:ea typeface="Times New Roman"/>
                      </a:endParaRPr>
                    </a:p>
                  </a:txBody>
                  <a:tcPr marL="68580" marR="68580" marT="0" marB="0" anchor="ctr"/>
                </a:tc>
              </a:tr>
              <a:tr h="296017">
                <a:tc>
                  <a:txBody>
                    <a:bodyPr/>
                    <a:lstStyle/>
                    <a:p>
                      <a:pPr>
                        <a:spcAft>
                          <a:spcPts val="0"/>
                        </a:spcAft>
                      </a:pPr>
                      <a:r>
                        <a:rPr lang="tr-TR" sz="1400" dirty="0" err="1" smtClean="0">
                          <a:effectLst/>
                        </a:rPr>
                        <a:t>Fat</a:t>
                      </a:r>
                      <a:r>
                        <a:rPr lang="tr-TR" sz="1400" dirty="0" smtClean="0">
                          <a:effectLst/>
                        </a:rPr>
                        <a:t>, </a:t>
                      </a:r>
                      <a:r>
                        <a:rPr lang="tr-TR" sz="1400" dirty="0">
                          <a:effectLst/>
                        </a:rPr>
                        <a:t>%</a:t>
                      </a:r>
                      <a:endParaRPr lang="tr-TR" sz="1400" dirty="0">
                        <a:effectLst/>
                        <a:latin typeface="Times New Roman"/>
                        <a:ea typeface="Times New Roman"/>
                      </a:endParaRPr>
                    </a:p>
                  </a:txBody>
                  <a:tcPr marL="68580" marR="68580" marT="0" marB="0" anchor="ctr"/>
                </a:tc>
                <a:tc>
                  <a:txBody>
                    <a:bodyPr/>
                    <a:lstStyle/>
                    <a:p>
                      <a:pPr algn="ctr">
                        <a:spcAft>
                          <a:spcPts val="0"/>
                        </a:spcAft>
                      </a:pPr>
                      <a:r>
                        <a:rPr lang="tr-TR" sz="1400">
                          <a:effectLst/>
                        </a:rPr>
                        <a:t>13.00</a:t>
                      </a:r>
                      <a:endParaRPr lang="tr-TR" sz="1400">
                        <a:effectLst/>
                        <a:latin typeface="Times New Roman"/>
                        <a:ea typeface="Times New Roman"/>
                      </a:endParaRPr>
                    </a:p>
                  </a:txBody>
                  <a:tcPr marL="68580" marR="68580" marT="0" marB="0" anchor="ctr"/>
                </a:tc>
                <a:tc>
                  <a:txBody>
                    <a:bodyPr/>
                    <a:lstStyle/>
                    <a:p>
                      <a:pPr algn="ctr">
                        <a:spcAft>
                          <a:spcPts val="0"/>
                        </a:spcAft>
                      </a:pPr>
                      <a:r>
                        <a:rPr lang="tr-TR" sz="1400">
                          <a:effectLst/>
                        </a:rPr>
                        <a:t>10.00</a:t>
                      </a:r>
                      <a:endParaRPr lang="tr-TR" sz="1400">
                        <a:effectLst/>
                        <a:latin typeface="Times New Roman"/>
                        <a:ea typeface="Times New Roman"/>
                      </a:endParaRPr>
                    </a:p>
                  </a:txBody>
                  <a:tcPr marL="68580" marR="68580" marT="0" marB="0" anchor="ctr"/>
                </a:tc>
                <a:tc>
                  <a:txBody>
                    <a:bodyPr/>
                    <a:lstStyle/>
                    <a:p>
                      <a:pPr algn="ctr">
                        <a:spcAft>
                          <a:spcPts val="0"/>
                        </a:spcAft>
                      </a:pPr>
                      <a:r>
                        <a:rPr lang="tr-TR" sz="1400">
                          <a:effectLst/>
                        </a:rPr>
                        <a:t>0.00</a:t>
                      </a:r>
                      <a:endParaRPr lang="tr-TR" sz="1400">
                        <a:effectLst/>
                        <a:latin typeface="Times New Roman"/>
                        <a:ea typeface="Times New Roman"/>
                      </a:endParaRPr>
                    </a:p>
                  </a:txBody>
                  <a:tcPr marL="68580" marR="68580" marT="0" marB="0" anchor="ctr"/>
                </a:tc>
                <a:tc>
                  <a:txBody>
                    <a:bodyPr/>
                    <a:lstStyle/>
                    <a:p>
                      <a:pPr algn="ctr">
                        <a:spcAft>
                          <a:spcPts val="0"/>
                        </a:spcAft>
                      </a:pPr>
                      <a:r>
                        <a:rPr lang="tr-TR" sz="1400" dirty="0">
                          <a:effectLst/>
                        </a:rPr>
                        <a:t>1.00</a:t>
                      </a:r>
                      <a:endParaRPr lang="tr-TR" sz="1400" dirty="0">
                        <a:effectLst/>
                        <a:latin typeface="Times New Roman"/>
                        <a:ea typeface="Times New Roman"/>
                      </a:endParaRPr>
                    </a:p>
                  </a:txBody>
                  <a:tcPr marL="68580" marR="68580" marT="0" marB="0" anchor="ctr"/>
                </a:tc>
              </a:tr>
              <a:tr h="296017">
                <a:tc>
                  <a:txBody>
                    <a:bodyPr/>
                    <a:lstStyle/>
                    <a:p>
                      <a:pPr>
                        <a:spcAft>
                          <a:spcPts val="0"/>
                        </a:spcAft>
                      </a:pPr>
                      <a:r>
                        <a:rPr lang="tr-TR" sz="1400" dirty="0" err="1" smtClean="0">
                          <a:effectLst/>
                        </a:rPr>
                        <a:t>Ash</a:t>
                      </a:r>
                      <a:r>
                        <a:rPr lang="tr-TR" sz="1400" dirty="0" smtClean="0">
                          <a:effectLst/>
                        </a:rPr>
                        <a:t>, </a:t>
                      </a:r>
                      <a:r>
                        <a:rPr lang="tr-TR" sz="1400" dirty="0">
                          <a:effectLst/>
                        </a:rPr>
                        <a:t>%</a:t>
                      </a:r>
                      <a:endParaRPr lang="tr-TR" sz="1400" dirty="0">
                        <a:effectLst/>
                        <a:latin typeface="Times New Roman"/>
                        <a:ea typeface="Times New Roman"/>
                      </a:endParaRPr>
                    </a:p>
                  </a:txBody>
                  <a:tcPr marL="68580" marR="68580" marT="0" marB="0" anchor="ctr"/>
                </a:tc>
                <a:tc>
                  <a:txBody>
                    <a:bodyPr/>
                    <a:lstStyle/>
                    <a:p>
                      <a:pPr algn="ctr">
                        <a:spcAft>
                          <a:spcPts val="0"/>
                        </a:spcAft>
                      </a:pPr>
                      <a:r>
                        <a:rPr lang="tr-TR" sz="1400">
                          <a:effectLst/>
                        </a:rPr>
                        <a:t>  1.15</a:t>
                      </a:r>
                      <a:endParaRPr lang="tr-TR" sz="1400">
                        <a:effectLst/>
                        <a:latin typeface="Times New Roman"/>
                        <a:ea typeface="Times New Roman"/>
                      </a:endParaRPr>
                    </a:p>
                  </a:txBody>
                  <a:tcPr marL="68580" marR="68580" marT="0" marB="0" anchor="ctr"/>
                </a:tc>
                <a:tc>
                  <a:txBody>
                    <a:bodyPr/>
                    <a:lstStyle/>
                    <a:p>
                      <a:pPr algn="ctr">
                        <a:spcAft>
                          <a:spcPts val="0"/>
                        </a:spcAft>
                      </a:pPr>
                      <a:r>
                        <a:rPr lang="tr-TR" sz="1400">
                          <a:effectLst/>
                        </a:rPr>
                        <a:t>7.86</a:t>
                      </a:r>
                      <a:endParaRPr lang="tr-TR" sz="1400">
                        <a:effectLst/>
                        <a:latin typeface="Times New Roman"/>
                        <a:ea typeface="Times New Roman"/>
                      </a:endParaRPr>
                    </a:p>
                  </a:txBody>
                  <a:tcPr marL="68580" marR="68580" marT="0" marB="0" anchor="ctr"/>
                </a:tc>
                <a:tc>
                  <a:txBody>
                    <a:bodyPr/>
                    <a:lstStyle/>
                    <a:p>
                      <a:pPr algn="ctr">
                        <a:spcAft>
                          <a:spcPts val="0"/>
                        </a:spcAft>
                      </a:pPr>
                      <a:r>
                        <a:rPr lang="tr-TR" sz="1400">
                          <a:effectLst/>
                        </a:rPr>
                        <a:t>0.12</a:t>
                      </a:r>
                      <a:endParaRPr lang="tr-TR" sz="1400">
                        <a:effectLst/>
                        <a:latin typeface="Times New Roman"/>
                        <a:ea typeface="Times New Roman"/>
                      </a:endParaRPr>
                    </a:p>
                  </a:txBody>
                  <a:tcPr marL="68580" marR="68580" marT="0" marB="0" anchor="ctr"/>
                </a:tc>
                <a:tc>
                  <a:txBody>
                    <a:bodyPr/>
                    <a:lstStyle/>
                    <a:p>
                      <a:pPr algn="ctr">
                        <a:spcAft>
                          <a:spcPts val="0"/>
                        </a:spcAft>
                      </a:pPr>
                      <a:r>
                        <a:rPr lang="tr-TR" sz="1400" dirty="0">
                          <a:effectLst/>
                        </a:rPr>
                        <a:t>5.18</a:t>
                      </a:r>
                      <a:endParaRPr lang="tr-TR" sz="1400" dirty="0">
                        <a:effectLst/>
                        <a:latin typeface="Times New Roman"/>
                        <a:ea typeface="Times New Roman"/>
                      </a:endParaRPr>
                    </a:p>
                  </a:txBody>
                  <a:tcPr marL="68580" marR="68580" marT="0" marB="0" anchor="ctr"/>
                </a:tc>
              </a:tr>
              <a:tr h="296017">
                <a:tc>
                  <a:txBody>
                    <a:bodyPr/>
                    <a:lstStyle/>
                    <a:p>
                      <a:pPr>
                        <a:spcAft>
                          <a:spcPts val="0"/>
                        </a:spcAft>
                      </a:pPr>
                      <a:r>
                        <a:rPr lang="tr-TR" sz="1400" dirty="0" err="1" smtClean="0">
                          <a:effectLst/>
                          <a:latin typeface="+mn-lt"/>
                          <a:ea typeface="+mn-ea"/>
                        </a:rPr>
                        <a:t>pH</a:t>
                      </a:r>
                      <a:endParaRPr lang="tr-TR" sz="1400" dirty="0">
                        <a:effectLst/>
                        <a:latin typeface="Times New Roman"/>
                        <a:ea typeface="Times New Roman"/>
                      </a:endParaRPr>
                    </a:p>
                  </a:txBody>
                  <a:tcPr marL="68580" marR="68580" marT="0" marB="0" anchor="ctr"/>
                </a:tc>
                <a:tc>
                  <a:txBody>
                    <a:bodyPr/>
                    <a:lstStyle/>
                    <a:p>
                      <a:pPr algn="ctr">
                        <a:spcAft>
                          <a:spcPts val="0"/>
                        </a:spcAft>
                      </a:pPr>
                      <a:r>
                        <a:rPr lang="tr-TR" sz="1400">
                          <a:effectLst/>
                        </a:rPr>
                        <a:t>5.86</a:t>
                      </a:r>
                      <a:endParaRPr lang="tr-TR" sz="1400">
                        <a:effectLst/>
                        <a:latin typeface="Times New Roman"/>
                        <a:ea typeface="Times New Roman"/>
                      </a:endParaRPr>
                    </a:p>
                  </a:txBody>
                  <a:tcPr marL="68580" marR="68580" marT="0" marB="0" anchor="ctr"/>
                </a:tc>
                <a:tc>
                  <a:txBody>
                    <a:bodyPr/>
                    <a:lstStyle/>
                    <a:p>
                      <a:pPr algn="ctr">
                        <a:spcAft>
                          <a:spcPts val="0"/>
                        </a:spcAft>
                      </a:pPr>
                      <a:r>
                        <a:rPr lang="tr-TR" sz="1400">
                          <a:effectLst/>
                        </a:rPr>
                        <a:t>6.80</a:t>
                      </a:r>
                      <a:endParaRPr lang="tr-TR" sz="1400">
                        <a:effectLst/>
                        <a:latin typeface="Times New Roman"/>
                        <a:ea typeface="Times New Roman"/>
                      </a:endParaRPr>
                    </a:p>
                  </a:txBody>
                  <a:tcPr marL="68580" marR="68580" marT="0" marB="0" anchor="ctr"/>
                </a:tc>
                <a:tc>
                  <a:txBody>
                    <a:bodyPr/>
                    <a:lstStyle/>
                    <a:p>
                      <a:pPr algn="ctr">
                        <a:spcAft>
                          <a:spcPts val="0"/>
                        </a:spcAft>
                      </a:pPr>
                      <a:r>
                        <a:rPr lang="tr-TR" sz="1400">
                          <a:effectLst/>
                        </a:rPr>
                        <a:t>6.50</a:t>
                      </a:r>
                      <a:endParaRPr lang="tr-TR" sz="1400">
                        <a:effectLst/>
                        <a:latin typeface="Times New Roman"/>
                        <a:ea typeface="Times New Roman"/>
                      </a:endParaRPr>
                    </a:p>
                  </a:txBody>
                  <a:tcPr marL="68580" marR="68580" marT="0" marB="0" anchor="ctr"/>
                </a:tc>
                <a:tc>
                  <a:txBody>
                    <a:bodyPr/>
                    <a:lstStyle/>
                    <a:p>
                      <a:pPr algn="ctr">
                        <a:spcAft>
                          <a:spcPts val="0"/>
                        </a:spcAft>
                      </a:pPr>
                      <a:r>
                        <a:rPr lang="tr-TR" sz="1400" dirty="0">
                          <a:effectLst/>
                        </a:rPr>
                        <a:t>6.55</a:t>
                      </a:r>
                      <a:endParaRPr lang="tr-TR" sz="1400" dirty="0">
                        <a:effectLst/>
                        <a:latin typeface="Times New Roman"/>
                        <a:ea typeface="Times New Roman"/>
                      </a:endParaRPr>
                    </a:p>
                  </a:txBody>
                  <a:tcPr marL="68580" marR="68580" marT="0" marB="0" anchor="ctr"/>
                </a:tc>
              </a:tr>
              <a:tr h="296017">
                <a:tc>
                  <a:txBody>
                    <a:bodyPr/>
                    <a:lstStyle/>
                    <a:p>
                      <a:pPr>
                        <a:spcAft>
                          <a:spcPts val="0"/>
                        </a:spcAft>
                      </a:pPr>
                      <a:r>
                        <a:rPr lang="en-US" sz="1400" dirty="0" smtClean="0"/>
                        <a:t>Total aerobic </a:t>
                      </a:r>
                      <a:r>
                        <a:rPr lang="en-US" sz="1400" dirty="0" err="1" smtClean="0"/>
                        <a:t>mesophilic</a:t>
                      </a:r>
                      <a:r>
                        <a:rPr lang="en-US" sz="1400" dirty="0" smtClean="0"/>
                        <a:t> bacteria </a:t>
                      </a:r>
                      <a:endParaRPr lang="tr-TR" sz="1400" dirty="0">
                        <a:effectLst/>
                        <a:latin typeface="Times New Roman"/>
                        <a:ea typeface="Times New Roman"/>
                      </a:endParaRPr>
                    </a:p>
                  </a:txBody>
                  <a:tcPr marL="68580" marR="68580" marT="0" marB="0" anchor="ctr"/>
                </a:tc>
                <a:tc>
                  <a:txBody>
                    <a:bodyPr/>
                    <a:lstStyle/>
                    <a:p>
                      <a:pPr algn="ctr">
                        <a:spcAft>
                          <a:spcPts val="0"/>
                        </a:spcAft>
                      </a:pPr>
                      <a:r>
                        <a:rPr lang="tr-TR" sz="1400" dirty="0">
                          <a:effectLst/>
                        </a:rPr>
                        <a:t> 490000</a:t>
                      </a:r>
                      <a:endParaRPr lang="tr-TR" sz="1400" dirty="0">
                        <a:effectLst/>
                        <a:latin typeface="Times New Roman"/>
                        <a:ea typeface="Times New Roman"/>
                      </a:endParaRPr>
                    </a:p>
                  </a:txBody>
                  <a:tcPr marL="68580" marR="68580" marT="0" marB="0" anchor="ctr"/>
                </a:tc>
                <a:tc>
                  <a:txBody>
                    <a:bodyPr/>
                    <a:lstStyle/>
                    <a:p>
                      <a:pPr algn="ctr">
                        <a:spcAft>
                          <a:spcPts val="0"/>
                        </a:spcAft>
                      </a:pPr>
                      <a:r>
                        <a:rPr lang="tr-TR" sz="1400">
                          <a:effectLst/>
                        </a:rPr>
                        <a:t>15000</a:t>
                      </a:r>
                      <a:endParaRPr lang="tr-TR" sz="1400">
                        <a:effectLst/>
                        <a:latin typeface="Times New Roman"/>
                        <a:ea typeface="Times New Roman"/>
                      </a:endParaRPr>
                    </a:p>
                  </a:txBody>
                  <a:tcPr marL="68580" marR="68580" marT="0" marB="0" anchor="ctr"/>
                </a:tc>
                <a:tc>
                  <a:txBody>
                    <a:bodyPr/>
                    <a:lstStyle/>
                    <a:p>
                      <a:pPr algn="ctr">
                        <a:spcAft>
                          <a:spcPts val="0"/>
                        </a:spcAft>
                      </a:pPr>
                      <a:r>
                        <a:rPr lang="tr-TR" sz="1400">
                          <a:effectLst/>
                        </a:rPr>
                        <a:t>700</a:t>
                      </a:r>
                      <a:endParaRPr lang="tr-TR" sz="1400">
                        <a:effectLst/>
                        <a:latin typeface="Times New Roman"/>
                        <a:ea typeface="Times New Roman"/>
                      </a:endParaRPr>
                    </a:p>
                  </a:txBody>
                  <a:tcPr marL="68580" marR="68580" marT="0" marB="0" anchor="ctr"/>
                </a:tc>
                <a:tc>
                  <a:txBody>
                    <a:bodyPr/>
                    <a:lstStyle/>
                    <a:p>
                      <a:pPr algn="ctr">
                        <a:spcAft>
                          <a:spcPts val="0"/>
                        </a:spcAft>
                      </a:pPr>
                      <a:r>
                        <a:rPr lang="tr-TR" sz="1400" dirty="0">
                          <a:effectLst/>
                        </a:rPr>
                        <a:t>4000</a:t>
                      </a:r>
                      <a:endParaRPr lang="tr-TR" sz="1400" dirty="0">
                        <a:effectLst/>
                        <a:latin typeface="Times New Roman"/>
                        <a:ea typeface="Times New Roman"/>
                      </a:endParaRPr>
                    </a:p>
                  </a:txBody>
                  <a:tcPr marL="68580" marR="68580" marT="0" marB="0" anchor="ctr"/>
                </a:tc>
              </a:tr>
            </a:tbl>
          </a:graphicData>
        </a:graphic>
      </p:graphicFrame>
      <p:sp>
        <p:nvSpPr>
          <p:cNvPr id="5" name="Rectangle 1"/>
          <p:cNvSpPr>
            <a:spLocks noChangeArrowheads="1"/>
          </p:cNvSpPr>
          <p:nvPr/>
        </p:nvSpPr>
        <p:spPr bwMode="auto">
          <a:xfrm>
            <a:off x="904651" y="2682498"/>
            <a:ext cx="741682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1200" dirty="0" smtClean="0">
                <a:latin typeface="Arial" pitchFamily="34" charset="0"/>
                <a:cs typeface="Arial" pitchFamily="34" charset="0"/>
              </a:rPr>
              <a:t>The </a:t>
            </a:r>
            <a:r>
              <a:rPr lang="en-US" sz="1200" dirty="0">
                <a:latin typeface="Arial" pitchFamily="34" charset="0"/>
                <a:cs typeface="Arial" pitchFamily="34" charset="0"/>
              </a:rPr>
              <a:t>results of </a:t>
            </a:r>
            <a:r>
              <a:rPr lang="tr-TR" sz="1200" dirty="0" err="1" smtClean="0">
                <a:latin typeface="Arial" pitchFamily="34" charset="0"/>
                <a:cs typeface="Arial" pitchFamily="34" charset="0"/>
              </a:rPr>
              <a:t>moisture</a:t>
            </a:r>
            <a:r>
              <a:rPr lang="tr-TR" sz="1200" dirty="0" smtClean="0">
                <a:latin typeface="Arial" pitchFamily="34" charset="0"/>
                <a:cs typeface="Arial" pitchFamily="34" charset="0"/>
              </a:rPr>
              <a:t>, protein, </a:t>
            </a:r>
            <a:r>
              <a:rPr lang="tr-TR" sz="1200" dirty="0" err="1" smtClean="0">
                <a:latin typeface="Arial" pitchFamily="34" charset="0"/>
                <a:cs typeface="Arial" pitchFamily="34" charset="0"/>
              </a:rPr>
              <a:t>fat</a:t>
            </a:r>
            <a:r>
              <a:rPr lang="tr-TR" sz="1200" dirty="0" smtClean="0">
                <a:latin typeface="Arial" pitchFamily="34" charset="0"/>
                <a:cs typeface="Arial" pitchFamily="34" charset="0"/>
              </a:rPr>
              <a:t>, </a:t>
            </a:r>
            <a:r>
              <a:rPr lang="tr-TR" sz="1200" dirty="0" err="1" smtClean="0">
                <a:latin typeface="Arial" pitchFamily="34" charset="0"/>
                <a:cs typeface="Arial" pitchFamily="34" charset="0"/>
              </a:rPr>
              <a:t>ash</a:t>
            </a:r>
            <a:r>
              <a:rPr lang="tr-TR" sz="1200" dirty="0" smtClean="0">
                <a:latin typeface="Arial" pitchFamily="34" charset="0"/>
                <a:cs typeface="Arial" pitchFamily="34" charset="0"/>
              </a:rPr>
              <a:t> </a:t>
            </a:r>
            <a:r>
              <a:rPr lang="tr-TR" sz="1200" dirty="0" err="1" smtClean="0">
                <a:latin typeface="Arial" pitchFamily="34" charset="0"/>
                <a:cs typeface="Arial" pitchFamily="34" charset="0"/>
              </a:rPr>
              <a:t>and</a:t>
            </a:r>
            <a:r>
              <a:rPr lang="tr-TR" sz="1200" dirty="0" smtClean="0">
                <a:latin typeface="Arial" pitchFamily="34" charset="0"/>
                <a:cs typeface="Arial" pitchFamily="34" charset="0"/>
              </a:rPr>
              <a:t> </a:t>
            </a:r>
            <a:r>
              <a:rPr lang="tr-TR" sz="1200" dirty="0" err="1" smtClean="0">
                <a:latin typeface="Arial" pitchFamily="34" charset="0"/>
                <a:cs typeface="Arial" pitchFamily="34" charset="0"/>
              </a:rPr>
              <a:t>pH</a:t>
            </a:r>
            <a:r>
              <a:rPr lang="tr-TR" sz="1200" dirty="0" smtClean="0">
                <a:latin typeface="Arial" pitchFamily="34" charset="0"/>
                <a:cs typeface="Arial" pitchFamily="34" charset="0"/>
              </a:rPr>
              <a:t> of</a:t>
            </a:r>
            <a:r>
              <a:rPr lang="en-US" sz="1200" dirty="0" smtClean="0">
                <a:latin typeface="Arial" pitchFamily="34" charset="0"/>
                <a:cs typeface="Arial" pitchFamily="34" charset="0"/>
              </a:rPr>
              <a:t> </a:t>
            </a:r>
            <a:r>
              <a:rPr lang="tr-TR" sz="1200" dirty="0" err="1" smtClean="0">
                <a:latin typeface="Arial" pitchFamily="34" charset="0"/>
                <a:cs typeface="Arial" pitchFamily="34" charset="0"/>
              </a:rPr>
              <a:t>meatball</a:t>
            </a:r>
            <a:r>
              <a:rPr lang="tr-TR" sz="1200" dirty="0" smtClean="0">
                <a:latin typeface="Arial" pitchFamily="34" charset="0"/>
                <a:cs typeface="Arial" pitchFamily="34" charset="0"/>
              </a:rPr>
              <a:t> </a:t>
            </a:r>
            <a:r>
              <a:rPr lang="en-US" sz="1200" dirty="0">
                <a:latin typeface="Arial" pitchFamily="34" charset="0"/>
                <a:cs typeface="Arial" pitchFamily="34" charset="0"/>
              </a:rPr>
              <a:t>samples </a:t>
            </a:r>
            <a:r>
              <a:rPr lang="tr-TR" sz="1200" dirty="0">
                <a:latin typeface="Arial" pitchFamily="34" charset="0"/>
                <a:cs typeface="Arial" pitchFamily="34" charset="0"/>
              </a:rPr>
              <a:t>u</a:t>
            </a:r>
            <a:r>
              <a:rPr lang="en-US" sz="1200" dirty="0" err="1" smtClean="0">
                <a:latin typeface="Arial" pitchFamily="34" charset="0"/>
                <a:cs typeface="Arial" pitchFamily="34" charset="0"/>
              </a:rPr>
              <a:t>sed</a:t>
            </a:r>
            <a:r>
              <a:rPr lang="en-US" sz="1200" dirty="0" smtClean="0">
                <a:latin typeface="Arial" pitchFamily="34" charset="0"/>
                <a:cs typeface="Arial" pitchFamily="34" charset="0"/>
              </a:rPr>
              <a:t> </a:t>
            </a:r>
            <a:r>
              <a:rPr lang="tr-TR" sz="1200" dirty="0" err="1" smtClean="0">
                <a:latin typeface="Arial" pitchFamily="34" charset="0"/>
                <a:cs typeface="Arial" pitchFamily="34" charset="0"/>
              </a:rPr>
              <a:t>through</a:t>
            </a:r>
            <a:r>
              <a:rPr lang="tr-TR" sz="1200" dirty="0" smtClean="0">
                <a:latin typeface="Arial" pitchFamily="34" charset="0"/>
                <a:cs typeface="Arial" pitchFamily="34" charset="0"/>
              </a:rPr>
              <a:t> </a:t>
            </a:r>
            <a:r>
              <a:rPr lang="tr-TR" sz="1200" dirty="0" err="1" smtClean="0">
                <a:latin typeface="Arial" pitchFamily="34" charset="0"/>
                <a:cs typeface="Arial" pitchFamily="34" charset="0"/>
              </a:rPr>
              <a:t>for</a:t>
            </a:r>
            <a:r>
              <a:rPr lang="tr-TR" sz="1200" dirty="0" smtClean="0">
                <a:latin typeface="Arial" pitchFamily="34" charset="0"/>
                <a:cs typeface="Arial" pitchFamily="34" charset="0"/>
              </a:rPr>
              <a:t> </a:t>
            </a:r>
            <a:r>
              <a:rPr lang="tr-TR" sz="1200" dirty="0" err="1" smtClean="0">
                <a:latin typeface="Arial" pitchFamily="34" charset="0"/>
                <a:cs typeface="Arial" pitchFamily="34" charset="0"/>
              </a:rPr>
              <a:t>this</a:t>
            </a:r>
            <a:r>
              <a:rPr lang="tr-TR" sz="1200" dirty="0" smtClean="0">
                <a:latin typeface="Arial" pitchFamily="34" charset="0"/>
                <a:cs typeface="Arial" pitchFamily="34" charset="0"/>
              </a:rPr>
              <a:t> </a:t>
            </a:r>
            <a:r>
              <a:rPr lang="en-US" sz="1200" dirty="0" smtClean="0">
                <a:latin typeface="Arial" pitchFamily="34" charset="0"/>
                <a:cs typeface="Arial" pitchFamily="34" charset="0"/>
              </a:rPr>
              <a:t>research</a:t>
            </a:r>
            <a:r>
              <a:rPr lang="tr-TR" sz="1200" dirty="0" smtClean="0">
                <a:latin typeface="Arial" pitchFamily="34" charset="0"/>
                <a:cs typeface="Arial" pitchFamily="34" charset="0"/>
              </a:rPr>
              <a:t>.</a:t>
            </a:r>
            <a:endParaRPr kumimoji="0" lang="tr-T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3" name="Altbilgi Yer Tutucusu 2"/>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18</a:t>
            </a:fld>
            <a:endParaRPr lang="tr-TR"/>
          </a:p>
        </p:txBody>
      </p:sp>
      <p:sp>
        <p:nvSpPr>
          <p:cNvPr id="7" name="Başlık 1"/>
          <p:cNvSpPr txBox="1">
            <a:spLocks/>
          </p:cNvSpPr>
          <p:nvPr/>
        </p:nvSpPr>
        <p:spPr>
          <a:xfrm>
            <a:off x="1130440" y="692696"/>
            <a:ext cx="6965245" cy="120248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err="1" smtClean="0"/>
              <a:t>Results</a:t>
            </a:r>
            <a:r>
              <a:rPr lang="tr-TR" dirty="0" smtClean="0"/>
              <a:t> of </a:t>
            </a:r>
            <a:r>
              <a:rPr lang="tr-TR" dirty="0" err="1" smtClean="0"/>
              <a:t>the</a:t>
            </a:r>
            <a:r>
              <a:rPr lang="tr-TR" dirty="0" smtClean="0"/>
              <a:t> </a:t>
            </a:r>
            <a:r>
              <a:rPr lang="tr-TR" dirty="0" err="1" smtClean="0"/>
              <a:t>raw</a:t>
            </a:r>
            <a:r>
              <a:rPr lang="tr-TR" dirty="0" smtClean="0"/>
              <a:t> </a:t>
            </a:r>
            <a:r>
              <a:rPr lang="tr-TR" dirty="0" err="1" smtClean="0"/>
              <a:t>materials</a:t>
            </a:r>
            <a:endParaRPr lang="tr-TR" dirty="0"/>
          </a:p>
        </p:txBody>
      </p:sp>
    </p:spTree>
    <p:extLst>
      <p:ext uri="{BB962C8B-B14F-4D97-AF65-F5344CB8AC3E}">
        <p14:creationId xmlns:p14="http://schemas.microsoft.com/office/powerpoint/2010/main" xmlns="" val="1348768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3"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6" name="Nesne 13"/>
          <p:cNvGraphicFramePr>
            <a:graphicFrameLocks noChangeAspect="1"/>
          </p:cNvGraphicFramePr>
          <p:nvPr>
            <p:extLst>
              <p:ext uri="{D42A27DB-BD31-4B8C-83A1-F6EECF244321}">
                <p14:modId xmlns:p14="http://schemas.microsoft.com/office/powerpoint/2010/main" xmlns="" val="280071025"/>
              </p:ext>
            </p:extLst>
          </p:nvPr>
        </p:nvGraphicFramePr>
        <p:xfrm>
          <a:off x="4714876" y="2285992"/>
          <a:ext cx="3570808" cy="2243432"/>
        </p:xfrm>
        <a:graphic>
          <a:graphicData uri="http://schemas.openxmlformats.org/drawingml/2006/chart">
            <c:chart xmlns:c="http://schemas.openxmlformats.org/drawingml/2006/chart" xmlns:r="http://schemas.openxmlformats.org/officeDocument/2006/relationships" r:id="rId2"/>
          </a:graphicData>
        </a:graphic>
      </p:graphicFrame>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pPr/>
              <a:t>19</a:t>
            </a:fld>
            <a:endParaRPr lang="tr-T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8217" t="87799" r="23851" b="-8467"/>
          <a:stretch/>
        </p:blipFill>
        <p:spPr bwMode="auto">
          <a:xfrm>
            <a:off x="6344741" y="5024226"/>
            <a:ext cx="485775" cy="764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Dikdörtgen 4"/>
          <p:cNvSpPr/>
          <p:nvPr/>
        </p:nvSpPr>
        <p:spPr>
          <a:xfrm>
            <a:off x="1923728" y="5028777"/>
            <a:ext cx="1617751" cy="307777"/>
          </a:xfrm>
          <a:prstGeom prst="rect">
            <a:avLst/>
          </a:prstGeom>
        </p:spPr>
        <p:txBody>
          <a:bodyPr wrap="none">
            <a:spAutoFit/>
          </a:bodyPr>
          <a:lstStyle/>
          <a:p>
            <a:pPr algn="ctr">
              <a:spcAft>
                <a:spcPts val="0"/>
              </a:spcAft>
            </a:pPr>
            <a:r>
              <a:rPr lang="tr-TR" sz="1400" dirty="0" err="1"/>
              <a:t>Buttermilk</a:t>
            </a:r>
            <a:r>
              <a:rPr lang="tr-TR" sz="1400" dirty="0"/>
              <a:t> </a:t>
            </a:r>
            <a:r>
              <a:rPr lang="tr-TR" sz="1400" dirty="0" err="1"/>
              <a:t>powder</a:t>
            </a:r>
            <a:endParaRPr lang="tr-TR" sz="1400" dirty="0">
              <a:latin typeface="Times New Roman"/>
              <a:ea typeface="Times New Roman"/>
            </a:endParaRPr>
          </a:p>
        </p:txBody>
      </p:sp>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9871" t="87799" r="72820" b="-80"/>
          <a:stretch/>
        </p:blipFill>
        <p:spPr bwMode="auto">
          <a:xfrm>
            <a:off x="1475656" y="5024226"/>
            <a:ext cx="447675" cy="4541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1365" t="87799" r="41325" b="-8467"/>
          <a:stretch/>
        </p:blipFill>
        <p:spPr bwMode="auto">
          <a:xfrm>
            <a:off x="4065463" y="5024226"/>
            <a:ext cx="447676" cy="764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Dikdörtgen 17"/>
          <p:cNvSpPr/>
          <p:nvPr/>
        </p:nvSpPr>
        <p:spPr>
          <a:xfrm>
            <a:off x="4574654" y="5024225"/>
            <a:ext cx="811441" cy="307777"/>
          </a:xfrm>
          <a:prstGeom prst="rect">
            <a:avLst/>
          </a:prstGeom>
        </p:spPr>
        <p:txBody>
          <a:bodyPr wrap="none">
            <a:spAutoFit/>
          </a:bodyPr>
          <a:lstStyle/>
          <a:p>
            <a:pPr algn="ctr">
              <a:spcAft>
                <a:spcPts val="0"/>
              </a:spcAft>
            </a:pPr>
            <a:r>
              <a:rPr lang="tr-TR" sz="1400" dirty="0" err="1" smtClean="0"/>
              <a:t>Lactose</a:t>
            </a:r>
            <a:endParaRPr lang="tr-TR" sz="1400" dirty="0">
              <a:latin typeface="Times New Roman"/>
              <a:ea typeface="Times New Roman"/>
            </a:endParaRPr>
          </a:p>
        </p:txBody>
      </p:sp>
      <p:sp>
        <p:nvSpPr>
          <p:cNvPr id="19" name="Dikdörtgen 18"/>
          <p:cNvSpPr/>
          <p:nvPr/>
        </p:nvSpPr>
        <p:spPr>
          <a:xfrm>
            <a:off x="6795191" y="5028777"/>
            <a:ext cx="853119" cy="307777"/>
          </a:xfrm>
          <a:prstGeom prst="rect">
            <a:avLst/>
          </a:prstGeom>
        </p:spPr>
        <p:txBody>
          <a:bodyPr wrap="none">
            <a:spAutoFit/>
          </a:bodyPr>
          <a:lstStyle/>
          <a:p>
            <a:pPr algn="ctr">
              <a:spcAft>
                <a:spcPts val="0"/>
              </a:spcAft>
            </a:pPr>
            <a:r>
              <a:rPr lang="tr-TR" sz="1400" dirty="0" smtClean="0"/>
              <a:t>WPC 35</a:t>
            </a:r>
            <a:endParaRPr lang="tr-TR" sz="1400" dirty="0">
              <a:latin typeface="Times New Roman"/>
              <a:ea typeface="Times New Roman"/>
            </a:endParaRPr>
          </a:p>
        </p:txBody>
      </p:sp>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b="22415"/>
          <a:stretch/>
        </p:blipFill>
        <p:spPr bwMode="auto">
          <a:xfrm>
            <a:off x="972488" y="2288167"/>
            <a:ext cx="3540651" cy="17138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Dikdörtgen 9"/>
          <p:cNvSpPr/>
          <p:nvPr/>
        </p:nvSpPr>
        <p:spPr>
          <a:xfrm>
            <a:off x="2098083" y="4020929"/>
            <a:ext cx="1510350" cy="276999"/>
          </a:xfrm>
          <a:prstGeom prst="rect">
            <a:avLst/>
          </a:prstGeom>
        </p:spPr>
        <p:txBody>
          <a:bodyPr wrap="none">
            <a:spAutoFit/>
          </a:bodyPr>
          <a:lstStyle/>
          <a:p>
            <a:r>
              <a:rPr lang="tr-TR" sz="1200" b="1" dirty="0"/>
              <a:t>C</a:t>
            </a:r>
            <a:r>
              <a:rPr lang="en-US" sz="1200" b="1" dirty="0" err="1" smtClean="0"/>
              <a:t>oncentration</a:t>
            </a:r>
            <a:r>
              <a:rPr lang="tr-TR" sz="1200" b="1" dirty="0" smtClean="0"/>
              <a:t> (%)</a:t>
            </a:r>
            <a:endParaRPr lang="en-US" sz="1200" b="1" dirty="0"/>
          </a:p>
        </p:txBody>
      </p:sp>
      <p:sp>
        <p:nvSpPr>
          <p:cNvPr id="21" name="Başlık 1"/>
          <p:cNvSpPr txBox="1">
            <a:spLocks/>
          </p:cNvSpPr>
          <p:nvPr/>
        </p:nvSpPr>
        <p:spPr>
          <a:xfrm>
            <a:off x="1071538" y="785794"/>
            <a:ext cx="6965245" cy="1202485"/>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tx1"/>
                </a:solidFill>
                <a:effectLst/>
                <a:uLnTx/>
                <a:uFillTx/>
                <a:latin typeface="+mj-lt"/>
                <a:ea typeface="+mj-ea"/>
                <a:cs typeface="+mj-cs"/>
              </a:rPr>
              <a:t>1. </a:t>
            </a:r>
            <a:r>
              <a:rPr kumimoji="0" lang="tr-TR" sz="4400" b="0" i="0" u="none" strike="noStrike" kern="1200" cap="none" spc="0" normalizeH="0" baseline="0" noProof="0" dirty="0" err="1" smtClean="0">
                <a:ln>
                  <a:noFill/>
                </a:ln>
                <a:solidFill>
                  <a:schemeClr val="tx1"/>
                </a:solidFill>
                <a:effectLst/>
                <a:uLnTx/>
                <a:uFillTx/>
                <a:latin typeface="+mj-lt"/>
                <a:ea typeface="+mj-ea"/>
                <a:cs typeface="+mj-cs"/>
              </a:rPr>
              <a:t>Results</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 </a:t>
            </a:r>
            <a:r>
              <a:rPr kumimoji="0" lang="tr-TR" sz="4400" b="0" i="0" u="none" strike="noStrike" kern="1200" cap="none" spc="0" normalizeH="0" baseline="0" noProof="0" dirty="0" err="1" smtClean="0">
                <a:ln>
                  <a:noFill/>
                </a:ln>
                <a:solidFill>
                  <a:schemeClr val="tx1"/>
                </a:solidFill>
                <a:effectLst/>
                <a:uLnTx/>
                <a:uFillTx/>
                <a:latin typeface="+mj-lt"/>
                <a:ea typeface="+mj-ea"/>
                <a:cs typeface="+mj-cs"/>
              </a:rPr>
              <a:t>for</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 </a:t>
            </a:r>
            <a:r>
              <a:rPr kumimoji="0" lang="tr-TR" sz="4400" b="0" i="0" u="none" strike="noStrike" kern="1200" cap="none" spc="0" normalizeH="0" baseline="0" noProof="0" dirty="0" err="1" smtClean="0">
                <a:ln>
                  <a:noFill/>
                </a:ln>
                <a:solidFill>
                  <a:schemeClr val="tx1"/>
                </a:solidFill>
                <a:effectLst/>
                <a:uLnTx/>
                <a:uFillTx/>
                <a:latin typeface="+mj-lt"/>
                <a:ea typeface="+mj-ea"/>
                <a:cs typeface="+mj-cs"/>
              </a:rPr>
              <a:t>pH</a:t>
            </a: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Dikdörtgen 9"/>
          <p:cNvSpPr/>
          <p:nvPr/>
        </p:nvSpPr>
        <p:spPr>
          <a:xfrm>
            <a:off x="1928794" y="2000240"/>
            <a:ext cx="754309" cy="276999"/>
          </a:xfrm>
          <a:prstGeom prst="rect">
            <a:avLst/>
          </a:prstGeom>
        </p:spPr>
        <p:txBody>
          <a:bodyPr wrap="none">
            <a:spAutoFit/>
          </a:bodyPr>
          <a:lstStyle/>
          <a:p>
            <a:r>
              <a:rPr lang="tr-TR" sz="1200" b="1" dirty="0" err="1" smtClean="0"/>
              <a:t>Figure</a:t>
            </a:r>
            <a:r>
              <a:rPr lang="tr-TR" sz="1200" b="1" dirty="0" smtClean="0"/>
              <a:t> 1.</a:t>
            </a:r>
            <a:endParaRPr lang="en-US" sz="1200" b="1" dirty="0"/>
          </a:p>
        </p:txBody>
      </p:sp>
      <p:sp>
        <p:nvSpPr>
          <p:cNvPr id="24" name="Dikdörtgen 9"/>
          <p:cNvSpPr/>
          <p:nvPr/>
        </p:nvSpPr>
        <p:spPr>
          <a:xfrm>
            <a:off x="6143636" y="2000240"/>
            <a:ext cx="755335" cy="276999"/>
          </a:xfrm>
          <a:prstGeom prst="rect">
            <a:avLst/>
          </a:prstGeom>
        </p:spPr>
        <p:txBody>
          <a:bodyPr wrap="none">
            <a:spAutoFit/>
          </a:bodyPr>
          <a:lstStyle/>
          <a:p>
            <a:r>
              <a:rPr lang="tr-TR" sz="1200" b="1" dirty="0" err="1" smtClean="0"/>
              <a:t>Figure</a:t>
            </a:r>
            <a:r>
              <a:rPr lang="tr-TR" sz="1200" b="1" dirty="0" smtClean="0"/>
              <a:t> 2.</a:t>
            </a:r>
            <a:endParaRPr lang="en-US" sz="1200" b="1" dirty="0"/>
          </a:p>
        </p:txBody>
      </p:sp>
    </p:spTree>
    <p:extLst>
      <p:ext uri="{BB962C8B-B14F-4D97-AF65-F5344CB8AC3E}">
        <p14:creationId xmlns:p14="http://schemas.microsoft.com/office/powerpoint/2010/main" xmlns="" val="1562621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Introduction</a:t>
            </a:r>
            <a:endParaRPr lang="tr-TR" dirty="0"/>
          </a:p>
        </p:txBody>
      </p:sp>
      <p:sp>
        <p:nvSpPr>
          <p:cNvPr id="3" name="İçerik Yer Tutucusu 2"/>
          <p:cNvSpPr>
            <a:spLocks noGrp="1"/>
          </p:cNvSpPr>
          <p:nvPr>
            <p:ph idx="1"/>
          </p:nvPr>
        </p:nvSpPr>
        <p:spPr/>
        <p:txBody>
          <a:bodyPr>
            <a:normAutofit/>
          </a:bodyPr>
          <a:lstStyle/>
          <a:p>
            <a:pPr algn="just"/>
            <a:r>
              <a:rPr lang="en-US" dirty="0"/>
              <a:t>Meat plays a very important role </a:t>
            </a:r>
            <a:r>
              <a:rPr lang="en-US" dirty="0" smtClean="0"/>
              <a:t>in</a:t>
            </a:r>
            <a:endParaRPr lang="tr-TR" dirty="0" smtClean="0"/>
          </a:p>
          <a:p>
            <a:pPr algn="just">
              <a:buNone/>
            </a:pPr>
            <a:r>
              <a:rPr lang="tr-TR" dirty="0" smtClean="0"/>
              <a:t>   </a:t>
            </a:r>
            <a:r>
              <a:rPr lang="en-US" dirty="0" smtClean="0"/>
              <a:t> </a:t>
            </a:r>
            <a:r>
              <a:rPr lang="en-US" dirty="0"/>
              <a:t>the diet by contributing quality protein, essential </a:t>
            </a:r>
            <a:r>
              <a:rPr lang="en-US" dirty="0" smtClean="0"/>
              <a:t>minerals</a:t>
            </a:r>
            <a:r>
              <a:rPr lang="tr-TR" dirty="0" smtClean="0"/>
              <a:t> </a:t>
            </a:r>
            <a:r>
              <a:rPr lang="en-US" dirty="0" smtClean="0"/>
              <a:t>and </a:t>
            </a:r>
            <a:r>
              <a:rPr lang="en-US" dirty="0"/>
              <a:t>trace elements, and a range of B vitamins. In addition to its nutritive value, meat has </a:t>
            </a:r>
            <a:r>
              <a:rPr lang="en-US" dirty="0" smtClean="0"/>
              <a:t>also</a:t>
            </a:r>
            <a:r>
              <a:rPr lang="tr-TR" dirty="0" smtClean="0"/>
              <a:t> </a:t>
            </a:r>
            <a:r>
              <a:rPr lang="en-US" dirty="0" smtClean="0"/>
              <a:t>attractive </a:t>
            </a:r>
            <a:r>
              <a:rPr lang="en-US" dirty="0"/>
              <a:t>sensory properties. Despite these facts, meat consumption has come under </a:t>
            </a:r>
            <a:r>
              <a:rPr lang="en-US" dirty="0" smtClean="0"/>
              <a:t>close</a:t>
            </a:r>
            <a:r>
              <a:rPr lang="tr-TR" dirty="0" smtClean="0"/>
              <a:t> </a:t>
            </a:r>
            <a:r>
              <a:rPr lang="en-US" dirty="0" smtClean="0"/>
              <a:t>scrutiny </a:t>
            </a:r>
            <a:r>
              <a:rPr lang="en-US" dirty="0"/>
              <a:t>in recent </a:t>
            </a:r>
            <a:r>
              <a:rPr lang="en-US" dirty="0" smtClean="0"/>
              <a:t>years</a:t>
            </a:r>
            <a:r>
              <a:rPr lang="tr-TR" dirty="0"/>
              <a:t> (BUCKLEY et al., 1995; ISSANCHOU, 1996).</a:t>
            </a: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2</a:t>
            </a:fld>
            <a:endParaRPr lang="tr-TR"/>
          </a:p>
        </p:txBody>
      </p:sp>
      <p:pic>
        <p:nvPicPr>
          <p:cNvPr id="25604" name="Picture 4" descr="http://www.ukecigarettes.co.uk/images/review-conclusion.jpg"/>
          <p:cNvPicPr>
            <a:picLocks noChangeAspect="1" noChangeArrowheads="1"/>
          </p:cNvPicPr>
          <p:nvPr/>
        </p:nvPicPr>
        <p:blipFill>
          <a:blip r:embed="rId2"/>
          <a:srcRect/>
          <a:stretch>
            <a:fillRect/>
          </a:stretch>
        </p:blipFill>
        <p:spPr bwMode="auto">
          <a:xfrm flipH="1">
            <a:off x="6572264" y="785794"/>
            <a:ext cx="1857388" cy="1897591"/>
          </a:xfrm>
          <a:prstGeom prst="rect">
            <a:avLst/>
          </a:prstGeom>
          <a:noFill/>
        </p:spPr>
      </p:pic>
    </p:spTree>
    <p:extLst>
      <p:ext uri="{BB962C8B-B14F-4D97-AF65-F5344CB8AC3E}">
        <p14:creationId xmlns:p14="http://schemas.microsoft.com/office/powerpoint/2010/main" xmlns="" val="2004185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0190" t="-2239" b="21024"/>
          <a:stretch/>
        </p:blipFill>
        <p:spPr bwMode="auto">
          <a:xfrm>
            <a:off x="5153891" y="2132856"/>
            <a:ext cx="3224378" cy="1841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layt Numarası Yer Tutucusu 5"/>
          <p:cNvSpPr>
            <a:spLocks noGrp="1"/>
          </p:cNvSpPr>
          <p:nvPr>
            <p:ph type="sldNum" sz="quarter" idx="12"/>
          </p:nvPr>
        </p:nvSpPr>
        <p:spPr/>
        <p:txBody>
          <a:bodyPr/>
          <a:lstStyle/>
          <a:p>
            <a:fld id="{F302176B-0E47-46AC-8F43-DAB4B8A37D06}" type="slidenum">
              <a:rPr lang="tr-TR" smtClean="0"/>
              <a:pPr/>
              <a:t>20</a:t>
            </a:fld>
            <a:endParaRPr lang="tr-T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891" b="17910"/>
          <a:stretch/>
        </p:blipFill>
        <p:spPr bwMode="auto">
          <a:xfrm>
            <a:off x="1080655" y="2227438"/>
            <a:ext cx="3419338" cy="1905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Başlık 1"/>
          <p:cNvSpPr>
            <a:spLocks noGrp="1"/>
          </p:cNvSpPr>
          <p:nvPr>
            <p:ph type="title"/>
          </p:nvPr>
        </p:nvSpPr>
        <p:spPr>
          <a:xfrm>
            <a:off x="1092031" y="797755"/>
            <a:ext cx="6965245" cy="1202485"/>
          </a:xfrm>
        </p:spPr>
        <p:txBody>
          <a:bodyPr>
            <a:normAutofit fontScale="90000"/>
          </a:bodyPr>
          <a:lstStyle/>
          <a:p>
            <a:pPr algn="l"/>
            <a:r>
              <a:rPr lang="tr-TR" dirty="0" smtClean="0"/>
              <a:t>2. </a:t>
            </a:r>
            <a:r>
              <a:rPr lang="tr-TR" dirty="0" err="1" smtClean="0"/>
              <a:t>Results</a:t>
            </a:r>
            <a:r>
              <a:rPr lang="tr-TR" dirty="0" smtClean="0"/>
              <a:t> </a:t>
            </a:r>
            <a:r>
              <a:rPr lang="tr-TR" dirty="0" err="1" smtClean="0"/>
              <a:t>for</a:t>
            </a:r>
            <a:r>
              <a:rPr lang="tr-TR" dirty="0" smtClean="0"/>
              <a:t> </a:t>
            </a:r>
            <a:r>
              <a:rPr lang="tr-TR" dirty="0" err="1" smtClean="0"/>
              <a:t>moisture</a:t>
            </a:r>
            <a:r>
              <a:rPr lang="tr-TR" dirty="0" smtClean="0"/>
              <a:t> </a:t>
            </a:r>
            <a:r>
              <a:rPr lang="tr-TR" dirty="0" err="1" smtClean="0"/>
              <a:t>content</a:t>
            </a:r>
            <a:endParaRPr lang="tr-TR" dirty="0"/>
          </a:p>
        </p:txBody>
      </p:sp>
      <p:sp>
        <p:nvSpPr>
          <p:cNvPr id="16" name="Dikdörtgen 15"/>
          <p:cNvSpPr/>
          <p:nvPr/>
        </p:nvSpPr>
        <p:spPr>
          <a:xfrm>
            <a:off x="777062" y="2735496"/>
            <a:ext cx="338554" cy="818494"/>
          </a:xfrm>
          <a:prstGeom prst="rect">
            <a:avLst/>
          </a:prstGeom>
        </p:spPr>
        <p:txBody>
          <a:bodyPr vert="vert270" wrap="none">
            <a:spAutoFit/>
          </a:bodyPr>
          <a:lstStyle/>
          <a:p>
            <a:pPr algn="ctr">
              <a:spcAft>
                <a:spcPts val="0"/>
              </a:spcAft>
            </a:pPr>
            <a:r>
              <a:rPr lang="tr-TR" sz="1000" dirty="0" err="1" smtClean="0"/>
              <a:t>Moisture</a:t>
            </a:r>
            <a:r>
              <a:rPr lang="tr-TR" sz="1000" dirty="0" smtClean="0"/>
              <a:t> (%)</a:t>
            </a:r>
            <a:endParaRPr lang="tr-TR" sz="1000" dirty="0">
              <a:latin typeface="Times New Roman"/>
              <a:ea typeface="Times New Roman"/>
            </a:endParaRPr>
          </a:p>
        </p:txBody>
      </p:sp>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68217" t="87799" r="23851" b="-8467"/>
          <a:stretch/>
        </p:blipFill>
        <p:spPr bwMode="auto">
          <a:xfrm>
            <a:off x="6344741" y="5024226"/>
            <a:ext cx="485775" cy="764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Dikdörtgen 17"/>
          <p:cNvSpPr/>
          <p:nvPr/>
        </p:nvSpPr>
        <p:spPr>
          <a:xfrm>
            <a:off x="1923728" y="5028777"/>
            <a:ext cx="1617751" cy="307777"/>
          </a:xfrm>
          <a:prstGeom prst="rect">
            <a:avLst/>
          </a:prstGeom>
        </p:spPr>
        <p:txBody>
          <a:bodyPr wrap="none">
            <a:spAutoFit/>
          </a:bodyPr>
          <a:lstStyle/>
          <a:p>
            <a:pPr algn="ctr">
              <a:spcAft>
                <a:spcPts val="0"/>
              </a:spcAft>
            </a:pPr>
            <a:r>
              <a:rPr lang="tr-TR" sz="1400" dirty="0" err="1"/>
              <a:t>Buttermilk</a:t>
            </a:r>
            <a:r>
              <a:rPr lang="tr-TR" sz="1400" dirty="0"/>
              <a:t> </a:t>
            </a:r>
            <a:r>
              <a:rPr lang="tr-TR" sz="1400" dirty="0" err="1"/>
              <a:t>powder</a:t>
            </a:r>
            <a:endParaRPr lang="tr-TR" sz="1400" dirty="0">
              <a:latin typeface="Times New Roman"/>
              <a:ea typeface="Times New Roman"/>
            </a:endParaRPr>
          </a:p>
        </p:txBody>
      </p:sp>
      <p:pic>
        <p:nvPicPr>
          <p:cNvPr id="19"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9871" t="87799" r="72820" b="-80"/>
          <a:stretch/>
        </p:blipFill>
        <p:spPr bwMode="auto">
          <a:xfrm>
            <a:off x="1475656" y="5024226"/>
            <a:ext cx="447675" cy="4541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51365" t="87799" r="41325" b="-8467"/>
          <a:stretch/>
        </p:blipFill>
        <p:spPr bwMode="auto">
          <a:xfrm>
            <a:off x="4065463" y="5024226"/>
            <a:ext cx="447676" cy="764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Dikdörtgen 20"/>
          <p:cNvSpPr/>
          <p:nvPr/>
        </p:nvSpPr>
        <p:spPr>
          <a:xfrm>
            <a:off x="4574654" y="5024225"/>
            <a:ext cx="811441" cy="307777"/>
          </a:xfrm>
          <a:prstGeom prst="rect">
            <a:avLst/>
          </a:prstGeom>
        </p:spPr>
        <p:txBody>
          <a:bodyPr wrap="none">
            <a:spAutoFit/>
          </a:bodyPr>
          <a:lstStyle/>
          <a:p>
            <a:pPr algn="ctr">
              <a:spcAft>
                <a:spcPts val="0"/>
              </a:spcAft>
            </a:pPr>
            <a:r>
              <a:rPr lang="tr-TR" sz="1400" dirty="0" err="1" smtClean="0"/>
              <a:t>Lactose</a:t>
            </a:r>
            <a:endParaRPr lang="tr-TR" sz="1400" dirty="0">
              <a:latin typeface="Times New Roman"/>
              <a:ea typeface="Times New Roman"/>
            </a:endParaRPr>
          </a:p>
        </p:txBody>
      </p:sp>
      <p:sp>
        <p:nvSpPr>
          <p:cNvPr id="22" name="Dikdörtgen 21"/>
          <p:cNvSpPr/>
          <p:nvPr/>
        </p:nvSpPr>
        <p:spPr>
          <a:xfrm>
            <a:off x="6795191" y="5028777"/>
            <a:ext cx="853119" cy="307777"/>
          </a:xfrm>
          <a:prstGeom prst="rect">
            <a:avLst/>
          </a:prstGeom>
        </p:spPr>
        <p:txBody>
          <a:bodyPr wrap="none">
            <a:spAutoFit/>
          </a:bodyPr>
          <a:lstStyle/>
          <a:p>
            <a:pPr algn="ctr">
              <a:spcAft>
                <a:spcPts val="0"/>
              </a:spcAft>
            </a:pPr>
            <a:r>
              <a:rPr lang="tr-TR" sz="1400" dirty="0" smtClean="0"/>
              <a:t>WPC 35</a:t>
            </a:r>
            <a:endParaRPr lang="tr-TR" sz="1400" dirty="0">
              <a:latin typeface="Times New Roman"/>
              <a:ea typeface="Times New Roman"/>
            </a:endParaRPr>
          </a:p>
        </p:txBody>
      </p:sp>
      <p:sp>
        <p:nvSpPr>
          <p:cNvPr id="23" name="Dikdörtgen 22"/>
          <p:cNvSpPr/>
          <p:nvPr/>
        </p:nvSpPr>
        <p:spPr>
          <a:xfrm>
            <a:off x="4815337" y="2735496"/>
            <a:ext cx="338554" cy="818494"/>
          </a:xfrm>
          <a:prstGeom prst="rect">
            <a:avLst/>
          </a:prstGeom>
        </p:spPr>
        <p:txBody>
          <a:bodyPr vert="vert270" wrap="none">
            <a:spAutoFit/>
          </a:bodyPr>
          <a:lstStyle/>
          <a:p>
            <a:pPr algn="ctr">
              <a:spcAft>
                <a:spcPts val="0"/>
              </a:spcAft>
            </a:pPr>
            <a:r>
              <a:rPr lang="tr-TR" sz="1000" dirty="0" err="1" smtClean="0"/>
              <a:t>Moisture</a:t>
            </a:r>
            <a:r>
              <a:rPr lang="tr-TR" sz="1000" dirty="0" smtClean="0"/>
              <a:t> (%)</a:t>
            </a:r>
            <a:endParaRPr lang="tr-TR" sz="1000" dirty="0">
              <a:latin typeface="Times New Roman"/>
              <a:ea typeface="Times New Roman"/>
            </a:endParaRPr>
          </a:p>
        </p:txBody>
      </p:sp>
      <p:sp>
        <p:nvSpPr>
          <p:cNvPr id="24" name="Dikdörtgen 23"/>
          <p:cNvSpPr/>
          <p:nvPr/>
        </p:nvSpPr>
        <p:spPr>
          <a:xfrm>
            <a:off x="2098083" y="4088105"/>
            <a:ext cx="1510350" cy="276999"/>
          </a:xfrm>
          <a:prstGeom prst="rect">
            <a:avLst/>
          </a:prstGeom>
        </p:spPr>
        <p:txBody>
          <a:bodyPr wrap="none">
            <a:spAutoFit/>
          </a:bodyPr>
          <a:lstStyle/>
          <a:p>
            <a:r>
              <a:rPr lang="tr-TR" sz="1200" b="1" dirty="0"/>
              <a:t>C</a:t>
            </a:r>
            <a:r>
              <a:rPr lang="en-US" sz="1200" b="1" dirty="0" err="1" smtClean="0"/>
              <a:t>oncentration</a:t>
            </a:r>
            <a:r>
              <a:rPr lang="tr-TR" sz="1200" b="1" dirty="0" smtClean="0"/>
              <a:t> (%)</a:t>
            </a:r>
            <a:endParaRPr lang="en-US" sz="1200" b="1" dirty="0"/>
          </a:p>
        </p:txBody>
      </p:sp>
      <p:sp>
        <p:nvSpPr>
          <p:cNvPr id="25" name="Dikdörtgen 24"/>
          <p:cNvSpPr/>
          <p:nvPr/>
        </p:nvSpPr>
        <p:spPr>
          <a:xfrm>
            <a:off x="5832453" y="3977386"/>
            <a:ext cx="1183337" cy="276999"/>
          </a:xfrm>
          <a:prstGeom prst="rect">
            <a:avLst/>
          </a:prstGeom>
        </p:spPr>
        <p:txBody>
          <a:bodyPr wrap="none">
            <a:spAutoFit/>
          </a:bodyPr>
          <a:lstStyle/>
          <a:p>
            <a:r>
              <a:rPr lang="tr-TR" sz="1200" b="1" dirty="0" smtClean="0"/>
              <a:t>Storage (</a:t>
            </a:r>
            <a:r>
              <a:rPr lang="tr-TR" sz="1200" b="1" dirty="0" err="1" smtClean="0"/>
              <a:t>Day</a:t>
            </a:r>
            <a:r>
              <a:rPr lang="tr-TR" sz="1200" b="1" dirty="0" smtClean="0"/>
              <a:t>)</a:t>
            </a:r>
            <a:endParaRPr lang="en-US" sz="1200" b="1" dirty="0"/>
          </a:p>
        </p:txBody>
      </p:sp>
      <p:sp>
        <p:nvSpPr>
          <p:cNvPr id="26" name="Dikdörtgen 9"/>
          <p:cNvSpPr/>
          <p:nvPr/>
        </p:nvSpPr>
        <p:spPr>
          <a:xfrm>
            <a:off x="6143636" y="2000240"/>
            <a:ext cx="755335" cy="276999"/>
          </a:xfrm>
          <a:prstGeom prst="rect">
            <a:avLst/>
          </a:prstGeom>
        </p:spPr>
        <p:txBody>
          <a:bodyPr wrap="none">
            <a:spAutoFit/>
          </a:bodyPr>
          <a:lstStyle/>
          <a:p>
            <a:r>
              <a:rPr lang="tr-TR" sz="1200" b="1" dirty="0" err="1" smtClean="0"/>
              <a:t>Figure</a:t>
            </a:r>
            <a:r>
              <a:rPr lang="tr-TR" sz="1200" b="1" dirty="0" smtClean="0"/>
              <a:t> 4.</a:t>
            </a:r>
            <a:endParaRPr lang="en-US" sz="1200" b="1" dirty="0"/>
          </a:p>
        </p:txBody>
      </p:sp>
      <p:sp>
        <p:nvSpPr>
          <p:cNvPr id="27" name="Dikdörtgen 9"/>
          <p:cNvSpPr/>
          <p:nvPr/>
        </p:nvSpPr>
        <p:spPr>
          <a:xfrm>
            <a:off x="2357422" y="1928802"/>
            <a:ext cx="755335" cy="276999"/>
          </a:xfrm>
          <a:prstGeom prst="rect">
            <a:avLst/>
          </a:prstGeom>
        </p:spPr>
        <p:txBody>
          <a:bodyPr wrap="none">
            <a:spAutoFit/>
          </a:bodyPr>
          <a:lstStyle/>
          <a:p>
            <a:r>
              <a:rPr lang="tr-TR" sz="1200" b="1" dirty="0" err="1" smtClean="0"/>
              <a:t>Figure</a:t>
            </a:r>
            <a:r>
              <a:rPr lang="tr-TR" sz="1200" b="1" dirty="0" smtClean="0"/>
              <a:t> 3.</a:t>
            </a:r>
            <a:endParaRPr lang="en-US" sz="1200" b="1" dirty="0"/>
          </a:p>
        </p:txBody>
      </p:sp>
    </p:spTree>
    <p:extLst>
      <p:ext uri="{BB962C8B-B14F-4D97-AF65-F5344CB8AC3E}">
        <p14:creationId xmlns:p14="http://schemas.microsoft.com/office/powerpoint/2010/main" xmlns="" val="3376448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smtClean="0"/>
              <a:t>3.Results </a:t>
            </a:r>
            <a:r>
              <a:rPr lang="tr-TR" dirty="0" err="1" smtClean="0"/>
              <a:t>for</a:t>
            </a:r>
            <a:r>
              <a:rPr lang="tr-TR" dirty="0" smtClean="0"/>
              <a:t> protein (%)</a:t>
            </a:r>
            <a:endParaRPr lang="tr-TR" dirty="0"/>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21</a:t>
            </a:fld>
            <a:endParaRPr lang="tr-T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1019"/>
          <a:stretch/>
        </p:blipFill>
        <p:spPr bwMode="auto">
          <a:xfrm>
            <a:off x="1785918" y="2073344"/>
            <a:ext cx="4996100" cy="25202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8217" t="87799" r="23851" b="-8467"/>
          <a:stretch/>
        </p:blipFill>
        <p:spPr bwMode="auto">
          <a:xfrm>
            <a:off x="6344741" y="5024226"/>
            <a:ext cx="485775" cy="764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1923728" y="5028777"/>
            <a:ext cx="1617751" cy="307777"/>
          </a:xfrm>
          <a:prstGeom prst="rect">
            <a:avLst/>
          </a:prstGeom>
        </p:spPr>
        <p:txBody>
          <a:bodyPr wrap="none">
            <a:spAutoFit/>
          </a:bodyPr>
          <a:lstStyle/>
          <a:p>
            <a:pPr algn="ctr">
              <a:spcAft>
                <a:spcPts val="0"/>
              </a:spcAft>
            </a:pPr>
            <a:r>
              <a:rPr lang="tr-TR" sz="1400" dirty="0" err="1"/>
              <a:t>Buttermilk</a:t>
            </a:r>
            <a:r>
              <a:rPr lang="tr-TR" sz="1400" dirty="0"/>
              <a:t> </a:t>
            </a:r>
            <a:r>
              <a:rPr lang="tr-TR" sz="1400" dirty="0" err="1"/>
              <a:t>powder</a:t>
            </a:r>
            <a:endParaRPr lang="tr-TR" sz="1400" dirty="0">
              <a:latin typeface="Times New Roman"/>
              <a:ea typeface="Times New Roman"/>
            </a:endParaRP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9871" t="87799" r="72820" b="-80"/>
          <a:stretch/>
        </p:blipFill>
        <p:spPr bwMode="auto">
          <a:xfrm>
            <a:off x="1475656" y="5024226"/>
            <a:ext cx="447675" cy="4541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1365" t="87799" r="41325" b="-8467"/>
          <a:stretch/>
        </p:blipFill>
        <p:spPr bwMode="auto">
          <a:xfrm>
            <a:off x="4065463" y="5024226"/>
            <a:ext cx="447676" cy="764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Dikdörtgen 10"/>
          <p:cNvSpPr/>
          <p:nvPr/>
        </p:nvSpPr>
        <p:spPr>
          <a:xfrm>
            <a:off x="4574654" y="5024225"/>
            <a:ext cx="811441" cy="307777"/>
          </a:xfrm>
          <a:prstGeom prst="rect">
            <a:avLst/>
          </a:prstGeom>
        </p:spPr>
        <p:txBody>
          <a:bodyPr wrap="none">
            <a:spAutoFit/>
          </a:bodyPr>
          <a:lstStyle/>
          <a:p>
            <a:pPr algn="ctr">
              <a:spcAft>
                <a:spcPts val="0"/>
              </a:spcAft>
            </a:pPr>
            <a:r>
              <a:rPr lang="tr-TR" sz="1400" dirty="0" err="1" smtClean="0"/>
              <a:t>Lactose</a:t>
            </a:r>
            <a:endParaRPr lang="tr-TR" sz="1400" dirty="0">
              <a:latin typeface="Times New Roman"/>
              <a:ea typeface="Times New Roman"/>
            </a:endParaRPr>
          </a:p>
        </p:txBody>
      </p:sp>
      <p:sp>
        <p:nvSpPr>
          <p:cNvPr id="12" name="Dikdörtgen 11"/>
          <p:cNvSpPr/>
          <p:nvPr/>
        </p:nvSpPr>
        <p:spPr>
          <a:xfrm>
            <a:off x="6795191" y="5028777"/>
            <a:ext cx="853119" cy="307777"/>
          </a:xfrm>
          <a:prstGeom prst="rect">
            <a:avLst/>
          </a:prstGeom>
        </p:spPr>
        <p:txBody>
          <a:bodyPr wrap="none">
            <a:spAutoFit/>
          </a:bodyPr>
          <a:lstStyle/>
          <a:p>
            <a:pPr algn="ctr">
              <a:spcAft>
                <a:spcPts val="0"/>
              </a:spcAft>
            </a:pPr>
            <a:r>
              <a:rPr lang="tr-TR" sz="1400" dirty="0" smtClean="0"/>
              <a:t>WPC 35</a:t>
            </a:r>
            <a:endParaRPr lang="tr-TR" sz="1400" dirty="0">
              <a:latin typeface="Times New Roman"/>
              <a:ea typeface="Times New Roman"/>
            </a:endParaRPr>
          </a:p>
        </p:txBody>
      </p:sp>
      <p:sp>
        <p:nvSpPr>
          <p:cNvPr id="13" name="Dikdörtgen 12"/>
          <p:cNvSpPr/>
          <p:nvPr/>
        </p:nvSpPr>
        <p:spPr>
          <a:xfrm>
            <a:off x="3493698" y="4725144"/>
            <a:ext cx="1510350" cy="276999"/>
          </a:xfrm>
          <a:prstGeom prst="rect">
            <a:avLst/>
          </a:prstGeom>
        </p:spPr>
        <p:txBody>
          <a:bodyPr wrap="none">
            <a:spAutoFit/>
          </a:bodyPr>
          <a:lstStyle/>
          <a:p>
            <a:r>
              <a:rPr lang="tr-TR" sz="1200" b="1" dirty="0"/>
              <a:t>C</a:t>
            </a:r>
            <a:r>
              <a:rPr lang="en-US" sz="1200" b="1" dirty="0" err="1" smtClean="0"/>
              <a:t>oncentration</a:t>
            </a:r>
            <a:r>
              <a:rPr lang="tr-TR" sz="1200" b="1" dirty="0" smtClean="0"/>
              <a:t> (%)</a:t>
            </a:r>
            <a:endParaRPr lang="en-US" sz="1200" b="1" dirty="0"/>
          </a:p>
        </p:txBody>
      </p:sp>
      <p:sp>
        <p:nvSpPr>
          <p:cNvPr id="14" name="Dikdörtgen 9"/>
          <p:cNvSpPr/>
          <p:nvPr/>
        </p:nvSpPr>
        <p:spPr>
          <a:xfrm>
            <a:off x="3929058" y="1857364"/>
            <a:ext cx="755335" cy="276999"/>
          </a:xfrm>
          <a:prstGeom prst="rect">
            <a:avLst/>
          </a:prstGeom>
        </p:spPr>
        <p:txBody>
          <a:bodyPr wrap="none">
            <a:spAutoFit/>
          </a:bodyPr>
          <a:lstStyle/>
          <a:p>
            <a:r>
              <a:rPr lang="tr-TR" sz="1200" b="1" dirty="0" err="1" smtClean="0"/>
              <a:t>Figure</a:t>
            </a:r>
            <a:r>
              <a:rPr lang="tr-TR" sz="1200" b="1" dirty="0" smtClean="0"/>
              <a:t> 5.</a:t>
            </a:r>
            <a:endParaRPr lang="en-US" sz="1200" b="1" dirty="0"/>
          </a:p>
        </p:txBody>
      </p:sp>
    </p:spTree>
    <p:extLst>
      <p:ext uri="{BB962C8B-B14F-4D97-AF65-F5344CB8AC3E}">
        <p14:creationId xmlns:p14="http://schemas.microsoft.com/office/powerpoint/2010/main" xmlns="" val="3015289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5023" y="620688"/>
            <a:ext cx="6965245" cy="1202485"/>
          </a:xfrm>
        </p:spPr>
        <p:txBody>
          <a:bodyPr>
            <a:normAutofit/>
          </a:bodyPr>
          <a:lstStyle/>
          <a:p>
            <a:r>
              <a:rPr lang="tr-TR" sz="3400" dirty="0" smtClean="0"/>
              <a:t>4.Results </a:t>
            </a:r>
            <a:r>
              <a:rPr lang="tr-TR" sz="3400" dirty="0" err="1" smtClean="0"/>
              <a:t>for</a:t>
            </a:r>
            <a:r>
              <a:rPr lang="tr-TR" sz="3400" dirty="0" smtClean="0"/>
              <a:t> </a:t>
            </a:r>
            <a:r>
              <a:rPr lang="tr-TR" sz="3400" dirty="0" err="1" smtClean="0"/>
              <a:t>water</a:t>
            </a:r>
            <a:r>
              <a:rPr lang="tr-TR" sz="3400" dirty="0" smtClean="0"/>
              <a:t> holding </a:t>
            </a:r>
            <a:r>
              <a:rPr lang="tr-TR" sz="3400" dirty="0" err="1" smtClean="0"/>
              <a:t>capacity</a:t>
            </a:r>
            <a:endParaRPr lang="tr-TR" sz="3400" dirty="0"/>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22</a:t>
            </a:fld>
            <a:endParaRPr lang="tr-T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747" b="20927"/>
          <a:stretch/>
        </p:blipFill>
        <p:spPr bwMode="auto">
          <a:xfrm>
            <a:off x="2071670" y="1730793"/>
            <a:ext cx="5150080" cy="28503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8217" t="87799" r="23851" b="-8467"/>
          <a:stretch/>
        </p:blipFill>
        <p:spPr bwMode="auto">
          <a:xfrm>
            <a:off x="6344741" y="5024226"/>
            <a:ext cx="485775" cy="764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Dikdörtgen 7"/>
          <p:cNvSpPr/>
          <p:nvPr/>
        </p:nvSpPr>
        <p:spPr>
          <a:xfrm>
            <a:off x="1923728" y="5028777"/>
            <a:ext cx="1617751" cy="307777"/>
          </a:xfrm>
          <a:prstGeom prst="rect">
            <a:avLst/>
          </a:prstGeom>
        </p:spPr>
        <p:txBody>
          <a:bodyPr wrap="none">
            <a:spAutoFit/>
          </a:bodyPr>
          <a:lstStyle/>
          <a:p>
            <a:pPr algn="ctr">
              <a:spcAft>
                <a:spcPts val="0"/>
              </a:spcAft>
            </a:pPr>
            <a:r>
              <a:rPr lang="tr-TR" sz="1400" dirty="0" err="1"/>
              <a:t>Buttermilk</a:t>
            </a:r>
            <a:r>
              <a:rPr lang="tr-TR" sz="1400" dirty="0"/>
              <a:t> </a:t>
            </a:r>
            <a:r>
              <a:rPr lang="tr-TR" sz="1400" dirty="0" err="1"/>
              <a:t>powder</a:t>
            </a:r>
            <a:endParaRPr lang="tr-TR" sz="1400" dirty="0">
              <a:latin typeface="Times New Roman"/>
              <a:ea typeface="Times New Roman"/>
            </a:endParaRP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9871" t="87799" r="72820" b="-80"/>
          <a:stretch/>
        </p:blipFill>
        <p:spPr bwMode="auto">
          <a:xfrm>
            <a:off x="1475656" y="5024226"/>
            <a:ext cx="447675" cy="4541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1365" t="87799" r="41325" b="-8467"/>
          <a:stretch/>
        </p:blipFill>
        <p:spPr bwMode="auto">
          <a:xfrm>
            <a:off x="4065463" y="5024226"/>
            <a:ext cx="447676" cy="764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Dikdörtgen 10"/>
          <p:cNvSpPr/>
          <p:nvPr/>
        </p:nvSpPr>
        <p:spPr>
          <a:xfrm>
            <a:off x="4574654" y="5024225"/>
            <a:ext cx="811441" cy="307777"/>
          </a:xfrm>
          <a:prstGeom prst="rect">
            <a:avLst/>
          </a:prstGeom>
        </p:spPr>
        <p:txBody>
          <a:bodyPr wrap="none">
            <a:spAutoFit/>
          </a:bodyPr>
          <a:lstStyle/>
          <a:p>
            <a:pPr algn="ctr">
              <a:spcAft>
                <a:spcPts val="0"/>
              </a:spcAft>
            </a:pPr>
            <a:r>
              <a:rPr lang="tr-TR" sz="1400" dirty="0" err="1" smtClean="0"/>
              <a:t>Lactose</a:t>
            </a:r>
            <a:endParaRPr lang="tr-TR" sz="1400" dirty="0">
              <a:latin typeface="Times New Roman"/>
              <a:ea typeface="Times New Roman"/>
            </a:endParaRPr>
          </a:p>
        </p:txBody>
      </p:sp>
      <p:sp>
        <p:nvSpPr>
          <p:cNvPr id="12" name="Dikdörtgen 11"/>
          <p:cNvSpPr/>
          <p:nvPr/>
        </p:nvSpPr>
        <p:spPr>
          <a:xfrm>
            <a:off x="6795191" y="5028777"/>
            <a:ext cx="853119" cy="307777"/>
          </a:xfrm>
          <a:prstGeom prst="rect">
            <a:avLst/>
          </a:prstGeom>
        </p:spPr>
        <p:txBody>
          <a:bodyPr wrap="none">
            <a:spAutoFit/>
          </a:bodyPr>
          <a:lstStyle/>
          <a:p>
            <a:pPr algn="ctr">
              <a:spcAft>
                <a:spcPts val="0"/>
              </a:spcAft>
            </a:pPr>
            <a:r>
              <a:rPr lang="tr-TR" sz="1400" dirty="0" smtClean="0"/>
              <a:t>WPC 35</a:t>
            </a:r>
            <a:endParaRPr lang="tr-TR" sz="1400" dirty="0">
              <a:latin typeface="Times New Roman"/>
              <a:ea typeface="Times New Roman"/>
            </a:endParaRPr>
          </a:p>
        </p:txBody>
      </p:sp>
      <p:sp>
        <p:nvSpPr>
          <p:cNvPr id="13" name="Dikdörtgen 12"/>
          <p:cNvSpPr/>
          <p:nvPr/>
        </p:nvSpPr>
        <p:spPr>
          <a:xfrm>
            <a:off x="3925746" y="4509120"/>
            <a:ext cx="1510350" cy="276999"/>
          </a:xfrm>
          <a:prstGeom prst="rect">
            <a:avLst/>
          </a:prstGeom>
        </p:spPr>
        <p:txBody>
          <a:bodyPr wrap="none">
            <a:spAutoFit/>
          </a:bodyPr>
          <a:lstStyle/>
          <a:p>
            <a:r>
              <a:rPr lang="tr-TR" sz="1200" b="1" dirty="0"/>
              <a:t>C</a:t>
            </a:r>
            <a:r>
              <a:rPr lang="en-US" sz="1200" b="1" dirty="0" err="1" smtClean="0"/>
              <a:t>oncentration</a:t>
            </a:r>
            <a:r>
              <a:rPr lang="tr-TR" sz="1200" b="1" dirty="0" smtClean="0"/>
              <a:t> (%)</a:t>
            </a:r>
            <a:endParaRPr lang="en-US" sz="1200" b="1" dirty="0"/>
          </a:p>
        </p:txBody>
      </p:sp>
      <p:sp>
        <p:nvSpPr>
          <p:cNvPr id="14" name="Dikdörtgen 13"/>
          <p:cNvSpPr/>
          <p:nvPr/>
        </p:nvSpPr>
        <p:spPr>
          <a:xfrm>
            <a:off x="1475656" y="1916832"/>
            <a:ext cx="369332" cy="2055114"/>
          </a:xfrm>
          <a:prstGeom prst="rect">
            <a:avLst/>
          </a:prstGeom>
        </p:spPr>
        <p:txBody>
          <a:bodyPr vert="vert270" wrap="none">
            <a:spAutoFit/>
          </a:bodyPr>
          <a:lstStyle/>
          <a:p>
            <a:r>
              <a:rPr lang="tr-TR" sz="1200" b="1" dirty="0" err="1" smtClean="0"/>
              <a:t>Water</a:t>
            </a:r>
            <a:r>
              <a:rPr lang="tr-TR" sz="1200" b="1" dirty="0" smtClean="0"/>
              <a:t> holding </a:t>
            </a:r>
            <a:r>
              <a:rPr lang="tr-TR" sz="1200" b="1" dirty="0" err="1" smtClean="0"/>
              <a:t>capacity</a:t>
            </a:r>
            <a:r>
              <a:rPr lang="tr-TR" sz="1200" b="1" dirty="0" smtClean="0"/>
              <a:t> (%)</a:t>
            </a:r>
            <a:endParaRPr lang="en-US" sz="1200" b="1" dirty="0"/>
          </a:p>
        </p:txBody>
      </p:sp>
      <p:sp>
        <p:nvSpPr>
          <p:cNvPr id="15" name="Dikdörtgen 9"/>
          <p:cNvSpPr/>
          <p:nvPr/>
        </p:nvSpPr>
        <p:spPr>
          <a:xfrm>
            <a:off x="4286248" y="1500174"/>
            <a:ext cx="755335" cy="276999"/>
          </a:xfrm>
          <a:prstGeom prst="rect">
            <a:avLst/>
          </a:prstGeom>
        </p:spPr>
        <p:txBody>
          <a:bodyPr wrap="none">
            <a:spAutoFit/>
          </a:bodyPr>
          <a:lstStyle/>
          <a:p>
            <a:r>
              <a:rPr lang="tr-TR" sz="1200" b="1" dirty="0" err="1" smtClean="0"/>
              <a:t>Figure</a:t>
            </a:r>
            <a:r>
              <a:rPr lang="tr-TR" sz="1200" b="1" dirty="0" smtClean="0"/>
              <a:t> 6.</a:t>
            </a:r>
            <a:endParaRPr lang="en-US" sz="1200" b="1" dirty="0"/>
          </a:p>
        </p:txBody>
      </p:sp>
    </p:spTree>
    <p:extLst>
      <p:ext uri="{BB962C8B-B14F-4D97-AF65-F5344CB8AC3E}">
        <p14:creationId xmlns:p14="http://schemas.microsoft.com/office/powerpoint/2010/main" xmlns="" val="2298153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2636912"/>
            <a:ext cx="7560840" cy="923330"/>
          </a:xfrm>
          <a:prstGeom prst="rect">
            <a:avLst/>
          </a:prstGeom>
        </p:spPr>
        <p:txBody>
          <a:bodyPr wrap="square">
            <a:spAutoFit/>
          </a:bodyPr>
          <a:lstStyle/>
          <a:p>
            <a:r>
              <a:rPr lang="en-US" dirty="0"/>
              <a:t>The Effects of </a:t>
            </a:r>
            <a:r>
              <a:rPr lang="en-US" dirty="0" smtClean="0"/>
              <a:t>various milk by-products on </a:t>
            </a:r>
            <a:r>
              <a:rPr lang="tr-TR" dirty="0" err="1" smtClean="0"/>
              <a:t>water</a:t>
            </a:r>
            <a:r>
              <a:rPr lang="tr-TR" dirty="0" smtClean="0"/>
              <a:t> </a:t>
            </a:r>
            <a:r>
              <a:rPr lang="tr-TR" dirty="0" err="1" smtClean="0"/>
              <a:t>activity</a:t>
            </a:r>
            <a:r>
              <a:rPr lang="tr-TR" dirty="0" smtClean="0"/>
              <a:t> </a:t>
            </a:r>
            <a:r>
              <a:rPr lang="en-US" dirty="0" smtClean="0"/>
              <a:t>of beef patties</a:t>
            </a:r>
            <a:r>
              <a:rPr lang="tr-TR" dirty="0" smtClean="0"/>
              <a:t> is not </a:t>
            </a:r>
            <a:r>
              <a:rPr lang="tr-TR" dirty="0" err="1"/>
              <a:t>statistically</a:t>
            </a:r>
            <a:r>
              <a:rPr lang="tr-TR" dirty="0"/>
              <a:t> </a:t>
            </a:r>
            <a:r>
              <a:rPr lang="tr-TR" dirty="0" err="1" smtClean="0"/>
              <a:t>significant</a:t>
            </a:r>
            <a:r>
              <a:rPr lang="tr-TR" dirty="0" smtClean="0"/>
              <a:t>. </a:t>
            </a:r>
            <a:r>
              <a:rPr lang="tr-TR" dirty="0" err="1" smtClean="0"/>
              <a:t>Water</a:t>
            </a:r>
            <a:r>
              <a:rPr lang="tr-TR" dirty="0" smtClean="0"/>
              <a:t> </a:t>
            </a:r>
            <a:r>
              <a:rPr lang="tr-TR" dirty="0" err="1" smtClean="0"/>
              <a:t>activity</a:t>
            </a:r>
            <a:r>
              <a:rPr lang="tr-TR" dirty="0" smtClean="0"/>
              <a:t> </a:t>
            </a:r>
            <a:r>
              <a:rPr lang="tr-TR" dirty="0" err="1" smtClean="0"/>
              <a:t>values</a:t>
            </a:r>
            <a:r>
              <a:rPr lang="tr-TR" dirty="0" smtClean="0"/>
              <a:t> of </a:t>
            </a:r>
            <a:r>
              <a:rPr lang="tr-TR" dirty="0" err="1" smtClean="0"/>
              <a:t>the</a:t>
            </a:r>
            <a:r>
              <a:rPr lang="tr-TR" dirty="0" smtClean="0"/>
              <a:t> </a:t>
            </a:r>
            <a:r>
              <a:rPr lang="tr-TR" dirty="0" err="1" smtClean="0"/>
              <a:t>beef</a:t>
            </a:r>
            <a:r>
              <a:rPr lang="tr-TR" dirty="0" smtClean="0"/>
              <a:t> </a:t>
            </a:r>
            <a:r>
              <a:rPr lang="tr-TR" dirty="0" err="1" smtClean="0"/>
              <a:t>patty</a:t>
            </a:r>
            <a:r>
              <a:rPr lang="tr-TR" dirty="0" smtClean="0"/>
              <a:t> </a:t>
            </a:r>
            <a:r>
              <a:rPr lang="tr-TR" dirty="0" err="1" smtClean="0"/>
              <a:t>samples</a:t>
            </a:r>
            <a:r>
              <a:rPr lang="tr-TR" dirty="0" smtClean="0"/>
              <a:t> has </a:t>
            </a:r>
            <a:r>
              <a:rPr lang="tr-TR" dirty="0" err="1" smtClean="0"/>
              <a:t>been</a:t>
            </a:r>
            <a:r>
              <a:rPr lang="tr-TR" dirty="0" smtClean="0"/>
              <a:t> </a:t>
            </a:r>
            <a:r>
              <a:rPr lang="tr-TR" dirty="0" err="1" smtClean="0"/>
              <a:t>found</a:t>
            </a:r>
            <a:r>
              <a:rPr lang="tr-TR" dirty="0" smtClean="0"/>
              <a:t> </a:t>
            </a:r>
            <a:r>
              <a:rPr lang="tr-TR" dirty="0" err="1" smtClean="0"/>
              <a:t>with</a:t>
            </a:r>
            <a:r>
              <a:rPr lang="tr-TR" dirty="0" smtClean="0"/>
              <a:t> a </a:t>
            </a:r>
            <a:r>
              <a:rPr lang="tr-TR" dirty="0" err="1" smtClean="0"/>
              <a:t>range</a:t>
            </a:r>
            <a:r>
              <a:rPr lang="tr-TR" dirty="0" smtClean="0"/>
              <a:t> </a:t>
            </a:r>
            <a:r>
              <a:rPr lang="tr-TR" dirty="0" err="1" smtClean="0"/>
              <a:t>from</a:t>
            </a:r>
            <a:r>
              <a:rPr lang="tr-TR" dirty="0" smtClean="0"/>
              <a:t> 0.975 </a:t>
            </a:r>
            <a:r>
              <a:rPr lang="tr-TR" dirty="0" err="1" smtClean="0"/>
              <a:t>to</a:t>
            </a:r>
            <a:r>
              <a:rPr lang="tr-TR" dirty="0" smtClean="0"/>
              <a:t> 0.990. </a:t>
            </a:r>
            <a:endParaRPr lang="tr-TR" dirty="0"/>
          </a:p>
        </p:txBody>
      </p:sp>
      <p:sp>
        <p:nvSpPr>
          <p:cNvPr id="2" name="Altbilgi Yer Tutucusu 1"/>
          <p:cNvSpPr>
            <a:spLocks noGrp="1"/>
          </p:cNvSpPr>
          <p:nvPr>
            <p:ph type="ftr" sz="quarter" idx="11"/>
          </p:nvPr>
        </p:nvSpPr>
        <p:spPr/>
        <p:txBody>
          <a:bodyPr/>
          <a:lstStyle/>
          <a:p>
            <a:endParaRPr lang="tr-TR"/>
          </a:p>
        </p:txBody>
      </p:sp>
      <p:sp>
        <p:nvSpPr>
          <p:cNvPr id="3" name="Slayt Numarası Yer Tutucusu 2"/>
          <p:cNvSpPr>
            <a:spLocks noGrp="1"/>
          </p:cNvSpPr>
          <p:nvPr>
            <p:ph type="sldNum" sz="quarter" idx="12"/>
          </p:nvPr>
        </p:nvSpPr>
        <p:spPr/>
        <p:txBody>
          <a:bodyPr/>
          <a:lstStyle/>
          <a:p>
            <a:fld id="{F302176B-0E47-46AC-8F43-DAB4B8A37D06}" type="slidenum">
              <a:rPr lang="tr-TR" smtClean="0"/>
              <a:pPr/>
              <a:t>23</a:t>
            </a:fld>
            <a:endParaRPr lang="tr-TR"/>
          </a:p>
        </p:txBody>
      </p:sp>
      <p:sp>
        <p:nvSpPr>
          <p:cNvPr id="6" name="Başlık 1"/>
          <p:cNvSpPr>
            <a:spLocks noGrp="1"/>
          </p:cNvSpPr>
          <p:nvPr>
            <p:ph type="title"/>
          </p:nvPr>
        </p:nvSpPr>
        <p:spPr>
          <a:xfrm>
            <a:off x="1095023" y="620688"/>
            <a:ext cx="6965245" cy="1202485"/>
          </a:xfrm>
        </p:spPr>
        <p:txBody>
          <a:bodyPr>
            <a:normAutofit/>
          </a:bodyPr>
          <a:lstStyle/>
          <a:p>
            <a:pPr algn="l"/>
            <a:r>
              <a:rPr lang="tr-TR" sz="3600" dirty="0" smtClean="0"/>
              <a:t>5.Results </a:t>
            </a:r>
            <a:r>
              <a:rPr lang="tr-TR" sz="3600" dirty="0" err="1" smtClean="0"/>
              <a:t>for</a:t>
            </a:r>
            <a:r>
              <a:rPr lang="tr-TR" sz="3600" dirty="0" smtClean="0"/>
              <a:t> </a:t>
            </a:r>
            <a:r>
              <a:rPr lang="tr-TR" sz="3600" dirty="0" err="1" smtClean="0"/>
              <a:t>water</a:t>
            </a:r>
            <a:r>
              <a:rPr lang="tr-TR" sz="3600" dirty="0" smtClean="0"/>
              <a:t> </a:t>
            </a:r>
            <a:r>
              <a:rPr lang="tr-TR" sz="3600" dirty="0" err="1" smtClean="0"/>
              <a:t>activity</a:t>
            </a:r>
            <a:endParaRPr lang="tr-TR" sz="3600" dirty="0"/>
          </a:p>
        </p:txBody>
      </p:sp>
    </p:spTree>
    <p:extLst>
      <p:ext uri="{BB962C8B-B14F-4D97-AF65-F5344CB8AC3E}">
        <p14:creationId xmlns:p14="http://schemas.microsoft.com/office/powerpoint/2010/main" xmlns="" val="42907281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53373" y="1916832"/>
            <a:ext cx="6965245" cy="1202485"/>
          </a:xfrm>
        </p:spPr>
        <p:txBody>
          <a:bodyPr>
            <a:noAutofit/>
          </a:bodyPr>
          <a:lstStyle/>
          <a:p>
            <a:r>
              <a:rPr lang="en-US" sz="2000" dirty="0"/>
              <a:t>The </a:t>
            </a:r>
            <a:r>
              <a:rPr lang="en-US" sz="2000" dirty="0" smtClean="0"/>
              <a:t>effects of various milk by-products on </a:t>
            </a:r>
            <a:r>
              <a:rPr lang="tr-TR" sz="2000" dirty="0"/>
              <a:t>total </a:t>
            </a:r>
            <a:r>
              <a:rPr lang="tr-TR" sz="2000" dirty="0" err="1"/>
              <a:t>mesophilic</a:t>
            </a:r>
            <a:r>
              <a:rPr lang="tr-TR" sz="2000" dirty="0"/>
              <a:t> </a:t>
            </a:r>
            <a:r>
              <a:rPr lang="tr-TR" sz="2000" dirty="0" err="1"/>
              <a:t>aerobic</a:t>
            </a:r>
            <a:r>
              <a:rPr lang="tr-TR" sz="2000" dirty="0"/>
              <a:t> </a:t>
            </a:r>
            <a:r>
              <a:rPr lang="tr-TR" sz="2000" dirty="0" err="1"/>
              <a:t>bacteria</a:t>
            </a:r>
            <a:r>
              <a:rPr lang="tr-TR" sz="2000" dirty="0"/>
              <a:t> </a:t>
            </a:r>
            <a:r>
              <a:rPr lang="tr-TR" sz="2000" dirty="0" err="1" smtClean="0"/>
              <a:t>count</a:t>
            </a:r>
            <a:r>
              <a:rPr lang="tr-TR" sz="2000" dirty="0" smtClean="0"/>
              <a:t> of </a:t>
            </a:r>
            <a:r>
              <a:rPr lang="en-US" sz="2000" dirty="0" smtClean="0"/>
              <a:t>beef patties</a:t>
            </a:r>
            <a:r>
              <a:rPr lang="tr-TR" sz="2000" dirty="0" smtClean="0"/>
              <a:t>.</a:t>
            </a:r>
            <a:endParaRPr lang="tr-TR" sz="2000" dirty="0"/>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pPr/>
              <a:t>24</a:t>
            </a:fld>
            <a:endParaRPr lang="tr-TR"/>
          </a:p>
        </p:txBody>
      </p:sp>
      <p:sp>
        <p:nvSpPr>
          <p:cNvPr id="6" name="Başlık 1"/>
          <p:cNvSpPr txBox="1">
            <a:spLocks/>
          </p:cNvSpPr>
          <p:nvPr/>
        </p:nvSpPr>
        <p:spPr>
          <a:xfrm>
            <a:off x="1095023" y="620688"/>
            <a:ext cx="6965245" cy="12024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3600" dirty="0" smtClean="0"/>
              <a:t>6.Results </a:t>
            </a:r>
            <a:r>
              <a:rPr lang="tr-TR" sz="3600" dirty="0" err="1" smtClean="0"/>
              <a:t>for</a:t>
            </a:r>
            <a:r>
              <a:rPr lang="tr-TR" sz="3600" dirty="0" smtClean="0"/>
              <a:t> </a:t>
            </a:r>
            <a:r>
              <a:rPr lang="tr-TR" sz="3600" dirty="0"/>
              <a:t>total </a:t>
            </a:r>
            <a:r>
              <a:rPr lang="tr-TR" sz="3600" dirty="0" err="1"/>
              <a:t>mesophilic</a:t>
            </a:r>
            <a:r>
              <a:rPr lang="tr-TR" sz="3600" dirty="0"/>
              <a:t> </a:t>
            </a:r>
            <a:r>
              <a:rPr lang="tr-TR" sz="3600" dirty="0" err="1"/>
              <a:t>aerobic</a:t>
            </a:r>
            <a:r>
              <a:rPr lang="tr-TR" sz="3600" dirty="0"/>
              <a:t> </a:t>
            </a:r>
            <a:r>
              <a:rPr lang="tr-TR" sz="3600" dirty="0" err="1"/>
              <a:t>bacteria</a:t>
            </a:r>
            <a:endParaRPr lang="tr-TR" sz="3600" dirty="0"/>
          </a:p>
        </p:txBody>
      </p:sp>
      <p:graphicFrame>
        <p:nvGraphicFramePr>
          <p:cNvPr id="5" name="Tablo 4"/>
          <p:cNvGraphicFramePr>
            <a:graphicFrameLocks noGrp="1"/>
          </p:cNvGraphicFramePr>
          <p:nvPr>
            <p:extLst>
              <p:ext uri="{D42A27DB-BD31-4B8C-83A1-F6EECF244321}">
                <p14:modId xmlns:p14="http://schemas.microsoft.com/office/powerpoint/2010/main" xmlns="" val="438849650"/>
              </p:ext>
            </p:extLst>
          </p:nvPr>
        </p:nvGraphicFramePr>
        <p:xfrm>
          <a:off x="755576" y="3212976"/>
          <a:ext cx="7632848" cy="2743200"/>
        </p:xfrm>
        <a:graphic>
          <a:graphicData uri="http://schemas.openxmlformats.org/drawingml/2006/table">
            <a:tbl>
              <a:tblPr firstRow="1" firstCol="1" bandRow="1">
                <a:tableStyleId>{6E25E649-3F16-4E02-A733-19D2CDBF48F0}</a:tableStyleId>
              </a:tblPr>
              <a:tblGrid>
                <a:gridCol w="2088232"/>
                <a:gridCol w="1656184"/>
                <a:gridCol w="1800200"/>
                <a:gridCol w="2088232"/>
              </a:tblGrid>
              <a:tr h="0">
                <a:tc rowSpan="2">
                  <a:txBody>
                    <a:bodyPr/>
                    <a:lstStyle/>
                    <a:p>
                      <a:pPr indent="450215" algn="just">
                        <a:lnSpc>
                          <a:spcPct val="150000"/>
                        </a:lnSpc>
                        <a:spcAft>
                          <a:spcPts val="0"/>
                        </a:spcAft>
                      </a:pPr>
                      <a:r>
                        <a:rPr lang="tr-TR" sz="1000" dirty="0" err="1">
                          <a:solidFill>
                            <a:schemeClr val="tx1"/>
                          </a:solidFill>
                          <a:effectLst/>
                        </a:rPr>
                        <a:t>Samples</a:t>
                      </a:r>
                      <a:endParaRPr lang="tr-TR" sz="12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indent="450215" algn="ctr">
                        <a:lnSpc>
                          <a:spcPct val="150000"/>
                        </a:lnSpc>
                        <a:spcAft>
                          <a:spcPts val="0"/>
                        </a:spcAft>
                      </a:pPr>
                      <a:r>
                        <a:rPr lang="tr-TR" sz="1000" b="1" dirty="0">
                          <a:solidFill>
                            <a:schemeClr val="tx1"/>
                          </a:solidFill>
                          <a:effectLst/>
                        </a:rPr>
                        <a:t>TMAB (</a:t>
                      </a:r>
                      <a:r>
                        <a:rPr lang="tr-TR" sz="1000" b="1" dirty="0" err="1">
                          <a:solidFill>
                            <a:schemeClr val="tx1"/>
                          </a:solidFill>
                          <a:effectLst/>
                        </a:rPr>
                        <a:t>log</a:t>
                      </a:r>
                      <a:r>
                        <a:rPr lang="tr-TR" sz="1000" b="1" dirty="0">
                          <a:solidFill>
                            <a:schemeClr val="tx1"/>
                          </a:solidFill>
                          <a:effectLst/>
                        </a:rPr>
                        <a:t> </a:t>
                      </a:r>
                      <a:r>
                        <a:rPr lang="tr-TR" sz="1000" b="1" dirty="0" err="1">
                          <a:solidFill>
                            <a:schemeClr val="tx1"/>
                          </a:solidFill>
                          <a:effectLst/>
                        </a:rPr>
                        <a:t>kob</a:t>
                      </a:r>
                      <a:r>
                        <a:rPr lang="tr-TR" sz="1000" b="1" dirty="0">
                          <a:solidFill>
                            <a:schemeClr val="tx1"/>
                          </a:solidFill>
                          <a:effectLst/>
                        </a:rPr>
                        <a:t>/g)</a:t>
                      </a:r>
                      <a:endParaRPr lang="tr-TR" sz="1200" b="1"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0">
                <a:tc vMerge="1">
                  <a:txBody>
                    <a:bodyPr/>
                    <a:lstStyle/>
                    <a:p>
                      <a:endParaRPr lang="en-US"/>
                    </a:p>
                  </a:txBody>
                  <a:tcPr/>
                </a:tc>
                <a:tc>
                  <a:txBody>
                    <a:bodyPr/>
                    <a:lstStyle/>
                    <a:p>
                      <a:pPr indent="450215" algn="ctr">
                        <a:lnSpc>
                          <a:spcPct val="150000"/>
                        </a:lnSpc>
                        <a:spcAft>
                          <a:spcPts val="0"/>
                        </a:spcAft>
                      </a:pPr>
                      <a:r>
                        <a:rPr lang="tr-TR" sz="1000" b="1" dirty="0" smtClean="0">
                          <a:effectLst/>
                        </a:rPr>
                        <a:t> </a:t>
                      </a:r>
                      <a:r>
                        <a:rPr lang="tr-TR" sz="1000" b="1" dirty="0" err="1">
                          <a:effectLst/>
                        </a:rPr>
                        <a:t>Day</a:t>
                      </a:r>
                      <a:r>
                        <a:rPr lang="tr-TR" sz="1000" b="1" dirty="0">
                          <a:effectLst/>
                        </a:rPr>
                        <a:t> 0.</a:t>
                      </a:r>
                      <a:endParaRPr lang="tr-TR" sz="1200" b="1"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450215" algn="l">
                        <a:lnSpc>
                          <a:spcPct val="150000"/>
                        </a:lnSpc>
                        <a:spcAft>
                          <a:spcPts val="0"/>
                        </a:spcAft>
                      </a:pPr>
                      <a:r>
                        <a:rPr lang="tr-TR" sz="1000" b="1" dirty="0" err="1">
                          <a:effectLst/>
                        </a:rPr>
                        <a:t>Day</a:t>
                      </a:r>
                      <a:r>
                        <a:rPr lang="tr-TR" sz="1000" b="1" dirty="0">
                          <a:effectLst/>
                        </a:rPr>
                        <a:t> 5.</a:t>
                      </a:r>
                      <a:endParaRPr lang="tr-TR" sz="1200" b="1"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450215" algn="l">
                        <a:lnSpc>
                          <a:spcPct val="150000"/>
                        </a:lnSpc>
                        <a:spcAft>
                          <a:spcPts val="0"/>
                        </a:spcAft>
                      </a:pPr>
                      <a:r>
                        <a:rPr lang="tr-TR" sz="1000" b="1" dirty="0" err="1">
                          <a:effectLst/>
                        </a:rPr>
                        <a:t>Day</a:t>
                      </a:r>
                      <a:r>
                        <a:rPr lang="tr-TR" sz="1000" b="1" dirty="0">
                          <a:effectLst/>
                        </a:rPr>
                        <a:t> 10.</a:t>
                      </a:r>
                      <a:endParaRPr lang="tr-TR" sz="1200" b="1"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indent="450215" algn="l">
                        <a:lnSpc>
                          <a:spcPct val="150000"/>
                        </a:lnSpc>
                        <a:spcAft>
                          <a:spcPts val="0"/>
                        </a:spcAft>
                      </a:pPr>
                      <a:r>
                        <a:rPr lang="tr-TR" sz="1000" dirty="0">
                          <a:solidFill>
                            <a:schemeClr val="tx1"/>
                          </a:solidFill>
                          <a:effectLst/>
                        </a:rPr>
                        <a:t>Control </a:t>
                      </a:r>
                      <a:endParaRPr lang="tr-TR" sz="1200" dirty="0">
                        <a:solidFill>
                          <a:schemeClr val="tx1"/>
                        </a:solidFill>
                        <a:effectLst/>
                        <a:latin typeface="Times New Roman"/>
                        <a:ea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lvl="0" indent="450215" algn="ctr">
                        <a:lnSpc>
                          <a:spcPct val="150000"/>
                        </a:lnSpc>
                        <a:spcAft>
                          <a:spcPts val="0"/>
                        </a:spcAft>
                      </a:pPr>
                      <a:r>
                        <a:rPr lang="tr-TR" sz="1000" dirty="0">
                          <a:effectLst/>
                        </a:rPr>
                        <a:t>49.0±1.00</a:t>
                      </a:r>
                      <a:endParaRPr lang="tr-TR" sz="1200" dirty="0">
                        <a:effectLst/>
                        <a:latin typeface="Times New Roman"/>
                        <a:ea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indent="450215" algn="l">
                        <a:lnSpc>
                          <a:spcPct val="150000"/>
                        </a:lnSpc>
                        <a:spcAft>
                          <a:spcPts val="0"/>
                        </a:spcAft>
                      </a:pPr>
                      <a:r>
                        <a:rPr lang="tr-TR" sz="1000" dirty="0">
                          <a:effectLst/>
                        </a:rPr>
                        <a:t>50.0±1.13</a:t>
                      </a:r>
                      <a:endParaRPr lang="tr-TR" sz="1200" dirty="0">
                        <a:effectLst/>
                        <a:latin typeface="Times New Roman"/>
                        <a:ea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indent="450215" algn="l">
                        <a:lnSpc>
                          <a:spcPct val="150000"/>
                        </a:lnSpc>
                        <a:spcAft>
                          <a:spcPts val="0"/>
                        </a:spcAft>
                      </a:pPr>
                      <a:r>
                        <a:rPr lang="tr-TR" sz="1000">
                          <a:effectLst/>
                        </a:rPr>
                        <a:t>52.5±0.91</a:t>
                      </a:r>
                      <a:endParaRPr lang="tr-TR" sz="1200">
                        <a:effectLst/>
                        <a:latin typeface="Times New Roman"/>
                        <a:ea typeface="Times New Roman"/>
                      </a:endParaRPr>
                    </a:p>
                  </a:txBody>
                  <a:tcPr marL="68580" marR="68580" marT="0" marB="0" anchor="ctr">
                    <a:lnT w="12700" cap="flat" cmpd="sng" algn="ctr">
                      <a:solidFill>
                        <a:schemeClr val="tx1"/>
                      </a:solidFill>
                      <a:prstDash val="solid"/>
                      <a:round/>
                      <a:headEnd type="none" w="med" len="med"/>
                      <a:tailEnd type="none" w="med" len="med"/>
                    </a:lnT>
                  </a:tcPr>
                </a:tc>
              </a:tr>
              <a:tr h="0">
                <a:tc>
                  <a:txBody>
                    <a:bodyPr/>
                    <a:lstStyle/>
                    <a:p>
                      <a:pPr indent="450215" algn="l">
                        <a:lnSpc>
                          <a:spcPct val="150000"/>
                        </a:lnSpc>
                        <a:spcAft>
                          <a:spcPts val="0"/>
                        </a:spcAft>
                      </a:pPr>
                      <a:r>
                        <a:rPr lang="tr-TR" sz="1000" dirty="0" err="1">
                          <a:solidFill>
                            <a:schemeClr val="tx1"/>
                          </a:solidFill>
                          <a:effectLst/>
                        </a:rPr>
                        <a:t>Buttermilk</a:t>
                      </a:r>
                      <a:r>
                        <a:rPr lang="tr-TR" sz="1000" dirty="0">
                          <a:solidFill>
                            <a:schemeClr val="tx1"/>
                          </a:solidFill>
                          <a:effectLst/>
                        </a:rPr>
                        <a:t> </a:t>
                      </a:r>
                      <a:r>
                        <a:rPr lang="tr-TR" sz="1000" dirty="0" err="1">
                          <a:solidFill>
                            <a:schemeClr val="tx1"/>
                          </a:solidFill>
                          <a:effectLst/>
                        </a:rPr>
                        <a:t>powder</a:t>
                      </a:r>
                      <a:r>
                        <a:rPr lang="tr-TR" sz="1000" dirty="0">
                          <a:solidFill>
                            <a:schemeClr val="tx1"/>
                          </a:solidFill>
                          <a:effectLst/>
                        </a:rPr>
                        <a:t> -%1</a:t>
                      </a:r>
                      <a:endParaRPr lang="tr-TR" sz="1200" dirty="0">
                        <a:solidFill>
                          <a:schemeClr val="tx1"/>
                        </a:solidFill>
                        <a:effectLst/>
                        <a:latin typeface="Times New Roman"/>
                        <a:ea typeface="Times New Roman"/>
                      </a:endParaRPr>
                    </a:p>
                  </a:txBody>
                  <a:tcPr marL="68580" marR="68580" marT="0" marB="0" anchor="ctr"/>
                </a:tc>
                <a:tc>
                  <a:txBody>
                    <a:bodyPr/>
                    <a:lstStyle/>
                    <a:p>
                      <a:pPr lvl="1" algn="ctr">
                        <a:spcAft>
                          <a:spcPts val="0"/>
                        </a:spcAft>
                      </a:pPr>
                      <a:r>
                        <a:rPr lang="tr-TR" sz="1000" dirty="0">
                          <a:effectLst/>
                        </a:rPr>
                        <a:t>47.0±1.10</a:t>
                      </a:r>
                      <a:endParaRPr lang="tr-TR" sz="1200" dirty="0">
                        <a:effectLst/>
                        <a:latin typeface="Times New Roman"/>
                        <a:ea typeface="Times New Roman"/>
                      </a:endParaRPr>
                    </a:p>
                  </a:txBody>
                  <a:tcPr marL="68580" marR="68580" marT="0" marB="0" anchor="ctr"/>
                </a:tc>
                <a:tc>
                  <a:txBody>
                    <a:bodyPr/>
                    <a:lstStyle/>
                    <a:p>
                      <a:pPr lvl="1" algn="l">
                        <a:spcAft>
                          <a:spcPts val="0"/>
                        </a:spcAft>
                      </a:pPr>
                      <a:r>
                        <a:rPr lang="tr-TR" sz="1000" dirty="0">
                          <a:effectLst/>
                        </a:rPr>
                        <a:t>47.0±1.08</a:t>
                      </a:r>
                      <a:endParaRPr lang="tr-TR" sz="1200" dirty="0">
                        <a:effectLst/>
                        <a:latin typeface="Times New Roman"/>
                        <a:ea typeface="Times New Roman"/>
                      </a:endParaRPr>
                    </a:p>
                  </a:txBody>
                  <a:tcPr marL="68580" marR="68580" marT="0" marB="0" anchor="ctr"/>
                </a:tc>
                <a:tc>
                  <a:txBody>
                    <a:bodyPr/>
                    <a:lstStyle/>
                    <a:p>
                      <a:pPr lvl="1" algn="l">
                        <a:spcAft>
                          <a:spcPts val="0"/>
                        </a:spcAft>
                      </a:pPr>
                      <a:r>
                        <a:rPr lang="tr-TR" sz="1000">
                          <a:effectLst/>
                        </a:rPr>
                        <a:t>48.0±1.12</a:t>
                      </a:r>
                      <a:endParaRPr lang="tr-TR" sz="1200">
                        <a:effectLst/>
                        <a:latin typeface="Times New Roman"/>
                        <a:ea typeface="Times New Roman"/>
                      </a:endParaRPr>
                    </a:p>
                  </a:txBody>
                  <a:tcPr marL="68580" marR="68580" marT="0" marB="0" anchor="ctr"/>
                </a:tc>
              </a:tr>
              <a:tr h="0">
                <a:tc>
                  <a:txBody>
                    <a:bodyPr/>
                    <a:lstStyle/>
                    <a:p>
                      <a:pPr indent="450215" algn="l">
                        <a:lnSpc>
                          <a:spcPct val="150000"/>
                        </a:lnSpc>
                        <a:spcAft>
                          <a:spcPts val="0"/>
                        </a:spcAft>
                      </a:pPr>
                      <a:r>
                        <a:rPr lang="tr-TR" sz="1000" dirty="0" err="1">
                          <a:solidFill>
                            <a:schemeClr val="tx1"/>
                          </a:solidFill>
                          <a:effectLst/>
                        </a:rPr>
                        <a:t>Buttermilk</a:t>
                      </a:r>
                      <a:r>
                        <a:rPr lang="tr-TR" sz="1000" dirty="0">
                          <a:solidFill>
                            <a:schemeClr val="tx1"/>
                          </a:solidFill>
                          <a:effectLst/>
                        </a:rPr>
                        <a:t> </a:t>
                      </a:r>
                      <a:r>
                        <a:rPr lang="tr-TR" sz="1000" dirty="0" err="1">
                          <a:solidFill>
                            <a:schemeClr val="tx1"/>
                          </a:solidFill>
                          <a:effectLst/>
                        </a:rPr>
                        <a:t>powder</a:t>
                      </a:r>
                      <a:r>
                        <a:rPr lang="tr-TR" sz="1000" dirty="0">
                          <a:solidFill>
                            <a:schemeClr val="tx1"/>
                          </a:solidFill>
                          <a:effectLst/>
                        </a:rPr>
                        <a:t> -%2.5</a:t>
                      </a:r>
                      <a:endParaRPr lang="tr-TR" sz="1200" dirty="0">
                        <a:solidFill>
                          <a:schemeClr val="tx1"/>
                        </a:solidFill>
                        <a:effectLst/>
                        <a:latin typeface="Times New Roman"/>
                        <a:ea typeface="Times New Roman"/>
                      </a:endParaRPr>
                    </a:p>
                  </a:txBody>
                  <a:tcPr marL="68580" marR="68580" marT="0" marB="0" anchor="ctr"/>
                </a:tc>
                <a:tc>
                  <a:txBody>
                    <a:bodyPr/>
                    <a:lstStyle/>
                    <a:p>
                      <a:pPr lvl="1" algn="ctr">
                        <a:spcAft>
                          <a:spcPts val="0"/>
                        </a:spcAft>
                      </a:pPr>
                      <a:r>
                        <a:rPr lang="tr-TR" sz="1000" dirty="0">
                          <a:effectLst/>
                        </a:rPr>
                        <a:t>46.0±1.15</a:t>
                      </a:r>
                      <a:endParaRPr lang="tr-TR" sz="1200" dirty="0">
                        <a:effectLst/>
                        <a:latin typeface="Times New Roman"/>
                        <a:ea typeface="Times New Roman"/>
                      </a:endParaRPr>
                    </a:p>
                  </a:txBody>
                  <a:tcPr marL="68580" marR="68580" marT="0" marB="0" anchor="ctr"/>
                </a:tc>
                <a:tc>
                  <a:txBody>
                    <a:bodyPr/>
                    <a:lstStyle/>
                    <a:p>
                      <a:pPr lvl="1" algn="l">
                        <a:spcAft>
                          <a:spcPts val="0"/>
                        </a:spcAft>
                      </a:pPr>
                      <a:r>
                        <a:rPr lang="tr-TR" sz="1000" dirty="0">
                          <a:effectLst/>
                        </a:rPr>
                        <a:t>45.5±0.99</a:t>
                      </a:r>
                      <a:endParaRPr lang="tr-TR" sz="1200" dirty="0">
                        <a:effectLst/>
                        <a:latin typeface="Times New Roman"/>
                        <a:ea typeface="Times New Roman"/>
                      </a:endParaRPr>
                    </a:p>
                  </a:txBody>
                  <a:tcPr marL="68580" marR="68580" marT="0" marB="0" anchor="ctr"/>
                </a:tc>
                <a:tc>
                  <a:txBody>
                    <a:bodyPr/>
                    <a:lstStyle/>
                    <a:p>
                      <a:pPr lvl="1" algn="l">
                        <a:spcAft>
                          <a:spcPts val="0"/>
                        </a:spcAft>
                      </a:pPr>
                      <a:r>
                        <a:rPr lang="tr-TR" sz="1000">
                          <a:effectLst/>
                        </a:rPr>
                        <a:t>47.0±1.10</a:t>
                      </a:r>
                      <a:endParaRPr lang="tr-TR" sz="1200">
                        <a:effectLst/>
                        <a:latin typeface="Times New Roman"/>
                        <a:ea typeface="Times New Roman"/>
                      </a:endParaRPr>
                    </a:p>
                  </a:txBody>
                  <a:tcPr marL="68580" marR="68580" marT="0" marB="0" anchor="ctr"/>
                </a:tc>
              </a:tr>
              <a:tr h="0">
                <a:tc>
                  <a:txBody>
                    <a:bodyPr/>
                    <a:lstStyle/>
                    <a:p>
                      <a:pPr indent="450215" algn="l">
                        <a:lnSpc>
                          <a:spcPct val="150000"/>
                        </a:lnSpc>
                        <a:spcAft>
                          <a:spcPts val="0"/>
                        </a:spcAft>
                      </a:pPr>
                      <a:r>
                        <a:rPr lang="tr-TR" sz="1000" dirty="0" err="1">
                          <a:solidFill>
                            <a:schemeClr val="tx1"/>
                          </a:solidFill>
                          <a:effectLst/>
                        </a:rPr>
                        <a:t>Buttermilk</a:t>
                      </a:r>
                      <a:r>
                        <a:rPr lang="tr-TR" sz="1000" dirty="0">
                          <a:solidFill>
                            <a:schemeClr val="tx1"/>
                          </a:solidFill>
                          <a:effectLst/>
                        </a:rPr>
                        <a:t> </a:t>
                      </a:r>
                      <a:r>
                        <a:rPr lang="tr-TR" sz="1000" dirty="0" err="1">
                          <a:solidFill>
                            <a:schemeClr val="tx1"/>
                          </a:solidFill>
                          <a:effectLst/>
                        </a:rPr>
                        <a:t>powder</a:t>
                      </a:r>
                      <a:r>
                        <a:rPr lang="tr-TR" sz="1000" dirty="0">
                          <a:solidFill>
                            <a:schemeClr val="tx1"/>
                          </a:solidFill>
                          <a:effectLst/>
                        </a:rPr>
                        <a:t> -%5</a:t>
                      </a:r>
                      <a:endParaRPr lang="tr-TR" sz="1200" dirty="0">
                        <a:solidFill>
                          <a:schemeClr val="tx1"/>
                        </a:solidFill>
                        <a:effectLst/>
                        <a:latin typeface="Times New Roman"/>
                        <a:ea typeface="Times New Roman"/>
                      </a:endParaRPr>
                    </a:p>
                  </a:txBody>
                  <a:tcPr marL="68580" marR="68580" marT="0" marB="0" anchor="ctr"/>
                </a:tc>
                <a:tc>
                  <a:txBody>
                    <a:bodyPr/>
                    <a:lstStyle/>
                    <a:p>
                      <a:pPr lvl="1" algn="ctr">
                        <a:spcAft>
                          <a:spcPts val="0"/>
                        </a:spcAft>
                      </a:pPr>
                      <a:r>
                        <a:rPr lang="tr-TR" sz="1000" dirty="0">
                          <a:effectLst/>
                        </a:rPr>
                        <a:t>44.5±0.95</a:t>
                      </a:r>
                      <a:endParaRPr lang="tr-TR" sz="1200" dirty="0">
                        <a:effectLst/>
                        <a:latin typeface="Times New Roman"/>
                        <a:ea typeface="Times New Roman"/>
                      </a:endParaRPr>
                    </a:p>
                  </a:txBody>
                  <a:tcPr marL="68580" marR="68580" marT="0" marB="0" anchor="ctr"/>
                </a:tc>
                <a:tc>
                  <a:txBody>
                    <a:bodyPr/>
                    <a:lstStyle/>
                    <a:p>
                      <a:pPr lvl="1" algn="l">
                        <a:spcAft>
                          <a:spcPts val="0"/>
                        </a:spcAft>
                      </a:pPr>
                      <a:r>
                        <a:rPr lang="tr-TR" sz="1000" dirty="0">
                          <a:effectLst/>
                        </a:rPr>
                        <a:t>45.0±0.85</a:t>
                      </a:r>
                      <a:endParaRPr lang="tr-TR" sz="1200" dirty="0">
                        <a:effectLst/>
                        <a:latin typeface="Times New Roman"/>
                        <a:ea typeface="Times New Roman"/>
                      </a:endParaRPr>
                    </a:p>
                  </a:txBody>
                  <a:tcPr marL="68580" marR="68580" marT="0" marB="0" anchor="ctr"/>
                </a:tc>
                <a:tc>
                  <a:txBody>
                    <a:bodyPr/>
                    <a:lstStyle/>
                    <a:p>
                      <a:pPr lvl="1" algn="l">
                        <a:spcAft>
                          <a:spcPts val="0"/>
                        </a:spcAft>
                      </a:pPr>
                      <a:r>
                        <a:rPr lang="tr-TR" sz="1000">
                          <a:effectLst/>
                        </a:rPr>
                        <a:t>45.5±1.31</a:t>
                      </a:r>
                      <a:endParaRPr lang="tr-TR" sz="1200">
                        <a:effectLst/>
                        <a:latin typeface="Times New Roman"/>
                        <a:ea typeface="Times New Roman"/>
                      </a:endParaRPr>
                    </a:p>
                  </a:txBody>
                  <a:tcPr marL="68580" marR="68580" marT="0" marB="0" anchor="ctr"/>
                </a:tc>
              </a:tr>
              <a:tr h="0">
                <a:tc>
                  <a:txBody>
                    <a:bodyPr/>
                    <a:lstStyle/>
                    <a:p>
                      <a:pPr indent="450215" algn="l">
                        <a:lnSpc>
                          <a:spcPct val="150000"/>
                        </a:lnSpc>
                        <a:spcAft>
                          <a:spcPts val="0"/>
                        </a:spcAft>
                      </a:pPr>
                      <a:r>
                        <a:rPr lang="tr-TR" sz="1000" dirty="0" err="1">
                          <a:solidFill>
                            <a:schemeClr val="tx1"/>
                          </a:solidFill>
                          <a:effectLst/>
                        </a:rPr>
                        <a:t>Lactose</a:t>
                      </a:r>
                      <a:r>
                        <a:rPr lang="tr-TR" sz="1000" dirty="0">
                          <a:solidFill>
                            <a:schemeClr val="tx1"/>
                          </a:solidFill>
                          <a:effectLst/>
                        </a:rPr>
                        <a:t>-%1</a:t>
                      </a:r>
                      <a:endParaRPr lang="tr-TR" sz="1200" dirty="0">
                        <a:solidFill>
                          <a:schemeClr val="tx1"/>
                        </a:solidFill>
                        <a:effectLst/>
                        <a:latin typeface="Times New Roman"/>
                        <a:ea typeface="Times New Roman"/>
                      </a:endParaRPr>
                    </a:p>
                  </a:txBody>
                  <a:tcPr marL="68580" marR="68580" marT="0" marB="0" anchor="ctr"/>
                </a:tc>
                <a:tc>
                  <a:txBody>
                    <a:bodyPr/>
                    <a:lstStyle/>
                    <a:p>
                      <a:pPr lvl="1" algn="ctr">
                        <a:spcAft>
                          <a:spcPts val="0"/>
                        </a:spcAft>
                      </a:pPr>
                      <a:r>
                        <a:rPr lang="tr-TR" sz="1000" dirty="0">
                          <a:effectLst/>
                        </a:rPr>
                        <a:t>48.5±1.13</a:t>
                      </a:r>
                      <a:endParaRPr lang="tr-TR" sz="1200" dirty="0">
                        <a:effectLst/>
                        <a:latin typeface="Times New Roman"/>
                        <a:ea typeface="Times New Roman"/>
                      </a:endParaRPr>
                    </a:p>
                  </a:txBody>
                  <a:tcPr marL="68580" marR="68580" marT="0" marB="0" anchor="ctr"/>
                </a:tc>
                <a:tc>
                  <a:txBody>
                    <a:bodyPr/>
                    <a:lstStyle/>
                    <a:p>
                      <a:pPr lvl="1" algn="l">
                        <a:spcAft>
                          <a:spcPts val="0"/>
                        </a:spcAft>
                      </a:pPr>
                      <a:r>
                        <a:rPr lang="tr-TR" sz="1000" dirty="0">
                          <a:effectLst/>
                        </a:rPr>
                        <a:t>49.5±1.08</a:t>
                      </a:r>
                      <a:endParaRPr lang="tr-TR" sz="1200" dirty="0">
                        <a:effectLst/>
                        <a:latin typeface="Times New Roman"/>
                        <a:ea typeface="Times New Roman"/>
                      </a:endParaRPr>
                    </a:p>
                  </a:txBody>
                  <a:tcPr marL="68580" marR="68580" marT="0" marB="0" anchor="ctr"/>
                </a:tc>
                <a:tc>
                  <a:txBody>
                    <a:bodyPr/>
                    <a:lstStyle/>
                    <a:p>
                      <a:pPr lvl="1" algn="l">
                        <a:spcAft>
                          <a:spcPts val="0"/>
                        </a:spcAft>
                      </a:pPr>
                      <a:r>
                        <a:rPr lang="tr-TR" sz="1000" dirty="0">
                          <a:effectLst/>
                        </a:rPr>
                        <a:t>50.5±1.29</a:t>
                      </a:r>
                      <a:endParaRPr lang="tr-TR" sz="1200" dirty="0">
                        <a:effectLst/>
                        <a:latin typeface="Times New Roman"/>
                        <a:ea typeface="Times New Roman"/>
                      </a:endParaRPr>
                    </a:p>
                  </a:txBody>
                  <a:tcPr marL="68580" marR="68580" marT="0" marB="0" anchor="ctr"/>
                </a:tc>
              </a:tr>
              <a:tr h="0">
                <a:tc>
                  <a:txBody>
                    <a:bodyPr/>
                    <a:lstStyle/>
                    <a:p>
                      <a:pPr indent="450215" algn="l">
                        <a:lnSpc>
                          <a:spcPct val="150000"/>
                        </a:lnSpc>
                        <a:spcAft>
                          <a:spcPts val="0"/>
                        </a:spcAft>
                      </a:pPr>
                      <a:r>
                        <a:rPr lang="tr-TR" sz="1000" dirty="0" err="1">
                          <a:solidFill>
                            <a:schemeClr val="tx1"/>
                          </a:solidFill>
                          <a:effectLst/>
                        </a:rPr>
                        <a:t>Lactose</a:t>
                      </a:r>
                      <a:r>
                        <a:rPr lang="tr-TR" sz="1000" dirty="0">
                          <a:solidFill>
                            <a:schemeClr val="tx1"/>
                          </a:solidFill>
                          <a:effectLst/>
                        </a:rPr>
                        <a:t> -%2.5</a:t>
                      </a:r>
                      <a:endParaRPr lang="tr-TR" sz="1200" dirty="0">
                        <a:solidFill>
                          <a:schemeClr val="tx1"/>
                        </a:solidFill>
                        <a:effectLst/>
                        <a:latin typeface="Times New Roman"/>
                        <a:ea typeface="Times New Roman"/>
                      </a:endParaRPr>
                    </a:p>
                  </a:txBody>
                  <a:tcPr marL="68580" marR="68580" marT="0" marB="0" anchor="ctr"/>
                </a:tc>
                <a:tc>
                  <a:txBody>
                    <a:bodyPr/>
                    <a:lstStyle/>
                    <a:p>
                      <a:pPr lvl="1" algn="ctr">
                        <a:spcAft>
                          <a:spcPts val="0"/>
                        </a:spcAft>
                      </a:pPr>
                      <a:r>
                        <a:rPr lang="tr-TR" sz="1000" dirty="0">
                          <a:effectLst/>
                        </a:rPr>
                        <a:t>47.5±1.24</a:t>
                      </a:r>
                      <a:endParaRPr lang="tr-TR" sz="1200" dirty="0">
                        <a:effectLst/>
                        <a:latin typeface="Times New Roman"/>
                        <a:ea typeface="Times New Roman"/>
                      </a:endParaRPr>
                    </a:p>
                  </a:txBody>
                  <a:tcPr marL="68580" marR="68580" marT="0" marB="0" anchor="ctr"/>
                </a:tc>
                <a:tc>
                  <a:txBody>
                    <a:bodyPr/>
                    <a:lstStyle/>
                    <a:p>
                      <a:pPr lvl="1" algn="l">
                        <a:spcAft>
                          <a:spcPts val="0"/>
                        </a:spcAft>
                      </a:pPr>
                      <a:r>
                        <a:rPr lang="tr-TR" sz="1000" dirty="0">
                          <a:effectLst/>
                        </a:rPr>
                        <a:t>48.5±1.13</a:t>
                      </a:r>
                      <a:endParaRPr lang="tr-TR" sz="1200" dirty="0">
                        <a:effectLst/>
                        <a:latin typeface="Times New Roman"/>
                        <a:ea typeface="Times New Roman"/>
                      </a:endParaRPr>
                    </a:p>
                  </a:txBody>
                  <a:tcPr marL="68580" marR="68580" marT="0" marB="0" anchor="ctr"/>
                </a:tc>
                <a:tc>
                  <a:txBody>
                    <a:bodyPr/>
                    <a:lstStyle/>
                    <a:p>
                      <a:pPr lvl="1" algn="l">
                        <a:spcAft>
                          <a:spcPts val="0"/>
                        </a:spcAft>
                      </a:pPr>
                      <a:r>
                        <a:rPr lang="tr-TR" sz="1000" dirty="0">
                          <a:effectLst/>
                        </a:rPr>
                        <a:t>49.0±1.05</a:t>
                      </a:r>
                      <a:endParaRPr lang="tr-TR" sz="1200" dirty="0">
                        <a:effectLst/>
                        <a:latin typeface="Times New Roman"/>
                        <a:ea typeface="Times New Roman"/>
                      </a:endParaRPr>
                    </a:p>
                  </a:txBody>
                  <a:tcPr marL="68580" marR="68580" marT="0" marB="0" anchor="ctr"/>
                </a:tc>
              </a:tr>
              <a:tr h="0">
                <a:tc>
                  <a:txBody>
                    <a:bodyPr/>
                    <a:lstStyle/>
                    <a:p>
                      <a:pPr indent="450215" algn="l">
                        <a:lnSpc>
                          <a:spcPct val="150000"/>
                        </a:lnSpc>
                        <a:spcAft>
                          <a:spcPts val="0"/>
                        </a:spcAft>
                      </a:pPr>
                      <a:r>
                        <a:rPr lang="tr-TR" sz="1000" dirty="0" err="1">
                          <a:solidFill>
                            <a:schemeClr val="tx1"/>
                          </a:solidFill>
                          <a:effectLst/>
                        </a:rPr>
                        <a:t>Lactose</a:t>
                      </a:r>
                      <a:r>
                        <a:rPr lang="tr-TR" sz="1000" dirty="0">
                          <a:solidFill>
                            <a:schemeClr val="tx1"/>
                          </a:solidFill>
                          <a:effectLst/>
                        </a:rPr>
                        <a:t> -%5</a:t>
                      </a:r>
                      <a:endParaRPr lang="tr-TR" sz="1200" dirty="0">
                        <a:solidFill>
                          <a:schemeClr val="tx1"/>
                        </a:solidFill>
                        <a:effectLst/>
                        <a:latin typeface="Times New Roman"/>
                        <a:ea typeface="Times New Roman"/>
                      </a:endParaRPr>
                    </a:p>
                  </a:txBody>
                  <a:tcPr marL="68580" marR="68580" marT="0" marB="0" anchor="ctr"/>
                </a:tc>
                <a:tc>
                  <a:txBody>
                    <a:bodyPr/>
                    <a:lstStyle/>
                    <a:p>
                      <a:pPr lvl="1" algn="ctr">
                        <a:spcAft>
                          <a:spcPts val="0"/>
                        </a:spcAft>
                      </a:pPr>
                      <a:r>
                        <a:rPr lang="tr-TR" sz="1000" dirty="0">
                          <a:effectLst/>
                        </a:rPr>
                        <a:t>47.5±0.75</a:t>
                      </a:r>
                      <a:endParaRPr lang="tr-TR" sz="1200" dirty="0">
                        <a:effectLst/>
                        <a:latin typeface="Times New Roman"/>
                        <a:ea typeface="Times New Roman"/>
                      </a:endParaRPr>
                    </a:p>
                  </a:txBody>
                  <a:tcPr marL="68580" marR="68580" marT="0" marB="0" anchor="ctr"/>
                </a:tc>
                <a:tc>
                  <a:txBody>
                    <a:bodyPr/>
                    <a:lstStyle/>
                    <a:p>
                      <a:pPr lvl="1" algn="l">
                        <a:spcAft>
                          <a:spcPts val="0"/>
                        </a:spcAft>
                      </a:pPr>
                      <a:r>
                        <a:rPr lang="tr-TR" sz="1000" dirty="0">
                          <a:effectLst/>
                        </a:rPr>
                        <a:t>48.0±1.01</a:t>
                      </a:r>
                      <a:endParaRPr lang="tr-TR" sz="1200" dirty="0">
                        <a:effectLst/>
                        <a:latin typeface="Times New Roman"/>
                        <a:ea typeface="Times New Roman"/>
                      </a:endParaRPr>
                    </a:p>
                  </a:txBody>
                  <a:tcPr marL="68580" marR="68580" marT="0" marB="0" anchor="ctr"/>
                </a:tc>
                <a:tc>
                  <a:txBody>
                    <a:bodyPr/>
                    <a:lstStyle/>
                    <a:p>
                      <a:pPr lvl="1" algn="l">
                        <a:spcAft>
                          <a:spcPts val="0"/>
                        </a:spcAft>
                      </a:pPr>
                      <a:r>
                        <a:rPr lang="tr-TR" sz="1000" dirty="0">
                          <a:effectLst/>
                        </a:rPr>
                        <a:t>48.5±0.82</a:t>
                      </a:r>
                      <a:endParaRPr lang="tr-TR" sz="1200" dirty="0">
                        <a:effectLst/>
                        <a:latin typeface="Times New Roman"/>
                        <a:ea typeface="Times New Roman"/>
                      </a:endParaRPr>
                    </a:p>
                  </a:txBody>
                  <a:tcPr marL="68580" marR="68580" marT="0" marB="0" anchor="ctr"/>
                </a:tc>
              </a:tr>
              <a:tr h="0">
                <a:tc>
                  <a:txBody>
                    <a:bodyPr/>
                    <a:lstStyle/>
                    <a:p>
                      <a:pPr indent="450215" algn="l">
                        <a:lnSpc>
                          <a:spcPct val="150000"/>
                        </a:lnSpc>
                        <a:spcAft>
                          <a:spcPts val="0"/>
                        </a:spcAft>
                      </a:pPr>
                      <a:r>
                        <a:rPr lang="tr-TR" sz="1000" dirty="0">
                          <a:solidFill>
                            <a:schemeClr val="tx1"/>
                          </a:solidFill>
                          <a:effectLst/>
                        </a:rPr>
                        <a:t>WPC 35-%1</a:t>
                      </a:r>
                      <a:endParaRPr lang="tr-TR" sz="1200" dirty="0">
                        <a:solidFill>
                          <a:schemeClr val="tx1"/>
                        </a:solidFill>
                        <a:effectLst/>
                        <a:latin typeface="Times New Roman"/>
                        <a:ea typeface="Times New Roman"/>
                      </a:endParaRPr>
                    </a:p>
                  </a:txBody>
                  <a:tcPr marL="68580" marR="68580" marT="0" marB="0" anchor="ctr"/>
                </a:tc>
                <a:tc>
                  <a:txBody>
                    <a:bodyPr/>
                    <a:lstStyle/>
                    <a:p>
                      <a:pPr lvl="1" algn="ctr">
                        <a:spcAft>
                          <a:spcPts val="0"/>
                        </a:spcAft>
                      </a:pPr>
                      <a:r>
                        <a:rPr lang="tr-TR" sz="1000" dirty="0">
                          <a:effectLst/>
                        </a:rPr>
                        <a:t>46.5±0.82</a:t>
                      </a:r>
                      <a:endParaRPr lang="tr-TR" sz="1200" dirty="0">
                        <a:effectLst/>
                        <a:latin typeface="Times New Roman"/>
                        <a:ea typeface="Times New Roman"/>
                      </a:endParaRPr>
                    </a:p>
                  </a:txBody>
                  <a:tcPr marL="68580" marR="68580" marT="0" marB="0" anchor="ctr"/>
                </a:tc>
                <a:tc>
                  <a:txBody>
                    <a:bodyPr/>
                    <a:lstStyle/>
                    <a:p>
                      <a:pPr lvl="1" algn="l">
                        <a:spcAft>
                          <a:spcPts val="0"/>
                        </a:spcAft>
                      </a:pPr>
                      <a:r>
                        <a:rPr lang="tr-TR" sz="1000" dirty="0">
                          <a:effectLst/>
                        </a:rPr>
                        <a:t>46.5±0.96</a:t>
                      </a:r>
                      <a:endParaRPr lang="tr-TR" sz="1200" dirty="0">
                        <a:effectLst/>
                        <a:latin typeface="Times New Roman"/>
                        <a:ea typeface="Times New Roman"/>
                      </a:endParaRPr>
                    </a:p>
                  </a:txBody>
                  <a:tcPr marL="68580" marR="68580" marT="0" marB="0" anchor="ctr"/>
                </a:tc>
                <a:tc>
                  <a:txBody>
                    <a:bodyPr/>
                    <a:lstStyle/>
                    <a:p>
                      <a:pPr lvl="1" algn="l">
                        <a:spcAft>
                          <a:spcPts val="0"/>
                        </a:spcAft>
                      </a:pPr>
                      <a:r>
                        <a:rPr lang="tr-TR" sz="1000" dirty="0">
                          <a:effectLst/>
                        </a:rPr>
                        <a:t>47.5±0.70</a:t>
                      </a:r>
                      <a:endParaRPr lang="tr-TR" sz="1200" dirty="0">
                        <a:effectLst/>
                        <a:latin typeface="Times New Roman"/>
                        <a:ea typeface="Times New Roman"/>
                      </a:endParaRPr>
                    </a:p>
                  </a:txBody>
                  <a:tcPr marL="68580" marR="68580" marT="0" marB="0" anchor="ctr"/>
                </a:tc>
              </a:tr>
              <a:tr h="0">
                <a:tc>
                  <a:txBody>
                    <a:bodyPr/>
                    <a:lstStyle/>
                    <a:p>
                      <a:pPr indent="450215" algn="l">
                        <a:lnSpc>
                          <a:spcPct val="150000"/>
                        </a:lnSpc>
                        <a:spcAft>
                          <a:spcPts val="0"/>
                        </a:spcAft>
                      </a:pPr>
                      <a:r>
                        <a:rPr lang="tr-TR" sz="1000" dirty="0">
                          <a:solidFill>
                            <a:schemeClr val="tx1"/>
                          </a:solidFill>
                          <a:effectLst/>
                        </a:rPr>
                        <a:t>WPC 35-%2.5</a:t>
                      </a:r>
                      <a:endParaRPr lang="tr-TR" sz="1200" dirty="0">
                        <a:solidFill>
                          <a:schemeClr val="tx1"/>
                        </a:solidFill>
                        <a:effectLst/>
                        <a:latin typeface="Times New Roman"/>
                        <a:ea typeface="Times New Roman"/>
                      </a:endParaRPr>
                    </a:p>
                  </a:txBody>
                  <a:tcPr marL="68580" marR="68580" marT="0" marB="0" anchor="ctr"/>
                </a:tc>
                <a:tc>
                  <a:txBody>
                    <a:bodyPr/>
                    <a:lstStyle/>
                    <a:p>
                      <a:pPr lvl="1" algn="ctr">
                        <a:spcAft>
                          <a:spcPts val="0"/>
                        </a:spcAft>
                      </a:pPr>
                      <a:r>
                        <a:rPr lang="tr-TR" sz="1000" dirty="0">
                          <a:effectLst/>
                        </a:rPr>
                        <a:t>45.0±1.16</a:t>
                      </a:r>
                      <a:endParaRPr lang="tr-TR" sz="1200" dirty="0">
                        <a:effectLst/>
                        <a:latin typeface="Times New Roman"/>
                        <a:ea typeface="Times New Roman"/>
                      </a:endParaRPr>
                    </a:p>
                  </a:txBody>
                  <a:tcPr marL="68580" marR="68580" marT="0" marB="0" anchor="ctr"/>
                </a:tc>
                <a:tc>
                  <a:txBody>
                    <a:bodyPr/>
                    <a:lstStyle/>
                    <a:p>
                      <a:pPr lvl="1" algn="l">
                        <a:spcAft>
                          <a:spcPts val="0"/>
                        </a:spcAft>
                      </a:pPr>
                      <a:r>
                        <a:rPr lang="tr-TR" sz="1000" dirty="0">
                          <a:effectLst/>
                        </a:rPr>
                        <a:t>44.5±1.17</a:t>
                      </a:r>
                      <a:endParaRPr lang="tr-TR" sz="1200" dirty="0">
                        <a:effectLst/>
                        <a:latin typeface="Times New Roman"/>
                        <a:ea typeface="Times New Roman"/>
                      </a:endParaRPr>
                    </a:p>
                  </a:txBody>
                  <a:tcPr marL="68580" marR="68580" marT="0" marB="0" anchor="ctr"/>
                </a:tc>
                <a:tc>
                  <a:txBody>
                    <a:bodyPr/>
                    <a:lstStyle/>
                    <a:p>
                      <a:pPr lvl="1" algn="l">
                        <a:spcAft>
                          <a:spcPts val="0"/>
                        </a:spcAft>
                      </a:pPr>
                      <a:r>
                        <a:rPr lang="tr-TR" sz="1000" dirty="0">
                          <a:effectLst/>
                        </a:rPr>
                        <a:t>45.0±1.00</a:t>
                      </a:r>
                      <a:endParaRPr lang="tr-TR" sz="1200" dirty="0">
                        <a:effectLst/>
                        <a:latin typeface="Times New Roman"/>
                        <a:ea typeface="Times New Roman"/>
                      </a:endParaRPr>
                    </a:p>
                  </a:txBody>
                  <a:tcPr marL="68580" marR="68580" marT="0" marB="0" anchor="ctr"/>
                </a:tc>
              </a:tr>
              <a:tr h="0">
                <a:tc>
                  <a:txBody>
                    <a:bodyPr/>
                    <a:lstStyle/>
                    <a:p>
                      <a:pPr indent="450215" algn="l">
                        <a:lnSpc>
                          <a:spcPct val="150000"/>
                        </a:lnSpc>
                        <a:spcAft>
                          <a:spcPts val="0"/>
                        </a:spcAft>
                      </a:pPr>
                      <a:r>
                        <a:rPr lang="tr-TR" sz="1000" dirty="0">
                          <a:solidFill>
                            <a:schemeClr val="tx1"/>
                          </a:solidFill>
                          <a:effectLst/>
                        </a:rPr>
                        <a:t>WPC 35-%5</a:t>
                      </a:r>
                      <a:endParaRPr lang="tr-TR" sz="1200" dirty="0">
                        <a:solidFill>
                          <a:schemeClr val="tx1"/>
                        </a:solidFill>
                        <a:effectLst/>
                        <a:latin typeface="Times New Roman"/>
                        <a:ea typeface="Times New Roman"/>
                      </a:endParaRPr>
                    </a:p>
                  </a:txBody>
                  <a:tcPr marL="68580" marR="68580" marT="0" marB="0" anchor="ctr"/>
                </a:tc>
                <a:tc>
                  <a:txBody>
                    <a:bodyPr/>
                    <a:lstStyle/>
                    <a:p>
                      <a:pPr lvl="1" algn="ctr">
                        <a:spcAft>
                          <a:spcPts val="0"/>
                        </a:spcAft>
                      </a:pPr>
                      <a:r>
                        <a:rPr lang="tr-TR" sz="1000" dirty="0">
                          <a:effectLst/>
                        </a:rPr>
                        <a:t>43.5±1.21</a:t>
                      </a:r>
                      <a:endParaRPr lang="tr-TR" sz="1200" dirty="0">
                        <a:effectLst/>
                        <a:latin typeface="Times New Roman"/>
                        <a:ea typeface="Times New Roman"/>
                      </a:endParaRPr>
                    </a:p>
                  </a:txBody>
                  <a:tcPr marL="68580" marR="68580" marT="0" marB="0" anchor="ctr"/>
                </a:tc>
                <a:tc>
                  <a:txBody>
                    <a:bodyPr/>
                    <a:lstStyle/>
                    <a:p>
                      <a:pPr lvl="1" algn="l">
                        <a:spcAft>
                          <a:spcPts val="0"/>
                        </a:spcAft>
                      </a:pPr>
                      <a:r>
                        <a:rPr lang="tr-TR" sz="1000" dirty="0">
                          <a:effectLst/>
                        </a:rPr>
                        <a:t>42.5±1.00</a:t>
                      </a:r>
                      <a:endParaRPr lang="tr-TR" sz="1200" dirty="0">
                        <a:effectLst/>
                        <a:latin typeface="Times New Roman"/>
                        <a:ea typeface="Times New Roman"/>
                      </a:endParaRPr>
                    </a:p>
                  </a:txBody>
                  <a:tcPr marL="68580" marR="68580" marT="0" marB="0" anchor="ctr"/>
                </a:tc>
                <a:tc>
                  <a:txBody>
                    <a:bodyPr/>
                    <a:lstStyle/>
                    <a:p>
                      <a:pPr lvl="1" algn="l">
                        <a:spcAft>
                          <a:spcPts val="0"/>
                        </a:spcAft>
                      </a:pPr>
                      <a:r>
                        <a:rPr lang="tr-TR" sz="1000" dirty="0">
                          <a:effectLst/>
                        </a:rPr>
                        <a:t>43.5±0.62</a:t>
                      </a:r>
                      <a:endParaRPr lang="tr-TR"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3494882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pPr/>
              <a:t>25</a:t>
            </a:fld>
            <a:endParaRPr lang="tr-TR"/>
          </a:p>
        </p:txBody>
      </p:sp>
      <p:sp>
        <p:nvSpPr>
          <p:cNvPr id="5" name="Dikdörtgen 4"/>
          <p:cNvSpPr/>
          <p:nvPr/>
        </p:nvSpPr>
        <p:spPr>
          <a:xfrm>
            <a:off x="971600" y="836712"/>
            <a:ext cx="7272808" cy="5262979"/>
          </a:xfrm>
          <a:prstGeom prst="rect">
            <a:avLst/>
          </a:prstGeom>
        </p:spPr>
        <p:txBody>
          <a:bodyPr wrap="square">
            <a:spAutoFit/>
          </a:bodyPr>
          <a:lstStyle/>
          <a:p>
            <a:pPr algn="just"/>
            <a:r>
              <a:rPr lang="en-US" sz="2800" dirty="0"/>
              <a:t>As a result of our findings</a:t>
            </a:r>
            <a:r>
              <a:rPr lang="tr-TR" sz="2800" dirty="0"/>
              <a:t> </a:t>
            </a:r>
            <a:r>
              <a:rPr lang="tr-TR" sz="2800" dirty="0" err="1"/>
              <a:t>we</a:t>
            </a:r>
            <a:r>
              <a:rPr lang="tr-TR" sz="2800" dirty="0"/>
              <a:t> </a:t>
            </a:r>
            <a:r>
              <a:rPr lang="tr-TR" sz="2800" dirty="0" err="1"/>
              <a:t>detected</a:t>
            </a:r>
            <a:r>
              <a:rPr lang="tr-TR" sz="2800" dirty="0"/>
              <a:t> </a:t>
            </a:r>
            <a:r>
              <a:rPr lang="tr-TR" sz="2800" dirty="0" err="1"/>
              <a:t>that</a:t>
            </a:r>
            <a:r>
              <a:rPr lang="tr-TR" sz="2800" dirty="0"/>
              <a:t> t</a:t>
            </a:r>
            <a:r>
              <a:rPr lang="en-US" sz="2800" dirty="0"/>
              <a:t>he highest number of bacteria was found in </a:t>
            </a:r>
            <a:r>
              <a:rPr lang="tr-TR" sz="2800" dirty="0" err="1"/>
              <a:t>the</a:t>
            </a:r>
            <a:r>
              <a:rPr lang="tr-TR" sz="2800" dirty="0"/>
              <a:t> </a:t>
            </a:r>
            <a:r>
              <a:rPr lang="tr-TR" sz="2800" dirty="0" err="1" smtClean="0"/>
              <a:t>control</a:t>
            </a:r>
            <a:r>
              <a:rPr lang="tr-TR" sz="2800" dirty="0" smtClean="0"/>
              <a:t> </a:t>
            </a:r>
            <a:r>
              <a:rPr lang="tr-TR" sz="2800" dirty="0" err="1" smtClean="0"/>
              <a:t>samples</a:t>
            </a:r>
            <a:r>
              <a:rPr lang="tr-TR" sz="2800" dirty="0" smtClean="0"/>
              <a:t>. </a:t>
            </a:r>
            <a:r>
              <a:rPr lang="tr-TR" sz="2800" dirty="0" err="1" smtClean="0"/>
              <a:t>It</a:t>
            </a:r>
            <a:r>
              <a:rPr lang="tr-TR" sz="2800" dirty="0" smtClean="0"/>
              <a:t> has </a:t>
            </a:r>
            <a:r>
              <a:rPr lang="tr-TR" sz="2800" dirty="0" err="1" smtClean="0"/>
              <a:t>been</a:t>
            </a:r>
            <a:r>
              <a:rPr lang="tr-TR" sz="2800" dirty="0" smtClean="0"/>
              <a:t> </a:t>
            </a:r>
            <a:r>
              <a:rPr lang="tr-TR" sz="2800" dirty="0" err="1" smtClean="0"/>
              <a:t>observed</a:t>
            </a:r>
            <a:r>
              <a:rPr lang="tr-TR" sz="2800" dirty="0" smtClean="0"/>
              <a:t> </a:t>
            </a:r>
            <a:r>
              <a:rPr lang="tr-TR" sz="2800" dirty="0" err="1" smtClean="0"/>
              <a:t>that</a:t>
            </a:r>
            <a:r>
              <a:rPr lang="tr-TR" sz="2800" dirty="0" smtClean="0"/>
              <a:t> </a:t>
            </a:r>
            <a:r>
              <a:rPr lang="tr-TR" sz="2800" dirty="0" err="1" smtClean="0"/>
              <a:t>the</a:t>
            </a:r>
            <a:r>
              <a:rPr lang="tr-TR" sz="2800" dirty="0" smtClean="0"/>
              <a:t> </a:t>
            </a:r>
            <a:r>
              <a:rPr lang="tr-TR" sz="2800" dirty="0" err="1" smtClean="0"/>
              <a:t>bacteria</a:t>
            </a:r>
            <a:r>
              <a:rPr lang="tr-TR" sz="2800" dirty="0" smtClean="0"/>
              <a:t> </a:t>
            </a:r>
            <a:r>
              <a:rPr lang="tr-TR" sz="2800" dirty="0" err="1" smtClean="0"/>
              <a:t>count</a:t>
            </a:r>
            <a:r>
              <a:rPr lang="tr-TR" sz="2800" dirty="0" smtClean="0"/>
              <a:t> is </a:t>
            </a:r>
            <a:r>
              <a:rPr lang="tr-TR" sz="2800" smtClean="0"/>
              <a:t>decreased </a:t>
            </a:r>
            <a:r>
              <a:rPr lang="tr-TR" sz="2800" dirty="0" err="1" smtClean="0"/>
              <a:t>with</a:t>
            </a:r>
            <a:r>
              <a:rPr lang="tr-TR" sz="2800" dirty="0" smtClean="0"/>
              <a:t> a </a:t>
            </a:r>
            <a:r>
              <a:rPr lang="tr-TR" sz="2800" dirty="0" err="1" smtClean="0"/>
              <a:t>pozitive</a:t>
            </a:r>
            <a:r>
              <a:rPr lang="tr-TR" sz="2800" dirty="0" smtClean="0"/>
              <a:t> </a:t>
            </a:r>
            <a:r>
              <a:rPr lang="tr-TR" sz="2800" dirty="0" err="1" smtClean="0"/>
              <a:t>correlation</a:t>
            </a:r>
            <a:r>
              <a:rPr lang="tr-TR" sz="2800" dirty="0" smtClean="0"/>
              <a:t> of </a:t>
            </a:r>
            <a:r>
              <a:rPr lang="tr-TR" sz="2800" dirty="0" err="1" smtClean="0"/>
              <a:t>milk</a:t>
            </a:r>
            <a:r>
              <a:rPr lang="tr-TR" sz="2800" dirty="0" smtClean="0"/>
              <a:t> </a:t>
            </a:r>
            <a:r>
              <a:rPr lang="tr-TR" sz="2800" dirty="0" err="1" smtClean="0"/>
              <a:t>by-product</a:t>
            </a:r>
            <a:r>
              <a:rPr lang="tr-TR" sz="2800" dirty="0" smtClean="0"/>
              <a:t> </a:t>
            </a:r>
            <a:r>
              <a:rPr lang="tr-TR" sz="2800" dirty="0" err="1" smtClean="0"/>
              <a:t>consantration</a:t>
            </a:r>
            <a:r>
              <a:rPr lang="tr-TR" sz="2800" dirty="0" smtClean="0"/>
              <a:t>. </a:t>
            </a:r>
            <a:r>
              <a:rPr lang="tr-TR" sz="2800" dirty="0" err="1" smtClean="0"/>
              <a:t>The</a:t>
            </a:r>
            <a:r>
              <a:rPr lang="tr-TR" sz="2800" dirty="0" smtClean="0"/>
              <a:t> minimum </a:t>
            </a:r>
            <a:r>
              <a:rPr lang="tr-TR" sz="2800" dirty="0" err="1" smtClean="0"/>
              <a:t>bacterial</a:t>
            </a:r>
            <a:r>
              <a:rPr lang="tr-TR" sz="2800" dirty="0" smtClean="0"/>
              <a:t> </a:t>
            </a:r>
            <a:r>
              <a:rPr lang="tr-TR" sz="2800" dirty="0" err="1" smtClean="0"/>
              <a:t>count</a:t>
            </a:r>
            <a:r>
              <a:rPr lang="tr-TR" sz="2800" dirty="0" smtClean="0"/>
              <a:t> </a:t>
            </a:r>
            <a:r>
              <a:rPr lang="tr-TR" sz="2800" dirty="0" err="1" smtClean="0"/>
              <a:t>was</a:t>
            </a:r>
            <a:r>
              <a:rPr lang="tr-TR" sz="2800" dirty="0" smtClean="0"/>
              <a:t> </a:t>
            </a:r>
            <a:r>
              <a:rPr lang="tr-TR" sz="2800" dirty="0" err="1" smtClean="0"/>
              <a:t>belonged</a:t>
            </a:r>
            <a:r>
              <a:rPr lang="tr-TR" sz="2800" dirty="0" smtClean="0"/>
              <a:t> </a:t>
            </a:r>
            <a:r>
              <a:rPr lang="tr-TR" sz="2800" dirty="0" err="1" smtClean="0"/>
              <a:t>to</a:t>
            </a:r>
            <a:r>
              <a:rPr lang="tr-TR" sz="2800" dirty="0" smtClean="0"/>
              <a:t> </a:t>
            </a:r>
            <a:r>
              <a:rPr lang="tr-TR" sz="2800" dirty="0" err="1" smtClean="0"/>
              <a:t>the</a:t>
            </a:r>
            <a:r>
              <a:rPr lang="tr-TR" sz="2800" dirty="0" smtClean="0"/>
              <a:t> 5% </a:t>
            </a:r>
            <a:r>
              <a:rPr lang="tr-TR" sz="2800" dirty="0" err="1" smtClean="0"/>
              <a:t>portion</a:t>
            </a:r>
            <a:r>
              <a:rPr lang="tr-TR" sz="2800" dirty="0" smtClean="0"/>
              <a:t> of WPC 35. </a:t>
            </a:r>
            <a:r>
              <a:rPr lang="tr-TR" sz="2800" dirty="0" err="1" smtClean="0"/>
              <a:t>It’s</a:t>
            </a:r>
            <a:r>
              <a:rPr lang="tr-TR" sz="2800" dirty="0" smtClean="0"/>
              <a:t> </a:t>
            </a:r>
            <a:r>
              <a:rPr lang="tr-TR" sz="2800" dirty="0" err="1" smtClean="0"/>
              <a:t>estimated</a:t>
            </a:r>
            <a:r>
              <a:rPr lang="tr-TR" sz="2800" dirty="0" smtClean="0"/>
              <a:t> </a:t>
            </a:r>
            <a:r>
              <a:rPr lang="tr-TR" sz="2800" dirty="0" err="1" smtClean="0"/>
              <a:t>that</a:t>
            </a:r>
            <a:r>
              <a:rPr lang="tr-TR" sz="2800" dirty="0" smtClean="0"/>
              <a:t> </a:t>
            </a:r>
            <a:r>
              <a:rPr lang="tr-TR" sz="2800" dirty="0" err="1" smtClean="0"/>
              <a:t>due</a:t>
            </a:r>
            <a:r>
              <a:rPr lang="tr-TR" sz="2800" dirty="0" smtClean="0"/>
              <a:t> </a:t>
            </a:r>
            <a:r>
              <a:rPr lang="tr-TR" sz="2800" dirty="0" err="1" smtClean="0"/>
              <a:t>to</a:t>
            </a:r>
            <a:r>
              <a:rPr lang="tr-TR" sz="2800" dirty="0" smtClean="0"/>
              <a:t> </a:t>
            </a:r>
            <a:r>
              <a:rPr lang="tr-TR" sz="2800" dirty="0" err="1" smtClean="0"/>
              <a:t>high</a:t>
            </a:r>
            <a:r>
              <a:rPr lang="tr-TR" sz="2800" dirty="0" smtClean="0"/>
              <a:t> </a:t>
            </a:r>
            <a:r>
              <a:rPr lang="tr-TR" sz="2800" dirty="0" err="1" smtClean="0"/>
              <a:t>water</a:t>
            </a:r>
            <a:r>
              <a:rPr lang="tr-TR" sz="2800" dirty="0" smtClean="0"/>
              <a:t> holding </a:t>
            </a:r>
            <a:r>
              <a:rPr lang="tr-TR" sz="2800" dirty="0" err="1" smtClean="0"/>
              <a:t>capacity</a:t>
            </a:r>
            <a:r>
              <a:rPr lang="tr-TR" sz="2800" dirty="0" smtClean="0"/>
              <a:t> of protein </a:t>
            </a:r>
            <a:r>
              <a:rPr lang="tr-TR" sz="2800" dirty="0" err="1" smtClean="0"/>
              <a:t>and</a:t>
            </a:r>
            <a:r>
              <a:rPr lang="tr-TR" sz="2800" dirty="0" smtClean="0"/>
              <a:t> </a:t>
            </a:r>
            <a:r>
              <a:rPr lang="tr-TR" sz="2800" dirty="0" err="1" smtClean="0"/>
              <a:t>lactose</a:t>
            </a:r>
            <a:r>
              <a:rPr lang="tr-TR" sz="2800" dirty="0" smtClean="0"/>
              <a:t> of </a:t>
            </a:r>
            <a:r>
              <a:rPr lang="tr-TR" sz="2800" dirty="0" err="1" smtClean="0"/>
              <a:t>milk</a:t>
            </a:r>
            <a:r>
              <a:rPr lang="tr-TR" sz="2800" dirty="0" smtClean="0"/>
              <a:t> </a:t>
            </a:r>
            <a:r>
              <a:rPr lang="tr-TR" sz="2800" dirty="0" err="1" smtClean="0"/>
              <a:t>by-products</a:t>
            </a:r>
            <a:r>
              <a:rPr lang="tr-TR" sz="2800" dirty="0" smtClean="0"/>
              <a:t>, </a:t>
            </a:r>
            <a:r>
              <a:rPr lang="tr-TR" sz="2800" dirty="0" err="1" smtClean="0"/>
              <a:t>the</a:t>
            </a:r>
            <a:r>
              <a:rPr lang="tr-TR" sz="2800" dirty="0" smtClean="0"/>
              <a:t> </a:t>
            </a:r>
            <a:r>
              <a:rPr lang="tr-TR" sz="2800" dirty="0" err="1" smtClean="0"/>
              <a:t>bacterial</a:t>
            </a:r>
            <a:r>
              <a:rPr lang="tr-TR" sz="2800" dirty="0" smtClean="0"/>
              <a:t> </a:t>
            </a:r>
            <a:r>
              <a:rPr lang="tr-TR" sz="2800" dirty="0" err="1" smtClean="0"/>
              <a:t>growth</a:t>
            </a:r>
            <a:r>
              <a:rPr lang="tr-TR" sz="2800" dirty="0" smtClean="0"/>
              <a:t> is </a:t>
            </a:r>
            <a:r>
              <a:rPr lang="tr-TR" sz="2800" dirty="0" err="1" smtClean="0"/>
              <a:t>limited</a:t>
            </a:r>
            <a:r>
              <a:rPr lang="tr-TR" sz="2800" dirty="0" smtClean="0"/>
              <a:t>. </a:t>
            </a:r>
            <a:r>
              <a:rPr lang="tr-TR" sz="2800" dirty="0" err="1" smtClean="0"/>
              <a:t>Also</a:t>
            </a:r>
            <a:r>
              <a:rPr lang="tr-TR" sz="2800" dirty="0" smtClean="0"/>
              <a:t>, </a:t>
            </a:r>
            <a:r>
              <a:rPr lang="tr-TR" sz="2800" dirty="0" err="1" smtClean="0"/>
              <a:t>bacterial</a:t>
            </a:r>
            <a:r>
              <a:rPr lang="tr-TR" sz="2800" dirty="0" smtClean="0"/>
              <a:t> </a:t>
            </a:r>
            <a:r>
              <a:rPr lang="tr-TR" sz="2800" dirty="0" err="1" smtClean="0"/>
              <a:t>growth</a:t>
            </a:r>
            <a:r>
              <a:rPr lang="tr-TR" sz="2800" dirty="0" smtClean="0"/>
              <a:t> has </a:t>
            </a:r>
            <a:r>
              <a:rPr lang="tr-TR" sz="2800" dirty="0" err="1" smtClean="0"/>
              <a:t>been</a:t>
            </a:r>
            <a:r>
              <a:rPr lang="tr-TR" sz="2800" dirty="0" smtClean="0"/>
              <a:t> </a:t>
            </a:r>
            <a:r>
              <a:rPr lang="tr-TR" sz="2800" dirty="0" err="1" smtClean="0"/>
              <a:t>increased</a:t>
            </a:r>
            <a:r>
              <a:rPr lang="tr-TR" sz="2800" dirty="0" smtClean="0"/>
              <a:t> </a:t>
            </a:r>
            <a:r>
              <a:rPr lang="tr-TR" sz="2800" dirty="0" err="1" smtClean="0"/>
              <a:t>during</a:t>
            </a:r>
            <a:r>
              <a:rPr lang="tr-TR" sz="2800" dirty="0" smtClean="0"/>
              <a:t> </a:t>
            </a:r>
            <a:r>
              <a:rPr lang="tr-TR" sz="2800" dirty="0" err="1" smtClean="0"/>
              <a:t>storage</a:t>
            </a:r>
            <a:r>
              <a:rPr lang="tr-TR" sz="2800" dirty="0" smtClean="0"/>
              <a:t>.</a:t>
            </a:r>
            <a:endParaRPr lang="en-US" sz="2800" dirty="0"/>
          </a:p>
        </p:txBody>
      </p:sp>
    </p:spTree>
    <p:extLst>
      <p:ext uri="{BB962C8B-B14F-4D97-AF65-F5344CB8AC3E}">
        <p14:creationId xmlns:p14="http://schemas.microsoft.com/office/powerpoint/2010/main" xmlns="" val="3074954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r"/>
            <a:r>
              <a:rPr lang="tr-TR" dirty="0" err="1" smtClean="0"/>
              <a:t>Thanks</a:t>
            </a:r>
            <a:r>
              <a:rPr lang="tr-TR" smtClean="0"/>
              <a:t>..</a:t>
            </a:r>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26</a:t>
            </a:fld>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Introduction</a:t>
            </a:r>
            <a:endParaRPr lang="tr-TR" dirty="0"/>
          </a:p>
        </p:txBody>
      </p:sp>
      <p:sp>
        <p:nvSpPr>
          <p:cNvPr id="3" name="İçerik Yer Tutucusu 2"/>
          <p:cNvSpPr>
            <a:spLocks noGrp="1"/>
          </p:cNvSpPr>
          <p:nvPr>
            <p:ph idx="1"/>
          </p:nvPr>
        </p:nvSpPr>
        <p:spPr/>
        <p:txBody>
          <a:bodyPr>
            <a:normAutofit fontScale="92500" lnSpcReduction="20000"/>
          </a:bodyPr>
          <a:lstStyle/>
          <a:p>
            <a:pPr marL="0" indent="0" algn="just">
              <a:buNone/>
            </a:pPr>
            <a:r>
              <a:rPr lang="en-US" dirty="0"/>
              <a:t>Lambert et al. (1991) reported that </a:t>
            </a:r>
            <a:endParaRPr lang="tr-TR" dirty="0" smtClean="0"/>
          </a:p>
          <a:p>
            <a:pPr marL="0" indent="0" algn="just">
              <a:buNone/>
            </a:pPr>
            <a:r>
              <a:rPr lang="en-US" dirty="0" smtClean="0"/>
              <a:t>the </a:t>
            </a:r>
            <a:r>
              <a:rPr lang="en-US" dirty="0"/>
              <a:t>most significant factor causing </a:t>
            </a:r>
            <a:endParaRPr lang="tr-TR" dirty="0" smtClean="0"/>
          </a:p>
          <a:p>
            <a:pPr marL="0" indent="0" algn="just">
              <a:buNone/>
            </a:pPr>
            <a:r>
              <a:rPr lang="en-US" dirty="0" smtClean="0"/>
              <a:t>spoilage of </a:t>
            </a:r>
            <a:r>
              <a:rPr lang="en-US" dirty="0"/>
              <a:t>meat was microbial growth. The presence of bacteria influences all meat sensory </a:t>
            </a:r>
            <a:r>
              <a:rPr lang="en-US" dirty="0" smtClean="0"/>
              <a:t>properties</a:t>
            </a:r>
            <a:r>
              <a:rPr lang="en-US" dirty="0"/>
              <a:t>, including appearance, texture, odor and flavor</a:t>
            </a:r>
            <a:r>
              <a:rPr lang="en-US" dirty="0" smtClean="0"/>
              <a:t>.</a:t>
            </a:r>
            <a:endParaRPr lang="tr-TR" dirty="0" smtClean="0"/>
          </a:p>
          <a:p>
            <a:pPr marL="0" indent="0" algn="just">
              <a:buNone/>
            </a:pPr>
            <a:r>
              <a:rPr lang="en-US" dirty="0" smtClean="0"/>
              <a:t>Additionally</a:t>
            </a:r>
            <a:r>
              <a:rPr lang="en-US" dirty="0"/>
              <a:t>, </a:t>
            </a:r>
            <a:r>
              <a:rPr lang="en-US" dirty="0" smtClean="0"/>
              <a:t>bacteria</a:t>
            </a:r>
            <a:r>
              <a:rPr lang="tr-TR" dirty="0" smtClean="0"/>
              <a:t> </a:t>
            </a:r>
            <a:r>
              <a:rPr lang="en-US" dirty="0" smtClean="0"/>
              <a:t>growth </a:t>
            </a:r>
            <a:r>
              <a:rPr lang="en-US" dirty="0"/>
              <a:t>reduces product safety, which is of great concern to consumers of meat </a:t>
            </a:r>
            <a:r>
              <a:rPr lang="en-US" dirty="0" smtClean="0"/>
              <a:t>products </a:t>
            </a:r>
            <a:r>
              <a:rPr lang="en-US" dirty="0"/>
              <a:t>(Prendergast, 1997). Generally speaking, during the refrigerated storage of </a:t>
            </a:r>
            <a:r>
              <a:rPr lang="tr-TR" dirty="0" smtClean="0"/>
              <a:t> </a:t>
            </a:r>
            <a:r>
              <a:rPr lang="en-US" dirty="0" smtClean="0"/>
              <a:t>meat</a:t>
            </a:r>
            <a:r>
              <a:rPr lang="en-US" dirty="0"/>
              <a:t>, the maximum level that bacteria can grow to is </a:t>
            </a:r>
            <a:r>
              <a:rPr lang="en-US" dirty="0" smtClean="0"/>
              <a:t>10</a:t>
            </a:r>
            <a:r>
              <a:rPr lang="en-US" baseline="30000" dirty="0" smtClean="0"/>
              <a:t>7</a:t>
            </a:r>
            <a:r>
              <a:rPr lang="tr-TR" dirty="0" smtClean="0"/>
              <a:t> </a:t>
            </a:r>
            <a:r>
              <a:rPr lang="en-US" dirty="0" smtClean="0"/>
              <a:t>-</a:t>
            </a:r>
            <a:r>
              <a:rPr lang="tr-TR" dirty="0" smtClean="0"/>
              <a:t> </a:t>
            </a:r>
            <a:r>
              <a:rPr lang="en-US" dirty="0" smtClean="0"/>
              <a:t>10</a:t>
            </a:r>
            <a:r>
              <a:rPr lang="en-US" baseline="30000" dirty="0" smtClean="0"/>
              <a:t>9 </a:t>
            </a:r>
            <a:r>
              <a:rPr lang="en-US" dirty="0" smtClean="0"/>
              <a:t>CFU/cm</a:t>
            </a:r>
            <a:r>
              <a:rPr lang="en-US" baseline="30000" dirty="0" smtClean="0"/>
              <a:t>2</a:t>
            </a:r>
            <a:r>
              <a:rPr lang="tr-TR" dirty="0" smtClean="0"/>
              <a:t> </a:t>
            </a:r>
            <a:r>
              <a:rPr lang="en-US" dirty="0" smtClean="0"/>
              <a:t>(</a:t>
            </a:r>
            <a:r>
              <a:rPr lang="en-US" dirty="0" err="1" smtClean="0"/>
              <a:t>Borch</a:t>
            </a:r>
            <a:r>
              <a:rPr lang="en-US" dirty="0" smtClean="0"/>
              <a:t> </a:t>
            </a:r>
            <a:r>
              <a:rPr lang="en-US" dirty="0"/>
              <a:t>et al., </a:t>
            </a:r>
            <a:r>
              <a:rPr lang="en-US" dirty="0" smtClean="0"/>
              <a:t>1996</a:t>
            </a:r>
            <a:r>
              <a:rPr lang="en-US" dirty="0"/>
              <a:t>). </a:t>
            </a:r>
            <a:endParaRPr lang="tr-TR" dirty="0"/>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3</a:t>
            </a:fld>
            <a:endParaRPr lang="tr-TR"/>
          </a:p>
        </p:txBody>
      </p:sp>
      <p:pic>
        <p:nvPicPr>
          <p:cNvPr id="7" name="Picture 2" descr="http://www.writeawriting.com/wp-content/uploads/2011/05/how-to-write-conclusion-paragraph-essay.jpg"/>
          <p:cNvPicPr>
            <a:picLocks noChangeAspect="1" noChangeArrowheads="1"/>
          </p:cNvPicPr>
          <p:nvPr/>
        </p:nvPicPr>
        <p:blipFill>
          <a:blip r:embed="rId2"/>
          <a:srcRect/>
          <a:stretch>
            <a:fillRect/>
          </a:stretch>
        </p:blipFill>
        <p:spPr bwMode="auto">
          <a:xfrm>
            <a:off x="6572264" y="857232"/>
            <a:ext cx="1857356" cy="1857356"/>
          </a:xfrm>
          <a:prstGeom prst="rect">
            <a:avLst/>
          </a:prstGeom>
          <a:noFill/>
        </p:spPr>
      </p:pic>
    </p:spTree>
    <p:extLst>
      <p:ext uri="{BB962C8B-B14F-4D97-AF65-F5344CB8AC3E}">
        <p14:creationId xmlns:p14="http://schemas.microsoft.com/office/powerpoint/2010/main" xmlns="" val="3129564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Introduction</a:t>
            </a:r>
            <a:endParaRPr lang="tr-TR" dirty="0"/>
          </a:p>
        </p:txBody>
      </p:sp>
      <p:sp>
        <p:nvSpPr>
          <p:cNvPr id="3" name="İçerik Yer Tutucusu 2"/>
          <p:cNvSpPr>
            <a:spLocks noGrp="1"/>
          </p:cNvSpPr>
          <p:nvPr>
            <p:ph idx="1"/>
          </p:nvPr>
        </p:nvSpPr>
        <p:spPr>
          <a:xfrm>
            <a:off x="1463041" y="2119257"/>
            <a:ext cx="5537851" cy="3603812"/>
          </a:xfrm>
        </p:spPr>
        <p:txBody>
          <a:bodyPr/>
          <a:lstStyle/>
          <a:p>
            <a:pPr algn="just"/>
            <a:r>
              <a:rPr lang="en-US" dirty="0"/>
              <a:t>Therefore, bacteria counts are considered as a primary indicator of spoilage </a:t>
            </a:r>
            <a:r>
              <a:rPr lang="en-US" dirty="0" smtClean="0"/>
              <a:t>point</a:t>
            </a:r>
            <a:r>
              <a:rPr lang="en-US" dirty="0"/>
              <a:t>, combined with off-odor, off-flavor and discoloration that are associated with </a:t>
            </a:r>
            <a:r>
              <a:rPr lang="en-US" dirty="0" smtClean="0"/>
              <a:t>high </a:t>
            </a:r>
            <a:r>
              <a:rPr lang="en-US" dirty="0"/>
              <a:t>plate counts (Ayres, 1955; Sutherland et al., 1976)</a:t>
            </a:r>
            <a:endParaRPr lang="tr-TR" dirty="0"/>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4</a:t>
            </a:fld>
            <a:endParaRPr lang="tr-TR"/>
          </a:p>
        </p:txBody>
      </p:sp>
      <p:pic>
        <p:nvPicPr>
          <p:cNvPr id="23554" name="Picture 2" descr="http://www.magicalmaths.org/wp-content/uploads/2012/11/conclusion-introduction-starter-plenary1.jpg"/>
          <p:cNvPicPr>
            <a:picLocks noChangeAspect="1" noChangeArrowheads="1"/>
          </p:cNvPicPr>
          <p:nvPr/>
        </p:nvPicPr>
        <p:blipFill>
          <a:blip r:embed="rId2"/>
          <a:srcRect/>
          <a:stretch>
            <a:fillRect/>
          </a:stretch>
        </p:blipFill>
        <p:spPr bwMode="auto">
          <a:xfrm>
            <a:off x="6929454" y="785794"/>
            <a:ext cx="1500198" cy="1865531"/>
          </a:xfrm>
          <a:prstGeom prst="rect">
            <a:avLst/>
          </a:prstGeom>
          <a:noFill/>
        </p:spPr>
      </p:pic>
    </p:spTree>
    <p:extLst>
      <p:ext uri="{BB962C8B-B14F-4D97-AF65-F5344CB8AC3E}">
        <p14:creationId xmlns:p14="http://schemas.microsoft.com/office/powerpoint/2010/main" xmlns="" val="344596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Introduction</a:t>
            </a:r>
            <a:endParaRPr lang="tr-TR" dirty="0"/>
          </a:p>
        </p:txBody>
      </p:sp>
      <p:sp>
        <p:nvSpPr>
          <p:cNvPr id="3" name="İçerik Yer Tutucusu 2"/>
          <p:cNvSpPr>
            <a:spLocks noGrp="1"/>
          </p:cNvSpPr>
          <p:nvPr>
            <p:ph idx="1"/>
          </p:nvPr>
        </p:nvSpPr>
        <p:spPr/>
        <p:txBody>
          <a:bodyPr>
            <a:normAutofit/>
          </a:bodyPr>
          <a:lstStyle/>
          <a:p>
            <a:pPr algn="just"/>
            <a:r>
              <a:rPr lang="en-US" dirty="0"/>
              <a:t>The initial bacterial level of meat </a:t>
            </a:r>
            <a:endParaRPr lang="tr-TR" dirty="0" smtClean="0"/>
          </a:p>
          <a:p>
            <a:pPr algn="just">
              <a:buNone/>
            </a:pPr>
            <a:r>
              <a:rPr lang="tr-TR" dirty="0" smtClean="0"/>
              <a:t>    </a:t>
            </a:r>
            <a:r>
              <a:rPr lang="en-US" dirty="0" smtClean="0"/>
              <a:t>fluctuates depending </a:t>
            </a:r>
            <a:r>
              <a:rPr lang="en-US" dirty="0"/>
              <a:t>on species and other </a:t>
            </a:r>
            <a:r>
              <a:rPr lang="en-US" dirty="0" smtClean="0"/>
              <a:t>factors</a:t>
            </a:r>
            <a:r>
              <a:rPr lang="en-US" dirty="0"/>
              <a:t>, but usually is around </a:t>
            </a:r>
            <a:r>
              <a:rPr lang="en-US" dirty="0" smtClean="0"/>
              <a:t>10</a:t>
            </a:r>
            <a:r>
              <a:rPr lang="en-US" baseline="30000" dirty="0" smtClean="0"/>
              <a:t>2</a:t>
            </a:r>
            <a:r>
              <a:rPr lang="tr-TR" dirty="0" smtClean="0"/>
              <a:t> </a:t>
            </a:r>
            <a:r>
              <a:rPr lang="en-US" dirty="0" smtClean="0"/>
              <a:t>-10</a:t>
            </a:r>
            <a:r>
              <a:rPr lang="en-US" baseline="30000" dirty="0" smtClean="0"/>
              <a:t>3</a:t>
            </a:r>
            <a:r>
              <a:rPr lang="en-US" dirty="0" smtClean="0"/>
              <a:t> CFU/cm2</a:t>
            </a:r>
            <a:r>
              <a:rPr lang="tr-TR" dirty="0" smtClean="0"/>
              <a:t> </a:t>
            </a:r>
            <a:r>
              <a:rPr lang="en-US" dirty="0" smtClean="0"/>
              <a:t>or </a:t>
            </a:r>
            <a:r>
              <a:rPr lang="en-US" dirty="0"/>
              <a:t>gram (Jackson et al., 1992). </a:t>
            </a:r>
            <a:r>
              <a:rPr lang="en-US" dirty="0" smtClean="0"/>
              <a:t>The</a:t>
            </a:r>
            <a:r>
              <a:rPr lang="tr-TR" dirty="0" smtClean="0"/>
              <a:t> </a:t>
            </a:r>
            <a:r>
              <a:rPr lang="en-US" dirty="0" smtClean="0"/>
              <a:t>initial </a:t>
            </a:r>
            <a:r>
              <a:rPr lang="en-US" dirty="0"/>
              <a:t>bacterial load is extremely important to meat shelf life (Lambert et al., 1991). Holding other factors constant, it is known that lower initial bacteria counts are </a:t>
            </a:r>
            <a:r>
              <a:rPr lang="en-US" dirty="0" smtClean="0"/>
              <a:t>associated </a:t>
            </a:r>
            <a:r>
              <a:rPr lang="en-US" dirty="0"/>
              <a:t>with the longer shelf life of meat. </a:t>
            </a:r>
            <a:endParaRPr lang="tr-TR" dirty="0"/>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5</a:t>
            </a:fld>
            <a:endParaRPr lang="tr-TR"/>
          </a:p>
        </p:txBody>
      </p:sp>
      <p:pic>
        <p:nvPicPr>
          <p:cNvPr id="6" name="Picture 2" descr="http://images.clipartpanda.com/conclusion-clipart-CLIPART_OF_13178_SM_2.jpg"/>
          <p:cNvPicPr>
            <a:picLocks noChangeAspect="1" noChangeArrowheads="1"/>
          </p:cNvPicPr>
          <p:nvPr/>
        </p:nvPicPr>
        <p:blipFill>
          <a:blip r:embed="rId2" cstate="print"/>
          <a:srcRect/>
          <a:stretch>
            <a:fillRect/>
          </a:stretch>
        </p:blipFill>
        <p:spPr bwMode="auto">
          <a:xfrm>
            <a:off x="6715140" y="785795"/>
            <a:ext cx="1662095" cy="1825642"/>
          </a:xfrm>
          <a:prstGeom prst="rect">
            <a:avLst/>
          </a:prstGeom>
          <a:noFill/>
        </p:spPr>
      </p:pic>
    </p:spTree>
    <p:extLst>
      <p:ext uri="{BB962C8B-B14F-4D97-AF65-F5344CB8AC3E}">
        <p14:creationId xmlns:p14="http://schemas.microsoft.com/office/powerpoint/2010/main" xmlns="" val="344596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Importance</a:t>
            </a:r>
            <a:r>
              <a:rPr lang="tr-TR" dirty="0" smtClean="0"/>
              <a:t> of </a:t>
            </a:r>
            <a:r>
              <a:rPr lang="tr-TR" dirty="0" err="1"/>
              <a:t>m</a:t>
            </a:r>
            <a:r>
              <a:rPr lang="tr-TR" dirty="0" err="1" smtClean="0"/>
              <a:t>ilk</a:t>
            </a:r>
            <a:r>
              <a:rPr lang="tr-TR" dirty="0" smtClean="0"/>
              <a:t> </a:t>
            </a:r>
            <a:r>
              <a:rPr lang="tr-TR" dirty="0" err="1" smtClean="0"/>
              <a:t>by-products</a:t>
            </a:r>
            <a:endParaRPr lang="tr-TR" dirty="0"/>
          </a:p>
        </p:txBody>
      </p:sp>
      <p:sp>
        <p:nvSpPr>
          <p:cNvPr id="3" name="İçerik Yer Tutucusu 2"/>
          <p:cNvSpPr>
            <a:spLocks noGrp="1"/>
          </p:cNvSpPr>
          <p:nvPr>
            <p:ph idx="1"/>
          </p:nvPr>
        </p:nvSpPr>
        <p:spPr>
          <a:xfrm>
            <a:off x="827585" y="2060848"/>
            <a:ext cx="4176464" cy="3603812"/>
          </a:xfrm>
        </p:spPr>
        <p:txBody>
          <a:bodyPr>
            <a:normAutofit fontScale="77500" lnSpcReduction="20000"/>
          </a:bodyPr>
          <a:lstStyle/>
          <a:p>
            <a:pPr algn="just"/>
            <a:r>
              <a:rPr lang="en-US" dirty="0" smtClean="0">
                <a:latin typeface="Times New Roman" pitchFamily="18" charset="0"/>
                <a:cs typeface="Times New Roman" pitchFamily="18" charset="0"/>
              </a:rPr>
              <a:t>In milk industry, when some of dairy products are made, a certain quantities of by-products are separated as skim-milk</a:t>
            </a:r>
            <a:r>
              <a:rPr lang="tr-TR"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buttermilk, whey etc. Previously these by-products were using for animal feeding but recently they are industrially processed and have an important </a:t>
            </a:r>
            <a:r>
              <a:rPr lang="en-US" dirty="0" err="1" smtClean="0">
                <a:latin typeface="Times New Roman" pitchFamily="18" charset="0"/>
                <a:cs typeface="Times New Roman" pitchFamily="18" charset="0"/>
              </a:rPr>
              <a:t>ec</a:t>
            </a:r>
            <a:r>
              <a:rPr lang="tr-TR" dirty="0" smtClean="0">
                <a:latin typeface="Times New Roman" pitchFamily="18" charset="0"/>
                <a:cs typeface="Times New Roman" pitchFamily="18" charset="0"/>
              </a:rPr>
              <a:t>o</a:t>
            </a:r>
            <a:r>
              <a:rPr lang="en-US" dirty="0" err="1" smtClean="0">
                <a:latin typeface="Times New Roman" pitchFamily="18" charset="0"/>
                <a:cs typeface="Times New Roman" pitchFamily="18" charset="0"/>
              </a:rPr>
              <a:t>nomical</a:t>
            </a:r>
            <a:r>
              <a:rPr lang="en-US" dirty="0" smtClean="0">
                <a:latin typeface="Times New Roman" pitchFamily="18" charset="0"/>
                <a:cs typeface="Times New Roman" pitchFamily="18" charset="0"/>
              </a:rPr>
              <a:t> role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for</a:t>
            </a:r>
            <a:r>
              <a:rPr lang="tr-TR" dirty="0" smtClean="0">
                <a:latin typeface="Times New Roman" pitchFamily="18" charset="0"/>
                <a:cs typeface="Times New Roman" pitchFamily="18" charset="0"/>
              </a:rPr>
              <a:t> market. </a:t>
            </a:r>
            <a:r>
              <a:rPr lang="tr-TR" dirty="0" err="1" smtClean="0">
                <a:latin typeface="Times New Roman" pitchFamily="18" charset="0"/>
                <a:cs typeface="Times New Roman" pitchFamily="18" charset="0"/>
              </a:rPr>
              <a:t>Also</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these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materials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have</a:t>
            </a:r>
            <a:r>
              <a:rPr lang="tr-TR" dirty="0" smtClean="0">
                <a:latin typeface="Times New Roman" pitchFamily="18" charset="0"/>
                <a:cs typeface="Times New Roman" pitchFamily="18" charset="0"/>
              </a:rPr>
              <a:t> a </a:t>
            </a:r>
            <a:r>
              <a:rPr lang="tr-TR" dirty="0" err="1" smtClean="0">
                <a:latin typeface="Times New Roman" pitchFamily="18" charset="0"/>
                <a:cs typeface="Times New Roman" pitchFamily="18" charset="0"/>
              </a:rPr>
              <a:t>nutritional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importance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thus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milk</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industry</a:t>
            </a:r>
            <a:r>
              <a:rPr lang="tr-TR" dirty="0" smtClean="0">
                <a:latin typeface="Times New Roman" pitchFamily="18" charset="0"/>
                <a:cs typeface="Times New Roman" pitchFamily="18" charset="0"/>
              </a:rPr>
              <a:t> has </a:t>
            </a:r>
            <a:r>
              <a:rPr lang="tr-TR" dirty="0" err="1" smtClean="0">
                <a:latin typeface="Times New Roman" pitchFamily="18" charset="0"/>
                <a:cs typeface="Times New Roman" pitchFamily="18" charset="0"/>
              </a:rPr>
              <a:t>lately</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focused</a:t>
            </a:r>
            <a:r>
              <a:rPr lang="tr-TR" dirty="0" smtClean="0">
                <a:latin typeface="Times New Roman" pitchFamily="18" charset="0"/>
                <a:cs typeface="Times New Roman" pitchFamily="18" charset="0"/>
              </a:rPr>
              <a:t> on </a:t>
            </a:r>
            <a:r>
              <a:rPr lang="tr-TR" dirty="0" err="1" smtClean="0">
                <a:latin typeface="Times New Roman" pitchFamily="18" charset="0"/>
                <a:cs typeface="Times New Roman" pitchFamily="18" charset="0"/>
              </a:rPr>
              <a:t>recovering</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all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materials</a:t>
            </a:r>
            <a:r>
              <a:rPr lang="tr-TR" dirty="0" smtClean="0">
                <a:latin typeface="Times New Roman" pitchFamily="18" charset="0"/>
                <a:cs typeface="Times New Roman" pitchFamily="18" charset="0"/>
              </a:rPr>
              <a:t> of </a:t>
            </a:r>
            <a:r>
              <a:rPr lang="tr-TR" dirty="0" err="1" smtClean="0">
                <a:latin typeface="Times New Roman" pitchFamily="18" charset="0"/>
                <a:cs typeface="Times New Roman" pitchFamily="18" charset="0"/>
              </a:rPr>
              <a:t>these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by-products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and</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making</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them</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suitable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for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human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consumption</a:t>
            </a:r>
            <a:r>
              <a:rPr lang="tr-TR" dirty="0" smtClean="0">
                <a:latin typeface="Times New Roman" pitchFamily="18" charset="0"/>
                <a:cs typeface="Times New Roman" pitchFamily="18" charset="0"/>
              </a:rPr>
              <a:t>. </a:t>
            </a:r>
            <a:endParaRPr lang="en-US" dirty="0"/>
          </a:p>
        </p:txBody>
      </p:sp>
      <p:pic>
        <p:nvPicPr>
          <p:cNvPr id="2050" name="Picture 2" descr="http://4.bp.blogspot.com/-KzYFg1ieLtQ/TsePgDvkEnI/AAAAAAAAD6A/pxatAjDHaOQ/s400/mmc.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76056" y="1988840"/>
            <a:ext cx="3384376" cy="338437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6</a:t>
            </a:fld>
            <a:endParaRPr lang="tr-TR"/>
          </a:p>
        </p:txBody>
      </p:sp>
    </p:spTree>
    <p:extLst>
      <p:ext uri="{BB962C8B-B14F-4D97-AF65-F5344CB8AC3E}">
        <p14:creationId xmlns:p14="http://schemas.microsoft.com/office/powerpoint/2010/main" xmlns="" val="1649655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0" lvl="1"/>
            <a:r>
              <a:rPr lang="tr-TR" b="1" dirty="0" err="1" smtClean="0">
                <a:solidFill>
                  <a:srgbClr val="FF0000"/>
                </a:solidFill>
                <a:cs typeface="Times New Roman" pitchFamily="18" charset="0"/>
              </a:rPr>
              <a:t>Some</a:t>
            </a:r>
            <a:r>
              <a:rPr lang="tr-TR" b="1" dirty="0" smtClean="0">
                <a:solidFill>
                  <a:srgbClr val="FF0000"/>
                </a:solidFill>
                <a:cs typeface="Times New Roman" pitchFamily="18" charset="0"/>
              </a:rPr>
              <a:t> of </a:t>
            </a:r>
            <a:r>
              <a:rPr lang="tr-TR" b="1" dirty="0" err="1" smtClean="0">
                <a:solidFill>
                  <a:srgbClr val="FF0000"/>
                </a:solidFill>
                <a:cs typeface="Times New Roman" pitchFamily="18" charset="0"/>
              </a:rPr>
              <a:t>milk</a:t>
            </a:r>
            <a:r>
              <a:rPr lang="tr-TR" b="1" dirty="0" smtClean="0">
                <a:solidFill>
                  <a:srgbClr val="FF0000"/>
                </a:solidFill>
                <a:cs typeface="Times New Roman" pitchFamily="18" charset="0"/>
              </a:rPr>
              <a:t> </a:t>
            </a:r>
            <a:r>
              <a:rPr lang="tr-TR" b="1" dirty="0" err="1" smtClean="0">
                <a:solidFill>
                  <a:srgbClr val="FF0000"/>
                </a:solidFill>
                <a:cs typeface="Times New Roman" pitchFamily="18" charset="0"/>
              </a:rPr>
              <a:t>by-products</a:t>
            </a:r>
            <a:endParaRPr lang="tr-TR" b="1" dirty="0">
              <a:solidFill>
                <a:srgbClr val="FF0000"/>
              </a:solidFill>
              <a:cs typeface="Times New Roman" pitchFamily="18" charset="0"/>
            </a:endParaRPr>
          </a:p>
        </p:txBody>
      </p:sp>
      <p:sp>
        <p:nvSpPr>
          <p:cNvPr id="4" name="Dikdörtgen 3"/>
          <p:cNvSpPr/>
          <p:nvPr/>
        </p:nvSpPr>
        <p:spPr>
          <a:xfrm>
            <a:off x="779612" y="1862039"/>
            <a:ext cx="2286000" cy="2252924"/>
          </a:xfrm>
          <a:prstGeom prst="rect">
            <a:avLst/>
          </a:prstGeom>
        </p:spPr>
        <p:txBody>
          <a:bodyPr wrap="square">
            <a:spAutoFit/>
          </a:bodyPr>
          <a:lstStyle/>
          <a:p>
            <a:pPr lvl="1" algn="just">
              <a:lnSpc>
                <a:spcPct val="90000"/>
              </a:lnSpc>
              <a:buFontTx/>
              <a:buNone/>
            </a:pPr>
            <a:endParaRPr lang="tr-TR" dirty="0">
              <a:latin typeface="Times New Roman" pitchFamily="18" charset="0"/>
              <a:cs typeface="Times New Roman" pitchFamily="18" charset="0"/>
            </a:endParaRPr>
          </a:p>
          <a:p>
            <a:pPr algn="just">
              <a:lnSpc>
                <a:spcPct val="90000"/>
              </a:lnSpc>
              <a:buFont typeface="Arial" pitchFamily="34" charset="0"/>
              <a:buChar char="•"/>
            </a:pPr>
            <a:r>
              <a:rPr lang="tr-TR" dirty="0" smtClean="0">
                <a:latin typeface="+mj-lt"/>
                <a:cs typeface="Times New Roman" pitchFamily="18" charset="0"/>
              </a:rPr>
              <a:t>W</a:t>
            </a:r>
            <a:r>
              <a:rPr lang="en-US" dirty="0" smtClean="0">
                <a:latin typeface="+mj-lt"/>
                <a:cs typeface="Times New Roman" pitchFamily="18" charset="0"/>
              </a:rPr>
              <a:t>hey</a:t>
            </a:r>
            <a:r>
              <a:rPr lang="en-US" dirty="0">
                <a:latin typeface="+mj-lt"/>
                <a:cs typeface="Times New Roman" pitchFamily="18" charset="0"/>
              </a:rPr>
              <a:t>, </a:t>
            </a:r>
            <a:endParaRPr lang="tr-TR" dirty="0" smtClean="0">
              <a:latin typeface="+mj-lt"/>
              <a:cs typeface="Times New Roman" pitchFamily="18" charset="0"/>
            </a:endParaRPr>
          </a:p>
          <a:p>
            <a:pPr algn="just">
              <a:lnSpc>
                <a:spcPct val="90000"/>
              </a:lnSpc>
              <a:buFont typeface="Arial" pitchFamily="34" charset="0"/>
              <a:buChar char="•"/>
            </a:pPr>
            <a:r>
              <a:rPr lang="tr-TR" dirty="0">
                <a:latin typeface="+mj-lt"/>
                <a:cs typeface="Times New Roman" pitchFamily="18" charset="0"/>
              </a:rPr>
              <a:t>B</a:t>
            </a:r>
            <a:r>
              <a:rPr lang="en-US" dirty="0" smtClean="0">
                <a:latin typeface="+mj-lt"/>
                <a:cs typeface="Times New Roman" pitchFamily="18" charset="0"/>
              </a:rPr>
              <a:t>utter milk</a:t>
            </a:r>
            <a:r>
              <a:rPr lang="tr-TR" dirty="0" smtClean="0">
                <a:latin typeface="+mj-lt"/>
                <a:cs typeface="Times New Roman" pitchFamily="18" charset="0"/>
              </a:rPr>
              <a:t>,</a:t>
            </a:r>
          </a:p>
          <a:p>
            <a:pPr algn="just">
              <a:lnSpc>
                <a:spcPct val="90000"/>
              </a:lnSpc>
              <a:buFont typeface="Arial" pitchFamily="34" charset="0"/>
              <a:buChar char="•"/>
            </a:pPr>
            <a:r>
              <a:rPr lang="tr-TR" dirty="0" smtClean="0">
                <a:latin typeface="+mj-lt"/>
                <a:cs typeface="Times New Roman" pitchFamily="18" charset="0"/>
              </a:rPr>
              <a:t>D</a:t>
            </a:r>
            <a:r>
              <a:rPr lang="en-US" dirty="0" smtClean="0">
                <a:latin typeface="+mj-lt"/>
                <a:cs typeface="Times New Roman" pitchFamily="18" charset="0"/>
              </a:rPr>
              <a:t>rained yoghurt</a:t>
            </a:r>
            <a:r>
              <a:rPr lang="tr-TR" dirty="0" smtClean="0">
                <a:latin typeface="+mj-lt"/>
                <a:cs typeface="Times New Roman" pitchFamily="18" charset="0"/>
              </a:rPr>
              <a:t>,</a:t>
            </a:r>
          </a:p>
          <a:p>
            <a:pPr algn="just">
              <a:lnSpc>
                <a:spcPct val="90000"/>
              </a:lnSpc>
              <a:buFont typeface="Arial" pitchFamily="34" charset="0"/>
              <a:buChar char="•"/>
            </a:pPr>
            <a:r>
              <a:rPr lang="tr-TR" dirty="0" smtClean="0">
                <a:latin typeface="+mj-lt"/>
              </a:rPr>
              <a:t>Protein </a:t>
            </a:r>
            <a:r>
              <a:rPr lang="tr-TR" dirty="0" err="1" smtClean="0">
                <a:latin typeface="+mj-lt"/>
              </a:rPr>
              <a:t>concentrate</a:t>
            </a:r>
            <a:r>
              <a:rPr lang="tr-TR" dirty="0" smtClean="0">
                <a:latin typeface="+mj-lt"/>
              </a:rPr>
              <a:t>,</a:t>
            </a:r>
          </a:p>
          <a:p>
            <a:pPr algn="just">
              <a:lnSpc>
                <a:spcPct val="90000"/>
              </a:lnSpc>
              <a:buFont typeface="Arial" pitchFamily="34" charset="0"/>
              <a:buChar char="•"/>
            </a:pPr>
            <a:r>
              <a:rPr lang="tr-TR" dirty="0" err="1" smtClean="0">
                <a:latin typeface="+mj-lt"/>
              </a:rPr>
              <a:t>Lactose</a:t>
            </a:r>
            <a:r>
              <a:rPr lang="tr-TR" dirty="0" smtClean="0">
                <a:latin typeface="+mj-lt"/>
              </a:rPr>
              <a:t>,</a:t>
            </a:r>
          </a:p>
          <a:p>
            <a:pPr algn="just">
              <a:lnSpc>
                <a:spcPct val="90000"/>
              </a:lnSpc>
              <a:buFont typeface="Arial" pitchFamily="34" charset="0"/>
              <a:buChar char="•"/>
            </a:pPr>
            <a:r>
              <a:rPr lang="tr-TR" sz="2400" dirty="0" smtClean="0">
                <a:latin typeface="Times New Roman" pitchFamily="18" charset="0"/>
                <a:cs typeface="Times New Roman" pitchFamily="18" charset="0"/>
              </a:rPr>
              <a:t>..</a:t>
            </a:r>
          </a:p>
          <a:p>
            <a:pPr algn="just">
              <a:lnSpc>
                <a:spcPct val="90000"/>
              </a:lnSpc>
              <a:buFont typeface="Arial" pitchFamily="34" charset="0"/>
              <a:buChar char="•"/>
            </a:pPr>
            <a:r>
              <a:rPr lang="tr-TR" sz="2400" dirty="0" smtClean="0">
                <a:latin typeface="Times New Roman" pitchFamily="18" charset="0"/>
                <a:cs typeface="Times New Roman" pitchFamily="18" charset="0"/>
              </a:rPr>
              <a:t>..</a:t>
            </a:r>
            <a:endParaRPr lang="tr-TR" sz="2400" dirty="0">
              <a:latin typeface="Times New Roman" pitchFamily="18" charset="0"/>
              <a:cs typeface="Times New Roman" pitchFamily="18" charset="0"/>
            </a:endParaRPr>
          </a:p>
        </p:txBody>
      </p:sp>
      <p:pic>
        <p:nvPicPr>
          <p:cNvPr id="5" name="Picture 7" descr="H:\CALISMALARIM\RESİMLER\Peynir\IMG_0989.JPG"/>
          <p:cNvPicPr>
            <a:picLocks noChangeAspect="1" noChangeArrowheads="1"/>
          </p:cNvPicPr>
          <p:nvPr/>
        </p:nvPicPr>
        <p:blipFill>
          <a:blip r:embed="rId2" cstate="print"/>
          <a:srcRect/>
          <a:stretch>
            <a:fillRect/>
          </a:stretch>
        </p:blipFill>
        <p:spPr bwMode="auto">
          <a:xfrm>
            <a:off x="3203848" y="1556792"/>
            <a:ext cx="2736304" cy="2304256"/>
          </a:xfrm>
          <a:prstGeom prst="rect">
            <a:avLst/>
          </a:prstGeom>
          <a:noFill/>
        </p:spPr>
      </p:pic>
      <p:pic>
        <p:nvPicPr>
          <p:cNvPr id="6" name="Picture 8" descr="H:\CALISMALARIM\RESİMLER\kaşar\IMG_0962.JPG"/>
          <p:cNvPicPr>
            <a:picLocks noChangeAspect="1" noChangeArrowheads="1"/>
          </p:cNvPicPr>
          <p:nvPr/>
        </p:nvPicPr>
        <p:blipFill>
          <a:blip r:embed="rId3" cstate="print"/>
          <a:srcRect/>
          <a:stretch>
            <a:fillRect/>
          </a:stretch>
        </p:blipFill>
        <p:spPr bwMode="auto">
          <a:xfrm>
            <a:off x="5940153" y="1556793"/>
            <a:ext cx="2736304" cy="2304256"/>
          </a:xfrm>
          <a:prstGeom prst="rect">
            <a:avLst/>
          </a:prstGeom>
          <a:noFill/>
        </p:spPr>
      </p:pic>
      <p:pic>
        <p:nvPicPr>
          <p:cNvPr id="7" name="Picture 38" descr="G:\DCIM\100CANON\IMG_3370.JPG"/>
          <p:cNvPicPr>
            <a:picLocks noChangeAspect="1" noChangeArrowheads="1"/>
          </p:cNvPicPr>
          <p:nvPr/>
        </p:nvPicPr>
        <p:blipFill>
          <a:blip r:embed="rId4" cstate="print"/>
          <a:srcRect/>
          <a:stretch>
            <a:fillRect/>
          </a:stretch>
        </p:blipFill>
        <p:spPr bwMode="auto">
          <a:xfrm>
            <a:off x="3203848" y="3861048"/>
            <a:ext cx="2736304" cy="2448271"/>
          </a:xfrm>
          <a:prstGeom prst="rect">
            <a:avLst/>
          </a:prstGeom>
          <a:noFill/>
        </p:spPr>
      </p:pic>
      <p:pic>
        <p:nvPicPr>
          <p:cNvPr id="8" name="Picture 9" descr="H:\CALISMALARIM\RESİMLER\yoğurt\IMG_1114.JPG"/>
          <p:cNvPicPr>
            <a:picLocks noChangeAspect="1" noChangeArrowheads="1"/>
          </p:cNvPicPr>
          <p:nvPr/>
        </p:nvPicPr>
        <p:blipFill>
          <a:blip r:embed="rId5" cstate="print"/>
          <a:srcRect/>
          <a:stretch>
            <a:fillRect/>
          </a:stretch>
        </p:blipFill>
        <p:spPr bwMode="auto">
          <a:xfrm>
            <a:off x="5940152" y="3861048"/>
            <a:ext cx="2736305" cy="2448272"/>
          </a:xfrm>
          <a:prstGeom prst="rect">
            <a:avLst/>
          </a:prstGeom>
          <a:noFill/>
        </p:spPr>
      </p:pic>
      <p:sp>
        <p:nvSpPr>
          <p:cNvPr id="3" name="Altbilgi Yer Tutucusu 2"/>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pPr/>
              <a:t>7</a:t>
            </a:fld>
            <a:endParaRPr lang="tr-TR"/>
          </a:p>
        </p:txBody>
      </p:sp>
    </p:spTree>
    <p:extLst>
      <p:ext uri="{BB962C8B-B14F-4D97-AF65-F5344CB8AC3E}">
        <p14:creationId xmlns:p14="http://schemas.microsoft.com/office/powerpoint/2010/main" xmlns="" val="2778869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2" descr="E:\ENKA ÜRÜNLER TANITIM\RESİMLER\Peynir\IMG_0988.JPG"/>
          <p:cNvPicPr>
            <a:picLocks noChangeAspect="1" noChangeArrowheads="1"/>
          </p:cNvPicPr>
          <p:nvPr/>
        </p:nvPicPr>
        <p:blipFill>
          <a:blip r:embed="rId2" cstate="print"/>
          <a:srcRect/>
          <a:stretch>
            <a:fillRect/>
          </a:stretch>
        </p:blipFill>
        <p:spPr bwMode="auto">
          <a:xfrm>
            <a:off x="4638957" y="836699"/>
            <a:ext cx="4484780" cy="4824326"/>
          </a:xfrm>
          <a:prstGeom prst="rect">
            <a:avLst/>
          </a:prstGeom>
          <a:noFill/>
          <a:ln w="9525">
            <a:noFill/>
            <a:miter lim="800000"/>
            <a:headEnd/>
            <a:tailEnd/>
          </a:ln>
        </p:spPr>
      </p:pic>
      <p:pic>
        <p:nvPicPr>
          <p:cNvPr id="5" name="Picture 3" descr="DSC00368"/>
          <p:cNvPicPr>
            <a:picLocks noChangeAspect="1" noChangeArrowheads="1"/>
          </p:cNvPicPr>
          <p:nvPr/>
        </p:nvPicPr>
        <p:blipFill>
          <a:blip r:embed="rId3" cstate="print"/>
          <a:srcRect/>
          <a:stretch>
            <a:fillRect/>
          </a:stretch>
        </p:blipFill>
        <p:spPr bwMode="auto">
          <a:xfrm>
            <a:off x="86224" y="836712"/>
            <a:ext cx="4212975" cy="4824536"/>
          </a:xfrm>
          <a:prstGeom prst="rect">
            <a:avLst/>
          </a:prstGeom>
          <a:noFill/>
          <a:ln w="9525">
            <a:noFill/>
            <a:miter lim="800000"/>
            <a:headEnd/>
            <a:tailEnd/>
          </a:ln>
        </p:spPr>
      </p:pic>
      <p:sp>
        <p:nvSpPr>
          <p:cNvPr id="6" name="Dikdörtgen 5"/>
          <p:cNvSpPr/>
          <p:nvPr/>
        </p:nvSpPr>
        <p:spPr>
          <a:xfrm>
            <a:off x="830807" y="5805264"/>
            <a:ext cx="2723823" cy="646331"/>
          </a:xfrm>
          <a:prstGeom prst="rect">
            <a:avLst/>
          </a:prstGeom>
        </p:spPr>
        <p:txBody>
          <a:bodyPr wrap="none">
            <a:spAutoFit/>
          </a:bodyPr>
          <a:lstStyle/>
          <a:p>
            <a:pPr algn="ctr"/>
            <a:r>
              <a:rPr lang="tr-TR" b="1" dirty="0" err="1" smtClean="0"/>
              <a:t>Boiling</a:t>
            </a:r>
            <a:r>
              <a:rPr lang="tr-TR" b="1" dirty="0" smtClean="0"/>
              <a:t> </a:t>
            </a:r>
            <a:r>
              <a:rPr lang="tr-TR" b="1" dirty="0" err="1"/>
              <a:t>w</a:t>
            </a:r>
            <a:r>
              <a:rPr lang="tr-TR" b="1" dirty="0" err="1" smtClean="0"/>
              <a:t>ater</a:t>
            </a:r>
            <a:r>
              <a:rPr lang="tr-TR" b="1" dirty="0" smtClean="0"/>
              <a:t> </a:t>
            </a:r>
            <a:r>
              <a:rPr lang="tr-TR" b="1" dirty="0" err="1" smtClean="0"/>
              <a:t>enriched</a:t>
            </a:r>
            <a:r>
              <a:rPr lang="tr-TR" b="1" dirty="0" smtClean="0"/>
              <a:t> </a:t>
            </a:r>
          </a:p>
          <a:p>
            <a:pPr algn="ctr"/>
            <a:r>
              <a:rPr lang="tr-TR" b="1" dirty="0" err="1" smtClean="0"/>
              <a:t>with</a:t>
            </a:r>
            <a:r>
              <a:rPr lang="tr-TR" b="1" dirty="0" smtClean="0"/>
              <a:t> </a:t>
            </a:r>
            <a:r>
              <a:rPr lang="tr-TR" b="1" dirty="0" err="1" smtClean="0"/>
              <a:t>nutritional</a:t>
            </a:r>
            <a:r>
              <a:rPr lang="tr-TR" b="1" dirty="0" smtClean="0"/>
              <a:t> </a:t>
            </a:r>
            <a:r>
              <a:rPr lang="tr-TR" b="1" dirty="0" err="1" smtClean="0"/>
              <a:t>value</a:t>
            </a:r>
            <a:endParaRPr lang="tr-TR" b="1" dirty="0"/>
          </a:p>
        </p:txBody>
      </p:sp>
      <p:sp>
        <p:nvSpPr>
          <p:cNvPr id="7" name="Dikdörtgen 6"/>
          <p:cNvSpPr/>
          <p:nvPr/>
        </p:nvSpPr>
        <p:spPr>
          <a:xfrm>
            <a:off x="6006750" y="5807634"/>
            <a:ext cx="1749198" cy="369332"/>
          </a:xfrm>
          <a:prstGeom prst="rect">
            <a:avLst/>
          </a:prstGeom>
        </p:spPr>
        <p:txBody>
          <a:bodyPr wrap="none">
            <a:spAutoFit/>
          </a:bodyPr>
          <a:lstStyle/>
          <a:p>
            <a:pPr algn="ctr"/>
            <a:r>
              <a:rPr lang="tr-TR" b="1" dirty="0" err="1" smtClean="0"/>
              <a:t>Whey</a:t>
            </a:r>
            <a:r>
              <a:rPr lang="tr-TR" b="1" dirty="0" smtClean="0"/>
              <a:t> </a:t>
            </a:r>
            <a:r>
              <a:rPr lang="tr-TR" b="1" dirty="0" err="1" smtClean="0"/>
              <a:t>Cheese</a:t>
            </a:r>
            <a:r>
              <a:rPr lang="tr-TR" b="1" dirty="0" smtClean="0"/>
              <a:t> </a:t>
            </a:r>
            <a:endParaRPr lang="tr-TR" b="1" dirty="0"/>
          </a:p>
        </p:txBody>
      </p:sp>
      <p:sp>
        <p:nvSpPr>
          <p:cNvPr id="8" name="Altbilgi Yer Tutucusu 7"/>
          <p:cNvSpPr>
            <a:spLocks noGrp="1"/>
          </p:cNvSpPr>
          <p:nvPr>
            <p:ph type="ftr" sz="quarter" idx="11"/>
          </p:nvPr>
        </p:nvSpPr>
        <p:spPr>
          <a:xfrm>
            <a:off x="907744" y="6309320"/>
            <a:ext cx="5540188" cy="365125"/>
          </a:xfrm>
        </p:spPr>
        <p:txBody>
          <a:bodyPr/>
          <a:lstStyle/>
          <a:p>
            <a:endParaRPr lang="tr-TR" dirty="0"/>
          </a:p>
        </p:txBody>
      </p:sp>
      <p:sp>
        <p:nvSpPr>
          <p:cNvPr id="9" name="Slayt Numarası Yer Tutucusu 8"/>
          <p:cNvSpPr>
            <a:spLocks noGrp="1"/>
          </p:cNvSpPr>
          <p:nvPr>
            <p:ph type="sldNum" sz="quarter" idx="12"/>
          </p:nvPr>
        </p:nvSpPr>
        <p:spPr/>
        <p:txBody>
          <a:bodyPr/>
          <a:lstStyle/>
          <a:p>
            <a:fld id="{F302176B-0E47-46AC-8F43-DAB4B8A37D06}" type="slidenum">
              <a:rPr lang="tr-TR" smtClean="0"/>
              <a:pPr/>
              <a:t>8</a:t>
            </a:fld>
            <a:endParaRPr lang="tr-TR"/>
          </a:p>
        </p:txBody>
      </p:sp>
    </p:spTree>
    <p:extLst>
      <p:ext uri="{BB962C8B-B14F-4D97-AF65-F5344CB8AC3E}">
        <p14:creationId xmlns:p14="http://schemas.microsoft.com/office/powerpoint/2010/main" xmlns="" val="3894922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683569" y="620688"/>
            <a:ext cx="7776864" cy="5904656"/>
          </a:xfrm>
        </p:spPr>
        <p:txBody>
          <a:bodyPr lIns="92075" tIns="46038" rIns="92075" bIns="46038">
            <a:normAutofit/>
          </a:bodyPr>
          <a:lstStyle/>
          <a:p>
            <a:pPr marL="274320" indent="-274320" algn="just" fontAlgn="auto">
              <a:spcAft>
                <a:spcPts val="0"/>
              </a:spcAft>
              <a:buFont typeface="Wingdings" pitchFamily="2" charset="2"/>
              <a:buChar char="Ø"/>
              <a:defRPr/>
            </a:pPr>
            <a:endParaRPr lang="tr-TR" sz="2000" dirty="0" smtClean="0">
              <a:solidFill>
                <a:schemeClr val="bg1"/>
              </a:solidFill>
              <a:effectLst>
                <a:outerShdw blurRad="38100" dist="38100" dir="2700000" algn="tl">
                  <a:srgbClr val="000000"/>
                </a:outerShdw>
              </a:effectLst>
              <a:latin typeface="+mj-lt"/>
              <a:cs typeface="Times New Roman" pitchFamily="18" charset="0"/>
            </a:endParaRPr>
          </a:p>
          <a:p>
            <a:pPr algn="just">
              <a:buNone/>
              <a:defRPr/>
            </a:pPr>
            <a:r>
              <a:rPr lang="tr-TR" sz="2000" b="1" dirty="0" err="1">
                <a:solidFill>
                  <a:srgbClr val="FF0000"/>
                </a:solidFill>
                <a:latin typeface="+mj-lt"/>
                <a:cs typeface="Times New Roman" pitchFamily="18" charset="0"/>
              </a:rPr>
              <a:t>What</a:t>
            </a:r>
            <a:r>
              <a:rPr lang="tr-TR" sz="2000" b="1" dirty="0">
                <a:solidFill>
                  <a:srgbClr val="FF0000"/>
                </a:solidFill>
                <a:latin typeface="+mj-lt"/>
                <a:cs typeface="Times New Roman" pitchFamily="18" charset="0"/>
              </a:rPr>
              <a:t> </a:t>
            </a:r>
            <a:r>
              <a:rPr lang="tr-TR" sz="2000" b="1" dirty="0" smtClean="0">
                <a:solidFill>
                  <a:srgbClr val="FF0000"/>
                </a:solidFill>
                <a:latin typeface="+mj-lt"/>
                <a:cs typeface="Times New Roman" pitchFamily="18" charset="0"/>
              </a:rPr>
              <a:t>is </a:t>
            </a:r>
            <a:r>
              <a:rPr lang="tr-TR" sz="2000" b="1" dirty="0" err="1">
                <a:solidFill>
                  <a:srgbClr val="FF0000"/>
                </a:solidFill>
                <a:latin typeface="+mj-lt"/>
                <a:cs typeface="Times New Roman" pitchFamily="18" charset="0"/>
              </a:rPr>
              <a:t>the</a:t>
            </a:r>
            <a:r>
              <a:rPr lang="tr-TR" sz="2000" b="1" dirty="0">
                <a:solidFill>
                  <a:srgbClr val="FF0000"/>
                </a:solidFill>
                <a:latin typeface="+mj-lt"/>
                <a:cs typeface="Times New Roman" pitchFamily="18" charset="0"/>
              </a:rPr>
              <a:t> main </a:t>
            </a:r>
            <a:r>
              <a:rPr lang="tr-TR" sz="2000" b="1" dirty="0" err="1">
                <a:solidFill>
                  <a:srgbClr val="FF0000"/>
                </a:solidFill>
                <a:latin typeface="+mj-lt"/>
                <a:cs typeface="Times New Roman" pitchFamily="18" charset="0"/>
              </a:rPr>
              <a:t>importance</a:t>
            </a:r>
            <a:r>
              <a:rPr lang="tr-TR" sz="2000" b="1" dirty="0">
                <a:solidFill>
                  <a:srgbClr val="FF0000"/>
                </a:solidFill>
                <a:latin typeface="+mj-lt"/>
                <a:cs typeface="Times New Roman" pitchFamily="18" charset="0"/>
              </a:rPr>
              <a:t> of </a:t>
            </a:r>
            <a:r>
              <a:rPr lang="tr-TR" sz="2000" b="1" dirty="0" err="1">
                <a:solidFill>
                  <a:srgbClr val="FF0000"/>
                </a:solidFill>
                <a:latin typeface="+mj-lt"/>
                <a:cs typeface="Times New Roman" pitchFamily="18" charset="0"/>
              </a:rPr>
              <a:t>the</a:t>
            </a:r>
            <a:r>
              <a:rPr lang="tr-TR" sz="2000" b="1" dirty="0">
                <a:solidFill>
                  <a:srgbClr val="FF0000"/>
                </a:solidFill>
                <a:latin typeface="+mj-lt"/>
                <a:cs typeface="Times New Roman" pitchFamily="18" charset="0"/>
              </a:rPr>
              <a:t> </a:t>
            </a:r>
            <a:r>
              <a:rPr lang="tr-TR" sz="2000" b="1" dirty="0" err="1" smtClean="0">
                <a:solidFill>
                  <a:srgbClr val="FF0000"/>
                </a:solidFill>
                <a:latin typeface="+mj-lt"/>
                <a:cs typeface="Times New Roman" pitchFamily="18" charset="0"/>
              </a:rPr>
              <a:t>milk</a:t>
            </a:r>
            <a:r>
              <a:rPr lang="tr-TR" sz="2000" b="1" dirty="0" smtClean="0">
                <a:solidFill>
                  <a:srgbClr val="FF0000"/>
                </a:solidFill>
                <a:latin typeface="+mj-lt"/>
                <a:cs typeface="Times New Roman" pitchFamily="18" charset="0"/>
              </a:rPr>
              <a:t> </a:t>
            </a:r>
            <a:r>
              <a:rPr lang="tr-TR" sz="2000" b="1" dirty="0" err="1" smtClean="0">
                <a:solidFill>
                  <a:srgbClr val="FF0000"/>
                </a:solidFill>
                <a:latin typeface="+mj-lt"/>
                <a:cs typeface="Times New Roman" pitchFamily="18" charset="0"/>
              </a:rPr>
              <a:t>by-products</a:t>
            </a:r>
            <a:endParaRPr lang="tr-TR" sz="2000" kern="10" dirty="0">
              <a:ln w="25400">
                <a:solidFill>
                  <a:srgbClr val="0066FF"/>
                </a:solidFill>
                <a:round/>
                <a:headEnd/>
                <a:tailEnd/>
              </a:ln>
              <a:solidFill>
                <a:srgbClr val="FF0000"/>
              </a:solidFill>
              <a:effectLst>
                <a:outerShdw dist="45791" dir="2021404" algn="ctr" rotWithShape="0">
                  <a:srgbClr val="9999FF"/>
                </a:outerShdw>
              </a:effectLst>
              <a:latin typeface="+mj-lt"/>
            </a:endParaRPr>
          </a:p>
          <a:p>
            <a:pPr marL="274320" indent="-274320" algn="just" fontAlgn="auto">
              <a:spcAft>
                <a:spcPts val="0"/>
              </a:spcAft>
              <a:buFont typeface="Monotype Sorts" pitchFamily="2" charset="2"/>
              <a:buNone/>
              <a:defRPr/>
            </a:pPr>
            <a:endParaRPr lang="tr-TR" sz="2400" dirty="0" smtClean="0">
              <a:solidFill>
                <a:srgbClr val="0099FF"/>
              </a:solidFill>
              <a:effectLst>
                <a:outerShdw blurRad="38100" dist="38100" dir="2700000" algn="tl">
                  <a:srgbClr val="000000"/>
                </a:outerShdw>
              </a:effectLst>
              <a:latin typeface="Times New Roman" pitchFamily="18" charset="0"/>
              <a:cs typeface="Times New Roman" pitchFamily="18" charset="0"/>
            </a:endParaRPr>
          </a:p>
          <a:p>
            <a:pPr marL="457200" indent="-457200" algn="just" fontAlgn="auto">
              <a:spcAft>
                <a:spcPts val="0"/>
              </a:spcAft>
              <a:buAutoNum type="arabicParenR"/>
              <a:defRPr/>
            </a:pPr>
            <a:r>
              <a:rPr lang="tr-TR" sz="2400" dirty="0" smtClean="0">
                <a:latin typeface="Times New Roman" pitchFamily="18" charset="0"/>
                <a:cs typeface="Times New Roman" pitchFamily="18" charset="0"/>
              </a:rPr>
              <a:t>As it </a:t>
            </a:r>
            <a:r>
              <a:rPr lang="tr-TR" sz="2400" dirty="0" err="1" smtClean="0">
                <a:latin typeface="Times New Roman" pitchFamily="18" charset="0"/>
                <a:cs typeface="Times New Roman" pitchFamily="18" charset="0"/>
              </a:rPr>
              <a:t>well</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known</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that</a:t>
            </a:r>
            <a:r>
              <a:rPr lang="tr-TR" sz="2400" dirty="0" smtClean="0">
                <a:latin typeface="Times New Roman" pitchFamily="18" charset="0"/>
                <a:cs typeface="Times New Roman" pitchFamily="18" charset="0"/>
              </a:rPr>
              <a:t> </a:t>
            </a:r>
            <a:r>
              <a:rPr lang="tr-TR" dirty="0" err="1">
                <a:latin typeface="Times New Roman" pitchFamily="18" charset="0"/>
                <a:cs typeface="Times New Roman" pitchFamily="18" charset="0"/>
              </a:rPr>
              <a:t>dry</a:t>
            </a:r>
            <a:r>
              <a:rPr lang="tr-TR" dirty="0">
                <a:latin typeface="Times New Roman" pitchFamily="18" charset="0"/>
                <a:cs typeface="Times New Roman" pitchFamily="18" charset="0"/>
              </a:rPr>
              <a:t> </a:t>
            </a:r>
            <a:r>
              <a:rPr lang="tr-TR" dirty="0" err="1" smtClean="0">
                <a:latin typeface="Times New Roman" pitchFamily="18" charset="0"/>
                <a:cs typeface="Times New Roman" pitchFamily="18" charset="0"/>
              </a:rPr>
              <a:t>matter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portion</a:t>
            </a:r>
            <a:r>
              <a:rPr lang="tr-TR" dirty="0" smtClean="0">
                <a:latin typeface="Times New Roman" pitchFamily="18" charset="0"/>
                <a:cs typeface="Times New Roman" pitchFamily="18" charset="0"/>
              </a:rPr>
              <a:t> of </a:t>
            </a:r>
            <a:r>
              <a:rPr lang="tr-TR" sz="2400" dirty="0" err="1" smtClean="0">
                <a:latin typeface="Times New Roman" pitchFamily="18" charset="0"/>
                <a:cs typeface="Times New Roman" pitchFamily="18" charset="0"/>
              </a:rPr>
              <a:t>milk</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by-products</a:t>
            </a:r>
            <a:r>
              <a:rPr lang="tr-TR" dirty="0" smtClean="0">
                <a:latin typeface="Times New Roman" pitchFamily="18" charset="0"/>
                <a:cs typeface="Times New Roman" pitchFamily="18" charset="0"/>
              </a:rPr>
              <a:t> is </a:t>
            </a:r>
            <a:r>
              <a:rPr lang="tr-TR" dirty="0" err="1" smtClean="0">
                <a:latin typeface="Times New Roman" pitchFamily="18" charset="0"/>
                <a:cs typeface="Times New Roman" pitchFamily="18" charset="0"/>
              </a:rPr>
              <a:t>from</a:t>
            </a:r>
            <a:r>
              <a:rPr lang="tr-TR" dirty="0" smtClean="0">
                <a:latin typeface="Times New Roman" pitchFamily="18" charset="0"/>
                <a:cs typeface="Times New Roman" pitchFamily="18" charset="0"/>
              </a:rPr>
              <a:t> 5% </a:t>
            </a:r>
            <a:r>
              <a:rPr lang="tr-TR" dirty="0" err="1" smtClean="0">
                <a:latin typeface="Times New Roman" pitchFamily="18" charset="0"/>
                <a:cs typeface="Times New Roman" pitchFamily="18" charset="0"/>
              </a:rPr>
              <a:t>to</a:t>
            </a:r>
            <a:r>
              <a:rPr lang="tr-TR" dirty="0" smtClean="0">
                <a:latin typeface="Times New Roman" pitchFamily="18" charset="0"/>
                <a:cs typeface="Times New Roman" pitchFamily="18" charset="0"/>
              </a:rPr>
              <a:t> 8,5%.</a:t>
            </a:r>
          </a:p>
          <a:p>
            <a:pPr marL="457200" indent="-457200" algn="just">
              <a:buFont typeface="Brush Script MT" pitchFamily="66" charset="0"/>
              <a:buAutoNum type="arabicParenR"/>
              <a:defRPr/>
            </a:pPr>
            <a:r>
              <a:rPr lang="tr-TR"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03 </a:t>
            </a:r>
            <a:r>
              <a:rPr lang="en-US" dirty="0">
                <a:latin typeface="Times New Roman" pitchFamily="18" charset="0"/>
                <a:cs typeface="Times New Roman" pitchFamily="18" charset="0"/>
              </a:rPr>
              <a:t>tons of protein, 15</a:t>
            </a:r>
            <a:r>
              <a:rPr lang="tr-TR" dirty="0">
                <a:latin typeface="Times New Roman" pitchFamily="18" charset="0"/>
                <a:cs typeface="Times New Roman" pitchFamily="18" charset="0"/>
              </a:rPr>
              <a:t>8</a:t>
            </a:r>
            <a:r>
              <a:rPr lang="en-US" dirty="0">
                <a:latin typeface="Times New Roman" pitchFamily="18" charset="0"/>
                <a:cs typeface="Times New Roman" pitchFamily="18" charset="0"/>
              </a:rPr>
              <a:t> tons of milk sugar, 15 tons of minerals</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are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wasted</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because</a:t>
            </a:r>
            <a:r>
              <a:rPr lang="tr-TR" dirty="0">
                <a:latin typeface="Times New Roman" pitchFamily="18" charset="0"/>
                <a:cs typeface="Times New Roman" pitchFamily="18" charset="0"/>
              </a:rPr>
              <a:t> of </a:t>
            </a:r>
            <a:r>
              <a:rPr lang="tr-TR" dirty="0" err="1">
                <a:latin typeface="Times New Roman" pitchFamily="18" charset="0"/>
                <a:cs typeface="Times New Roman" pitchFamily="18" charset="0"/>
              </a:rPr>
              <a:t>milk</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by-product</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such</a:t>
            </a:r>
            <a:r>
              <a:rPr lang="tr-TR" dirty="0">
                <a:latin typeface="Times New Roman" pitchFamily="18" charset="0"/>
                <a:cs typeface="Times New Roman" pitchFamily="18" charset="0"/>
              </a:rPr>
              <a:t> as </a:t>
            </a:r>
            <a:r>
              <a:rPr lang="tr-TR" dirty="0" err="1">
                <a:latin typeface="Times New Roman" pitchFamily="18" charset="0"/>
                <a:cs typeface="Times New Roman" pitchFamily="18" charset="0"/>
              </a:rPr>
              <a:t>whey</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buttermilk</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lactose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etc</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in </a:t>
            </a:r>
            <a:r>
              <a:rPr lang="tr-TR" dirty="0" err="1" smtClean="0">
                <a:latin typeface="Times New Roman" pitchFamily="18" charset="0"/>
                <a:cs typeface="Times New Roman" pitchFamily="18" charset="0"/>
              </a:rPr>
              <a:t>Turkey</a:t>
            </a:r>
            <a:r>
              <a:rPr lang="tr-TR" dirty="0" smtClean="0">
                <a:latin typeface="Times New Roman" pitchFamily="18" charset="0"/>
                <a:cs typeface="Times New Roman" pitchFamily="18" charset="0"/>
              </a:rPr>
              <a:t>.</a:t>
            </a:r>
          </a:p>
          <a:p>
            <a:pPr marL="457200" indent="-457200" algn="just">
              <a:buFont typeface="Brush Script MT" pitchFamily="66" charset="0"/>
              <a:buAutoNum type="arabicParenR"/>
              <a:defRPr/>
            </a:pPr>
            <a:r>
              <a:rPr lang="tr-TR" dirty="0" err="1" smtClean="0">
                <a:latin typeface="Times New Roman" pitchFamily="18" charset="0"/>
                <a:cs typeface="Times New Roman" pitchFamily="18" charset="0"/>
              </a:rPr>
              <a:t>Milk</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by-products</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have</a:t>
            </a:r>
            <a:r>
              <a:rPr lang="tr-TR" dirty="0" smtClean="0">
                <a:latin typeface="Times New Roman" pitchFamily="18" charset="0"/>
                <a:cs typeface="Times New Roman" pitchFamily="18" charset="0"/>
              </a:rPr>
              <a:t> a </a:t>
            </a:r>
            <a:r>
              <a:rPr lang="tr-TR" dirty="0" err="1" smtClean="0">
                <a:latin typeface="Times New Roman" pitchFamily="18" charset="0"/>
                <a:cs typeface="Times New Roman" pitchFamily="18" charset="0"/>
              </a:rPr>
              <a:t>toxic</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effect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for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the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environment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especially</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for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aquatic</a:t>
            </a:r>
            <a:r>
              <a:rPr lang="tr-TR" dirty="0" smtClean="0">
                <a:latin typeface="Times New Roman" pitchFamily="18" charset="0"/>
                <a:cs typeface="Times New Roman" pitchFamily="18" charset="0"/>
              </a:rPr>
              <a:t> life </a:t>
            </a:r>
            <a:r>
              <a:rPr lang="tr-TR" dirty="0" err="1" smtClean="0">
                <a:latin typeface="Times New Roman" pitchFamily="18" charset="0"/>
                <a:cs typeface="Times New Roman" pitchFamily="18" charset="0"/>
              </a:rPr>
              <a:t>and</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also</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they</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have</a:t>
            </a:r>
            <a:r>
              <a:rPr lang="tr-TR" dirty="0" smtClean="0">
                <a:latin typeface="Times New Roman" pitchFamily="18" charset="0"/>
                <a:cs typeface="Times New Roman" pitchFamily="18" charset="0"/>
              </a:rPr>
              <a:t> a </a:t>
            </a:r>
            <a:r>
              <a:rPr lang="tr-TR" dirty="0" err="1" smtClean="0">
                <a:latin typeface="Times New Roman" pitchFamily="18" charset="0"/>
                <a:cs typeface="Times New Roman" pitchFamily="18" charset="0"/>
              </a:rPr>
              <a:t>negative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effect</a:t>
            </a:r>
            <a:r>
              <a:rPr lang="tr-TR" dirty="0" smtClean="0">
                <a:latin typeface="Times New Roman" pitchFamily="18" charset="0"/>
                <a:cs typeface="Times New Roman" pitchFamily="18" charset="0"/>
              </a:rPr>
              <a:t> on </a:t>
            </a:r>
            <a:r>
              <a:rPr lang="tr-TR" dirty="0" err="1" smtClean="0">
                <a:latin typeface="Times New Roman" pitchFamily="18" charset="0"/>
                <a:cs typeface="Times New Roman" pitchFamily="18" charset="0"/>
              </a:rPr>
              <a:t>the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oxygen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amount</a:t>
            </a:r>
            <a:r>
              <a:rPr lang="tr-TR" dirty="0" smtClean="0">
                <a:latin typeface="Times New Roman" pitchFamily="18" charset="0"/>
                <a:cs typeface="Times New Roman" pitchFamily="18" charset="0"/>
              </a:rPr>
              <a:t> of </a:t>
            </a:r>
            <a:r>
              <a:rPr lang="tr-TR" dirty="0" err="1" smtClean="0">
                <a:latin typeface="Times New Roman" pitchFamily="18" charset="0"/>
                <a:cs typeface="Times New Roman" pitchFamily="18" charset="0"/>
              </a:rPr>
              <a:t>the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environment</a:t>
            </a:r>
            <a:r>
              <a:rPr lang="tr-TR" dirty="0" smtClean="0">
                <a:latin typeface="Times New Roman" pitchFamily="18" charset="0"/>
                <a:cs typeface="Times New Roman" pitchFamily="18" charset="0"/>
              </a:rPr>
              <a:t>.</a:t>
            </a:r>
          </a:p>
          <a:p>
            <a:pPr marL="457200" indent="-457200" algn="just">
              <a:buFont typeface="Brush Script MT" pitchFamily="66" charset="0"/>
              <a:buAutoNum type="arabicParenR"/>
              <a:defRPr/>
            </a:pPr>
            <a:r>
              <a:rPr lang="tr-TR" dirty="0" smtClean="0">
                <a:latin typeface="Times New Roman" pitchFamily="18" charset="0"/>
                <a:cs typeface="Times New Roman" pitchFamily="18" charset="0"/>
              </a:rPr>
              <a:t>Financial </a:t>
            </a:r>
            <a:r>
              <a:rPr lang="tr-TR" dirty="0" err="1" smtClean="0">
                <a:latin typeface="Times New Roman" pitchFamily="18" charset="0"/>
                <a:cs typeface="Times New Roman" pitchFamily="18" charset="0"/>
              </a:rPr>
              <a:t>factors</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marL="457200" indent="-457200" algn="just" fontAlgn="auto">
              <a:spcAft>
                <a:spcPts val="0"/>
              </a:spcAft>
              <a:buAutoNum type="arabicParenR"/>
              <a:defRPr/>
            </a:pPr>
            <a:endParaRPr lang="tr-TR" dirty="0" smtClean="0">
              <a:latin typeface="Times New Roman" pitchFamily="18" charset="0"/>
              <a:cs typeface="Times New Roman" pitchFamily="18" charset="0"/>
            </a:endParaRPr>
          </a:p>
          <a:p>
            <a:pPr marL="0" indent="0" algn="just" fontAlgn="auto">
              <a:spcAft>
                <a:spcPts val="0"/>
              </a:spcAft>
              <a:buNone/>
              <a:defRPr/>
            </a:pPr>
            <a:r>
              <a:rPr lang="tr-TR" sz="2400" dirty="0" smtClean="0">
                <a:latin typeface="Times New Roman" pitchFamily="18" charset="0"/>
                <a:cs typeface="Times New Roman" pitchFamily="18" charset="0"/>
              </a:rPr>
              <a:t>	</a:t>
            </a:r>
            <a:endParaRPr lang="tr-TR" sz="2400" dirty="0" smtClean="0">
              <a:solidFill>
                <a:srgbClr val="0099FF"/>
              </a:solidFill>
              <a:effectLst>
                <a:outerShdw blurRad="38100" dist="38100" dir="2700000" algn="tl">
                  <a:srgbClr val="000000"/>
                </a:outerShdw>
              </a:effectLst>
              <a:latin typeface="Times New Roman" pitchFamily="18" charset="0"/>
              <a:cs typeface="Times New Roman" pitchFamily="18" charset="0"/>
            </a:endParaRPr>
          </a:p>
        </p:txBody>
      </p:sp>
      <p:sp>
        <p:nvSpPr>
          <p:cNvPr id="2" name="Altbilgi Yer Tutucusu 1"/>
          <p:cNvSpPr>
            <a:spLocks noGrp="1"/>
          </p:cNvSpPr>
          <p:nvPr>
            <p:ph type="ftr" sz="quarter" idx="11"/>
          </p:nvPr>
        </p:nvSpPr>
        <p:spPr/>
        <p:txBody>
          <a:bodyPr/>
          <a:lstStyle/>
          <a:p>
            <a:endParaRPr lang="tr-TR"/>
          </a:p>
        </p:txBody>
      </p:sp>
      <p:sp>
        <p:nvSpPr>
          <p:cNvPr id="3" name="Slayt Numarası Yer Tutucusu 2"/>
          <p:cNvSpPr>
            <a:spLocks noGrp="1"/>
          </p:cNvSpPr>
          <p:nvPr>
            <p:ph type="sldNum" sz="quarter" idx="12"/>
          </p:nvPr>
        </p:nvSpPr>
        <p:spPr/>
        <p:txBody>
          <a:bodyPr/>
          <a:lstStyle/>
          <a:p>
            <a:fld id="{F302176B-0E47-46AC-8F43-DAB4B8A37D06}" type="slidenum">
              <a:rPr lang="tr-TR" smtClean="0"/>
              <a:pPr/>
              <a:t>9</a:t>
            </a:fld>
            <a:endParaRPr lang="tr-TR"/>
          </a:p>
        </p:txBody>
      </p:sp>
      <p:pic>
        <p:nvPicPr>
          <p:cNvPr id="18434" name="Picture 2" descr="http://motivatedonline.com/wp-content/uploads/2010/09/Happiness-Why-Its-Important.jpg"/>
          <p:cNvPicPr>
            <a:picLocks noChangeAspect="1" noChangeArrowheads="1"/>
          </p:cNvPicPr>
          <p:nvPr/>
        </p:nvPicPr>
        <p:blipFill>
          <a:blip r:embed="rId3"/>
          <a:srcRect t="25000"/>
          <a:stretch>
            <a:fillRect/>
          </a:stretch>
        </p:blipFill>
        <p:spPr bwMode="auto">
          <a:xfrm>
            <a:off x="3357554" y="5107815"/>
            <a:ext cx="4286240" cy="1607333"/>
          </a:xfrm>
          <a:prstGeom prst="rect">
            <a:avLst/>
          </a:prstGeom>
          <a:noFill/>
        </p:spPr>
      </p:pic>
    </p:spTree>
    <p:extLst>
      <p:ext uri="{BB962C8B-B14F-4D97-AF65-F5344CB8AC3E}">
        <p14:creationId xmlns:p14="http://schemas.microsoft.com/office/powerpoint/2010/main" xmlns="" val="14933867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Effect transition="in" filter="blinds(horizontal)">
                                      <p:cBhvr>
                                        <p:cTn id="7" dur="500"/>
                                        <p:tgtEl>
                                          <p:spTgt spid="50179">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0179">
                                            <p:txEl>
                                              <p:pRg st="3" end="3"/>
                                            </p:txEl>
                                          </p:spTgt>
                                        </p:tgtEl>
                                        <p:attrNameLst>
                                          <p:attrName>style.visibility</p:attrName>
                                        </p:attrNameLst>
                                      </p:cBhvr>
                                      <p:to>
                                        <p:strVal val="visible"/>
                                      </p:to>
                                    </p:set>
                                    <p:animEffect transition="in" filter="blinds(horizontal)">
                                      <p:cBhvr>
                                        <p:cTn id="10" dur="500"/>
                                        <p:tgtEl>
                                          <p:spTgt spid="5017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0179">
                                            <p:txEl>
                                              <p:pRg st="4" end="4"/>
                                            </p:txEl>
                                          </p:spTgt>
                                        </p:tgtEl>
                                        <p:attrNameLst>
                                          <p:attrName>style.visibility</p:attrName>
                                        </p:attrNameLst>
                                      </p:cBhvr>
                                      <p:to>
                                        <p:strVal val="visible"/>
                                      </p:to>
                                    </p:set>
                                    <p:animEffect transition="in" filter="blinds(horizontal)">
                                      <p:cBhvr>
                                        <p:cTn id="15" dur="500"/>
                                        <p:tgtEl>
                                          <p:spTgt spid="50179">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0179">
                                            <p:txEl>
                                              <p:pRg st="5" end="5"/>
                                            </p:txEl>
                                          </p:spTgt>
                                        </p:tgtEl>
                                        <p:attrNameLst>
                                          <p:attrName>style.visibility</p:attrName>
                                        </p:attrNameLst>
                                      </p:cBhvr>
                                      <p:to>
                                        <p:strVal val="visible"/>
                                      </p:to>
                                    </p:set>
                                    <p:animEffect transition="in" filter="blinds(horizontal)">
                                      <p:cBhvr>
                                        <p:cTn id="20" dur="500"/>
                                        <p:tgtEl>
                                          <p:spTgt spid="50179">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0179">
                                            <p:txEl>
                                              <p:pRg st="6" end="6"/>
                                            </p:txEl>
                                          </p:spTgt>
                                        </p:tgtEl>
                                        <p:attrNameLst>
                                          <p:attrName>style.visibility</p:attrName>
                                        </p:attrNameLst>
                                      </p:cBhvr>
                                      <p:to>
                                        <p:strVal val="visible"/>
                                      </p:to>
                                    </p:set>
                                    <p:animEffect transition="in" filter="blinds(horizontal)">
                                      <p:cBhvr>
                                        <p:cTn id="25" dur="500"/>
                                        <p:tgtEl>
                                          <p:spTgt spid="50179">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50179">
                                            <p:txEl>
                                              <p:pRg st="8" end="8"/>
                                            </p:txEl>
                                          </p:spTgt>
                                        </p:tgtEl>
                                        <p:attrNameLst>
                                          <p:attrName>style.visibility</p:attrName>
                                        </p:attrNameLst>
                                      </p:cBhvr>
                                      <p:to>
                                        <p:strVal val="visible"/>
                                      </p:to>
                                    </p:set>
                                    <p:animEffect transition="in" filter="blinds(horizontal)">
                                      <p:cBhvr>
                                        <p:cTn id="28" dur="500"/>
                                        <p:tgtEl>
                                          <p:spTgt spid="501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aptiye">
  <a:themeElements>
    <a:clrScheme name="Raptiy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Raptiy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ptiy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1656</TotalTime>
  <Words>1547</Words>
  <Application>Microsoft Office PowerPoint</Application>
  <PresentationFormat>Ekran Gösterisi (4:3)</PresentationFormat>
  <Paragraphs>201</Paragraphs>
  <Slides>26</Slides>
  <Notes>1</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Raptiye</vt:lpstr>
      <vt:lpstr>The Effects of Various Milk By-Products on Microbial Properties of Beef Patties</vt:lpstr>
      <vt:lpstr>Introduction</vt:lpstr>
      <vt:lpstr>Introduction</vt:lpstr>
      <vt:lpstr>Introduction</vt:lpstr>
      <vt:lpstr>Introduction</vt:lpstr>
      <vt:lpstr>Importance of milk by-products</vt:lpstr>
      <vt:lpstr>Some of milk by-products</vt:lpstr>
      <vt:lpstr>Slayt 8</vt:lpstr>
      <vt:lpstr>Slayt 9</vt:lpstr>
      <vt:lpstr>Slayt 10</vt:lpstr>
      <vt:lpstr>Aim of the study.</vt:lpstr>
      <vt:lpstr>Material and Method</vt:lpstr>
      <vt:lpstr>Material:</vt:lpstr>
      <vt:lpstr>Material;</vt:lpstr>
      <vt:lpstr>Method</vt:lpstr>
      <vt:lpstr>Method</vt:lpstr>
      <vt:lpstr>Results and Discussion </vt:lpstr>
      <vt:lpstr>Slayt 18</vt:lpstr>
      <vt:lpstr>Slayt 19</vt:lpstr>
      <vt:lpstr>2. Results for moisture content</vt:lpstr>
      <vt:lpstr>3.Results for protein (%)</vt:lpstr>
      <vt:lpstr>4.Results for water holding capacity</vt:lpstr>
      <vt:lpstr>5.Results for water activity</vt:lpstr>
      <vt:lpstr>The effects of various milk by-products on total mesophilic aerobic bacteria count of beef patties.</vt:lpstr>
      <vt:lpstr>Slayt 25</vt:lpstr>
      <vt:lpstr>Slayt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hasan</dc:creator>
  <cp:lastModifiedBy>team</cp:lastModifiedBy>
  <cp:revision>72</cp:revision>
  <dcterms:created xsi:type="dcterms:W3CDTF">2013-06-18T09:45:05Z</dcterms:created>
  <dcterms:modified xsi:type="dcterms:W3CDTF">2014-09-24T08:40:58Z</dcterms:modified>
</cp:coreProperties>
</file>