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32" r:id="rId1"/>
  </p:sldMasterIdLst>
  <p:notesMasterIdLst>
    <p:notesMasterId r:id="rId29"/>
  </p:notesMasterIdLst>
  <p:sldIdLst>
    <p:sldId id="256" r:id="rId2"/>
    <p:sldId id="259" r:id="rId3"/>
    <p:sldId id="258" r:id="rId4"/>
    <p:sldId id="281" r:id="rId5"/>
    <p:sldId id="282" r:id="rId6"/>
    <p:sldId id="283" r:id="rId7"/>
    <p:sldId id="284" r:id="rId8"/>
    <p:sldId id="285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86" r:id="rId23"/>
    <p:sldId id="278" r:id="rId24"/>
    <p:sldId id="280" r:id="rId25"/>
    <p:sldId id="279" r:id="rId26"/>
    <p:sldId id="275" r:id="rId27"/>
    <p:sldId id="27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E429-4A1F-46CF-8D62-33153D6951C1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59387-7C54-405A-820D-DDE42C3CE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59387-7C54-405A-820D-DDE42C3CE6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59387-7C54-405A-820D-DDE42C3CE6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5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BA5F4-F07F-46BE-AD94-94B93E51F1D2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7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6950-0E3E-499A-B348-4636FC9501C1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9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427B-2D16-4E43-B321-8A14D7452B5A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E6D0-77F5-46B3-A836-1F8A1828FF7B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51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EB7-2367-4CD5-9D35-0C106BD0DE57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71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D450-F041-48E5-AF55-CA3EED858A07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9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6BEEF-7518-4FFA-A1C1-C79BBBC22507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56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F8D0C-3001-4367-8E31-6F531316BDF9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23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11AD-0D95-40CB-840C-846AED9FEA79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8D12-2F7D-419D-BECF-BD143AA28A60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7CD8-7551-4B62-9142-D3AB24BA168E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7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00DC-50A2-4204-A722-C7B65AEF0095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3756-0A2F-4614-9366-FAB35D004A03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8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710C-B36D-4883-BB4B-D09809A75956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0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0AB7-A313-4596-ADD3-9E8B0CFADEFA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1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D77A-3CA9-46CF-9A0F-B47D9741B399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4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C158-A4DF-49D6-BA0D-5BB619C88680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4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D49178-9A20-4EE4-935C-9F733144C31B}" type="datetime1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  <p:sldLayoutId id="214748404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56" y="1328309"/>
            <a:ext cx="8751765" cy="2616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 Carbohydrate-based Ligands with </a:t>
            </a:r>
            <a:r>
              <a:rPr lang="en-US" dirty="0" err="1" smtClean="0"/>
              <a:t>Immunostimulatory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8637" y="4076700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Cecilia H Marzabadi, </a:t>
            </a:r>
            <a:r>
              <a:rPr lang="en-US" u="sng" dirty="0" smtClean="0">
                <a:solidFill>
                  <a:srgbClr val="FF0000"/>
                </a:solidFill>
              </a:rPr>
              <a:t>Vikram </a:t>
            </a:r>
            <a:r>
              <a:rPr lang="en-US" u="sng" dirty="0" err="1" smtClean="0">
                <a:solidFill>
                  <a:srgbClr val="FF0000"/>
                </a:solidFill>
              </a:rPr>
              <a:t>Basava</a:t>
            </a:r>
            <a:r>
              <a:rPr lang="en-US" dirty="0" smtClean="0">
                <a:solidFill>
                  <a:srgbClr val="FF0000"/>
                </a:solidFill>
              </a:rPr>
              <a:t> and Constantine </a:t>
            </a:r>
            <a:r>
              <a:rPr lang="en-US" dirty="0" err="1" smtClean="0">
                <a:solidFill>
                  <a:srgbClr val="FF0000"/>
                </a:solidFill>
              </a:rPr>
              <a:t>Bitsaktsis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Seton Hall University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South Orange, NJ USA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studies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8936" y="1851906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Synthesis of Subunit B: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990282"/>
              </p:ext>
            </p:extLst>
          </p:nvPr>
        </p:nvGraphicFramePr>
        <p:xfrm>
          <a:off x="2757097" y="2491754"/>
          <a:ext cx="6577444" cy="288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S ChemDraw Drawing" r:id="rId3" imgW="5195334" imgH="2282880" progId="ChemDraw.Document.6.0">
                  <p:embed/>
                </p:oleObj>
              </mc:Choice>
              <mc:Fallback>
                <p:oleObj name="CS ChemDraw Drawing" r:id="rId3" imgW="5195334" imgH="22828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097" y="2491754"/>
                        <a:ext cx="6577444" cy="288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667583" y="2359640"/>
            <a:ext cx="2895600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51019" y="329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B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studies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02054" y="1753029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Synthesis of Subunit C: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8703"/>
              </p:ext>
            </p:extLst>
          </p:nvPr>
        </p:nvGraphicFramePr>
        <p:xfrm>
          <a:off x="2368009" y="2304832"/>
          <a:ext cx="7255262" cy="366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CS ChemDraw Drawing" r:id="rId3" imgW="6362249" imgH="3213608" progId="ChemDraw.Document.6.0">
                  <p:embed/>
                </p:oleObj>
              </mc:Choice>
              <mc:Fallback>
                <p:oleObj name="CS ChemDraw Drawing" r:id="rId3" imgW="6362249" imgH="32136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8009" y="2304832"/>
                        <a:ext cx="7255262" cy="3663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72683" y="3546088"/>
            <a:ext cx="3005253" cy="23417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6433"/>
          </a:xfrm>
        </p:spPr>
        <p:txBody>
          <a:bodyPr/>
          <a:lstStyle/>
          <a:p>
            <a:r>
              <a:rPr lang="en-US" dirty="0" smtClean="0"/>
              <a:t>Synthetic studies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1733550"/>
            <a:ext cx="601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Synthesis of Subunit C (</a:t>
            </a:r>
            <a:r>
              <a:rPr lang="en-US" sz="2400" dirty="0" err="1" smtClean="0">
                <a:solidFill>
                  <a:srgbClr val="FF0000"/>
                </a:solidFill>
              </a:rPr>
              <a:t>cont</a:t>
            </a:r>
            <a:r>
              <a:rPr lang="en-US" sz="2400" dirty="0" smtClean="0">
                <a:solidFill>
                  <a:srgbClr val="FF0000"/>
                </a:solidFill>
              </a:rPr>
              <a:t>):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9628" y="465564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askerville Old Face" panose="02020602080505020303" pitchFamily="18" charset="0"/>
              </a:rPr>
              <a:t>C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4197"/>
              </p:ext>
            </p:extLst>
          </p:nvPr>
        </p:nvGraphicFramePr>
        <p:xfrm>
          <a:off x="2225157" y="2651318"/>
          <a:ext cx="7441203" cy="2009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CS ChemDraw Drawing" r:id="rId3" imgW="6159458" imgH="1663700" progId="ChemDraw.Document.6.0">
                  <p:embed/>
                </p:oleObj>
              </mc:Choice>
              <mc:Fallback>
                <p:oleObj name="CS ChemDraw Drawing" r:id="rId3" imgW="6159458" imgH="1663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157" y="2651318"/>
                        <a:ext cx="7441203" cy="2009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19" y="87405"/>
            <a:ext cx="10364451" cy="1596177"/>
          </a:xfrm>
        </p:spPr>
        <p:txBody>
          <a:bodyPr/>
          <a:lstStyle/>
          <a:p>
            <a:r>
              <a:rPr lang="en-US" dirty="0" smtClean="0"/>
              <a:t>Synthetic studies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1100" y="1364221"/>
            <a:ext cx="633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Coupling of Subunits A and B: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740267"/>
              </p:ext>
            </p:extLst>
          </p:nvPr>
        </p:nvGraphicFramePr>
        <p:xfrm>
          <a:off x="1891860" y="1831211"/>
          <a:ext cx="8532711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CS ChemDraw Drawing" r:id="rId3" imgW="8295135" imgH="4370925" progId="ChemDraw.Document.6.0">
                  <p:embed/>
                </p:oleObj>
              </mc:Choice>
              <mc:Fallback>
                <p:oleObj name="CS ChemDraw Drawing" r:id="rId3" imgW="8295135" imgH="437092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860" y="1831211"/>
                        <a:ext cx="8532711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60791"/>
              </p:ext>
            </p:extLst>
          </p:nvPr>
        </p:nvGraphicFramePr>
        <p:xfrm>
          <a:off x="36423600" y="11227904"/>
          <a:ext cx="5886450" cy="349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CS ChemDraw Drawing" r:id="rId3" imgW="5106824" imgH="2886415" progId="ChemDraw.Document.6.0">
                  <p:embed/>
                </p:oleObj>
              </mc:Choice>
              <mc:Fallback>
                <p:oleObj name="CS ChemDraw Drawing" r:id="rId3" imgW="5106824" imgH="288641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3600" y="11227904"/>
                        <a:ext cx="5886450" cy="3497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55641"/>
              </p:ext>
            </p:extLst>
          </p:nvPr>
        </p:nvGraphicFramePr>
        <p:xfrm>
          <a:off x="3630930" y="1006793"/>
          <a:ext cx="5205413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CS ChemDraw Drawing" r:id="rId5" imgW="5205912" imgH="5521339" progId="ChemDraw.Document.6.0">
                  <p:embed/>
                </p:oleObj>
              </mc:Choice>
              <mc:Fallback>
                <p:oleObj name="CS ChemDraw Drawing" r:id="rId5" imgW="5205912" imgH="552133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930" y="1006793"/>
                        <a:ext cx="5205413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7459" y="-95475"/>
            <a:ext cx="10364451" cy="1596177"/>
          </a:xfrm>
        </p:spPr>
        <p:txBody>
          <a:bodyPr/>
          <a:lstStyle/>
          <a:p>
            <a:r>
              <a:rPr lang="en-US" dirty="0" smtClean="0"/>
              <a:t>Synthetic studies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5362" y="1006793"/>
            <a:ext cx="422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Coupling of Subunit A+B with C: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BIOLogical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4" name="Rectangle 14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367092"/>
            <a:ext cx="10363826" cy="18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4" rIns="91348" bIns="4567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7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dirty="0" smtClean="0">
                <a:latin typeface="Baskerville Old Face" panose="02020602080505020303" pitchFamily="18" charset="0"/>
              </a:rPr>
              <a:t>Protected </a:t>
            </a:r>
            <a:r>
              <a:rPr lang="en-US" altLang="en-US" sz="2400" dirty="0">
                <a:latin typeface="Baskerville Old Face" panose="02020602080505020303" pitchFamily="18" charset="0"/>
              </a:rPr>
              <a:t>analog </a:t>
            </a:r>
            <a:r>
              <a:rPr lang="en-US" altLang="en-US" sz="2400" b="1" dirty="0" smtClean="0">
                <a:latin typeface="Baskerville Old Face" panose="02020602080505020303" pitchFamily="18" charset="0"/>
              </a:rPr>
              <a:t>2 wa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s </a:t>
            </a:r>
            <a:r>
              <a:rPr lang="en-US" altLang="en-US" sz="2400" dirty="0">
                <a:latin typeface="Baskerville Old Face" panose="02020602080505020303" pitchFamily="18" charset="0"/>
              </a:rPr>
              <a:t>evaluated in ELISA assays for the production of the </a:t>
            </a:r>
            <a:r>
              <a:rPr lang="en-US" altLang="en-US" sz="2400" dirty="0" err="1">
                <a:latin typeface="Baskerville Old Face" panose="02020602080505020303" pitchFamily="18" charset="0"/>
              </a:rPr>
              <a:t>proinflammatory</a:t>
            </a:r>
            <a:r>
              <a:rPr lang="en-US" altLang="en-US" sz="2400" dirty="0">
                <a:latin typeface="Baskerville Old Face" panose="02020602080505020303" pitchFamily="18" charset="0"/>
              </a:rPr>
              <a:t> cytokines TNF-</a:t>
            </a:r>
            <a:r>
              <a:rPr lang="en-US" altLang="en-US" sz="2400" dirty="0">
                <a:latin typeface="Symbol" panose="05050102010706020507" pitchFamily="18" charset="2"/>
              </a:rPr>
              <a:t>a </a:t>
            </a:r>
            <a:r>
              <a:rPr lang="en-US" altLang="en-US" sz="2400" dirty="0">
                <a:latin typeface="Baskerville Old Face" panose="02020602080505020303" pitchFamily="18" charset="0"/>
              </a:rPr>
              <a:t>and IL-6 using Raw 264.7 and mouse peritoneal macrophages (C57 BL/6, Jackson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)</a:t>
            </a:r>
            <a:endParaRPr lang="en-US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10" y="1753029"/>
            <a:ext cx="397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Innate Immunity: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BIOLogical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4" name="Rectangle 142"/>
          <p:cNvSpPr>
            <a:spLocks noGrp="1" noChangeArrowheads="1"/>
          </p:cNvSpPr>
          <p:nvPr>
            <p:ph sz="quarter" idx="13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4" rIns="91348" bIns="4567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7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altLang="en-US" sz="2400" dirty="0" err="1" smtClean="0">
                <a:latin typeface="Baskerville Old Face" panose="02020602080505020303" pitchFamily="18" charset="0"/>
              </a:rPr>
              <a:t>Tnf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-</a:t>
            </a:r>
            <a:r>
              <a:rPr lang="en-US" altLang="en-US" sz="2400" dirty="0">
                <a:latin typeface="Symbol" panose="05050102010706020507" pitchFamily="18" charset="2"/>
              </a:rPr>
              <a:t>a</a:t>
            </a:r>
            <a:endParaRPr lang="en-US" alt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140" y="2368324"/>
            <a:ext cx="4861520" cy="34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6710" y="1753029"/>
            <a:ext cx="397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Innate Immunity: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875" y="2665562"/>
            <a:ext cx="4356340" cy="30621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BIOLogical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4" name="Rectangle 14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367092"/>
            <a:ext cx="5106026" cy="50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4" rIns="91348" bIns="45674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7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5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r>
              <a:rPr lang="en-US" altLang="en-US" sz="2400" dirty="0" smtClean="0">
                <a:latin typeface="Baskerville Old Face" panose="02020602080505020303" pitchFamily="18" charset="0"/>
              </a:rPr>
              <a:t>IL-6</a:t>
            </a:r>
            <a:endParaRPr lang="en-US" alt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710" y="1753029"/>
            <a:ext cx="3976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Innate Immunity: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90" y="2622430"/>
            <a:ext cx="4108939" cy="296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9" y="2368324"/>
            <a:ext cx="4681521" cy="34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513742"/>
            <a:ext cx="10363826" cy="3424107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400" dirty="0">
                <a:latin typeface="Baskerville Old Face" panose="02020602080505020303" pitchFamily="18" charset="0"/>
              </a:rPr>
              <a:t>The molecule synthesized was also tested in spleen cells from the same mice looking for T and B cell proliferation, levels of 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IFN-</a:t>
            </a:r>
            <a:r>
              <a:rPr lang="en-US" altLang="en-US" sz="2400" dirty="0">
                <a:latin typeface="Baskerville Old Face" panose="02020602080505020303" pitchFamily="18" charset="0"/>
              </a:rPr>
              <a:t>g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 </a:t>
            </a:r>
            <a:r>
              <a:rPr lang="en-US" altLang="en-US" sz="2400" dirty="0">
                <a:latin typeface="Baskerville Old Face" panose="02020602080505020303" pitchFamily="18" charset="0"/>
              </a:rPr>
              <a:t>in the supernatants (indicative of a T cell response), and polyclonal IgM and IgG levels in the supernatants l (indicative of a B cell response</a:t>
            </a:r>
            <a:r>
              <a:rPr lang="en-US" altLang="en-US" sz="2400" dirty="0" smtClean="0">
                <a:latin typeface="Baskerville Old Face" panose="02020602080505020303" pitchFamily="18" charset="0"/>
              </a:rPr>
              <a:t>) were Measured.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 smtClean="0">
              <a:latin typeface="Baskerville Old Face" panose="02020602080505020303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400" dirty="0" smtClean="0">
                <a:latin typeface="Baskerville Old Face" panose="02020602080505020303" pitchFamily="18" charset="0"/>
              </a:rPr>
              <a:t>No T Cell or B Cell responses were observed.</a:t>
            </a:r>
            <a:endParaRPr lang="en-US" altLang="en-US" sz="2400" dirty="0">
              <a:latin typeface="Baskerville Old Face" panose="02020602080505020303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819" y="1829228"/>
            <a:ext cx="499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Adaptive Immunity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513742"/>
            <a:ext cx="10363826" cy="3424107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2400" dirty="0" smtClean="0">
                <a:latin typeface="Baskerville Old Face" panose="02020602080505020303" pitchFamily="18" charset="0"/>
              </a:rPr>
              <a:t>To elucidate the bacterial Toll Like Receptor responsible for cytokine production, the peritoneal macrophages from TLR2 and TLR4 knockout mice (female, 4-6 week old C57BL6) were dosed with compound </a:t>
            </a:r>
            <a:r>
              <a:rPr lang="en-US" sz="2400" b="1" dirty="0" smtClean="0">
                <a:latin typeface="Baskerville Old Face" panose="02020602080505020303" pitchFamily="18" charset="0"/>
              </a:rPr>
              <a:t>2</a:t>
            </a:r>
            <a:r>
              <a:rPr lang="en-US" sz="2400" dirty="0" smtClean="0">
                <a:latin typeface="Baskerville Old Face" panose="02020602080505020303" pitchFamily="18" charset="0"/>
              </a:rPr>
              <a:t> and,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tnf</a:t>
            </a:r>
            <a:r>
              <a:rPr lang="en-US" sz="2400" dirty="0" smtClean="0">
                <a:latin typeface="Baskerville Old Face" panose="02020602080505020303" pitchFamily="18" charset="0"/>
              </a:rPr>
              <a:t>-a and IL6 levels were measured overtime in the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supernatents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775" y="1840998"/>
            <a:ext cx="805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Innate Immunity: TLR2 vs TLR4 Ligand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5210801" cy="3424107"/>
          </a:xfrm>
        </p:spPr>
        <p:txBody>
          <a:bodyPr>
            <a:normAutofit fontScale="92500"/>
          </a:bodyPr>
          <a:lstStyle/>
          <a:p>
            <a:r>
              <a:rPr lang="en-US" altLang="en-US" dirty="0">
                <a:latin typeface="Baskerville Old Face" panose="02020602080505020303" pitchFamily="18" charset="0"/>
              </a:rPr>
              <a:t>The </a:t>
            </a:r>
            <a:r>
              <a:rPr lang="en-US" altLang="en-US" dirty="0" err="1">
                <a:latin typeface="Baskerville Old Face" panose="02020602080505020303" pitchFamily="18" charset="0"/>
              </a:rPr>
              <a:t>zwitterionic</a:t>
            </a:r>
            <a:r>
              <a:rPr lang="en-US" altLang="en-US" dirty="0">
                <a:latin typeface="Baskerville Old Face" panose="02020602080505020303" pitchFamily="18" charset="0"/>
              </a:rPr>
              <a:t> polysaccharide, PSA1, isolated from the capsule of </a:t>
            </a:r>
            <a:r>
              <a:rPr lang="en-US" altLang="en-US" b="1" i="1" dirty="0" err="1">
                <a:latin typeface="Baskerville Old Face" panose="02020602080505020303" pitchFamily="18" charset="0"/>
              </a:rPr>
              <a:t>Bacteroides</a:t>
            </a:r>
            <a:r>
              <a:rPr lang="en-US" altLang="en-US" b="1" i="1" dirty="0">
                <a:latin typeface="Baskerville Old Face" panose="02020602080505020303" pitchFamily="18" charset="0"/>
              </a:rPr>
              <a:t> </a:t>
            </a:r>
            <a:r>
              <a:rPr lang="en-US" altLang="en-US" b="1" i="1" dirty="0" err="1">
                <a:latin typeface="Baskerville Old Face" panose="02020602080505020303" pitchFamily="18" charset="0"/>
              </a:rPr>
              <a:t>fragilis</a:t>
            </a:r>
            <a:r>
              <a:rPr lang="en-US" altLang="en-US" dirty="0">
                <a:latin typeface="Baskerville Old Face" panose="02020602080505020303" pitchFamily="18" charset="0"/>
              </a:rPr>
              <a:t>, has been shown to stimulate both innate and adaptive immune responses in mammals and is believed to be important in establishing a balanced immune system which is mediated by </a:t>
            </a:r>
            <a:r>
              <a:rPr lang="en-US" altLang="en-US" dirty="0" smtClean="0">
                <a:latin typeface="Baskerville Old Face" panose="02020602080505020303" pitchFamily="18" charset="0"/>
              </a:rPr>
              <a:t>T-lymphocytes.</a:t>
            </a:r>
            <a:endParaRPr lang="en-US" dirty="0"/>
          </a:p>
        </p:txBody>
      </p:sp>
      <p:graphicFrame>
        <p:nvGraphicFramePr>
          <p:cNvPr id="5" name="Object 6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5458928"/>
              </p:ext>
            </p:extLst>
          </p:nvPr>
        </p:nvGraphicFramePr>
        <p:xfrm>
          <a:off x="6927012" y="2139352"/>
          <a:ext cx="3562710" cy="312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hemSketch" r:id="rId4" imgW="2968752" imgH="2471928" progId="ACD.ChemSketch.20">
                  <p:embed/>
                </p:oleObj>
              </mc:Choice>
              <mc:Fallback>
                <p:oleObj name="ChemSketch" r:id="rId4" imgW="2968752" imgH="247192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012" y="2139352"/>
                        <a:ext cx="3562710" cy="3120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77250" y="5229225"/>
            <a:ext cx="31432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2202" y="1811249"/>
            <a:ext cx="571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TLR KO MICE: TNF-</a:t>
            </a:r>
            <a:r>
              <a:rPr lang="en-US" sz="3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 Production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23580" y="2366963"/>
            <a:ext cx="4687039" cy="342423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81380" y="2366963"/>
            <a:ext cx="4687039" cy="34242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818" y="1829228"/>
            <a:ext cx="571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TLR KO MICE: IL-6 Production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3734" y="2366963"/>
            <a:ext cx="4786732" cy="342423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31534" y="2366963"/>
            <a:ext cx="4786732" cy="34242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6191" y="2367092"/>
            <a:ext cx="1058833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askerville Old Face" panose="02020602080505020303" pitchFamily="18" charset="0"/>
              </a:rPr>
              <a:t>the extent of binding of analogue </a:t>
            </a:r>
            <a:r>
              <a:rPr lang="en-US" sz="2400" b="1" dirty="0" smtClean="0">
                <a:latin typeface="Baskerville Old Face" panose="02020602080505020303" pitchFamily="18" charset="0"/>
              </a:rPr>
              <a:t>2</a:t>
            </a:r>
            <a:r>
              <a:rPr lang="en-US" sz="2400" dirty="0" smtClean="0">
                <a:latin typeface="Baskerville Old Face" panose="02020602080505020303" pitchFamily="18" charset="0"/>
              </a:rPr>
              <a:t> to the TLR-4 receptors was illustrated by treating the peritoneal exudate cells (pec) with different concentrations of the compound. The cells were pre-incubated with the compound, after which were washed. To the washed cells was added the antibody followed by the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phytoerythrin</a:t>
            </a:r>
            <a:r>
              <a:rPr lang="en-US" sz="2400" dirty="0" smtClean="0">
                <a:latin typeface="Baskerville Old Face" panose="02020602080505020303" pitchFamily="18" charset="0"/>
              </a:rPr>
              <a:t> dye and, the number of the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coloured</a:t>
            </a:r>
            <a:r>
              <a:rPr lang="en-US" sz="2400" dirty="0" smtClean="0">
                <a:latin typeface="Baskerville Old Face" panose="02020602080505020303" pitchFamily="18" charset="0"/>
              </a:rPr>
              <a:t> cells was observed by flow cytometry. 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909" y="1532989"/>
            <a:ext cx="1048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TLR-4 EXPRESSION: Flow Cytometry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3149" y="21998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99" y="3004143"/>
            <a:ext cx="2638693" cy="2787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4" y="3004142"/>
            <a:ext cx="3064225" cy="277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492" y="3004145"/>
            <a:ext cx="2977801" cy="2787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2668" y="2996025"/>
            <a:ext cx="2638692" cy="2787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644" y="2029511"/>
            <a:ext cx="1466850" cy="98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145" y="2023070"/>
            <a:ext cx="2286000" cy="981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893" y="2023070"/>
            <a:ext cx="2286000" cy="981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8399" y="2023070"/>
            <a:ext cx="2409825" cy="9810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3149" y="21998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8909" y="1532989"/>
            <a:ext cx="1048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TLR-4 EXPRESSION: Flow Cytometry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796" y="3569756"/>
            <a:ext cx="608804" cy="312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Gautami" panose="020B0502040204020203" pitchFamily="34" charset="0"/>
              </a:rPr>
              <a:t>TLR-4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2292"/>
              </p:ext>
            </p:extLst>
          </p:nvPr>
        </p:nvGraphicFramePr>
        <p:xfrm>
          <a:off x="3798326" y="2214694"/>
          <a:ext cx="403225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Prism Project" r:id="rId3" imgW="4032000" imgH="4032000" progId="Prism5.Document">
                  <p:embed/>
                </p:oleObj>
              </mc:Choice>
              <mc:Fallback>
                <p:oleObj name="Prism Project" r:id="rId3" imgW="4032000" imgH="403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8326" y="2214694"/>
                        <a:ext cx="4032250" cy="403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3149" y="219985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909" y="1532989"/>
            <a:ext cx="999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TLR-4 EXPRESSION: Flow Cytometry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89974" y="276956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BIOLOGICAL 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536" y="3313724"/>
            <a:ext cx="2916143" cy="2748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510" y="3286124"/>
            <a:ext cx="2628710" cy="2776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82" y="2332649"/>
            <a:ext cx="1466850" cy="981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952" y="2305049"/>
            <a:ext cx="2409825" cy="981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910" y="1532989"/>
            <a:ext cx="1020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TLR-2 EXPRESSION: Flow Cytometry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5" y="2574126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A reduction in the production of both TNF-a and IL-6 was observed in only the TLR4 knockout mice suggesting that signaling of </a:t>
            </a:r>
            <a:r>
              <a:rPr lang="en-US" sz="2400" b="1" dirty="0" smtClean="0">
                <a:latin typeface="Baskerville Old Face" panose="02020602080505020303" pitchFamily="18" charset="0"/>
              </a:rPr>
              <a:t>2</a:t>
            </a:r>
            <a:r>
              <a:rPr lang="en-US" sz="2400" b="1" i="1" dirty="0" smtClean="0">
                <a:latin typeface="Baskerville Old Face" panose="02020602080505020303" pitchFamily="18" charset="0"/>
              </a:rPr>
              <a:t> </a:t>
            </a:r>
            <a:r>
              <a:rPr lang="en-US" sz="2400" dirty="0" smtClean="0">
                <a:latin typeface="Baskerville Old Face" panose="02020602080505020303" pitchFamily="18" charset="0"/>
              </a:rPr>
              <a:t>occurs through TLR4. Furthermore, the magnitude of TLR4 signaling with </a:t>
            </a:r>
            <a:r>
              <a:rPr lang="en-US" sz="2400" b="1" dirty="0" smtClean="0">
                <a:latin typeface="Baskerville Old Face" panose="02020602080505020303" pitchFamily="18" charset="0"/>
              </a:rPr>
              <a:t>2</a:t>
            </a:r>
            <a:r>
              <a:rPr lang="en-US" sz="2400" dirty="0" smtClean="0">
                <a:latin typeface="Baskerville Old Face" panose="02020602080505020303" pitchFamily="18" charset="0"/>
              </a:rPr>
              <a:t> was greater than the known TLR4 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AGONist</a:t>
            </a:r>
            <a:r>
              <a:rPr lang="en-US" sz="2400" dirty="0" smtClean="0">
                <a:latin typeface="Baskerville Old Face" panose="02020602080505020303" pitchFamily="18" charset="0"/>
              </a:rPr>
              <a:t>, </a:t>
            </a:r>
            <a:r>
              <a:rPr lang="en-US" sz="2400" i="1" dirty="0" smtClean="0">
                <a:latin typeface="Baskerville Old Face" panose="02020602080505020303" pitchFamily="18" charset="0"/>
              </a:rPr>
              <a:t>e. coli</a:t>
            </a:r>
            <a:r>
              <a:rPr lang="en-US" sz="2400" dirty="0" smtClean="0">
                <a:latin typeface="Baskerville Old Face" panose="02020602080505020303" pitchFamily="18" charset="0"/>
              </a:rPr>
              <a:t>  LPS (</a:t>
            </a:r>
            <a:r>
              <a:rPr lang="en-US" sz="2400" dirty="0" err="1" smtClean="0">
                <a:latin typeface="Baskerville Old Face" panose="02020602080505020303" pitchFamily="18" charset="0"/>
              </a:rPr>
              <a:t>LIPOPOLYsaccharide</a:t>
            </a:r>
            <a:r>
              <a:rPr lang="en-US" sz="2400" dirty="0" smtClean="0">
                <a:latin typeface="Baskerville Old Face" panose="02020602080505020303" pitchFamily="18" charset="0"/>
              </a:rPr>
              <a:t>)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818" y="1829228"/>
            <a:ext cx="571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SUMMARY: TLR KO MICE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Baskerville Old Face" panose="02020602080505020303" pitchFamily="18" charset="0"/>
              </a:rPr>
              <a:t>The desired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zwitterionic</a:t>
            </a:r>
            <a:r>
              <a:rPr lang="en-US" sz="1800" dirty="0" smtClean="0">
                <a:latin typeface="Baskerville Old Face" panose="02020602080505020303" pitchFamily="18" charset="0"/>
              </a:rPr>
              <a:t> polysaccharide, an analogue of psa1, was successfully synthesized with both amino and carboxylate moieties</a:t>
            </a:r>
          </a:p>
          <a:p>
            <a:r>
              <a:rPr lang="en-US" sz="1800" dirty="0" smtClean="0">
                <a:latin typeface="Baskerville Old Face" panose="02020602080505020303" pitchFamily="18" charset="0"/>
              </a:rPr>
              <a:t>The biological evaluation clearly denotes that the analogue </a:t>
            </a:r>
            <a:r>
              <a:rPr lang="en-US" sz="1800" b="1" dirty="0" smtClean="0">
                <a:latin typeface="Baskerville Old Face" panose="02020602080505020303" pitchFamily="18" charset="0"/>
              </a:rPr>
              <a:t>2</a:t>
            </a:r>
            <a:r>
              <a:rPr lang="en-US" sz="1800" dirty="0" smtClean="0">
                <a:latin typeface="Baskerville Old Face" panose="02020602080505020303" pitchFamily="18" charset="0"/>
              </a:rPr>
              <a:t> shows </a:t>
            </a:r>
            <a:r>
              <a:rPr lang="en-US" sz="1800" dirty="0" err="1" smtClean="0">
                <a:latin typeface="Baskerville Old Face" panose="02020602080505020303" pitchFamily="18" charset="0"/>
              </a:rPr>
              <a:t>immunostimulatory</a:t>
            </a:r>
            <a:r>
              <a:rPr lang="en-US" sz="1800" dirty="0" smtClean="0">
                <a:latin typeface="Baskerville Old Face" panose="02020602080505020303" pitchFamily="18" charset="0"/>
              </a:rPr>
              <a:t> properties </a:t>
            </a:r>
          </a:p>
          <a:p>
            <a:r>
              <a:rPr lang="en-US" altLang="en-US" sz="1800" dirty="0" smtClean="0">
                <a:latin typeface="Baskerville Old Face" panose="02020602080505020303" pitchFamily="18" charset="0"/>
              </a:rPr>
              <a:t>Analogue </a:t>
            </a:r>
            <a:r>
              <a:rPr lang="en-US" altLang="en-US" sz="1800" b="1" dirty="0" smtClean="0">
                <a:latin typeface="Baskerville Old Face" panose="02020602080505020303" pitchFamily="18" charset="0"/>
              </a:rPr>
              <a:t>2</a:t>
            </a:r>
            <a:r>
              <a:rPr lang="en-US" altLang="en-US" sz="1800" dirty="0" smtClean="0">
                <a:latin typeface="Baskerville Old Face" panose="02020602080505020303" pitchFamily="18" charset="0"/>
              </a:rPr>
              <a:t> was found to stimulate the innate immune system, and not the adaptive immune system</a:t>
            </a:r>
            <a:endParaRPr lang="en-US" sz="1800" dirty="0" smtClean="0">
              <a:latin typeface="Baskerville Old Face" panose="02020602080505020303" pitchFamily="18" charset="0"/>
            </a:endParaRPr>
          </a:p>
          <a:p>
            <a:r>
              <a:rPr lang="en-US" sz="1800" dirty="0" smtClean="0">
                <a:latin typeface="Baskerville Old Face" panose="02020602080505020303" pitchFamily="18" charset="0"/>
              </a:rPr>
              <a:t>an unexpected and an efficient synthesis of 3, 6-anhydro-</a:t>
            </a:r>
            <a:r>
              <a:rPr lang="en-US" sz="1600" dirty="0" smtClean="0">
                <a:latin typeface="Baskerville Old Face" panose="02020602080505020303" pitchFamily="18" charset="0"/>
              </a:rPr>
              <a:t>d</a:t>
            </a:r>
            <a:r>
              <a:rPr lang="en-US" sz="1800" dirty="0" smtClean="0">
                <a:latin typeface="Baskerville Old Face" panose="02020602080505020303" pitchFamily="18" charset="0"/>
              </a:rPr>
              <a:t>-glucal paves a route to the synthesis of interesting new carbohydrate moieties</a:t>
            </a:r>
            <a:endParaRPr lang="en-US" sz="1800" dirty="0">
              <a:latin typeface="Baskerville Old Face" panose="020206020805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51874" y="2338517"/>
            <a:ext cx="5106026" cy="34241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askerville Old Face" panose="02020602080505020303" pitchFamily="18" charset="0"/>
              </a:rPr>
              <a:t>Work in our laboratory involves the synthesis of simpler </a:t>
            </a:r>
            <a:r>
              <a:rPr lang="en-US" altLang="en-US" dirty="0" err="1">
                <a:latin typeface="Baskerville Old Face" panose="02020602080505020303" pitchFamily="18" charset="0"/>
              </a:rPr>
              <a:t>zwitterionic</a:t>
            </a:r>
            <a:r>
              <a:rPr lang="en-US" altLang="en-US" dirty="0">
                <a:latin typeface="Baskerville Old Face" panose="02020602080505020303" pitchFamily="18" charset="0"/>
              </a:rPr>
              <a:t> saccharide </a:t>
            </a:r>
            <a:r>
              <a:rPr lang="en-US" altLang="en-US" dirty="0" smtClean="0">
                <a:latin typeface="Baskerville Old Face" panose="02020602080505020303" pitchFamily="18" charset="0"/>
              </a:rPr>
              <a:t>analogues </a:t>
            </a:r>
            <a:r>
              <a:rPr lang="en-US" altLang="en-US" dirty="0">
                <a:latin typeface="Baskerville Old Face" panose="02020602080505020303" pitchFamily="18" charset="0"/>
              </a:rPr>
              <a:t>for evaluation as potential stimulants of innate and/or adaptive immunity.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latin typeface="Baskerville Old Face" panose="02020602080505020303" pitchFamily="18" charset="0"/>
              </a:rPr>
              <a:t>Recently, One </a:t>
            </a:r>
            <a:r>
              <a:rPr lang="en-US" altLang="en-US" dirty="0">
                <a:latin typeface="Baskerville Old Face" panose="02020602080505020303" pitchFamily="18" charset="0"/>
              </a:rPr>
              <a:t>such </a:t>
            </a:r>
            <a:r>
              <a:rPr lang="en-US" altLang="en-US" dirty="0" smtClean="0">
                <a:latin typeface="Baskerville Old Face" panose="02020602080505020303" pitchFamily="18" charset="0"/>
              </a:rPr>
              <a:t>analog,  </a:t>
            </a:r>
            <a:r>
              <a:rPr lang="en-US" altLang="en-US" b="1" dirty="0" smtClean="0">
                <a:latin typeface="Baskerville Old Face" panose="02020602080505020303" pitchFamily="18" charset="0"/>
              </a:rPr>
              <a:t>2,</a:t>
            </a:r>
            <a:r>
              <a:rPr lang="en-US" altLang="en-US" dirty="0" smtClean="0">
                <a:latin typeface="Baskerville Old Face" panose="02020602080505020303" pitchFamily="18" charset="0"/>
              </a:rPr>
              <a:t> </a:t>
            </a:r>
            <a:r>
              <a:rPr lang="en-US" altLang="en-US" dirty="0">
                <a:latin typeface="Baskerville Old Face" panose="02020602080505020303" pitchFamily="18" charset="0"/>
              </a:rPr>
              <a:t>has been </a:t>
            </a:r>
            <a:r>
              <a:rPr lang="en-US" altLang="en-US" dirty="0" smtClean="0">
                <a:latin typeface="Baskerville Old Face" panose="02020602080505020303" pitchFamily="18" charset="0"/>
              </a:rPr>
              <a:t>synthesized and has been shown to possess </a:t>
            </a:r>
            <a:r>
              <a:rPr lang="en-US" altLang="en-US" dirty="0" err="1" smtClean="0">
                <a:latin typeface="Baskerville Old Face" panose="02020602080505020303" pitchFamily="18" charset="0"/>
              </a:rPr>
              <a:t>immunostimulatory</a:t>
            </a:r>
            <a:r>
              <a:rPr lang="en-US" altLang="en-US" dirty="0" smtClean="0">
                <a:latin typeface="Baskerville Old Face" panose="02020602080505020303" pitchFamily="18" charset="0"/>
              </a:rPr>
              <a:t> properties.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69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25867948"/>
              </p:ext>
            </p:extLst>
          </p:nvPr>
        </p:nvGraphicFramePr>
        <p:xfrm>
          <a:off x="6719977" y="1998291"/>
          <a:ext cx="4071667" cy="361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hemSketch" r:id="rId3" imgW="4136136" imgH="3776472" progId="ACD.ChemSketch.20">
                  <p:embed/>
                </p:oleObj>
              </mc:Choice>
              <mc:Fallback>
                <p:oleObj name="ChemSketch" r:id="rId3" imgW="4136136" imgH="37764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977" y="1998291"/>
                        <a:ext cx="4071667" cy="3616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20175" y="5876925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2510"/>
              </p:ext>
            </p:extLst>
          </p:nvPr>
        </p:nvGraphicFramePr>
        <p:xfrm>
          <a:off x="1601207" y="897297"/>
          <a:ext cx="4784725" cy="560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CS ChemDraw Drawing" r:id="rId3" imgW="6362589" imgH="7450877" progId="ChemDraw.Document.6.0">
                  <p:embed/>
                </p:oleObj>
              </mc:Choice>
              <mc:Fallback>
                <p:oleObj name="CS ChemDraw Drawing" r:id="rId3" imgW="6362589" imgH="745087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207" y="897297"/>
                        <a:ext cx="4784725" cy="560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34196" y="1577733"/>
            <a:ext cx="375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Synthesis of Subunit A: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(Proposed Scheme)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56653" y="518156"/>
            <a:ext cx="5052127" cy="1596177"/>
          </a:xfrm>
        </p:spPr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STUdies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858809"/>
              </p:ext>
            </p:extLst>
          </p:nvPr>
        </p:nvGraphicFramePr>
        <p:xfrm>
          <a:off x="3232611" y="1527292"/>
          <a:ext cx="4581525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CS ChemDraw Drawing" r:id="rId3" imgW="3579699" imgH="1069972" progId="ChemDraw.Document.6.0">
                  <p:embed/>
                </p:oleObj>
              </mc:Choice>
              <mc:Fallback>
                <p:oleObj name="CS ChemDraw Drawing" r:id="rId3" imgW="3579699" imgH="10699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611" y="1527292"/>
                        <a:ext cx="4581525" cy="1370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plot1"/>
          <p:cNvPicPr/>
          <p:nvPr/>
        </p:nvPicPr>
        <p:blipFill>
          <a:blip r:embed="rId5" cstate="print"/>
          <a:srcRect l="8646" t="17033" r="12187" b="17033"/>
          <a:stretch>
            <a:fillRect/>
          </a:stretch>
        </p:blipFill>
        <p:spPr bwMode="auto">
          <a:xfrm rot="5400000">
            <a:off x="1846357" y="3126984"/>
            <a:ext cx="2075373" cy="229262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6" cstate="print"/>
          <a:srcRect l="18683" t="21533" r="20804" b="22369"/>
          <a:stretch>
            <a:fillRect/>
          </a:stretch>
        </p:blipFill>
        <p:spPr bwMode="auto">
          <a:xfrm>
            <a:off x="5765181" y="3055435"/>
            <a:ext cx="5105078" cy="225554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48440" y="5346003"/>
            <a:ext cx="2081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ORTEP representation 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of the anhydride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5181" y="5469114"/>
            <a:ext cx="5216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3,6-Anhydride molecules showing intermolecular H-bonding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9170" y="0"/>
            <a:ext cx="10364451" cy="1596177"/>
          </a:xfrm>
        </p:spPr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STUdies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989710"/>
              </p:ext>
            </p:extLst>
          </p:nvPr>
        </p:nvGraphicFramePr>
        <p:xfrm>
          <a:off x="3295185" y="1587190"/>
          <a:ext cx="59986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S ChemDraw Drawing" r:id="rId3" imgW="6163118" imgH="1252697" progId="ChemDraw.Document.6.0">
                  <p:embed/>
                </p:oleObj>
              </mc:Choice>
              <mc:Fallback>
                <p:oleObj name="CS ChemDraw Drawing" r:id="rId3" imgW="6163118" imgH="125269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185" y="1587190"/>
                        <a:ext cx="599865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664559"/>
              </p:ext>
            </p:extLst>
          </p:nvPr>
        </p:nvGraphicFramePr>
        <p:xfrm>
          <a:off x="2914185" y="3257240"/>
          <a:ext cx="663416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CS ChemDraw Drawing" r:id="rId5" imgW="6734548" imgH="1526894" progId="ChemDraw.Document.6.0">
                  <p:embed/>
                </p:oleObj>
              </mc:Choice>
              <mc:Fallback>
                <p:oleObj name="CS ChemDraw Drawing" r:id="rId5" imgW="6734548" imgH="152689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185" y="3257240"/>
                        <a:ext cx="6634163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74996"/>
              </p:ext>
            </p:extLst>
          </p:nvPr>
        </p:nvGraphicFramePr>
        <p:xfrm>
          <a:off x="4819185" y="5049528"/>
          <a:ext cx="2809875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CS ChemDraw Drawing" r:id="rId7" imgW="2567876" imgH="1406662" progId="ChemDraw.Document.6.0">
                  <p:embed/>
                </p:oleObj>
              </mc:Choice>
              <mc:Fallback>
                <p:oleObj name="CS ChemDraw Drawing" r:id="rId7" imgW="2567876" imgH="14066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185" y="5049528"/>
                        <a:ext cx="2809875" cy="152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321" y="-234412"/>
            <a:ext cx="10364451" cy="1596177"/>
          </a:xfrm>
        </p:spPr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STUdies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67572" y="1040594"/>
            <a:ext cx="751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Reactivity of 3,6-Anhydro-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-glucal: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641122"/>
              </p:ext>
            </p:extLst>
          </p:nvPr>
        </p:nvGraphicFramePr>
        <p:xfrm>
          <a:off x="2616820" y="1709853"/>
          <a:ext cx="708749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CS ChemDraw Drawing" r:id="rId3" imgW="6445055" imgH="4088727" progId="ChemDraw.Document.6.0">
                  <p:embed/>
                </p:oleObj>
              </mc:Choice>
              <mc:Fallback>
                <p:oleObj name="CS ChemDraw Drawing" r:id="rId3" imgW="6445055" imgH="40887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820" y="1709853"/>
                        <a:ext cx="7087493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7572" y="1040594"/>
            <a:ext cx="751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Reactivity of 3,6-Anhydro-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-glucal: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80321" y="-234412"/>
            <a:ext cx="10364451" cy="1596177"/>
          </a:xfrm>
        </p:spPr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STUdies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8000" contrast="24000"/>
          </a:blip>
          <a:srcRect/>
          <a:stretch>
            <a:fillRect/>
          </a:stretch>
        </p:blipFill>
        <p:spPr bwMode="auto">
          <a:xfrm>
            <a:off x="1639229" y="1050072"/>
            <a:ext cx="8938154" cy="381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</a:t>
            </a:r>
            <a:r>
              <a:rPr lang="en-US" dirty="0" err="1" smtClean="0"/>
              <a:t>STUdies</a:t>
            </a:r>
            <a:endParaRPr lang="en-US" dirty="0"/>
          </a:p>
        </p:txBody>
      </p:sp>
      <p:graphicFrame>
        <p:nvGraphicFramePr>
          <p:cNvPr id="6" name="Object 8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9941907"/>
              </p:ext>
            </p:extLst>
          </p:nvPr>
        </p:nvGraphicFramePr>
        <p:xfrm>
          <a:off x="3122469" y="2307027"/>
          <a:ext cx="5760999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CS ChemDraw Drawing" r:id="rId3" imgW="5731792" imgH="3736899" progId="ChemDraw.Document.6.0">
                  <p:embed/>
                </p:oleObj>
              </mc:Choice>
              <mc:Fallback>
                <p:oleObj name="CS ChemDraw Drawing" r:id="rId3" imgW="5731792" imgH="373689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469" y="2307027"/>
                        <a:ext cx="5760999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8450" y="1845362"/>
            <a:ext cx="751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Synthesis of Subunit A: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812</TotalTime>
  <Words>647</Words>
  <Application>Microsoft Office PowerPoint</Application>
  <PresentationFormat>Widescreen</PresentationFormat>
  <Paragraphs>103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Baskerville Old Face</vt:lpstr>
      <vt:lpstr>Calibri</vt:lpstr>
      <vt:lpstr>Gautami</vt:lpstr>
      <vt:lpstr>Symbol</vt:lpstr>
      <vt:lpstr>Times New Roman</vt:lpstr>
      <vt:lpstr>Tw Cen MT</vt:lpstr>
      <vt:lpstr>Wingdings</vt:lpstr>
      <vt:lpstr>Droplet</vt:lpstr>
      <vt:lpstr>ChemSketch</vt:lpstr>
      <vt:lpstr>CS ChemDraw Drawing</vt:lpstr>
      <vt:lpstr>Prism Project</vt:lpstr>
      <vt:lpstr>Novel Carbohydrate-based Ligands with Immunostimulatory Properties</vt:lpstr>
      <vt:lpstr>Introduction</vt:lpstr>
      <vt:lpstr>INtroduction</vt:lpstr>
      <vt:lpstr>Synthetic STUdies</vt:lpstr>
      <vt:lpstr>Synthetic STUdies</vt:lpstr>
      <vt:lpstr>Synthetic STUdies</vt:lpstr>
      <vt:lpstr>Synthetic STUdies</vt:lpstr>
      <vt:lpstr>PowerPoint Presentation</vt:lpstr>
      <vt:lpstr>Synthetic STUdies</vt:lpstr>
      <vt:lpstr>Synthetic studies</vt:lpstr>
      <vt:lpstr>Synthetic studies</vt:lpstr>
      <vt:lpstr>Synthetic studies</vt:lpstr>
      <vt:lpstr>Synthetic studies</vt:lpstr>
      <vt:lpstr>Synthetic studies</vt:lpstr>
      <vt:lpstr>BIOLogical Evaluation</vt:lpstr>
      <vt:lpstr>BIOLogical Evaluation</vt:lpstr>
      <vt:lpstr>BIOLogical Evaluation</vt:lpstr>
      <vt:lpstr>BIOLOGICAL EVALUATION</vt:lpstr>
      <vt:lpstr>BIOLOGICAL EVALUATION</vt:lpstr>
      <vt:lpstr>BIOLOGICAL EVALUATION</vt:lpstr>
      <vt:lpstr>BIOLOGICAL EVALUATION</vt:lpstr>
      <vt:lpstr>PowerPoint Presentation</vt:lpstr>
      <vt:lpstr>PowerPoint Presentation</vt:lpstr>
      <vt:lpstr>PowerPoint Presentation</vt:lpstr>
      <vt:lpstr>PowerPoint Presentation</vt:lpstr>
      <vt:lpstr>BIOLOGICAL EVALUATION</vt:lpstr>
      <vt:lpstr>Conclusions</vt:lpstr>
    </vt:vector>
  </TitlesOfParts>
  <Company>Seton Hall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Carbohydrate-based Ligands with Immunostimulatory Properties</dc:title>
  <dc:creator>Cecilia Marzabadi</dc:creator>
  <cp:lastModifiedBy>Vikram B</cp:lastModifiedBy>
  <cp:revision>53</cp:revision>
  <dcterms:created xsi:type="dcterms:W3CDTF">2015-08-04T17:35:50Z</dcterms:created>
  <dcterms:modified xsi:type="dcterms:W3CDTF">2015-08-10T11:44:18Z</dcterms:modified>
</cp:coreProperties>
</file>